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handoutMasterIdLst>
    <p:handoutMasterId r:id="rId71"/>
  </p:handoutMasterIdLst>
  <p:sldIdLst>
    <p:sldId id="258" r:id="rId2"/>
    <p:sldId id="287" r:id="rId3"/>
    <p:sldId id="285" r:id="rId4"/>
    <p:sldId id="278" r:id="rId5"/>
    <p:sldId id="279" r:id="rId6"/>
    <p:sldId id="280" r:id="rId7"/>
    <p:sldId id="281" r:id="rId8"/>
    <p:sldId id="282" r:id="rId9"/>
    <p:sldId id="283" r:id="rId10"/>
    <p:sldId id="289" r:id="rId11"/>
    <p:sldId id="284" r:id="rId12"/>
    <p:sldId id="288" r:id="rId13"/>
    <p:sldId id="290" r:id="rId14"/>
    <p:sldId id="291" r:id="rId15"/>
    <p:sldId id="292" r:id="rId16"/>
    <p:sldId id="293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294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32" r:id="rId56"/>
    <p:sldId id="333" r:id="rId57"/>
    <p:sldId id="334" r:id="rId58"/>
    <p:sldId id="335" r:id="rId59"/>
    <p:sldId id="336" r:id="rId60"/>
    <p:sldId id="337" r:id="rId61"/>
    <p:sldId id="338" r:id="rId62"/>
    <p:sldId id="339" r:id="rId63"/>
    <p:sldId id="340" r:id="rId64"/>
    <p:sldId id="341" r:id="rId65"/>
    <p:sldId id="342" r:id="rId66"/>
    <p:sldId id="343" r:id="rId67"/>
    <p:sldId id="344" r:id="rId68"/>
    <p:sldId id="345" r:id="rId6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E47"/>
    <a:srgbClr val="FEC000"/>
    <a:srgbClr val="599CD6"/>
    <a:srgbClr val="FEBF00"/>
    <a:srgbClr val="FFC000"/>
    <a:srgbClr val="5A9BD5"/>
    <a:srgbClr val="FFC002"/>
    <a:srgbClr val="00AFEF"/>
    <a:srgbClr val="112158"/>
    <a:srgbClr val="122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3" autoAdjust="0"/>
    <p:restoredTop sz="74421" autoAdjust="0"/>
  </p:normalViewPr>
  <p:slideViewPr>
    <p:cSldViewPr snapToGrid="0">
      <p:cViewPr varScale="1">
        <p:scale>
          <a:sx n="52" d="100"/>
          <a:sy n="52" d="100"/>
        </p:scale>
        <p:origin x="-177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3918-4532-4882-B5F0-FF986855DBB8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85DEC-65DB-4FB1-B0C5-4FADC8B1B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284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73D8-F983-49D6-8EC2-102BFAA3B2D7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09082-B464-4497-A1BD-A07D538C7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97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909DF-A058-47A2-9B36-12E5B4F9A344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9726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09082-B464-4497-A1BD-A07D538C722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822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09082-B464-4497-A1BD-A07D538C7228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110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09082-B464-4497-A1BD-A07D538C7228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616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09082-B464-4497-A1BD-A07D538C7228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32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09082-B464-4497-A1BD-A07D538C722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400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09082-B464-4497-A1BD-A07D538C722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72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09082-B464-4497-A1BD-A07D538C722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976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09082-B464-4497-A1BD-A07D538C722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931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09082-B464-4497-A1BD-A07D538C722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294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09082-B464-4497-A1BD-A07D538C722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74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09082-B464-4497-A1BD-A07D538C722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368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09082-B464-4497-A1BD-A07D538C722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04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55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1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568098"/>
            <a:ext cx="9144000" cy="288000"/>
          </a:xfrm>
          <a:prstGeom prst="rect">
            <a:avLst/>
          </a:prstGeom>
          <a:solidFill>
            <a:srgbClr val="132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924" y="48816"/>
            <a:ext cx="8786564" cy="581372"/>
          </a:xfrm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132259"/>
                </a:solidFill>
                <a:latin typeface="Palatino Linotype" panose="0204050205050503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5496" y="6573599"/>
            <a:ext cx="26888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编译原理</a:t>
            </a:r>
            <a:endParaRPr 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35496" y="644029"/>
            <a:ext cx="9073008" cy="108000"/>
            <a:chOff x="35496" y="672604"/>
            <a:chExt cx="9073008" cy="108000"/>
          </a:xfrm>
          <a:solidFill>
            <a:srgbClr val="132259"/>
          </a:solidFill>
        </p:grpSpPr>
        <p:grpSp>
          <p:nvGrpSpPr>
            <p:cNvPr id="22" name="Group 21"/>
            <p:cNvGrpSpPr/>
            <p:nvPr userDrawn="1"/>
          </p:nvGrpSpPr>
          <p:grpSpPr>
            <a:xfrm>
              <a:off x="35496" y="672604"/>
              <a:ext cx="150285" cy="108000"/>
              <a:chOff x="431552" y="1988840"/>
              <a:chExt cx="150285" cy="108000"/>
            </a:xfrm>
            <a:grpFill/>
          </p:grpSpPr>
          <p:sp>
            <p:nvSpPr>
              <p:cNvPr id="19" name="Chevron 18"/>
              <p:cNvSpPr/>
              <p:nvPr userDrawn="1"/>
            </p:nvSpPr>
            <p:spPr>
              <a:xfrm>
                <a:off x="431552" y="1988840"/>
                <a:ext cx="72000" cy="108000"/>
              </a:xfrm>
              <a:prstGeom prst="chevron">
                <a:avLst/>
              </a:prstGeom>
              <a:grpFill/>
              <a:ln w="25400">
                <a:solidFill>
                  <a:srgbClr val="1322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Chevron 19"/>
              <p:cNvSpPr/>
              <p:nvPr userDrawn="1"/>
            </p:nvSpPr>
            <p:spPr>
              <a:xfrm>
                <a:off x="509837" y="1988840"/>
                <a:ext cx="72000" cy="108000"/>
              </a:xfrm>
              <a:prstGeom prst="chevron">
                <a:avLst/>
              </a:prstGeom>
              <a:grpFill/>
              <a:ln w="25400">
                <a:solidFill>
                  <a:srgbClr val="1322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 userDrawn="1"/>
          </p:nvGrpSpPr>
          <p:grpSpPr>
            <a:xfrm flipH="1">
              <a:off x="8958219" y="672604"/>
              <a:ext cx="150285" cy="108000"/>
              <a:chOff x="431552" y="1988840"/>
              <a:chExt cx="150285" cy="108000"/>
            </a:xfrm>
            <a:grpFill/>
          </p:grpSpPr>
          <p:sp>
            <p:nvSpPr>
              <p:cNvPr id="24" name="Chevron 23"/>
              <p:cNvSpPr/>
              <p:nvPr userDrawn="1"/>
            </p:nvSpPr>
            <p:spPr>
              <a:xfrm>
                <a:off x="431552" y="1988840"/>
                <a:ext cx="72000" cy="108000"/>
              </a:xfrm>
              <a:prstGeom prst="chevron">
                <a:avLst/>
              </a:prstGeom>
              <a:grpFill/>
              <a:ln w="25400">
                <a:solidFill>
                  <a:srgbClr val="1322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Chevron 24"/>
              <p:cNvSpPr/>
              <p:nvPr userDrawn="1"/>
            </p:nvSpPr>
            <p:spPr>
              <a:xfrm>
                <a:off x="509837" y="1988840"/>
                <a:ext cx="72000" cy="108000"/>
              </a:xfrm>
              <a:prstGeom prst="chevron">
                <a:avLst/>
              </a:prstGeom>
              <a:grpFill/>
              <a:ln w="25400">
                <a:solidFill>
                  <a:srgbClr val="1322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Straight Connector 27"/>
            <p:cNvCxnSpPr/>
            <p:nvPr userDrawn="1"/>
          </p:nvCxnSpPr>
          <p:spPr>
            <a:xfrm>
              <a:off x="216000" y="726604"/>
              <a:ext cx="8712000" cy="0"/>
            </a:xfrm>
            <a:prstGeom prst="line">
              <a:avLst/>
            </a:prstGeom>
            <a:grpFill/>
            <a:ln w="25400">
              <a:solidFill>
                <a:srgbClr val="132259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 userDrawn="1"/>
        </p:nvSpPr>
        <p:spPr>
          <a:xfrm>
            <a:off x="6378469" y="6573599"/>
            <a:ext cx="27300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 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田玲</a:t>
            </a:r>
            <a:endParaRPr 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0DF72587-E537-B54C-BC9F-BFD87FF2C52A}"/>
              </a:ext>
            </a:extLst>
          </p:cNvPr>
          <p:cNvSpPr txBox="1"/>
          <p:nvPr userDrawn="1"/>
        </p:nvSpPr>
        <p:spPr>
          <a:xfrm>
            <a:off x="4139952" y="659735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27AD56D-2C3A-3D4D-813B-2CC6C9C04CC8}" type="slidenum">
              <a:rPr lang="zh-CN" altLang="en-US" sz="1200" b="1" kern="1200" smtClean="0">
                <a:solidFill>
                  <a:schemeClr val="bg1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Plantagenet Cherokee" panose="02020000000000000000" pitchFamily="18" charset="-79"/>
              </a:rPr>
              <a:t>‹#›</a:t>
            </a:fld>
            <a:r>
              <a:rPr lang="en-US" altLang="zh-CN" sz="1200" b="1" kern="1200" dirty="0">
                <a:solidFill>
                  <a:schemeClr val="bg1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Plantagenet Cherokee" panose="02020000000000000000" pitchFamily="18" charset="-79"/>
              </a:rPr>
              <a:t>/68</a:t>
            </a:r>
            <a:endParaRPr lang="zh-CN" altLang="en-US" sz="1200" b="1" kern="1200" dirty="0">
              <a:solidFill>
                <a:schemeClr val="bg1"/>
              </a:solidFill>
              <a:latin typeface="Palatino Linotype" panose="02040502050505030304" pitchFamily="18" charset="0"/>
              <a:ea typeface="微软雅黑" panose="020B0503020204020204" pitchFamily="34" charset="-122"/>
              <a:cs typeface="Plantagenet Cherokee" panose="02020000000000000000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9187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98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86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24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69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03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25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75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8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A8CDA-DAB7-42D6-94E9-E5EBF62DFCA4}" type="datetimeFigureOut">
              <a:rPr lang="zh-CN" altLang="en-US" smtClean="0"/>
              <a:t>2021/3/2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18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5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23E03277-EF2F-2042-860E-1DD2245FC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18" y="1175327"/>
            <a:ext cx="72866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0033CC"/>
                </a:solidFill>
                <a:latin typeface="楷体_GB2312"/>
                <a:ea typeface="楷体_GB2312"/>
                <a:cs typeface="楷体_GB231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楷体_GB2312"/>
                <a:ea typeface="楷体_GB2312"/>
                <a:cs typeface="楷体_GB231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楷体_GB2312"/>
                <a:ea typeface="楷体_GB2312"/>
                <a:cs typeface="楷体_GB231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楷体_GB2312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楷体_GB2312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楷体_GB2312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楷体_GB2312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zh-CN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编译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原理</a:t>
            </a:r>
            <a:endParaRPr kumimoji="0" lang="zh-CN" altLang="zh-CN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9D6ADF91-0EA5-AB4F-B622-A1A852140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501" y="3187700"/>
            <a:ext cx="5113337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75000"/>
              <a:buFont typeface="Monotype Sorts"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田玲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教授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、博导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75000"/>
              <a:buFont typeface="Monotype Sorts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lingtian@uestc.edu.cn</a:t>
            </a:r>
          </a:p>
        </p:txBody>
      </p:sp>
      <p:pic>
        <p:nvPicPr>
          <p:cNvPr id="8" name="Picture 2" descr="G:\演说词\PictureVideo\╡τ╫╙┐╞╝╝┤≤╤º╒╒╞¼╩╙╞╡\╟σ╦«║╙╨ú╟°╓≈┬Ñ (5).jpg">
            <a:extLst>
              <a:ext uri="{FF2B5EF4-FFF2-40B4-BE49-F238E27FC236}">
                <a16:creationId xmlns:a16="http://schemas.microsoft.com/office/drawing/2014/main" xmlns="" id="{5FF1FE68-1CF9-0D4F-86F6-060440348C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502"/>
          <a:stretch>
            <a:fillRect/>
          </a:stretch>
        </p:blipFill>
        <p:spPr>
          <a:xfrm>
            <a:off x="0" y="5296289"/>
            <a:ext cx="9144000" cy="127049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A4B1D9BB-CFA9-904E-B6D3-8A5C585A33D6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208" y="54148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1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2.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有限映像（射）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xmlns="" id="{998F8A7A-D652-4ED5-8A67-CF4069FB3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1387418"/>
            <a:ext cx="7702550" cy="1659422"/>
          </a:xfrm>
          <a:prstGeom prst="roundRect">
            <a:avLst>
              <a:gd name="adj" fmla="val 187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：从定义域类型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domain type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）的值的有限集合，到值域类型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range type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）的值的有限集合的函数称为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有限映像（射）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xmlns="" id="{8223605A-2230-49FB-8921-D1CD439200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209937"/>
              </p:ext>
            </p:extLst>
          </p:nvPr>
        </p:nvGraphicFramePr>
        <p:xfrm>
          <a:off x="5670433" y="3995470"/>
          <a:ext cx="1374775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CorelDRAW" r:id="rId3" imgW="1445118" imgH="1589136" progId="CorelDRAW.Graphic.9">
                  <p:embed/>
                </p:oleObj>
              </mc:Choice>
              <mc:Fallback>
                <p:oleObj name="CorelDRAW" r:id="rId3" imgW="1445118" imgH="1589136" progId="CorelDRAW.Graphic.9">
                  <p:embed/>
                  <p:pic>
                    <p:nvPicPr>
                      <p:cNvPr id="286724" name="Object 4">
                        <a:extLst>
                          <a:ext uri="{FF2B5EF4-FFF2-40B4-BE49-F238E27FC236}">
                            <a16:creationId xmlns:a16="http://schemas.microsoft.com/office/drawing/2014/main" xmlns="" id="{C3972C83-C609-4EB4-B480-7389E050BF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433" y="3995470"/>
                        <a:ext cx="1374775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5">
            <a:extLst>
              <a:ext uri="{FF2B5EF4-FFF2-40B4-BE49-F238E27FC236}">
                <a16:creationId xmlns:a16="http://schemas.microsoft.com/office/drawing/2014/main" xmlns="" id="{4ED2B0CE-2568-4E34-9F61-966D3AB92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233" y="3919270"/>
            <a:ext cx="2895600" cy="1752600"/>
          </a:xfrm>
          <a:prstGeom prst="cloudCallout">
            <a:avLst>
              <a:gd name="adj1" fmla="val 114639"/>
              <a:gd name="adj2" fmla="val -36505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在语言中对应什么构造？</a:t>
            </a:r>
          </a:p>
        </p:txBody>
      </p:sp>
    </p:spTree>
    <p:extLst>
      <p:ext uri="{BB962C8B-B14F-4D97-AF65-F5344CB8AC3E}">
        <p14:creationId xmlns:p14="http://schemas.microsoft.com/office/powerpoint/2010/main" val="407100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effectLst/>
        </p:spPr>
        <p:txBody>
          <a:bodyPr>
            <a:normAutofit/>
          </a:bodyPr>
          <a:lstStyle/>
          <a:p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微软雅黑" panose="020B0503020204020204" pitchFamily="34" charset="-122"/>
              </a:rPr>
              <a:t>有限映像（射）的一些特点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xmlns="" id="{9873E485-0C1E-4F7E-9B94-CDDC7A29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057637"/>
            <a:ext cx="8426450" cy="4433554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在高级语言中通常体现为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数组构造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值域对象通过下标选取。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下标越界会出错，动态检查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下标可用来选取值域的多个元素（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APL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ALGOL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SNOBOL4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构造符并不要求值域集的所有元素是同一类型的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到相应值的特定子集的绑定策略：</a:t>
            </a:r>
          </a:p>
          <a:p>
            <a:pPr marL="1035050" lvl="1" indent="-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编译时绑定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静态数组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035050" lvl="1" indent="-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对象建立时绑定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执行到分程序时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动态数组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035050" lvl="1" indent="-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ü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对象处理时绑定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APL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，子集范围可变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xmlns="" id="{C1F9C4B6-20D5-4E26-BA1E-3ABA63EEF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886312"/>
            <a:ext cx="4800600" cy="1828800"/>
          </a:xfrm>
          <a:prstGeom prst="wedgeRoundRectCallout">
            <a:avLst>
              <a:gd name="adj1" fmla="val -41171"/>
              <a:gd name="adj2" fmla="val -57639"/>
              <a:gd name="adj3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PASCAL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中的数组说明：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var a: array[1..50] of char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可看成是从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的整数到字符集的有限映像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EFC70832-4C45-49DB-A9A1-CF29F08B700D}"/>
              </a:ext>
            </a:extLst>
          </p:cNvPr>
          <p:cNvSpPr>
            <a:spLocks/>
          </p:cNvSpPr>
          <p:nvPr/>
        </p:nvSpPr>
        <p:spPr bwMode="auto">
          <a:xfrm>
            <a:off x="4191000" y="1200512"/>
            <a:ext cx="1676400" cy="541338"/>
          </a:xfrm>
          <a:custGeom>
            <a:avLst/>
            <a:gdLst>
              <a:gd name="T0" fmla="*/ 2147483646 w 695"/>
              <a:gd name="T1" fmla="*/ 2147483646 h 293"/>
              <a:gd name="T2" fmla="*/ 2147483646 w 695"/>
              <a:gd name="T3" fmla="*/ 2147483646 h 293"/>
              <a:gd name="T4" fmla="*/ 2147483646 w 695"/>
              <a:gd name="T5" fmla="*/ 2147483646 h 293"/>
              <a:gd name="T6" fmla="*/ 2147483646 w 695"/>
              <a:gd name="T7" fmla="*/ 2147483646 h 293"/>
              <a:gd name="T8" fmla="*/ 2147483646 w 695"/>
              <a:gd name="T9" fmla="*/ 2147483646 h 293"/>
              <a:gd name="T10" fmla="*/ 2147483646 w 695"/>
              <a:gd name="T11" fmla="*/ 2147483646 h 293"/>
              <a:gd name="T12" fmla="*/ 2147483646 w 695"/>
              <a:gd name="T13" fmla="*/ 2147483646 h 293"/>
              <a:gd name="T14" fmla="*/ 2147483646 w 695"/>
              <a:gd name="T15" fmla="*/ 2147483646 h 293"/>
              <a:gd name="T16" fmla="*/ 2147483646 w 695"/>
              <a:gd name="T17" fmla="*/ 2147483646 h 293"/>
              <a:gd name="T18" fmla="*/ 2147483646 w 695"/>
              <a:gd name="T19" fmla="*/ 2147483646 h 293"/>
              <a:gd name="T20" fmla="*/ 2147483646 w 695"/>
              <a:gd name="T21" fmla="*/ 0 h 293"/>
              <a:gd name="T22" fmla="*/ 2147483646 w 695"/>
              <a:gd name="T23" fmla="*/ 2147483646 h 2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95"/>
              <a:gd name="T37" fmla="*/ 0 h 293"/>
              <a:gd name="T38" fmla="*/ 695 w 695"/>
              <a:gd name="T39" fmla="*/ 293 h 2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95" h="293">
                <a:moveTo>
                  <a:pt x="251" y="10"/>
                </a:moveTo>
                <a:cubicBezTo>
                  <a:pt x="183" y="32"/>
                  <a:pt x="271" y="6"/>
                  <a:pt x="138" y="28"/>
                </a:cubicBezTo>
                <a:cubicBezTo>
                  <a:pt x="107" y="33"/>
                  <a:pt x="83" y="56"/>
                  <a:pt x="53" y="66"/>
                </a:cubicBezTo>
                <a:cubicBezTo>
                  <a:pt x="47" y="72"/>
                  <a:pt x="8" y="110"/>
                  <a:pt x="6" y="123"/>
                </a:cubicBezTo>
                <a:cubicBezTo>
                  <a:pt x="0" y="173"/>
                  <a:pt x="20" y="203"/>
                  <a:pt x="62" y="217"/>
                </a:cubicBezTo>
                <a:cubicBezTo>
                  <a:pt x="146" y="272"/>
                  <a:pt x="249" y="284"/>
                  <a:pt x="346" y="293"/>
                </a:cubicBezTo>
                <a:cubicBezTo>
                  <a:pt x="442" y="284"/>
                  <a:pt x="534" y="265"/>
                  <a:pt x="629" y="255"/>
                </a:cubicBezTo>
                <a:cubicBezTo>
                  <a:pt x="665" y="231"/>
                  <a:pt x="676" y="209"/>
                  <a:pt x="695" y="170"/>
                </a:cubicBezTo>
                <a:cubicBezTo>
                  <a:pt x="692" y="148"/>
                  <a:pt x="692" y="125"/>
                  <a:pt x="686" y="104"/>
                </a:cubicBezTo>
                <a:cubicBezTo>
                  <a:pt x="675" y="67"/>
                  <a:pt x="639" y="62"/>
                  <a:pt x="610" y="47"/>
                </a:cubicBezTo>
                <a:cubicBezTo>
                  <a:pt x="544" y="13"/>
                  <a:pt x="475" y="9"/>
                  <a:pt x="402" y="0"/>
                </a:cubicBezTo>
                <a:cubicBezTo>
                  <a:pt x="258" y="10"/>
                  <a:pt x="308" y="10"/>
                  <a:pt x="251" y="10"/>
                </a:cubicBez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01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3.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序列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xmlns="" id="{3D5D0999-D345-4DEE-B81C-41A100A09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8" y="1272408"/>
            <a:ext cx="7645400" cy="1148251"/>
          </a:xfrm>
          <a:prstGeom prst="roundRect">
            <a:avLst>
              <a:gd name="adj" fmla="val 38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由任意多个数据项组成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这些数据项称为该序列的成分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且类型相同（记为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xmlns="" id="{553EB5F6-E574-435C-87CA-AFA61E446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01834"/>
            <a:ext cx="7620000" cy="22098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串的一般操作有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种：</a:t>
            </a:r>
          </a:p>
          <a:p>
            <a:pPr marL="0" marR="0" lvl="1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  <a:p>
            <a:pPr marL="0" marR="0" lvl="1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首项选取</a:t>
            </a:r>
          </a:p>
          <a:p>
            <a:pPr marL="0" marR="0" lvl="1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尾项选取</a:t>
            </a:r>
          </a:p>
          <a:p>
            <a:pPr marL="0" marR="0" lvl="1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子串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xmlns="" id="{B864B126-046E-4ABC-899C-DF6EAC50A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2673179"/>
            <a:ext cx="4495800" cy="1447800"/>
          </a:xfrm>
          <a:prstGeom prst="wedgeRoundRectCallout">
            <a:avLst>
              <a:gd name="adj1" fmla="val -81278"/>
              <a:gd name="adj2" fmla="val -114567"/>
              <a:gd name="adj3" fmla="val 166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例：串是从所周知的序列，其成分类型为字符；顺序文件的思路也来自序列的概念。</a:t>
            </a:r>
          </a:p>
        </p:txBody>
      </p:sp>
    </p:spTree>
    <p:extLst>
      <p:ext uri="{BB962C8B-B14F-4D97-AF65-F5344CB8AC3E}">
        <p14:creationId xmlns:p14="http://schemas.microsoft.com/office/powerpoint/2010/main" val="119675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86DFDDD-EF24-4164-A926-35C7922DE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4.</a:t>
            </a:r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递归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xmlns="" id="{E8BF538C-A187-4963-8F7A-C2633AAC1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8" y="1013605"/>
            <a:ext cx="7645400" cy="1170039"/>
          </a:xfrm>
          <a:prstGeom prst="roundRect">
            <a:avLst>
              <a:gd name="adj" fmla="val 761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：若数据类型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包含属于同一类型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的成份，那么类型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递归类型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xmlns="" id="{5B9B5359-D216-4061-BF37-FE99D2F09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37605"/>
            <a:ext cx="7620000" cy="2209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wrap="none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457200" marR="0" lvl="0" indent="-4572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递归类型的特点：</a:t>
            </a:r>
          </a:p>
          <a:p>
            <a:pPr marL="914400" marR="0" lvl="1" indent="-45720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AutoNum type="arabicParenR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允许在类型定义中使用被定义类型的名字</a:t>
            </a:r>
          </a:p>
          <a:p>
            <a:pPr marL="914400" marR="0" lvl="1" indent="-457200" defTabSz="91440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AutoNum type="arabicParenR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指针是建立递归数据对象的重要手段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xmlns="" id="{81B5564C-3548-4749-BE6F-C3E5CD502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4994156"/>
            <a:ext cx="7858125" cy="64293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单链表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f(f())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、二叉树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f(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fl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(),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fr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())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、树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f(f(),…,f())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513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90B0DDE-F811-4CFA-8112-83400F264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5.</a:t>
            </a:r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判定或（</a:t>
            </a:r>
            <a:r>
              <a:rPr kumimoji="1"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discriminated union</a:t>
            </a:r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xmlns="" id="{192F7D73-91EB-4114-9913-830E70A5E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" y="1002285"/>
            <a:ext cx="7699375" cy="1675317"/>
          </a:xfrm>
          <a:prstGeom prst="roundRect">
            <a:avLst>
              <a:gd name="adj" fmla="val 3309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定义：判定或是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一个选择对象结构的构造机制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规定在两个不同选择对象之间作出适当的选择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每一选择对象结构称为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变体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(Variant)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xmlns="" id="{813A31B7-B187-4E2A-996B-4C2B71A4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581400"/>
            <a:ext cx="7620000" cy="2209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wrap="none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457200" marR="0" lvl="0" indent="-4572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COBOL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中的一个记录说明：</a:t>
            </a:r>
          </a:p>
          <a:p>
            <a:pPr marL="457200" marR="0" lvl="0" indent="-4572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 EMPLOYEE_RECORD</a:t>
            </a:r>
          </a:p>
          <a:p>
            <a:pPr marL="457200" marR="0" lvl="0" indent="-4572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05 NAME</a:t>
            </a:r>
          </a:p>
          <a:p>
            <a:pPr marL="457200" marR="0" lvl="0" indent="-4572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05 SALARY</a:t>
            </a:r>
          </a:p>
          <a:p>
            <a:pPr marL="457200" marR="0" lvl="0" indent="-4572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05 HOUR_RATE REDEFINES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SALARY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xmlns="" id="{1532E6B4-13F4-4F02-9FBB-B240DF29D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188" y="2743143"/>
            <a:ext cx="4625975" cy="1057275"/>
          </a:xfrm>
          <a:prstGeom prst="wedgeRoundRectCallout">
            <a:avLst>
              <a:gd name="adj1" fmla="val -93212"/>
              <a:gd name="adj2" fmla="val -158995"/>
              <a:gd name="adj3" fmla="val 166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PASCAL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ADA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中的变体记录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; C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ALGOL68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中的联合。</a:t>
            </a:r>
          </a:p>
        </p:txBody>
      </p:sp>
    </p:spTree>
    <p:extLst>
      <p:ext uri="{BB962C8B-B14F-4D97-AF65-F5344CB8AC3E}">
        <p14:creationId xmlns:p14="http://schemas.microsoft.com/office/powerpoint/2010/main" val="199716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B41300-46C7-463F-B811-3E40909E8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6.</a:t>
            </a:r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幂集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xmlns="" id="{A0F6FC0F-E63E-4B45-B915-B1DFA681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1197277"/>
            <a:ext cx="7642225" cy="1170039"/>
          </a:xfrm>
          <a:prstGeom prst="roundRect">
            <a:avLst>
              <a:gd name="adj" fmla="val 691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：类型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的元素所有子集的集合，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幂集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记为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Powerset(T),T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称为基类型。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xmlns="" id="{2642E05B-6765-4A1A-BED8-2F3B4F956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16527"/>
            <a:ext cx="7620000" cy="2209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幂集类型的操作：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由于具有该类型的变量的值是一个子集，因此它们的基本操作是集合的操作，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比如，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联合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，以及测试某个元素是否在一个集合中等。</a:t>
            </a:r>
          </a:p>
        </p:txBody>
      </p:sp>
    </p:spTree>
    <p:extLst>
      <p:ext uri="{BB962C8B-B14F-4D97-AF65-F5344CB8AC3E}">
        <p14:creationId xmlns:p14="http://schemas.microsoft.com/office/powerpoint/2010/main" val="320254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5DBAF81-9CFA-4739-93BC-6669FCCC9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7.</a:t>
            </a:r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小结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xmlns="" id="{6B74E510-6121-43C1-B3D8-D5C53F6B6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" y="1003780"/>
            <a:ext cx="7851775" cy="4619625"/>
          </a:xfrm>
          <a:prstGeom prst="roundRect">
            <a:avLst>
              <a:gd name="adj" fmla="val 228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1035050" indent="-4572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程序语言允许程序员以上六种机制来定义复杂的数据对象（新的类型）；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新的类型可以通过非显式的方式说明；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也可通过显式的方式说明。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显示定义有如下优点：</a:t>
            </a:r>
          </a:p>
          <a:p>
            <a:pPr marL="1035050" marR="0" lvl="1" indent="-457200" algn="just" defTabSz="91440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可读性  （选择名字）</a:t>
            </a:r>
          </a:p>
          <a:p>
            <a:pPr marL="1035050" marR="0" lvl="1" indent="-457200" algn="just" defTabSz="91440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可修改性  （不修改变量说明）</a:t>
            </a:r>
            <a:endParaRPr kumimoji="0" lang="zh-CN" alt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35050" marR="0" lvl="1" indent="-457200" algn="just" defTabSz="91440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可分性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(Factorization)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（重复使用）</a:t>
            </a:r>
            <a:endParaRPr kumimoji="0" lang="zh-CN" alt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35050" marR="0" lvl="1" indent="-457200" algn="just" defTabSz="91440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一致性检查 （参考第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节）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xmlns="" id="{EF713422-1006-4B0E-9D52-55C0E8AB9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285018"/>
            <a:ext cx="4953000" cy="1676400"/>
          </a:xfrm>
          <a:prstGeom prst="wedgeRoundRectCallout">
            <a:avLst>
              <a:gd name="adj1" fmla="val 5004"/>
              <a:gd name="adj2" fmla="val -107075"/>
              <a:gd name="adj3" fmla="val 16667"/>
            </a:avLst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var a: record x:integer;</a:t>
            </a:r>
          </a:p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y:array[1..10] of char</a:t>
            </a:r>
          </a:p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  end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xmlns="" id="{0274B7E8-6862-4975-9BCA-1E46FB273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759679"/>
            <a:ext cx="4953000" cy="1863725"/>
          </a:xfrm>
          <a:prstGeom prst="wedgeRoundRectCallout">
            <a:avLst>
              <a:gd name="adj1" fmla="val -53335"/>
              <a:gd name="adj2" fmla="val -107872"/>
              <a:gd name="adj3" fmla="val 16667"/>
            </a:avLst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type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complex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=record radius: real;</a:t>
            </a:r>
          </a:p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		           angle: real;</a:t>
            </a:r>
          </a:p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	end</a:t>
            </a:r>
          </a:p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var c1, c2, c3: complex;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xmlns="" id="{8FE31F4E-BF0B-4EAC-8B82-26EF45BA4201}"/>
              </a:ext>
            </a:extLst>
          </p:cNvPr>
          <p:cNvSpPr>
            <a:spLocks/>
          </p:cNvSpPr>
          <p:nvPr/>
        </p:nvSpPr>
        <p:spPr bwMode="auto">
          <a:xfrm>
            <a:off x="3527254" y="1845405"/>
            <a:ext cx="1150938" cy="541338"/>
          </a:xfrm>
          <a:custGeom>
            <a:avLst/>
            <a:gdLst>
              <a:gd name="T0" fmla="*/ 2147483646 w 695"/>
              <a:gd name="T1" fmla="*/ 2147483646 h 293"/>
              <a:gd name="T2" fmla="*/ 2147483646 w 695"/>
              <a:gd name="T3" fmla="*/ 2147483646 h 293"/>
              <a:gd name="T4" fmla="*/ 2147483646 w 695"/>
              <a:gd name="T5" fmla="*/ 2147483646 h 293"/>
              <a:gd name="T6" fmla="*/ 2147483646 w 695"/>
              <a:gd name="T7" fmla="*/ 2147483646 h 293"/>
              <a:gd name="T8" fmla="*/ 2147483646 w 695"/>
              <a:gd name="T9" fmla="*/ 2147483646 h 293"/>
              <a:gd name="T10" fmla="*/ 2147483646 w 695"/>
              <a:gd name="T11" fmla="*/ 2147483646 h 293"/>
              <a:gd name="T12" fmla="*/ 2147483646 w 695"/>
              <a:gd name="T13" fmla="*/ 2147483646 h 293"/>
              <a:gd name="T14" fmla="*/ 2147483646 w 695"/>
              <a:gd name="T15" fmla="*/ 2147483646 h 293"/>
              <a:gd name="T16" fmla="*/ 2147483646 w 695"/>
              <a:gd name="T17" fmla="*/ 2147483646 h 293"/>
              <a:gd name="T18" fmla="*/ 2147483646 w 695"/>
              <a:gd name="T19" fmla="*/ 2147483646 h 293"/>
              <a:gd name="T20" fmla="*/ 2147483646 w 695"/>
              <a:gd name="T21" fmla="*/ 0 h 293"/>
              <a:gd name="T22" fmla="*/ 2147483646 w 695"/>
              <a:gd name="T23" fmla="*/ 2147483646 h 2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95"/>
              <a:gd name="T37" fmla="*/ 0 h 293"/>
              <a:gd name="T38" fmla="*/ 695 w 695"/>
              <a:gd name="T39" fmla="*/ 293 h 2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95" h="293">
                <a:moveTo>
                  <a:pt x="251" y="10"/>
                </a:moveTo>
                <a:cubicBezTo>
                  <a:pt x="183" y="32"/>
                  <a:pt x="271" y="6"/>
                  <a:pt x="138" y="28"/>
                </a:cubicBezTo>
                <a:cubicBezTo>
                  <a:pt x="107" y="33"/>
                  <a:pt x="83" y="56"/>
                  <a:pt x="53" y="66"/>
                </a:cubicBezTo>
                <a:cubicBezTo>
                  <a:pt x="47" y="72"/>
                  <a:pt x="8" y="110"/>
                  <a:pt x="6" y="123"/>
                </a:cubicBezTo>
                <a:cubicBezTo>
                  <a:pt x="0" y="173"/>
                  <a:pt x="20" y="203"/>
                  <a:pt x="62" y="217"/>
                </a:cubicBezTo>
                <a:cubicBezTo>
                  <a:pt x="146" y="272"/>
                  <a:pt x="249" y="284"/>
                  <a:pt x="346" y="293"/>
                </a:cubicBezTo>
                <a:cubicBezTo>
                  <a:pt x="442" y="284"/>
                  <a:pt x="534" y="265"/>
                  <a:pt x="629" y="255"/>
                </a:cubicBezTo>
                <a:cubicBezTo>
                  <a:pt x="665" y="231"/>
                  <a:pt x="676" y="209"/>
                  <a:pt x="695" y="170"/>
                </a:cubicBezTo>
                <a:cubicBezTo>
                  <a:pt x="692" y="148"/>
                  <a:pt x="692" y="125"/>
                  <a:pt x="686" y="104"/>
                </a:cubicBezTo>
                <a:cubicBezTo>
                  <a:pt x="675" y="67"/>
                  <a:pt x="639" y="62"/>
                  <a:pt x="610" y="47"/>
                </a:cubicBezTo>
                <a:cubicBezTo>
                  <a:pt x="544" y="13"/>
                  <a:pt x="475" y="9"/>
                  <a:pt x="402" y="0"/>
                </a:cubicBezTo>
                <a:cubicBezTo>
                  <a:pt x="258" y="10"/>
                  <a:pt x="308" y="10"/>
                  <a:pt x="251" y="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xmlns="" id="{BB69BEF7-EEEE-4922-9FDD-9FADF2F0EF69}"/>
              </a:ext>
            </a:extLst>
          </p:cNvPr>
          <p:cNvSpPr>
            <a:spLocks/>
          </p:cNvSpPr>
          <p:nvPr/>
        </p:nvSpPr>
        <p:spPr bwMode="auto">
          <a:xfrm>
            <a:off x="2044261" y="2289834"/>
            <a:ext cx="863600" cy="541338"/>
          </a:xfrm>
          <a:custGeom>
            <a:avLst/>
            <a:gdLst>
              <a:gd name="T0" fmla="*/ 2147483646 w 695"/>
              <a:gd name="T1" fmla="*/ 2147483646 h 293"/>
              <a:gd name="T2" fmla="*/ 2147483646 w 695"/>
              <a:gd name="T3" fmla="*/ 2147483646 h 293"/>
              <a:gd name="T4" fmla="*/ 2147483646 w 695"/>
              <a:gd name="T5" fmla="*/ 2147483646 h 293"/>
              <a:gd name="T6" fmla="*/ 2147483646 w 695"/>
              <a:gd name="T7" fmla="*/ 2147483646 h 293"/>
              <a:gd name="T8" fmla="*/ 2147483646 w 695"/>
              <a:gd name="T9" fmla="*/ 2147483646 h 293"/>
              <a:gd name="T10" fmla="*/ 2147483646 w 695"/>
              <a:gd name="T11" fmla="*/ 2147483646 h 293"/>
              <a:gd name="T12" fmla="*/ 2147483646 w 695"/>
              <a:gd name="T13" fmla="*/ 2147483646 h 293"/>
              <a:gd name="T14" fmla="*/ 2147483646 w 695"/>
              <a:gd name="T15" fmla="*/ 2147483646 h 293"/>
              <a:gd name="T16" fmla="*/ 2147483646 w 695"/>
              <a:gd name="T17" fmla="*/ 2147483646 h 293"/>
              <a:gd name="T18" fmla="*/ 2147483646 w 695"/>
              <a:gd name="T19" fmla="*/ 2147483646 h 293"/>
              <a:gd name="T20" fmla="*/ 2147483646 w 695"/>
              <a:gd name="T21" fmla="*/ 0 h 293"/>
              <a:gd name="T22" fmla="*/ 2147483646 w 695"/>
              <a:gd name="T23" fmla="*/ 2147483646 h 2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95"/>
              <a:gd name="T37" fmla="*/ 0 h 293"/>
              <a:gd name="T38" fmla="*/ 695 w 695"/>
              <a:gd name="T39" fmla="*/ 293 h 2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95" h="293">
                <a:moveTo>
                  <a:pt x="251" y="10"/>
                </a:moveTo>
                <a:cubicBezTo>
                  <a:pt x="183" y="32"/>
                  <a:pt x="271" y="6"/>
                  <a:pt x="138" y="28"/>
                </a:cubicBezTo>
                <a:cubicBezTo>
                  <a:pt x="107" y="33"/>
                  <a:pt x="83" y="56"/>
                  <a:pt x="53" y="66"/>
                </a:cubicBezTo>
                <a:cubicBezTo>
                  <a:pt x="47" y="72"/>
                  <a:pt x="8" y="110"/>
                  <a:pt x="6" y="123"/>
                </a:cubicBezTo>
                <a:cubicBezTo>
                  <a:pt x="0" y="173"/>
                  <a:pt x="20" y="203"/>
                  <a:pt x="62" y="217"/>
                </a:cubicBezTo>
                <a:cubicBezTo>
                  <a:pt x="146" y="272"/>
                  <a:pt x="249" y="284"/>
                  <a:pt x="346" y="293"/>
                </a:cubicBezTo>
                <a:cubicBezTo>
                  <a:pt x="442" y="284"/>
                  <a:pt x="534" y="265"/>
                  <a:pt x="629" y="255"/>
                </a:cubicBezTo>
                <a:cubicBezTo>
                  <a:pt x="665" y="231"/>
                  <a:pt x="676" y="209"/>
                  <a:pt x="695" y="170"/>
                </a:cubicBezTo>
                <a:cubicBezTo>
                  <a:pt x="692" y="148"/>
                  <a:pt x="692" y="125"/>
                  <a:pt x="686" y="104"/>
                </a:cubicBezTo>
                <a:cubicBezTo>
                  <a:pt x="675" y="67"/>
                  <a:pt x="639" y="62"/>
                  <a:pt x="610" y="47"/>
                </a:cubicBezTo>
                <a:cubicBezTo>
                  <a:pt x="544" y="13"/>
                  <a:pt x="475" y="9"/>
                  <a:pt x="402" y="0"/>
                </a:cubicBezTo>
                <a:cubicBezTo>
                  <a:pt x="258" y="10"/>
                  <a:pt x="308" y="10"/>
                  <a:pt x="251" y="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295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00035D-D8FA-4009-A906-D1CA79578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六种数据类型聚合方式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AutoShape 2">
            <a:extLst>
              <a:ext uri="{FF2B5EF4-FFF2-40B4-BE49-F238E27FC236}">
                <a16:creationId xmlns:a16="http://schemas.microsoft.com/office/drawing/2014/main" xmlns="" id="{B8436F65-973A-483E-817A-03DDD35BF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1284530"/>
            <a:ext cx="1714500" cy="62577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笛卡尔积</a:t>
            </a:r>
          </a:p>
        </p:txBody>
      </p:sp>
      <p:sp>
        <p:nvSpPr>
          <p:cNvPr id="18" name="AutoShape 2">
            <a:extLst>
              <a:ext uri="{FF2B5EF4-FFF2-40B4-BE49-F238E27FC236}">
                <a16:creationId xmlns:a16="http://schemas.microsoft.com/office/drawing/2014/main" xmlns="" id="{EF0AAEDD-41F6-4E80-887D-0A92DB5D5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2186230"/>
            <a:ext cx="1714500" cy="674227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有限映射</a:t>
            </a:r>
          </a:p>
        </p:txBody>
      </p:sp>
      <p:sp>
        <p:nvSpPr>
          <p:cNvPr id="19" name="AutoShape 2">
            <a:extLst>
              <a:ext uri="{FF2B5EF4-FFF2-40B4-BE49-F238E27FC236}">
                <a16:creationId xmlns:a16="http://schemas.microsoft.com/office/drawing/2014/main" xmlns="" id="{4B008CDE-7859-48C5-920F-B3CB30A4D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2972042"/>
            <a:ext cx="1714500" cy="674227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序    列</a:t>
            </a:r>
          </a:p>
        </p:txBody>
      </p:sp>
      <p:sp>
        <p:nvSpPr>
          <p:cNvPr id="20" name="AutoShape 2">
            <a:extLst>
              <a:ext uri="{FF2B5EF4-FFF2-40B4-BE49-F238E27FC236}">
                <a16:creationId xmlns:a16="http://schemas.microsoft.com/office/drawing/2014/main" xmlns="" id="{E8062EFE-ABF0-4EFF-84B1-E6D6AFA41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3757855"/>
            <a:ext cx="1714500" cy="674227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递    归</a:t>
            </a:r>
          </a:p>
        </p:txBody>
      </p:sp>
      <p:sp>
        <p:nvSpPr>
          <p:cNvPr id="21" name="AutoShape 2">
            <a:extLst>
              <a:ext uri="{FF2B5EF4-FFF2-40B4-BE49-F238E27FC236}">
                <a16:creationId xmlns:a16="http://schemas.microsoft.com/office/drawing/2014/main" xmlns="" id="{E966EE4D-7064-41E3-979B-B93AE3451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4472230"/>
            <a:ext cx="1714500" cy="674227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判定或</a:t>
            </a:r>
          </a:p>
        </p:txBody>
      </p:sp>
      <p:sp>
        <p:nvSpPr>
          <p:cNvPr id="22" name="AutoShape 2">
            <a:extLst>
              <a:ext uri="{FF2B5EF4-FFF2-40B4-BE49-F238E27FC236}">
                <a16:creationId xmlns:a16="http://schemas.microsoft.com/office/drawing/2014/main" xmlns="" id="{97CD1B4F-397C-4663-A438-F593758C0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5186605"/>
            <a:ext cx="1714500" cy="674227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幂    集</a:t>
            </a:r>
          </a:p>
        </p:txBody>
      </p:sp>
      <p:sp>
        <p:nvSpPr>
          <p:cNvPr id="23" name="矩形 14">
            <a:extLst>
              <a:ext uri="{FF2B5EF4-FFF2-40B4-BE49-F238E27FC236}">
                <a16:creationId xmlns:a16="http://schemas.microsoft.com/office/drawing/2014/main" xmlns="" id="{603294EF-F901-475A-BA87-6F4345B17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1373219"/>
            <a:ext cx="14670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fontAlgn="base">
              <a:lnSpc>
                <a:spcPct val="120000"/>
              </a:lnSpc>
              <a:spcAft>
                <a:spcPct val="0"/>
              </a:spcAft>
              <a:buClr>
                <a:srgbClr val="CC00FF"/>
              </a:buClr>
              <a:buFont typeface="Monotype Sorts" pitchFamily="2" charset="2"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记录、结构</a:t>
            </a:r>
          </a:p>
        </p:txBody>
      </p:sp>
      <p:sp>
        <p:nvSpPr>
          <p:cNvPr id="24" name="矩形 15">
            <a:extLst>
              <a:ext uri="{FF2B5EF4-FFF2-40B4-BE49-F238E27FC236}">
                <a16:creationId xmlns:a16="http://schemas.microsoft.com/office/drawing/2014/main" xmlns="" id="{C0BFDAEB-B209-4241-82AE-9AC08AE66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2230469"/>
            <a:ext cx="6976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fontAlgn="base">
              <a:lnSpc>
                <a:spcPct val="120000"/>
              </a:lnSpc>
              <a:spcAft>
                <a:spcPct val="0"/>
              </a:spcAft>
              <a:buClr>
                <a:srgbClr val="CC00FF"/>
              </a:buClr>
              <a:buFont typeface="Monotype Sorts" pitchFamily="2" charset="2"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</a:p>
        </p:txBody>
      </p:sp>
      <p:sp>
        <p:nvSpPr>
          <p:cNvPr id="25" name="矩形 16">
            <a:extLst>
              <a:ext uri="{FF2B5EF4-FFF2-40B4-BE49-F238E27FC236}">
                <a16:creationId xmlns:a16="http://schemas.microsoft.com/office/drawing/2014/main" xmlns="" id="{0B582DE2-24F1-4F38-8E02-4601536DC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3032157"/>
            <a:ext cx="22365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fontAlgn="base">
              <a:lnSpc>
                <a:spcPct val="120000"/>
              </a:lnSpc>
              <a:spcAft>
                <a:spcPct val="0"/>
              </a:spcAft>
              <a:buClr>
                <a:srgbClr val="CC00FF"/>
              </a:buClr>
              <a:buFont typeface="Monotype Sorts" pitchFamily="2" charset="2"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字符串、顺序文件</a:t>
            </a:r>
          </a:p>
        </p:txBody>
      </p:sp>
      <p:sp>
        <p:nvSpPr>
          <p:cNvPr id="26" name="矩形 17">
            <a:extLst>
              <a:ext uri="{FF2B5EF4-FFF2-40B4-BE49-F238E27FC236}">
                <a16:creationId xmlns:a16="http://schemas.microsoft.com/office/drawing/2014/main" xmlns="" id="{F0506C17-4887-4409-AEE7-8F39B4F69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380209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fontAlgn="base">
              <a:lnSpc>
                <a:spcPct val="120000"/>
              </a:lnSpc>
              <a:spcAft>
                <a:spcPct val="0"/>
              </a:spcAft>
              <a:buClr>
                <a:srgbClr val="CC00FF"/>
              </a:buClr>
              <a:buFont typeface="Monotype Sorts" pitchFamily="2" charset="2"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</a:p>
        </p:txBody>
      </p:sp>
      <p:sp>
        <p:nvSpPr>
          <p:cNvPr id="27" name="矩形 18">
            <a:extLst>
              <a:ext uri="{FF2B5EF4-FFF2-40B4-BE49-F238E27FC236}">
                <a16:creationId xmlns:a16="http://schemas.microsoft.com/office/drawing/2014/main" xmlns="" id="{7B07B358-B2CE-4E33-AF63-A62E806D4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4532344"/>
            <a:ext cx="19800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fontAlgn="base">
              <a:lnSpc>
                <a:spcPct val="120000"/>
              </a:lnSpc>
              <a:spcAft>
                <a:spcPct val="0"/>
              </a:spcAft>
              <a:buClr>
                <a:srgbClr val="CC00FF"/>
              </a:buClr>
              <a:buFont typeface="Monotype Sorts" pitchFamily="2" charset="2"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联合、变体记录</a:t>
            </a:r>
          </a:p>
        </p:txBody>
      </p:sp>
      <p:sp>
        <p:nvSpPr>
          <p:cNvPr id="28" name="矩形 19">
            <a:extLst>
              <a:ext uri="{FF2B5EF4-FFF2-40B4-BE49-F238E27FC236}">
                <a16:creationId xmlns:a16="http://schemas.microsoft.com/office/drawing/2014/main" xmlns="" id="{8F99C572-2BDB-4E05-A730-20B8ACCD0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5302282"/>
            <a:ext cx="6976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fontAlgn="base">
              <a:lnSpc>
                <a:spcPct val="120000"/>
              </a:lnSpc>
              <a:spcAft>
                <a:spcPct val="0"/>
              </a:spcAft>
              <a:buClr>
                <a:srgbClr val="CC00FF"/>
              </a:buClr>
              <a:buFont typeface="Monotype Sorts" pitchFamily="2" charset="2"/>
              <a:buNone/>
            </a:pPr>
            <a:r>
              <a:rPr kumimoji="1"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</a:p>
        </p:txBody>
      </p:sp>
    </p:spTree>
    <p:extLst>
      <p:ext uri="{BB962C8B-B14F-4D97-AF65-F5344CB8AC3E}">
        <p14:creationId xmlns:p14="http://schemas.microsoft.com/office/powerpoint/2010/main" val="283762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45C2071-078C-4994-9F59-32817408A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第四节 </a:t>
            </a:r>
            <a:r>
              <a:rPr kumimoji="1"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PASCAL</a:t>
            </a:r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语言数据类型结构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xmlns="" id="{F129B6BE-EBAB-41CF-BA6D-029BBDD2A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1006777"/>
            <a:ext cx="7994650" cy="4351830"/>
          </a:xfrm>
          <a:prstGeom prst="roundRect">
            <a:avLst>
              <a:gd name="adj" fmla="val 100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1035050" indent="-4572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非结构类型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内部类型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integer,real,boolean,char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有序类型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每一元素都有唯一的前驱和后继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布尔型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字符型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定义新的有序类型的方法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枚举型  其值不能直接读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99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子界型  动态检查范围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xmlns="" id="{688BE355-A7B8-4246-AB27-70E8124E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911527"/>
            <a:ext cx="5029200" cy="4343400"/>
          </a:xfrm>
          <a:prstGeom prst="flowChartDocumen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day=(sunday,monday,tuseday,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wednesday, thursday,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friday,saturday);  //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枚举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work_day=monday..friday; //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子界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class_day:work_day;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class_day:=succ(class_day);	//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后继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xmlns="" id="{DFFD4DD0-C958-4905-8D62-A1AB8A7E1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016" y="2895579"/>
            <a:ext cx="4953000" cy="1905000"/>
          </a:xfrm>
          <a:prstGeom prst="wedgeRoundRectCallout">
            <a:avLst>
              <a:gd name="adj1" fmla="val -54810"/>
              <a:gd name="adj2" fmla="val -115634"/>
              <a:gd name="adj3" fmla="val 16667"/>
            </a:avLst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引入新的数据类型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day 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定义了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day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Sunday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个元素组成；</a:t>
            </a:r>
          </a:p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定义了元素之间的顺序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隐含对这个新类型变量可进行赋值和比较操作；</a:t>
            </a: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xmlns="" id="{F21FAF46-5C72-4661-A1C8-B9C0BAEDC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140127"/>
            <a:ext cx="4953000" cy="429054"/>
          </a:xfrm>
          <a:prstGeom prst="wedgeRoundRectCallout">
            <a:avLst>
              <a:gd name="adj1" fmla="val 4925"/>
              <a:gd name="adj2" fmla="val 456444"/>
              <a:gd name="adj3" fmla="val 16667"/>
            </a:avLst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引入新的数据类型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work_day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14" name="AutoShape 9">
            <a:extLst>
              <a:ext uri="{FF2B5EF4-FFF2-40B4-BE49-F238E27FC236}">
                <a16:creationId xmlns:a16="http://schemas.microsoft.com/office/drawing/2014/main" xmlns="" id="{FE2CDC6A-BD13-4FED-B583-1E580D498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364188"/>
            <a:ext cx="4038600" cy="429054"/>
          </a:xfrm>
          <a:prstGeom prst="wedgeRoundRectCallout">
            <a:avLst>
              <a:gd name="adj1" fmla="val 37901"/>
              <a:gd name="adj2" fmla="val -248516"/>
              <a:gd name="adj3" fmla="val 16667"/>
            </a:avLst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class_day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的后继 ；</a:t>
            </a:r>
          </a:p>
        </p:txBody>
      </p:sp>
    </p:spTree>
    <p:extLst>
      <p:ext uri="{BB962C8B-B14F-4D97-AF65-F5344CB8AC3E}">
        <p14:creationId xmlns:p14="http://schemas.microsoft.com/office/powerpoint/2010/main" val="63742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 autoUpdateAnimBg="0"/>
      <p:bldP spid="13" grpId="0" animBg="1" autoUpdateAnimBg="0"/>
      <p:bldP spid="1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CE101A1-5AFE-47E3-BA29-4F9F0C7A2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2.</a:t>
            </a:r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聚合构造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AutoShape 3">
            <a:extLst>
              <a:ext uri="{FF2B5EF4-FFF2-40B4-BE49-F238E27FC236}">
                <a16:creationId xmlns:a16="http://schemas.microsoft.com/office/drawing/2014/main" xmlns="" id="{565AF1DA-0B59-44AC-A643-DE2BA0228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1562100"/>
            <a:ext cx="7604125" cy="1997075"/>
          </a:xfrm>
          <a:prstGeom prst="roundRect">
            <a:avLst>
              <a:gd name="adj" fmla="val 2845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AutoNum type="arabicParenR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数组构造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构造符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允许程序员定义有限映像；数组构造的一般形式为：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array[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] of [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xmlns="" id="{A52BA5E4-3467-4CF1-B804-0DFF67FF7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415" y="2894166"/>
            <a:ext cx="3581400" cy="429054"/>
          </a:xfrm>
          <a:prstGeom prst="wedgeRoundRectCallout">
            <a:avLst>
              <a:gd name="adj1" fmla="val -77430"/>
              <a:gd name="adj2" fmla="val 12384"/>
              <a:gd name="adj3" fmla="val 166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元素（值域）的类型；</a:t>
            </a:r>
          </a:p>
        </p:txBody>
      </p:sp>
      <p:sp>
        <p:nvSpPr>
          <p:cNvPr id="20" name="AutoShape 5">
            <a:extLst>
              <a:ext uri="{FF2B5EF4-FFF2-40B4-BE49-F238E27FC236}">
                <a16:creationId xmlns:a16="http://schemas.microsoft.com/office/drawing/2014/main" xmlns="" id="{AAB0C642-F466-44FD-94C0-E3A6C55F6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7414" y="1098436"/>
            <a:ext cx="3962400" cy="429054"/>
          </a:xfrm>
          <a:prstGeom prst="wedgeRoundRectCallout">
            <a:avLst>
              <a:gd name="adj1" fmla="val -60578"/>
              <a:gd name="adj2" fmla="val 381412"/>
              <a:gd name="adj3" fmla="val 166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下标（定义域）的类型；</a:t>
            </a:r>
          </a:p>
        </p:txBody>
      </p:sp>
      <p:grpSp>
        <p:nvGrpSpPr>
          <p:cNvPr id="21" name="Group 14">
            <a:extLst>
              <a:ext uri="{FF2B5EF4-FFF2-40B4-BE49-F238E27FC236}">
                <a16:creationId xmlns:a16="http://schemas.microsoft.com/office/drawing/2014/main" xmlns="" id="{1D0FDC0F-3C7D-4B34-AB31-0642A6046C7B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810000"/>
            <a:ext cx="8458200" cy="685800"/>
            <a:chOff x="192" y="2400"/>
            <a:chExt cx="5328" cy="432"/>
          </a:xfrm>
          <a:noFill/>
        </p:grpSpPr>
        <p:sp>
          <p:nvSpPr>
            <p:cNvPr id="22" name="AutoShape 7">
              <a:extLst>
                <a:ext uri="{FF2B5EF4-FFF2-40B4-BE49-F238E27FC236}">
                  <a16:creationId xmlns:a16="http://schemas.microsoft.com/office/drawing/2014/main" xmlns="" id="{0D2ACA3A-DB48-427B-8F79-CFEE242FB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10"/>
              <a:ext cx="5328" cy="422"/>
            </a:xfrm>
            <a:prstGeom prst="roundRect">
              <a:avLst>
                <a:gd name="adj" fmla="val 5435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</a:t>
              </a: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PASCAL</a:t>
              </a:r>
              <a:r>
                <a: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把下标类型不同的数组看成不同的类型</a:t>
              </a:r>
            </a:p>
          </p:txBody>
        </p:sp>
        <p:graphicFrame>
          <p:nvGraphicFramePr>
            <p:cNvPr id="23" name="Object 8">
              <a:extLst>
                <a:ext uri="{FF2B5EF4-FFF2-40B4-BE49-F238E27FC236}">
                  <a16:creationId xmlns:a16="http://schemas.microsoft.com/office/drawing/2014/main" xmlns="" id="{C2A313EB-1BC1-4E74-90A5-E1AE833E47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2400"/>
            <a:ext cx="24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" name="剪辑" r:id="rId3" imgW="1728788" imgH="3252788" progId="MS_ClipArt_Gallery.2">
                    <p:embed/>
                  </p:oleObj>
                </mc:Choice>
                <mc:Fallback>
                  <p:oleObj name="剪辑" r:id="rId3" imgW="1728788" imgH="3252788" progId="MS_ClipArt_Gallery.2">
                    <p:embed/>
                    <p:pic>
                      <p:nvPicPr>
                        <p:cNvPr id="22545" name="Object 8">
                          <a:extLst>
                            <a:ext uri="{FF2B5EF4-FFF2-40B4-BE49-F238E27FC236}">
                              <a16:creationId xmlns:a16="http://schemas.microsoft.com/office/drawing/2014/main" xmlns="" id="{05CF0DA0-4761-404A-B62A-AD7485DD7D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400"/>
                          <a:ext cx="240" cy="400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Rectangle 9">
            <a:extLst>
              <a:ext uri="{FF2B5EF4-FFF2-40B4-BE49-F238E27FC236}">
                <a16:creationId xmlns:a16="http://schemas.microsoft.com/office/drawing/2014/main" xmlns="" id="{FF82147F-E0AB-4AE9-8DA9-3B7050412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00600"/>
            <a:ext cx="29718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type a1=array[1..50] of integer;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xmlns="" id="{AF5B3902-FD43-41D7-A8DE-6AEFE8EF5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800600"/>
            <a:ext cx="29718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type a2=array[1..70] of integer;</a:t>
            </a:r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xmlns="" id="{BAD9000F-379E-45EF-B8B1-18E1755B2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181600"/>
            <a:ext cx="91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5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</p:txBody>
      </p:sp>
      <p:sp>
        <p:nvSpPr>
          <p:cNvPr id="27" name="Cloud">
            <a:extLst>
              <a:ext uri="{FF2B5EF4-FFF2-40B4-BE49-F238E27FC236}">
                <a16:creationId xmlns:a16="http://schemas.microsoft.com/office/drawing/2014/main" xmlns="" id="{C00116BD-7053-4425-822F-D2B70FB77658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810000" y="4495800"/>
            <a:ext cx="1219200" cy="8175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28" name="Cloud">
            <a:extLst>
              <a:ext uri="{FF2B5EF4-FFF2-40B4-BE49-F238E27FC236}">
                <a16:creationId xmlns:a16="http://schemas.microsoft.com/office/drawing/2014/main" xmlns="" id="{735C7E82-2FA9-4C67-85DA-4091ADBACD85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810000" y="4495800"/>
            <a:ext cx="1219200" cy="81756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4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</a:t>
            </a:r>
            <a:endParaRPr kumimoji="1" lang="en-US" altLang="zh-CN" sz="4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Freeform 19">
            <a:extLst>
              <a:ext uri="{FF2B5EF4-FFF2-40B4-BE49-F238E27FC236}">
                <a16:creationId xmlns:a16="http://schemas.microsoft.com/office/drawing/2014/main" xmlns="" id="{D277B749-6EE9-465F-8E21-243E6624CF96}"/>
              </a:ext>
            </a:extLst>
          </p:cNvPr>
          <p:cNvSpPr>
            <a:spLocks/>
          </p:cNvSpPr>
          <p:nvPr/>
        </p:nvSpPr>
        <p:spPr bwMode="auto">
          <a:xfrm>
            <a:off x="1417620" y="2902792"/>
            <a:ext cx="762000" cy="465138"/>
          </a:xfrm>
          <a:custGeom>
            <a:avLst/>
            <a:gdLst>
              <a:gd name="T0" fmla="*/ 2147483646 w 695"/>
              <a:gd name="T1" fmla="*/ 2147483646 h 293"/>
              <a:gd name="T2" fmla="*/ 2147483646 w 695"/>
              <a:gd name="T3" fmla="*/ 2147483646 h 293"/>
              <a:gd name="T4" fmla="*/ 2147483646 w 695"/>
              <a:gd name="T5" fmla="*/ 2147483646 h 293"/>
              <a:gd name="T6" fmla="*/ 2147483646 w 695"/>
              <a:gd name="T7" fmla="*/ 2147483646 h 293"/>
              <a:gd name="T8" fmla="*/ 2147483646 w 695"/>
              <a:gd name="T9" fmla="*/ 2147483646 h 293"/>
              <a:gd name="T10" fmla="*/ 2147483646 w 695"/>
              <a:gd name="T11" fmla="*/ 2147483646 h 293"/>
              <a:gd name="T12" fmla="*/ 2147483646 w 695"/>
              <a:gd name="T13" fmla="*/ 2147483646 h 293"/>
              <a:gd name="T14" fmla="*/ 2147483646 w 695"/>
              <a:gd name="T15" fmla="*/ 2147483646 h 293"/>
              <a:gd name="T16" fmla="*/ 2147483646 w 695"/>
              <a:gd name="T17" fmla="*/ 2147483646 h 293"/>
              <a:gd name="T18" fmla="*/ 2147483646 w 695"/>
              <a:gd name="T19" fmla="*/ 2147483646 h 293"/>
              <a:gd name="T20" fmla="*/ 2147483646 w 695"/>
              <a:gd name="T21" fmla="*/ 0 h 293"/>
              <a:gd name="T22" fmla="*/ 2147483646 w 695"/>
              <a:gd name="T23" fmla="*/ 2147483646 h 2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95"/>
              <a:gd name="T37" fmla="*/ 0 h 293"/>
              <a:gd name="T38" fmla="*/ 695 w 695"/>
              <a:gd name="T39" fmla="*/ 293 h 2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95" h="293">
                <a:moveTo>
                  <a:pt x="251" y="10"/>
                </a:moveTo>
                <a:cubicBezTo>
                  <a:pt x="183" y="32"/>
                  <a:pt x="271" y="6"/>
                  <a:pt x="138" y="28"/>
                </a:cubicBezTo>
                <a:cubicBezTo>
                  <a:pt x="107" y="33"/>
                  <a:pt x="83" y="56"/>
                  <a:pt x="53" y="66"/>
                </a:cubicBezTo>
                <a:cubicBezTo>
                  <a:pt x="47" y="72"/>
                  <a:pt x="8" y="110"/>
                  <a:pt x="6" y="123"/>
                </a:cubicBezTo>
                <a:cubicBezTo>
                  <a:pt x="0" y="173"/>
                  <a:pt x="20" y="203"/>
                  <a:pt x="62" y="217"/>
                </a:cubicBezTo>
                <a:cubicBezTo>
                  <a:pt x="146" y="272"/>
                  <a:pt x="249" y="284"/>
                  <a:pt x="346" y="293"/>
                </a:cubicBezTo>
                <a:cubicBezTo>
                  <a:pt x="442" y="284"/>
                  <a:pt x="534" y="265"/>
                  <a:pt x="629" y="255"/>
                </a:cubicBezTo>
                <a:cubicBezTo>
                  <a:pt x="665" y="231"/>
                  <a:pt x="676" y="209"/>
                  <a:pt x="695" y="170"/>
                </a:cubicBezTo>
                <a:cubicBezTo>
                  <a:pt x="692" y="148"/>
                  <a:pt x="692" y="125"/>
                  <a:pt x="686" y="104"/>
                </a:cubicBezTo>
                <a:cubicBezTo>
                  <a:pt x="675" y="67"/>
                  <a:pt x="639" y="62"/>
                  <a:pt x="610" y="47"/>
                </a:cubicBezTo>
                <a:cubicBezTo>
                  <a:pt x="544" y="13"/>
                  <a:pt x="475" y="9"/>
                  <a:pt x="402" y="0"/>
                </a:cubicBezTo>
                <a:cubicBezTo>
                  <a:pt x="258" y="10"/>
                  <a:pt x="308" y="10"/>
                  <a:pt x="251" y="10"/>
                </a:cubicBez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21">
            <a:extLst>
              <a:ext uri="{FF2B5EF4-FFF2-40B4-BE49-F238E27FC236}">
                <a16:creationId xmlns:a16="http://schemas.microsoft.com/office/drawing/2014/main" xmlns="" id="{1954BF48-588C-41DB-B994-C857136ED203}"/>
              </a:ext>
            </a:extLst>
          </p:cNvPr>
          <p:cNvSpPr>
            <a:spLocks/>
          </p:cNvSpPr>
          <p:nvPr/>
        </p:nvSpPr>
        <p:spPr bwMode="auto">
          <a:xfrm>
            <a:off x="2547670" y="2894166"/>
            <a:ext cx="762000" cy="465138"/>
          </a:xfrm>
          <a:custGeom>
            <a:avLst/>
            <a:gdLst>
              <a:gd name="T0" fmla="*/ 2147483646 w 695"/>
              <a:gd name="T1" fmla="*/ 2147483646 h 293"/>
              <a:gd name="T2" fmla="*/ 2147483646 w 695"/>
              <a:gd name="T3" fmla="*/ 2147483646 h 293"/>
              <a:gd name="T4" fmla="*/ 2147483646 w 695"/>
              <a:gd name="T5" fmla="*/ 2147483646 h 293"/>
              <a:gd name="T6" fmla="*/ 2147483646 w 695"/>
              <a:gd name="T7" fmla="*/ 2147483646 h 293"/>
              <a:gd name="T8" fmla="*/ 2147483646 w 695"/>
              <a:gd name="T9" fmla="*/ 2147483646 h 293"/>
              <a:gd name="T10" fmla="*/ 2147483646 w 695"/>
              <a:gd name="T11" fmla="*/ 2147483646 h 293"/>
              <a:gd name="T12" fmla="*/ 2147483646 w 695"/>
              <a:gd name="T13" fmla="*/ 2147483646 h 293"/>
              <a:gd name="T14" fmla="*/ 2147483646 w 695"/>
              <a:gd name="T15" fmla="*/ 2147483646 h 293"/>
              <a:gd name="T16" fmla="*/ 2147483646 w 695"/>
              <a:gd name="T17" fmla="*/ 2147483646 h 293"/>
              <a:gd name="T18" fmla="*/ 2147483646 w 695"/>
              <a:gd name="T19" fmla="*/ 2147483646 h 293"/>
              <a:gd name="T20" fmla="*/ 2147483646 w 695"/>
              <a:gd name="T21" fmla="*/ 0 h 293"/>
              <a:gd name="T22" fmla="*/ 2147483646 w 695"/>
              <a:gd name="T23" fmla="*/ 2147483646 h 2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95"/>
              <a:gd name="T37" fmla="*/ 0 h 293"/>
              <a:gd name="T38" fmla="*/ 695 w 695"/>
              <a:gd name="T39" fmla="*/ 293 h 2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95" h="293">
                <a:moveTo>
                  <a:pt x="251" y="10"/>
                </a:moveTo>
                <a:cubicBezTo>
                  <a:pt x="183" y="32"/>
                  <a:pt x="271" y="6"/>
                  <a:pt x="138" y="28"/>
                </a:cubicBezTo>
                <a:cubicBezTo>
                  <a:pt x="107" y="33"/>
                  <a:pt x="83" y="56"/>
                  <a:pt x="53" y="66"/>
                </a:cubicBezTo>
                <a:cubicBezTo>
                  <a:pt x="47" y="72"/>
                  <a:pt x="8" y="110"/>
                  <a:pt x="6" y="123"/>
                </a:cubicBezTo>
                <a:cubicBezTo>
                  <a:pt x="0" y="173"/>
                  <a:pt x="20" y="203"/>
                  <a:pt x="62" y="217"/>
                </a:cubicBezTo>
                <a:cubicBezTo>
                  <a:pt x="146" y="272"/>
                  <a:pt x="249" y="284"/>
                  <a:pt x="346" y="293"/>
                </a:cubicBezTo>
                <a:cubicBezTo>
                  <a:pt x="442" y="284"/>
                  <a:pt x="534" y="265"/>
                  <a:pt x="629" y="255"/>
                </a:cubicBezTo>
                <a:cubicBezTo>
                  <a:pt x="665" y="231"/>
                  <a:pt x="676" y="209"/>
                  <a:pt x="695" y="170"/>
                </a:cubicBezTo>
                <a:cubicBezTo>
                  <a:pt x="692" y="148"/>
                  <a:pt x="692" y="125"/>
                  <a:pt x="686" y="104"/>
                </a:cubicBezTo>
                <a:cubicBezTo>
                  <a:pt x="675" y="67"/>
                  <a:pt x="639" y="62"/>
                  <a:pt x="610" y="47"/>
                </a:cubicBezTo>
                <a:cubicBezTo>
                  <a:pt x="544" y="13"/>
                  <a:pt x="475" y="9"/>
                  <a:pt x="402" y="0"/>
                </a:cubicBezTo>
                <a:cubicBezTo>
                  <a:pt x="258" y="10"/>
                  <a:pt x="308" y="10"/>
                  <a:pt x="251" y="10"/>
                </a:cubicBez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6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  <p:bldP spid="20" grpId="0" animBg="1" autoUpdateAnimBg="0"/>
      <p:bldP spid="24" grpId="0"/>
      <p:bldP spid="25" grpId="0"/>
      <p:bldP spid="26" grpId="0" autoUpdateAnimBg="0"/>
      <p:bldP spid="27" grpId="0" animBg="1" autoUpdateAnimBg="0"/>
      <p:bldP spid="2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第二章  数据类型</a:t>
            </a:r>
            <a:endParaRPr lang="zh-CN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C85125DA-3A44-4F91-84A7-CE1762B63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10" y="9201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1" charset="-122"/>
                <a:ea typeface="仿宋_GB2312" pitchFamily="1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1" charset="-122"/>
                <a:ea typeface="仿宋_GB2312" pitchFamily="1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1" charset="-122"/>
                <a:ea typeface="仿宋_GB2312" pitchFamily="1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1" charset="-122"/>
                <a:ea typeface="仿宋_GB2312" pitchFamily="1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1" charset="-122"/>
                <a:ea typeface="仿宋_GB2312" pitchFamily="1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1" charset="-122"/>
                <a:ea typeface="仿宋_GB2312" pitchFamily="1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1" charset="-122"/>
                <a:ea typeface="仿宋_GB2312" pitchFamily="1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1" charset="-122"/>
                <a:ea typeface="仿宋_GB2312" pitchFamily="1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xmlns="" id="{BF91497D-8863-49B4-8DFB-143A6EE74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910" y="1895888"/>
            <a:ext cx="6172200" cy="2209800"/>
          </a:xfrm>
          <a:prstGeom prst="roundRect">
            <a:avLst>
              <a:gd name="adj" fmla="val 2223"/>
            </a:avLst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(Data Type)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实质上是对存储器中所存储的数据进行的抽象。它包含了一组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值的集合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和一组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32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C47AD0B-9C72-4CDD-B41E-AF072B78B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Oval 2">
            <a:extLst>
              <a:ext uri="{FF2B5EF4-FFF2-40B4-BE49-F238E27FC236}">
                <a16:creationId xmlns:a16="http://schemas.microsoft.com/office/drawing/2014/main" xmlns="" id="{69508290-BA94-4F6C-AE88-6116E904D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762000" cy="7620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!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xmlns="" id="{E0597DE8-8FB4-426D-8FE5-8A9ABFC691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676400"/>
          <a:ext cx="15525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剪辑" r:id="rId3" imgW="3848100" imgH="5478463" progId="MS_ClipArt_Gallery.2">
                  <p:embed/>
                </p:oleObj>
              </mc:Choice>
              <mc:Fallback>
                <p:oleObj name="剪辑" r:id="rId3" imgW="3848100" imgH="5478463" progId="MS_ClipArt_Gallery.2">
                  <p:embed/>
                  <p:pic>
                    <p:nvPicPr>
                      <p:cNvPr id="295940" name="Object 4">
                        <a:extLst>
                          <a:ext uri="{FF2B5EF4-FFF2-40B4-BE49-F238E27FC236}">
                            <a16:creationId xmlns:a16="http://schemas.microsoft.com/office/drawing/2014/main" xmlns="" id="{71195CFB-47C5-4957-87A0-7D0B45BB95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155257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5">
            <a:extLst>
              <a:ext uri="{FF2B5EF4-FFF2-40B4-BE49-F238E27FC236}">
                <a16:creationId xmlns:a16="http://schemas.microsoft.com/office/drawing/2014/main" xmlns="" id="{B24E7F41-C483-45BA-8963-EFC83C7CA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908050"/>
            <a:ext cx="5483226" cy="2209800"/>
          </a:xfrm>
          <a:prstGeom prst="cloudCallout">
            <a:avLst>
              <a:gd name="adj1" fmla="val -69435"/>
              <a:gd name="adj2" fmla="val -876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这样定义的数组类型会产生严重问题， 使得形式参数定义的数组和实际参数的数组类型不一致；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xmlns="" id="{1483A7AD-5B15-4C84-9CC8-B76F336B7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3" y="4170363"/>
            <a:ext cx="7597775" cy="1796617"/>
          </a:xfrm>
          <a:prstGeom prst="roundRect">
            <a:avLst>
              <a:gd name="adj" fmla="val 668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解决办法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符合数组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(Conformant Array)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维数相同，成分类型相同的数组；符合数组可以形、实参数匹配。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xmlns="" id="{4A86F933-7839-4D75-B722-499DEC987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21277"/>
            <a:ext cx="7632700" cy="3352800"/>
          </a:xfrm>
          <a:prstGeom prst="flowChartDocumen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procedure sort(var a:array[low..high:integer] of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ctype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var i:integer;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more:boolean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begin {sort}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end {sort}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36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DC7BB8F-1FD3-4977-9227-DA583306E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xmlns="" id="{3A34EC4E-32D8-42BC-BBE7-9C5CA2AB08F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004962"/>
            <a:ext cx="8458200" cy="685800"/>
            <a:chOff x="192" y="2400"/>
            <a:chExt cx="5328" cy="432"/>
          </a:xfrm>
        </p:grpSpPr>
        <p:sp>
          <p:nvSpPr>
            <p:cNvPr id="10" name="AutoShape 4">
              <a:extLst>
                <a:ext uri="{FF2B5EF4-FFF2-40B4-BE49-F238E27FC236}">
                  <a16:creationId xmlns:a16="http://schemas.microsoft.com/office/drawing/2014/main" xmlns="" id="{61D3BF7F-C2A9-4BC4-BE0D-CE8F6A20E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10"/>
              <a:ext cx="5328" cy="422"/>
            </a:xfrm>
            <a:prstGeom prst="roundRect">
              <a:avLst>
                <a:gd name="adj" fmla="val 5435"/>
              </a:avLst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	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最后一点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PASCAL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可以定义多维数组。</a:t>
              </a:r>
            </a:p>
          </p:txBody>
        </p:sp>
        <p:graphicFrame>
          <p:nvGraphicFramePr>
            <p:cNvPr id="11" name="Object 5">
              <a:extLst>
                <a:ext uri="{FF2B5EF4-FFF2-40B4-BE49-F238E27FC236}">
                  <a16:creationId xmlns:a16="http://schemas.microsoft.com/office/drawing/2014/main" xmlns="" id="{1C7270D5-CF20-494C-840C-B0B56E3751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2400"/>
            <a:ext cx="24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4" name="剪辑" r:id="rId3" imgW="1728788" imgH="3252788" progId="MS_ClipArt_Gallery.2">
                    <p:embed/>
                  </p:oleObj>
                </mc:Choice>
                <mc:Fallback>
                  <p:oleObj name="剪辑" r:id="rId3" imgW="1728788" imgH="3252788" progId="MS_ClipArt_Gallery.2">
                    <p:embed/>
                    <p:pic>
                      <p:nvPicPr>
                        <p:cNvPr id="24585" name="Object 5">
                          <a:extLst>
                            <a:ext uri="{FF2B5EF4-FFF2-40B4-BE49-F238E27FC236}">
                              <a16:creationId xmlns:a16="http://schemas.microsoft.com/office/drawing/2014/main" xmlns="" id="{01AFDD61-8324-4B91-A285-876EA419DA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400"/>
                          <a:ext cx="240" cy="400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AutoShape 6">
            <a:extLst>
              <a:ext uri="{FF2B5EF4-FFF2-40B4-BE49-F238E27FC236}">
                <a16:creationId xmlns:a16="http://schemas.microsoft.com/office/drawing/2014/main" xmlns="" id="{607DEF95-1D26-4526-914E-3B6B67F4B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88" y="1914600"/>
            <a:ext cx="6273800" cy="2186130"/>
          </a:xfrm>
          <a:prstGeom prst="roundRect">
            <a:avLst>
              <a:gd name="adj" fmla="val 3645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457200" marR="0" lvl="0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type row=array[-5..10] of integer;</a:t>
            </a:r>
          </a:p>
          <a:p>
            <a:pPr marL="457200" marR="0" lvl="0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var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my_matrix:array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[3..30] of row;</a:t>
            </a:r>
          </a:p>
          <a:p>
            <a:pPr marL="457200" marR="0" lvl="0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</a:p>
          <a:p>
            <a:pPr marL="457200" marR="0" lvl="0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var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my_matrix:array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[3..30,-5..10] of integer;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xmlns="" id="{CE5B77E8-62DA-4DAE-BDB4-1A74015AE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768925"/>
            <a:ext cx="3124200" cy="1066800"/>
          </a:xfrm>
          <a:prstGeom prst="cloudCallout">
            <a:avLst>
              <a:gd name="adj1" fmla="val 97815"/>
              <a:gd name="adj2" fmla="val -89139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定义了一个二维整型数组</a:t>
            </a:r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xmlns="" id="{521CAB0E-BBAC-41D8-9447-887767A4F322}"/>
              </a:ext>
            </a:extLst>
          </p:cNvPr>
          <p:cNvSpPr>
            <a:spLocks/>
          </p:cNvSpPr>
          <p:nvPr/>
        </p:nvSpPr>
        <p:spPr bwMode="auto">
          <a:xfrm>
            <a:off x="1360488" y="3852937"/>
            <a:ext cx="6019800" cy="315913"/>
          </a:xfrm>
          <a:custGeom>
            <a:avLst/>
            <a:gdLst>
              <a:gd name="T0" fmla="*/ 0 w 1313"/>
              <a:gd name="T1" fmla="*/ 2147483646 h 151"/>
              <a:gd name="T2" fmla="*/ 2147483646 w 1313"/>
              <a:gd name="T3" fmla="*/ 2147483646 h 151"/>
              <a:gd name="T4" fmla="*/ 2147483646 w 1313"/>
              <a:gd name="T5" fmla="*/ 0 h 151"/>
              <a:gd name="T6" fmla="*/ 2147483646 w 1313"/>
              <a:gd name="T7" fmla="*/ 2147483646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1313"/>
              <a:gd name="T13" fmla="*/ 0 h 151"/>
              <a:gd name="T14" fmla="*/ 1313 w 1313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3" h="151">
                <a:moveTo>
                  <a:pt x="0" y="47"/>
                </a:moveTo>
                <a:cubicBezTo>
                  <a:pt x="153" y="151"/>
                  <a:pt x="403" y="68"/>
                  <a:pt x="585" y="37"/>
                </a:cubicBezTo>
                <a:cubicBezTo>
                  <a:pt x="654" y="25"/>
                  <a:pt x="793" y="0"/>
                  <a:pt x="793" y="0"/>
                </a:cubicBezTo>
                <a:cubicBezTo>
                  <a:pt x="966" y="8"/>
                  <a:pt x="1139" y="28"/>
                  <a:pt x="1313" y="28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02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539FEE-23CB-4284-AECE-EA7910EA9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xmlns="" id="{66111D9C-ACBD-40E7-A520-C27EC13BC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841375"/>
            <a:ext cx="7626350" cy="3228118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itchFamily="2" charset="2"/>
              <a:buAutoNum type="arabicParenR" startAt="2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记录构造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构造符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用以定义笛卡尔积；一般形式为：</a:t>
            </a:r>
          </a:p>
          <a:p>
            <a:pPr marL="1123950" lvl="1" indent="-4572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Record field_1:type_1;</a:t>
            </a:r>
          </a:p>
          <a:p>
            <a:pPr marL="1123950" lvl="1" indent="-4572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field_2:type_2;</a:t>
            </a:r>
          </a:p>
          <a:p>
            <a:pPr marL="1123950" lvl="1" indent="-4572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…</a:t>
            </a:r>
          </a:p>
          <a:p>
            <a:pPr marL="1123950" lvl="1" indent="-4572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field_n:type_n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1123950" lvl="1" indent="-4572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Font typeface="Wingdings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xmlns="" id="{3C2CBBBF-2A82-4751-B70E-D5614B975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65625"/>
            <a:ext cx="7626350" cy="837676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记录可以整体访问，也可用圆点“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.”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作为选择符访问单个的域；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xmlns="" id="{8B82BD23-23B7-4EF3-B0F9-4C01721B2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905000"/>
            <a:ext cx="3657600" cy="2362200"/>
          </a:xfrm>
          <a:prstGeom prst="wedgeRoundRectCallout">
            <a:avLst>
              <a:gd name="adj1" fmla="val -101130"/>
              <a:gd name="adj2" fmla="val 57324"/>
              <a:gd name="adj3" fmla="val 166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是前面定义的多边形，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t.no_of_edges:=3;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t.edge_size:=7.53;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p:=t;</a:t>
            </a:r>
          </a:p>
        </p:txBody>
      </p:sp>
    </p:spTree>
    <p:extLst>
      <p:ext uri="{BB962C8B-B14F-4D97-AF65-F5344CB8AC3E}">
        <p14:creationId xmlns:p14="http://schemas.microsoft.com/office/powerpoint/2010/main" val="398889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0DC0205-54A3-40CC-B8B0-01C895374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xmlns="" id="{4CC4D09A-231F-484F-ACAA-160066B96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977975"/>
            <a:ext cx="7858125" cy="1246299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PASCAL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的变体记录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记录类型允许有可变部分，支持判定或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xmlns="" id="{21B514F4-96CB-4904-81D6-B77BC740C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2146375"/>
            <a:ext cx="8389937" cy="3289411"/>
          </a:xfrm>
          <a:prstGeom prst="roundRect">
            <a:avLst>
              <a:gd name="adj" fmla="val 329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type dept=(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house,sports,drugs,food,liquor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0" marR="0" lvl="0" indent="0" algn="just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month=1..12;</a:t>
            </a:r>
          </a:p>
          <a:p>
            <a:pPr marL="0" marR="0" lvl="0" indent="0" algn="just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item=record</a:t>
            </a:r>
          </a:p>
          <a:p>
            <a:pPr marL="0" marR="0" lvl="0" indent="0" algn="just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price:real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marR="0" lvl="0" indent="0" algn="just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case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available:boolean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of</a:t>
            </a:r>
          </a:p>
          <a:p>
            <a:pPr marL="0" marR="0" lvl="0" indent="0" algn="just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amount:integer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where:dept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0" marR="0" lvl="0" indent="0" algn="just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:(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month_expected:month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marR="0" lvl="0" indent="0" algn="just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  end;</a:t>
            </a: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xmlns="" id="{4AAE3B44-A544-4BD5-838C-AADAAC6DC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487" y="766598"/>
            <a:ext cx="2286000" cy="429054"/>
          </a:xfrm>
          <a:prstGeom prst="wedgeRoundRectCallout">
            <a:avLst>
              <a:gd name="adj1" fmla="val -148455"/>
              <a:gd name="adj2" fmla="val 424051"/>
              <a:gd name="adj3" fmla="val 16667"/>
            </a:avLst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变体记录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xmlns="" id="{FB46FE24-4C00-4BC3-847B-7D5995455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206" y="1353558"/>
            <a:ext cx="4572000" cy="755952"/>
          </a:xfrm>
          <a:prstGeom prst="wedgeRoundRectCallout">
            <a:avLst>
              <a:gd name="adj1" fmla="val -56601"/>
              <a:gd name="adj2" fmla="val 255429"/>
              <a:gd name="adj3" fmla="val 16667"/>
            </a:avLst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标识符域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available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，记录的判定成分</a:t>
            </a:r>
          </a:p>
        </p:txBody>
      </p:sp>
      <p:grpSp>
        <p:nvGrpSpPr>
          <p:cNvPr id="15" name="Group 7">
            <a:extLst>
              <a:ext uri="{FF2B5EF4-FFF2-40B4-BE49-F238E27FC236}">
                <a16:creationId xmlns:a16="http://schemas.microsoft.com/office/drawing/2014/main" xmlns="" id="{03AB2A1D-81C6-4BFC-A731-BD2D355C744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488066"/>
            <a:ext cx="8458200" cy="892527"/>
            <a:chOff x="192" y="2472"/>
            <a:chExt cx="5328" cy="460"/>
          </a:xfrm>
        </p:grpSpPr>
        <p:sp>
          <p:nvSpPr>
            <p:cNvPr id="16" name="AutoShape 8">
              <a:extLst>
                <a:ext uri="{FF2B5EF4-FFF2-40B4-BE49-F238E27FC236}">
                  <a16:creationId xmlns:a16="http://schemas.microsoft.com/office/drawing/2014/main" xmlns="" id="{04AC6FA8-D7C6-46ED-82E7-33F4C53BC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510"/>
              <a:ext cx="5328" cy="422"/>
            </a:xfrm>
            <a:prstGeom prst="roundRect">
              <a:avLst>
                <a:gd name="adj" fmla="val 5435"/>
              </a:avLst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863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86360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PASCAL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允许程序员访问记录结构的所有域，包括标识符域。</a:t>
              </a:r>
            </a:p>
          </p:txBody>
        </p:sp>
        <p:graphicFrame>
          <p:nvGraphicFramePr>
            <p:cNvPr id="17" name="Object 9">
              <a:extLst>
                <a:ext uri="{FF2B5EF4-FFF2-40B4-BE49-F238E27FC236}">
                  <a16:creationId xmlns:a16="http://schemas.microsoft.com/office/drawing/2014/main" xmlns="" id="{3B18C0D0-A253-47E8-A9B7-0B5D8DB8E1F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2141558"/>
                </p:ext>
              </p:extLst>
            </p:nvPr>
          </p:nvGraphicFramePr>
          <p:xfrm>
            <a:off x="326" y="2472"/>
            <a:ext cx="24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8" name="剪辑" r:id="rId4" imgW="1728788" imgH="3252788" progId="MS_ClipArt_Gallery.2">
                    <p:embed/>
                  </p:oleObj>
                </mc:Choice>
                <mc:Fallback>
                  <p:oleObj name="剪辑" r:id="rId4" imgW="1728788" imgH="3252788" progId="MS_ClipArt_Gallery.2">
                    <p:embed/>
                    <p:pic>
                      <p:nvPicPr>
                        <p:cNvPr id="26635" name="Object 9">
                          <a:extLst>
                            <a:ext uri="{FF2B5EF4-FFF2-40B4-BE49-F238E27FC236}">
                              <a16:creationId xmlns:a16="http://schemas.microsoft.com/office/drawing/2014/main" xmlns="" id="{7FBD0E37-4053-45BE-8830-110FF1B035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" y="2472"/>
                          <a:ext cx="240" cy="400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AutoShape 10">
            <a:extLst>
              <a:ext uri="{FF2B5EF4-FFF2-40B4-BE49-F238E27FC236}">
                <a16:creationId xmlns:a16="http://schemas.microsoft.com/office/drawing/2014/main" xmlns="" id="{A9144A58-FD3F-43E3-8D1A-5C63232F6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166" y="2134375"/>
            <a:ext cx="7467600" cy="3352800"/>
          </a:xfrm>
          <a:prstGeom prst="flowChartDocumen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例如，如果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i2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被说明，则可对它们进行如下操作：</a:t>
            </a:r>
          </a:p>
          <a:p>
            <a:pPr marL="0" marR="0" lvl="2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var  i1,i2:item:</a:t>
            </a:r>
          </a:p>
          <a:p>
            <a:pPr marL="0" marR="0" lvl="2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0" marR="0" lvl="2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i1.price:=5.24;</a:t>
            </a:r>
          </a:p>
          <a:p>
            <a:pPr marL="0" marR="0" lvl="2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i1.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available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:=true;</a:t>
            </a:r>
          </a:p>
          <a:p>
            <a:pPr marL="0" marR="0" lvl="2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i1.amount:=29;</a:t>
            </a:r>
          </a:p>
          <a:p>
            <a:pPr marL="0" marR="0" lvl="2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i1.where:=liquor;</a:t>
            </a:r>
          </a:p>
          <a:p>
            <a:pPr marL="0" marR="0" lvl="2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i2.price:=324.99;</a:t>
            </a:r>
          </a:p>
          <a:p>
            <a:pPr marL="0" marR="0" lvl="2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i2.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available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:=false;</a:t>
            </a:r>
          </a:p>
          <a:p>
            <a:pPr marL="0" marR="0" lvl="2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i2.month_expect:=8;</a:t>
            </a:r>
          </a:p>
        </p:txBody>
      </p:sp>
    </p:spTree>
    <p:extLst>
      <p:ext uri="{BB962C8B-B14F-4D97-AF65-F5344CB8AC3E}">
        <p14:creationId xmlns:p14="http://schemas.microsoft.com/office/powerpoint/2010/main" val="373745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nimBg="1" autoUpdateAnimBg="0"/>
      <p:bldP spid="14" grpId="0" animBg="1" autoUpdateAnimBg="0"/>
      <p:bldP spid="18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726B9A5-76A7-4FB3-A987-5893A8A575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程序的执行结果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0" name="Group 32">
            <a:extLst>
              <a:ext uri="{FF2B5EF4-FFF2-40B4-BE49-F238E27FC236}">
                <a16:creationId xmlns:a16="http://schemas.microsoft.com/office/drawing/2014/main" xmlns="" id="{EF882CF9-591C-426C-A337-2D1B171A36B3}"/>
              </a:ext>
            </a:extLst>
          </p:cNvPr>
          <p:cNvGrpSpPr>
            <a:grpSpLocks/>
          </p:cNvGrpSpPr>
          <p:nvPr/>
        </p:nvGrpSpPr>
        <p:grpSpPr bwMode="auto">
          <a:xfrm>
            <a:off x="675837" y="1370165"/>
            <a:ext cx="3429000" cy="3584575"/>
            <a:chOff x="567" y="912"/>
            <a:chExt cx="2160" cy="2258"/>
          </a:xfrm>
          <a:noFill/>
        </p:grpSpPr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xmlns="" id="{44B343C8-1C2E-47EE-9611-9A53C46BC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1298"/>
              <a:ext cx="1248" cy="187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B2B2B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4">
              <a:extLst>
                <a:ext uri="{FF2B5EF4-FFF2-40B4-BE49-F238E27FC236}">
                  <a16:creationId xmlns:a16="http://schemas.microsoft.com/office/drawing/2014/main" xmlns="" id="{268C0015-14C2-4D31-9F1A-B541F5677B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9" y="2210"/>
              <a:ext cx="1248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5">
              <a:extLst>
                <a:ext uri="{FF2B5EF4-FFF2-40B4-BE49-F238E27FC236}">
                  <a16:creationId xmlns:a16="http://schemas.microsoft.com/office/drawing/2014/main" xmlns="" id="{5EAEDA93-A45B-4DB1-BA46-5DECEFC28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9" y="2738"/>
              <a:ext cx="1248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6">
              <a:extLst>
                <a:ext uri="{FF2B5EF4-FFF2-40B4-BE49-F238E27FC236}">
                  <a16:creationId xmlns:a16="http://schemas.microsoft.com/office/drawing/2014/main" xmlns="" id="{B7AC2C30-0E1D-4B6F-AD33-AB3B1501B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9" y="1778"/>
              <a:ext cx="1248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xmlns="" id="{AFB218E6-357D-4257-B8B7-9F7F58509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" y="1394"/>
              <a:ext cx="573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price</a:t>
              </a:r>
            </a:p>
          </p:txBody>
        </p:sp>
        <p:sp>
          <p:nvSpPr>
            <p:cNvPr id="36" name="Text Box 10">
              <a:extLst>
                <a:ext uri="{FF2B5EF4-FFF2-40B4-BE49-F238E27FC236}">
                  <a16:creationId xmlns:a16="http://schemas.microsoft.com/office/drawing/2014/main" xmlns="" id="{6FA31DC3-B845-4A9B-B3F5-518BBF0E2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874"/>
              <a:ext cx="928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available</a:t>
              </a:r>
            </a:p>
          </p:txBody>
        </p:sp>
        <p:sp>
          <p:nvSpPr>
            <p:cNvPr id="37" name="Text Box 11">
              <a:extLst>
                <a:ext uri="{FF2B5EF4-FFF2-40B4-BE49-F238E27FC236}">
                  <a16:creationId xmlns:a16="http://schemas.microsoft.com/office/drawing/2014/main" xmlns="" id="{2A97FE97-69B7-4AD8-B484-D357215E0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" y="2354"/>
              <a:ext cx="839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amount</a:t>
              </a:r>
            </a:p>
          </p:txBody>
        </p:sp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xmlns="" id="{778B57C1-8205-4D06-871F-17F8D8CB8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2834"/>
              <a:ext cx="683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where</a:t>
              </a:r>
            </a:p>
          </p:txBody>
        </p:sp>
        <p:sp>
          <p:nvSpPr>
            <p:cNvPr id="39" name="Text Box 13">
              <a:extLst>
                <a:ext uri="{FF2B5EF4-FFF2-40B4-BE49-F238E27FC236}">
                  <a16:creationId xmlns:a16="http://schemas.microsoft.com/office/drawing/2014/main" xmlns="" id="{3982A6EB-B9E6-4D55-B57E-8C16D763B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372"/>
              <a:ext cx="505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5.24</a:t>
              </a:r>
            </a:p>
          </p:txBody>
        </p:sp>
        <p:sp>
          <p:nvSpPr>
            <p:cNvPr id="40" name="Text Box 14">
              <a:extLst>
                <a:ext uri="{FF2B5EF4-FFF2-40B4-BE49-F238E27FC236}">
                  <a16:creationId xmlns:a16="http://schemas.microsoft.com/office/drawing/2014/main" xmlns="" id="{479BADE2-741D-4E9B-AEBB-F45D32908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1" y="1852"/>
              <a:ext cx="492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true</a:t>
              </a:r>
            </a:p>
          </p:txBody>
        </p:sp>
        <p:sp>
          <p:nvSpPr>
            <p:cNvPr id="41" name="Text Box 15">
              <a:extLst>
                <a:ext uri="{FF2B5EF4-FFF2-40B4-BE49-F238E27FC236}">
                  <a16:creationId xmlns:a16="http://schemas.microsoft.com/office/drawing/2014/main" xmlns="" id="{779A9B3B-D3B6-4CEC-B019-936E16AB7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1" y="2332"/>
              <a:ext cx="345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29</a:t>
              </a:r>
            </a:p>
          </p:txBody>
        </p:sp>
        <p:sp>
          <p:nvSpPr>
            <p:cNvPr id="42" name="Text Box 16">
              <a:extLst>
                <a:ext uri="{FF2B5EF4-FFF2-40B4-BE49-F238E27FC236}">
                  <a16:creationId xmlns:a16="http://schemas.microsoft.com/office/drawing/2014/main" xmlns="" id="{56A3410D-7CE0-43EB-9664-AED59FBF7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1" y="2832"/>
              <a:ext cx="660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liquor</a:t>
              </a:r>
            </a:p>
          </p:txBody>
        </p:sp>
        <p:sp>
          <p:nvSpPr>
            <p:cNvPr id="43" name="AutoShape 30">
              <a:extLst>
                <a:ext uri="{FF2B5EF4-FFF2-40B4-BE49-F238E27FC236}">
                  <a16:creationId xmlns:a16="http://schemas.microsoft.com/office/drawing/2014/main" xmlns="" id="{4CF2C7F5-BEC4-4BAC-ACA0-980E01FBD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912"/>
              <a:ext cx="576" cy="240"/>
            </a:xfrm>
            <a:prstGeom prst="accentCallout2">
              <a:avLst>
                <a:gd name="adj1" fmla="val 30000"/>
                <a:gd name="adj2" fmla="val -8333"/>
                <a:gd name="adj3" fmla="val 30000"/>
                <a:gd name="adj4" fmla="val -23958"/>
                <a:gd name="adj5" fmla="val 155000"/>
                <a:gd name="adj6" fmla="val -40106"/>
              </a:avLst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i1</a:t>
              </a:r>
            </a:p>
          </p:txBody>
        </p:sp>
      </p:grpSp>
      <p:grpSp>
        <p:nvGrpSpPr>
          <p:cNvPr id="44" name="Group 33">
            <a:extLst>
              <a:ext uri="{FF2B5EF4-FFF2-40B4-BE49-F238E27FC236}">
                <a16:creationId xmlns:a16="http://schemas.microsoft.com/office/drawing/2014/main" xmlns="" id="{97AA61D8-5663-4C85-8BBE-1540898D9CA2}"/>
              </a:ext>
            </a:extLst>
          </p:cNvPr>
          <p:cNvGrpSpPr>
            <a:grpSpLocks/>
          </p:cNvGrpSpPr>
          <p:nvPr/>
        </p:nvGrpSpPr>
        <p:grpSpPr bwMode="auto">
          <a:xfrm>
            <a:off x="4194687" y="1370165"/>
            <a:ext cx="4289401" cy="2916238"/>
            <a:chOff x="2588" y="912"/>
            <a:chExt cx="2702" cy="1837"/>
          </a:xfrm>
          <a:noFill/>
        </p:grpSpPr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xmlns="" id="{6775DD65-3A3B-41F8-988B-35FC93252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6" y="1298"/>
              <a:ext cx="1104" cy="1451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B2B2B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Line 7">
              <a:extLst>
                <a:ext uri="{FF2B5EF4-FFF2-40B4-BE49-F238E27FC236}">
                  <a16:creationId xmlns:a16="http://schemas.microsoft.com/office/drawing/2014/main" xmlns="" id="{2E5CA2A3-24A0-4468-A5C9-A54D54E14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1786"/>
              <a:ext cx="1104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Line 8">
              <a:extLst>
                <a:ext uri="{FF2B5EF4-FFF2-40B4-BE49-F238E27FC236}">
                  <a16:creationId xmlns:a16="http://schemas.microsoft.com/office/drawing/2014/main" xmlns="" id="{3B100A12-E5BF-4336-8A29-1FBF2BAFD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2215"/>
              <a:ext cx="1104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17">
              <a:extLst>
                <a:ext uri="{FF2B5EF4-FFF2-40B4-BE49-F238E27FC236}">
                  <a16:creationId xmlns:a16="http://schemas.microsoft.com/office/drawing/2014/main" xmlns="" id="{386386F4-78BE-48BE-83CB-8B9F426C2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3" y="1392"/>
              <a:ext cx="573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price</a:t>
              </a:r>
            </a:p>
          </p:txBody>
        </p:sp>
        <p:sp>
          <p:nvSpPr>
            <p:cNvPr id="49" name="Text Box 18">
              <a:extLst>
                <a:ext uri="{FF2B5EF4-FFF2-40B4-BE49-F238E27FC236}">
                  <a16:creationId xmlns:a16="http://schemas.microsoft.com/office/drawing/2014/main" xmlns="" id="{0D612E7D-1183-48DE-BB49-2E5471B88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3" y="1872"/>
              <a:ext cx="928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available</a:t>
              </a:r>
            </a:p>
          </p:txBody>
        </p:sp>
        <p:sp>
          <p:nvSpPr>
            <p:cNvPr id="50" name="Text Box 19">
              <a:extLst>
                <a:ext uri="{FF2B5EF4-FFF2-40B4-BE49-F238E27FC236}">
                  <a16:creationId xmlns:a16="http://schemas.microsoft.com/office/drawing/2014/main" xmlns="" id="{A665D38D-B700-4616-9AD1-91BC46565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8" y="2352"/>
              <a:ext cx="1665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month_expected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 Box 20">
              <a:extLst>
                <a:ext uri="{FF2B5EF4-FFF2-40B4-BE49-F238E27FC236}">
                  <a16:creationId xmlns:a16="http://schemas.microsoft.com/office/drawing/2014/main" xmlns="" id="{114EB398-634B-426F-BE24-1F638682B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1" y="1468"/>
              <a:ext cx="733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324.99</a:t>
              </a:r>
            </a:p>
          </p:txBody>
        </p:sp>
        <p:sp>
          <p:nvSpPr>
            <p:cNvPr id="52" name="Text Box 21">
              <a:extLst>
                <a:ext uri="{FF2B5EF4-FFF2-40B4-BE49-F238E27FC236}">
                  <a16:creationId xmlns:a16="http://schemas.microsoft.com/office/drawing/2014/main" xmlns="" id="{28B77776-4B87-49EB-B54F-97EBF04B7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887"/>
              <a:ext cx="542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false</a:t>
              </a:r>
            </a:p>
          </p:txBody>
        </p:sp>
        <p:sp>
          <p:nvSpPr>
            <p:cNvPr id="53" name="Text Box 22">
              <a:extLst>
                <a:ext uri="{FF2B5EF4-FFF2-40B4-BE49-F238E27FC236}">
                  <a16:creationId xmlns:a16="http://schemas.microsoft.com/office/drawing/2014/main" xmlns="" id="{F09CF917-8D91-4646-A5A2-5797FC482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352"/>
              <a:ext cx="230" cy="29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</a:p>
          </p:txBody>
        </p:sp>
        <p:sp>
          <p:nvSpPr>
            <p:cNvPr id="54" name="AutoShape 31">
              <a:extLst>
                <a:ext uri="{FF2B5EF4-FFF2-40B4-BE49-F238E27FC236}">
                  <a16:creationId xmlns:a16="http://schemas.microsoft.com/office/drawing/2014/main" xmlns="" id="{6D04F87C-FFF2-40D2-9E14-F4E35644B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912"/>
              <a:ext cx="576" cy="240"/>
            </a:xfrm>
            <a:prstGeom prst="accentCallout2">
              <a:avLst>
                <a:gd name="adj1" fmla="val 30000"/>
                <a:gd name="adj2" fmla="val 108333"/>
                <a:gd name="adj3" fmla="val 30000"/>
                <a:gd name="adj4" fmla="val 145833"/>
                <a:gd name="adj5" fmla="val 163750"/>
                <a:gd name="adj6" fmla="val 184551"/>
              </a:avLst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966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4B8A52B-C8C5-41E9-95AE-7C7712A3DB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变体记录的实现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xmlns="" id="{D6FCB6F9-6DDB-417A-ADD3-F015954EC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942708"/>
            <a:ext cx="8455025" cy="1463183"/>
          </a:xfrm>
          <a:prstGeom prst="roundRect">
            <a:avLst>
              <a:gd name="adj" fmla="val 6249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改变一个变体记录的标识符，在概念上建立了一个新记录；</a:t>
            </a:r>
          </a:p>
          <a:p>
            <a:pPr marL="0" marR="0" lvl="0" indent="0" algn="just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变体记录在同一块存储区上重叠存放所有变体；</a:t>
            </a:r>
          </a:p>
          <a:p>
            <a:pPr marL="0" marR="0" lvl="0" indent="0" algn="just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变体记录允许程序员根据每个变体的类型，以不同的观点来解释存储在该区域中的位串；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xmlns="" id="{BF7B503C-740E-4054-A510-F4194046A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5905"/>
            <a:ext cx="3657600" cy="2717340"/>
          </a:xfrm>
          <a:prstGeom prst="wedgeRoundRectCallout">
            <a:avLst>
              <a:gd name="adj1" fmla="val -134681"/>
              <a:gd name="adj2" fmla="val -59796"/>
              <a:gd name="adj3" fmla="val 166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比如在上例中如果变量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i1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的域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amount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已经赋值，再置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available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来改变，然后再按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month-expected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的值来解释先前存储在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amount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中的值。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xmlns="" id="{EC50E517-2EE0-4228-A3CB-790767F83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073133"/>
            <a:ext cx="4217987" cy="62577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PASCAL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变体记录的缺点</a:t>
            </a:r>
          </a:p>
        </p:txBody>
      </p:sp>
      <p:sp>
        <p:nvSpPr>
          <p:cNvPr id="14" name="AutoShape 8">
            <a:extLst>
              <a:ext uri="{FF2B5EF4-FFF2-40B4-BE49-F238E27FC236}">
                <a16:creationId xmlns:a16="http://schemas.microsoft.com/office/drawing/2014/main" xmlns="" id="{E81DFEFA-9E84-4E45-9489-6E6C5E21D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816618"/>
            <a:ext cx="8467725" cy="1539192"/>
          </a:xfrm>
          <a:prstGeom prst="roundRect">
            <a:avLst>
              <a:gd name="adj" fmla="val 5199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使用变体记录不安全</a:t>
            </a:r>
          </a:p>
          <a:p>
            <a:pPr marL="0" marR="0" lvl="0" indent="0" algn="just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同一存贮区对应不同的名字和类型，容易出错</a:t>
            </a:r>
          </a:p>
          <a:p>
            <a:pPr marL="0" marR="0" lvl="0" indent="0" algn="just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编制程序依赖于实现</a:t>
            </a:r>
          </a:p>
          <a:p>
            <a:pPr marL="0" marR="0" lvl="0" indent="0" algn="just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标识符域的标识符可缺省，不安全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:a16="http://schemas.microsoft.com/office/drawing/2014/main" xmlns="" id="{A9B3F4F7-CA0C-4D43-A798-7FE9FE94C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4635" y="2601843"/>
            <a:ext cx="5410200" cy="2063544"/>
          </a:xfrm>
          <a:prstGeom prst="wedgeRoundRectCallout">
            <a:avLst>
              <a:gd name="adj1" fmla="val -43777"/>
              <a:gd name="adj2" fmla="val 106997"/>
              <a:gd name="adj3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price:real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case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of</a:t>
            </a:r>
          </a:p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:(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amount:integer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where:dept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:(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month_expected:month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xmlns="" id="{FDC2B088-F64C-4126-8B87-A37D5524CED1}"/>
              </a:ext>
            </a:extLst>
          </p:cNvPr>
          <p:cNvSpPr>
            <a:spLocks/>
          </p:cNvSpPr>
          <p:nvPr/>
        </p:nvSpPr>
        <p:spPr bwMode="auto">
          <a:xfrm>
            <a:off x="3114885" y="5910952"/>
            <a:ext cx="1079500" cy="541337"/>
          </a:xfrm>
          <a:custGeom>
            <a:avLst/>
            <a:gdLst>
              <a:gd name="T0" fmla="*/ 2147483646 w 695"/>
              <a:gd name="T1" fmla="*/ 2147483646 h 293"/>
              <a:gd name="T2" fmla="*/ 2147483646 w 695"/>
              <a:gd name="T3" fmla="*/ 2147483646 h 293"/>
              <a:gd name="T4" fmla="*/ 2147483646 w 695"/>
              <a:gd name="T5" fmla="*/ 2147483646 h 293"/>
              <a:gd name="T6" fmla="*/ 2147483646 w 695"/>
              <a:gd name="T7" fmla="*/ 2147483646 h 293"/>
              <a:gd name="T8" fmla="*/ 2147483646 w 695"/>
              <a:gd name="T9" fmla="*/ 2147483646 h 293"/>
              <a:gd name="T10" fmla="*/ 2147483646 w 695"/>
              <a:gd name="T11" fmla="*/ 2147483646 h 293"/>
              <a:gd name="T12" fmla="*/ 2147483646 w 695"/>
              <a:gd name="T13" fmla="*/ 2147483646 h 293"/>
              <a:gd name="T14" fmla="*/ 2147483646 w 695"/>
              <a:gd name="T15" fmla="*/ 2147483646 h 293"/>
              <a:gd name="T16" fmla="*/ 2147483646 w 695"/>
              <a:gd name="T17" fmla="*/ 2147483646 h 293"/>
              <a:gd name="T18" fmla="*/ 2147483646 w 695"/>
              <a:gd name="T19" fmla="*/ 2147483646 h 293"/>
              <a:gd name="T20" fmla="*/ 2147483646 w 695"/>
              <a:gd name="T21" fmla="*/ 0 h 293"/>
              <a:gd name="T22" fmla="*/ 2147483646 w 695"/>
              <a:gd name="T23" fmla="*/ 2147483646 h 2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95"/>
              <a:gd name="T37" fmla="*/ 0 h 293"/>
              <a:gd name="T38" fmla="*/ 695 w 695"/>
              <a:gd name="T39" fmla="*/ 293 h 2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95" h="293">
                <a:moveTo>
                  <a:pt x="251" y="10"/>
                </a:moveTo>
                <a:cubicBezTo>
                  <a:pt x="183" y="32"/>
                  <a:pt x="271" y="6"/>
                  <a:pt x="138" y="28"/>
                </a:cubicBezTo>
                <a:cubicBezTo>
                  <a:pt x="107" y="33"/>
                  <a:pt x="83" y="56"/>
                  <a:pt x="53" y="66"/>
                </a:cubicBezTo>
                <a:cubicBezTo>
                  <a:pt x="47" y="72"/>
                  <a:pt x="8" y="110"/>
                  <a:pt x="6" y="123"/>
                </a:cubicBezTo>
                <a:cubicBezTo>
                  <a:pt x="0" y="173"/>
                  <a:pt x="20" y="203"/>
                  <a:pt x="62" y="217"/>
                </a:cubicBezTo>
                <a:cubicBezTo>
                  <a:pt x="146" y="272"/>
                  <a:pt x="249" y="284"/>
                  <a:pt x="346" y="293"/>
                </a:cubicBezTo>
                <a:cubicBezTo>
                  <a:pt x="442" y="284"/>
                  <a:pt x="534" y="265"/>
                  <a:pt x="629" y="255"/>
                </a:cubicBezTo>
                <a:cubicBezTo>
                  <a:pt x="665" y="231"/>
                  <a:pt x="676" y="209"/>
                  <a:pt x="695" y="170"/>
                </a:cubicBezTo>
                <a:cubicBezTo>
                  <a:pt x="692" y="148"/>
                  <a:pt x="692" y="125"/>
                  <a:pt x="686" y="104"/>
                </a:cubicBezTo>
                <a:cubicBezTo>
                  <a:pt x="675" y="67"/>
                  <a:pt x="639" y="62"/>
                  <a:pt x="610" y="47"/>
                </a:cubicBezTo>
                <a:cubicBezTo>
                  <a:pt x="544" y="13"/>
                  <a:pt x="475" y="9"/>
                  <a:pt x="402" y="0"/>
                </a:cubicBezTo>
                <a:cubicBezTo>
                  <a:pt x="258" y="10"/>
                  <a:pt x="308" y="10"/>
                  <a:pt x="251" y="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932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nimBg="1" autoUpdateAnimBg="0"/>
      <p:bldP spid="14" grpId="0" animBg="1" autoUpdateAnimBg="0"/>
      <p:bldP spid="15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730CB8-3A89-4DA3-936E-66B16D6FB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xmlns="" id="{EA3DF30B-D51F-42DF-8B0B-84F72A7B2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946150"/>
            <a:ext cx="7686675" cy="1901825"/>
          </a:xfrm>
          <a:prstGeom prst="roundRect">
            <a:avLst>
              <a:gd name="adj" fmla="val 351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AutoNum type="arabicParenR" startAt="3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集合构造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PASCAL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语言的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构造符是幂集构造受限制的形式，基类型只能是有序类型，而不能是实数、表或集合类型。</a:t>
            </a: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xmlns="" id="{8F89010E-48F7-44A8-94C7-D023C183A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3000375"/>
            <a:ext cx="7740650" cy="218613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just" fontAlgn="base">
              <a:lnSpc>
                <a:spcPct val="90000"/>
              </a:lnSpc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just" fontAlgn="base">
              <a:lnSpc>
                <a:spcPct val="90000"/>
              </a:lnSpc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vegetable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=(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bean,cabbage,carrot,celery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algn="just" fontAlgn="base">
              <a:lnSpc>
                <a:spcPct val="90000"/>
              </a:lnSpc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lettuce,onion,mushroom,zucchini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algn="just" fontAlgn="base">
              <a:lnSpc>
                <a:spcPct val="90000"/>
              </a:lnSpc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my_salad,leftover:</a:t>
            </a:r>
            <a:r>
              <a:rPr lang="en-US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vegetable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xmlns="" id="{21207997-BF9C-4F03-9D53-72B358033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020" y="936831"/>
            <a:ext cx="6248400" cy="2063544"/>
          </a:xfrm>
          <a:prstGeom prst="wedgeRoundRectCallout">
            <a:avLst>
              <a:gd name="adj1" fmla="val -66319"/>
              <a:gd name="adj2" fmla="val 133721"/>
              <a:gd name="adj3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下列语句是合法的：</a:t>
            </a:r>
          </a:p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leftover:=……;</a:t>
            </a:r>
          </a:p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my_salad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:=[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carrot..onion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if not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bean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leftover</a:t>
            </a:r>
          </a:p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then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my_salad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:=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my_salad+leftover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9094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CCAF408-5751-4443-9A45-AF0FB7004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xmlns="" id="{B7B1814E-BE81-4C88-8820-43F540B9C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63600"/>
            <a:ext cx="7658100" cy="1920454"/>
          </a:xfrm>
          <a:prstGeom prst="roundRect">
            <a:avLst>
              <a:gd name="adj" fmla="val 306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457200" marR="0" lvl="0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AutoNum type="arabicParenR" startAt="4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文件构造</a:t>
            </a:r>
          </a:p>
          <a:p>
            <a:pPr marL="457200" marR="0" lvl="0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PASCAL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文件是任意类型的诸元素的序列；</a:t>
            </a:r>
          </a:p>
          <a:p>
            <a:pPr marL="457200" marR="0" lvl="0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PASCAL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文件仅能顺序处理；</a:t>
            </a:r>
          </a:p>
          <a:p>
            <a:pPr marL="457200" marR="0" lvl="0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只能进行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PUT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GET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操作；</a:t>
            </a: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xmlns="" id="{67EA8660-937F-46D5-947A-8B1B210C6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69" y="3061644"/>
            <a:ext cx="4689475" cy="181837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just" fontAlgn="base">
              <a:lnSpc>
                <a:spcPct val="90000"/>
              </a:lnSpc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just" fontAlgn="base">
              <a:lnSpc>
                <a:spcPct val="90000"/>
              </a:lnSpc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=record …end;</a:t>
            </a:r>
          </a:p>
          <a:p>
            <a:pPr algn="just" fontAlgn="base">
              <a:lnSpc>
                <a:spcPct val="90000"/>
              </a:lnSpc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tape=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 of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algn="just" fontAlgn="base">
              <a:lnSpc>
                <a:spcPct val="90000"/>
              </a:lnSpc>
              <a:spcAft>
                <a:spcPct val="0"/>
              </a:spcAft>
              <a:buClr>
                <a:srgbClr val="0033CC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t1,t2:tape;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xmlns="" id="{01C27372-6F7C-40E9-92CB-6B44D7116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509" y="3061644"/>
            <a:ext cx="4953000" cy="429054"/>
          </a:xfrm>
          <a:prstGeom prst="wedgeRoundRectCallout">
            <a:avLst>
              <a:gd name="adj1" fmla="val -37529"/>
              <a:gd name="adj2" fmla="val -108258"/>
              <a:gd name="adj3" fmla="val 166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操作把下一个元素读到缓冲区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E927035C-DB65-480D-89EA-5A4FE9180C3C}"/>
              </a:ext>
            </a:extLst>
          </p:cNvPr>
          <p:cNvSpPr>
            <a:spLocks/>
          </p:cNvSpPr>
          <p:nvPr/>
        </p:nvSpPr>
        <p:spPr bwMode="auto">
          <a:xfrm>
            <a:off x="2419709" y="2275135"/>
            <a:ext cx="838200" cy="465138"/>
          </a:xfrm>
          <a:custGeom>
            <a:avLst/>
            <a:gdLst>
              <a:gd name="T0" fmla="*/ 2147483646 w 695"/>
              <a:gd name="T1" fmla="*/ 2147483646 h 293"/>
              <a:gd name="T2" fmla="*/ 2147483646 w 695"/>
              <a:gd name="T3" fmla="*/ 2147483646 h 293"/>
              <a:gd name="T4" fmla="*/ 2147483646 w 695"/>
              <a:gd name="T5" fmla="*/ 2147483646 h 293"/>
              <a:gd name="T6" fmla="*/ 2147483646 w 695"/>
              <a:gd name="T7" fmla="*/ 2147483646 h 293"/>
              <a:gd name="T8" fmla="*/ 2147483646 w 695"/>
              <a:gd name="T9" fmla="*/ 2147483646 h 293"/>
              <a:gd name="T10" fmla="*/ 2147483646 w 695"/>
              <a:gd name="T11" fmla="*/ 2147483646 h 293"/>
              <a:gd name="T12" fmla="*/ 2147483646 w 695"/>
              <a:gd name="T13" fmla="*/ 2147483646 h 293"/>
              <a:gd name="T14" fmla="*/ 2147483646 w 695"/>
              <a:gd name="T15" fmla="*/ 2147483646 h 293"/>
              <a:gd name="T16" fmla="*/ 2147483646 w 695"/>
              <a:gd name="T17" fmla="*/ 2147483646 h 293"/>
              <a:gd name="T18" fmla="*/ 2147483646 w 695"/>
              <a:gd name="T19" fmla="*/ 2147483646 h 293"/>
              <a:gd name="T20" fmla="*/ 2147483646 w 695"/>
              <a:gd name="T21" fmla="*/ 0 h 293"/>
              <a:gd name="T22" fmla="*/ 2147483646 w 695"/>
              <a:gd name="T23" fmla="*/ 2147483646 h 2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95"/>
              <a:gd name="T37" fmla="*/ 0 h 293"/>
              <a:gd name="T38" fmla="*/ 695 w 695"/>
              <a:gd name="T39" fmla="*/ 293 h 2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95" h="293">
                <a:moveTo>
                  <a:pt x="251" y="10"/>
                </a:moveTo>
                <a:cubicBezTo>
                  <a:pt x="183" y="32"/>
                  <a:pt x="271" y="6"/>
                  <a:pt x="138" y="28"/>
                </a:cubicBezTo>
                <a:cubicBezTo>
                  <a:pt x="107" y="33"/>
                  <a:pt x="83" y="56"/>
                  <a:pt x="53" y="66"/>
                </a:cubicBezTo>
                <a:cubicBezTo>
                  <a:pt x="47" y="72"/>
                  <a:pt x="8" y="110"/>
                  <a:pt x="6" y="123"/>
                </a:cubicBezTo>
                <a:cubicBezTo>
                  <a:pt x="0" y="173"/>
                  <a:pt x="20" y="203"/>
                  <a:pt x="62" y="217"/>
                </a:cubicBezTo>
                <a:cubicBezTo>
                  <a:pt x="146" y="272"/>
                  <a:pt x="249" y="284"/>
                  <a:pt x="346" y="293"/>
                </a:cubicBezTo>
                <a:cubicBezTo>
                  <a:pt x="442" y="284"/>
                  <a:pt x="534" y="265"/>
                  <a:pt x="629" y="255"/>
                </a:cubicBezTo>
                <a:cubicBezTo>
                  <a:pt x="665" y="231"/>
                  <a:pt x="676" y="209"/>
                  <a:pt x="695" y="170"/>
                </a:cubicBezTo>
                <a:cubicBezTo>
                  <a:pt x="692" y="148"/>
                  <a:pt x="692" y="125"/>
                  <a:pt x="686" y="104"/>
                </a:cubicBezTo>
                <a:cubicBezTo>
                  <a:pt x="675" y="67"/>
                  <a:pt x="639" y="62"/>
                  <a:pt x="610" y="47"/>
                </a:cubicBezTo>
                <a:cubicBezTo>
                  <a:pt x="544" y="13"/>
                  <a:pt x="475" y="9"/>
                  <a:pt x="402" y="0"/>
                </a:cubicBezTo>
                <a:cubicBezTo>
                  <a:pt x="258" y="10"/>
                  <a:pt x="308" y="10"/>
                  <a:pt x="251" y="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265EAE3C-7625-4FB9-9387-70DB715054F5}"/>
              </a:ext>
            </a:extLst>
          </p:cNvPr>
          <p:cNvSpPr>
            <a:spLocks/>
          </p:cNvSpPr>
          <p:nvPr/>
        </p:nvSpPr>
        <p:spPr bwMode="auto">
          <a:xfrm>
            <a:off x="3683509" y="2257882"/>
            <a:ext cx="762000" cy="465138"/>
          </a:xfrm>
          <a:custGeom>
            <a:avLst/>
            <a:gdLst>
              <a:gd name="T0" fmla="*/ 2147483646 w 695"/>
              <a:gd name="T1" fmla="*/ 2147483646 h 293"/>
              <a:gd name="T2" fmla="*/ 2147483646 w 695"/>
              <a:gd name="T3" fmla="*/ 2147483646 h 293"/>
              <a:gd name="T4" fmla="*/ 2147483646 w 695"/>
              <a:gd name="T5" fmla="*/ 2147483646 h 293"/>
              <a:gd name="T6" fmla="*/ 2147483646 w 695"/>
              <a:gd name="T7" fmla="*/ 2147483646 h 293"/>
              <a:gd name="T8" fmla="*/ 2147483646 w 695"/>
              <a:gd name="T9" fmla="*/ 2147483646 h 293"/>
              <a:gd name="T10" fmla="*/ 2147483646 w 695"/>
              <a:gd name="T11" fmla="*/ 2147483646 h 293"/>
              <a:gd name="T12" fmla="*/ 2147483646 w 695"/>
              <a:gd name="T13" fmla="*/ 2147483646 h 293"/>
              <a:gd name="T14" fmla="*/ 2147483646 w 695"/>
              <a:gd name="T15" fmla="*/ 2147483646 h 293"/>
              <a:gd name="T16" fmla="*/ 2147483646 w 695"/>
              <a:gd name="T17" fmla="*/ 2147483646 h 293"/>
              <a:gd name="T18" fmla="*/ 2147483646 w 695"/>
              <a:gd name="T19" fmla="*/ 2147483646 h 293"/>
              <a:gd name="T20" fmla="*/ 2147483646 w 695"/>
              <a:gd name="T21" fmla="*/ 0 h 293"/>
              <a:gd name="T22" fmla="*/ 2147483646 w 695"/>
              <a:gd name="T23" fmla="*/ 2147483646 h 2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95"/>
              <a:gd name="T37" fmla="*/ 0 h 293"/>
              <a:gd name="T38" fmla="*/ 695 w 695"/>
              <a:gd name="T39" fmla="*/ 293 h 2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95" h="293">
                <a:moveTo>
                  <a:pt x="251" y="10"/>
                </a:moveTo>
                <a:cubicBezTo>
                  <a:pt x="183" y="32"/>
                  <a:pt x="271" y="6"/>
                  <a:pt x="138" y="28"/>
                </a:cubicBezTo>
                <a:cubicBezTo>
                  <a:pt x="107" y="33"/>
                  <a:pt x="83" y="56"/>
                  <a:pt x="53" y="66"/>
                </a:cubicBezTo>
                <a:cubicBezTo>
                  <a:pt x="47" y="72"/>
                  <a:pt x="8" y="110"/>
                  <a:pt x="6" y="123"/>
                </a:cubicBezTo>
                <a:cubicBezTo>
                  <a:pt x="0" y="173"/>
                  <a:pt x="20" y="203"/>
                  <a:pt x="62" y="217"/>
                </a:cubicBezTo>
                <a:cubicBezTo>
                  <a:pt x="146" y="272"/>
                  <a:pt x="249" y="284"/>
                  <a:pt x="346" y="293"/>
                </a:cubicBezTo>
                <a:cubicBezTo>
                  <a:pt x="442" y="284"/>
                  <a:pt x="534" y="265"/>
                  <a:pt x="629" y="255"/>
                </a:cubicBezTo>
                <a:cubicBezTo>
                  <a:pt x="665" y="231"/>
                  <a:pt x="676" y="209"/>
                  <a:pt x="695" y="170"/>
                </a:cubicBezTo>
                <a:cubicBezTo>
                  <a:pt x="692" y="148"/>
                  <a:pt x="692" y="125"/>
                  <a:pt x="686" y="104"/>
                </a:cubicBezTo>
                <a:cubicBezTo>
                  <a:pt x="675" y="67"/>
                  <a:pt x="639" y="62"/>
                  <a:pt x="610" y="47"/>
                </a:cubicBezTo>
                <a:cubicBezTo>
                  <a:pt x="544" y="13"/>
                  <a:pt x="475" y="9"/>
                  <a:pt x="402" y="0"/>
                </a:cubicBezTo>
                <a:cubicBezTo>
                  <a:pt x="258" y="10"/>
                  <a:pt x="308" y="10"/>
                  <a:pt x="251" y="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18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03C6629-C9F3-40F9-89BC-F0F31C8E5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3.</a:t>
            </a:r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xmlns="" id="{A12F2109-D7E6-4C88-9366-995675C5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70025"/>
            <a:ext cx="8134350" cy="3573661"/>
          </a:xfrm>
          <a:prstGeom prst="roundRect">
            <a:avLst>
              <a:gd name="adj" fmla="val 224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PASCAL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的第三类数据类型，是非结构的，可用来构造递归结构；</a:t>
            </a:r>
          </a:p>
          <a:p>
            <a:pPr marL="11239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指针可引用匿名数据对象，这类对象由建立语句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显示分配在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堆（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Heap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上；</a:t>
            </a:r>
          </a:p>
          <a:p>
            <a:pPr marL="11239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空指针的值是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nil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11239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指针的操作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相等或不等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1239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PASCAL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指针只能指向匿名数据对象，不能指向在堆栈上分配的的单元。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xmlns="" id="{9724D485-6EA2-4464-BFDD-3DF2982FF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313755"/>
            <a:ext cx="7467600" cy="3886200"/>
          </a:xfrm>
          <a:prstGeom prst="flowChartDocumen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指针的例子：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tree_ref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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binary_tree_node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marR="0" lvl="2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binary_tree_node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record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info:char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marR="0" lvl="2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left,right:tree_ref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2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marR="0" lvl="2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my_tree:tree_ref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marR="0" lvl="2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my_tree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:=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nil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marR="0" lvl="2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my_tree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0" marR="0" lvl="2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my_tree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.info:=symbol;</a:t>
            </a:r>
          </a:p>
          <a:p>
            <a:pPr marL="0" marR="0" lvl="2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my_tree.left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:=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nil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;</a:t>
            </a:r>
          </a:p>
          <a:p>
            <a:pPr marL="0" marR="0" lvl="2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my_tree.right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:=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nil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;</a:t>
            </a:r>
          </a:p>
          <a:p>
            <a:pPr marL="0" marR="0" lvl="2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231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DA11E8-FB70-4397-B62D-B5BB7086FB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4.</a:t>
            </a:r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小结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6" name="Group 23">
            <a:extLst>
              <a:ext uri="{FF2B5EF4-FFF2-40B4-BE49-F238E27FC236}">
                <a16:creationId xmlns:a16="http://schemas.microsoft.com/office/drawing/2014/main" xmlns="" id="{651BE56D-519D-4D98-8AFC-1C41D08446D4}"/>
              </a:ext>
            </a:extLst>
          </p:cNvPr>
          <p:cNvGrpSpPr>
            <a:grpSpLocks/>
          </p:cNvGrpSpPr>
          <p:nvPr/>
        </p:nvGrpSpPr>
        <p:grpSpPr bwMode="auto">
          <a:xfrm>
            <a:off x="487813" y="1192670"/>
            <a:ext cx="8270875" cy="4746625"/>
            <a:chOff x="288" y="576"/>
            <a:chExt cx="5210" cy="2990"/>
          </a:xfrm>
          <a:noFill/>
        </p:grpSpPr>
        <p:sp>
          <p:nvSpPr>
            <p:cNvPr id="27" name="Text Box 2">
              <a:extLst>
                <a:ext uri="{FF2B5EF4-FFF2-40B4-BE49-F238E27FC236}">
                  <a16:creationId xmlns:a16="http://schemas.microsoft.com/office/drawing/2014/main" xmlns="" id="{45CCD5AE-9B3E-4FC9-B440-12F28CFDC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576"/>
              <a:ext cx="1082" cy="294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Pascal</a:t>
              </a: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</a:p>
          </p:txBody>
        </p:sp>
        <p:sp>
          <p:nvSpPr>
            <p:cNvPr id="28" name="Text Box 3">
              <a:extLst>
                <a:ext uri="{FF2B5EF4-FFF2-40B4-BE49-F238E27FC236}">
                  <a16:creationId xmlns:a16="http://schemas.microsoft.com/office/drawing/2014/main" xmlns="" id="{22FDC56C-CEB4-49AF-88CF-26EED0573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536"/>
              <a:ext cx="1082" cy="294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非结构类型</a:t>
              </a:r>
            </a:p>
          </p:txBody>
        </p:sp>
        <p:sp>
          <p:nvSpPr>
            <p:cNvPr id="29" name="Text Box 4">
              <a:extLst>
                <a:ext uri="{FF2B5EF4-FFF2-40B4-BE49-F238E27FC236}">
                  <a16:creationId xmlns:a16="http://schemas.microsoft.com/office/drawing/2014/main" xmlns="" id="{70E9A899-E351-4471-A71D-0180C0CE2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536"/>
              <a:ext cx="890" cy="524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指针类型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</a:t>
              </a: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30" name="Text Box 5">
              <a:extLst>
                <a:ext uri="{FF2B5EF4-FFF2-40B4-BE49-F238E27FC236}">
                  <a16:creationId xmlns:a16="http://schemas.microsoft.com/office/drawing/2014/main" xmlns="" id="{EC3A3DEF-8DDC-4913-9D8A-5EBB6CEF8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536"/>
              <a:ext cx="890" cy="294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结构类型</a:t>
              </a:r>
            </a:p>
          </p:txBody>
        </p:sp>
        <p:sp>
          <p:nvSpPr>
            <p:cNvPr id="31" name="Text Box 6">
              <a:extLst>
                <a:ext uri="{FF2B5EF4-FFF2-40B4-BE49-F238E27FC236}">
                  <a16:creationId xmlns:a16="http://schemas.microsoft.com/office/drawing/2014/main" xmlns="" id="{58F6866D-ECF4-44A9-B5DF-7B32EABEC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352"/>
              <a:ext cx="890" cy="1214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内部类型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整型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实型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字符型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布尔型</a:t>
              </a:r>
            </a:p>
          </p:txBody>
        </p:sp>
        <p:sp>
          <p:nvSpPr>
            <p:cNvPr id="32" name="Text Box 7">
              <a:extLst>
                <a:ext uri="{FF2B5EF4-FFF2-40B4-BE49-F238E27FC236}">
                  <a16:creationId xmlns:a16="http://schemas.microsoft.com/office/drawing/2014/main" xmlns="" id="{202FB004-F181-4308-8460-24495D108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120"/>
              <a:ext cx="890" cy="294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枚举类型</a:t>
              </a:r>
            </a:p>
          </p:txBody>
        </p:sp>
        <p:sp>
          <p:nvSpPr>
            <p:cNvPr id="33" name="Text Box 8">
              <a:extLst>
                <a:ext uri="{FF2B5EF4-FFF2-40B4-BE49-F238E27FC236}">
                  <a16:creationId xmlns:a16="http://schemas.microsoft.com/office/drawing/2014/main" xmlns="" id="{2F8B06DE-DFDE-4AC9-88A7-E99F01204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352"/>
              <a:ext cx="890" cy="294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子界类型</a:t>
              </a:r>
            </a:p>
          </p:txBody>
        </p:sp>
        <p:sp>
          <p:nvSpPr>
            <p:cNvPr id="34" name="Text Box 9">
              <a:extLst>
                <a:ext uri="{FF2B5EF4-FFF2-40B4-BE49-F238E27FC236}">
                  <a16:creationId xmlns:a16="http://schemas.microsoft.com/office/drawing/2014/main" xmlns="" id="{409291C6-FFDD-4888-A4F9-48CE3C90C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52"/>
              <a:ext cx="1021" cy="989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记录类型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笛卡尔积</a:t>
              </a: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变体记录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判定或</a:t>
              </a: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35" name="Text Box 10">
              <a:extLst>
                <a:ext uri="{FF2B5EF4-FFF2-40B4-BE49-F238E27FC236}">
                  <a16:creationId xmlns:a16="http://schemas.microsoft.com/office/drawing/2014/main" xmlns="" id="{D3183F22-CDA3-423B-9E14-582C6C8AC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352"/>
              <a:ext cx="500" cy="291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</a:t>
              </a:r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xmlns="" id="{32ACA605-3608-4D9B-98CF-D554CE3679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0" y="851"/>
              <a:ext cx="720" cy="72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xmlns="" id="{098F900F-906D-4EF8-9973-000278786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6" y="851"/>
              <a:ext cx="38" cy="685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Line 13">
              <a:extLst>
                <a:ext uri="{FF2B5EF4-FFF2-40B4-BE49-F238E27FC236}">
                  <a16:creationId xmlns:a16="http://schemas.microsoft.com/office/drawing/2014/main" xmlns="" id="{C16CD7B9-84A1-4F41-87DC-2F5AC81C3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2" y="851"/>
              <a:ext cx="1190" cy="685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14">
              <a:extLst>
                <a:ext uri="{FF2B5EF4-FFF2-40B4-BE49-F238E27FC236}">
                  <a16:creationId xmlns:a16="http://schemas.microsoft.com/office/drawing/2014/main" xmlns="" id="{8CBD7E34-A5B8-41AE-A5A8-3C60EA048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811"/>
              <a:ext cx="442" cy="541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15">
              <a:extLst>
                <a:ext uri="{FF2B5EF4-FFF2-40B4-BE49-F238E27FC236}">
                  <a16:creationId xmlns:a16="http://schemas.microsoft.com/office/drawing/2014/main" xmlns="" id="{0F73A915-707C-4152-A195-799CF1F4A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0" y="1811"/>
              <a:ext cx="230" cy="541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Line 16">
              <a:extLst>
                <a:ext uri="{FF2B5EF4-FFF2-40B4-BE49-F238E27FC236}">
                  <a16:creationId xmlns:a16="http://schemas.microsoft.com/office/drawing/2014/main" xmlns="" id="{857313B1-230A-482B-9FCE-5569950E3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4" y="1811"/>
              <a:ext cx="0" cy="1344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Line 17">
              <a:extLst>
                <a:ext uri="{FF2B5EF4-FFF2-40B4-BE49-F238E27FC236}">
                  <a16:creationId xmlns:a16="http://schemas.microsoft.com/office/drawing/2014/main" xmlns="" id="{CA570293-DF36-4F60-A026-75987A7599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6" y="1763"/>
              <a:ext cx="576" cy="57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Line 18">
              <a:extLst>
                <a:ext uri="{FF2B5EF4-FFF2-40B4-BE49-F238E27FC236}">
                  <a16:creationId xmlns:a16="http://schemas.microsoft.com/office/drawing/2014/main" xmlns="" id="{B971023D-0514-44FB-99B9-3E7AAE3BF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1763"/>
              <a:ext cx="0" cy="57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Line 19">
              <a:extLst>
                <a:ext uri="{FF2B5EF4-FFF2-40B4-BE49-F238E27FC236}">
                  <a16:creationId xmlns:a16="http://schemas.microsoft.com/office/drawing/2014/main" xmlns="" id="{8B3A640E-96C3-4103-A678-19CBB7EC76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1763"/>
              <a:ext cx="240" cy="57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Line 20">
              <a:extLst>
                <a:ext uri="{FF2B5EF4-FFF2-40B4-BE49-F238E27FC236}">
                  <a16:creationId xmlns:a16="http://schemas.microsoft.com/office/drawing/2014/main" xmlns="" id="{0651CA2D-D319-42A3-B041-664305D3F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0" y="1763"/>
              <a:ext cx="624" cy="57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21">
              <a:extLst>
                <a:ext uri="{FF2B5EF4-FFF2-40B4-BE49-F238E27FC236}">
                  <a16:creationId xmlns:a16="http://schemas.microsoft.com/office/drawing/2014/main" xmlns="" id="{C2B87E5D-350F-49F1-8853-993A9BEF7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2352"/>
              <a:ext cx="506" cy="294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</a:t>
              </a:r>
            </a:p>
          </p:txBody>
        </p:sp>
        <p:sp>
          <p:nvSpPr>
            <p:cNvPr id="47" name="Text Box 22">
              <a:extLst>
                <a:ext uri="{FF2B5EF4-FFF2-40B4-BE49-F238E27FC236}">
                  <a16:creationId xmlns:a16="http://schemas.microsoft.com/office/drawing/2014/main" xmlns="" id="{27609E0D-2B56-476B-B8C3-7AF8DA37C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352"/>
              <a:ext cx="506" cy="294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52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第一节 引言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xmlns="" id="{5A721E60-9531-4CAC-A64A-C92B78086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99724"/>
            <a:ext cx="7546975" cy="2156627"/>
          </a:xfrm>
          <a:prstGeom prst="roundRect">
            <a:avLst>
              <a:gd name="adj" fmla="val 2639"/>
            </a:avLst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457200" marR="0" lvl="0" indent="-457200" algn="just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Monotype Sorts" pitchFamily="2" charset="2"/>
              <a:buAutoNum type="arabicPeriod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数据类型的作用</a:t>
            </a:r>
          </a:p>
          <a:p>
            <a:pPr marL="914400" marR="0" lvl="1" indent="-457200" algn="just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实现了数据抽象</a:t>
            </a:r>
          </a:p>
          <a:p>
            <a:pPr marL="914400" marR="0" lvl="1" indent="-457200" algn="just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使程序员从机器的具体特征中解脱出来</a:t>
            </a:r>
          </a:p>
          <a:p>
            <a:pPr marL="914400" marR="0" lvl="1" indent="-457200" algn="just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提高了编程效率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xmlns="" id="{291919D5-1309-4A0F-AAAD-23E2321E7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3" y="3879315"/>
            <a:ext cx="7537450" cy="1634561"/>
          </a:xfrm>
          <a:prstGeom prst="roundRect">
            <a:avLst>
              <a:gd name="adj" fmla="val 2448"/>
            </a:avLst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457200" marR="0" lvl="0" indent="-457200" algn="just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Monotype Sorts" pitchFamily="2" charset="2"/>
              <a:buAutoNum type="arabicPeriod" startAt="2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数据类型的分类</a:t>
            </a:r>
          </a:p>
          <a:p>
            <a:pPr marL="914400" marR="0" lvl="1" indent="-457200" algn="just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内部类型（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built-in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）：语言定义的</a:t>
            </a:r>
          </a:p>
          <a:p>
            <a:pPr marL="914400" marR="0" lvl="1" indent="-457200" algn="just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自定义类型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(user-defined)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：用户定义的</a:t>
            </a:r>
          </a:p>
        </p:txBody>
      </p:sp>
    </p:spTree>
    <p:extLst>
      <p:ext uri="{BB962C8B-B14F-4D97-AF65-F5344CB8AC3E}">
        <p14:creationId xmlns:p14="http://schemas.microsoft.com/office/powerpoint/2010/main" val="31142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C4DCDD2-BA74-4205-8969-4280BD87D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第六节 </a:t>
            </a:r>
            <a:r>
              <a:rPr kumimoji="1"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C</a:t>
            </a:r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语言数据类型结构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xmlns="" id="{66346462-4AB3-466D-9515-292CF872A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" y="792672"/>
            <a:ext cx="8058150" cy="1469517"/>
          </a:xfrm>
          <a:prstGeom prst="roundRect">
            <a:avLst>
              <a:gd name="adj" fmla="val 514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非结构类型：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分为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内部类型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用户自定义类型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非结构内数类型有整型、实型和字符型</a:t>
            </a:r>
          </a:p>
        </p:txBody>
      </p:sp>
      <p:graphicFrame>
        <p:nvGraphicFramePr>
          <p:cNvPr id="9" name="Group 113">
            <a:extLst>
              <a:ext uri="{FF2B5EF4-FFF2-40B4-BE49-F238E27FC236}">
                <a16:creationId xmlns:a16="http://schemas.microsoft.com/office/drawing/2014/main" xmlns="" id="{2084B70D-4472-4111-B6C3-5746722A2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443866"/>
              </p:ext>
            </p:extLst>
          </p:nvPr>
        </p:nvGraphicFramePr>
        <p:xfrm>
          <a:off x="684213" y="3420124"/>
          <a:ext cx="7127875" cy="2974977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5922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4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</a:rPr>
                        <a:t>类型</a:t>
                      </a:r>
                    </a:p>
                  </a:txBody>
                  <a:tcPr marT="32875" marB="32875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4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</a:rPr>
                        <a:t>类型标志符</a:t>
                      </a:r>
                    </a:p>
                  </a:txBody>
                  <a:tcPr marT="32875" marB="328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4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</a:rPr>
                        <a:t>数值范围</a:t>
                      </a:r>
                    </a:p>
                  </a:txBody>
                  <a:tcPr marT="32875" marB="328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4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</a:rPr>
                        <a:t>占用字节数</a:t>
                      </a:r>
                    </a:p>
                  </a:txBody>
                  <a:tcPr marT="32875" marB="328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325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4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</a:rPr>
                        <a:t>基本型</a:t>
                      </a:r>
                    </a:p>
                  </a:txBody>
                  <a:tcPr marT="32875" marB="32875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4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</a:rPr>
                        <a:t>int</a:t>
                      </a:r>
                    </a:p>
                  </a:txBody>
                  <a:tcPr marT="32875" marB="328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4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</a:rPr>
                        <a:t>-32768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  <a:sym typeface="Symbol" panose="05050102010706020507" pitchFamily="18" charset="2"/>
                        </a:rPr>
                        <a:t>32767</a:t>
                      </a:r>
                    </a:p>
                  </a:txBody>
                  <a:tcPr marT="32875" marB="328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4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</a:rPr>
                        <a:t>2</a:t>
                      </a:r>
                    </a:p>
                  </a:txBody>
                  <a:tcPr marT="32875" marB="328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325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4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</a:rPr>
                        <a:t>短整型</a:t>
                      </a:r>
                    </a:p>
                  </a:txBody>
                  <a:tcPr marT="32875" marB="32875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4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</a:rPr>
                        <a:t>Short</a:t>
                      </a:r>
                    </a:p>
                  </a:txBody>
                  <a:tcPr marT="32875" marB="328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4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</a:rPr>
                        <a:t>-32768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  <a:sym typeface="Symbol" panose="05050102010706020507" pitchFamily="18" charset="2"/>
                        </a:rPr>
                        <a:t>32767</a:t>
                      </a:r>
                    </a:p>
                  </a:txBody>
                  <a:tcPr marT="32875" marB="328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4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</a:rPr>
                        <a:t>2</a:t>
                      </a:r>
                    </a:p>
                  </a:txBody>
                  <a:tcPr marT="32875" marB="328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5922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4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</a:rPr>
                        <a:t>长整型</a:t>
                      </a:r>
                    </a:p>
                  </a:txBody>
                  <a:tcPr marT="32875" marB="32875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4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</a:rPr>
                        <a:t>Long</a:t>
                      </a:r>
                    </a:p>
                  </a:txBody>
                  <a:tcPr marT="32875" marB="328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4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</a:rPr>
                        <a:t>-2</a:t>
                      </a:r>
                      <a:r>
                        <a:rPr kumimoji="0" lang="en-US" altLang="zh-CN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</a:rPr>
                        <a:t>31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  <a:sym typeface="Symbol" panose="05050102010706020507" pitchFamily="18" charset="2"/>
                        </a:rPr>
                        <a:t>(2</a:t>
                      </a:r>
                      <a:r>
                        <a:rPr kumimoji="0" lang="en-US" altLang="zh-CN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  <a:sym typeface="Symbol" panose="05050102010706020507" pitchFamily="18" charset="2"/>
                        </a:rPr>
                        <a:t>31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  <a:sym typeface="Symbol" panose="05050102010706020507" pitchFamily="18" charset="2"/>
                        </a:rPr>
                        <a:t>-1)</a:t>
                      </a:r>
                    </a:p>
                  </a:txBody>
                  <a:tcPr marT="32875" marB="328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4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</a:rPr>
                        <a:t>4</a:t>
                      </a:r>
                    </a:p>
                  </a:txBody>
                  <a:tcPr marT="32875" marB="328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5922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4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</a:rPr>
                        <a:t>无符号整型</a:t>
                      </a:r>
                    </a:p>
                  </a:txBody>
                  <a:tcPr marT="32875" marB="32875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4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</a:rPr>
                        <a:t>Unsigned </a:t>
                      </a:r>
                    </a:p>
                  </a:txBody>
                  <a:tcPr marT="32875" marB="328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4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</a:rPr>
                        <a:t>0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  <a:sym typeface="Symbol" panose="05050102010706020507" pitchFamily="18" charset="2"/>
                        </a:rPr>
                        <a:t>65535</a:t>
                      </a:r>
                    </a:p>
                  </a:txBody>
                  <a:tcPr marT="32875" marB="328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4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</a:rPr>
                        <a:t>2</a:t>
                      </a:r>
                    </a:p>
                  </a:txBody>
                  <a:tcPr marT="32875" marB="328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781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4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</a:rPr>
                        <a:t>无符号短整型</a:t>
                      </a:r>
                    </a:p>
                  </a:txBody>
                  <a:tcPr marT="32875" marB="32875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4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</a:rPr>
                        <a:t>Unsigned short</a:t>
                      </a:r>
                    </a:p>
                  </a:txBody>
                  <a:tcPr marT="32875" marB="328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4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</a:rPr>
                        <a:t>0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  <a:sym typeface="Symbol" panose="05050102010706020507" pitchFamily="18" charset="2"/>
                        </a:rPr>
                        <a:t>65535</a:t>
                      </a:r>
                    </a:p>
                  </a:txBody>
                  <a:tcPr marT="32875" marB="328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4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</a:rPr>
                        <a:t>2</a:t>
                      </a:r>
                    </a:p>
                  </a:txBody>
                  <a:tcPr marT="32875" marB="328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5922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4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</a:rPr>
                        <a:t>无符号长整型</a:t>
                      </a:r>
                    </a:p>
                  </a:txBody>
                  <a:tcPr marT="32875" marB="32875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4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</a:rPr>
                        <a:t>Unsigned long</a:t>
                      </a:r>
                    </a:p>
                  </a:txBody>
                  <a:tcPr marT="32875" marB="328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4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</a:rPr>
                        <a:t>0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  <a:sym typeface="Symbol" panose="05050102010706020507" pitchFamily="18" charset="2"/>
                        </a:rPr>
                        <a:t>(2</a:t>
                      </a:r>
                      <a:r>
                        <a:rPr kumimoji="0" lang="en-US" altLang="zh-CN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  <a:sym typeface="Symbol" panose="05050102010706020507" pitchFamily="18" charset="2"/>
                        </a:rPr>
                        <a:t>32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  <a:sym typeface="Symbol" panose="05050102010706020507" pitchFamily="18" charset="2"/>
                        </a:rPr>
                        <a:t>-1)</a:t>
                      </a:r>
                    </a:p>
                  </a:txBody>
                  <a:tcPr marT="32875" marB="328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4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1800" kern="1200">
                          <a:solidFill>
                            <a:schemeClr val="tx1"/>
                          </a:solidFill>
                          <a:latin typeface="仿宋_GB2312" pitchFamily="1" charset="-122"/>
                          <a:ea typeface="仿宋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_GB2312" pitchFamily="1" charset="-122"/>
                          <a:ea typeface="仿宋_GB2312" pitchFamily="1" charset="-122"/>
                        </a:rPr>
                        <a:t>4</a:t>
                      </a:r>
                    </a:p>
                  </a:txBody>
                  <a:tcPr marT="32875" marB="3287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AutoShape 114">
            <a:extLst>
              <a:ext uri="{FF2B5EF4-FFF2-40B4-BE49-F238E27FC236}">
                <a16:creationId xmlns:a16="http://schemas.microsoft.com/office/drawing/2014/main" xmlns="" id="{9ACBF7AA-A231-49B7-8887-B85A5746F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1978674"/>
            <a:ext cx="3457575" cy="1441450"/>
          </a:xfrm>
          <a:prstGeom prst="cloudCallout">
            <a:avLst>
              <a:gd name="adj1" fmla="val -84986"/>
              <a:gd name="adj2" fmla="val 5539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各类整型数据类型的特性</a:t>
            </a:r>
          </a:p>
        </p:txBody>
      </p:sp>
    </p:spTree>
    <p:extLst>
      <p:ext uri="{BB962C8B-B14F-4D97-AF65-F5344CB8AC3E}">
        <p14:creationId xmlns:p14="http://schemas.microsoft.com/office/powerpoint/2010/main" val="26651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00409C-9771-4C48-B870-9433015DF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3" name="AutoShape 4">
            <a:extLst>
              <a:ext uri="{FF2B5EF4-FFF2-40B4-BE49-F238E27FC236}">
                <a16:creationId xmlns:a16="http://schemas.microsoft.com/office/drawing/2014/main" xmlns="" id="{AE6F9698-BAED-417F-9B1A-93E8A0DEE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869911"/>
            <a:ext cx="8445500" cy="901506"/>
          </a:xfrm>
          <a:prstGeom prst="roundRect">
            <a:avLst>
              <a:gd name="adj" fmla="val 673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实型又称浮点型，其值是实数的一个子集，分为单精度和双精度两种类型</a:t>
            </a:r>
          </a:p>
        </p:txBody>
      </p:sp>
      <p:sp>
        <p:nvSpPr>
          <p:cNvPr id="44" name="Line 28">
            <a:extLst>
              <a:ext uri="{FF2B5EF4-FFF2-40B4-BE49-F238E27FC236}">
                <a16:creationId xmlns:a16="http://schemas.microsoft.com/office/drawing/2014/main" xmlns="" id="{643050E5-B51A-4BD8-937A-C491BE514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2547898"/>
            <a:ext cx="0" cy="7000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Line 34">
            <a:extLst>
              <a:ext uri="{FF2B5EF4-FFF2-40B4-BE49-F238E27FC236}">
                <a16:creationId xmlns:a16="http://schemas.microsoft.com/office/drawing/2014/main" xmlns="" id="{59A0AAA6-B8F7-4786-BCCB-667BF6B9EF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4250" y="2547898"/>
            <a:ext cx="0" cy="7000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Line 39">
            <a:extLst>
              <a:ext uri="{FF2B5EF4-FFF2-40B4-BE49-F238E27FC236}">
                <a16:creationId xmlns:a16="http://schemas.microsoft.com/office/drawing/2014/main" xmlns="" id="{97D9769F-5D68-4E96-98B6-40DB7629D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3247986"/>
            <a:ext cx="0" cy="395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Line 40">
            <a:extLst>
              <a:ext uri="{FF2B5EF4-FFF2-40B4-BE49-F238E27FC236}">
                <a16:creationId xmlns:a16="http://schemas.microsoft.com/office/drawing/2014/main" xmlns="" id="{546183BB-24BB-49DC-95E5-74454CF84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3643273"/>
            <a:ext cx="0" cy="3952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Line 42">
            <a:extLst>
              <a:ext uri="{FF2B5EF4-FFF2-40B4-BE49-F238E27FC236}">
                <a16:creationId xmlns:a16="http://schemas.microsoft.com/office/drawing/2014/main" xmlns="" id="{BD6E0199-9980-4E22-BBD4-3B9F95421F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4250" y="3247986"/>
            <a:ext cx="0" cy="395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Line 43">
            <a:extLst>
              <a:ext uri="{FF2B5EF4-FFF2-40B4-BE49-F238E27FC236}">
                <a16:creationId xmlns:a16="http://schemas.microsoft.com/office/drawing/2014/main" xmlns="" id="{BCB04C2D-7459-49FF-AF80-274566EA7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4250" y="3643273"/>
            <a:ext cx="0" cy="3952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AutoShape 69">
            <a:extLst>
              <a:ext uri="{FF2B5EF4-FFF2-40B4-BE49-F238E27FC236}">
                <a16:creationId xmlns:a16="http://schemas.microsoft.com/office/drawing/2014/main" xmlns="" id="{204C0854-48EC-4ADE-8380-1611C5C40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275098"/>
            <a:ext cx="8569325" cy="955675"/>
          </a:xfrm>
          <a:prstGeom prst="roundRect">
            <a:avLst>
              <a:gd name="adj" fmla="val 1034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字符型数据的值是一个有限字符集的元素；在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语言中，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类型与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类型在存储中没有本质区别；</a:t>
            </a:r>
          </a:p>
        </p:txBody>
      </p:sp>
      <p:grpSp>
        <p:nvGrpSpPr>
          <p:cNvPr id="51" name="Group 71">
            <a:extLst>
              <a:ext uri="{FF2B5EF4-FFF2-40B4-BE49-F238E27FC236}">
                <a16:creationId xmlns:a16="http://schemas.microsoft.com/office/drawing/2014/main" xmlns="" id="{0ACC1145-6E67-4DAF-BE11-EDE4452049E5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971636"/>
            <a:ext cx="8280400" cy="2066925"/>
            <a:chOff x="204" y="1117"/>
            <a:chExt cx="5216" cy="1302"/>
          </a:xfrm>
          <a:noFill/>
        </p:grpSpPr>
        <p:sp>
          <p:nvSpPr>
            <p:cNvPr id="52" name="Rectangle 23">
              <a:extLst>
                <a:ext uri="{FF2B5EF4-FFF2-40B4-BE49-F238E27FC236}">
                  <a16:creationId xmlns:a16="http://schemas.microsoft.com/office/drawing/2014/main" xmlns="" id="{F74B4894-BFED-48FE-A1F8-2FC5ECBF9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2170"/>
              <a:ext cx="843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FF"/>
                </a:buClr>
                <a:buSzPct val="75000"/>
                <a:buFont typeface="Monotype Sorts" pitchFamily="2" charset="2"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-308</a:t>
              </a: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308</a:t>
              </a:r>
            </a:p>
          </p:txBody>
        </p:sp>
        <p:sp>
          <p:nvSpPr>
            <p:cNvPr id="53" name="Rectangle 22">
              <a:extLst>
                <a:ext uri="{FF2B5EF4-FFF2-40B4-BE49-F238E27FC236}">
                  <a16:creationId xmlns:a16="http://schemas.microsoft.com/office/drawing/2014/main" xmlns="" id="{5B636BCC-712E-4316-91F2-0AE17BBF5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170"/>
              <a:ext cx="1243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FF"/>
                </a:buClr>
                <a:buSzPct val="75000"/>
                <a:buFont typeface="Monotype Sorts" pitchFamily="2" charset="2"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-10</a:t>
              </a:r>
              <a:r>
                <a:rPr kumimoji="0" lang="en-US" altLang="zh-C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308</a:t>
              </a: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</a:t>
              </a: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0" lang="en-US" altLang="zh-C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308</a:t>
              </a:r>
            </a:p>
          </p:txBody>
        </p:sp>
        <p:sp>
          <p:nvSpPr>
            <p:cNvPr id="54" name="Rectangle 21">
              <a:extLst>
                <a:ext uri="{FF2B5EF4-FFF2-40B4-BE49-F238E27FC236}">
                  <a16:creationId xmlns:a16="http://schemas.microsoft.com/office/drawing/2014/main" xmlns="" id="{16908FC8-1562-4F19-8CC1-6C572B63D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170"/>
              <a:ext cx="99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FF"/>
                </a:buClr>
                <a:buSzPct val="75000"/>
                <a:buFont typeface="Monotype Sorts" pitchFamily="2" charset="2"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16</a:t>
              </a:r>
            </a:p>
          </p:txBody>
        </p:sp>
        <p:sp>
          <p:nvSpPr>
            <p:cNvPr id="55" name="Rectangle 20">
              <a:extLst>
                <a:ext uri="{FF2B5EF4-FFF2-40B4-BE49-F238E27FC236}">
                  <a16:creationId xmlns:a16="http://schemas.microsoft.com/office/drawing/2014/main" xmlns="" id="{BCBEB0F1-AAD8-4A16-B687-033BF8BD3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170"/>
              <a:ext cx="681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FF"/>
                </a:buClr>
                <a:buSzPct val="75000"/>
                <a:buFont typeface="Monotype Sorts" pitchFamily="2" charset="2"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</a:p>
          </p:txBody>
        </p:sp>
        <p:sp>
          <p:nvSpPr>
            <p:cNvPr id="56" name="Rectangle 19">
              <a:extLst>
                <a:ext uri="{FF2B5EF4-FFF2-40B4-BE49-F238E27FC236}">
                  <a16:creationId xmlns:a16="http://schemas.microsoft.com/office/drawing/2014/main" xmlns="" id="{73E8642A-3855-4FA7-B8FF-13179C4FD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170"/>
              <a:ext cx="63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FF"/>
                </a:buClr>
                <a:buSzPct val="75000"/>
                <a:buFont typeface="Monotype Sorts" pitchFamily="2" charset="2"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Double</a:t>
              </a:r>
            </a:p>
          </p:txBody>
        </p:sp>
        <p:sp>
          <p:nvSpPr>
            <p:cNvPr id="57" name="Rectangle 18">
              <a:extLst>
                <a:ext uri="{FF2B5EF4-FFF2-40B4-BE49-F238E27FC236}">
                  <a16:creationId xmlns:a16="http://schemas.microsoft.com/office/drawing/2014/main" xmlns="" id="{7EDA0118-C365-4E08-A777-E4A1FA044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170"/>
              <a:ext cx="816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FF"/>
                </a:buClr>
                <a:buSzPct val="75000"/>
                <a:buFont typeface="Monotype Sorts" pitchFamily="2" charset="2"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双精度型</a:t>
              </a:r>
            </a:p>
          </p:txBody>
        </p:sp>
        <p:sp>
          <p:nvSpPr>
            <p:cNvPr id="58" name="Rectangle 17">
              <a:extLst>
                <a:ext uri="{FF2B5EF4-FFF2-40B4-BE49-F238E27FC236}">
                  <a16:creationId xmlns:a16="http://schemas.microsoft.com/office/drawing/2014/main" xmlns="" id="{68F89136-EFE1-42DC-80E6-7E7E806F1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1921"/>
              <a:ext cx="843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FF"/>
                </a:buClr>
                <a:buSzPct val="75000"/>
                <a:buFont typeface="Monotype Sorts" pitchFamily="2" charset="2"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-38</a:t>
              </a: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38</a:t>
              </a:r>
            </a:p>
          </p:txBody>
        </p:sp>
        <p:sp>
          <p:nvSpPr>
            <p:cNvPr id="59" name="Rectangle 16">
              <a:extLst>
                <a:ext uri="{FF2B5EF4-FFF2-40B4-BE49-F238E27FC236}">
                  <a16:creationId xmlns:a16="http://schemas.microsoft.com/office/drawing/2014/main" xmlns="" id="{04B3B463-1E8D-4EA1-A297-9434B9228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1921"/>
              <a:ext cx="1243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FF"/>
                </a:buClr>
                <a:buSzPct val="75000"/>
                <a:buFont typeface="Monotype Sorts" pitchFamily="2" charset="2"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-10</a:t>
              </a:r>
              <a:r>
                <a:rPr kumimoji="0" lang="en-US" altLang="zh-C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38</a:t>
              </a: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</a:t>
              </a: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0" lang="en-US" altLang="zh-CN" sz="20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38</a:t>
              </a:r>
            </a:p>
          </p:txBody>
        </p:sp>
        <p:sp>
          <p:nvSpPr>
            <p:cNvPr id="60" name="Rectangle 15">
              <a:extLst>
                <a:ext uri="{FF2B5EF4-FFF2-40B4-BE49-F238E27FC236}">
                  <a16:creationId xmlns:a16="http://schemas.microsoft.com/office/drawing/2014/main" xmlns="" id="{CFDD910B-700F-4149-9634-D393C3D37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921"/>
              <a:ext cx="998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FF"/>
                </a:buClr>
                <a:buSzPct val="75000"/>
                <a:buFont typeface="Monotype Sorts" pitchFamily="2" charset="2"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</p:txBody>
        </p:sp>
        <p:sp>
          <p:nvSpPr>
            <p:cNvPr id="61" name="Rectangle 14">
              <a:extLst>
                <a:ext uri="{FF2B5EF4-FFF2-40B4-BE49-F238E27FC236}">
                  <a16:creationId xmlns:a16="http://schemas.microsoft.com/office/drawing/2014/main" xmlns="" id="{7D55C6EC-34BB-4A31-A080-B85D84883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921"/>
              <a:ext cx="681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FF"/>
                </a:buClr>
                <a:buSzPct val="75000"/>
                <a:buFont typeface="Monotype Sorts" pitchFamily="2" charset="2"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62" name="Rectangle 13">
              <a:extLst>
                <a:ext uri="{FF2B5EF4-FFF2-40B4-BE49-F238E27FC236}">
                  <a16:creationId xmlns:a16="http://schemas.microsoft.com/office/drawing/2014/main" xmlns="" id="{ED0BE0EC-2B55-4AA2-BCAA-70BE80D69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921"/>
              <a:ext cx="635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FF"/>
                </a:buClr>
                <a:buSzPct val="75000"/>
                <a:buFont typeface="Monotype Sorts" pitchFamily="2" charset="2"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Float</a:t>
              </a:r>
            </a:p>
          </p:txBody>
        </p:sp>
        <p:sp>
          <p:nvSpPr>
            <p:cNvPr id="63" name="Rectangle 12">
              <a:extLst>
                <a:ext uri="{FF2B5EF4-FFF2-40B4-BE49-F238E27FC236}">
                  <a16:creationId xmlns:a16="http://schemas.microsoft.com/office/drawing/2014/main" xmlns="" id="{4D6D09C4-C86D-48C8-BAE2-246F87E8B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1921"/>
              <a:ext cx="816" cy="2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FF"/>
                </a:buClr>
                <a:buSzPct val="75000"/>
                <a:buFont typeface="Monotype Sorts" pitchFamily="2" charset="2"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单精度型</a:t>
              </a:r>
            </a:p>
          </p:txBody>
        </p:sp>
        <p:sp>
          <p:nvSpPr>
            <p:cNvPr id="64" name="Rectangle 11">
              <a:extLst>
                <a:ext uri="{FF2B5EF4-FFF2-40B4-BE49-F238E27FC236}">
                  <a16:creationId xmlns:a16="http://schemas.microsoft.com/office/drawing/2014/main" xmlns="" id="{4DBE2A12-7764-430D-A4C3-B3D0F6BE7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" y="1480"/>
              <a:ext cx="843" cy="4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FF"/>
                </a:buClr>
                <a:buSzPct val="75000"/>
                <a:buFont typeface="Monotype Sorts" pitchFamily="2" charset="2"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阶的范围</a:t>
              </a:r>
            </a:p>
          </p:txBody>
        </p:sp>
        <p:sp>
          <p:nvSpPr>
            <p:cNvPr id="65" name="Rectangle 10">
              <a:extLst>
                <a:ext uri="{FF2B5EF4-FFF2-40B4-BE49-F238E27FC236}">
                  <a16:creationId xmlns:a16="http://schemas.microsoft.com/office/drawing/2014/main" xmlns="" id="{96595ACD-96F6-4F34-8C60-3EBCCCA6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1480"/>
              <a:ext cx="1243" cy="4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FF"/>
                </a:buClr>
                <a:buSzPct val="75000"/>
                <a:buFont typeface="Monotype Sorts" pitchFamily="2" charset="2"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数值范围</a:t>
              </a:r>
            </a:p>
          </p:txBody>
        </p:sp>
        <p:sp>
          <p:nvSpPr>
            <p:cNvPr id="66" name="Rectangle 9">
              <a:extLst>
                <a:ext uri="{FF2B5EF4-FFF2-40B4-BE49-F238E27FC236}">
                  <a16:creationId xmlns:a16="http://schemas.microsoft.com/office/drawing/2014/main" xmlns="" id="{604CDE0A-8038-4CD4-AF5F-9622AE1A6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480"/>
              <a:ext cx="998" cy="4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FF"/>
                </a:buClr>
                <a:buSzPct val="75000"/>
                <a:buFont typeface="Monotype Sorts" pitchFamily="2" charset="2"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能表示数值的有效位</a:t>
              </a:r>
            </a:p>
          </p:txBody>
        </p:sp>
        <p:sp>
          <p:nvSpPr>
            <p:cNvPr id="67" name="Rectangle 8">
              <a:extLst>
                <a:ext uri="{FF2B5EF4-FFF2-40B4-BE49-F238E27FC236}">
                  <a16:creationId xmlns:a16="http://schemas.microsoft.com/office/drawing/2014/main" xmlns="" id="{1F7519C3-A15F-49A4-AB8A-6082CF9A6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480"/>
              <a:ext cx="681" cy="4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FF"/>
                </a:buClr>
                <a:buSzPct val="75000"/>
                <a:buFont typeface="Monotype Sorts" pitchFamily="2" charset="2"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点用字节数</a:t>
              </a:r>
            </a:p>
          </p:txBody>
        </p:sp>
        <p:sp>
          <p:nvSpPr>
            <p:cNvPr id="68" name="Rectangle 7">
              <a:extLst>
                <a:ext uri="{FF2B5EF4-FFF2-40B4-BE49-F238E27FC236}">
                  <a16:creationId xmlns:a16="http://schemas.microsoft.com/office/drawing/2014/main" xmlns="" id="{0694D00D-D0AB-4A67-8C09-B1EF489A4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1480"/>
              <a:ext cx="635" cy="4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FF"/>
                </a:buClr>
                <a:buSzPct val="75000"/>
                <a:buFont typeface="Monotype Sorts" pitchFamily="2" charset="2"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类型标志符</a:t>
              </a:r>
            </a:p>
          </p:txBody>
        </p: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xmlns="" id="{D5D5E71D-41EF-4564-A608-B1E2EA022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1480"/>
              <a:ext cx="816" cy="4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CC00FF"/>
                </a:buClr>
                <a:buSzPct val="75000"/>
                <a:buFont typeface="Monotype Sorts" pitchFamily="2" charset="2"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</a:p>
          </p:txBody>
        </p:sp>
        <p:sp>
          <p:nvSpPr>
            <p:cNvPr id="70" name="Line 24">
              <a:extLst>
                <a:ext uri="{FF2B5EF4-FFF2-40B4-BE49-F238E27FC236}">
                  <a16:creationId xmlns:a16="http://schemas.microsoft.com/office/drawing/2014/main" xmlns="" id="{2BEFC286-F4F4-490C-A117-4462DAE4C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1480"/>
              <a:ext cx="5216" cy="0"/>
            </a:xfrm>
            <a:prstGeom prst="line">
              <a:avLst/>
            </a:prstGeom>
            <a:grpFill/>
            <a:ln w="28575" cap="sq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Line 25">
              <a:extLst>
                <a:ext uri="{FF2B5EF4-FFF2-40B4-BE49-F238E27FC236}">
                  <a16:creationId xmlns:a16="http://schemas.microsoft.com/office/drawing/2014/main" xmlns="" id="{DA346030-7521-4B48-B081-F1C697D47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1921"/>
              <a:ext cx="5216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Line 26">
              <a:extLst>
                <a:ext uri="{FF2B5EF4-FFF2-40B4-BE49-F238E27FC236}">
                  <a16:creationId xmlns:a16="http://schemas.microsoft.com/office/drawing/2014/main" xmlns="" id="{014E9613-34E1-424C-A7D3-D6B2B23C9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170"/>
              <a:ext cx="5216" cy="0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Line 27">
              <a:extLst>
                <a:ext uri="{FF2B5EF4-FFF2-40B4-BE49-F238E27FC236}">
                  <a16:creationId xmlns:a16="http://schemas.microsoft.com/office/drawing/2014/main" xmlns="" id="{C4BE25A7-C7C1-4A40-858F-102713431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2419"/>
              <a:ext cx="5216" cy="0"/>
            </a:xfrm>
            <a:prstGeom prst="line">
              <a:avLst/>
            </a:prstGeom>
            <a:grpFill/>
            <a:ln w="28575" cap="sq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Line 29">
              <a:extLst>
                <a:ext uri="{FF2B5EF4-FFF2-40B4-BE49-F238E27FC236}">
                  <a16:creationId xmlns:a16="http://schemas.microsoft.com/office/drawing/2014/main" xmlns="" id="{D2D95A5D-D7E0-4C54-8FD7-65C363003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480"/>
              <a:ext cx="0" cy="939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Line 30">
              <a:extLst>
                <a:ext uri="{FF2B5EF4-FFF2-40B4-BE49-F238E27FC236}">
                  <a16:creationId xmlns:a16="http://schemas.microsoft.com/office/drawing/2014/main" xmlns="" id="{A661BDF7-4B70-4922-AA55-32CAEEB09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1480"/>
              <a:ext cx="0" cy="939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Line 31">
              <a:extLst>
                <a:ext uri="{FF2B5EF4-FFF2-40B4-BE49-F238E27FC236}">
                  <a16:creationId xmlns:a16="http://schemas.microsoft.com/office/drawing/2014/main" xmlns="" id="{5D8BE374-89D5-4CDD-821B-35774FEFB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480"/>
              <a:ext cx="0" cy="939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Line 32">
              <a:extLst>
                <a:ext uri="{FF2B5EF4-FFF2-40B4-BE49-F238E27FC236}">
                  <a16:creationId xmlns:a16="http://schemas.microsoft.com/office/drawing/2014/main" xmlns="" id="{4B5006EC-B4E6-4808-9453-DEB643C16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480"/>
              <a:ext cx="0" cy="939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Line 33">
              <a:extLst>
                <a:ext uri="{FF2B5EF4-FFF2-40B4-BE49-F238E27FC236}">
                  <a16:creationId xmlns:a16="http://schemas.microsoft.com/office/drawing/2014/main" xmlns="" id="{086E80EB-4598-45D9-A369-EEF5F4C34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7" y="1480"/>
              <a:ext cx="0" cy="939"/>
            </a:xfrm>
            <a:prstGeom prst="line">
              <a:avLst/>
            </a:prstGeom>
            <a:grp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Rectangle 70">
              <a:extLst>
                <a:ext uri="{FF2B5EF4-FFF2-40B4-BE49-F238E27FC236}">
                  <a16:creationId xmlns:a16="http://schemas.microsoft.com/office/drawing/2014/main" xmlns="" id="{7E85BE93-B60E-4DF2-801C-69DA0FBC7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117"/>
              <a:ext cx="2086" cy="27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浮点型数据类型的特性</a:t>
              </a: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Group 72">
            <a:extLst>
              <a:ext uri="{FF2B5EF4-FFF2-40B4-BE49-F238E27FC236}">
                <a16:creationId xmlns:a16="http://schemas.microsoft.com/office/drawing/2014/main" xmlns="" id="{56BBAD8C-EF1B-49BE-9AA8-CFBE18DD981B}"/>
              </a:ext>
            </a:extLst>
          </p:cNvPr>
          <p:cNvGrpSpPr>
            <a:grpSpLocks/>
          </p:cNvGrpSpPr>
          <p:nvPr/>
        </p:nvGrpSpPr>
        <p:grpSpPr bwMode="auto">
          <a:xfrm>
            <a:off x="361950" y="5453023"/>
            <a:ext cx="8458200" cy="838200"/>
            <a:chOff x="192" y="2400"/>
            <a:chExt cx="5328" cy="432"/>
          </a:xfrm>
          <a:noFill/>
        </p:grpSpPr>
        <p:sp>
          <p:nvSpPr>
            <p:cNvPr id="81" name="AutoShape 73">
              <a:extLst>
                <a:ext uri="{FF2B5EF4-FFF2-40B4-BE49-F238E27FC236}">
                  <a16:creationId xmlns:a16="http://schemas.microsoft.com/office/drawing/2014/main" xmlns="" id="{20167D6B-6F4F-4FC2-8600-8F7B274BC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10"/>
              <a:ext cx="5328" cy="422"/>
            </a:xfrm>
            <a:prstGeom prst="roundRect">
              <a:avLst>
                <a:gd name="adj" fmla="val 5435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863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86360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</a:t>
              </a: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语言中没有布尔（</a:t>
              </a: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bool)</a:t>
              </a:r>
              <a:r>
                <a: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类型；</a:t>
              </a: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</a:t>
              </a: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false</a:t>
              </a:r>
              <a:r>
                <a: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，非</a:t>
              </a: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</a:t>
              </a: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true</a:t>
              </a:r>
              <a:r>
                <a: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  <p:graphicFrame>
          <p:nvGraphicFramePr>
            <p:cNvPr id="82" name="Object 74">
              <a:extLst>
                <a:ext uri="{FF2B5EF4-FFF2-40B4-BE49-F238E27FC236}">
                  <a16:creationId xmlns:a16="http://schemas.microsoft.com/office/drawing/2014/main" xmlns="" id="{5ECB58BB-ECAB-41D1-BC66-BDB758DAB6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2400"/>
            <a:ext cx="24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2" name="剪辑" r:id="rId3" imgW="1728788" imgH="3252788" progId="MS_ClipArt_Gallery.2">
                    <p:embed/>
                  </p:oleObj>
                </mc:Choice>
                <mc:Fallback>
                  <p:oleObj name="剪辑" r:id="rId3" imgW="1728788" imgH="3252788" progId="MS_ClipArt_Gallery.2">
                    <p:embed/>
                    <p:pic>
                      <p:nvPicPr>
                        <p:cNvPr id="34831" name="Object 74">
                          <a:extLst>
                            <a:ext uri="{FF2B5EF4-FFF2-40B4-BE49-F238E27FC236}">
                              <a16:creationId xmlns:a16="http://schemas.microsoft.com/office/drawing/2014/main" xmlns="" id="{2792C350-7D39-4D84-A458-CEFAEC0D2C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400"/>
                          <a:ext cx="240" cy="400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2938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38D97D-8C81-48C2-B458-1D161DA4C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  <a:latin typeface="微软雅黑" panose="020B0503020204020204" pitchFamily="34" charset="-122"/>
              </a:rPr>
              <a:t>用户自定义的非结构类型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xmlns="" id="{B3111132-BB56-44B3-94A0-6326B72A6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1498600"/>
            <a:ext cx="8594725" cy="1659422"/>
          </a:xfrm>
          <a:prstGeom prst="roundRect">
            <a:avLst>
              <a:gd name="adj" fmla="val 273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682750" indent="-4572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用户自定义的非结构类型在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语言中称为枚举类型（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enum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）</a:t>
            </a:r>
          </a:p>
          <a:p>
            <a:pPr marL="1682750" marR="0" lvl="2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enum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 bool {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false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true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}; 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或 </a:t>
            </a:r>
          </a:p>
          <a:p>
            <a:pPr marL="1682750" marR="0" lvl="2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typedef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enum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 {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false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true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</a:rPr>
              <a:t>} bool;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xmlns="" id="{E6BCD2D9-1052-4885-BE52-AC5AB32BD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037" y="700088"/>
            <a:ext cx="2592387" cy="863600"/>
          </a:xfrm>
          <a:prstGeom prst="wedgeRoundRectCallout">
            <a:avLst>
              <a:gd name="adj1" fmla="val -75677"/>
              <a:gd name="adj2" fmla="val 108897"/>
              <a:gd name="adj3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）定义了一个新类型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</a:p>
        </p:txBody>
      </p:sp>
      <p:sp>
        <p:nvSpPr>
          <p:cNvPr id="14" name="AutoShape 8">
            <a:extLst>
              <a:ext uri="{FF2B5EF4-FFF2-40B4-BE49-F238E27FC236}">
                <a16:creationId xmlns:a16="http://schemas.microsoft.com/office/drawing/2014/main" xmlns="" id="{E3F7550B-2CE6-4883-B139-3BAD572AA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937" y="2025764"/>
            <a:ext cx="2592388" cy="1223963"/>
          </a:xfrm>
          <a:prstGeom prst="wedgeRoundRectCallout">
            <a:avLst>
              <a:gd name="adj1" fmla="val -139928"/>
              <a:gd name="adj2" fmla="val -23436"/>
              <a:gd name="adj3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数据类型的取值为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xmlns="" id="{701708B2-58E1-4885-A728-164ED5B3B1A1}"/>
              </a:ext>
            </a:extLst>
          </p:cNvPr>
          <p:cNvSpPr>
            <a:spLocks/>
          </p:cNvSpPr>
          <p:nvPr/>
        </p:nvSpPr>
        <p:spPr bwMode="auto">
          <a:xfrm>
            <a:off x="3060700" y="2321115"/>
            <a:ext cx="1687512" cy="119062"/>
          </a:xfrm>
          <a:custGeom>
            <a:avLst/>
            <a:gdLst>
              <a:gd name="T0" fmla="*/ 0 w 1313"/>
              <a:gd name="T1" fmla="*/ 2147483646 h 151"/>
              <a:gd name="T2" fmla="*/ 2147483646 w 1313"/>
              <a:gd name="T3" fmla="*/ 2147483646 h 151"/>
              <a:gd name="T4" fmla="*/ 2147483646 w 1313"/>
              <a:gd name="T5" fmla="*/ 0 h 151"/>
              <a:gd name="T6" fmla="*/ 2147483646 w 1313"/>
              <a:gd name="T7" fmla="*/ 2147483646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1313"/>
              <a:gd name="T13" fmla="*/ 0 h 151"/>
              <a:gd name="T14" fmla="*/ 1313 w 1313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3" h="151">
                <a:moveTo>
                  <a:pt x="0" y="47"/>
                </a:moveTo>
                <a:cubicBezTo>
                  <a:pt x="153" y="151"/>
                  <a:pt x="403" y="68"/>
                  <a:pt x="585" y="37"/>
                </a:cubicBezTo>
                <a:cubicBezTo>
                  <a:pt x="654" y="25"/>
                  <a:pt x="793" y="0"/>
                  <a:pt x="793" y="0"/>
                </a:cubicBezTo>
                <a:cubicBezTo>
                  <a:pt x="966" y="8"/>
                  <a:pt x="1139" y="28"/>
                  <a:pt x="1313" y="28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xmlns="" id="{A4104363-E0A7-4BE2-8333-25CEDCB85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193862"/>
            <a:ext cx="2592387" cy="1223962"/>
          </a:xfrm>
          <a:prstGeom prst="wedgeRoundRectCallout">
            <a:avLst>
              <a:gd name="adj1" fmla="val 69587"/>
              <a:gd name="adj2" fmla="val -114944"/>
              <a:gd name="adj3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）定义了一个顺序：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false&lt;true</a:t>
            </a:r>
          </a:p>
        </p:txBody>
      </p:sp>
      <p:sp>
        <p:nvSpPr>
          <p:cNvPr id="17" name="AutoShape 11">
            <a:extLst>
              <a:ext uri="{FF2B5EF4-FFF2-40B4-BE49-F238E27FC236}">
                <a16:creationId xmlns:a16="http://schemas.microsoft.com/office/drawing/2014/main" xmlns="" id="{95BF73AF-8B63-4F5E-9F7B-BC37B9204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838" y="3193861"/>
            <a:ext cx="3097213" cy="1223963"/>
          </a:xfrm>
          <a:prstGeom prst="wedgeRoundRectCallout">
            <a:avLst>
              <a:gd name="adj1" fmla="val -49041"/>
              <a:gd name="adj2" fmla="val -116818"/>
              <a:gd name="adj3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）可对这个类型的变量进行赋值和比较等操作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xmlns="" id="{CBF71C9B-F116-4110-90D5-303773CA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293" y="4495799"/>
            <a:ext cx="6192838" cy="1584325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bool {false, true};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bool b;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 = true;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if(b == true) {……}</a:t>
            </a:r>
          </a:p>
        </p:txBody>
      </p:sp>
    </p:spTree>
    <p:extLst>
      <p:ext uri="{BB962C8B-B14F-4D97-AF65-F5344CB8AC3E}">
        <p14:creationId xmlns:p14="http://schemas.microsoft.com/office/powerpoint/2010/main" val="18952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6BE723-9C52-423F-BC57-9F165A802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2. </a:t>
            </a:r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聚合构造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xmlns="" id="{6106918A-C8D2-48A8-82B6-4677B2605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" y="1041461"/>
            <a:ext cx="7491413" cy="1869829"/>
          </a:xfrm>
          <a:prstGeom prst="roundRect">
            <a:avLst>
              <a:gd name="adj" fmla="val 467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_GB2312" pitchFamily="1" charset="-122"/>
                <a:ea typeface="仿宋_GB2312" pitchFamily="1" charset="-122"/>
              </a:rPr>
              <a:t>（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_GB2312" pitchFamily="1" charset="-122"/>
                <a:ea typeface="仿宋_GB2312" pitchFamily="1" charset="-122"/>
              </a:rPr>
              <a:t>1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_GB2312" pitchFamily="1" charset="-122"/>
                <a:ea typeface="仿宋_GB2312" pitchFamily="1" charset="-122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仿宋_GB2312" pitchFamily="1" charset="-122"/>
                <a:ea typeface="仿宋_GB2312" pitchFamily="1" charset="-122"/>
              </a:rPr>
              <a:t>数组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_GB2312" pitchFamily="1" charset="-122"/>
                <a:ea typeface="仿宋_GB2312" pitchFamily="1" charset="-122"/>
              </a:rPr>
              <a:t>实现有限映像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_GB2312" pitchFamily="1" charset="-122"/>
                <a:ea typeface="仿宋_GB2312" pitchFamily="1" charset="-122"/>
              </a:rPr>
              <a:t>说明的格式</a:t>
            </a:r>
          </a:p>
          <a:p>
            <a:pPr marL="1682750" marR="0" lvl="2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1" charset="-122"/>
                <a:ea typeface="楷体_GB2312" pitchFamily="1" charset="-122"/>
              </a:rPr>
              <a:t>&lt;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1" charset="-122"/>
                <a:ea typeface="楷体_GB2312" pitchFamily="1" charset="-122"/>
              </a:rPr>
              <a:t>类型说明符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1" charset="-122"/>
                <a:ea typeface="楷体_GB2312" pitchFamily="1" charset="-122"/>
              </a:rPr>
              <a:t>&gt; &lt;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1" charset="-122"/>
                <a:ea typeface="楷体_GB2312" pitchFamily="1" charset="-122"/>
              </a:rPr>
              <a:t>数组名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1" charset="-122"/>
                <a:ea typeface="楷体_GB2312" pitchFamily="1" charset="-122"/>
              </a:rPr>
              <a:t>&gt; [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1" charset="-122"/>
                <a:ea typeface="楷体_GB2312" pitchFamily="1" charset="-122"/>
              </a:rPr>
              <a:t>常量表达式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1" charset="-122"/>
                <a:ea typeface="楷体_GB2312" pitchFamily="1" charset="-122"/>
              </a:rPr>
              <a:t>]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xmlns="" id="{1E295AE1-0393-4D4F-A4CC-B9331645B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176649"/>
            <a:ext cx="4608513" cy="1584325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例如：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kumimoji="1"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intarr</a:t>
            </a:r>
            <a:r>
              <a:rPr kumimoji="1"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[5];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char</a:t>
            </a:r>
            <a:r>
              <a:rPr kumimoji="1"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chararr</a:t>
            </a:r>
            <a:r>
              <a:rPr kumimoji="1"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[255];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bool</a:t>
            </a:r>
            <a:r>
              <a:rPr kumimoji="1"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boolarr</a:t>
            </a:r>
            <a:r>
              <a:rPr kumimoji="1"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[3];</a:t>
            </a:r>
          </a:p>
        </p:txBody>
      </p:sp>
      <p:sp>
        <p:nvSpPr>
          <p:cNvPr id="18" name="AutoShape 11">
            <a:extLst>
              <a:ext uri="{FF2B5EF4-FFF2-40B4-BE49-F238E27FC236}">
                <a16:creationId xmlns:a16="http://schemas.microsoft.com/office/drawing/2014/main" xmlns="" id="{ED830AFE-68F9-4AA5-BF9A-6B460DB5F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808224"/>
            <a:ext cx="2663825" cy="1368425"/>
          </a:xfrm>
          <a:prstGeom prst="wedgeRoundRectCallout">
            <a:avLst>
              <a:gd name="adj1" fmla="val -93801"/>
              <a:gd name="adj2" fmla="val 82944"/>
              <a:gd name="adj3" fmla="val 16667"/>
            </a:avLst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命名为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intarr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的数组包含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个元素，类型为整型</a:t>
            </a:r>
          </a:p>
        </p:txBody>
      </p:sp>
      <p:sp>
        <p:nvSpPr>
          <p:cNvPr id="19" name="Freeform 12">
            <a:extLst>
              <a:ext uri="{FF2B5EF4-FFF2-40B4-BE49-F238E27FC236}">
                <a16:creationId xmlns:a16="http://schemas.microsoft.com/office/drawing/2014/main" xmlns="" id="{939FADBE-9F61-44C8-9238-7B4BEF00AB50}"/>
              </a:ext>
            </a:extLst>
          </p:cNvPr>
          <p:cNvSpPr>
            <a:spLocks/>
          </p:cNvSpPr>
          <p:nvPr/>
        </p:nvSpPr>
        <p:spPr bwMode="auto">
          <a:xfrm>
            <a:off x="2411413" y="3608449"/>
            <a:ext cx="1728787" cy="431800"/>
          </a:xfrm>
          <a:custGeom>
            <a:avLst/>
            <a:gdLst>
              <a:gd name="T0" fmla="*/ 2147483646 w 695"/>
              <a:gd name="T1" fmla="*/ 2147483646 h 293"/>
              <a:gd name="T2" fmla="*/ 2147483646 w 695"/>
              <a:gd name="T3" fmla="*/ 2147483646 h 293"/>
              <a:gd name="T4" fmla="*/ 2147483646 w 695"/>
              <a:gd name="T5" fmla="*/ 2147483646 h 293"/>
              <a:gd name="T6" fmla="*/ 2147483646 w 695"/>
              <a:gd name="T7" fmla="*/ 2147483646 h 293"/>
              <a:gd name="T8" fmla="*/ 2147483646 w 695"/>
              <a:gd name="T9" fmla="*/ 2147483646 h 293"/>
              <a:gd name="T10" fmla="*/ 2147483646 w 695"/>
              <a:gd name="T11" fmla="*/ 2147483646 h 293"/>
              <a:gd name="T12" fmla="*/ 2147483646 w 695"/>
              <a:gd name="T13" fmla="*/ 2147483646 h 293"/>
              <a:gd name="T14" fmla="*/ 2147483646 w 695"/>
              <a:gd name="T15" fmla="*/ 2147483646 h 293"/>
              <a:gd name="T16" fmla="*/ 2147483646 w 695"/>
              <a:gd name="T17" fmla="*/ 2147483646 h 293"/>
              <a:gd name="T18" fmla="*/ 2147483646 w 695"/>
              <a:gd name="T19" fmla="*/ 2147483646 h 293"/>
              <a:gd name="T20" fmla="*/ 2147483646 w 695"/>
              <a:gd name="T21" fmla="*/ 0 h 293"/>
              <a:gd name="T22" fmla="*/ 2147483646 w 695"/>
              <a:gd name="T23" fmla="*/ 2147483646 h 2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95"/>
              <a:gd name="T37" fmla="*/ 0 h 293"/>
              <a:gd name="T38" fmla="*/ 695 w 695"/>
              <a:gd name="T39" fmla="*/ 293 h 2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95" h="293">
                <a:moveTo>
                  <a:pt x="251" y="10"/>
                </a:moveTo>
                <a:cubicBezTo>
                  <a:pt x="183" y="32"/>
                  <a:pt x="271" y="6"/>
                  <a:pt x="138" y="28"/>
                </a:cubicBezTo>
                <a:cubicBezTo>
                  <a:pt x="107" y="33"/>
                  <a:pt x="83" y="56"/>
                  <a:pt x="53" y="66"/>
                </a:cubicBezTo>
                <a:cubicBezTo>
                  <a:pt x="47" y="72"/>
                  <a:pt x="8" y="110"/>
                  <a:pt x="6" y="123"/>
                </a:cubicBezTo>
                <a:cubicBezTo>
                  <a:pt x="0" y="173"/>
                  <a:pt x="20" y="203"/>
                  <a:pt x="62" y="217"/>
                </a:cubicBezTo>
                <a:cubicBezTo>
                  <a:pt x="146" y="272"/>
                  <a:pt x="249" y="284"/>
                  <a:pt x="346" y="293"/>
                </a:cubicBezTo>
                <a:cubicBezTo>
                  <a:pt x="442" y="284"/>
                  <a:pt x="534" y="265"/>
                  <a:pt x="629" y="255"/>
                </a:cubicBezTo>
                <a:cubicBezTo>
                  <a:pt x="665" y="231"/>
                  <a:pt x="676" y="209"/>
                  <a:pt x="695" y="170"/>
                </a:cubicBezTo>
                <a:cubicBezTo>
                  <a:pt x="692" y="148"/>
                  <a:pt x="692" y="125"/>
                  <a:pt x="686" y="104"/>
                </a:cubicBezTo>
                <a:cubicBezTo>
                  <a:pt x="675" y="67"/>
                  <a:pt x="639" y="62"/>
                  <a:pt x="610" y="47"/>
                </a:cubicBezTo>
                <a:cubicBezTo>
                  <a:pt x="544" y="13"/>
                  <a:pt x="475" y="9"/>
                  <a:pt x="402" y="0"/>
                </a:cubicBezTo>
                <a:cubicBezTo>
                  <a:pt x="258" y="10"/>
                  <a:pt x="308" y="10"/>
                  <a:pt x="251" y="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xmlns="" id="{FF85FDE5-E732-414A-B899-56D57FAD3022}"/>
              </a:ext>
            </a:extLst>
          </p:cNvPr>
          <p:cNvSpPr>
            <a:spLocks/>
          </p:cNvSpPr>
          <p:nvPr/>
        </p:nvSpPr>
        <p:spPr bwMode="auto">
          <a:xfrm>
            <a:off x="2627313" y="3968811"/>
            <a:ext cx="2089150" cy="431800"/>
          </a:xfrm>
          <a:custGeom>
            <a:avLst/>
            <a:gdLst>
              <a:gd name="T0" fmla="*/ 2147483646 w 695"/>
              <a:gd name="T1" fmla="*/ 2147483646 h 293"/>
              <a:gd name="T2" fmla="*/ 2147483646 w 695"/>
              <a:gd name="T3" fmla="*/ 2147483646 h 293"/>
              <a:gd name="T4" fmla="*/ 2147483646 w 695"/>
              <a:gd name="T5" fmla="*/ 2147483646 h 293"/>
              <a:gd name="T6" fmla="*/ 2147483646 w 695"/>
              <a:gd name="T7" fmla="*/ 2147483646 h 293"/>
              <a:gd name="T8" fmla="*/ 2147483646 w 695"/>
              <a:gd name="T9" fmla="*/ 2147483646 h 293"/>
              <a:gd name="T10" fmla="*/ 2147483646 w 695"/>
              <a:gd name="T11" fmla="*/ 2147483646 h 293"/>
              <a:gd name="T12" fmla="*/ 2147483646 w 695"/>
              <a:gd name="T13" fmla="*/ 2147483646 h 293"/>
              <a:gd name="T14" fmla="*/ 2147483646 w 695"/>
              <a:gd name="T15" fmla="*/ 2147483646 h 293"/>
              <a:gd name="T16" fmla="*/ 2147483646 w 695"/>
              <a:gd name="T17" fmla="*/ 2147483646 h 293"/>
              <a:gd name="T18" fmla="*/ 2147483646 w 695"/>
              <a:gd name="T19" fmla="*/ 2147483646 h 293"/>
              <a:gd name="T20" fmla="*/ 2147483646 w 695"/>
              <a:gd name="T21" fmla="*/ 0 h 293"/>
              <a:gd name="T22" fmla="*/ 2147483646 w 695"/>
              <a:gd name="T23" fmla="*/ 2147483646 h 2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95"/>
              <a:gd name="T37" fmla="*/ 0 h 293"/>
              <a:gd name="T38" fmla="*/ 695 w 695"/>
              <a:gd name="T39" fmla="*/ 293 h 2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95" h="293">
                <a:moveTo>
                  <a:pt x="251" y="10"/>
                </a:moveTo>
                <a:cubicBezTo>
                  <a:pt x="183" y="32"/>
                  <a:pt x="271" y="6"/>
                  <a:pt x="138" y="28"/>
                </a:cubicBezTo>
                <a:cubicBezTo>
                  <a:pt x="107" y="33"/>
                  <a:pt x="83" y="56"/>
                  <a:pt x="53" y="66"/>
                </a:cubicBezTo>
                <a:cubicBezTo>
                  <a:pt x="47" y="72"/>
                  <a:pt x="8" y="110"/>
                  <a:pt x="6" y="123"/>
                </a:cubicBezTo>
                <a:cubicBezTo>
                  <a:pt x="0" y="173"/>
                  <a:pt x="20" y="203"/>
                  <a:pt x="62" y="217"/>
                </a:cubicBezTo>
                <a:cubicBezTo>
                  <a:pt x="146" y="272"/>
                  <a:pt x="249" y="284"/>
                  <a:pt x="346" y="293"/>
                </a:cubicBezTo>
                <a:cubicBezTo>
                  <a:pt x="442" y="284"/>
                  <a:pt x="534" y="265"/>
                  <a:pt x="629" y="255"/>
                </a:cubicBezTo>
                <a:cubicBezTo>
                  <a:pt x="665" y="231"/>
                  <a:pt x="676" y="209"/>
                  <a:pt x="695" y="170"/>
                </a:cubicBezTo>
                <a:cubicBezTo>
                  <a:pt x="692" y="148"/>
                  <a:pt x="692" y="125"/>
                  <a:pt x="686" y="104"/>
                </a:cubicBezTo>
                <a:cubicBezTo>
                  <a:pt x="675" y="67"/>
                  <a:pt x="639" y="62"/>
                  <a:pt x="610" y="47"/>
                </a:cubicBezTo>
                <a:cubicBezTo>
                  <a:pt x="544" y="13"/>
                  <a:pt x="475" y="9"/>
                  <a:pt x="402" y="0"/>
                </a:cubicBezTo>
                <a:cubicBezTo>
                  <a:pt x="258" y="10"/>
                  <a:pt x="308" y="10"/>
                  <a:pt x="251" y="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1" name="AutoShape 14">
            <a:extLst>
              <a:ext uri="{FF2B5EF4-FFF2-40B4-BE49-F238E27FC236}">
                <a16:creationId xmlns:a16="http://schemas.microsoft.com/office/drawing/2014/main" xmlns="" id="{3C6C6BE1-49F6-4FC8-A6B0-F22CFAAD7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024124"/>
            <a:ext cx="3097212" cy="1368425"/>
          </a:xfrm>
          <a:prstGeom prst="wedgeRoundRectCallout">
            <a:avLst>
              <a:gd name="adj1" fmla="val -49949"/>
              <a:gd name="adj2" fmla="val 95014"/>
              <a:gd name="adj3" fmla="val 16667"/>
            </a:avLst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命名为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chararr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的数组包含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255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个元素，类型为字符型</a:t>
            </a:r>
          </a:p>
        </p:txBody>
      </p:sp>
      <p:sp>
        <p:nvSpPr>
          <p:cNvPr id="22" name="Freeform 15">
            <a:extLst>
              <a:ext uri="{FF2B5EF4-FFF2-40B4-BE49-F238E27FC236}">
                <a16:creationId xmlns:a16="http://schemas.microsoft.com/office/drawing/2014/main" xmlns="" id="{FE76B39A-ED82-4657-9239-997FC0675639}"/>
              </a:ext>
            </a:extLst>
          </p:cNvPr>
          <p:cNvSpPr>
            <a:spLocks/>
          </p:cNvSpPr>
          <p:nvPr/>
        </p:nvSpPr>
        <p:spPr bwMode="auto">
          <a:xfrm>
            <a:off x="2555875" y="4327586"/>
            <a:ext cx="1800225" cy="431800"/>
          </a:xfrm>
          <a:custGeom>
            <a:avLst/>
            <a:gdLst>
              <a:gd name="T0" fmla="*/ 2147483646 w 695"/>
              <a:gd name="T1" fmla="*/ 2147483646 h 293"/>
              <a:gd name="T2" fmla="*/ 2147483646 w 695"/>
              <a:gd name="T3" fmla="*/ 2147483646 h 293"/>
              <a:gd name="T4" fmla="*/ 2147483646 w 695"/>
              <a:gd name="T5" fmla="*/ 2147483646 h 293"/>
              <a:gd name="T6" fmla="*/ 2147483646 w 695"/>
              <a:gd name="T7" fmla="*/ 2147483646 h 293"/>
              <a:gd name="T8" fmla="*/ 2147483646 w 695"/>
              <a:gd name="T9" fmla="*/ 2147483646 h 293"/>
              <a:gd name="T10" fmla="*/ 2147483646 w 695"/>
              <a:gd name="T11" fmla="*/ 2147483646 h 293"/>
              <a:gd name="T12" fmla="*/ 2147483646 w 695"/>
              <a:gd name="T13" fmla="*/ 2147483646 h 293"/>
              <a:gd name="T14" fmla="*/ 2147483646 w 695"/>
              <a:gd name="T15" fmla="*/ 2147483646 h 293"/>
              <a:gd name="T16" fmla="*/ 2147483646 w 695"/>
              <a:gd name="T17" fmla="*/ 2147483646 h 293"/>
              <a:gd name="T18" fmla="*/ 2147483646 w 695"/>
              <a:gd name="T19" fmla="*/ 2147483646 h 293"/>
              <a:gd name="T20" fmla="*/ 2147483646 w 695"/>
              <a:gd name="T21" fmla="*/ 0 h 293"/>
              <a:gd name="T22" fmla="*/ 2147483646 w 695"/>
              <a:gd name="T23" fmla="*/ 2147483646 h 2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95"/>
              <a:gd name="T37" fmla="*/ 0 h 293"/>
              <a:gd name="T38" fmla="*/ 695 w 695"/>
              <a:gd name="T39" fmla="*/ 293 h 2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95" h="293">
                <a:moveTo>
                  <a:pt x="251" y="10"/>
                </a:moveTo>
                <a:cubicBezTo>
                  <a:pt x="183" y="32"/>
                  <a:pt x="271" y="6"/>
                  <a:pt x="138" y="28"/>
                </a:cubicBezTo>
                <a:cubicBezTo>
                  <a:pt x="107" y="33"/>
                  <a:pt x="83" y="56"/>
                  <a:pt x="53" y="66"/>
                </a:cubicBezTo>
                <a:cubicBezTo>
                  <a:pt x="47" y="72"/>
                  <a:pt x="8" y="110"/>
                  <a:pt x="6" y="123"/>
                </a:cubicBezTo>
                <a:cubicBezTo>
                  <a:pt x="0" y="173"/>
                  <a:pt x="20" y="203"/>
                  <a:pt x="62" y="217"/>
                </a:cubicBezTo>
                <a:cubicBezTo>
                  <a:pt x="146" y="272"/>
                  <a:pt x="249" y="284"/>
                  <a:pt x="346" y="293"/>
                </a:cubicBezTo>
                <a:cubicBezTo>
                  <a:pt x="442" y="284"/>
                  <a:pt x="534" y="265"/>
                  <a:pt x="629" y="255"/>
                </a:cubicBezTo>
                <a:cubicBezTo>
                  <a:pt x="665" y="231"/>
                  <a:pt x="676" y="209"/>
                  <a:pt x="695" y="170"/>
                </a:cubicBezTo>
                <a:cubicBezTo>
                  <a:pt x="692" y="148"/>
                  <a:pt x="692" y="125"/>
                  <a:pt x="686" y="104"/>
                </a:cubicBezTo>
                <a:cubicBezTo>
                  <a:pt x="675" y="67"/>
                  <a:pt x="639" y="62"/>
                  <a:pt x="610" y="47"/>
                </a:cubicBezTo>
                <a:cubicBezTo>
                  <a:pt x="544" y="13"/>
                  <a:pt x="475" y="9"/>
                  <a:pt x="402" y="0"/>
                </a:cubicBezTo>
                <a:cubicBezTo>
                  <a:pt x="258" y="10"/>
                  <a:pt x="308" y="10"/>
                  <a:pt x="251" y="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3" name="AutoShape 16">
            <a:extLst>
              <a:ext uri="{FF2B5EF4-FFF2-40B4-BE49-F238E27FC236}">
                <a16:creationId xmlns:a16="http://schemas.microsoft.com/office/drawing/2014/main" xmlns="" id="{11D5CD59-F48C-4EDC-9720-122E35C81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240024"/>
            <a:ext cx="3097212" cy="1368425"/>
          </a:xfrm>
          <a:prstGeom prst="wedgeRoundRectCallout">
            <a:avLst>
              <a:gd name="adj1" fmla="val -52000"/>
              <a:gd name="adj2" fmla="val 118213"/>
              <a:gd name="adj3" fmla="val 16667"/>
            </a:avLst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命名为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boolarr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的数组包含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个元素，类型为布尔型</a:t>
            </a:r>
          </a:p>
        </p:txBody>
      </p:sp>
      <p:grpSp>
        <p:nvGrpSpPr>
          <p:cNvPr id="24" name="Group 17">
            <a:extLst>
              <a:ext uri="{FF2B5EF4-FFF2-40B4-BE49-F238E27FC236}">
                <a16:creationId xmlns:a16="http://schemas.microsoft.com/office/drawing/2014/main" xmlns="" id="{A5F9C9D9-E3BA-4920-8FC6-742665CD14B2}"/>
              </a:ext>
            </a:extLst>
          </p:cNvPr>
          <p:cNvGrpSpPr>
            <a:grpSpLocks/>
          </p:cNvGrpSpPr>
          <p:nvPr/>
        </p:nvGrpSpPr>
        <p:grpSpPr bwMode="auto">
          <a:xfrm>
            <a:off x="361950" y="4857811"/>
            <a:ext cx="8458200" cy="838200"/>
            <a:chOff x="192" y="2400"/>
            <a:chExt cx="5328" cy="432"/>
          </a:xfrm>
          <a:noFill/>
        </p:grpSpPr>
        <p:sp>
          <p:nvSpPr>
            <p:cNvPr id="25" name="AutoShape 18">
              <a:extLst>
                <a:ext uri="{FF2B5EF4-FFF2-40B4-BE49-F238E27FC236}">
                  <a16:creationId xmlns:a16="http://schemas.microsoft.com/office/drawing/2014/main" xmlns="" id="{4BCD9623-83B4-4600-8FCC-708B452E5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10"/>
              <a:ext cx="5328" cy="422"/>
            </a:xfrm>
            <a:prstGeom prst="roundRect">
              <a:avLst>
                <a:gd name="adj" fmla="val 5435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863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86360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	</a:t>
              </a: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注意</a:t>
              </a: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：</a:t>
              </a: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rPr>
                <a:t>C</a:t>
              </a:r>
              <a:r>
                <a: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rPr>
                <a:t>语言中数组的下标总是从</a:t>
              </a: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rPr>
                <a:t>0</a:t>
              </a:r>
              <a:r>
                <a: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楷体_GB2312" pitchFamily="49" charset="-122"/>
                </a:rPr>
                <a:t>开始。</a:t>
              </a:r>
            </a:p>
          </p:txBody>
        </p:sp>
        <p:graphicFrame>
          <p:nvGraphicFramePr>
            <p:cNvPr id="26" name="Object 19">
              <a:extLst>
                <a:ext uri="{FF2B5EF4-FFF2-40B4-BE49-F238E27FC236}">
                  <a16:creationId xmlns:a16="http://schemas.microsoft.com/office/drawing/2014/main" xmlns="" id="{57A37598-D15F-44B2-ADB9-62E2872F54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2400"/>
            <a:ext cx="24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6" name="剪辑" r:id="rId3" imgW="1728788" imgH="3252788" progId="MS_ClipArt_Gallery.2">
                    <p:embed/>
                  </p:oleObj>
                </mc:Choice>
                <mc:Fallback>
                  <p:oleObj name="剪辑" r:id="rId3" imgW="1728788" imgH="3252788" progId="MS_ClipArt_Gallery.2">
                    <p:embed/>
                    <p:pic>
                      <p:nvPicPr>
                        <p:cNvPr id="36879" name="Object 19">
                          <a:extLst>
                            <a:ext uri="{FF2B5EF4-FFF2-40B4-BE49-F238E27FC236}">
                              <a16:creationId xmlns:a16="http://schemas.microsoft.com/office/drawing/2014/main" xmlns="" id="{68FDE225-E016-4529-84D0-7B448E8FC4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400"/>
                          <a:ext cx="240" cy="400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0905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21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6EE4AC1-C3AE-4BC8-96E1-B964E1B4A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2. </a:t>
            </a:r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聚合构造</a:t>
            </a:r>
            <a:endParaRPr lang="zh-CN" altLang="en-US" dirty="0"/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xmlns="" id="{B71ACD86-12D5-4FF4-9C31-C8CE4A942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784225"/>
            <a:ext cx="7726362" cy="1377833"/>
          </a:xfrm>
          <a:prstGeom prst="roundRect">
            <a:avLst>
              <a:gd name="adj" fmla="val 719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1035050" indent="-4572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可以定义多维数组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说明的格式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类型说明符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&gt; &lt;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&gt; [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]…[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70FE93AB-1563-4298-AEDF-5FE04A741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420938"/>
            <a:ext cx="4608512" cy="1295400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farr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[3][4];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c[2][2][2];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xmlns="" id="{8F6DBF36-C345-4383-8A11-28B8256935A8}"/>
              </a:ext>
            </a:extLst>
          </p:cNvPr>
          <p:cNvSpPr>
            <a:spLocks/>
          </p:cNvSpPr>
          <p:nvPr/>
        </p:nvSpPr>
        <p:spPr bwMode="auto">
          <a:xfrm>
            <a:off x="2627313" y="2781300"/>
            <a:ext cx="1728787" cy="431800"/>
          </a:xfrm>
          <a:custGeom>
            <a:avLst/>
            <a:gdLst>
              <a:gd name="T0" fmla="*/ 2147483646 w 695"/>
              <a:gd name="T1" fmla="*/ 2147483646 h 293"/>
              <a:gd name="T2" fmla="*/ 2147483646 w 695"/>
              <a:gd name="T3" fmla="*/ 2147483646 h 293"/>
              <a:gd name="T4" fmla="*/ 2147483646 w 695"/>
              <a:gd name="T5" fmla="*/ 2147483646 h 293"/>
              <a:gd name="T6" fmla="*/ 2147483646 w 695"/>
              <a:gd name="T7" fmla="*/ 2147483646 h 293"/>
              <a:gd name="T8" fmla="*/ 2147483646 w 695"/>
              <a:gd name="T9" fmla="*/ 2147483646 h 293"/>
              <a:gd name="T10" fmla="*/ 2147483646 w 695"/>
              <a:gd name="T11" fmla="*/ 2147483646 h 293"/>
              <a:gd name="T12" fmla="*/ 2147483646 w 695"/>
              <a:gd name="T13" fmla="*/ 2147483646 h 293"/>
              <a:gd name="T14" fmla="*/ 2147483646 w 695"/>
              <a:gd name="T15" fmla="*/ 2147483646 h 293"/>
              <a:gd name="T16" fmla="*/ 2147483646 w 695"/>
              <a:gd name="T17" fmla="*/ 2147483646 h 293"/>
              <a:gd name="T18" fmla="*/ 2147483646 w 695"/>
              <a:gd name="T19" fmla="*/ 2147483646 h 293"/>
              <a:gd name="T20" fmla="*/ 2147483646 w 695"/>
              <a:gd name="T21" fmla="*/ 0 h 293"/>
              <a:gd name="T22" fmla="*/ 2147483646 w 695"/>
              <a:gd name="T23" fmla="*/ 2147483646 h 2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95"/>
              <a:gd name="T37" fmla="*/ 0 h 293"/>
              <a:gd name="T38" fmla="*/ 695 w 695"/>
              <a:gd name="T39" fmla="*/ 293 h 2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95" h="293">
                <a:moveTo>
                  <a:pt x="251" y="10"/>
                </a:moveTo>
                <a:cubicBezTo>
                  <a:pt x="183" y="32"/>
                  <a:pt x="271" y="6"/>
                  <a:pt x="138" y="28"/>
                </a:cubicBezTo>
                <a:cubicBezTo>
                  <a:pt x="107" y="33"/>
                  <a:pt x="83" y="56"/>
                  <a:pt x="53" y="66"/>
                </a:cubicBezTo>
                <a:cubicBezTo>
                  <a:pt x="47" y="72"/>
                  <a:pt x="8" y="110"/>
                  <a:pt x="6" y="123"/>
                </a:cubicBezTo>
                <a:cubicBezTo>
                  <a:pt x="0" y="173"/>
                  <a:pt x="20" y="203"/>
                  <a:pt x="62" y="217"/>
                </a:cubicBezTo>
                <a:cubicBezTo>
                  <a:pt x="146" y="272"/>
                  <a:pt x="249" y="284"/>
                  <a:pt x="346" y="293"/>
                </a:cubicBezTo>
                <a:cubicBezTo>
                  <a:pt x="442" y="284"/>
                  <a:pt x="534" y="265"/>
                  <a:pt x="629" y="255"/>
                </a:cubicBezTo>
                <a:cubicBezTo>
                  <a:pt x="665" y="231"/>
                  <a:pt x="676" y="209"/>
                  <a:pt x="695" y="170"/>
                </a:cubicBezTo>
                <a:cubicBezTo>
                  <a:pt x="692" y="148"/>
                  <a:pt x="692" y="125"/>
                  <a:pt x="686" y="104"/>
                </a:cubicBezTo>
                <a:cubicBezTo>
                  <a:pt x="675" y="67"/>
                  <a:pt x="639" y="62"/>
                  <a:pt x="610" y="47"/>
                </a:cubicBezTo>
                <a:cubicBezTo>
                  <a:pt x="544" y="13"/>
                  <a:pt x="475" y="9"/>
                  <a:pt x="402" y="0"/>
                </a:cubicBezTo>
                <a:cubicBezTo>
                  <a:pt x="258" y="10"/>
                  <a:pt x="308" y="10"/>
                  <a:pt x="251" y="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xmlns="" id="{3BAE1622-73E0-4F88-9B23-070AE537EB32}"/>
              </a:ext>
            </a:extLst>
          </p:cNvPr>
          <p:cNvSpPr>
            <a:spLocks/>
          </p:cNvSpPr>
          <p:nvPr/>
        </p:nvSpPr>
        <p:spPr bwMode="auto">
          <a:xfrm>
            <a:off x="2627313" y="3213100"/>
            <a:ext cx="1728787" cy="431800"/>
          </a:xfrm>
          <a:custGeom>
            <a:avLst/>
            <a:gdLst>
              <a:gd name="T0" fmla="*/ 2147483646 w 695"/>
              <a:gd name="T1" fmla="*/ 2147483646 h 293"/>
              <a:gd name="T2" fmla="*/ 2147483646 w 695"/>
              <a:gd name="T3" fmla="*/ 2147483646 h 293"/>
              <a:gd name="T4" fmla="*/ 2147483646 w 695"/>
              <a:gd name="T5" fmla="*/ 2147483646 h 293"/>
              <a:gd name="T6" fmla="*/ 2147483646 w 695"/>
              <a:gd name="T7" fmla="*/ 2147483646 h 293"/>
              <a:gd name="T8" fmla="*/ 2147483646 w 695"/>
              <a:gd name="T9" fmla="*/ 2147483646 h 293"/>
              <a:gd name="T10" fmla="*/ 2147483646 w 695"/>
              <a:gd name="T11" fmla="*/ 2147483646 h 293"/>
              <a:gd name="T12" fmla="*/ 2147483646 w 695"/>
              <a:gd name="T13" fmla="*/ 2147483646 h 293"/>
              <a:gd name="T14" fmla="*/ 2147483646 w 695"/>
              <a:gd name="T15" fmla="*/ 2147483646 h 293"/>
              <a:gd name="T16" fmla="*/ 2147483646 w 695"/>
              <a:gd name="T17" fmla="*/ 2147483646 h 293"/>
              <a:gd name="T18" fmla="*/ 2147483646 w 695"/>
              <a:gd name="T19" fmla="*/ 2147483646 h 293"/>
              <a:gd name="T20" fmla="*/ 2147483646 w 695"/>
              <a:gd name="T21" fmla="*/ 0 h 293"/>
              <a:gd name="T22" fmla="*/ 2147483646 w 695"/>
              <a:gd name="T23" fmla="*/ 2147483646 h 2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95"/>
              <a:gd name="T37" fmla="*/ 0 h 293"/>
              <a:gd name="T38" fmla="*/ 695 w 695"/>
              <a:gd name="T39" fmla="*/ 293 h 2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95" h="293">
                <a:moveTo>
                  <a:pt x="251" y="10"/>
                </a:moveTo>
                <a:cubicBezTo>
                  <a:pt x="183" y="32"/>
                  <a:pt x="271" y="6"/>
                  <a:pt x="138" y="28"/>
                </a:cubicBezTo>
                <a:cubicBezTo>
                  <a:pt x="107" y="33"/>
                  <a:pt x="83" y="56"/>
                  <a:pt x="53" y="66"/>
                </a:cubicBezTo>
                <a:cubicBezTo>
                  <a:pt x="47" y="72"/>
                  <a:pt x="8" y="110"/>
                  <a:pt x="6" y="123"/>
                </a:cubicBezTo>
                <a:cubicBezTo>
                  <a:pt x="0" y="173"/>
                  <a:pt x="20" y="203"/>
                  <a:pt x="62" y="217"/>
                </a:cubicBezTo>
                <a:cubicBezTo>
                  <a:pt x="146" y="272"/>
                  <a:pt x="249" y="284"/>
                  <a:pt x="346" y="293"/>
                </a:cubicBezTo>
                <a:cubicBezTo>
                  <a:pt x="442" y="284"/>
                  <a:pt x="534" y="265"/>
                  <a:pt x="629" y="255"/>
                </a:cubicBezTo>
                <a:cubicBezTo>
                  <a:pt x="665" y="231"/>
                  <a:pt x="676" y="209"/>
                  <a:pt x="695" y="170"/>
                </a:cubicBezTo>
                <a:cubicBezTo>
                  <a:pt x="692" y="148"/>
                  <a:pt x="692" y="125"/>
                  <a:pt x="686" y="104"/>
                </a:cubicBezTo>
                <a:cubicBezTo>
                  <a:pt x="675" y="67"/>
                  <a:pt x="639" y="62"/>
                  <a:pt x="610" y="47"/>
                </a:cubicBezTo>
                <a:cubicBezTo>
                  <a:pt x="544" y="13"/>
                  <a:pt x="475" y="9"/>
                  <a:pt x="402" y="0"/>
                </a:cubicBezTo>
                <a:cubicBezTo>
                  <a:pt x="258" y="10"/>
                  <a:pt x="308" y="10"/>
                  <a:pt x="251" y="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AutoShape 8">
            <a:extLst>
              <a:ext uri="{FF2B5EF4-FFF2-40B4-BE49-F238E27FC236}">
                <a16:creationId xmlns:a16="http://schemas.microsoft.com/office/drawing/2014/main" xmlns="" id="{6747D68B-3DF8-4156-BA78-A4FC937B2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628775"/>
            <a:ext cx="2663825" cy="863600"/>
          </a:xfrm>
          <a:prstGeom prst="wedgeRoundRectCallout">
            <a:avLst>
              <a:gd name="adj1" fmla="val -101134"/>
              <a:gd name="adj2" fmla="val 86213"/>
              <a:gd name="adj3" fmla="val 16667"/>
            </a:avLst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定义了一个实型的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维数组</a:t>
            </a: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xmlns="" id="{C237AFF5-E0E0-41B7-A7A0-C868B9587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781300"/>
            <a:ext cx="2663825" cy="863600"/>
          </a:xfrm>
          <a:prstGeom prst="wedgeRoundRectCallout">
            <a:avLst>
              <a:gd name="adj1" fmla="val -84921"/>
              <a:gd name="adj2" fmla="val 28861"/>
              <a:gd name="adj3" fmla="val 16667"/>
            </a:avLst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定义了一个字符型的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维数组</a:t>
            </a:r>
          </a:p>
        </p:txBody>
      </p:sp>
      <p:sp>
        <p:nvSpPr>
          <p:cNvPr id="24" name="AutoShape 10">
            <a:extLst>
              <a:ext uri="{FF2B5EF4-FFF2-40B4-BE49-F238E27FC236}">
                <a16:creationId xmlns:a16="http://schemas.microsoft.com/office/drawing/2014/main" xmlns="" id="{B6455010-FD6F-40ED-8388-8329ED0D5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789363"/>
            <a:ext cx="7726362" cy="1000244"/>
          </a:xfrm>
          <a:prstGeom prst="roundRect">
            <a:avLst>
              <a:gd name="adj" fmla="val 9279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语言的数组按行存放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对数组名的处理相当于指针</a:t>
            </a:r>
          </a:p>
        </p:txBody>
      </p:sp>
      <p:sp>
        <p:nvSpPr>
          <p:cNvPr id="25" name="AutoShape 11">
            <a:extLst>
              <a:ext uri="{FF2B5EF4-FFF2-40B4-BE49-F238E27FC236}">
                <a16:creationId xmlns:a16="http://schemas.microsoft.com/office/drawing/2014/main" xmlns="" id="{28633BAC-C7F6-4CA6-BA74-E668C5C1F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1052513"/>
            <a:ext cx="4824412" cy="1512887"/>
          </a:xfrm>
          <a:prstGeom prst="wedgeRoundRectCallout">
            <a:avLst>
              <a:gd name="adj1" fmla="val -35620"/>
              <a:gd name="adj2" fmla="val 162069"/>
              <a:gd name="adj3" fmla="val 16667"/>
            </a:avLst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a[3][4]</a:t>
            </a: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的存放次序为：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a[0][0] a[0][1] a[0][2] a[0][3]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a[1][0] a[1][1] a[1][2] a[1][3]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a[2][0] a[2][1] a[2][2] a[2][3] </a:t>
            </a:r>
          </a:p>
        </p:txBody>
      </p:sp>
      <p:sp>
        <p:nvSpPr>
          <p:cNvPr id="26" name="Freeform 12">
            <a:extLst>
              <a:ext uri="{FF2B5EF4-FFF2-40B4-BE49-F238E27FC236}">
                <a16:creationId xmlns:a16="http://schemas.microsoft.com/office/drawing/2014/main" xmlns="" id="{9E8123DA-0814-4E69-B3AA-D8C5831DC40D}"/>
              </a:ext>
            </a:extLst>
          </p:cNvPr>
          <p:cNvSpPr>
            <a:spLocks/>
          </p:cNvSpPr>
          <p:nvPr/>
        </p:nvSpPr>
        <p:spPr bwMode="auto">
          <a:xfrm>
            <a:off x="2700338" y="4221163"/>
            <a:ext cx="1616075" cy="190500"/>
          </a:xfrm>
          <a:custGeom>
            <a:avLst/>
            <a:gdLst>
              <a:gd name="T0" fmla="*/ 0 w 1313"/>
              <a:gd name="T1" fmla="*/ 2147483646 h 151"/>
              <a:gd name="T2" fmla="*/ 2147483646 w 1313"/>
              <a:gd name="T3" fmla="*/ 2147483646 h 151"/>
              <a:gd name="T4" fmla="*/ 2147483646 w 1313"/>
              <a:gd name="T5" fmla="*/ 0 h 151"/>
              <a:gd name="T6" fmla="*/ 2147483646 w 1313"/>
              <a:gd name="T7" fmla="*/ 2147483646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1313"/>
              <a:gd name="T13" fmla="*/ 0 h 151"/>
              <a:gd name="T14" fmla="*/ 1313 w 1313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3" h="151">
                <a:moveTo>
                  <a:pt x="0" y="47"/>
                </a:moveTo>
                <a:cubicBezTo>
                  <a:pt x="153" y="151"/>
                  <a:pt x="403" y="68"/>
                  <a:pt x="585" y="37"/>
                </a:cubicBezTo>
                <a:cubicBezTo>
                  <a:pt x="654" y="25"/>
                  <a:pt x="793" y="0"/>
                  <a:pt x="793" y="0"/>
                </a:cubicBezTo>
                <a:cubicBezTo>
                  <a:pt x="966" y="8"/>
                  <a:pt x="1139" y="28"/>
                  <a:pt x="1313" y="28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xmlns="" id="{E0B1DA2A-64FB-4E68-B7C7-233C6B2963E8}"/>
              </a:ext>
            </a:extLst>
          </p:cNvPr>
          <p:cNvSpPr>
            <a:spLocks/>
          </p:cNvSpPr>
          <p:nvPr/>
        </p:nvSpPr>
        <p:spPr bwMode="auto">
          <a:xfrm>
            <a:off x="3419475" y="4724400"/>
            <a:ext cx="1616075" cy="190500"/>
          </a:xfrm>
          <a:custGeom>
            <a:avLst/>
            <a:gdLst>
              <a:gd name="T0" fmla="*/ 0 w 1313"/>
              <a:gd name="T1" fmla="*/ 2147483646 h 151"/>
              <a:gd name="T2" fmla="*/ 2147483646 w 1313"/>
              <a:gd name="T3" fmla="*/ 2147483646 h 151"/>
              <a:gd name="T4" fmla="*/ 2147483646 w 1313"/>
              <a:gd name="T5" fmla="*/ 0 h 151"/>
              <a:gd name="T6" fmla="*/ 2147483646 w 1313"/>
              <a:gd name="T7" fmla="*/ 2147483646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1313"/>
              <a:gd name="T13" fmla="*/ 0 h 151"/>
              <a:gd name="T14" fmla="*/ 1313 w 1313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3" h="151">
                <a:moveTo>
                  <a:pt x="0" y="47"/>
                </a:moveTo>
                <a:cubicBezTo>
                  <a:pt x="153" y="151"/>
                  <a:pt x="403" y="68"/>
                  <a:pt x="585" y="37"/>
                </a:cubicBezTo>
                <a:cubicBezTo>
                  <a:pt x="654" y="25"/>
                  <a:pt x="793" y="0"/>
                  <a:pt x="793" y="0"/>
                </a:cubicBezTo>
                <a:cubicBezTo>
                  <a:pt x="966" y="8"/>
                  <a:pt x="1139" y="28"/>
                  <a:pt x="1313" y="28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AutoShape 14">
            <a:extLst>
              <a:ext uri="{FF2B5EF4-FFF2-40B4-BE49-F238E27FC236}">
                <a16:creationId xmlns:a16="http://schemas.microsoft.com/office/drawing/2014/main" xmlns="" id="{7FB07714-422F-466F-83A0-F651780BC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5013325"/>
            <a:ext cx="3384550" cy="1079500"/>
          </a:xfrm>
          <a:prstGeom prst="wedgeRoundRectCallout">
            <a:avLst>
              <a:gd name="adj1" fmla="val -51782"/>
              <a:gd name="adj2" fmla="val -71764"/>
              <a:gd name="adj3" fmla="val 16667"/>
            </a:avLst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int a[10];</a:t>
            </a:r>
          </a:p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int *pa;</a:t>
            </a:r>
          </a:p>
          <a:p>
            <a:pPr marL="0" marR="0" lvl="0" indent="0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pa = a; </a:t>
            </a:r>
            <a:endParaRPr kumimoji="1" lang="en-US" altLang="zh-CN" sz="20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Group 15">
            <a:extLst>
              <a:ext uri="{FF2B5EF4-FFF2-40B4-BE49-F238E27FC236}">
                <a16:creationId xmlns:a16="http://schemas.microsoft.com/office/drawing/2014/main" xmlns="" id="{0C196176-7295-44E3-9A9E-B14D9D138F8B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5157788"/>
            <a:ext cx="1949450" cy="762000"/>
            <a:chOff x="336" y="672"/>
            <a:chExt cx="1228" cy="480"/>
          </a:xfrm>
        </p:grpSpPr>
        <p:sp>
          <p:nvSpPr>
            <p:cNvPr id="30" name="Oval 16">
              <a:extLst>
                <a:ext uri="{FF2B5EF4-FFF2-40B4-BE49-F238E27FC236}">
                  <a16:creationId xmlns:a16="http://schemas.microsoft.com/office/drawing/2014/main" xmlns="" id="{BDA87383-2B52-4CDB-B8C7-4BD1EF16D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72"/>
              <a:ext cx="480" cy="4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</a:p>
          </p:txBody>
        </p:sp>
        <p:sp>
          <p:nvSpPr>
            <p:cNvPr id="31" name="Rectangle 17">
              <a:extLst>
                <a:ext uri="{FF2B5EF4-FFF2-40B4-BE49-F238E27FC236}">
                  <a16:creationId xmlns:a16="http://schemas.microsoft.com/office/drawing/2014/main" xmlns="" id="{66C4D557-0403-4ADD-B8BB-C3C6F5D90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709"/>
              <a:ext cx="771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合法</a:t>
              </a:r>
            </a:p>
          </p:txBody>
        </p:sp>
      </p:grpSp>
      <p:sp>
        <p:nvSpPr>
          <p:cNvPr id="32" name="Rectangle 18">
            <a:extLst>
              <a:ext uri="{FF2B5EF4-FFF2-40B4-BE49-F238E27FC236}">
                <a16:creationId xmlns:a16="http://schemas.microsoft.com/office/drawing/2014/main" xmlns="" id="{E899652A-3BBC-4EE8-8550-B5EF263A5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6021388"/>
            <a:ext cx="1511449" cy="503237"/>
          </a:xfrm>
          <a:prstGeom prst="rect">
            <a:avLst/>
          </a:prstGeom>
          <a:solidFill>
            <a:srgbClr val="B4FC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pa=&amp;a[0]</a:t>
            </a:r>
          </a:p>
        </p:txBody>
      </p:sp>
    </p:spTree>
    <p:extLst>
      <p:ext uri="{BB962C8B-B14F-4D97-AF65-F5344CB8AC3E}">
        <p14:creationId xmlns:p14="http://schemas.microsoft.com/office/powerpoint/2010/main" val="105274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  <p:bldP spid="23" grpId="0" animBg="1"/>
      <p:bldP spid="24" grpId="0" animBg="1" autoUpdateAnimBg="0"/>
      <p:bldP spid="25" grpId="0" animBg="1"/>
      <p:bldP spid="28" grpId="0" animBg="1"/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46F15EE-FD90-46D6-9614-9BB52628FB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2. </a:t>
            </a:r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聚合构造</a:t>
            </a:r>
            <a:endParaRPr lang="zh-CN" altLang="en-US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xmlns="" id="{B046DC04-2BDE-47F7-AB66-B17D6BD51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750103"/>
            <a:ext cx="7593013" cy="2809208"/>
          </a:xfrm>
          <a:prstGeom prst="roundRect">
            <a:avLst>
              <a:gd name="adj" fmla="val 255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语言中构造符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支持笛卡尔积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说明的格式</a:t>
            </a:r>
          </a:p>
          <a:p>
            <a:pPr marL="1682750" marR="0" lvl="2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struct &lt;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结构体名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&gt; {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成员表列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成员表列由若干个成员类型说明组成：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类型标识符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&gt; &lt;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成员名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B5DB2A-2DF7-453E-8623-14EE997B8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3901558"/>
            <a:ext cx="4608512" cy="2520950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例如：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struct 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student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   int 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num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   char 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name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[2];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   char 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sex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   int 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age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   float 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score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   char </a:t>
            </a:r>
            <a:r>
              <a:rPr kumimoji="1" lang="en-US" altLang="zh-CN" sz="200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addr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[30];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}</a:t>
            </a:r>
            <a:endParaRPr kumimoji="1" lang="en-US" altLang="zh-CN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028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A31C489-6121-4C31-9555-D4F6519F2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2. </a:t>
            </a:r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聚合构造</a:t>
            </a:r>
            <a:endParaRPr lang="zh-CN" altLang="en-US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xmlns="" id="{629989EC-5031-4BEE-9A09-B20A2D68FA08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879498"/>
            <a:ext cx="8458200" cy="838200"/>
            <a:chOff x="192" y="2400"/>
            <a:chExt cx="5328" cy="432"/>
          </a:xfrm>
          <a:noFill/>
        </p:grpSpPr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xmlns="" id="{12391278-CA80-4B4C-9B7D-36DCBD88B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10"/>
              <a:ext cx="5328" cy="422"/>
            </a:xfrm>
            <a:prstGeom prst="roundRect">
              <a:avLst>
                <a:gd name="adj" fmla="val 5435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863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86360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语言中结构不能整体赋值和输出，只能对其中的各个成员分别进行操作。</a:t>
              </a:r>
            </a:p>
          </p:txBody>
        </p:sp>
        <p:graphicFrame>
          <p:nvGraphicFramePr>
            <p:cNvPr id="11" name="Object 6">
              <a:extLst>
                <a:ext uri="{FF2B5EF4-FFF2-40B4-BE49-F238E27FC236}">
                  <a16:creationId xmlns:a16="http://schemas.microsoft.com/office/drawing/2014/main" xmlns="" id="{B5CEC372-F0A7-41E5-B165-2BC9353362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2400"/>
            <a:ext cx="24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0" name="剪辑" r:id="rId3" imgW="1728788" imgH="3252788" progId="MS_ClipArt_Gallery.2">
                    <p:embed/>
                  </p:oleObj>
                </mc:Choice>
                <mc:Fallback>
                  <p:oleObj name="剪辑" r:id="rId3" imgW="1728788" imgH="3252788" progId="MS_ClipArt_Gallery.2">
                    <p:embed/>
                    <p:pic>
                      <p:nvPicPr>
                        <p:cNvPr id="39945" name="Object 6">
                          <a:extLst>
                            <a:ext uri="{FF2B5EF4-FFF2-40B4-BE49-F238E27FC236}">
                              <a16:creationId xmlns:a16="http://schemas.microsoft.com/office/drawing/2014/main" xmlns="" id="{ADDDD446-4832-478A-A637-BBE6557576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400"/>
                          <a:ext cx="240" cy="400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AutoShape 7">
            <a:extLst>
              <a:ext uri="{FF2B5EF4-FFF2-40B4-BE49-F238E27FC236}">
                <a16:creationId xmlns:a16="http://schemas.microsoft.com/office/drawing/2014/main" xmlns="" id="{3D468ACB-53ED-4BB1-9F62-10B55A5F2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089423"/>
            <a:ext cx="3744912" cy="1393817"/>
          </a:xfrm>
          <a:prstGeom prst="roundRect">
            <a:avLst>
              <a:gd name="adj" fmla="val 731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在内存中，结构的各成员依次存放；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结构体可以嵌套；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82C299E5-45AC-4FF3-8032-F1EE35A1F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816123"/>
            <a:ext cx="4608513" cy="1944687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struct </a:t>
            </a:r>
            <a:r>
              <a:rPr kumimoji="1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me, you;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strcpy(me.name, “john”);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me.sex = ‘M’;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me.age = 21;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me.score = 80;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strcpy(me.addr, “UESTC”);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xmlns="" id="{03A54174-AE77-464A-8CCF-2FDBBE953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975123"/>
            <a:ext cx="4608512" cy="2305050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kumimoji="1"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</a:t>
            </a: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kumimoji="1"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int </a:t>
            </a: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kumimoji="1"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char </a:t>
            </a: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kumimoji="1"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char </a:t>
            </a: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sex</a:t>
            </a:r>
            <a:r>
              <a:rPr kumimoji="1"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struct date birthday;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…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  <a:endParaRPr kumimoji="1"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96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81A08CE-2CB5-4F16-970A-4D9241126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2. </a:t>
            </a:r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聚合构造</a:t>
            </a:r>
            <a:endParaRPr lang="zh-CN" altLang="en-US" dirty="0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xmlns="" id="{8D27499C-6FDE-4B80-8AA7-5C01FB94A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95662"/>
            <a:ext cx="7593013" cy="991017"/>
          </a:xfrm>
          <a:prstGeom prst="roundRect">
            <a:avLst>
              <a:gd name="adj" fmla="val 681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联合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语言中构造符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union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（联合）支持判定或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xmlns="" id="{A0CC668B-AFE6-406C-9308-EE70436B4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019625"/>
            <a:ext cx="4608513" cy="2305050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联合结构举例：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union 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int </a:t>
            </a:r>
            <a:r>
              <a:rPr kumimoji="1"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char 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float 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union data </a:t>
            </a:r>
            <a:r>
              <a:rPr kumimoji="1"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xmlns="" id="{B93262F8-D2A7-4C10-A315-33DE0658B202}"/>
              </a:ext>
            </a:extLst>
          </p:cNvPr>
          <p:cNvSpPr>
            <a:spLocks/>
          </p:cNvSpPr>
          <p:nvPr/>
        </p:nvSpPr>
        <p:spPr bwMode="auto">
          <a:xfrm>
            <a:off x="2506543" y="2597335"/>
            <a:ext cx="1728787" cy="1079500"/>
          </a:xfrm>
          <a:custGeom>
            <a:avLst/>
            <a:gdLst>
              <a:gd name="T0" fmla="*/ 2147483646 w 695"/>
              <a:gd name="T1" fmla="*/ 2147483646 h 293"/>
              <a:gd name="T2" fmla="*/ 2147483646 w 695"/>
              <a:gd name="T3" fmla="*/ 2147483646 h 293"/>
              <a:gd name="T4" fmla="*/ 2147483646 w 695"/>
              <a:gd name="T5" fmla="*/ 2147483646 h 293"/>
              <a:gd name="T6" fmla="*/ 2147483646 w 695"/>
              <a:gd name="T7" fmla="*/ 2147483646 h 293"/>
              <a:gd name="T8" fmla="*/ 2147483646 w 695"/>
              <a:gd name="T9" fmla="*/ 2147483646 h 293"/>
              <a:gd name="T10" fmla="*/ 2147483646 w 695"/>
              <a:gd name="T11" fmla="*/ 2147483646 h 293"/>
              <a:gd name="T12" fmla="*/ 2147483646 w 695"/>
              <a:gd name="T13" fmla="*/ 2147483646 h 293"/>
              <a:gd name="T14" fmla="*/ 2147483646 w 695"/>
              <a:gd name="T15" fmla="*/ 2147483646 h 293"/>
              <a:gd name="T16" fmla="*/ 2147483646 w 695"/>
              <a:gd name="T17" fmla="*/ 2147483646 h 293"/>
              <a:gd name="T18" fmla="*/ 2147483646 w 695"/>
              <a:gd name="T19" fmla="*/ 2147483646 h 293"/>
              <a:gd name="T20" fmla="*/ 2147483646 w 695"/>
              <a:gd name="T21" fmla="*/ 0 h 293"/>
              <a:gd name="T22" fmla="*/ 2147483646 w 695"/>
              <a:gd name="T23" fmla="*/ 2147483646 h 2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95"/>
              <a:gd name="T37" fmla="*/ 0 h 293"/>
              <a:gd name="T38" fmla="*/ 695 w 695"/>
              <a:gd name="T39" fmla="*/ 293 h 2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95" h="293">
                <a:moveTo>
                  <a:pt x="251" y="10"/>
                </a:moveTo>
                <a:cubicBezTo>
                  <a:pt x="183" y="32"/>
                  <a:pt x="271" y="6"/>
                  <a:pt x="138" y="28"/>
                </a:cubicBezTo>
                <a:cubicBezTo>
                  <a:pt x="107" y="33"/>
                  <a:pt x="83" y="56"/>
                  <a:pt x="53" y="66"/>
                </a:cubicBezTo>
                <a:cubicBezTo>
                  <a:pt x="47" y="72"/>
                  <a:pt x="8" y="110"/>
                  <a:pt x="6" y="123"/>
                </a:cubicBezTo>
                <a:cubicBezTo>
                  <a:pt x="0" y="173"/>
                  <a:pt x="20" y="203"/>
                  <a:pt x="62" y="217"/>
                </a:cubicBezTo>
                <a:cubicBezTo>
                  <a:pt x="146" y="272"/>
                  <a:pt x="249" y="284"/>
                  <a:pt x="346" y="293"/>
                </a:cubicBezTo>
                <a:cubicBezTo>
                  <a:pt x="442" y="284"/>
                  <a:pt x="534" y="265"/>
                  <a:pt x="629" y="255"/>
                </a:cubicBezTo>
                <a:cubicBezTo>
                  <a:pt x="665" y="231"/>
                  <a:pt x="676" y="209"/>
                  <a:pt x="695" y="170"/>
                </a:cubicBezTo>
                <a:cubicBezTo>
                  <a:pt x="692" y="148"/>
                  <a:pt x="692" y="125"/>
                  <a:pt x="686" y="104"/>
                </a:cubicBezTo>
                <a:cubicBezTo>
                  <a:pt x="675" y="67"/>
                  <a:pt x="639" y="62"/>
                  <a:pt x="610" y="47"/>
                </a:cubicBezTo>
                <a:cubicBezTo>
                  <a:pt x="544" y="13"/>
                  <a:pt x="475" y="9"/>
                  <a:pt x="402" y="0"/>
                </a:cubicBezTo>
                <a:cubicBezTo>
                  <a:pt x="258" y="10"/>
                  <a:pt x="308" y="10"/>
                  <a:pt x="251" y="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xmlns="" id="{E3ED0E99-AF6C-4073-BE6A-EC627E460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884812"/>
            <a:ext cx="3167063" cy="863600"/>
          </a:xfrm>
          <a:prstGeom prst="wedgeRoundRectCallout">
            <a:avLst>
              <a:gd name="adj1" fmla="val -78972"/>
              <a:gd name="adj2" fmla="val -15259"/>
              <a:gd name="adj3" fmla="val 16667"/>
            </a:avLst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存放在同一位置；长度为最长成员的长度</a:t>
            </a:r>
          </a:p>
        </p:txBody>
      </p:sp>
      <p:grpSp>
        <p:nvGrpSpPr>
          <p:cNvPr id="16" name="Group 8">
            <a:extLst>
              <a:ext uri="{FF2B5EF4-FFF2-40B4-BE49-F238E27FC236}">
                <a16:creationId xmlns:a16="http://schemas.microsoft.com/office/drawing/2014/main" xmlns="" id="{9E3A4CD0-D650-494D-8670-705C408ED9AC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540575"/>
            <a:ext cx="8569325" cy="1296987"/>
            <a:chOff x="192" y="2400"/>
            <a:chExt cx="5328" cy="432"/>
          </a:xfrm>
        </p:grpSpPr>
        <p:sp>
          <p:nvSpPr>
            <p:cNvPr id="17" name="AutoShape 9">
              <a:extLst>
                <a:ext uri="{FF2B5EF4-FFF2-40B4-BE49-F238E27FC236}">
                  <a16:creationId xmlns:a16="http://schemas.microsoft.com/office/drawing/2014/main" xmlns="" id="{73E2366D-7983-4DA7-A2B2-5932E193E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10"/>
              <a:ext cx="5328" cy="422"/>
            </a:xfrm>
            <a:prstGeom prst="roundRect">
              <a:avLst>
                <a:gd name="adj" fmla="val 5435"/>
              </a:avLst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863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86360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：（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语言中联合中没有标识符域；</a:t>
              </a:r>
            </a:p>
            <a:p>
              <a:pPr marL="86360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（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）单元中的值的类型，取决于程序员的使用；</a:t>
              </a:r>
            </a:p>
            <a:p>
              <a:pPr marL="86360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（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）程序的编制依赖于实现；</a:t>
              </a:r>
            </a:p>
          </p:txBody>
        </p:sp>
        <p:graphicFrame>
          <p:nvGraphicFramePr>
            <p:cNvPr id="18" name="Object 10">
              <a:extLst>
                <a:ext uri="{FF2B5EF4-FFF2-40B4-BE49-F238E27FC236}">
                  <a16:creationId xmlns:a16="http://schemas.microsoft.com/office/drawing/2014/main" xmlns="" id="{4F039C5C-F961-4BAA-8B39-43214C7D91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2400"/>
            <a:ext cx="24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4" name="剪辑" r:id="rId4" imgW="1728788" imgH="3252788" progId="MS_ClipArt_Gallery.2">
                    <p:embed/>
                  </p:oleObj>
                </mc:Choice>
                <mc:Fallback>
                  <p:oleObj name="剪辑" r:id="rId4" imgW="1728788" imgH="3252788" progId="MS_ClipArt_Gallery.2">
                    <p:embed/>
                    <p:pic>
                      <p:nvPicPr>
                        <p:cNvPr id="40972" name="Object 10">
                          <a:extLst>
                            <a:ext uri="{FF2B5EF4-FFF2-40B4-BE49-F238E27FC236}">
                              <a16:creationId xmlns:a16="http://schemas.microsoft.com/office/drawing/2014/main" xmlns="" id="{D6160517-BE85-419B-AFA9-7C8FBE6B9B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400"/>
                          <a:ext cx="240" cy="400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AutoShape 11">
            <a:extLst>
              <a:ext uri="{FF2B5EF4-FFF2-40B4-BE49-F238E27FC236}">
                <a16:creationId xmlns:a16="http://schemas.microsoft.com/office/drawing/2014/main" xmlns="" id="{39F0C8B0-722E-430F-A759-12AD1073D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524450"/>
            <a:ext cx="3167063" cy="1295400"/>
          </a:xfrm>
          <a:prstGeom prst="wedgeRoundRectCallout">
            <a:avLst>
              <a:gd name="adj1" fmla="val 42431"/>
              <a:gd name="adj2" fmla="val 142769"/>
              <a:gd name="adj3" fmla="val 16667"/>
            </a:avLst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a.i = 2;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a.c = ‘s’;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a.f = 3.14;</a:t>
            </a:r>
          </a:p>
        </p:txBody>
      </p:sp>
      <p:sp>
        <p:nvSpPr>
          <p:cNvPr id="20" name="Freeform 12">
            <a:extLst>
              <a:ext uri="{FF2B5EF4-FFF2-40B4-BE49-F238E27FC236}">
                <a16:creationId xmlns:a16="http://schemas.microsoft.com/office/drawing/2014/main" xmlns="" id="{2559B396-BEA1-4085-949C-7DC6AF869C08}"/>
              </a:ext>
            </a:extLst>
          </p:cNvPr>
          <p:cNvSpPr>
            <a:spLocks/>
          </p:cNvSpPr>
          <p:nvPr/>
        </p:nvSpPr>
        <p:spPr bwMode="auto">
          <a:xfrm>
            <a:off x="7812088" y="4900937"/>
            <a:ext cx="720725" cy="576263"/>
          </a:xfrm>
          <a:custGeom>
            <a:avLst/>
            <a:gdLst>
              <a:gd name="T0" fmla="*/ 2147483646 w 695"/>
              <a:gd name="T1" fmla="*/ 2147483646 h 293"/>
              <a:gd name="T2" fmla="*/ 2147483646 w 695"/>
              <a:gd name="T3" fmla="*/ 2147483646 h 293"/>
              <a:gd name="T4" fmla="*/ 2147483646 w 695"/>
              <a:gd name="T5" fmla="*/ 2147483646 h 293"/>
              <a:gd name="T6" fmla="*/ 2147483646 w 695"/>
              <a:gd name="T7" fmla="*/ 2147483646 h 293"/>
              <a:gd name="T8" fmla="*/ 2147483646 w 695"/>
              <a:gd name="T9" fmla="*/ 2147483646 h 293"/>
              <a:gd name="T10" fmla="*/ 2147483646 w 695"/>
              <a:gd name="T11" fmla="*/ 2147483646 h 293"/>
              <a:gd name="T12" fmla="*/ 2147483646 w 695"/>
              <a:gd name="T13" fmla="*/ 2147483646 h 293"/>
              <a:gd name="T14" fmla="*/ 2147483646 w 695"/>
              <a:gd name="T15" fmla="*/ 2147483646 h 293"/>
              <a:gd name="T16" fmla="*/ 2147483646 w 695"/>
              <a:gd name="T17" fmla="*/ 2147483646 h 293"/>
              <a:gd name="T18" fmla="*/ 2147483646 w 695"/>
              <a:gd name="T19" fmla="*/ 2147483646 h 293"/>
              <a:gd name="T20" fmla="*/ 2147483646 w 695"/>
              <a:gd name="T21" fmla="*/ 0 h 293"/>
              <a:gd name="T22" fmla="*/ 2147483646 w 695"/>
              <a:gd name="T23" fmla="*/ 2147483646 h 2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95"/>
              <a:gd name="T37" fmla="*/ 0 h 293"/>
              <a:gd name="T38" fmla="*/ 695 w 695"/>
              <a:gd name="T39" fmla="*/ 293 h 2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95" h="293">
                <a:moveTo>
                  <a:pt x="251" y="10"/>
                </a:moveTo>
                <a:cubicBezTo>
                  <a:pt x="183" y="32"/>
                  <a:pt x="271" y="6"/>
                  <a:pt x="138" y="28"/>
                </a:cubicBezTo>
                <a:cubicBezTo>
                  <a:pt x="107" y="33"/>
                  <a:pt x="83" y="56"/>
                  <a:pt x="53" y="66"/>
                </a:cubicBezTo>
                <a:cubicBezTo>
                  <a:pt x="47" y="72"/>
                  <a:pt x="8" y="110"/>
                  <a:pt x="6" y="123"/>
                </a:cubicBezTo>
                <a:cubicBezTo>
                  <a:pt x="0" y="173"/>
                  <a:pt x="20" y="203"/>
                  <a:pt x="62" y="217"/>
                </a:cubicBezTo>
                <a:cubicBezTo>
                  <a:pt x="146" y="272"/>
                  <a:pt x="249" y="284"/>
                  <a:pt x="346" y="293"/>
                </a:cubicBezTo>
                <a:cubicBezTo>
                  <a:pt x="442" y="284"/>
                  <a:pt x="534" y="265"/>
                  <a:pt x="629" y="255"/>
                </a:cubicBezTo>
                <a:cubicBezTo>
                  <a:pt x="665" y="231"/>
                  <a:pt x="676" y="209"/>
                  <a:pt x="695" y="170"/>
                </a:cubicBezTo>
                <a:cubicBezTo>
                  <a:pt x="692" y="148"/>
                  <a:pt x="692" y="125"/>
                  <a:pt x="686" y="104"/>
                </a:cubicBezTo>
                <a:cubicBezTo>
                  <a:pt x="675" y="67"/>
                  <a:pt x="639" y="62"/>
                  <a:pt x="610" y="47"/>
                </a:cubicBezTo>
                <a:cubicBezTo>
                  <a:pt x="544" y="13"/>
                  <a:pt x="475" y="9"/>
                  <a:pt x="402" y="0"/>
                </a:cubicBezTo>
                <a:cubicBezTo>
                  <a:pt x="258" y="10"/>
                  <a:pt x="308" y="10"/>
                  <a:pt x="251" y="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3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557B9C4-EA6A-45DE-A781-613D86344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2. </a:t>
            </a:r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聚合构造</a:t>
            </a:r>
            <a:endParaRPr lang="zh-CN" altLang="en-US" dirty="0"/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xmlns="" id="{116F70FC-84D0-4942-95E2-680881FDE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934177"/>
            <a:ext cx="7643813" cy="1483328"/>
          </a:xfrm>
          <a:prstGeom prst="roundRect">
            <a:avLst>
              <a:gd name="adj" fmla="val 678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语言中文件是一个字符序列；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分为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码文件和二进制文件；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6A119E3-C451-4A5F-837A-DAB4229B9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616927"/>
            <a:ext cx="4608513" cy="2520950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语言中文件的预定义格式如下：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struct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int 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kumimoji="1"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int 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_cleft</a:t>
            </a: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int 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_mode</a:t>
            </a: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char 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*_next</a:t>
            </a: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char 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*_</a:t>
            </a:r>
            <a:r>
              <a:rPr kumimoji="1"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 FILE; 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xmlns="" id="{00BC065A-8736-44C8-9633-89495F159A33}"/>
              </a:ext>
            </a:extLst>
          </p:cNvPr>
          <p:cNvSpPr>
            <a:spLocks/>
          </p:cNvSpPr>
          <p:nvPr/>
        </p:nvSpPr>
        <p:spPr bwMode="auto">
          <a:xfrm>
            <a:off x="3644900" y="3586890"/>
            <a:ext cx="431800" cy="71437"/>
          </a:xfrm>
          <a:custGeom>
            <a:avLst/>
            <a:gdLst>
              <a:gd name="T0" fmla="*/ 0 w 1313"/>
              <a:gd name="T1" fmla="*/ 2147483646 h 151"/>
              <a:gd name="T2" fmla="*/ 2147483646 w 1313"/>
              <a:gd name="T3" fmla="*/ 2147483646 h 151"/>
              <a:gd name="T4" fmla="*/ 2147483646 w 1313"/>
              <a:gd name="T5" fmla="*/ 0 h 151"/>
              <a:gd name="T6" fmla="*/ 2147483646 w 1313"/>
              <a:gd name="T7" fmla="*/ 2147483646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1313"/>
              <a:gd name="T13" fmla="*/ 0 h 151"/>
              <a:gd name="T14" fmla="*/ 1313 w 1313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3" h="151">
                <a:moveTo>
                  <a:pt x="0" y="47"/>
                </a:moveTo>
                <a:cubicBezTo>
                  <a:pt x="153" y="151"/>
                  <a:pt x="403" y="68"/>
                  <a:pt x="585" y="37"/>
                </a:cubicBezTo>
                <a:cubicBezTo>
                  <a:pt x="654" y="25"/>
                  <a:pt x="793" y="0"/>
                  <a:pt x="793" y="0"/>
                </a:cubicBezTo>
                <a:cubicBezTo>
                  <a:pt x="966" y="8"/>
                  <a:pt x="1139" y="28"/>
                  <a:pt x="1313" y="2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xmlns="" id="{1414E944-15EB-47C0-A39A-B962FB480807}"/>
              </a:ext>
            </a:extLst>
          </p:cNvPr>
          <p:cNvSpPr>
            <a:spLocks/>
          </p:cNvSpPr>
          <p:nvPr/>
        </p:nvSpPr>
        <p:spPr bwMode="auto">
          <a:xfrm>
            <a:off x="3652838" y="3891690"/>
            <a:ext cx="728662" cy="109537"/>
          </a:xfrm>
          <a:custGeom>
            <a:avLst/>
            <a:gdLst>
              <a:gd name="T0" fmla="*/ 0 w 1313"/>
              <a:gd name="T1" fmla="*/ 2147483646 h 151"/>
              <a:gd name="T2" fmla="*/ 2147483646 w 1313"/>
              <a:gd name="T3" fmla="*/ 2147483646 h 151"/>
              <a:gd name="T4" fmla="*/ 2147483646 w 1313"/>
              <a:gd name="T5" fmla="*/ 0 h 151"/>
              <a:gd name="T6" fmla="*/ 2147483646 w 1313"/>
              <a:gd name="T7" fmla="*/ 2147483646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1313"/>
              <a:gd name="T13" fmla="*/ 0 h 151"/>
              <a:gd name="T14" fmla="*/ 1313 w 1313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3" h="151">
                <a:moveTo>
                  <a:pt x="0" y="47"/>
                </a:moveTo>
                <a:cubicBezTo>
                  <a:pt x="153" y="151"/>
                  <a:pt x="403" y="68"/>
                  <a:pt x="585" y="37"/>
                </a:cubicBezTo>
                <a:cubicBezTo>
                  <a:pt x="654" y="25"/>
                  <a:pt x="793" y="0"/>
                  <a:pt x="793" y="0"/>
                </a:cubicBezTo>
                <a:cubicBezTo>
                  <a:pt x="966" y="8"/>
                  <a:pt x="1139" y="28"/>
                  <a:pt x="1313" y="2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8">
            <a:extLst>
              <a:ext uri="{FF2B5EF4-FFF2-40B4-BE49-F238E27FC236}">
                <a16:creationId xmlns:a16="http://schemas.microsoft.com/office/drawing/2014/main" xmlns="" id="{C9B74867-F461-4849-BFBE-8C38FFC33C61}"/>
              </a:ext>
            </a:extLst>
          </p:cNvPr>
          <p:cNvSpPr>
            <a:spLocks/>
          </p:cNvSpPr>
          <p:nvPr/>
        </p:nvSpPr>
        <p:spPr bwMode="auto">
          <a:xfrm>
            <a:off x="3635375" y="4201252"/>
            <a:ext cx="792163" cy="71438"/>
          </a:xfrm>
          <a:custGeom>
            <a:avLst/>
            <a:gdLst>
              <a:gd name="T0" fmla="*/ 0 w 1313"/>
              <a:gd name="T1" fmla="*/ 2147483646 h 151"/>
              <a:gd name="T2" fmla="*/ 2147483646 w 1313"/>
              <a:gd name="T3" fmla="*/ 2147483646 h 151"/>
              <a:gd name="T4" fmla="*/ 2147483646 w 1313"/>
              <a:gd name="T5" fmla="*/ 0 h 151"/>
              <a:gd name="T6" fmla="*/ 2147483646 w 1313"/>
              <a:gd name="T7" fmla="*/ 2147483646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1313"/>
              <a:gd name="T13" fmla="*/ 0 h 151"/>
              <a:gd name="T14" fmla="*/ 1313 w 1313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3" h="151">
                <a:moveTo>
                  <a:pt x="0" y="47"/>
                </a:moveTo>
                <a:cubicBezTo>
                  <a:pt x="153" y="151"/>
                  <a:pt x="403" y="68"/>
                  <a:pt x="585" y="37"/>
                </a:cubicBezTo>
                <a:cubicBezTo>
                  <a:pt x="654" y="25"/>
                  <a:pt x="793" y="0"/>
                  <a:pt x="793" y="0"/>
                </a:cubicBezTo>
                <a:cubicBezTo>
                  <a:pt x="966" y="8"/>
                  <a:pt x="1139" y="28"/>
                  <a:pt x="1313" y="2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xmlns="" id="{6D1B2853-D2EF-4153-AA13-D0533844220C}"/>
              </a:ext>
            </a:extLst>
          </p:cNvPr>
          <p:cNvSpPr>
            <a:spLocks/>
          </p:cNvSpPr>
          <p:nvPr/>
        </p:nvSpPr>
        <p:spPr bwMode="auto">
          <a:xfrm>
            <a:off x="3657600" y="4501290"/>
            <a:ext cx="792163" cy="71437"/>
          </a:xfrm>
          <a:custGeom>
            <a:avLst/>
            <a:gdLst>
              <a:gd name="T0" fmla="*/ 0 w 1313"/>
              <a:gd name="T1" fmla="*/ 2147483646 h 151"/>
              <a:gd name="T2" fmla="*/ 2147483646 w 1313"/>
              <a:gd name="T3" fmla="*/ 2147483646 h 151"/>
              <a:gd name="T4" fmla="*/ 2147483646 w 1313"/>
              <a:gd name="T5" fmla="*/ 0 h 151"/>
              <a:gd name="T6" fmla="*/ 2147483646 w 1313"/>
              <a:gd name="T7" fmla="*/ 2147483646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1313"/>
              <a:gd name="T13" fmla="*/ 0 h 151"/>
              <a:gd name="T14" fmla="*/ 1313 w 1313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3" h="151">
                <a:moveTo>
                  <a:pt x="0" y="47"/>
                </a:moveTo>
                <a:cubicBezTo>
                  <a:pt x="153" y="151"/>
                  <a:pt x="403" y="68"/>
                  <a:pt x="585" y="37"/>
                </a:cubicBezTo>
                <a:cubicBezTo>
                  <a:pt x="654" y="25"/>
                  <a:pt x="793" y="0"/>
                  <a:pt x="793" y="0"/>
                </a:cubicBezTo>
                <a:cubicBezTo>
                  <a:pt x="966" y="8"/>
                  <a:pt x="1139" y="28"/>
                  <a:pt x="1313" y="2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xmlns="" id="{0B6C492E-2FC1-4335-A7C2-17F44C139C39}"/>
              </a:ext>
            </a:extLst>
          </p:cNvPr>
          <p:cNvSpPr>
            <a:spLocks/>
          </p:cNvSpPr>
          <p:nvPr/>
        </p:nvSpPr>
        <p:spPr bwMode="auto">
          <a:xfrm>
            <a:off x="3708400" y="4775927"/>
            <a:ext cx="719138" cy="144463"/>
          </a:xfrm>
          <a:custGeom>
            <a:avLst/>
            <a:gdLst>
              <a:gd name="T0" fmla="*/ 0 w 1313"/>
              <a:gd name="T1" fmla="*/ 2147483646 h 151"/>
              <a:gd name="T2" fmla="*/ 2147483646 w 1313"/>
              <a:gd name="T3" fmla="*/ 2147483646 h 151"/>
              <a:gd name="T4" fmla="*/ 2147483646 w 1313"/>
              <a:gd name="T5" fmla="*/ 0 h 151"/>
              <a:gd name="T6" fmla="*/ 2147483646 w 1313"/>
              <a:gd name="T7" fmla="*/ 2147483646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1313"/>
              <a:gd name="T13" fmla="*/ 0 h 151"/>
              <a:gd name="T14" fmla="*/ 1313 w 1313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3" h="151">
                <a:moveTo>
                  <a:pt x="0" y="47"/>
                </a:moveTo>
                <a:cubicBezTo>
                  <a:pt x="153" y="151"/>
                  <a:pt x="403" y="68"/>
                  <a:pt x="585" y="37"/>
                </a:cubicBezTo>
                <a:cubicBezTo>
                  <a:pt x="654" y="25"/>
                  <a:pt x="793" y="0"/>
                  <a:pt x="793" y="0"/>
                </a:cubicBezTo>
                <a:cubicBezTo>
                  <a:pt x="966" y="8"/>
                  <a:pt x="1139" y="28"/>
                  <a:pt x="1313" y="2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AutoShape 11">
            <a:extLst>
              <a:ext uri="{FF2B5EF4-FFF2-40B4-BE49-F238E27FC236}">
                <a16:creationId xmlns:a16="http://schemas.microsoft.com/office/drawing/2014/main" xmlns="" id="{99F7AD31-A715-459B-842C-752F9AEF4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2832827"/>
            <a:ext cx="1871663" cy="431800"/>
          </a:xfrm>
          <a:prstGeom prst="wedgeRoundRectCallout">
            <a:avLst>
              <a:gd name="adj1" fmla="val -112597"/>
              <a:gd name="adj2" fmla="val 125366"/>
              <a:gd name="adj3" fmla="val 16667"/>
            </a:avLst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</a:p>
        </p:txBody>
      </p:sp>
      <p:sp>
        <p:nvSpPr>
          <p:cNvPr id="26" name="AutoShape 12">
            <a:extLst>
              <a:ext uri="{FF2B5EF4-FFF2-40B4-BE49-F238E27FC236}">
                <a16:creationId xmlns:a16="http://schemas.microsoft.com/office/drawing/2014/main" xmlns="" id="{7362247E-5F61-4622-AD77-A0343FE1C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409090"/>
            <a:ext cx="3598863" cy="503237"/>
          </a:xfrm>
          <a:prstGeom prst="wedgeRoundRectCallout">
            <a:avLst>
              <a:gd name="adj1" fmla="val -75981"/>
              <a:gd name="adj2" fmla="val 47477"/>
              <a:gd name="adj3" fmla="val 16667"/>
            </a:avLst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缓冲区中剩下的字符数</a:t>
            </a:r>
          </a:p>
        </p:txBody>
      </p:sp>
      <p:sp>
        <p:nvSpPr>
          <p:cNvPr id="27" name="AutoShape 13">
            <a:extLst>
              <a:ext uri="{FF2B5EF4-FFF2-40B4-BE49-F238E27FC236}">
                <a16:creationId xmlns:a16="http://schemas.microsoft.com/office/drawing/2014/main" xmlns="" id="{6DF7B8ED-6CF2-4D8A-ACD1-A7B752E3F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3840890"/>
            <a:ext cx="2303463" cy="431800"/>
          </a:xfrm>
          <a:prstGeom prst="wedgeRoundRectCallout">
            <a:avLst>
              <a:gd name="adj1" fmla="val -109130"/>
              <a:gd name="adj2" fmla="val 33088"/>
              <a:gd name="adj3" fmla="val 16667"/>
            </a:avLst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文件操作模式</a:t>
            </a:r>
          </a:p>
        </p:txBody>
      </p:sp>
      <p:sp>
        <p:nvSpPr>
          <p:cNvPr id="28" name="AutoShape 14">
            <a:extLst>
              <a:ext uri="{FF2B5EF4-FFF2-40B4-BE49-F238E27FC236}">
                <a16:creationId xmlns:a16="http://schemas.microsoft.com/office/drawing/2014/main" xmlns="" id="{0C1920A5-5E74-48B2-9A03-C3F3506C3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056790"/>
            <a:ext cx="2592388" cy="431800"/>
          </a:xfrm>
          <a:prstGeom prst="wedgeRoundRectCallout">
            <a:avLst>
              <a:gd name="adj1" fmla="val -102051"/>
              <a:gd name="adj2" fmla="val 56616"/>
              <a:gd name="adj3" fmla="val 16667"/>
            </a:avLst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下一个字符指针</a:t>
            </a:r>
          </a:p>
        </p:txBody>
      </p:sp>
      <p:sp>
        <p:nvSpPr>
          <p:cNvPr id="29" name="AutoShape 15">
            <a:extLst>
              <a:ext uri="{FF2B5EF4-FFF2-40B4-BE49-F238E27FC236}">
                <a16:creationId xmlns:a16="http://schemas.microsoft.com/office/drawing/2014/main" xmlns="" id="{7A0892C7-3F24-483E-A164-90482F887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4272690"/>
            <a:ext cx="2592388" cy="431800"/>
          </a:xfrm>
          <a:prstGeom prst="wedgeRoundRectCallout">
            <a:avLst>
              <a:gd name="adj1" fmla="val -115769"/>
              <a:gd name="adj2" fmla="val 68384"/>
              <a:gd name="adj3" fmla="val 16667"/>
            </a:avLst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缓冲区指针</a:t>
            </a:r>
          </a:p>
        </p:txBody>
      </p:sp>
      <p:grpSp>
        <p:nvGrpSpPr>
          <p:cNvPr id="30" name="Group 16">
            <a:extLst>
              <a:ext uri="{FF2B5EF4-FFF2-40B4-BE49-F238E27FC236}">
                <a16:creationId xmlns:a16="http://schemas.microsoft.com/office/drawing/2014/main" xmlns="" id="{8171EBC6-5627-4BC2-87C7-573D56F7C7E4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5279165"/>
            <a:ext cx="8569325" cy="865187"/>
            <a:chOff x="192" y="2400"/>
            <a:chExt cx="5328" cy="432"/>
          </a:xfrm>
        </p:grpSpPr>
        <p:sp>
          <p:nvSpPr>
            <p:cNvPr id="31" name="AutoShape 17">
              <a:extLst>
                <a:ext uri="{FF2B5EF4-FFF2-40B4-BE49-F238E27FC236}">
                  <a16:creationId xmlns:a16="http://schemas.microsoft.com/office/drawing/2014/main" xmlns="" id="{D7BD3368-DF3F-4633-BBF4-47E2FEE4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10"/>
              <a:ext cx="5328" cy="422"/>
            </a:xfrm>
            <a:prstGeom prst="roundRect">
              <a:avLst>
                <a:gd name="adj" fmla="val 5435"/>
              </a:avLst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863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86360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语言中的文件操作比较丰富，打开、关闭、定位、读、写等；除了顺序读写以外，还可以随机读写；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2" name="Object 18">
              <a:extLst>
                <a:ext uri="{FF2B5EF4-FFF2-40B4-BE49-F238E27FC236}">
                  <a16:creationId xmlns:a16="http://schemas.microsoft.com/office/drawing/2014/main" xmlns="" id="{D742C2F3-6D95-40CC-BC81-DD5B6BF3C0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2400"/>
            <a:ext cx="24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8" name="剪辑" r:id="rId4" imgW="1728788" imgH="3252788" progId="MS_ClipArt_Gallery.2">
                    <p:embed/>
                  </p:oleObj>
                </mc:Choice>
                <mc:Fallback>
                  <p:oleObj name="剪辑" r:id="rId4" imgW="1728788" imgH="3252788" progId="MS_ClipArt_Gallery.2">
                    <p:embed/>
                    <p:pic>
                      <p:nvPicPr>
                        <p:cNvPr id="42002" name="Object 18">
                          <a:extLst>
                            <a:ext uri="{FF2B5EF4-FFF2-40B4-BE49-F238E27FC236}">
                              <a16:creationId xmlns:a16="http://schemas.microsoft.com/office/drawing/2014/main" xmlns="" id="{CBFF52FD-05A9-49FC-A85A-840FDC2D51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400"/>
                          <a:ext cx="240" cy="400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7026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DA0681D-BA7B-407A-9085-21B1A402C1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3. </a:t>
            </a:r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指针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xmlns="" id="{A34BC3EA-D920-4CD3-8F27-192F7C455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981563"/>
            <a:ext cx="8794750" cy="157162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语言中的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是第三种数据类型，是非结构类型；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可用来构造结构类型；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支持递归；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59B79863-05FE-466D-B3EE-732AE7F0E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749464"/>
            <a:ext cx="4608513" cy="2232025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利用指针定义递归结构的例子：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tree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char 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</a:t>
            </a: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struct tree 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1"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lchild</a:t>
            </a: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struct tree 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1"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rchild</a:t>
            </a: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struct tree 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1"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my_tree</a:t>
            </a: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grpSp>
        <p:nvGrpSpPr>
          <p:cNvPr id="12" name="Group 7">
            <a:extLst>
              <a:ext uri="{FF2B5EF4-FFF2-40B4-BE49-F238E27FC236}">
                <a16:creationId xmlns:a16="http://schemas.microsoft.com/office/drawing/2014/main" xmlns="" id="{36C4CDC1-C308-44F3-9E40-960AF6996B50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5060659"/>
            <a:ext cx="7993062" cy="949304"/>
            <a:chOff x="192" y="2452"/>
            <a:chExt cx="5328" cy="474"/>
          </a:xfrm>
        </p:grpSpPr>
        <p:sp>
          <p:nvSpPr>
            <p:cNvPr id="13" name="AutoShape 8">
              <a:extLst>
                <a:ext uri="{FF2B5EF4-FFF2-40B4-BE49-F238E27FC236}">
                  <a16:creationId xmlns:a16="http://schemas.microsoft.com/office/drawing/2014/main" xmlns="" id="{982F597C-3AC7-4A55-9723-E66C1840F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504"/>
              <a:ext cx="5328" cy="422"/>
            </a:xfrm>
            <a:prstGeom prst="roundRect">
              <a:avLst>
                <a:gd name="adj" fmla="val 5435"/>
              </a:avLst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863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86360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语言中没有空指针，对指针赋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值来表示空；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4" name="Object 9">
              <a:extLst>
                <a:ext uri="{FF2B5EF4-FFF2-40B4-BE49-F238E27FC236}">
                  <a16:creationId xmlns:a16="http://schemas.microsoft.com/office/drawing/2014/main" xmlns="" id="{8E119CFF-B549-4B89-97F1-72C391953E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9091053"/>
                </p:ext>
              </p:extLst>
            </p:nvPr>
          </p:nvGraphicFramePr>
          <p:xfrm>
            <a:off x="342" y="2452"/>
            <a:ext cx="24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2" name="剪辑" r:id="rId3" imgW="1728788" imgH="3252788" progId="MS_ClipArt_Gallery.2">
                    <p:embed/>
                  </p:oleObj>
                </mc:Choice>
                <mc:Fallback>
                  <p:oleObj name="剪辑" r:id="rId3" imgW="1728788" imgH="3252788" progId="MS_ClipArt_Gallery.2">
                    <p:embed/>
                    <p:pic>
                      <p:nvPicPr>
                        <p:cNvPr id="43017" name="Object 9">
                          <a:extLst>
                            <a:ext uri="{FF2B5EF4-FFF2-40B4-BE49-F238E27FC236}">
                              <a16:creationId xmlns:a16="http://schemas.microsoft.com/office/drawing/2014/main" xmlns="" id="{8FBB0B23-13A5-4BD3-AD0B-A91F639513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" y="2452"/>
                          <a:ext cx="240" cy="400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5673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第二节 内部类型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xmlns="" id="{CC7DBE6F-13E1-49D3-8AC6-361E5BC1E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2535773"/>
            <a:ext cx="7629525" cy="2299573"/>
          </a:xfrm>
          <a:prstGeom prst="roundRect">
            <a:avLst>
              <a:gd name="adj" fmla="val 218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algn="just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_GB2312" pitchFamily="1" charset="-122"/>
                <a:ea typeface="仿宋_GB2312" pitchFamily="1" charset="-122"/>
              </a:rPr>
              <a:t>一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_GB2312" pitchFamily="1" charset="-122"/>
                <a:ea typeface="仿宋_GB2312" pitchFamily="1" charset="-122"/>
              </a:rPr>
              <a:t>.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内部类型的特点</a:t>
            </a:r>
          </a:p>
          <a:p>
            <a:pPr marL="914400" marR="0" lvl="1" indent="-457200" algn="just" defTabSz="91440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内部类型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反映基本硬件特性</a:t>
            </a:r>
          </a:p>
          <a:p>
            <a:pPr marL="914400" marR="0" lvl="1" indent="-457200" algn="just" defTabSz="91440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在语言级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内部类型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标识共用某些操作的数据对象的抽象表示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xmlns="" id="{4F430C8B-B939-4772-86AD-F78C21203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340" y="957524"/>
            <a:ext cx="3962400" cy="1447800"/>
          </a:xfrm>
          <a:prstGeom prst="wedgeRoundRectCallout">
            <a:avLst>
              <a:gd name="adj1" fmla="val -56860"/>
              <a:gd name="adj2" fmla="val 125116"/>
              <a:gd name="adj3" fmla="val 166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抽象表示“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25”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被映象成“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00011001”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，整数加法被映射成机器的定点加。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xmlns="" id="{9F7DEF0F-8F1D-4A8E-8D12-5A5602105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41480"/>
            <a:ext cx="3962400" cy="1447800"/>
          </a:xfrm>
          <a:prstGeom prst="wedgeRoundRectCallout">
            <a:avLst>
              <a:gd name="adj1" fmla="val -71208"/>
              <a:gd name="adj2" fmla="val -97887"/>
              <a:gd name="adj3" fmla="val 166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整型表示能实现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、*、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等定点操作的数据对象的集合</a:t>
            </a:r>
          </a:p>
        </p:txBody>
      </p:sp>
    </p:spTree>
    <p:extLst>
      <p:ext uri="{BB962C8B-B14F-4D97-AF65-F5344CB8AC3E}">
        <p14:creationId xmlns:p14="http://schemas.microsoft.com/office/powerpoint/2010/main" val="115740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10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55E7BC3-E81F-4E60-8812-9E88D86A6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4. </a:t>
            </a:r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空类型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xmlns="" id="{F0C5EABF-C90E-4FDA-A721-F51732CEA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72" y="923117"/>
            <a:ext cx="8893175" cy="2262283"/>
          </a:xfrm>
          <a:prstGeom prst="roundRect">
            <a:avLst>
              <a:gd name="adj" fmla="val 264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语言中有一种特殊的数据类型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，称为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空类型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是一种非结构类型；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有两个主要用途：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用来表示一个无返回值的函数 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用来表示不确定类型的指针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8B7A8AF0-A290-4F01-A225-51E3A6BC4D57}"/>
              </a:ext>
            </a:extLst>
          </p:cNvPr>
          <p:cNvSpPr>
            <a:spLocks/>
          </p:cNvSpPr>
          <p:nvPr/>
        </p:nvSpPr>
        <p:spPr bwMode="auto">
          <a:xfrm>
            <a:off x="3237841" y="2703470"/>
            <a:ext cx="2016125" cy="144462"/>
          </a:xfrm>
          <a:custGeom>
            <a:avLst/>
            <a:gdLst>
              <a:gd name="T0" fmla="*/ 0 w 1313"/>
              <a:gd name="T1" fmla="*/ 2147483646 h 151"/>
              <a:gd name="T2" fmla="*/ 2147483646 w 1313"/>
              <a:gd name="T3" fmla="*/ 2147483646 h 151"/>
              <a:gd name="T4" fmla="*/ 2147483646 w 1313"/>
              <a:gd name="T5" fmla="*/ 0 h 151"/>
              <a:gd name="T6" fmla="*/ 2147483646 w 1313"/>
              <a:gd name="T7" fmla="*/ 2147483646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1313"/>
              <a:gd name="T13" fmla="*/ 0 h 151"/>
              <a:gd name="T14" fmla="*/ 1313 w 1313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3" h="151">
                <a:moveTo>
                  <a:pt x="0" y="47"/>
                </a:moveTo>
                <a:cubicBezTo>
                  <a:pt x="153" y="151"/>
                  <a:pt x="403" y="68"/>
                  <a:pt x="585" y="37"/>
                </a:cubicBezTo>
                <a:cubicBezTo>
                  <a:pt x="654" y="25"/>
                  <a:pt x="793" y="0"/>
                  <a:pt x="793" y="0"/>
                </a:cubicBezTo>
                <a:cubicBezTo>
                  <a:pt x="966" y="8"/>
                  <a:pt x="1139" y="28"/>
                  <a:pt x="1313" y="2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xmlns="" id="{606F4AE7-BBC0-4A33-B0C9-ABB7DD8CB848}"/>
              </a:ext>
            </a:extLst>
          </p:cNvPr>
          <p:cNvSpPr>
            <a:spLocks/>
          </p:cNvSpPr>
          <p:nvPr/>
        </p:nvSpPr>
        <p:spPr bwMode="auto">
          <a:xfrm>
            <a:off x="2601433" y="3136609"/>
            <a:ext cx="2376487" cy="144462"/>
          </a:xfrm>
          <a:custGeom>
            <a:avLst/>
            <a:gdLst>
              <a:gd name="T0" fmla="*/ 0 w 1313"/>
              <a:gd name="T1" fmla="*/ 2147483646 h 151"/>
              <a:gd name="T2" fmla="*/ 2147483646 w 1313"/>
              <a:gd name="T3" fmla="*/ 2147483646 h 151"/>
              <a:gd name="T4" fmla="*/ 2147483646 w 1313"/>
              <a:gd name="T5" fmla="*/ 0 h 151"/>
              <a:gd name="T6" fmla="*/ 2147483646 w 1313"/>
              <a:gd name="T7" fmla="*/ 2147483646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1313"/>
              <a:gd name="T13" fmla="*/ 0 h 151"/>
              <a:gd name="T14" fmla="*/ 1313 w 1313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3" h="151">
                <a:moveTo>
                  <a:pt x="0" y="47"/>
                </a:moveTo>
                <a:cubicBezTo>
                  <a:pt x="153" y="151"/>
                  <a:pt x="403" y="68"/>
                  <a:pt x="585" y="37"/>
                </a:cubicBezTo>
                <a:cubicBezTo>
                  <a:pt x="654" y="25"/>
                  <a:pt x="793" y="0"/>
                  <a:pt x="793" y="0"/>
                </a:cubicBezTo>
                <a:cubicBezTo>
                  <a:pt x="966" y="8"/>
                  <a:pt x="1139" y="28"/>
                  <a:pt x="1313" y="28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xmlns="" id="{0CE2A474-3579-4E2B-8388-C01DD7D21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16" y="3847321"/>
            <a:ext cx="3598863" cy="2087562"/>
          </a:xfrm>
          <a:prstGeom prst="wedgeRoundRectCallout">
            <a:avLst>
              <a:gd name="adj1" fmla="val 40166"/>
              <a:gd name="adj2" fmla="val -102385"/>
              <a:gd name="adj3" fmla="val 166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()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int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= 1;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4" name="AutoShape 9">
            <a:extLst>
              <a:ext uri="{FF2B5EF4-FFF2-40B4-BE49-F238E27FC236}">
                <a16:creationId xmlns:a16="http://schemas.microsoft.com/office/drawing/2014/main" xmlns="" id="{872478DC-A3D0-41BF-9973-EF042B1F3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1034" y="3847321"/>
            <a:ext cx="4032250" cy="2087562"/>
          </a:xfrm>
          <a:prstGeom prst="wedgeRoundRectCallout">
            <a:avLst>
              <a:gd name="adj1" fmla="val -47295"/>
              <a:gd name="adj2" fmla="val -81436"/>
              <a:gd name="adj3" fmla="val 166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  <a:p>
            <a:pPr marL="0" marR="0" lvl="1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*p;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表示这是一个指针，它的值是一个地址，但不指明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指向的值是什么类型。</a:t>
            </a:r>
          </a:p>
        </p:txBody>
      </p:sp>
    </p:spTree>
    <p:extLst>
      <p:ext uri="{BB962C8B-B14F-4D97-AF65-F5344CB8AC3E}">
        <p14:creationId xmlns:p14="http://schemas.microsoft.com/office/powerpoint/2010/main" val="425387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3522EE-FD97-49EB-8F9A-D9C605C07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4. C</a:t>
            </a:r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数据类型小结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5" name="Group 49">
            <a:extLst>
              <a:ext uri="{FF2B5EF4-FFF2-40B4-BE49-F238E27FC236}">
                <a16:creationId xmlns:a16="http://schemas.microsoft.com/office/drawing/2014/main" xmlns="" id="{3A8C7119-D7A0-4A1E-BC1C-F8D184E80F93}"/>
              </a:ext>
            </a:extLst>
          </p:cNvPr>
          <p:cNvGrpSpPr>
            <a:grpSpLocks/>
          </p:cNvGrpSpPr>
          <p:nvPr/>
        </p:nvGrpSpPr>
        <p:grpSpPr bwMode="auto">
          <a:xfrm>
            <a:off x="146892" y="1294541"/>
            <a:ext cx="8893175" cy="4392612"/>
            <a:chOff x="0" y="482"/>
            <a:chExt cx="5602" cy="2767"/>
          </a:xfrm>
        </p:grpSpPr>
        <p:sp>
          <p:nvSpPr>
            <p:cNvPr id="36" name="Oval 6">
              <a:extLst>
                <a:ext uri="{FF2B5EF4-FFF2-40B4-BE49-F238E27FC236}">
                  <a16:creationId xmlns:a16="http://schemas.microsoft.com/office/drawing/2014/main" xmlns="" id="{35C1D6CE-0401-4A91-A574-761237931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482"/>
              <a:ext cx="1089" cy="318"/>
            </a:xfrm>
            <a:prstGeom prst="ellipse">
              <a:avLst/>
            </a:prstGeom>
            <a:gradFill rotWithShape="1">
              <a:gsLst>
                <a:gs pos="0">
                  <a:srgbClr val="FFCCFF"/>
                </a:gs>
                <a:gs pos="100000">
                  <a:srgbClr val="765E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C</a:t>
              </a: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数据类型</a:t>
              </a:r>
            </a:p>
          </p:txBody>
        </p:sp>
        <p:sp>
          <p:nvSpPr>
            <p:cNvPr id="37" name="Oval 7">
              <a:extLst>
                <a:ext uri="{FF2B5EF4-FFF2-40B4-BE49-F238E27FC236}">
                  <a16:creationId xmlns:a16="http://schemas.microsoft.com/office/drawing/2014/main" xmlns="" id="{E357FBF2-18D9-4D58-8066-F832A70A5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981"/>
              <a:ext cx="862" cy="318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76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非结构型</a:t>
              </a:r>
            </a:p>
          </p:txBody>
        </p:sp>
        <p:sp>
          <p:nvSpPr>
            <p:cNvPr id="38" name="Oval 8">
              <a:extLst>
                <a:ext uri="{FF2B5EF4-FFF2-40B4-BE49-F238E27FC236}">
                  <a16:creationId xmlns:a16="http://schemas.microsoft.com/office/drawing/2014/main" xmlns="" id="{4135CA4A-E186-43FE-8D8F-190CD8E2C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981"/>
              <a:ext cx="862" cy="318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1" charset="-122"/>
                  <a:ea typeface="楷体_GB2312" pitchFamily="1" charset="-122"/>
                </a:rPr>
                <a:t>结构型</a:t>
              </a:r>
            </a:p>
          </p:txBody>
        </p:sp>
        <p:sp>
          <p:nvSpPr>
            <p:cNvPr id="39" name="Oval 9">
              <a:extLst>
                <a:ext uri="{FF2B5EF4-FFF2-40B4-BE49-F238E27FC236}">
                  <a16:creationId xmlns:a16="http://schemas.microsoft.com/office/drawing/2014/main" xmlns="" id="{464CE0EE-4536-484E-9B0B-089B61BF2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890"/>
              <a:ext cx="1270" cy="544"/>
            </a:xfrm>
            <a:prstGeom prst="ellipse">
              <a:avLst/>
            </a:prstGeom>
            <a:gradFill rotWithShape="1">
              <a:gsLst>
                <a:gs pos="0">
                  <a:srgbClr val="B4FCF5"/>
                </a:gs>
                <a:gs pos="100000">
                  <a:srgbClr val="53757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指针类型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递归</a:t>
              </a: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)</a:t>
              </a:r>
            </a:p>
          </p:txBody>
        </p:sp>
        <p:sp>
          <p:nvSpPr>
            <p:cNvPr id="40" name="Oval 10">
              <a:extLst>
                <a:ext uri="{FF2B5EF4-FFF2-40B4-BE49-F238E27FC236}">
                  <a16:creationId xmlns:a16="http://schemas.microsoft.com/office/drawing/2014/main" xmlns="" id="{4F5C7909-19DD-43A8-9839-868435331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525"/>
              <a:ext cx="884" cy="318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B2B2B2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1" charset="-122"/>
                  <a:ea typeface="楷体_GB2312" pitchFamily="1" charset="-122"/>
                </a:rPr>
                <a:t>内部类型</a:t>
              </a:r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xmlns="" id="{72D5E3C8-D2F6-49D5-8ABD-C1E185906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525"/>
              <a:ext cx="862" cy="318"/>
            </a:xfrm>
            <a:prstGeom prst="ellipse">
              <a:avLst/>
            </a:prstGeom>
            <a:gradFill rotWithShape="1">
              <a:gsLst>
                <a:gs pos="0">
                  <a:srgbClr val="B4FCF5"/>
                </a:gs>
                <a:gs pos="100000">
                  <a:srgbClr val="53757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枚举类型</a:t>
              </a:r>
            </a:p>
          </p:txBody>
        </p:sp>
        <p:sp>
          <p:nvSpPr>
            <p:cNvPr id="42" name="Oval 12">
              <a:extLst>
                <a:ext uri="{FF2B5EF4-FFF2-40B4-BE49-F238E27FC236}">
                  <a16:creationId xmlns:a16="http://schemas.microsoft.com/office/drawing/2014/main" xmlns="" id="{21C6E669-AC1C-428F-9FE2-13DC27454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1525"/>
              <a:ext cx="953" cy="635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76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数组类型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（有限映象）</a:t>
              </a:r>
            </a:p>
          </p:txBody>
        </p:sp>
        <p:sp>
          <p:nvSpPr>
            <p:cNvPr id="43" name="Oval 13">
              <a:extLst>
                <a:ext uri="{FF2B5EF4-FFF2-40B4-BE49-F238E27FC236}">
                  <a16:creationId xmlns:a16="http://schemas.microsoft.com/office/drawing/2014/main" xmlns="" id="{C19322F4-E0F3-420E-ADB3-F6ADFE7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1525"/>
              <a:ext cx="998" cy="635"/>
            </a:xfrm>
            <a:prstGeom prst="ellipse">
              <a:avLst/>
            </a:prstGeom>
            <a:gradFill rotWithShape="1">
              <a:gsLst>
                <a:gs pos="0">
                  <a:srgbClr val="FFCCFF"/>
                </a:gs>
                <a:gs pos="100000">
                  <a:srgbClr val="765E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联合类型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（判定或）</a:t>
              </a:r>
            </a:p>
          </p:txBody>
        </p:sp>
        <p:sp>
          <p:nvSpPr>
            <p:cNvPr id="44" name="Oval 14">
              <a:extLst>
                <a:ext uri="{FF2B5EF4-FFF2-40B4-BE49-F238E27FC236}">
                  <a16:creationId xmlns:a16="http://schemas.microsoft.com/office/drawing/2014/main" xmlns="" id="{4366FE45-25F4-457D-888C-D784B32E4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" y="1933"/>
              <a:ext cx="839" cy="1316"/>
            </a:xfrm>
            <a:prstGeom prst="ellipse">
              <a:avLst/>
            </a:prstGeom>
            <a:gradFill rotWithShape="1">
              <a:gsLst>
                <a:gs pos="0">
                  <a:srgbClr val="B4FCF5"/>
                </a:gs>
                <a:gs pos="100000">
                  <a:srgbClr val="53757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结构类型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（笛卡尔积）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文件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（序列）</a:t>
              </a:r>
            </a:p>
          </p:txBody>
        </p:sp>
        <p:sp>
          <p:nvSpPr>
            <p:cNvPr id="45" name="Oval 15">
              <a:extLst>
                <a:ext uri="{FF2B5EF4-FFF2-40B4-BE49-F238E27FC236}">
                  <a16:creationId xmlns:a16="http://schemas.microsoft.com/office/drawing/2014/main" xmlns="" id="{53B16793-5E24-431D-A475-2F9217DC3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69"/>
              <a:ext cx="453" cy="318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76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整型</a:t>
              </a:r>
            </a:p>
          </p:txBody>
        </p:sp>
        <p:sp>
          <p:nvSpPr>
            <p:cNvPr id="46" name="Oval 29">
              <a:extLst>
                <a:ext uri="{FF2B5EF4-FFF2-40B4-BE49-F238E27FC236}">
                  <a16:creationId xmlns:a16="http://schemas.microsoft.com/office/drawing/2014/main" xmlns="" id="{FF1721F0-DA76-4ECB-92B0-6BD7BD817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981"/>
              <a:ext cx="862" cy="31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1" charset="-122"/>
                  <a:ea typeface="楷体_GB2312" pitchFamily="1" charset="-122"/>
                </a:rPr>
                <a:t>空类型</a:t>
              </a:r>
            </a:p>
          </p:txBody>
        </p:sp>
        <p:sp>
          <p:nvSpPr>
            <p:cNvPr id="47" name="Oval 30">
              <a:extLst>
                <a:ext uri="{FF2B5EF4-FFF2-40B4-BE49-F238E27FC236}">
                  <a16:creationId xmlns:a16="http://schemas.microsoft.com/office/drawing/2014/main" xmlns="" id="{ABBD04DE-58AC-4E89-A4BA-7306F3322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069"/>
              <a:ext cx="453" cy="318"/>
            </a:xfrm>
            <a:prstGeom prst="ellipse">
              <a:avLst/>
            </a:prstGeom>
            <a:gradFill rotWithShape="1">
              <a:gsLst>
                <a:gs pos="0">
                  <a:srgbClr val="FFCCFF"/>
                </a:gs>
                <a:gs pos="100000">
                  <a:srgbClr val="765E76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实型</a:t>
              </a:r>
            </a:p>
          </p:txBody>
        </p:sp>
        <p:sp>
          <p:nvSpPr>
            <p:cNvPr id="48" name="Oval 31">
              <a:extLst>
                <a:ext uri="{FF2B5EF4-FFF2-40B4-BE49-F238E27FC236}">
                  <a16:creationId xmlns:a16="http://schemas.microsoft.com/office/drawing/2014/main" xmlns="" id="{098C342D-E79E-44DF-9DAD-5DFA20132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069"/>
              <a:ext cx="590" cy="318"/>
            </a:xfrm>
            <a:prstGeom prst="ellipse">
              <a:avLst/>
            </a:prstGeom>
            <a:gradFill rotWithShape="1">
              <a:gsLst>
                <a:gs pos="0">
                  <a:srgbClr val="B4FCF5"/>
                </a:gs>
                <a:gs pos="100000">
                  <a:srgbClr val="53757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字符型</a:t>
              </a:r>
            </a:p>
          </p:txBody>
        </p:sp>
        <p:sp>
          <p:nvSpPr>
            <p:cNvPr id="49" name="Oval 32">
              <a:extLst>
                <a:ext uri="{FF2B5EF4-FFF2-40B4-BE49-F238E27FC236}">
                  <a16:creationId xmlns:a16="http://schemas.microsoft.com/office/drawing/2014/main" xmlns="" id="{11B7104C-137B-41FF-A34D-04CB99E84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50"/>
              <a:ext cx="862" cy="318"/>
            </a:xfrm>
            <a:prstGeom prst="ellipse">
              <a:avLst/>
            </a:prstGeom>
            <a:gradFill rotWithShape="1">
              <a:gsLst>
                <a:gs pos="0">
                  <a:srgbClr val="B4FCF5"/>
                </a:gs>
                <a:gs pos="100000">
                  <a:srgbClr val="53757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单精度型</a:t>
              </a:r>
            </a:p>
          </p:txBody>
        </p:sp>
        <p:sp>
          <p:nvSpPr>
            <p:cNvPr id="50" name="Oval 33">
              <a:extLst>
                <a:ext uri="{FF2B5EF4-FFF2-40B4-BE49-F238E27FC236}">
                  <a16:creationId xmlns:a16="http://schemas.microsoft.com/office/drawing/2014/main" xmlns="" id="{20A6A36E-EA50-43B7-B800-E7E945161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750"/>
              <a:ext cx="862" cy="318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76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双精度型</a:t>
              </a:r>
            </a:p>
          </p:txBody>
        </p:sp>
        <p:sp>
          <p:nvSpPr>
            <p:cNvPr id="51" name="Line 34">
              <a:extLst>
                <a:ext uri="{FF2B5EF4-FFF2-40B4-BE49-F238E27FC236}">
                  <a16:creationId xmlns:a16="http://schemas.microsoft.com/office/drawing/2014/main" xmlns="" id="{A70E77CE-A8CC-40AE-9F67-27FB69FDB6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754"/>
              <a:ext cx="1179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52" name="Line 36">
              <a:extLst>
                <a:ext uri="{FF2B5EF4-FFF2-40B4-BE49-F238E27FC236}">
                  <a16:creationId xmlns:a16="http://schemas.microsoft.com/office/drawing/2014/main" xmlns="" id="{3A2DD4FA-5573-4178-8383-977C807CDD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4" y="799"/>
              <a:ext cx="227" cy="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53" name="Line 37">
              <a:extLst>
                <a:ext uri="{FF2B5EF4-FFF2-40B4-BE49-F238E27FC236}">
                  <a16:creationId xmlns:a16="http://schemas.microsoft.com/office/drawing/2014/main" xmlns="" id="{B8B306BF-2C9A-4B45-AE78-A824970D9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99"/>
              <a:ext cx="726" cy="1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54" name="Line 38">
              <a:extLst>
                <a:ext uri="{FF2B5EF4-FFF2-40B4-BE49-F238E27FC236}">
                  <a16:creationId xmlns:a16="http://schemas.microsoft.com/office/drawing/2014/main" xmlns="" id="{7BF3C66A-C0C6-409D-B601-E68E640765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754"/>
              <a:ext cx="1542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55" name="Line 39">
              <a:extLst>
                <a:ext uri="{FF2B5EF4-FFF2-40B4-BE49-F238E27FC236}">
                  <a16:creationId xmlns:a16="http://schemas.microsoft.com/office/drawing/2014/main" xmlns="" id="{29C2211D-1BA2-46CF-8C77-2F3DB8BD6E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1298"/>
              <a:ext cx="318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56" name="Line 40">
              <a:extLst>
                <a:ext uri="{FF2B5EF4-FFF2-40B4-BE49-F238E27FC236}">
                  <a16:creationId xmlns:a16="http://schemas.microsoft.com/office/drawing/2014/main" xmlns="" id="{94210C33-6155-4B33-928A-C1640B001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253"/>
              <a:ext cx="227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57" name="Line 41">
              <a:extLst>
                <a:ext uri="{FF2B5EF4-FFF2-40B4-BE49-F238E27FC236}">
                  <a16:creationId xmlns:a16="http://schemas.microsoft.com/office/drawing/2014/main" xmlns="" id="{9D854683-CBF0-4905-A05D-29972DFE71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" y="1842"/>
              <a:ext cx="318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58" name="Line 42">
              <a:extLst>
                <a:ext uri="{FF2B5EF4-FFF2-40B4-BE49-F238E27FC236}">
                  <a16:creationId xmlns:a16="http://schemas.microsoft.com/office/drawing/2014/main" xmlns="" id="{2DA60BAD-1A56-4B01-A825-D73BB7026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1842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59" name="Line 43">
              <a:extLst>
                <a:ext uri="{FF2B5EF4-FFF2-40B4-BE49-F238E27FC236}">
                  <a16:creationId xmlns:a16="http://schemas.microsoft.com/office/drawing/2014/main" xmlns="" id="{0E6F4B8A-D412-4F0F-9F57-202AB5CA0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842"/>
              <a:ext cx="499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60" name="Line 44">
              <a:extLst>
                <a:ext uri="{FF2B5EF4-FFF2-40B4-BE49-F238E27FC236}">
                  <a16:creationId xmlns:a16="http://schemas.microsoft.com/office/drawing/2014/main" xmlns="" id="{1682911F-FD1F-4AFF-A58A-2E29D2B8B3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" y="2387"/>
              <a:ext cx="272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61" name="Line 45">
              <a:extLst>
                <a:ext uri="{FF2B5EF4-FFF2-40B4-BE49-F238E27FC236}">
                  <a16:creationId xmlns:a16="http://schemas.microsoft.com/office/drawing/2014/main" xmlns="" id="{CC800E9B-33B8-4D8A-9F0C-58E295C84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341"/>
              <a:ext cx="317" cy="4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62" name="Line 46">
              <a:extLst>
                <a:ext uri="{FF2B5EF4-FFF2-40B4-BE49-F238E27FC236}">
                  <a16:creationId xmlns:a16="http://schemas.microsoft.com/office/drawing/2014/main" xmlns="" id="{1790B429-C26F-446B-BACD-5F8E270309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4" y="1298"/>
              <a:ext cx="499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63" name="Line 47">
              <a:extLst>
                <a:ext uri="{FF2B5EF4-FFF2-40B4-BE49-F238E27FC236}">
                  <a16:creationId xmlns:a16="http://schemas.microsoft.com/office/drawing/2014/main" xmlns="" id="{E480BA8A-2FDB-4B30-9F7C-1EC2B4E1C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1298"/>
              <a:ext cx="589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64" name="Line 48">
              <a:extLst>
                <a:ext uri="{FF2B5EF4-FFF2-40B4-BE49-F238E27FC236}">
                  <a16:creationId xmlns:a16="http://schemas.microsoft.com/office/drawing/2014/main" xmlns="" id="{9C918EAF-9D44-441E-8BC6-02E8BF6AA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1298"/>
              <a:ext cx="0" cy="6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04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AAAF22-9D4F-4D62-AB05-DC5FDAA57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第七节 </a:t>
            </a:r>
            <a:r>
              <a:rPr kumimoji="1"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JAVA</a:t>
            </a:r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语言的数据类型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xmlns="" id="{6DD67E3A-2332-48AF-B615-3155B8CDD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3" y="1552131"/>
            <a:ext cx="7478712" cy="52705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内部类型：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F1AD691-722B-4298-AD12-05A593603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268093"/>
            <a:ext cx="7488238" cy="2232025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    </a:t>
            </a:r>
            <a:r>
              <a:rPr kumimoji="1"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  long    short   byte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实型    </a:t>
            </a:r>
            <a:r>
              <a:rPr kumimoji="1"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  double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字符型  </a:t>
            </a:r>
            <a:r>
              <a:rPr kumimoji="1"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布尔型  </a:t>
            </a:r>
            <a:r>
              <a:rPr kumimoji="1" lang="en-US" altLang="zh-CN" sz="2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endParaRPr kumimoji="1" lang="en-US" altLang="zh-CN" sz="28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xmlns="" id="{5BBDA992-D21E-4C46-BADB-3E6221B4B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639" y="3269411"/>
            <a:ext cx="3889375" cy="1079500"/>
          </a:xfrm>
          <a:prstGeom prst="wedgeRoundRectCallout">
            <a:avLst>
              <a:gd name="adj1" fmla="val -65468"/>
              <a:gd name="adj2" fmla="val -1176"/>
              <a:gd name="adj3" fmla="val 166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独立数据类型，不能直接转换成数值。</a:t>
            </a:r>
          </a:p>
        </p:txBody>
      </p:sp>
    </p:spTree>
    <p:extLst>
      <p:ext uri="{BB962C8B-B14F-4D97-AF65-F5344CB8AC3E}">
        <p14:creationId xmlns:p14="http://schemas.microsoft.com/office/powerpoint/2010/main" val="152649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F29B239-19DF-468F-9230-E4654A1B38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</a:rPr>
              <a:t>2.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</a:rPr>
              <a:t>用户定义类型：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6E718098-1B00-4359-8448-68180014D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1087740"/>
            <a:ext cx="6769100" cy="1584325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不支持指针、结构和联合、只支持数组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（类型）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&gt;[  ]| 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（类型）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数组名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&gt;[  ][  ]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4B06B528-BC4E-422C-BB26-25BBFE104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3429000"/>
            <a:ext cx="6769100" cy="2017713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不需要说明上下界，动态的灵活数组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kumimoji="1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语句显示分配实际空间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建立实际数组，元素个数不能随意改变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xmlns="" id="{6965DA3C-66DF-48A2-989C-34D9B0575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15" y="2227263"/>
            <a:ext cx="3889375" cy="1079500"/>
          </a:xfrm>
          <a:prstGeom prst="wedgeRoundRectCallout">
            <a:avLst>
              <a:gd name="adj1" fmla="val -60145"/>
              <a:gd name="adj2" fmla="val 98713"/>
              <a:gd name="adj3" fmla="val 166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int ai[ ]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int ai[ ]=new int[10]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58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CC5CC90-82B5-467C-9888-AEADC8CDE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第八节 抽象数据类型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xmlns="" id="{5A6C1BCE-E27B-48B8-B1D3-8F550EAC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8" y="1022689"/>
            <a:ext cx="8934450" cy="2729448"/>
          </a:xfrm>
          <a:prstGeom prst="roundRect">
            <a:avLst>
              <a:gd name="adj" fmla="val 406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1035050" indent="-4572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用户定义类型与内部类型的异同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都建立某种基本表示的抽象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每一类型都关联一组操作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内部类型隐蔽了基本表示，不能对它的成分进行操作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用户定义类型具有更高级别的抽象，可以对其基本表示的成分进行操作。</a:t>
            </a:r>
          </a:p>
        </p:txBody>
      </p:sp>
      <p:sp>
        <p:nvSpPr>
          <p:cNvPr id="17" name="AutoShape 6">
            <a:extLst>
              <a:ext uri="{FF2B5EF4-FFF2-40B4-BE49-F238E27FC236}">
                <a16:creationId xmlns:a16="http://schemas.microsoft.com/office/drawing/2014/main" xmlns="" id="{94CE2A16-FC87-4FD1-8460-E1C0CB6F3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3500438"/>
            <a:ext cx="4032250" cy="1368425"/>
          </a:xfrm>
          <a:prstGeom prst="wedgeRoundRectCallout">
            <a:avLst>
              <a:gd name="adj1" fmla="val -44375"/>
              <a:gd name="adj2" fmla="val -161433"/>
              <a:gd name="adj3" fmla="val 16667"/>
            </a:avLst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是位串的抽象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reg_polygon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是记录的抽象</a:t>
            </a:r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xmlns="" id="{A8E1C603-D73E-4C2A-81CE-970D83588043}"/>
              </a:ext>
            </a:extLst>
          </p:cNvPr>
          <p:cNvSpPr>
            <a:spLocks/>
          </p:cNvSpPr>
          <p:nvPr/>
        </p:nvSpPr>
        <p:spPr bwMode="auto">
          <a:xfrm>
            <a:off x="3882385" y="1953689"/>
            <a:ext cx="1727200" cy="71437"/>
          </a:xfrm>
          <a:custGeom>
            <a:avLst/>
            <a:gdLst>
              <a:gd name="T0" fmla="*/ 0 w 1313"/>
              <a:gd name="T1" fmla="*/ 2147483646 h 151"/>
              <a:gd name="T2" fmla="*/ 2147483646 w 1313"/>
              <a:gd name="T3" fmla="*/ 2147483646 h 151"/>
              <a:gd name="T4" fmla="*/ 2147483646 w 1313"/>
              <a:gd name="T5" fmla="*/ 0 h 151"/>
              <a:gd name="T6" fmla="*/ 2147483646 w 1313"/>
              <a:gd name="T7" fmla="*/ 2147483646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1313"/>
              <a:gd name="T13" fmla="*/ 0 h 151"/>
              <a:gd name="T14" fmla="*/ 1313 w 1313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3" h="151">
                <a:moveTo>
                  <a:pt x="0" y="47"/>
                </a:moveTo>
                <a:cubicBezTo>
                  <a:pt x="153" y="151"/>
                  <a:pt x="403" y="68"/>
                  <a:pt x="585" y="37"/>
                </a:cubicBezTo>
                <a:cubicBezTo>
                  <a:pt x="654" y="25"/>
                  <a:pt x="793" y="0"/>
                  <a:pt x="793" y="0"/>
                </a:cubicBezTo>
                <a:cubicBezTo>
                  <a:pt x="966" y="8"/>
                  <a:pt x="1139" y="28"/>
                  <a:pt x="1313" y="2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8">
            <a:extLst>
              <a:ext uri="{FF2B5EF4-FFF2-40B4-BE49-F238E27FC236}">
                <a16:creationId xmlns:a16="http://schemas.microsoft.com/office/drawing/2014/main" xmlns="" id="{8C1FF7A1-1427-459A-AC86-1E06E7B1E68F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950543"/>
            <a:ext cx="1949450" cy="762000"/>
            <a:chOff x="336" y="672"/>
            <a:chExt cx="1228" cy="480"/>
          </a:xfrm>
        </p:grpSpPr>
        <p:sp>
          <p:nvSpPr>
            <p:cNvPr id="20" name="Oval 9">
              <a:extLst>
                <a:ext uri="{FF2B5EF4-FFF2-40B4-BE49-F238E27FC236}">
                  <a16:creationId xmlns:a16="http://schemas.microsoft.com/office/drawing/2014/main" xmlns="" id="{D384FE07-6A72-4F08-97E4-BD31264A4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72"/>
              <a:ext cx="480" cy="4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</a:p>
          </p:txBody>
        </p:sp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xmlns="" id="{4D111AAC-EBC2-4974-B8E9-E67F2A35B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709"/>
              <a:ext cx="771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</a:p>
          </p:txBody>
        </p:sp>
      </p:grpSp>
      <p:sp>
        <p:nvSpPr>
          <p:cNvPr id="22" name="Rectangle 11">
            <a:extLst>
              <a:ext uri="{FF2B5EF4-FFF2-40B4-BE49-F238E27FC236}">
                <a16:creationId xmlns:a16="http://schemas.microsoft.com/office/drawing/2014/main" xmlns="" id="{347BF177-9BB6-44D2-AD9A-8DD3C096A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4141" y="4877248"/>
            <a:ext cx="4103688" cy="9366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如何提供更好的抽象来达到信息隐蔽、重用的目的？</a:t>
            </a:r>
            <a:endParaRPr kumimoji="1"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xmlns="" id="{EA3DAB8B-C42B-47B9-B592-E6E0C988A596}"/>
              </a:ext>
            </a:extLst>
          </p:cNvPr>
          <p:cNvSpPr>
            <a:spLocks/>
          </p:cNvSpPr>
          <p:nvPr/>
        </p:nvSpPr>
        <p:spPr bwMode="auto">
          <a:xfrm>
            <a:off x="2694141" y="5239468"/>
            <a:ext cx="1439863" cy="503238"/>
          </a:xfrm>
          <a:custGeom>
            <a:avLst/>
            <a:gdLst>
              <a:gd name="T0" fmla="*/ 2147483646 w 695"/>
              <a:gd name="T1" fmla="*/ 2147483646 h 293"/>
              <a:gd name="T2" fmla="*/ 2147483646 w 695"/>
              <a:gd name="T3" fmla="*/ 2147483646 h 293"/>
              <a:gd name="T4" fmla="*/ 2147483646 w 695"/>
              <a:gd name="T5" fmla="*/ 2147483646 h 293"/>
              <a:gd name="T6" fmla="*/ 2147483646 w 695"/>
              <a:gd name="T7" fmla="*/ 2147483646 h 293"/>
              <a:gd name="T8" fmla="*/ 2147483646 w 695"/>
              <a:gd name="T9" fmla="*/ 2147483646 h 293"/>
              <a:gd name="T10" fmla="*/ 2147483646 w 695"/>
              <a:gd name="T11" fmla="*/ 2147483646 h 293"/>
              <a:gd name="T12" fmla="*/ 2147483646 w 695"/>
              <a:gd name="T13" fmla="*/ 2147483646 h 293"/>
              <a:gd name="T14" fmla="*/ 2147483646 w 695"/>
              <a:gd name="T15" fmla="*/ 2147483646 h 293"/>
              <a:gd name="T16" fmla="*/ 2147483646 w 695"/>
              <a:gd name="T17" fmla="*/ 2147483646 h 293"/>
              <a:gd name="T18" fmla="*/ 2147483646 w 695"/>
              <a:gd name="T19" fmla="*/ 2147483646 h 293"/>
              <a:gd name="T20" fmla="*/ 2147483646 w 695"/>
              <a:gd name="T21" fmla="*/ 0 h 293"/>
              <a:gd name="T22" fmla="*/ 2147483646 w 695"/>
              <a:gd name="T23" fmla="*/ 2147483646 h 2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95"/>
              <a:gd name="T37" fmla="*/ 0 h 293"/>
              <a:gd name="T38" fmla="*/ 695 w 695"/>
              <a:gd name="T39" fmla="*/ 293 h 2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95" h="293">
                <a:moveTo>
                  <a:pt x="251" y="10"/>
                </a:moveTo>
                <a:cubicBezTo>
                  <a:pt x="183" y="32"/>
                  <a:pt x="271" y="6"/>
                  <a:pt x="138" y="28"/>
                </a:cubicBezTo>
                <a:cubicBezTo>
                  <a:pt x="107" y="33"/>
                  <a:pt x="83" y="56"/>
                  <a:pt x="53" y="66"/>
                </a:cubicBezTo>
                <a:cubicBezTo>
                  <a:pt x="47" y="72"/>
                  <a:pt x="8" y="110"/>
                  <a:pt x="6" y="123"/>
                </a:cubicBezTo>
                <a:cubicBezTo>
                  <a:pt x="0" y="173"/>
                  <a:pt x="20" y="203"/>
                  <a:pt x="62" y="217"/>
                </a:cubicBezTo>
                <a:cubicBezTo>
                  <a:pt x="146" y="272"/>
                  <a:pt x="249" y="284"/>
                  <a:pt x="346" y="293"/>
                </a:cubicBezTo>
                <a:cubicBezTo>
                  <a:pt x="442" y="284"/>
                  <a:pt x="534" y="265"/>
                  <a:pt x="629" y="255"/>
                </a:cubicBezTo>
                <a:cubicBezTo>
                  <a:pt x="665" y="231"/>
                  <a:pt x="676" y="209"/>
                  <a:pt x="695" y="170"/>
                </a:cubicBezTo>
                <a:cubicBezTo>
                  <a:pt x="692" y="148"/>
                  <a:pt x="692" y="125"/>
                  <a:pt x="686" y="104"/>
                </a:cubicBezTo>
                <a:cubicBezTo>
                  <a:pt x="675" y="67"/>
                  <a:pt x="639" y="62"/>
                  <a:pt x="610" y="47"/>
                </a:cubicBezTo>
                <a:cubicBezTo>
                  <a:pt x="544" y="13"/>
                  <a:pt x="475" y="9"/>
                  <a:pt x="402" y="0"/>
                </a:cubicBezTo>
                <a:cubicBezTo>
                  <a:pt x="258" y="10"/>
                  <a:pt x="308" y="10"/>
                  <a:pt x="251" y="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AutoShape 13">
            <a:extLst>
              <a:ext uri="{FF2B5EF4-FFF2-40B4-BE49-F238E27FC236}">
                <a16:creationId xmlns:a16="http://schemas.microsoft.com/office/drawing/2014/main" xmlns="" id="{F2BE25BC-4F78-4520-AB86-381A3C752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060575"/>
            <a:ext cx="4248150" cy="1368425"/>
          </a:xfrm>
          <a:prstGeom prst="wedgeRoundRectCallout">
            <a:avLst>
              <a:gd name="adj1" fmla="val 19146"/>
              <a:gd name="adj2" fmla="val 174684"/>
              <a:gd name="adj3" fmla="val 16667"/>
            </a:avLst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即程序员在定义的抽象中，应该对用到这个对象的用户隐蔽尽可能多的信息。</a:t>
            </a:r>
          </a:p>
        </p:txBody>
      </p:sp>
      <p:sp>
        <p:nvSpPr>
          <p:cNvPr id="25" name="Freeform 14">
            <a:extLst>
              <a:ext uri="{FF2B5EF4-FFF2-40B4-BE49-F238E27FC236}">
                <a16:creationId xmlns:a16="http://schemas.microsoft.com/office/drawing/2014/main" xmlns="" id="{7C87BC53-EA5A-460D-8A71-E99FF594269B}"/>
              </a:ext>
            </a:extLst>
          </p:cNvPr>
          <p:cNvSpPr>
            <a:spLocks/>
          </p:cNvSpPr>
          <p:nvPr/>
        </p:nvSpPr>
        <p:spPr bwMode="auto">
          <a:xfrm>
            <a:off x="4247356" y="5245270"/>
            <a:ext cx="647700" cy="503238"/>
          </a:xfrm>
          <a:custGeom>
            <a:avLst/>
            <a:gdLst>
              <a:gd name="T0" fmla="*/ 2147483646 w 695"/>
              <a:gd name="T1" fmla="*/ 2147483646 h 293"/>
              <a:gd name="T2" fmla="*/ 2147483646 w 695"/>
              <a:gd name="T3" fmla="*/ 2147483646 h 293"/>
              <a:gd name="T4" fmla="*/ 2147483646 w 695"/>
              <a:gd name="T5" fmla="*/ 2147483646 h 293"/>
              <a:gd name="T6" fmla="*/ 2147483646 w 695"/>
              <a:gd name="T7" fmla="*/ 2147483646 h 293"/>
              <a:gd name="T8" fmla="*/ 2147483646 w 695"/>
              <a:gd name="T9" fmla="*/ 2147483646 h 293"/>
              <a:gd name="T10" fmla="*/ 2147483646 w 695"/>
              <a:gd name="T11" fmla="*/ 2147483646 h 293"/>
              <a:gd name="T12" fmla="*/ 2147483646 w 695"/>
              <a:gd name="T13" fmla="*/ 2147483646 h 293"/>
              <a:gd name="T14" fmla="*/ 2147483646 w 695"/>
              <a:gd name="T15" fmla="*/ 2147483646 h 293"/>
              <a:gd name="T16" fmla="*/ 2147483646 w 695"/>
              <a:gd name="T17" fmla="*/ 2147483646 h 293"/>
              <a:gd name="T18" fmla="*/ 2147483646 w 695"/>
              <a:gd name="T19" fmla="*/ 2147483646 h 293"/>
              <a:gd name="T20" fmla="*/ 2147483646 w 695"/>
              <a:gd name="T21" fmla="*/ 0 h 293"/>
              <a:gd name="T22" fmla="*/ 2147483646 w 695"/>
              <a:gd name="T23" fmla="*/ 2147483646 h 2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95"/>
              <a:gd name="T37" fmla="*/ 0 h 293"/>
              <a:gd name="T38" fmla="*/ 695 w 695"/>
              <a:gd name="T39" fmla="*/ 293 h 2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95" h="293">
                <a:moveTo>
                  <a:pt x="251" y="10"/>
                </a:moveTo>
                <a:cubicBezTo>
                  <a:pt x="183" y="32"/>
                  <a:pt x="271" y="6"/>
                  <a:pt x="138" y="28"/>
                </a:cubicBezTo>
                <a:cubicBezTo>
                  <a:pt x="107" y="33"/>
                  <a:pt x="83" y="56"/>
                  <a:pt x="53" y="66"/>
                </a:cubicBezTo>
                <a:cubicBezTo>
                  <a:pt x="47" y="72"/>
                  <a:pt x="8" y="110"/>
                  <a:pt x="6" y="123"/>
                </a:cubicBezTo>
                <a:cubicBezTo>
                  <a:pt x="0" y="173"/>
                  <a:pt x="20" y="203"/>
                  <a:pt x="62" y="217"/>
                </a:cubicBezTo>
                <a:cubicBezTo>
                  <a:pt x="146" y="272"/>
                  <a:pt x="249" y="284"/>
                  <a:pt x="346" y="293"/>
                </a:cubicBezTo>
                <a:cubicBezTo>
                  <a:pt x="442" y="284"/>
                  <a:pt x="534" y="265"/>
                  <a:pt x="629" y="255"/>
                </a:cubicBezTo>
                <a:cubicBezTo>
                  <a:pt x="665" y="231"/>
                  <a:pt x="676" y="209"/>
                  <a:pt x="695" y="170"/>
                </a:cubicBezTo>
                <a:cubicBezTo>
                  <a:pt x="692" y="148"/>
                  <a:pt x="692" y="125"/>
                  <a:pt x="686" y="104"/>
                </a:cubicBezTo>
                <a:cubicBezTo>
                  <a:pt x="675" y="67"/>
                  <a:pt x="639" y="62"/>
                  <a:pt x="610" y="47"/>
                </a:cubicBezTo>
                <a:cubicBezTo>
                  <a:pt x="544" y="13"/>
                  <a:pt x="475" y="9"/>
                  <a:pt x="402" y="0"/>
                </a:cubicBezTo>
                <a:cubicBezTo>
                  <a:pt x="258" y="10"/>
                  <a:pt x="308" y="10"/>
                  <a:pt x="251" y="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AutoShape 15">
            <a:extLst>
              <a:ext uri="{FF2B5EF4-FFF2-40B4-BE49-F238E27FC236}">
                <a16:creationId xmlns:a16="http://schemas.microsoft.com/office/drawing/2014/main" xmlns="" id="{FD63F537-5CB3-410A-B9F2-00835A5EC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068638"/>
            <a:ext cx="4248150" cy="1439862"/>
          </a:xfrm>
          <a:prstGeom prst="wedgeRoundRectCallout">
            <a:avLst>
              <a:gd name="adj1" fmla="val -36207"/>
              <a:gd name="adj2" fmla="val 101643"/>
              <a:gd name="adj3" fmla="val 16667"/>
            </a:avLst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软件重用、模块重用可以减少许多重复工作，达到提高软件开发的效率</a:t>
            </a:r>
          </a:p>
        </p:txBody>
      </p:sp>
    </p:spTree>
    <p:extLst>
      <p:ext uri="{BB962C8B-B14F-4D97-AF65-F5344CB8AC3E}">
        <p14:creationId xmlns:p14="http://schemas.microsoft.com/office/powerpoint/2010/main" val="159814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/>
      <p:bldP spid="24" grpId="0" animBg="1"/>
      <p:bldP spid="2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53FFF6-556D-413A-A2F2-39292B4730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xmlns="" id="{3D211A52-CD51-448B-BF45-8E0F04177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63" y="942525"/>
            <a:ext cx="8102600" cy="2409444"/>
          </a:xfrm>
          <a:prstGeom prst="roundRect">
            <a:avLst>
              <a:gd name="adj" fmla="val 347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457200" marR="0" lvl="0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抽象数据类型的定义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满足下述特性的用户定义类型称为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抽象数据类型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AutoNum type="circleNumDbPlai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在实现该类型的程序单元中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建立与表示有关的基本操作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AutoNum type="circleNumDbPlai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对使用该类型的程序单元来说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该类型的表示是隐蔽的。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4D10804-19B7-455B-AB7A-FD260DE58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877812"/>
            <a:ext cx="5472113" cy="19446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抽象数据类型隐蔽了表示的细节，通过过程来访问抽象数据对象。对象的表示是被保护的，外界不能对它进行直接操作。对抽象数据类型的实现进行修改，只能在描述这个实现的程序单元中。</a:t>
            </a:r>
            <a:endParaRPr kumimoji="1"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70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0BFC9E-890E-4D8A-9249-0D4AC1F8B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xmlns="" id="{566A8244-C3D9-45C1-8F6D-051856795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3" y="775981"/>
            <a:ext cx="8415337" cy="1640777"/>
          </a:xfrm>
          <a:prstGeom prst="roundRect">
            <a:avLst>
              <a:gd name="adj" fmla="val 323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C++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语言的抽象数据类型</a:t>
            </a:r>
            <a:endParaRPr kumimoji="0" lang="zh-CN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语言中的抽象数据类型称为类（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），类的实例称为对象（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的类满足抽象数据类型的条件（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）和（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xmlns="" id="{D5230C42-792F-427C-8051-BDBE86F96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647643"/>
            <a:ext cx="4321175" cy="37449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1081088" indent="-4572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私有段数据定义；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私有段函数定义；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保护段数据定义；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保护段函数定义；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公有段数据定义；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公有段函数定义；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grpSp>
        <p:nvGrpSpPr>
          <p:cNvPr id="14" name="Group 9">
            <a:extLst>
              <a:ext uri="{FF2B5EF4-FFF2-40B4-BE49-F238E27FC236}">
                <a16:creationId xmlns:a16="http://schemas.microsoft.com/office/drawing/2014/main" xmlns="" id="{630A6196-85C3-4063-BEBF-B59BA6A721A5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079443"/>
            <a:ext cx="2736850" cy="2016125"/>
            <a:chOff x="204" y="1842"/>
            <a:chExt cx="1724" cy="1270"/>
          </a:xfrm>
        </p:grpSpPr>
        <p:sp>
          <p:nvSpPr>
            <p:cNvPr id="15" name="Oval 7">
              <a:extLst>
                <a:ext uri="{FF2B5EF4-FFF2-40B4-BE49-F238E27FC236}">
                  <a16:creationId xmlns:a16="http://schemas.microsoft.com/office/drawing/2014/main" xmlns="" id="{05939F64-1D23-4B73-8A4A-6C65A493F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842"/>
              <a:ext cx="480" cy="48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!</a:t>
              </a: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xmlns="" id="{5270D879-2B2C-4E94-B392-036579CBD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387"/>
              <a:ext cx="1724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kumimoji="1" lang="zh-CN" alt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语言类定义的一般形式</a:t>
              </a:r>
            </a:p>
          </p:txBody>
        </p:sp>
      </p:grpSp>
      <p:sp>
        <p:nvSpPr>
          <p:cNvPr id="17" name="Freeform 10">
            <a:extLst>
              <a:ext uri="{FF2B5EF4-FFF2-40B4-BE49-F238E27FC236}">
                <a16:creationId xmlns:a16="http://schemas.microsoft.com/office/drawing/2014/main" xmlns="" id="{FEC0D540-9F63-44EA-8608-5BC21F6C961B}"/>
              </a:ext>
            </a:extLst>
          </p:cNvPr>
          <p:cNvSpPr>
            <a:spLocks/>
          </p:cNvSpPr>
          <p:nvPr/>
        </p:nvSpPr>
        <p:spPr bwMode="auto">
          <a:xfrm>
            <a:off x="4932363" y="2647643"/>
            <a:ext cx="790575" cy="503238"/>
          </a:xfrm>
          <a:custGeom>
            <a:avLst/>
            <a:gdLst>
              <a:gd name="T0" fmla="*/ 2147483646 w 695"/>
              <a:gd name="T1" fmla="*/ 2147483646 h 293"/>
              <a:gd name="T2" fmla="*/ 2147483646 w 695"/>
              <a:gd name="T3" fmla="*/ 2147483646 h 293"/>
              <a:gd name="T4" fmla="*/ 2147483646 w 695"/>
              <a:gd name="T5" fmla="*/ 2147483646 h 293"/>
              <a:gd name="T6" fmla="*/ 2147483646 w 695"/>
              <a:gd name="T7" fmla="*/ 2147483646 h 293"/>
              <a:gd name="T8" fmla="*/ 2147483646 w 695"/>
              <a:gd name="T9" fmla="*/ 2147483646 h 293"/>
              <a:gd name="T10" fmla="*/ 2147483646 w 695"/>
              <a:gd name="T11" fmla="*/ 2147483646 h 293"/>
              <a:gd name="T12" fmla="*/ 2147483646 w 695"/>
              <a:gd name="T13" fmla="*/ 2147483646 h 293"/>
              <a:gd name="T14" fmla="*/ 2147483646 w 695"/>
              <a:gd name="T15" fmla="*/ 2147483646 h 293"/>
              <a:gd name="T16" fmla="*/ 2147483646 w 695"/>
              <a:gd name="T17" fmla="*/ 2147483646 h 293"/>
              <a:gd name="T18" fmla="*/ 2147483646 w 695"/>
              <a:gd name="T19" fmla="*/ 2147483646 h 293"/>
              <a:gd name="T20" fmla="*/ 2147483646 w 695"/>
              <a:gd name="T21" fmla="*/ 0 h 293"/>
              <a:gd name="T22" fmla="*/ 2147483646 w 695"/>
              <a:gd name="T23" fmla="*/ 2147483646 h 2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95"/>
              <a:gd name="T37" fmla="*/ 0 h 293"/>
              <a:gd name="T38" fmla="*/ 695 w 695"/>
              <a:gd name="T39" fmla="*/ 293 h 2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95" h="293">
                <a:moveTo>
                  <a:pt x="251" y="10"/>
                </a:moveTo>
                <a:cubicBezTo>
                  <a:pt x="183" y="32"/>
                  <a:pt x="271" y="6"/>
                  <a:pt x="138" y="28"/>
                </a:cubicBezTo>
                <a:cubicBezTo>
                  <a:pt x="107" y="33"/>
                  <a:pt x="83" y="56"/>
                  <a:pt x="53" y="66"/>
                </a:cubicBezTo>
                <a:cubicBezTo>
                  <a:pt x="47" y="72"/>
                  <a:pt x="8" y="110"/>
                  <a:pt x="6" y="123"/>
                </a:cubicBezTo>
                <a:cubicBezTo>
                  <a:pt x="0" y="173"/>
                  <a:pt x="20" y="203"/>
                  <a:pt x="62" y="217"/>
                </a:cubicBezTo>
                <a:cubicBezTo>
                  <a:pt x="146" y="272"/>
                  <a:pt x="249" y="284"/>
                  <a:pt x="346" y="293"/>
                </a:cubicBezTo>
                <a:cubicBezTo>
                  <a:pt x="442" y="284"/>
                  <a:pt x="534" y="265"/>
                  <a:pt x="629" y="255"/>
                </a:cubicBezTo>
                <a:cubicBezTo>
                  <a:pt x="665" y="231"/>
                  <a:pt x="676" y="209"/>
                  <a:pt x="695" y="170"/>
                </a:cubicBezTo>
                <a:cubicBezTo>
                  <a:pt x="692" y="148"/>
                  <a:pt x="692" y="125"/>
                  <a:pt x="686" y="104"/>
                </a:cubicBezTo>
                <a:cubicBezTo>
                  <a:pt x="675" y="67"/>
                  <a:pt x="639" y="62"/>
                  <a:pt x="610" y="47"/>
                </a:cubicBezTo>
                <a:cubicBezTo>
                  <a:pt x="544" y="13"/>
                  <a:pt x="475" y="9"/>
                  <a:pt x="402" y="0"/>
                </a:cubicBezTo>
                <a:cubicBezTo>
                  <a:pt x="258" y="10"/>
                  <a:pt x="308" y="10"/>
                  <a:pt x="251" y="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AutoShape 11">
            <a:extLst>
              <a:ext uri="{FF2B5EF4-FFF2-40B4-BE49-F238E27FC236}">
                <a16:creationId xmlns:a16="http://schemas.microsoft.com/office/drawing/2014/main" xmlns="" id="{36DE8C0B-58BA-424E-B609-14BB775E56AF}"/>
              </a:ext>
            </a:extLst>
          </p:cNvPr>
          <p:cNvSpPr>
            <a:spLocks/>
          </p:cNvSpPr>
          <p:nvPr/>
        </p:nvSpPr>
        <p:spPr bwMode="auto">
          <a:xfrm>
            <a:off x="7092950" y="3081031"/>
            <a:ext cx="647700" cy="3167062"/>
          </a:xfrm>
          <a:prstGeom prst="rightBrace">
            <a:avLst>
              <a:gd name="adj1" fmla="val 40748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AutoShape 14">
            <a:extLst>
              <a:ext uri="{FF2B5EF4-FFF2-40B4-BE49-F238E27FC236}">
                <a16:creationId xmlns:a16="http://schemas.microsoft.com/office/drawing/2014/main" xmlns="" id="{811CFB49-B429-4F4F-A6A2-6723C2210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1855481"/>
            <a:ext cx="2376488" cy="431800"/>
          </a:xfrm>
          <a:prstGeom prst="wedgeRoundRectCallout">
            <a:avLst>
              <a:gd name="adj1" fmla="val -68569"/>
              <a:gd name="adj2" fmla="val 141912"/>
              <a:gd name="adj3" fmla="val 16667"/>
            </a:avLst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类型名标识符</a:t>
            </a:r>
          </a:p>
        </p:txBody>
      </p:sp>
      <p:sp>
        <p:nvSpPr>
          <p:cNvPr id="20" name="AutoShape 15">
            <a:extLst>
              <a:ext uri="{FF2B5EF4-FFF2-40B4-BE49-F238E27FC236}">
                <a16:creationId xmlns:a16="http://schemas.microsoft.com/office/drawing/2014/main" xmlns="" id="{EC8C2DA5-1F0C-4D30-AC2E-0EA85BEAB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4447868"/>
            <a:ext cx="2376487" cy="2016125"/>
          </a:xfrm>
          <a:prstGeom prst="wedgeRoundRectCallout">
            <a:avLst>
              <a:gd name="adj1" fmla="val 174250"/>
              <a:gd name="adj2" fmla="val -36537"/>
              <a:gd name="adj3" fmla="val 16667"/>
            </a:avLst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类体，其中私有段、保护段以及公有段的实现对外部不可见；公有段的数据及函数名外部可见</a:t>
            </a:r>
          </a:p>
        </p:txBody>
      </p:sp>
    </p:spTree>
    <p:extLst>
      <p:ext uri="{BB962C8B-B14F-4D97-AF65-F5344CB8AC3E}">
        <p14:creationId xmlns:p14="http://schemas.microsoft.com/office/powerpoint/2010/main" val="410732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animBg="1"/>
      <p:bldP spid="19" grpId="0" animBg="1"/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7B363B-0298-42A8-9B38-021C23CCF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xmlns="" id="{218A2A0D-4261-4F57-8EE2-E564457F7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1049338"/>
            <a:ext cx="8418513" cy="1659422"/>
          </a:xfrm>
          <a:prstGeom prst="roundRect">
            <a:avLst>
              <a:gd name="adj" fmla="val 290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类的实例是对象，对象继承类中的数据和方法；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各对象的数据初始化和各个数据成员的值不同；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支持重载和多态；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的继承性通过派生类来实现。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33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EEB63D-F4BB-4225-A290-D0ECA9690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xmlns="" id="{47FF4D96-E955-4CBE-86E2-8BB948360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747673"/>
            <a:ext cx="8380413" cy="1430179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JAVA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抽象数据类型</a:t>
            </a:r>
            <a:endParaRPr kumimoji="0" lang="zh-CN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仿宋_GB2312" pitchFamily="49" charset="-122"/>
            </a:endParaRP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JAVA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中的抽象数据类型称为类（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class),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类的实例称为对象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C++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的类满足抽象数据类型的条件（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）和（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</a:rPr>
              <a:t>）；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860A3AA-883B-4B11-80A3-198DE951F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0" y="2109899"/>
            <a:ext cx="7068988" cy="4608512"/>
          </a:xfrm>
          <a:prstGeom prst="rect">
            <a:avLst/>
          </a:prstGeom>
          <a:solidFill>
            <a:srgbClr val="B4FC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1081088" indent="-4572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类说明格式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class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&lt;</a:t>
            </a:r>
            <a:r>
              <a:rPr kumimoji="1"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类名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{ &lt;</a:t>
            </a:r>
            <a:r>
              <a:rPr kumimoji="1"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类体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&gt; 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超类（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Super Class</a:t>
            </a:r>
            <a:r>
              <a:rPr kumimoji="1"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class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&lt;</a:t>
            </a:r>
            <a:r>
              <a:rPr kumimoji="1"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类名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extends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kumimoji="1"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父类名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{ &lt;</a:t>
            </a:r>
            <a:r>
              <a:rPr kumimoji="1"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类体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&gt; 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列出类的实现接口的类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class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&lt;</a:t>
            </a:r>
            <a:r>
              <a:rPr kumimoji="1"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类名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extends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kumimoji="1"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父类名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implements call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{ &lt;</a:t>
            </a:r>
            <a:r>
              <a:rPr kumimoji="1"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类体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&gt; 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抽象类（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Abstract Class</a:t>
            </a:r>
            <a:r>
              <a:rPr kumimoji="1"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abstract class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&lt;</a:t>
            </a:r>
            <a:r>
              <a:rPr kumimoji="1"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类名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extends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kumimoji="1"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父类名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{ &lt;</a:t>
            </a:r>
            <a:r>
              <a:rPr kumimoji="1"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类体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&gt; 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最终类（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Final Class)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final class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&lt;</a:t>
            </a:r>
            <a:r>
              <a:rPr kumimoji="1"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类名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extends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kumimoji="1"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父类名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{ &lt;</a:t>
            </a:r>
            <a:r>
              <a:rPr kumimoji="1" lang="zh-CN" altLang="en-US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类体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&gt; 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1" lang="en-US" altLang="zh-CN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200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73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AC81117-52B1-4025-8871-56DC03A51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第九节 类型检查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xmlns="" id="{135368A8-2290-4663-A2A3-EBF2252FC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363663"/>
            <a:ext cx="8555037" cy="3772543"/>
          </a:xfrm>
          <a:prstGeom prst="roundRect">
            <a:avLst>
              <a:gd name="adj" fmla="val 289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266700" marR="0" lvl="0" indent="-2667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对数据对象的类型和使用的操作是否匹配的一致性检查称为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类型检查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266700" marR="0" lvl="0" indent="-2667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语言的类型检查分为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静态检查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static checking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动态检查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dynamic checking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静态检查使程序更正确更有效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动态检查使编程方便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但影响了可读性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且降低了执行效率</a:t>
            </a:r>
          </a:p>
          <a:p>
            <a:pPr marL="266700" marR="0" lvl="0" indent="-2667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语言按类型可分为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无类型语言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弱类型语言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强类型语言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0" lang="zh-CN" altLang="zh-CN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AutoShape 6">
            <a:extLst>
              <a:ext uri="{FF2B5EF4-FFF2-40B4-BE49-F238E27FC236}">
                <a16:creationId xmlns:a16="http://schemas.microsoft.com/office/drawing/2014/main" xmlns="" id="{5B7E8EC1-97A6-4C92-AB43-3AD4F39A0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987" y="862130"/>
            <a:ext cx="2879725" cy="431800"/>
          </a:xfrm>
          <a:prstGeom prst="wedgeRoundRectCallout">
            <a:avLst>
              <a:gd name="adj1" fmla="val -41750"/>
              <a:gd name="adj2" fmla="val 268605"/>
              <a:gd name="adj3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在编译时进行的检查</a:t>
            </a:r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xmlns="" id="{864CF2A5-AC69-4318-85E8-6FF88713D434}"/>
              </a:ext>
            </a:extLst>
          </p:cNvPr>
          <p:cNvSpPr>
            <a:spLocks/>
          </p:cNvSpPr>
          <p:nvPr/>
        </p:nvSpPr>
        <p:spPr bwMode="auto">
          <a:xfrm>
            <a:off x="3563938" y="2224882"/>
            <a:ext cx="2087562" cy="503237"/>
          </a:xfrm>
          <a:custGeom>
            <a:avLst/>
            <a:gdLst>
              <a:gd name="T0" fmla="*/ 2147483646 w 695"/>
              <a:gd name="T1" fmla="*/ 2147483646 h 293"/>
              <a:gd name="T2" fmla="*/ 2147483646 w 695"/>
              <a:gd name="T3" fmla="*/ 2147483646 h 293"/>
              <a:gd name="T4" fmla="*/ 2147483646 w 695"/>
              <a:gd name="T5" fmla="*/ 2147483646 h 293"/>
              <a:gd name="T6" fmla="*/ 2147483646 w 695"/>
              <a:gd name="T7" fmla="*/ 2147483646 h 293"/>
              <a:gd name="T8" fmla="*/ 2147483646 w 695"/>
              <a:gd name="T9" fmla="*/ 2147483646 h 293"/>
              <a:gd name="T10" fmla="*/ 2147483646 w 695"/>
              <a:gd name="T11" fmla="*/ 2147483646 h 293"/>
              <a:gd name="T12" fmla="*/ 2147483646 w 695"/>
              <a:gd name="T13" fmla="*/ 2147483646 h 293"/>
              <a:gd name="T14" fmla="*/ 2147483646 w 695"/>
              <a:gd name="T15" fmla="*/ 2147483646 h 293"/>
              <a:gd name="T16" fmla="*/ 2147483646 w 695"/>
              <a:gd name="T17" fmla="*/ 2147483646 h 293"/>
              <a:gd name="T18" fmla="*/ 2147483646 w 695"/>
              <a:gd name="T19" fmla="*/ 2147483646 h 293"/>
              <a:gd name="T20" fmla="*/ 2147483646 w 695"/>
              <a:gd name="T21" fmla="*/ 0 h 293"/>
              <a:gd name="T22" fmla="*/ 2147483646 w 695"/>
              <a:gd name="T23" fmla="*/ 2147483646 h 2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95"/>
              <a:gd name="T37" fmla="*/ 0 h 293"/>
              <a:gd name="T38" fmla="*/ 695 w 695"/>
              <a:gd name="T39" fmla="*/ 293 h 2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95" h="293">
                <a:moveTo>
                  <a:pt x="251" y="10"/>
                </a:moveTo>
                <a:cubicBezTo>
                  <a:pt x="183" y="32"/>
                  <a:pt x="271" y="6"/>
                  <a:pt x="138" y="28"/>
                </a:cubicBezTo>
                <a:cubicBezTo>
                  <a:pt x="107" y="33"/>
                  <a:pt x="83" y="56"/>
                  <a:pt x="53" y="66"/>
                </a:cubicBezTo>
                <a:cubicBezTo>
                  <a:pt x="47" y="72"/>
                  <a:pt x="8" y="110"/>
                  <a:pt x="6" y="123"/>
                </a:cubicBezTo>
                <a:cubicBezTo>
                  <a:pt x="0" y="173"/>
                  <a:pt x="20" y="203"/>
                  <a:pt x="62" y="217"/>
                </a:cubicBezTo>
                <a:cubicBezTo>
                  <a:pt x="146" y="272"/>
                  <a:pt x="249" y="284"/>
                  <a:pt x="346" y="293"/>
                </a:cubicBezTo>
                <a:cubicBezTo>
                  <a:pt x="442" y="284"/>
                  <a:pt x="534" y="265"/>
                  <a:pt x="629" y="255"/>
                </a:cubicBezTo>
                <a:cubicBezTo>
                  <a:pt x="665" y="231"/>
                  <a:pt x="676" y="209"/>
                  <a:pt x="695" y="170"/>
                </a:cubicBezTo>
                <a:cubicBezTo>
                  <a:pt x="692" y="148"/>
                  <a:pt x="692" y="125"/>
                  <a:pt x="686" y="104"/>
                </a:cubicBezTo>
                <a:cubicBezTo>
                  <a:pt x="675" y="67"/>
                  <a:pt x="639" y="62"/>
                  <a:pt x="610" y="47"/>
                </a:cubicBezTo>
                <a:cubicBezTo>
                  <a:pt x="544" y="13"/>
                  <a:pt x="475" y="9"/>
                  <a:pt x="402" y="0"/>
                </a:cubicBezTo>
                <a:cubicBezTo>
                  <a:pt x="258" y="10"/>
                  <a:pt x="308" y="10"/>
                  <a:pt x="251" y="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AutoShape 8">
            <a:extLst>
              <a:ext uri="{FF2B5EF4-FFF2-40B4-BE49-F238E27FC236}">
                <a16:creationId xmlns:a16="http://schemas.microsoft.com/office/drawing/2014/main" xmlns="" id="{A8D93FB0-1545-4AE0-91FF-B680991C0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043" y="3269456"/>
            <a:ext cx="2879725" cy="431800"/>
          </a:xfrm>
          <a:prstGeom prst="wedgeRoundRectCallout">
            <a:avLst>
              <a:gd name="adj1" fmla="val -66815"/>
              <a:gd name="adj2" fmla="val -125736"/>
              <a:gd name="adj3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在运行时进行的检查</a:t>
            </a:r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xmlns="" id="{ACF8EAD0-487A-4E9D-B10D-3CB3176E6ADD}"/>
              </a:ext>
            </a:extLst>
          </p:cNvPr>
          <p:cNvSpPr>
            <a:spLocks/>
          </p:cNvSpPr>
          <p:nvPr/>
        </p:nvSpPr>
        <p:spPr bwMode="auto">
          <a:xfrm>
            <a:off x="827088" y="2604244"/>
            <a:ext cx="1657350" cy="503237"/>
          </a:xfrm>
          <a:custGeom>
            <a:avLst/>
            <a:gdLst>
              <a:gd name="T0" fmla="*/ 2147483646 w 695"/>
              <a:gd name="T1" fmla="*/ 2147483646 h 293"/>
              <a:gd name="T2" fmla="*/ 2147483646 w 695"/>
              <a:gd name="T3" fmla="*/ 2147483646 h 293"/>
              <a:gd name="T4" fmla="*/ 2147483646 w 695"/>
              <a:gd name="T5" fmla="*/ 2147483646 h 293"/>
              <a:gd name="T6" fmla="*/ 2147483646 w 695"/>
              <a:gd name="T7" fmla="*/ 2147483646 h 293"/>
              <a:gd name="T8" fmla="*/ 2147483646 w 695"/>
              <a:gd name="T9" fmla="*/ 2147483646 h 293"/>
              <a:gd name="T10" fmla="*/ 2147483646 w 695"/>
              <a:gd name="T11" fmla="*/ 2147483646 h 293"/>
              <a:gd name="T12" fmla="*/ 2147483646 w 695"/>
              <a:gd name="T13" fmla="*/ 2147483646 h 293"/>
              <a:gd name="T14" fmla="*/ 2147483646 w 695"/>
              <a:gd name="T15" fmla="*/ 2147483646 h 293"/>
              <a:gd name="T16" fmla="*/ 2147483646 w 695"/>
              <a:gd name="T17" fmla="*/ 2147483646 h 293"/>
              <a:gd name="T18" fmla="*/ 2147483646 w 695"/>
              <a:gd name="T19" fmla="*/ 2147483646 h 293"/>
              <a:gd name="T20" fmla="*/ 2147483646 w 695"/>
              <a:gd name="T21" fmla="*/ 0 h 293"/>
              <a:gd name="T22" fmla="*/ 2147483646 w 695"/>
              <a:gd name="T23" fmla="*/ 2147483646 h 2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95"/>
              <a:gd name="T37" fmla="*/ 0 h 293"/>
              <a:gd name="T38" fmla="*/ 695 w 695"/>
              <a:gd name="T39" fmla="*/ 293 h 2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95" h="293">
                <a:moveTo>
                  <a:pt x="251" y="10"/>
                </a:moveTo>
                <a:cubicBezTo>
                  <a:pt x="183" y="32"/>
                  <a:pt x="271" y="6"/>
                  <a:pt x="138" y="28"/>
                </a:cubicBezTo>
                <a:cubicBezTo>
                  <a:pt x="107" y="33"/>
                  <a:pt x="83" y="56"/>
                  <a:pt x="53" y="66"/>
                </a:cubicBezTo>
                <a:cubicBezTo>
                  <a:pt x="47" y="72"/>
                  <a:pt x="8" y="110"/>
                  <a:pt x="6" y="123"/>
                </a:cubicBezTo>
                <a:cubicBezTo>
                  <a:pt x="0" y="173"/>
                  <a:pt x="20" y="203"/>
                  <a:pt x="62" y="217"/>
                </a:cubicBezTo>
                <a:cubicBezTo>
                  <a:pt x="146" y="272"/>
                  <a:pt x="249" y="284"/>
                  <a:pt x="346" y="293"/>
                </a:cubicBezTo>
                <a:cubicBezTo>
                  <a:pt x="442" y="284"/>
                  <a:pt x="534" y="265"/>
                  <a:pt x="629" y="255"/>
                </a:cubicBezTo>
                <a:cubicBezTo>
                  <a:pt x="665" y="231"/>
                  <a:pt x="676" y="209"/>
                  <a:pt x="695" y="170"/>
                </a:cubicBezTo>
                <a:cubicBezTo>
                  <a:pt x="692" y="148"/>
                  <a:pt x="692" y="125"/>
                  <a:pt x="686" y="104"/>
                </a:cubicBezTo>
                <a:cubicBezTo>
                  <a:pt x="675" y="67"/>
                  <a:pt x="639" y="62"/>
                  <a:pt x="610" y="47"/>
                </a:cubicBezTo>
                <a:cubicBezTo>
                  <a:pt x="544" y="13"/>
                  <a:pt x="475" y="9"/>
                  <a:pt x="402" y="0"/>
                </a:cubicBezTo>
                <a:cubicBezTo>
                  <a:pt x="258" y="10"/>
                  <a:pt x="308" y="10"/>
                  <a:pt x="251" y="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xmlns="" id="{78FBE89E-1444-4AD1-9D61-BBD73CD16587}"/>
              </a:ext>
            </a:extLst>
          </p:cNvPr>
          <p:cNvSpPr>
            <a:spLocks/>
          </p:cNvSpPr>
          <p:nvPr/>
        </p:nvSpPr>
        <p:spPr bwMode="auto">
          <a:xfrm>
            <a:off x="3453307" y="4224338"/>
            <a:ext cx="1944688" cy="503237"/>
          </a:xfrm>
          <a:custGeom>
            <a:avLst/>
            <a:gdLst>
              <a:gd name="T0" fmla="*/ 2147483646 w 695"/>
              <a:gd name="T1" fmla="*/ 2147483646 h 293"/>
              <a:gd name="T2" fmla="*/ 2147483646 w 695"/>
              <a:gd name="T3" fmla="*/ 2147483646 h 293"/>
              <a:gd name="T4" fmla="*/ 2147483646 w 695"/>
              <a:gd name="T5" fmla="*/ 2147483646 h 293"/>
              <a:gd name="T6" fmla="*/ 2147483646 w 695"/>
              <a:gd name="T7" fmla="*/ 2147483646 h 293"/>
              <a:gd name="T8" fmla="*/ 2147483646 w 695"/>
              <a:gd name="T9" fmla="*/ 2147483646 h 293"/>
              <a:gd name="T10" fmla="*/ 2147483646 w 695"/>
              <a:gd name="T11" fmla="*/ 2147483646 h 293"/>
              <a:gd name="T12" fmla="*/ 2147483646 w 695"/>
              <a:gd name="T13" fmla="*/ 2147483646 h 293"/>
              <a:gd name="T14" fmla="*/ 2147483646 w 695"/>
              <a:gd name="T15" fmla="*/ 2147483646 h 293"/>
              <a:gd name="T16" fmla="*/ 2147483646 w 695"/>
              <a:gd name="T17" fmla="*/ 2147483646 h 293"/>
              <a:gd name="T18" fmla="*/ 2147483646 w 695"/>
              <a:gd name="T19" fmla="*/ 2147483646 h 293"/>
              <a:gd name="T20" fmla="*/ 2147483646 w 695"/>
              <a:gd name="T21" fmla="*/ 0 h 293"/>
              <a:gd name="T22" fmla="*/ 2147483646 w 695"/>
              <a:gd name="T23" fmla="*/ 2147483646 h 2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95"/>
              <a:gd name="T37" fmla="*/ 0 h 293"/>
              <a:gd name="T38" fmla="*/ 695 w 695"/>
              <a:gd name="T39" fmla="*/ 293 h 2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95" h="293">
                <a:moveTo>
                  <a:pt x="251" y="10"/>
                </a:moveTo>
                <a:cubicBezTo>
                  <a:pt x="183" y="32"/>
                  <a:pt x="271" y="6"/>
                  <a:pt x="138" y="28"/>
                </a:cubicBezTo>
                <a:cubicBezTo>
                  <a:pt x="107" y="33"/>
                  <a:pt x="83" y="56"/>
                  <a:pt x="53" y="66"/>
                </a:cubicBezTo>
                <a:cubicBezTo>
                  <a:pt x="47" y="72"/>
                  <a:pt x="8" y="110"/>
                  <a:pt x="6" y="123"/>
                </a:cubicBezTo>
                <a:cubicBezTo>
                  <a:pt x="0" y="173"/>
                  <a:pt x="20" y="203"/>
                  <a:pt x="62" y="217"/>
                </a:cubicBezTo>
                <a:cubicBezTo>
                  <a:pt x="146" y="272"/>
                  <a:pt x="249" y="284"/>
                  <a:pt x="346" y="293"/>
                </a:cubicBezTo>
                <a:cubicBezTo>
                  <a:pt x="442" y="284"/>
                  <a:pt x="534" y="265"/>
                  <a:pt x="629" y="255"/>
                </a:cubicBezTo>
                <a:cubicBezTo>
                  <a:pt x="665" y="231"/>
                  <a:pt x="676" y="209"/>
                  <a:pt x="695" y="170"/>
                </a:cubicBezTo>
                <a:cubicBezTo>
                  <a:pt x="692" y="148"/>
                  <a:pt x="692" y="125"/>
                  <a:pt x="686" y="104"/>
                </a:cubicBezTo>
                <a:cubicBezTo>
                  <a:pt x="675" y="67"/>
                  <a:pt x="639" y="62"/>
                  <a:pt x="610" y="47"/>
                </a:cubicBezTo>
                <a:cubicBezTo>
                  <a:pt x="544" y="13"/>
                  <a:pt x="475" y="9"/>
                  <a:pt x="402" y="0"/>
                </a:cubicBezTo>
                <a:cubicBezTo>
                  <a:pt x="258" y="10"/>
                  <a:pt x="308" y="10"/>
                  <a:pt x="251" y="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xmlns="" id="{B7AE4CBC-E682-4F7B-80F7-DC345D6819FC}"/>
              </a:ext>
            </a:extLst>
          </p:cNvPr>
          <p:cNvSpPr>
            <a:spLocks/>
          </p:cNvSpPr>
          <p:nvPr/>
        </p:nvSpPr>
        <p:spPr bwMode="auto">
          <a:xfrm>
            <a:off x="5685332" y="4224338"/>
            <a:ext cx="1873250" cy="503237"/>
          </a:xfrm>
          <a:custGeom>
            <a:avLst/>
            <a:gdLst>
              <a:gd name="T0" fmla="*/ 2147483646 w 695"/>
              <a:gd name="T1" fmla="*/ 2147483646 h 293"/>
              <a:gd name="T2" fmla="*/ 2147483646 w 695"/>
              <a:gd name="T3" fmla="*/ 2147483646 h 293"/>
              <a:gd name="T4" fmla="*/ 2147483646 w 695"/>
              <a:gd name="T5" fmla="*/ 2147483646 h 293"/>
              <a:gd name="T6" fmla="*/ 2147483646 w 695"/>
              <a:gd name="T7" fmla="*/ 2147483646 h 293"/>
              <a:gd name="T8" fmla="*/ 2147483646 w 695"/>
              <a:gd name="T9" fmla="*/ 2147483646 h 293"/>
              <a:gd name="T10" fmla="*/ 2147483646 w 695"/>
              <a:gd name="T11" fmla="*/ 2147483646 h 293"/>
              <a:gd name="T12" fmla="*/ 2147483646 w 695"/>
              <a:gd name="T13" fmla="*/ 2147483646 h 293"/>
              <a:gd name="T14" fmla="*/ 2147483646 w 695"/>
              <a:gd name="T15" fmla="*/ 2147483646 h 293"/>
              <a:gd name="T16" fmla="*/ 2147483646 w 695"/>
              <a:gd name="T17" fmla="*/ 2147483646 h 293"/>
              <a:gd name="T18" fmla="*/ 2147483646 w 695"/>
              <a:gd name="T19" fmla="*/ 2147483646 h 293"/>
              <a:gd name="T20" fmla="*/ 2147483646 w 695"/>
              <a:gd name="T21" fmla="*/ 0 h 293"/>
              <a:gd name="T22" fmla="*/ 2147483646 w 695"/>
              <a:gd name="T23" fmla="*/ 2147483646 h 2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95"/>
              <a:gd name="T37" fmla="*/ 0 h 293"/>
              <a:gd name="T38" fmla="*/ 695 w 695"/>
              <a:gd name="T39" fmla="*/ 293 h 2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95" h="293">
                <a:moveTo>
                  <a:pt x="251" y="10"/>
                </a:moveTo>
                <a:cubicBezTo>
                  <a:pt x="183" y="32"/>
                  <a:pt x="271" y="6"/>
                  <a:pt x="138" y="28"/>
                </a:cubicBezTo>
                <a:cubicBezTo>
                  <a:pt x="107" y="33"/>
                  <a:pt x="83" y="56"/>
                  <a:pt x="53" y="66"/>
                </a:cubicBezTo>
                <a:cubicBezTo>
                  <a:pt x="47" y="72"/>
                  <a:pt x="8" y="110"/>
                  <a:pt x="6" y="123"/>
                </a:cubicBezTo>
                <a:cubicBezTo>
                  <a:pt x="0" y="173"/>
                  <a:pt x="20" y="203"/>
                  <a:pt x="62" y="217"/>
                </a:cubicBezTo>
                <a:cubicBezTo>
                  <a:pt x="146" y="272"/>
                  <a:pt x="249" y="284"/>
                  <a:pt x="346" y="293"/>
                </a:cubicBezTo>
                <a:cubicBezTo>
                  <a:pt x="442" y="284"/>
                  <a:pt x="534" y="265"/>
                  <a:pt x="629" y="255"/>
                </a:cubicBezTo>
                <a:cubicBezTo>
                  <a:pt x="665" y="231"/>
                  <a:pt x="676" y="209"/>
                  <a:pt x="695" y="170"/>
                </a:cubicBezTo>
                <a:cubicBezTo>
                  <a:pt x="692" y="148"/>
                  <a:pt x="692" y="125"/>
                  <a:pt x="686" y="104"/>
                </a:cubicBezTo>
                <a:cubicBezTo>
                  <a:pt x="675" y="67"/>
                  <a:pt x="639" y="62"/>
                  <a:pt x="610" y="47"/>
                </a:cubicBezTo>
                <a:cubicBezTo>
                  <a:pt x="544" y="13"/>
                  <a:pt x="475" y="9"/>
                  <a:pt x="402" y="0"/>
                </a:cubicBezTo>
                <a:cubicBezTo>
                  <a:pt x="258" y="10"/>
                  <a:pt x="308" y="10"/>
                  <a:pt x="251" y="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13">
            <a:extLst>
              <a:ext uri="{FF2B5EF4-FFF2-40B4-BE49-F238E27FC236}">
                <a16:creationId xmlns:a16="http://schemas.microsoft.com/office/drawing/2014/main" xmlns="" id="{A60FEA0E-7E3E-43B0-BC77-1381106CD207}"/>
              </a:ext>
            </a:extLst>
          </p:cNvPr>
          <p:cNvSpPr>
            <a:spLocks/>
          </p:cNvSpPr>
          <p:nvPr/>
        </p:nvSpPr>
        <p:spPr bwMode="auto">
          <a:xfrm>
            <a:off x="409575" y="4652962"/>
            <a:ext cx="1943100" cy="503238"/>
          </a:xfrm>
          <a:custGeom>
            <a:avLst/>
            <a:gdLst>
              <a:gd name="T0" fmla="*/ 2147483646 w 695"/>
              <a:gd name="T1" fmla="*/ 2147483646 h 293"/>
              <a:gd name="T2" fmla="*/ 2147483646 w 695"/>
              <a:gd name="T3" fmla="*/ 2147483646 h 293"/>
              <a:gd name="T4" fmla="*/ 2147483646 w 695"/>
              <a:gd name="T5" fmla="*/ 2147483646 h 293"/>
              <a:gd name="T6" fmla="*/ 2147483646 w 695"/>
              <a:gd name="T7" fmla="*/ 2147483646 h 293"/>
              <a:gd name="T8" fmla="*/ 2147483646 w 695"/>
              <a:gd name="T9" fmla="*/ 2147483646 h 293"/>
              <a:gd name="T10" fmla="*/ 2147483646 w 695"/>
              <a:gd name="T11" fmla="*/ 2147483646 h 293"/>
              <a:gd name="T12" fmla="*/ 2147483646 w 695"/>
              <a:gd name="T13" fmla="*/ 2147483646 h 293"/>
              <a:gd name="T14" fmla="*/ 2147483646 w 695"/>
              <a:gd name="T15" fmla="*/ 2147483646 h 293"/>
              <a:gd name="T16" fmla="*/ 2147483646 w 695"/>
              <a:gd name="T17" fmla="*/ 2147483646 h 293"/>
              <a:gd name="T18" fmla="*/ 2147483646 w 695"/>
              <a:gd name="T19" fmla="*/ 2147483646 h 293"/>
              <a:gd name="T20" fmla="*/ 2147483646 w 695"/>
              <a:gd name="T21" fmla="*/ 0 h 293"/>
              <a:gd name="T22" fmla="*/ 2147483646 w 695"/>
              <a:gd name="T23" fmla="*/ 2147483646 h 2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95"/>
              <a:gd name="T37" fmla="*/ 0 h 293"/>
              <a:gd name="T38" fmla="*/ 695 w 695"/>
              <a:gd name="T39" fmla="*/ 293 h 2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95" h="293">
                <a:moveTo>
                  <a:pt x="251" y="10"/>
                </a:moveTo>
                <a:cubicBezTo>
                  <a:pt x="183" y="32"/>
                  <a:pt x="271" y="6"/>
                  <a:pt x="138" y="28"/>
                </a:cubicBezTo>
                <a:cubicBezTo>
                  <a:pt x="107" y="33"/>
                  <a:pt x="83" y="56"/>
                  <a:pt x="53" y="66"/>
                </a:cubicBezTo>
                <a:cubicBezTo>
                  <a:pt x="47" y="72"/>
                  <a:pt x="8" y="110"/>
                  <a:pt x="6" y="123"/>
                </a:cubicBezTo>
                <a:cubicBezTo>
                  <a:pt x="0" y="173"/>
                  <a:pt x="20" y="203"/>
                  <a:pt x="62" y="217"/>
                </a:cubicBezTo>
                <a:cubicBezTo>
                  <a:pt x="146" y="272"/>
                  <a:pt x="249" y="284"/>
                  <a:pt x="346" y="293"/>
                </a:cubicBezTo>
                <a:cubicBezTo>
                  <a:pt x="442" y="284"/>
                  <a:pt x="534" y="265"/>
                  <a:pt x="629" y="255"/>
                </a:cubicBezTo>
                <a:cubicBezTo>
                  <a:pt x="665" y="231"/>
                  <a:pt x="676" y="209"/>
                  <a:pt x="695" y="170"/>
                </a:cubicBezTo>
                <a:cubicBezTo>
                  <a:pt x="692" y="148"/>
                  <a:pt x="692" y="125"/>
                  <a:pt x="686" y="104"/>
                </a:cubicBezTo>
                <a:cubicBezTo>
                  <a:pt x="675" y="67"/>
                  <a:pt x="639" y="62"/>
                  <a:pt x="610" y="47"/>
                </a:cubicBezTo>
                <a:cubicBezTo>
                  <a:pt x="544" y="13"/>
                  <a:pt x="475" y="9"/>
                  <a:pt x="402" y="0"/>
                </a:cubicBezTo>
                <a:cubicBezTo>
                  <a:pt x="258" y="10"/>
                  <a:pt x="308" y="10"/>
                  <a:pt x="251" y="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AutoShape 14">
            <a:extLst>
              <a:ext uri="{FF2B5EF4-FFF2-40B4-BE49-F238E27FC236}">
                <a16:creationId xmlns:a16="http://schemas.microsoft.com/office/drawing/2014/main" xmlns="" id="{F09E9643-1B73-4660-AF2F-41ADCDD03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6" y="3701256"/>
            <a:ext cx="2879725" cy="774700"/>
          </a:xfrm>
          <a:prstGeom prst="wedgeRoundRectCallout">
            <a:avLst>
              <a:gd name="adj1" fmla="val 82723"/>
              <a:gd name="adj2" fmla="val 33244"/>
              <a:gd name="adj3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语言没有类型定义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函数式语言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FP</a:t>
            </a:r>
            <a:r>
              <a:rPr kumimoji="1" lang="zh-CN" altLang="en-US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FFP</a:t>
            </a:r>
            <a:endParaRPr kumimoji="1" lang="zh-CN" altLang="en-US" sz="20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AutoShape 15">
            <a:extLst>
              <a:ext uri="{FF2B5EF4-FFF2-40B4-BE49-F238E27FC236}">
                <a16:creationId xmlns:a16="http://schemas.microsoft.com/office/drawing/2014/main" xmlns="" id="{71F18EAA-29F1-409E-B9F3-24C407F90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159" y="2770138"/>
            <a:ext cx="5184775" cy="720725"/>
          </a:xfrm>
          <a:prstGeom prst="wedgeRoundRectCallout">
            <a:avLst>
              <a:gd name="adj1" fmla="val 25233"/>
              <a:gd name="adj2" fmla="val 159072"/>
              <a:gd name="adj3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语言的类型检查不能全部在编译时完成，有些要在运行时才能完成，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vb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pascal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AutoShape 16">
            <a:extLst>
              <a:ext uri="{FF2B5EF4-FFF2-40B4-BE49-F238E27FC236}">
                <a16:creationId xmlns:a16="http://schemas.microsoft.com/office/drawing/2014/main" xmlns="" id="{CA61506D-C24C-407A-978A-D9A6D0E92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3348882"/>
            <a:ext cx="3673475" cy="995362"/>
          </a:xfrm>
          <a:prstGeom prst="wedgeRoundRectCallout">
            <a:avLst>
              <a:gd name="adj1" fmla="val -8321"/>
              <a:gd name="adj2" fmla="val 83128"/>
              <a:gd name="adj3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语言的类型检查全部在编译时完成，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890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.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内部类型的优越性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xmlns="" id="{430E4C63-3F32-421E-8C52-944FC7BE1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8" y="1295440"/>
            <a:ext cx="7785100" cy="3046988"/>
          </a:xfrm>
          <a:prstGeom prst="roundRect">
            <a:avLst>
              <a:gd name="adj" fmla="val 117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828800" indent="-4572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457200" marR="0" lvl="0" indent="-457200" algn="just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Monotype Sorts" pitchFamily="2" charset="2"/>
              <a:buAutoNum type="arabicPeriod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基本表示的不可见性</a:t>
            </a:r>
          </a:p>
          <a:p>
            <a:pPr marL="1371600" marR="0" lvl="2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基本位串对程序员是不可见的。</a:t>
            </a:r>
          </a:p>
          <a:p>
            <a:pPr marL="1371600" marR="0" lvl="2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</a:p>
          <a:p>
            <a:pPr marL="1828800" marR="0" lvl="3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导致不同的程序设计风格</a:t>
            </a:r>
          </a:p>
          <a:p>
            <a:pPr marL="1828800" marR="0" lvl="3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可写性</a:t>
            </a:r>
          </a:p>
          <a:p>
            <a:pPr marL="1828800" marR="0" lvl="3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可读性</a:t>
            </a:r>
          </a:p>
          <a:p>
            <a:pPr marL="1828800" marR="0" lvl="3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可修改性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xmlns="" id="{6B316BF8-AB92-4775-B8D9-38AB9C962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513050"/>
            <a:ext cx="5029200" cy="1611714"/>
          </a:xfrm>
          <a:prstGeom prst="wedgeRoundRectCallout">
            <a:avLst>
              <a:gd name="adj1" fmla="val -76194"/>
              <a:gd name="adj2" fmla="val -190105"/>
              <a:gd name="adj3" fmla="val 166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25+9=34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基本表示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00011001+00001001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00100010</a:t>
            </a:r>
          </a:p>
        </p:txBody>
      </p:sp>
    </p:spTree>
    <p:extLst>
      <p:ext uri="{BB962C8B-B14F-4D97-AF65-F5344CB8AC3E}">
        <p14:creationId xmlns:p14="http://schemas.microsoft.com/office/powerpoint/2010/main" val="314142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3FE3714-D115-4C0A-B357-081A8B88F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xmlns="" id="{549DB248-2AFF-4D9A-91C7-6CE8834B8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898700"/>
            <a:ext cx="8512175" cy="308451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1035050" indent="-4572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457200" marR="0" lvl="0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PASCAL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是弱类型语言</a:t>
            </a:r>
          </a:p>
          <a:p>
            <a:pPr marL="457200" marR="0" lvl="0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理由：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编译时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不能确定一个过程中的过程参数和子程序参数类型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Pascal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的子界类型不能静态检查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变体记录的标识符可以在运行时改变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AutoNum type="circleNumDbPlain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Pascal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没有严格规定类型的一致性规则</a:t>
            </a: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xmlns="" id="{34BCDB46-1DE6-4DB3-BBA4-2C4D53B44AC6}"/>
              </a:ext>
            </a:extLst>
          </p:cNvPr>
          <p:cNvSpPr>
            <a:spLocks/>
          </p:cNvSpPr>
          <p:nvPr/>
        </p:nvSpPr>
        <p:spPr bwMode="auto">
          <a:xfrm>
            <a:off x="1403350" y="2530650"/>
            <a:ext cx="6840538" cy="144463"/>
          </a:xfrm>
          <a:custGeom>
            <a:avLst/>
            <a:gdLst>
              <a:gd name="T0" fmla="*/ 0 w 1313"/>
              <a:gd name="T1" fmla="*/ 2147483646 h 151"/>
              <a:gd name="T2" fmla="*/ 2147483646 w 1313"/>
              <a:gd name="T3" fmla="*/ 2147483646 h 151"/>
              <a:gd name="T4" fmla="*/ 2147483646 w 1313"/>
              <a:gd name="T5" fmla="*/ 0 h 151"/>
              <a:gd name="T6" fmla="*/ 2147483646 w 1313"/>
              <a:gd name="T7" fmla="*/ 2147483646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1313"/>
              <a:gd name="T13" fmla="*/ 0 h 151"/>
              <a:gd name="T14" fmla="*/ 1313 w 1313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3" h="151">
                <a:moveTo>
                  <a:pt x="0" y="47"/>
                </a:moveTo>
                <a:cubicBezTo>
                  <a:pt x="153" y="151"/>
                  <a:pt x="403" y="68"/>
                  <a:pt x="585" y="37"/>
                </a:cubicBezTo>
                <a:cubicBezTo>
                  <a:pt x="654" y="25"/>
                  <a:pt x="793" y="0"/>
                  <a:pt x="793" y="0"/>
                </a:cubicBezTo>
                <a:cubicBezTo>
                  <a:pt x="966" y="8"/>
                  <a:pt x="1139" y="28"/>
                  <a:pt x="1313" y="2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xmlns="" id="{DCBF2ACF-01F9-4081-B826-AE41C2BC8D02}"/>
              </a:ext>
            </a:extLst>
          </p:cNvPr>
          <p:cNvSpPr>
            <a:spLocks/>
          </p:cNvSpPr>
          <p:nvPr/>
        </p:nvSpPr>
        <p:spPr bwMode="auto">
          <a:xfrm>
            <a:off x="1403350" y="2962450"/>
            <a:ext cx="4176713" cy="71438"/>
          </a:xfrm>
          <a:custGeom>
            <a:avLst/>
            <a:gdLst>
              <a:gd name="T0" fmla="*/ 0 w 1313"/>
              <a:gd name="T1" fmla="*/ 2147483646 h 151"/>
              <a:gd name="T2" fmla="*/ 2147483646 w 1313"/>
              <a:gd name="T3" fmla="*/ 2147483646 h 151"/>
              <a:gd name="T4" fmla="*/ 2147483646 w 1313"/>
              <a:gd name="T5" fmla="*/ 0 h 151"/>
              <a:gd name="T6" fmla="*/ 2147483646 w 1313"/>
              <a:gd name="T7" fmla="*/ 2147483646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1313"/>
              <a:gd name="T13" fmla="*/ 0 h 151"/>
              <a:gd name="T14" fmla="*/ 1313 w 1313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3" h="151">
                <a:moveTo>
                  <a:pt x="0" y="47"/>
                </a:moveTo>
                <a:cubicBezTo>
                  <a:pt x="153" y="151"/>
                  <a:pt x="403" y="68"/>
                  <a:pt x="585" y="37"/>
                </a:cubicBezTo>
                <a:cubicBezTo>
                  <a:pt x="654" y="25"/>
                  <a:pt x="793" y="0"/>
                  <a:pt x="793" y="0"/>
                </a:cubicBezTo>
                <a:cubicBezTo>
                  <a:pt x="966" y="8"/>
                  <a:pt x="1139" y="28"/>
                  <a:pt x="1313" y="2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xmlns="" id="{022D095E-841A-49D1-B069-246461DAE404}"/>
              </a:ext>
            </a:extLst>
          </p:cNvPr>
          <p:cNvSpPr>
            <a:spLocks/>
          </p:cNvSpPr>
          <p:nvPr/>
        </p:nvSpPr>
        <p:spPr bwMode="auto">
          <a:xfrm>
            <a:off x="1403350" y="3394250"/>
            <a:ext cx="4897438" cy="73025"/>
          </a:xfrm>
          <a:custGeom>
            <a:avLst/>
            <a:gdLst>
              <a:gd name="T0" fmla="*/ 0 w 1313"/>
              <a:gd name="T1" fmla="*/ 2147483646 h 151"/>
              <a:gd name="T2" fmla="*/ 2147483646 w 1313"/>
              <a:gd name="T3" fmla="*/ 2147483646 h 151"/>
              <a:gd name="T4" fmla="*/ 2147483646 w 1313"/>
              <a:gd name="T5" fmla="*/ 0 h 151"/>
              <a:gd name="T6" fmla="*/ 2147483646 w 1313"/>
              <a:gd name="T7" fmla="*/ 2147483646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1313"/>
              <a:gd name="T13" fmla="*/ 0 h 151"/>
              <a:gd name="T14" fmla="*/ 1313 w 1313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3" h="151">
                <a:moveTo>
                  <a:pt x="0" y="47"/>
                </a:moveTo>
                <a:cubicBezTo>
                  <a:pt x="153" y="151"/>
                  <a:pt x="403" y="68"/>
                  <a:pt x="585" y="37"/>
                </a:cubicBezTo>
                <a:cubicBezTo>
                  <a:pt x="654" y="25"/>
                  <a:pt x="793" y="0"/>
                  <a:pt x="793" y="0"/>
                </a:cubicBezTo>
                <a:cubicBezTo>
                  <a:pt x="966" y="8"/>
                  <a:pt x="1139" y="28"/>
                  <a:pt x="1313" y="2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xmlns="" id="{8FE48BA9-2718-497A-8D1B-7B011383FD78}"/>
              </a:ext>
            </a:extLst>
          </p:cNvPr>
          <p:cNvSpPr>
            <a:spLocks/>
          </p:cNvSpPr>
          <p:nvPr/>
        </p:nvSpPr>
        <p:spPr bwMode="auto">
          <a:xfrm>
            <a:off x="1331913" y="3753025"/>
            <a:ext cx="5111750" cy="144463"/>
          </a:xfrm>
          <a:custGeom>
            <a:avLst/>
            <a:gdLst>
              <a:gd name="T0" fmla="*/ 0 w 1313"/>
              <a:gd name="T1" fmla="*/ 2147483646 h 151"/>
              <a:gd name="T2" fmla="*/ 2147483646 w 1313"/>
              <a:gd name="T3" fmla="*/ 2147483646 h 151"/>
              <a:gd name="T4" fmla="*/ 2147483646 w 1313"/>
              <a:gd name="T5" fmla="*/ 0 h 151"/>
              <a:gd name="T6" fmla="*/ 2147483646 w 1313"/>
              <a:gd name="T7" fmla="*/ 2147483646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1313"/>
              <a:gd name="T13" fmla="*/ 0 h 151"/>
              <a:gd name="T14" fmla="*/ 1313 w 1313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3" h="151">
                <a:moveTo>
                  <a:pt x="0" y="47"/>
                </a:moveTo>
                <a:cubicBezTo>
                  <a:pt x="153" y="151"/>
                  <a:pt x="403" y="68"/>
                  <a:pt x="585" y="37"/>
                </a:cubicBezTo>
                <a:cubicBezTo>
                  <a:pt x="654" y="25"/>
                  <a:pt x="793" y="0"/>
                  <a:pt x="793" y="0"/>
                </a:cubicBezTo>
                <a:cubicBezTo>
                  <a:pt x="966" y="8"/>
                  <a:pt x="1139" y="28"/>
                  <a:pt x="1313" y="2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xmlns="" id="{F57D513F-719E-4616-98BD-3BAEC6660352}"/>
              </a:ext>
            </a:extLst>
          </p:cNvPr>
          <p:cNvSpPr>
            <a:spLocks/>
          </p:cNvSpPr>
          <p:nvPr/>
        </p:nvSpPr>
        <p:spPr bwMode="auto">
          <a:xfrm>
            <a:off x="2206325" y="4054651"/>
            <a:ext cx="6192838" cy="1657350"/>
          </a:xfrm>
          <a:prstGeom prst="borderCallout1">
            <a:avLst>
              <a:gd name="adj1" fmla="val 6898"/>
              <a:gd name="adj2" fmla="val -1231"/>
              <a:gd name="adj3" fmla="val -86386"/>
              <a:gd name="adj4" fmla="val -9071"/>
            </a:avLst>
          </a:prstGeom>
          <a:solidFill>
            <a:schemeClr val="bg1">
              <a:lumMod val="75000"/>
            </a:schemeClr>
          </a:solidFill>
          <a:ln w="28575">
            <a:solidFill>
              <a:srgbClr val="000000"/>
            </a:solidFill>
            <a:miter lim="800000"/>
            <a:headEnd type="triangle" w="med" len="med"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procedure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who_knows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i,j: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procedure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f);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k: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k:=j&lt;i;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k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then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f(k)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f(j)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xmlns="" id="{000715DB-6253-4706-ACC6-D7BC547F2DF3}"/>
              </a:ext>
            </a:extLst>
          </p:cNvPr>
          <p:cNvSpPr>
            <a:spLocks/>
          </p:cNvSpPr>
          <p:nvPr/>
        </p:nvSpPr>
        <p:spPr bwMode="auto">
          <a:xfrm>
            <a:off x="2275577" y="4268963"/>
            <a:ext cx="3889375" cy="1150937"/>
          </a:xfrm>
          <a:prstGeom prst="borderCallout1">
            <a:avLst>
              <a:gd name="adj1" fmla="val 9931"/>
              <a:gd name="adj2" fmla="val -1958"/>
              <a:gd name="adj3" fmla="val -106701"/>
              <a:gd name="adj4" fmla="val -17427"/>
            </a:avLst>
          </a:prstGeom>
          <a:solidFill>
            <a:schemeClr val="bg1">
              <a:lumMod val="75000"/>
            </a:schemeClr>
          </a:solidFill>
          <a:ln w="28575">
            <a:solidFill>
              <a:srgbClr val="000000"/>
            </a:solidFill>
            <a:miter lim="800000"/>
            <a:headEnd type="triangle" w="med" len="med"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 a:=b+c;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均属于子界类型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1..10</a:t>
            </a:r>
          </a:p>
        </p:txBody>
      </p:sp>
    </p:spTree>
    <p:extLst>
      <p:ext uri="{BB962C8B-B14F-4D97-AF65-F5344CB8AC3E}">
        <p14:creationId xmlns:p14="http://schemas.microsoft.com/office/powerpoint/2010/main" val="43012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86515D-A5C9-431D-95CC-A07605E0C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xmlns="" id="{C2129685-42AB-485F-B139-6AD13FE64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1211245"/>
            <a:ext cx="8469313" cy="3213187"/>
          </a:xfrm>
          <a:prstGeom prst="roundRect">
            <a:avLst>
              <a:gd name="adj" fmla="val 104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266700" marR="0" lvl="0" indent="-2667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将一个类型的值转换成另一个类型的值，称为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类型转换（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Type Conversion)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266700" marR="0" lvl="0" indent="-2667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类型转换分为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拓展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widening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收缩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narrowing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</a:p>
          <a:p>
            <a:pPr marL="266700" marR="0" lvl="0" indent="-2667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在某些语言中，类型转换的要求和规则是隐式的，它由编译器自动生成类型转换的代码；</a:t>
            </a:r>
          </a:p>
          <a:p>
            <a:pPr marL="266700" marR="0" lvl="0" indent="-2667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一般来说，语言对基本类型提供适当的类型转换，而对复合类型或用户自定义类型不提供转换；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xmlns="" id="{C5677188-981B-4AE8-A5DE-323186AF234A}"/>
              </a:ext>
            </a:extLst>
          </p:cNvPr>
          <p:cNvSpPr>
            <a:spLocks/>
          </p:cNvSpPr>
          <p:nvPr/>
        </p:nvSpPr>
        <p:spPr bwMode="auto">
          <a:xfrm>
            <a:off x="3606112" y="1939908"/>
            <a:ext cx="1028700" cy="503237"/>
          </a:xfrm>
          <a:custGeom>
            <a:avLst/>
            <a:gdLst>
              <a:gd name="T0" fmla="*/ 2147483646 w 695"/>
              <a:gd name="T1" fmla="*/ 2147483646 h 293"/>
              <a:gd name="T2" fmla="*/ 2147483646 w 695"/>
              <a:gd name="T3" fmla="*/ 2147483646 h 293"/>
              <a:gd name="T4" fmla="*/ 2147483646 w 695"/>
              <a:gd name="T5" fmla="*/ 2147483646 h 293"/>
              <a:gd name="T6" fmla="*/ 2147483646 w 695"/>
              <a:gd name="T7" fmla="*/ 2147483646 h 293"/>
              <a:gd name="T8" fmla="*/ 2147483646 w 695"/>
              <a:gd name="T9" fmla="*/ 2147483646 h 293"/>
              <a:gd name="T10" fmla="*/ 2147483646 w 695"/>
              <a:gd name="T11" fmla="*/ 2147483646 h 293"/>
              <a:gd name="T12" fmla="*/ 2147483646 w 695"/>
              <a:gd name="T13" fmla="*/ 2147483646 h 293"/>
              <a:gd name="T14" fmla="*/ 2147483646 w 695"/>
              <a:gd name="T15" fmla="*/ 2147483646 h 293"/>
              <a:gd name="T16" fmla="*/ 2147483646 w 695"/>
              <a:gd name="T17" fmla="*/ 2147483646 h 293"/>
              <a:gd name="T18" fmla="*/ 2147483646 w 695"/>
              <a:gd name="T19" fmla="*/ 2147483646 h 293"/>
              <a:gd name="T20" fmla="*/ 2147483646 w 695"/>
              <a:gd name="T21" fmla="*/ 0 h 293"/>
              <a:gd name="T22" fmla="*/ 2147483646 w 695"/>
              <a:gd name="T23" fmla="*/ 2147483646 h 2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95"/>
              <a:gd name="T37" fmla="*/ 0 h 293"/>
              <a:gd name="T38" fmla="*/ 695 w 695"/>
              <a:gd name="T39" fmla="*/ 293 h 2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95" h="293">
                <a:moveTo>
                  <a:pt x="251" y="10"/>
                </a:moveTo>
                <a:cubicBezTo>
                  <a:pt x="183" y="32"/>
                  <a:pt x="271" y="6"/>
                  <a:pt x="138" y="28"/>
                </a:cubicBezTo>
                <a:cubicBezTo>
                  <a:pt x="107" y="33"/>
                  <a:pt x="83" y="56"/>
                  <a:pt x="53" y="66"/>
                </a:cubicBezTo>
                <a:cubicBezTo>
                  <a:pt x="47" y="72"/>
                  <a:pt x="8" y="110"/>
                  <a:pt x="6" y="123"/>
                </a:cubicBezTo>
                <a:cubicBezTo>
                  <a:pt x="0" y="173"/>
                  <a:pt x="20" y="203"/>
                  <a:pt x="62" y="217"/>
                </a:cubicBezTo>
                <a:cubicBezTo>
                  <a:pt x="146" y="272"/>
                  <a:pt x="249" y="284"/>
                  <a:pt x="346" y="293"/>
                </a:cubicBezTo>
                <a:cubicBezTo>
                  <a:pt x="442" y="284"/>
                  <a:pt x="534" y="265"/>
                  <a:pt x="629" y="255"/>
                </a:cubicBezTo>
                <a:cubicBezTo>
                  <a:pt x="665" y="231"/>
                  <a:pt x="676" y="209"/>
                  <a:pt x="695" y="170"/>
                </a:cubicBezTo>
                <a:cubicBezTo>
                  <a:pt x="692" y="148"/>
                  <a:pt x="692" y="125"/>
                  <a:pt x="686" y="104"/>
                </a:cubicBezTo>
                <a:cubicBezTo>
                  <a:pt x="675" y="67"/>
                  <a:pt x="639" y="62"/>
                  <a:pt x="610" y="47"/>
                </a:cubicBezTo>
                <a:cubicBezTo>
                  <a:pt x="544" y="13"/>
                  <a:pt x="475" y="9"/>
                  <a:pt x="402" y="0"/>
                </a:cubicBezTo>
                <a:cubicBezTo>
                  <a:pt x="258" y="10"/>
                  <a:pt x="308" y="10"/>
                  <a:pt x="251" y="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xmlns="" id="{F91F77D1-55C9-4096-899B-9A4E0F072D63}"/>
              </a:ext>
            </a:extLst>
          </p:cNvPr>
          <p:cNvSpPr>
            <a:spLocks/>
          </p:cNvSpPr>
          <p:nvPr/>
        </p:nvSpPr>
        <p:spPr bwMode="auto">
          <a:xfrm>
            <a:off x="7685088" y="1940326"/>
            <a:ext cx="1028700" cy="503237"/>
          </a:xfrm>
          <a:custGeom>
            <a:avLst/>
            <a:gdLst>
              <a:gd name="T0" fmla="*/ 2147483646 w 695"/>
              <a:gd name="T1" fmla="*/ 2147483646 h 293"/>
              <a:gd name="T2" fmla="*/ 2147483646 w 695"/>
              <a:gd name="T3" fmla="*/ 2147483646 h 293"/>
              <a:gd name="T4" fmla="*/ 2147483646 w 695"/>
              <a:gd name="T5" fmla="*/ 2147483646 h 293"/>
              <a:gd name="T6" fmla="*/ 2147483646 w 695"/>
              <a:gd name="T7" fmla="*/ 2147483646 h 293"/>
              <a:gd name="T8" fmla="*/ 2147483646 w 695"/>
              <a:gd name="T9" fmla="*/ 2147483646 h 293"/>
              <a:gd name="T10" fmla="*/ 2147483646 w 695"/>
              <a:gd name="T11" fmla="*/ 2147483646 h 293"/>
              <a:gd name="T12" fmla="*/ 2147483646 w 695"/>
              <a:gd name="T13" fmla="*/ 2147483646 h 293"/>
              <a:gd name="T14" fmla="*/ 2147483646 w 695"/>
              <a:gd name="T15" fmla="*/ 2147483646 h 293"/>
              <a:gd name="T16" fmla="*/ 2147483646 w 695"/>
              <a:gd name="T17" fmla="*/ 2147483646 h 293"/>
              <a:gd name="T18" fmla="*/ 2147483646 w 695"/>
              <a:gd name="T19" fmla="*/ 2147483646 h 293"/>
              <a:gd name="T20" fmla="*/ 2147483646 w 695"/>
              <a:gd name="T21" fmla="*/ 0 h 293"/>
              <a:gd name="T22" fmla="*/ 2147483646 w 695"/>
              <a:gd name="T23" fmla="*/ 2147483646 h 2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95"/>
              <a:gd name="T37" fmla="*/ 0 h 293"/>
              <a:gd name="T38" fmla="*/ 695 w 695"/>
              <a:gd name="T39" fmla="*/ 293 h 2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95" h="293">
                <a:moveTo>
                  <a:pt x="251" y="10"/>
                </a:moveTo>
                <a:cubicBezTo>
                  <a:pt x="183" y="32"/>
                  <a:pt x="271" y="6"/>
                  <a:pt x="138" y="28"/>
                </a:cubicBezTo>
                <a:cubicBezTo>
                  <a:pt x="107" y="33"/>
                  <a:pt x="83" y="56"/>
                  <a:pt x="53" y="66"/>
                </a:cubicBezTo>
                <a:cubicBezTo>
                  <a:pt x="47" y="72"/>
                  <a:pt x="8" y="110"/>
                  <a:pt x="6" y="123"/>
                </a:cubicBezTo>
                <a:cubicBezTo>
                  <a:pt x="0" y="173"/>
                  <a:pt x="20" y="203"/>
                  <a:pt x="62" y="217"/>
                </a:cubicBezTo>
                <a:cubicBezTo>
                  <a:pt x="146" y="272"/>
                  <a:pt x="249" y="284"/>
                  <a:pt x="346" y="293"/>
                </a:cubicBezTo>
                <a:cubicBezTo>
                  <a:pt x="442" y="284"/>
                  <a:pt x="534" y="265"/>
                  <a:pt x="629" y="255"/>
                </a:cubicBezTo>
                <a:cubicBezTo>
                  <a:pt x="665" y="231"/>
                  <a:pt x="676" y="209"/>
                  <a:pt x="695" y="170"/>
                </a:cubicBezTo>
                <a:cubicBezTo>
                  <a:pt x="692" y="148"/>
                  <a:pt x="692" y="125"/>
                  <a:pt x="686" y="104"/>
                </a:cubicBezTo>
                <a:cubicBezTo>
                  <a:pt x="675" y="67"/>
                  <a:pt x="639" y="62"/>
                  <a:pt x="610" y="47"/>
                </a:cubicBezTo>
                <a:cubicBezTo>
                  <a:pt x="544" y="13"/>
                  <a:pt x="475" y="9"/>
                  <a:pt x="402" y="0"/>
                </a:cubicBezTo>
                <a:cubicBezTo>
                  <a:pt x="258" y="10"/>
                  <a:pt x="308" y="10"/>
                  <a:pt x="251" y="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8">
            <a:extLst>
              <a:ext uri="{FF2B5EF4-FFF2-40B4-BE49-F238E27FC236}">
                <a16:creationId xmlns:a16="http://schemas.microsoft.com/office/drawing/2014/main" xmlns="" id="{68EB3B4D-3FC0-40B2-842A-3F69187B5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602020"/>
            <a:ext cx="5184775" cy="1008063"/>
          </a:xfrm>
          <a:prstGeom prst="wedgeRoundRectCallout">
            <a:avLst>
              <a:gd name="adj1" fmla="val 24032"/>
              <a:gd name="adj2" fmla="val -166768"/>
              <a:gd name="adj3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转换之后的类型值的集合包含转换之前的类型值的集合；例如：</a:t>
            </a:r>
          </a:p>
          <a:p>
            <a:pPr marL="0" marR="0" lvl="2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实型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:a16="http://schemas.microsoft.com/office/drawing/2014/main" xmlns="" id="{5D1DCF60-85EC-4AED-84BF-0E24E7E74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743" y="3602019"/>
            <a:ext cx="5184775" cy="1008063"/>
          </a:xfrm>
          <a:prstGeom prst="wedgeRoundRectCallout">
            <a:avLst>
              <a:gd name="adj1" fmla="val 64390"/>
              <a:gd name="adj2" fmla="val -167527"/>
              <a:gd name="adj3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转换之前的类型值的集合包含转换之后的类型值的集合；例如：</a:t>
            </a:r>
          </a:p>
          <a:p>
            <a:pPr marL="0" marR="0" lvl="2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实型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整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xmlns="" id="{1ED33D73-65FC-497F-AF54-A8920B4FFEB8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845033"/>
            <a:ext cx="7993062" cy="1062037"/>
            <a:chOff x="204" y="2988"/>
            <a:chExt cx="5035" cy="669"/>
          </a:xfrm>
        </p:grpSpPr>
        <p:sp>
          <p:nvSpPr>
            <p:cNvPr id="17" name="AutoShape 11">
              <a:extLst>
                <a:ext uri="{FF2B5EF4-FFF2-40B4-BE49-F238E27FC236}">
                  <a16:creationId xmlns:a16="http://schemas.microsoft.com/office/drawing/2014/main" xmlns="" id="{3EC0D5D8-732A-4883-AA17-CB4834268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988"/>
              <a:ext cx="5035" cy="669"/>
            </a:xfrm>
            <a:prstGeom prst="roundRect">
              <a:avLst>
                <a:gd name="adj" fmla="val 5435"/>
              </a:avLst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86360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86360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：收缩可能导致某些信息的丢失。例如，在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PL/1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语言中，实数到整数的收缩采用截断；而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PASCAL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则使用舍入法进行从实数到整数的收缩。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8" name="Object 12">
              <a:extLst>
                <a:ext uri="{FF2B5EF4-FFF2-40B4-BE49-F238E27FC236}">
                  <a16:creationId xmlns:a16="http://schemas.microsoft.com/office/drawing/2014/main" xmlns="" id="{03D366D8-7F09-462C-9B8E-ECB326D0D1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" y="3013"/>
            <a:ext cx="227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6" name="剪辑" r:id="rId3" imgW="1728788" imgH="3252788" progId="MS_ClipArt_Gallery.2">
                    <p:embed/>
                  </p:oleObj>
                </mc:Choice>
                <mc:Fallback>
                  <p:oleObj name="剪辑" r:id="rId3" imgW="1728788" imgH="3252788" progId="MS_ClipArt_Gallery.2">
                    <p:embed/>
                    <p:pic>
                      <p:nvPicPr>
                        <p:cNvPr id="55308" name="Object 12">
                          <a:extLst>
                            <a:ext uri="{FF2B5EF4-FFF2-40B4-BE49-F238E27FC236}">
                              <a16:creationId xmlns:a16="http://schemas.microsoft.com/office/drawing/2014/main" xmlns="" id="{0B35D4B4-63DD-43B2-B523-CBACF21693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3013"/>
                          <a:ext cx="227" cy="462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102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7DDC85D-B7AE-445A-B0AA-412A8A805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</a:rPr>
              <a:t>一些语言规定的转换规则：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xmlns="" id="{EA01FC0B-718E-4602-9F21-50E2EB7FA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1130337"/>
            <a:ext cx="8415338" cy="227466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457200" marR="0" lvl="0" indent="-4572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AutoNum type="circleNumDbPlain"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FORTRAN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语言：</a:t>
            </a:r>
          </a:p>
          <a:p>
            <a:pPr marL="914400" marR="0" lvl="1" indent="-4572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转换规则隐式给出；</a:t>
            </a:r>
          </a:p>
          <a:p>
            <a:pPr marL="914400" marR="0" lvl="1" indent="-4572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转换规则根据类型和类型之间的优先级来确定；由低级类型向高级类型转换；</a:t>
            </a:r>
          </a:p>
          <a:p>
            <a:pPr marL="914400" marR="0" lvl="1" indent="-4572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FORTRAN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的类型优先级为：</a:t>
            </a:r>
          </a:p>
          <a:p>
            <a:pPr marL="914400" marR="0" lvl="1" indent="-4572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COMPLEX&gt;DOUBLE PRECISION&gt;REAL&gt;INTEGER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xmlns="" id="{00B53CE4-D0DB-4AF6-B936-01C546408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484599"/>
            <a:ext cx="8313738" cy="1219057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457200" marR="0" lvl="0" indent="-4572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AutoNum type="circleNumDbPlain" startAt="2"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PASCAL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语言：</a:t>
            </a:r>
          </a:p>
          <a:p>
            <a:pPr marL="914400" marR="0" lvl="1" indent="-4572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只允许整数到实数，以及子界类型到整数的转换；</a:t>
            </a:r>
          </a:p>
          <a:p>
            <a:pPr marL="914400" marR="0" lvl="1" indent="-4572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其他的转换必须显示处理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xmlns="" id="{03D43B72-BAAA-41A9-B118-B88803695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814924"/>
            <a:ext cx="3529013" cy="11525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1081088" indent="-4572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r:</a:t>
            </a:r>
            <a:r>
              <a:rPr kumimoji="1"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</a:t>
            </a: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i:</a:t>
            </a:r>
            <a:r>
              <a:rPr kumimoji="1"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i:=r;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xmlns="" id="{C152046F-3422-4630-92FD-96FF6883A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959387"/>
            <a:ext cx="5762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xmlns="" id="{CA7AA7A8-8255-49A7-9968-5F9BFDDA0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959387"/>
            <a:ext cx="1152525" cy="935037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gradFill rotWithShape="1">
            <a:gsLst>
              <a:gs pos="0">
                <a:srgbClr val="FF0000">
                  <a:alpha val="79999"/>
                </a:srgbClr>
              </a:gs>
              <a:gs pos="100000">
                <a:srgbClr val="1000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AutoShape 10">
            <a:extLst>
              <a:ext uri="{FF2B5EF4-FFF2-40B4-BE49-F238E27FC236}">
                <a16:creationId xmlns:a16="http://schemas.microsoft.com/office/drawing/2014/main" xmlns="" id="{0ADF6827-2A1E-422A-B379-E863E4D78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030824"/>
            <a:ext cx="1008062" cy="6477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应写为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xmlns="" id="{41342031-60C5-47BA-B442-4236EF9B7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814924"/>
            <a:ext cx="3529012" cy="11525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1081088" indent="-4572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r:</a:t>
            </a:r>
            <a:r>
              <a:rPr kumimoji="1"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</a:t>
            </a: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i:</a:t>
            </a:r>
            <a:r>
              <a:rPr kumimoji="1"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i:=round(r);</a:t>
            </a:r>
          </a:p>
        </p:txBody>
      </p:sp>
    </p:spTree>
    <p:extLst>
      <p:ext uri="{BB962C8B-B14F-4D97-AF65-F5344CB8AC3E}">
        <p14:creationId xmlns:p14="http://schemas.microsoft.com/office/powerpoint/2010/main" val="183897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 animBg="1"/>
      <p:bldP spid="1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0BAFC0-536F-4F3B-818B-84767D277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xmlns="" id="{98CBA8C9-257D-4B72-805D-1DA924709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8" y="815975"/>
            <a:ext cx="8313737" cy="1219057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457200" marR="0" lvl="0" indent="-4572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AutoNum type="circleNumDbPlain" startAt="3"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ALGOL 68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语言：</a:t>
            </a:r>
          </a:p>
          <a:p>
            <a:pPr marL="914400" marR="0" lvl="1" indent="-4572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完全的、形式化的隐式转换规则；</a:t>
            </a:r>
          </a:p>
          <a:p>
            <a:pPr marL="914400" marR="0" lvl="1" indent="-4572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它一共给出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种隐式转换规则；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xmlns="" id="{A3C96B38-66DD-4FF4-A7BE-7B1A305EA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154238"/>
            <a:ext cx="8313738" cy="844487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457200" marR="0" lvl="0" indent="-4572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AutoNum type="circleNumDbPlain" startAt="4"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Ada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语言：</a:t>
            </a:r>
          </a:p>
          <a:p>
            <a:pPr marL="914400" marR="0" lvl="1" indent="-4572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必须显示转换；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xmlns="" id="{5C0C164C-B5B2-4BAC-A3D9-1C98F4766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3" y="3313113"/>
            <a:ext cx="8313737" cy="1524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457200" marR="0" lvl="0" indent="-4572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仿宋_GB2312" pitchFamily="49" charset="-122"/>
              <a:buAutoNum type="circleNumDbPlain" startAt="5"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914400" marR="0" lvl="1" indent="-4572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隐式转换：混合运算，将表达式的值赋给变量，实参向形参传值，函数返回结果；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marR="0" lvl="1" indent="-4572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显示转换</a:t>
            </a:r>
          </a:p>
        </p:txBody>
      </p:sp>
    </p:spTree>
    <p:extLst>
      <p:ext uri="{BB962C8B-B14F-4D97-AF65-F5344CB8AC3E}">
        <p14:creationId xmlns:p14="http://schemas.microsoft.com/office/powerpoint/2010/main" val="158069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EC52225-ABF8-42BB-8A13-6D684AD3F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xmlns="" id="{5EEEA003-BB2D-47A1-A563-07F4CDD2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1" y="913748"/>
            <a:ext cx="8383587" cy="2683288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266700" indent="-2667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是两个类型，且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的任何值都可以赋予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类型的变量，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类型的实参可以对应类型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的形参，反之亦然，则称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相容的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等价的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266700" indent="-2667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q"/>
              <a:defRPr/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有两种类型的相容性概念：</a:t>
            </a:r>
          </a:p>
          <a:p>
            <a:pPr marL="1035050" lvl="1" indent="-4572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名字等价</a:t>
            </a:r>
          </a:p>
          <a:p>
            <a:pPr marL="1035050" lvl="1" indent="-4572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结构等价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xmlns="" id="{C9C0ABC5-3B67-4DB4-AFAE-99FD81F550E6}"/>
              </a:ext>
            </a:extLst>
          </p:cNvPr>
          <p:cNvSpPr>
            <a:spLocks/>
          </p:cNvSpPr>
          <p:nvPr/>
        </p:nvSpPr>
        <p:spPr bwMode="auto">
          <a:xfrm>
            <a:off x="4490244" y="1715730"/>
            <a:ext cx="1028700" cy="503237"/>
          </a:xfrm>
          <a:custGeom>
            <a:avLst/>
            <a:gdLst>
              <a:gd name="T0" fmla="*/ 2147483646 w 695"/>
              <a:gd name="T1" fmla="*/ 2147483646 h 293"/>
              <a:gd name="T2" fmla="*/ 2147483646 w 695"/>
              <a:gd name="T3" fmla="*/ 2147483646 h 293"/>
              <a:gd name="T4" fmla="*/ 2147483646 w 695"/>
              <a:gd name="T5" fmla="*/ 2147483646 h 293"/>
              <a:gd name="T6" fmla="*/ 2147483646 w 695"/>
              <a:gd name="T7" fmla="*/ 2147483646 h 293"/>
              <a:gd name="T8" fmla="*/ 2147483646 w 695"/>
              <a:gd name="T9" fmla="*/ 2147483646 h 293"/>
              <a:gd name="T10" fmla="*/ 2147483646 w 695"/>
              <a:gd name="T11" fmla="*/ 2147483646 h 293"/>
              <a:gd name="T12" fmla="*/ 2147483646 w 695"/>
              <a:gd name="T13" fmla="*/ 2147483646 h 293"/>
              <a:gd name="T14" fmla="*/ 2147483646 w 695"/>
              <a:gd name="T15" fmla="*/ 2147483646 h 293"/>
              <a:gd name="T16" fmla="*/ 2147483646 w 695"/>
              <a:gd name="T17" fmla="*/ 2147483646 h 293"/>
              <a:gd name="T18" fmla="*/ 2147483646 w 695"/>
              <a:gd name="T19" fmla="*/ 2147483646 h 293"/>
              <a:gd name="T20" fmla="*/ 2147483646 w 695"/>
              <a:gd name="T21" fmla="*/ 0 h 293"/>
              <a:gd name="T22" fmla="*/ 2147483646 w 695"/>
              <a:gd name="T23" fmla="*/ 2147483646 h 2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95"/>
              <a:gd name="T37" fmla="*/ 0 h 293"/>
              <a:gd name="T38" fmla="*/ 695 w 695"/>
              <a:gd name="T39" fmla="*/ 293 h 2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95" h="293">
                <a:moveTo>
                  <a:pt x="251" y="10"/>
                </a:moveTo>
                <a:cubicBezTo>
                  <a:pt x="183" y="32"/>
                  <a:pt x="271" y="6"/>
                  <a:pt x="138" y="28"/>
                </a:cubicBezTo>
                <a:cubicBezTo>
                  <a:pt x="107" y="33"/>
                  <a:pt x="83" y="56"/>
                  <a:pt x="53" y="66"/>
                </a:cubicBezTo>
                <a:cubicBezTo>
                  <a:pt x="47" y="72"/>
                  <a:pt x="8" y="110"/>
                  <a:pt x="6" y="123"/>
                </a:cubicBezTo>
                <a:cubicBezTo>
                  <a:pt x="0" y="173"/>
                  <a:pt x="20" y="203"/>
                  <a:pt x="62" y="217"/>
                </a:cubicBezTo>
                <a:cubicBezTo>
                  <a:pt x="146" y="272"/>
                  <a:pt x="249" y="284"/>
                  <a:pt x="346" y="293"/>
                </a:cubicBezTo>
                <a:cubicBezTo>
                  <a:pt x="442" y="284"/>
                  <a:pt x="534" y="265"/>
                  <a:pt x="629" y="255"/>
                </a:cubicBezTo>
                <a:cubicBezTo>
                  <a:pt x="665" y="231"/>
                  <a:pt x="676" y="209"/>
                  <a:pt x="695" y="170"/>
                </a:cubicBezTo>
                <a:cubicBezTo>
                  <a:pt x="692" y="148"/>
                  <a:pt x="692" y="125"/>
                  <a:pt x="686" y="104"/>
                </a:cubicBezTo>
                <a:cubicBezTo>
                  <a:pt x="675" y="67"/>
                  <a:pt x="639" y="62"/>
                  <a:pt x="610" y="47"/>
                </a:cubicBezTo>
                <a:cubicBezTo>
                  <a:pt x="544" y="13"/>
                  <a:pt x="475" y="9"/>
                  <a:pt x="402" y="0"/>
                </a:cubicBezTo>
                <a:cubicBezTo>
                  <a:pt x="258" y="10"/>
                  <a:pt x="308" y="10"/>
                  <a:pt x="251" y="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xmlns="" id="{25D20980-EC47-4BAB-BB8A-7F8682B4B513}"/>
              </a:ext>
            </a:extLst>
          </p:cNvPr>
          <p:cNvSpPr>
            <a:spLocks/>
          </p:cNvSpPr>
          <p:nvPr/>
        </p:nvSpPr>
        <p:spPr bwMode="auto">
          <a:xfrm>
            <a:off x="6181725" y="1715729"/>
            <a:ext cx="1028700" cy="503237"/>
          </a:xfrm>
          <a:custGeom>
            <a:avLst/>
            <a:gdLst>
              <a:gd name="T0" fmla="*/ 2147483646 w 695"/>
              <a:gd name="T1" fmla="*/ 2147483646 h 293"/>
              <a:gd name="T2" fmla="*/ 2147483646 w 695"/>
              <a:gd name="T3" fmla="*/ 2147483646 h 293"/>
              <a:gd name="T4" fmla="*/ 2147483646 w 695"/>
              <a:gd name="T5" fmla="*/ 2147483646 h 293"/>
              <a:gd name="T6" fmla="*/ 2147483646 w 695"/>
              <a:gd name="T7" fmla="*/ 2147483646 h 293"/>
              <a:gd name="T8" fmla="*/ 2147483646 w 695"/>
              <a:gd name="T9" fmla="*/ 2147483646 h 293"/>
              <a:gd name="T10" fmla="*/ 2147483646 w 695"/>
              <a:gd name="T11" fmla="*/ 2147483646 h 293"/>
              <a:gd name="T12" fmla="*/ 2147483646 w 695"/>
              <a:gd name="T13" fmla="*/ 2147483646 h 293"/>
              <a:gd name="T14" fmla="*/ 2147483646 w 695"/>
              <a:gd name="T15" fmla="*/ 2147483646 h 293"/>
              <a:gd name="T16" fmla="*/ 2147483646 w 695"/>
              <a:gd name="T17" fmla="*/ 2147483646 h 293"/>
              <a:gd name="T18" fmla="*/ 2147483646 w 695"/>
              <a:gd name="T19" fmla="*/ 2147483646 h 293"/>
              <a:gd name="T20" fmla="*/ 2147483646 w 695"/>
              <a:gd name="T21" fmla="*/ 0 h 293"/>
              <a:gd name="T22" fmla="*/ 2147483646 w 695"/>
              <a:gd name="T23" fmla="*/ 2147483646 h 2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95"/>
              <a:gd name="T37" fmla="*/ 0 h 293"/>
              <a:gd name="T38" fmla="*/ 695 w 695"/>
              <a:gd name="T39" fmla="*/ 293 h 2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95" h="293">
                <a:moveTo>
                  <a:pt x="251" y="10"/>
                </a:moveTo>
                <a:cubicBezTo>
                  <a:pt x="183" y="32"/>
                  <a:pt x="271" y="6"/>
                  <a:pt x="138" y="28"/>
                </a:cubicBezTo>
                <a:cubicBezTo>
                  <a:pt x="107" y="33"/>
                  <a:pt x="83" y="56"/>
                  <a:pt x="53" y="66"/>
                </a:cubicBezTo>
                <a:cubicBezTo>
                  <a:pt x="47" y="72"/>
                  <a:pt x="8" y="110"/>
                  <a:pt x="6" y="123"/>
                </a:cubicBezTo>
                <a:cubicBezTo>
                  <a:pt x="0" y="173"/>
                  <a:pt x="20" y="203"/>
                  <a:pt x="62" y="217"/>
                </a:cubicBezTo>
                <a:cubicBezTo>
                  <a:pt x="146" y="272"/>
                  <a:pt x="249" y="284"/>
                  <a:pt x="346" y="293"/>
                </a:cubicBezTo>
                <a:cubicBezTo>
                  <a:pt x="442" y="284"/>
                  <a:pt x="534" y="265"/>
                  <a:pt x="629" y="255"/>
                </a:cubicBezTo>
                <a:cubicBezTo>
                  <a:pt x="665" y="231"/>
                  <a:pt x="676" y="209"/>
                  <a:pt x="695" y="170"/>
                </a:cubicBezTo>
                <a:cubicBezTo>
                  <a:pt x="692" y="148"/>
                  <a:pt x="692" y="125"/>
                  <a:pt x="686" y="104"/>
                </a:cubicBezTo>
                <a:cubicBezTo>
                  <a:pt x="675" y="67"/>
                  <a:pt x="639" y="62"/>
                  <a:pt x="610" y="47"/>
                </a:cubicBezTo>
                <a:cubicBezTo>
                  <a:pt x="544" y="13"/>
                  <a:pt x="475" y="9"/>
                  <a:pt x="402" y="0"/>
                </a:cubicBezTo>
                <a:cubicBezTo>
                  <a:pt x="258" y="10"/>
                  <a:pt x="308" y="10"/>
                  <a:pt x="251" y="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xmlns="" id="{1C56D3E7-2EB9-42E4-9474-34D5FFBDA026}"/>
              </a:ext>
            </a:extLst>
          </p:cNvPr>
          <p:cNvSpPr>
            <a:spLocks/>
          </p:cNvSpPr>
          <p:nvPr/>
        </p:nvSpPr>
        <p:spPr bwMode="auto">
          <a:xfrm flipV="1">
            <a:off x="1654969" y="2980427"/>
            <a:ext cx="1081088" cy="71438"/>
          </a:xfrm>
          <a:custGeom>
            <a:avLst/>
            <a:gdLst>
              <a:gd name="T0" fmla="*/ 0 w 1313"/>
              <a:gd name="T1" fmla="*/ 2147483646 h 151"/>
              <a:gd name="T2" fmla="*/ 2147483646 w 1313"/>
              <a:gd name="T3" fmla="*/ 2147483646 h 151"/>
              <a:gd name="T4" fmla="*/ 2147483646 w 1313"/>
              <a:gd name="T5" fmla="*/ 0 h 151"/>
              <a:gd name="T6" fmla="*/ 2147483646 w 1313"/>
              <a:gd name="T7" fmla="*/ 2147483646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1313"/>
              <a:gd name="T13" fmla="*/ 0 h 151"/>
              <a:gd name="T14" fmla="*/ 1313 w 1313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3" h="151">
                <a:moveTo>
                  <a:pt x="0" y="47"/>
                </a:moveTo>
                <a:cubicBezTo>
                  <a:pt x="153" y="151"/>
                  <a:pt x="403" y="68"/>
                  <a:pt x="585" y="37"/>
                </a:cubicBezTo>
                <a:cubicBezTo>
                  <a:pt x="654" y="25"/>
                  <a:pt x="793" y="0"/>
                  <a:pt x="793" y="0"/>
                </a:cubicBezTo>
                <a:cubicBezTo>
                  <a:pt x="966" y="8"/>
                  <a:pt x="1139" y="28"/>
                  <a:pt x="1313" y="2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xmlns="" id="{7D24F8EC-4F16-4AB7-B76D-5713F5F35D09}"/>
              </a:ext>
            </a:extLst>
          </p:cNvPr>
          <p:cNvSpPr>
            <a:spLocks/>
          </p:cNvSpPr>
          <p:nvPr/>
        </p:nvSpPr>
        <p:spPr bwMode="auto">
          <a:xfrm flipV="1">
            <a:off x="1604469" y="3384342"/>
            <a:ext cx="1081088" cy="71437"/>
          </a:xfrm>
          <a:custGeom>
            <a:avLst/>
            <a:gdLst>
              <a:gd name="T0" fmla="*/ 0 w 1313"/>
              <a:gd name="T1" fmla="*/ 2147483646 h 151"/>
              <a:gd name="T2" fmla="*/ 2147483646 w 1313"/>
              <a:gd name="T3" fmla="*/ 2147483646 h 151"/>
              <a:gd name="T4" fmla="*/ 2147483646 w 1313"/>
              <a:gd name="T5" fmla="*/ 0 h 151"/>
              <a:gd name="T6" fmla="*/ 2147483646 w 1313"/>
              <a:gd name="T7" fmla="*/ 2147483646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1313"/>
              <a:gd name="T13" fmla="*/ 0 h 151"/>
              <a:gd name="T14" fmla="*/ 1313 w 1313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3" h="151">
                <a:moveTo>
                  <a:pt x="0" y="47"/>
                </a:moveTo>
                <a:cubicBezTo>
                  <a:pt x="153" y="151"/>
                  <a:pt x="403" y="68"/>
                  <a:pt x="585" y="37"/>
                </a:cubicBezTo>
                <a:cubicBezTo>
                  <a:pt x="654" y="25"/>
                  <a:pt x="793" y="0"/>
                  <a:pt x="793" y="0"/>
                </a:cubicBezTo>
                <a:cubicBezTo>
                  <a:pt x="966" y="8"/>
                  <a:pt x="1139" y="28"/>
                  <a:pt x="1313" y="2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AutoShape 11">
            <a:extLst>
              <a:ext uri="{FF2B5EF4-FFF2-40B4-BE49-F238E27FC236}">
                <a16:creationId xmlns:a16="http://schemas.microsoft.com/office/drawing/2014/main" xmlns="" id="{FB3DBD96-9A33-408F-9E9D-04ABEEE06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057" y="3435856"/>
            <a:ext cx="3097212" cy="431800"/>
          </a:xfrm>
          <a:prstGeom prst="wedgeRoundRectCallout">
            <a:avLst>
              <a:gd name="adj1" fmla="val -63380"/>
              <a:gd name="adj2" fmla="val -146324"/>
              <a:gd name="adj3" fmla="val 16667"/>
            </a:avLst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两个变量的类型名相同</a:t>
            </a:r>
            <a:endParaRPr kumimoji="1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AutoShape 12">
            <a:extLst>
              <a:ext uri="{FF2B5EF4-FFF2-40B4-BE49-F238E27FC236}">
                <a16:creationId xmlns:a16="http://schemas.microsoft.com/office/drawing/2014/main" xmlns="" id="{088246FB-DE90-4E86-A1D2-E20961B38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4462" y="1666676"/>
            <a:ext cx="4679950" cy="1368425"/>
          </a:xfrm>
          <a:prstGeom prst="wedgeRoundRectCallout">
            <a:avLst>
              <a:gd name="adj1" fmla="val -74153"/>
              <a:gd name="adj2" fmla="val 79005"/>
              <a:gd name="adj3" fmla="val 16667"/>
            </a:avLst>
          </a:pr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两个变量的类型具有相同的结构。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验证法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：用用户定义类型的定义来代替用户定义名，重复这一过程，直到没有用户定义类型名为止。</a:t>
            </a:r>
          </a:p>
        </p:txBody>
      </p:sp>
      <p:sp>
        <p:nvSpPr>
          <p:cNvPr id="19" name="AutoShape 13">
            <a:extLst>
              <a:ext uri="{FF2B5EF4-FFF2-40B4-BE49-F238E27FC236}">
                <a16:creationId xmlns:a16="http://schemas.microsoft.com/office/drawing/2014/main" xmlns="" id="{11C51B6C-BA95-49DD-88DF-755792B55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005263"/>
            <a:ext cx="8431213" cy="2281476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457200" marR="0" lvl="0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常见语言的类型等价：</a:t>
            </a:r>
          </a:p>
          <a:p>
            <a:pPr marL="91440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Ada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采用名字等价；</a:t>
            </a:r>
          </a:p>
          <a:p>
            <a:pPr marL="91440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ALGOL 68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采用结构等价；</a:t>
            </a:r>
          </a:p>
          <a:p>
            <a:pPr marL="91440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PASCAL 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没有规定，由实现确定；</a:t>
            </a:r>
          </a:p>
          <a:p>
            <a:pPr marL="457200" marR="0" lvl="0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名字等价的实现比较简单</a:t>
            </a:r>
          </a:p>
          <a:p>
            <a:pPr marL="457200" marR="0" lvl="0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结构等价的实现需要的模式匹配过程可能十分复杂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xmlns="" id="{9169A153-9EB4-47F3-A6B9-8216D5510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4149725"/>
            <a:ext cx="4608512" cy="1873250"/>
          </a:xfrm>
          <a:prstGeom prst="rect">
            <a:avLst/>
          </a:prstGeom>
          <a:solidFill>
            <a:srgbClr val="B4FC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t=</a:t>
            </a:r>
            <a:r>
              <a:rPr kumimoji="1"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[1..20] of </a:t>
            </a:r>
            <a:r>
              <a:rPr kumimoji="1"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a,b:</a:t>
            </a:r>
            <a:r>
              <a:rPr kumimoji="1"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[1..20] of </a:t>
            </a:r>
            <a:r>
              <a:rPr kumimoji="1"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c:t; 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d:</a:t>
            </a:r>
            <a:r>
              <a:rPr kumimoji="1"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a:</a:t>
            </a:r>
            <a:r>
              <a:rPr kumimoji="1"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b:t;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1"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278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4755296-E198-4D06-BD60-5832006CF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第十二节 实现模型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xmlns="" id="{849474A0-D081-4C69-BF6A-B364140FB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18" y="1860432"/>
            <a:ext cx="6172200" cy="2209800"/>
          </a:xfrm>
          <a:prstGeom prst="roundRect">
            <a:avLst>
              <a:gd name="adj" fmla="val 2223"/>
            </a:avLst>
          </a:prstGeom>
          <a:noFill/>
          <a:ln w="9525">
            <a:solidFill>
              <a:srgbClr val="B2B2B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在实现模型中，数据用描述符和数据对象来表示；描述符用来描述数据对象的所有属性；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只考虑原理性的实现，不考虑效率；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PASCAL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语言为例；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250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1334D8F-CBE8-4576-9E07-E7DBA1F23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" name="AutoShape 4">
            <a:extLst>
              <a:ext uri="{FF2B5EF4-FFF2-40B4-BE49-F238E27FC236}">
                <a16:creationId xmlns:a16="http://schemas.microsoft.com/office/drawing/2014/main" xmlns="" id="{A77C8FFF-B40B-4CC3-AE99-E13078175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809261"/>
            <a:ext cx="8156575" cy="2092325"/>
          </a:xfrm>
          <a:prstGeom prst="roundRect">
            <a:avLst>
              <a:gd name="adj" fmla="val 4711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内部类型和用户定义的非结构类型的实现模型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描述符一般由“类型”和一个指针组成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子界的描述符必须包括子界的界值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布尔型和字符型可以压缩存储</a:t>
            </a:r>
          </a:p>
        </p:txBody>
      </p:sp>
      <p:grpSp>
        <p:nvGrpSpPr>
          <p:cNvPr id="36" name="Group 39">
            <a:extLst>
              <a:ext uri="{FF2B5EF4-FFF2-40B4-BE49-F238E27FC236}">
                <a16:creationId xmlns:a16="http://schemas.microsoft.com/office/drawing/2014/main" xmlns="" id="{62DA4A78-72D5-4BDA-AF83-48D35371CDED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3092086"/>
            <a:ext cx="5976937" cy="2808288"/>
            <a:chOff x="839" y="1888"/>
            <a:chExt cx="3765" cy="1769"/>
          </a:xfrm>
          <a:noFill/>
        </p:grpSpPr>
        <p:sp>
          <p:nvSpPr>
            <p:cNvPr id="37" name="Rectangle 5">
              <a:extLst>
                <a:ext uri="{FF2B5EF4-FFF2-40B4-BE49-F238E27FC236}">
                  <a16:creationId xmlns:a16="http://schemas.microsoft.com/office/drawing/2014/main" xmlns="" id="{E6B29147-6BBA-4567-B68F-CA2C7E96F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888"/>
              <a:ext cx="3765" cy="17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1081088" indent="-4572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1081088" marR="0" lvl="1" indent="-45720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Group 18">
              <a:extLst>
                <a:ext uri="{FF2B5EF4-FFF2-40B4-BE49-F238E27FC236}">
                  <a16:creationId xmlns:a16="http://schemas.microsoft.com/office/drawing/2014/main" xmlns="" id="{7FE15241-B025-4CD3-B009-98E61BCA7A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9" y="3017"/>
              <a:ext cx="1254" cy="96"/>
              <a:chOff x="1530" y="3050"/>
              <a:chExt cx="1254" cy="96"/>
            </a:xfrm>
            <a:grpFill/>
          </p:grpSpPr>
          <p:sp>
            <p:nvSpPr>
              <p:cNvPr id="49" name="Line 11">
                <a:extLst>
                  <a:ext uri="{FF2B5EF4-FFF2-40B4-BE49-F238E27FC236}">
                    <a16:creationId xmlns:a16="http://schemas.microsoft.com/office/drawing/2014/main" xmlns="" id="{74E9A21C-97FD-4ED8-A84C-909C9A4239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3098"/>
                <a:ext cx="1152" cy="0"/>
              </a:xfrm>
              <a:prstGeom prst="line">
                <a:avLst/>
              </a:prstGeom>
              <a:grp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Oval 12">
                <a:extLst>
                  <a:ext uri="{FF2B5EF4-FFF2-40B4-BE49-F238E27FC236}">
                    <a16:creationId xmlns:a16="http://schemas.microsoft.com/office/drawing/2014/main" xmlns="" id="{2F8DDE77-3C77-453F-BA4D-44EA1A5DD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3050"/>
                <a:ext cx="96" cy="96"/>
              </a:xfrm>
              <a:prstGeom prst="ellipse">
                <a:avLst/>
              </a:prstGeom>
              <a:grp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9" name="Group 19">
              <a:extLst>
                <a:ext uri="{FF2B5EF4-FFF2-40B4-BE49-F238E27FC236}">
                  <a16:creationId xmlns:a16="http://schemas.microsoft.com/office/drawing/2014/main" xmlns="" id="{0DA20DFA-3780-46F7-B693-FC3A25C24A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0" y="2614"/>
              <a:ext cx="1104" cy="953"/>
              <a:chOff x="1050" y="2659"/>
              <a:chExt cx="1104" cy="953"/>
            </a:xfrm>
            <a:grpFill/>
          </p:grpSpPr>
          <p:sp>
            <p:nvSpPr>
              <p:cNvPr id="45" name="Rectangle 6">
                <a:extLst>
                  <a:ext uri="{FF2B5EF4-FFF2-40B4-BE49-F238E27FC236}">
                    <a16:creationId xmlns:a16="http://schemas.microsoft.com/office/drawing/2014/main" xmlns="" id="{E8683762-5D65-4FFE-9225-6E546782A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" y="2659"/>
                <a:ext cx="1104" cy="583"/>
              </a:xfrm>
              <a:prstGeom prst="rect">
                <a:avLst/>
              </a:prstGeom>
              <a:grpFill/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Line 7">
                <a:extLst>
                  <a:ext uri="{FF2B5EF4-FFF2-40B4-BE49-F238E27FC236}">
                    <a16:creationId xmlns:a16="http://schemas.microsoft.com/office/drawing/2014/main" xmlns="" id="{182FBBB7-BF99-4217-8E52-B7011EFA6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0" y="2954"/>
                <a:ext cx="1104" cy="0"/>
              </a:xfrm>
              <a:prstGeom prst="line">
                <a:avLst/>
              </a:prstGeom>
              <a:grp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Text Box 10">
                <a:extLst>
                  <a:ext uri="{FF2B5EF4-FFF2-40B4-BE49-F238E27FC236}">
                    <a16:creationId xmlns:a16="http://schemas.microsoft.com/office/drawing/2014/main" xmlns="" id="{B298046A-A152-4226-A1E4-E5FCF3A333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0" y="2666"/>
                <a:ext cx="778" cy="2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integer</a:t>
                </a:r>
              </a:p>
            </p:txBody>
          </p:sp>
          <p:sp>
            <p:nvSpPr>
              <p:cNvPr id="48" name="Rectangle 14">
                <a:extLst>
                  <a:ext uri="{FF2B5EF4-FFF2-40B4-BE49-F238E27FC236}">
                    <a16:creationId xmlns:a16="http://schemas.microsoft.com/office/drawing/2014/main" xmlns="" id="{6578C89D-F8F0-40A5-B97C-B3761CD3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6" y="3385"/>
                <a:ext cx="635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描述符</a:t>
                </a:r>
              </a:p>
            </p:txBody>
          </p:sp>
        </p:grpSp>
        <p:grpSp>
          <p:nvGrpSpPr>
            <p:cNvPr id="40" name="Group 17">
              <a:extLst>
                <a:ext uri="{FF2B5EF4-FFF2-40B4-BE49-F238E27FC236}">
                  <a16:creationId xmlns:a16="http://schemas.microsoft.com/office/drawing/2014/main" xmlns="" id="{A8CB7107-2C0A-49BE-A652-311887AC01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9" y="2901"/>
              <a:ext cx="1679" cy="658"/>
              <a:chOff x="2789" y="2954"/>
              <a:chExt cx="1679" cy="658"/>
            </a:xfrm>
            <a:grpFill/>
          </p:grpSpPr>
          <p:sp>
            <p:nvSpPr>
              <p:cNvPr id="42" name="Rectangle 8">
                <a:extLst>
                  <a:ext uri="{FF2B5EF4-FFF2-40B4-BE49-F238E27FC236}">
                    <a16:creationId xmlns:a16="http://schemas.microsoft.com/office/drawing/2014/main" xmlns="" id="{41CC4C81-5BCC-415A-AFE7-065CF1614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2961"/>
                <a:ext cx="1679" cy="288"/>
              </a:xfrm>
              <a:prstGeom prst="rect">
                <a:avLst/>
              </a:prstGeom>
              <a:grpFill/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Line 9">
                <a:extLst>
                  <a:ext uri="{FF2B5EF4-FFF2-40B4-BE49-F238E27FC236}">
                    <a16:creationId xmlns:a16="http://schemas.microsoft.com/office/drawing/2014/main" xmlns="" id="{F92EBC1C-970E-408D-893A-56244A9113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954"/>
                <a:ext cx="0" cy="288"/>
              </a:xfrm>
              <a:prstGeom prst="line">
                <a:avLst/>
              </a:prstGeom>
              <a:grp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Rectangle 15">
                <a:extLst>
                  <a:ext uri="{FF2B5EF4-FFF2-40B4-BE49-F238E27FC236}">
                    <a16:creationId xmlns:a16="http://schemas.microsoft.com/office/drawing/2014/main" xmlns="" id="{C31DCDEE-FCC6-4DC5-AA87-CE7A1C49E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3385"/>
                <a:ext cx="635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数据对象</a:t>
                </a:r>
              </a:p>
            </p:txBody>
          </p:sp>
        </p:grpSp>
        <p:sp>
          <p:nvSpPr>
            <p:cNvPr id="41" name="Rectangle 20">
              <a:extLst>
                <a:ext uri="{FF2B5EF4-FFF2-40B4-BE49-F238E27FC236}">
                  <a16:creationId xmlns:a16="http://schemas.microsoft.com/office/drawing/2014/main" xmlns="" id="{C58AF786-B79D-438C-8D85-98795BDF0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070"/>
              <a:ext cx="326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整数变量的表示</a:t>
              </a:r>
            </a:p>
          </p:txBody>
        </p:sp>
      </p:grpSp>
      <p:grpSp>
        <p:nvGrpSpPr>
          <p:cNvPr id="51" name="Group 38">
            <a:extLst>
              <a:ext uri="{FF2B5EF4-FFF2-40B4-BE49-F238E27FC236}">
                <a16:creationId xmlns:a16="http://schemas.microsoft.com/office/drawing/2014/main" xmlns="" id="{626CD6A0-31DB-4DC2-8718-7638494614E1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3092086"/>
            <a:ext cx="5976937" cy="2808288"/>
            <a:chOff x="839" y="255"/>
            <a:chExt cx="3765" cy="1769"/>
          </a:xfrm>
          <a:noFill/>
        </p:grpSpPr>
        <p:sp>
          <p:nvSpPr>
            <p:cNvPr id="52" name="Rectangle 21">
              <a:extLst>
                <a:ext uri="{FF2B5EF4-FFF2-40B4-BE49-F238E27FC236}">
                  <a16:creationId xmlns:a16="http://schemas.microsoft.com/office/drawing/2014/main" xmlns="" id="{C1630CD1-F428-4F6F-9E40-A645DC739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5"/>
              <a:ext cx="3765" cy="17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1081088" indent="-4572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1081088" marR="0" lvl="1" indent="-45720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" name="Group 22">
              <a:extLst>
                <a:ext uri="{FF2B5EF4-FFF2-40B4-BE49-F238E27FC236}">
                  <a16:creationId xmlns:a16="http://schemas.microsoft.com/office/drawing/2014/main" xmlns="" id="{DDB53159-5F3A-4C22-94CE-A2A047C532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5" y="1338"/>
              <a:ext cx="1254" cy="96"/>
              <a:chOff x="1530" y="3050"/>
              <a:chExt cx="1254" cy="96"/>
            </a:xfrm>
            <a:grpFill/>
          </p:grpSpPr>
          <p:sp>
            <p:nvSpPr>
              <p:cNvPr id="65" name="Line 23">
                <a:extLst>
                  <a:ext uri="{FF2B5EF4-FFF2-40B4-BE49-F238E27FC236}">
                    <a16:creationId xmlns:a16="http://schemas.microsoft.com/office/drawing/2014/main" xmlns="" id="{CEC79754-6165-4DBB-841F-84D9BAC3E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3098"/>
                <a:ext cx="1152" cy="0"/>
              </a:xfrm>
              <a:prstGeom prst="line">
                <a:avLst/>
              </a:prstGeom>
              <a:grp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Oval 24">
                <a:extLst>
                  <a:ext uri="{FF2B5EF4-FFF2-40B4-BE49-F238E27FC236}">
                    <a16:creationId xmlns:a16="http://schemas.microsoft.com/office/drawing/2014/main" xmlns="" id="{FE532A01-5B54-4CA3-BD50-4FA86B8D55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3050"/>
                <a:ext cx="96" cy="96"/>
              </a:xfrm>
              <a:prstGeom prst="ellipse">
                <a:avLst/>
              </a:prstGeom>
              <a:grp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4" name="Group 25">
              <a:extLst>
                <a:ext uri="{FF2B5EF4-FFF2-40B4-BE49-F238E27FC236}">
                  <a16:creationId xmlns:a16="http://schemas.microsoft.com/office/drawing/2014/main" xmlns="" id="{DB5524B8-9178-4876-86D0-524FCC6A6F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6" y="935"/>
              <a:ext cx="1104" cy="953"/>
              <a:chOff x="1050" y="2659"/>
              <a:chExt cx="1104" cy="953"/>
            </a:xfrm>
            <a:grpFill/>
          </p:grpSpPr>
          <p:sp>
            <p:nvSpPr>
              <p:cNvPr id="61" name="Rectangle 26">
                <a:extLst>
                  <a:ext uri="{FF2B5EF4-FFF2-40B4-BE49-F238E27FC236}">
                    <a16:creationId xmlns:a16="http://schemas.microsoft.com/office/drawing/2014/main" xmlns="" id="{7F631FEC-D42A-459B-B20A-4D40FC434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" y="2659"/>
                <a:ext cx="1104" cy="583"/>
              </a:xfrm>
              <a:prstGeom prst="rect">
                <a:avLst/>
              </a:prstGeom>
              <a:grpFill/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Line 27">
                <a:extLst>
                  <a:ext uri="{FF2B5EF4-FFF2-40B4-BE49-F238E27FC236}">
                    <a16:creationId xmlns:a16="http://schemas.microsoft.com/office/drawing/2014/main" xmlns="" id="{F48ADDC6-3A2B-42E9-AB77-9D59E8BFBF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0" y="2954"/>
                <a:ext cx="1104" cy="0"/>
              </a:xfrm>
              <a:prstGeom prst="line">
                <a:avLst/>
              </a:prstGeom>
              <a:grp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Text Box 28">
                <a:extLst>
                  <a:ext uri="{FF2B5EF4-FFF2-40B4-BE49-F238E27FC236}">
                    <a16:creationId xmlns:a16="http://schemas.microsoft.com/office/drawing/2014/main" xmlns="" id="{B8578165-3E99-4701-90AC-50A0692C5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0" y="2666"/>
                <a:ext cx="459" cy="2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real</a:t>
                </a:r>
              </a:p>
            </p:txBody>
          </p:sp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xmlns="" id="{25DB6A40-BCDD-4A88-9930-FF9953515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6" y="3385"/>
                <a:ext cx="635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描述符</a:t>
                </a:r>
              </a:p>
            </p:txBody>
          </p:sp>
        </p:grpSp>
        <p:sp>
          <p:nvSpPr>
            <p:cNvPr id="55" name="Rectangle 34">
              <a:extLst>
                <a:ext uri="{FF2B5EF4-FFF2-40B4-BE49-F238E27FC236}">
                  <a16:creationId xmlns:a16="http://schemas.microsoft.com/office/drawing/2014/main" xmlns="" id="{78509542-B03F-4A7D-A0B9-AE666EEA9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" y="482"/>
              <a:ext cx="3266" cy="3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实型变量的表示</a:t>
              </a:r>
            </a:p>
          </p:txBody>
        </p:sp>
        <p:grpSp>
          <p:nvGrpSpPr>
            <p:cNvPr id="56" name="Group 36">
              <a:extLst>
                <a:ext uri="{FF2B5EF4-FFF2-40B4-BE49-F238E27FC236}">
                  <a16:creationId xmlns:a16="http://schemas.microsoft.com/office/drawing/2014/main" xmlns="" id="{7980A3F5-39C8-4A12-9829-3F8C49AD91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9" y="1230"/>
              <a:ext cx="1679" cy="658"/>
              <a:chOff x="2759" y="3036"/>
              <a:chExt cx="1679" cy="658"/>
            </a:xfrm>
            <a:grpFill/>
          </p:grpSpPr>
          <p:sp>
            <p:nvSpPr>
              <p:cNvPr id="57" name="Rectangle 31">
                <a:extLst>
                  <a:ext uri="{FF2B5EF4-FFF2-40B4-BE49-F238E27FC236}">
                    <a16:creationId xmlns:a16="http://schemas.microsoft.com/office/drawing/2014/main" xmlns="" id="{3F264C0A-064D-4C5E-8CD0-DF276A8A8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043"/>
                <a:ext cx="1679" cy="288"/>
              </a:xfrm>
              <a:prstGeom prst="rect">
                <a:avLst/>
              </a:prstGeom>
              <a:grpFill/>
              <a:ln w="2857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Line 32">
                <a:extLst>
                  <a:ext uri="{FF2B5EF4-FFF2-40B4-BE49-F238E27FC236}">
                    <a16:creationId xmlns:a16="http://schemas.microsoft.com/office/drawing/2014/main" xmlns="" id="{3153D78C-9407-46F0-A291-DE9E42CD0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4" y="3036"/>
                <a:ext cx="0" cy="288"/>
              </a:xfrm>
              <a:prstGeom prst="line">
                <a:avLst/>
              </a:prstGeom>
              <a:grp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Rectangle 33">
                <a:extLst>
                  <a:ext uri="{FF2B5EF4-FFF2-40B4-BE49-F238E27FC236}">
                    <a16:creationId xmlns:a16="http://schemas.microsoft.com/office/drawing/2014/main" xmlns="" id="{4C0835A7-FEB0-45B0-A959-B85547157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8" y="3467"/>
                <a:ext cx="635" cy="22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数据对象</a:t>
                </a:r>
              </a:p>
            </p:txBody>
          </p:sp>
          <p:sp>
            <p:nvSpPr>
              <p:cNvPr id="60" name="Line 35">
                <a:extLst>
                  <a:ext uri="{FF2B5EF4-FFF2-40B4-BE49-F238E27FC236}">
                    <a16:creationId xmlns:a16="http://schemas.microsoft.com/office/drawing/2014/main" xmlns="" id="{36ACE3B0-573C-4898-9D38-ECFEC6C1B8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3038"/>
                <a:ext cx="0" cy="288"/>
              </a:xfrm>
              <a:prstGeom prst="line">
                <a:avLst/>
              </a:prstGeom>
              <a:grp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156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65E94DF-B648-4D7E-B54D-2F5B00108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xmlns="" id="{91F24577-AFAC-4D67-9081-5A64263BF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0" y="1091510"/>
            <a:ext cx="8378825" cy="3275338"/>
          </a:xfrm>
          <a:prstGeom prst="roundRect">
            <a:avLst>
              <a:gd name="adj" fmla="val 29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结构类型的实现模型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笛卡尔积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各成分顺序排列（数据）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描述符包含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类型名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构造符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、若干三元式。每个域对应一个三元式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选择符名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域类型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每个成分占整数个可编址的存储单元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字编址或字节编址）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可以用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packed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显式说明压缩存储</a:t>
            </a:r>
          </a:p>
        </p:txBody>
      </p:sp>
    </p:spTree>
    <p:extLst>
      <p:ext uri="{BB962C8B-B14F-4D97-AF65-F5344CB8AC3E}">
        <p14:creationId xmlns:p14="http://schemas.microsoft.com/office/powerpoint/2010/main" val="126783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3E7FA2-F0DE-4A4E-A87A-DFA6E5576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xmlns="" id="{80D8F831-3E31-4689-8D4F-1034779A3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761158"/>
            <a:ext cx="3384550" cy="13684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t=</a:t>
            </a: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a:</a:t>
            </a: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kumimoji="1"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grpSp>
        <p:nvGrpSpPr>
          <p:cNvPr id="42" name="Group 5">
            <a:extLst>
              <a:ext uri="{FF2B5EF4-FFF2-40B4-BE49-F238E27FC236}">
                <a16:creationId xmlns:a16="http://schemas.microsoft.com/office/drawing/2014/main" xmlns="" id="{1C8E82FD-E9D0-4B18-811C-B4E2F224AFE9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1616821"/>
            <a:ext cx="7172325" cy="4618037"/>
            <a:chOff x="567" y="685"/>
            <a:chExt cx="4518" cy="2909"/>
          </a:xfrm>
        </p:grpSpPr>
        <p:sp>
          <p:nvSpPr>
            <p:cNvPr id="43" name="Rectangle 6">
              <a:extLst>
                <a:ext uri="{FF2B5EF4-FFF2-40B4-BE49-F238E27FC236}">
                  <a16:creationId xmlns:a16="http://schemas.microsoft.com/office/drawing/2014/main" xmlns="" id="{1300C863-D6C3-422F-99A9-5FAC10B16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055"/>
              <a:ext cx="1200" cy="582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Line 7">
              <a:extLst>
                <a:ext uri="{FF2B5EF4-FFF2-40B4-BE49-F238E27FC236}">
                  <a16:creationId xmlns:a16="http://schemas.microsoft.com/office/drawing/2014/main" xmlns="" id="{31949C3A-8487-4147-BC26-88A21C55F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5" y="2357"/>
              <a:ext cx="12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Line 8">
              <a:extLst>
                <a:ext uri="{FF2B5EF4-FFF2-40B4-BE49-F238E27FC236}">
                  <a16:creationId xmlns:a16="http://schemas.microsoft.com/office/drawing/2014/main" xmlns="" id="{93BD3ECD-B989-4A67-A71D-B1855F3C82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6" y="2205"/>
              <a:ext cx="1452" cy="2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Line 9">
              <a:extLst>
                <a:ext uri="{FF2B5EF4-FFF2-40B4-BE49-F238E27FC236}">
                  <a16:creationId xmlns:a16="http://schemas.microsoft.com/office/drawing/2014/main" xmlns="" id="{A906345F-EAE3-4156-89D8-EC335E94A6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2523"/>
              <a:ext cx="1430" cy="93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 Box 10">
              <a:extLst>
                <a:ext uri="{FF2B5EF4-FFF2-40B4-BE49-F238E27FC236}">
                  <a16:creationId xmlns:a16="http://schemas.microsoft.com/office/drawing/2014/main" xmlns="" id="{F2A67721-BE5C-4B32-924C-DA31AD779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" y="1752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数据对象</a:t>
              </a:r>
            </a:p>
          </p:txBody>
        </p:sp>
        <p:sp>
          <p:nvSpPr>
            <p:cNvPr id="48" name="Text Box 11">
              <a:extLst>
                <a:ext uri="{FF2B5EF4-FFF2-40B4-BE49-F238E27FC236}">
                  <a16:creationId xmlns:a16="http://schemas.microsoft.com/office/drawing/2014/main" xmlns="" id="{9C61C1FF-1E74-4F08-8BAC-3D5E2499B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2075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浮点值</a:t>
              </a:r>
            </a:p>
          </p:txBody>
        </p:sp>
        <p:sp>
          <p:nvSpPr>
            <p:cNvPr id="49" name="Text Box 12">
              <a:extLst>
                <a:ext uri="{FF2B5EF4-FFF2-40B4-BE49-F238E27FC236}">
                  <a16:creationId xmlns:a16="http://schemas.microsoft.com/office/drawing/2014/main" xmlns="" id="{18F3C0D9-8458-4760-83DA-D64575EBC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2363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定点值</a:t>
              </a:r>
            </a:p>
          </p:txBody>
        </p:sp>
        <p:sp>
          <p:nvSpPr>
            <p:cNvPr id="50" name="Rectangle 13">
              <a:extLst>
                <a:ext uri="{FF2B5EF4-FFF2-40B4-BE49-F238E27FC236}">
                  <a16:creationId xmlns:a16="http://schemas.microsoft.com/office/drawing/2014/main" xmlns="" id="{3D969D06-9CD0-4F09-9BB5-D42644DA2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071"/>
              <a:ext cx="1104" cy="2523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Line 14">
              <a:extLst>
                <a:ext uri="{FF2B5EF4-FFF2-40B4-BE49-F238E27FC236}">
                  <a16:creationId xmlns:a16="http://schemas.microsoft.com/office/drawing/2014/main" xmlns="" id="{AF3F8BC6-9056-48E8-9511-5BBE8FEA9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341"/>
              <a:ext cx="110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Line 15">
              <a:extLst>
                <a:ext uri="{FF2B5EF4-FFF2-40B4-BE49-F238E27FC236}">
                  <a16:creationId xmlns:a16="http://schemas.microsoft.com/office/drawing/2014/main" xmlns="" id="{0F5D28AF-3A9E-4098-99D9-0149786C2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706"/>
              <a:ext cx="110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Line 16">
              <a:extLst>
                <a:ext uri="{FF2B5EF4-FFF2-40B4-BE49-F238E27FC236}">
                  <a16:creationId xmlns:a16="http://schemas.microsoft.com/office/drawing/2014/main" xmlns="" id="{18D7C961-3C4A-4FDE-896B-88D5BAE15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389"/>
              <a:ext cx="110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Line 17">
              <a:extLst>
                <a:ext uri="{FF2B5EF4-FFF2-40B4-BE49-F238E27FC236}">
                  <a16:creationId xmlns:a16="http://schemas.microsoft.com/office/drawing/2014/main" xmlns="" id="{0D0B6DFE-F65C-4774-AE63-C6A6EB1DD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024"/>
              <a:ext cx="110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Line 18">
              <a:extLst>
                <a:ext uri="{FF2B5EF4-FFF2-40B4-BE49-F238E27FC236}">
                  <a16:creationId xmlns:a16="http://schemas.microsoft.com/office/drawing/2014/main" xmlns="" id="{A69F6613-BD84-4FBB-AC99-1CA8C8FB3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76"/>
              <a:ext cx="110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Line 19">
              <a:extLst>
                <a:ext uri="{FF2B5EF4-FFF2-40B4-BE49-F238E27FC236}">
                  <a16:creationId xmlns:a16="http://schemas.microsoft.com/office/drawing/2014/main" xmlns="" id="{6D707A11-C40A-4C9B-ABCB-BC96DEA04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659"/>
              <a:ext cx="110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Line 20">
              <a:extLst>
                <a:ext uri="{FF2B5EF4-FFF2-40B4-BE49-F238E27FC236}">
                  <a16:creationId xmlns:a16="http://schemas.microsoft.com/office/drawing/2014/main" xmlns="" id="{2B4B2C15-8FF4-47BC-9EBD-DE7E60A82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294"/>
              <a:ext cx="110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Oval 21">
              <a:extLst>
                <a:ext uri="{FF2B5EF4-FFF2-40B4-BE49-F238E27FC236}">
                  <a16:creationId xmlns:a16="http://schemas.microsoft.com/office/drawing/2014/main" xmlns="" id="{3EE8363C-C531-4970-99C6-267779A81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3360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Oval 22">
              <a:extLst>
                <a:ext uri="{FF2B5EF4-FFF2-40B4-BE49-F238E27FC236}">
                  <a16:creationId xmlns:a16="http://schemas.microsoft.com/office/drawing/2014/main" xmlns="" id="{6A1ADE5D-D4DF-4397-845B-F4C93977C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424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xmlns="" id="{CFDBCD9B-1149-4399-9E5A-63CA4F267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685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描述符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xmlns="" id="{082A3325-2C67-4BD1-A5FB-E24942C36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094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类型名</a:t>
              </a: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xmlns="" id="{F1B836D6-9271-4915-A786-BA23CB0E6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411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构造符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xmlns="" id="{9412935F-8E13-4C6D-A1B8-DA0E49267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729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选择符</a:t>
              </a: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xmlns="" id="{E5850012-2273-4638-B5B2-2799EA325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681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选择符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xmlns="" id="{D3527D4A-FE57-4346-9B51-D979B0265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" y="204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</a:p>
          </p:txBody>
        </p:sp>
        <p:sp>
          <p:nvSpPr>
            <p:cNvPr id="66" name="Text Box 29">
              <a:extLst>
                <a:ext uri="{FF2B5EF4-FFF2-40B4-BE49-F238E27FC236}">
                  <a16:creationId xmlns:a16="http://schemas.microsoft.com/office/drawing/2014/main" xmlns="" id="{1F7BEF73-087E-4870-AFB9-71A5D2367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999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</a:p>
          </p:txBody>
        </p:sp>
        <p:sp>
          <p:nvSpPr>
            <p:cNvPr id="67" name="Text Box 30">
              <a:extLst>
                <a:ext uri="{FF2B5EF4-FFF2-40B4-BE49-F238E27FC236}">
                  <a16:creationId xmlns:a16="http://schemas.microsoft.com/office/drawing/2014/main" xmlns="" id="{5CD87232-F450-4E64-9772-C3240C73F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364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引用</a:t>
              </a:r>
            </a:p>
          </p:txBody>
        </p:sp>
        <p:sp>
          <p:nvSpPr>
            <p:cNvPr id="68" name="Text Box 31">
              <a:extLst>
                <a:ext uri="{FF2B5EF4-FFF2-40B4-BE49-F238E27FC236}">
                  <a16:creationId xmlns:a16="http://schemas.microsoft.com/office/drawing/2014/main" xmlns="" id="{D89FC200-0566-4C2E-8B95-0FB8C6E7D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297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引用</a:t>
              </a:r>
            </a:p>
          </p:txBody>
        </p:sp>
        <p:sp>
          <p:nvSpPr>
            <p:cNvPr id="69" name="Text Box 32">
              <a:extLst>
                <a:ext uri="{FF2B5EF4-FFF2-40B4-BE49-F238E27FC236}">
                  <a16:creationId xmlns:a16="http://schemas.microsoft.com/office/drawing/2014/main" xmlns="" id="{B6FF8351-FC76-4575-B0CC-92398F548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1094"/>
              <a:ext cx="17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</a:p>
          </p:txBody>
        </p:sp>
        <p:sp>
          <p:nvSpPr>
            <p:cNvPr id="70" name="Text Box 33">
              <a:extLst>
                <a:ext uri="{FF2B5EF4-FFF2-40B4-BE49-F238E27FC236}">
                  <a16:creationId xmlns:a16="http://schemas.microsoft.com/office/drawing/2014/main" xmlns="" id="{25576C0B-71C2-4EFA-B19F-A718CC773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411"/>
              <a:ext cx="6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record</a:t>
              </a:r>
            </a:p>
          </p:txBody>
        </p:sp>
        <p:sp>
          <p:nvSpPr>
            <p:cNvPr id="71" name="Text Box 34">
              <a:extLst>
                <a:ext uri="{FF2B5EF4-FFF2-40B4-BE49-F238E27FC236}">
                  <a16:creationId xmlns:a16="http://schemas.microsoft.com/office/drawing/2014/main" xmlns="" id="{B08AC5D9-7D5A-459B-ADBB-8A1779C2A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4" y="1729"/>
              <a:ext cx="20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72" name="Text Box 35">
              <a:extLst>
                <a:ext uri="{FF2B5EF4-FFF2-40B4-BE49-F238E27FC236}">
                  <a16:creationId xmlns:a16="http://schemas.microsoft.com/office/drawing/2014/main" xmlns="" id="{95E71F02-B53E-4056-B908-AC8A34573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2046"/>
              <a:ext cx="4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real</a:t>
              </a:r>
            </a:p>
          </p:txBody>
        </p:sp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xmlns="" id="{A6B9FAB3-52F9-49EE-B64D-08B4E6C07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" y="2681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74" name="Text Box 37">
              <a:extLst>
                <a:ext uri="{FF2B5EF4-FFF2-40B4-BE49-F238E27FC236}">
                  <a16:creationId xmlns:a16="http://schemas.microsoft.com/office/drawing/2014/main" xmlns="" id="{66B197BC-15F3-4233-9E57-E7FFD025C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999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integer</a:t>
              </a:r>
            </a:p>
          </p:txBody>
        </p:sp>
        <p:sp>
          <p:nvSpPr>
            <p:cNvPr id="75" name="Text Box 38">
              <a:extLst>
                <a:ext uri="{FF2B5EF4-FFF2-40B4-BE49-F238E27FC236}">
                  <a16:creationId xmlns:a16="http://schemas.microsoft.com/office/drawing/2014/main" xmlns="" id="{3CB7585A-BDF5-4985-884D-A3BD91EA0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091"/>
              <a:ext cx="37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域</a:t>
              </a: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6" name="Text Box 39">
              <a:extLst>
                <a:ext uri="{FF2B5EF4-FFF2-40B4-BE49-F238E27FC236}">
                  <a16:creationId xmlns:a16="http://schemas.microsoft.com/office/drawing/2014/main" xmlns="" id="{9D2E1E69-3791-49E4-A44B-3ECC4E0AF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3044"/>
              <a:ext cx="37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域</a:t>
              </a: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77" name="AutoShape 40">
              <a:extLst>
                <a:ext uri="{FF2B5EF4-FFF2-40B4-BE49-F238E27FC236}">
                  <a16:creationId xmlns:a16="http://schemas.microsoft.com/office/drawing/2014/main" xmlns="" id="{94E1C050-926B-46FD-BB66-6545E9AE6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1846"/>
              <a:ext cx="240" cy="768"/>
            </a:xfrm>
            <a:prstGeom prst="leftBrace">
              <a:avLst>
                <a:gd name="adj1" fmla="val 26667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AutoShape 41">
              <a:extLst>
                <a:ext uri="{FF2B5EF4-FFF2-40B4-BE49-F238E27FC236}">
                  <a16:creationId xmlns:a16="http://schemas.microsoft.com/office/drawing/2014/main" xmlns="" id="{FC104F68-CEA2-4E6E-9676-1384DE6D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" y="2798"/>
              <a:ext cx="240" cy="768"/>
            </a:xfrm>
            <a:prstGeom prst="leftBrace">
              <a:avLst>
                <a:gd name="adj1" fmla="val 26667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14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D3AFC9-879C-4CE2-A1D5-37ED36195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xmlns="" id="{81949817-FCF2-41FE-816B-95AB97FD8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747673"/>
            <a:ext cx="8370887" cy="3206972"/>
          </a:xfrm>
          <a:prstGeom prst="roundRect">
            <a:avLst>
              <a:gd name="adj" fmla="val 218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有限映像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为每一成分分配整数个可编址的存储单元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描述符包括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类型名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构造符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定义域的基类型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下界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上界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成分类型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单元个数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首地址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地址公式的计算</a:t>
            </a:r>
          </a:p>
          <a:p>
            <a:pPr marL="1682750" marR="0" lvl="2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b+k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-m)=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b-km+ki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=b’+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ki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为首地址，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为每个元素所占存储单元个数，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为下界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3425AEA6-8454-43E2-A9B8-60FD8E6DA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348123"/>
            <a:ext cx="2376487" cy="20875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动态数组描述符中的某些属性需要到运行时才能确定，描述符如何处理？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xmlns="" id="{DE037465-7FC3-40EF-87AA-0006DFEE7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067261"/>
            <a:ext cx="1008063" cy="6477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E3FA845B-6966-4354-B6E5-86227F37E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275098"/>
            <a:ext cx="3816350" cy="22320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静态部分：只包含编译时所需信息（成分类型、对动态部分的引用等）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动态部分：包含对数据数据对象的引用，运行时分配到单元活动记录中</a:t>
            </a:r>
          </a:p>
        </p:txBody>
      </p:sp>
    </p:spTree>
    <p:extLst>
      <p:ext uri="{BB962C8B-B14F-4D97-AF65-F5344CB8AC3E}">
        <p14:creationId xmlns:p14="http://schemas.microsoft.com/office/powerpoint/2010/main" val="129007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二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.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内部类型的优越性</a:t>
            </a:r>
            <a:endParaRPr lang="zh-CN" alt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xmlns="" id="{BB958F71-C769-4703-B998-9680BEF33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31754"/>
            <a:ext cx="7610475" cy="1619750"/>
          </a:xfrm>
          <a:prstGeom prst="roundRect">
            <a:avLst>
              <a:gd name="adj" fmla="val 7973"/>
            </a:avLst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914400" marR="0" lvl="1" indent="-457200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AutoNum type="arabicPeriod" startAt="2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编译时能检查变量使用的正确性</a:t>
            </a:r>
          </a:p>
          <a:p>
            <a:pPr marL="457200" marR="0" lvl="0" indent="-457200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进行静态类型检查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如非法运算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形实参类型匹配</a:t>
            </a: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xmlns="" id="{7D9AB6F6-D788-4B4C-8E70-B66465709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70015"/>
            <a:ext cx="7610475" cy="2616541"/>
          </a:xfrm>
          <a:prstGeom prst="roundRect">
            <a:avLst>
              <a:gd name="adj" fmla="val 2481"/>
            </a:avLst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914400" marR="0" lvl="1" indent="-457200" algn="just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AutoNum type="arabicPeriod" startAt="3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编译时可以确定无二义的操作</a:t>
            </a:r>
          </a:p>
          <a:p>
            <a:pPr marL="1371600" marR="0" lvl="2" indent="-457200" algn="just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超载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运算符的意义依赖于操作数的类型。如“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+”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可以表示整数加或实数加</a:t>
            </a:r>
          </a:p>
          <a:p>
            <a:pPr marL="1371600" marR="0" lvl="2" indent="-457200" algn="just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编译时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可拒绝混合运算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或提供类型转换指令</a:t>
            </a:r>
          </a:p>
          <a:p>
            <a:pPr marL="1371600" marR="0" lvl="2" indent="-457200" algn="just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合理地使用超载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可以提高语言的可读性和可用性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xmlns="" id="{BE434F14-F5C0-48F0-BB45-FFD5AE6A6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241982"/>
            <a:ext cx="7658100" cy="1135701"/>
          </a:xfrm>
          <a:prstGeom prst="roundRect">
            <a:avLst>
              <a:gd name="adj" fmla="val 4743"/>
            </a:avLst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914400" marR="0" lvl="1" indent="-457200" algn="just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AutoNum type="arabicPeriod" startAt="4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精度控制</a:t>
            </a:r>
          </a:p>
          <a:p>
            <a:pPr marL="457200" marR="0" lvl="0" indent="-457200" algn="just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SzPct val="75000"/>
              <a:buFont typeface="Monotype Sorts" pitchFamily="2" charset="2"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可以通过数据类型显式定义数据的精度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94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592E383-C8D9-4372-A114-F0886E7AC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xmlns="" id="{7F6216F5-4BDB-44C3-8CB7-ADD20897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92150"/>
            <a:ext cx="3887787" cy="8651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kumimoji="1" lang="en-US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a=</a:t>
            </a:r>
            <a:r>
              <a:rPr kumimoji="1" lang="en-US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kumimoji="1" lang="en-US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[1..10] of </a:t>
            </a:r>
            <a:r>
              <a:rPr kumimoji="1" lang="en-US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</a:t>
            </a:r>
            <a:r>
              <a:rPr kumimoji="1" lang="en-US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grpSp>
        <p:nvGrpSpPr>
          <p:cNvPr id="47" name="Group 47">
            <a:extLst>
              <a:ext uri="{FF2B5EF4-FFF2-40B4-BE49-F238E27FC236}">
                <a16:creationId xmlns:a16="http://schemas.microsoft.com/office/drawing/2014/main" xmlns="" id="{0A21CA40-CB12-4AA1-B7DB-6AD0D1EA7073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268413"/>
            <a:ext cx="7613650" cy="4979987"/>
            <a:chOff x="261" y="799"/>
            <a:chExt cx="4796" cy="3137"/>
          </a:xfrm>
        </p:grpSpPr>
        <p:sp>
          <p:nvSpPr>
            <p:cNvPr id="48" name="Rectangle 6">
              <a:extLst>
                <a:ext uri="{FF2B5EF4-FFF2-40B4-BE49-F238E27FC236}">
                  <a16:creationId xmlns:a16="http://schemas.microsoft.com/office/drawing/2014/main" xmlns="" id="{4C847193-1481-44B6-A9AD-93509BB0E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9" y="1117"/>
              <a:ext cx="1104" cy="2819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Line 7">
              <a:extLst>
                <a:ext uri="{FF2B5EF4-FFF2-40B4-BE49-F238E27FC236}">
                  <a16:creationId xmlns:a16="http://schemas.microsoft.com/office/drawing/2014/main" xmlns="" id="{02F99C27-A2A8-49B9-B727-5623CD9B5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9" y="2568"/>
              <a:ext cx="110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Line 8">
              <a:extLst>
                <a:ext uri="{FF2B5EF4-FFF2-40B4-BE49-F238E27FC236}">
                  <a16:creationId xmlns:a16="http://schemas.microsoft.com/office/drawing/2014/main" xmlns="" id="{887A1E93-C076-42FC-85D6-BA710198D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9" y="1842"/>
              <a:ext cx="110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Line 9">
              <a:extLst>
                <a:ext uri="{FF2B5EF4-FFF2-40B4-BE49-F238E27FC236}">
                  <a16:creationId xmlns:a16="http://schemas.microsoft.com/office/drawing/2014/main" xmlns="" id="{DE53C106-5837-4B7F-94B1-274B81F73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9" y="1480"/>
              <a:ext cx="110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Line 10">
              <a:extLst>
                <a:ext uri="{FF2B5EF4-FFF2-40B4-BE49-F238E27FC236}">
                  <a16:creationId xmlns:a16="http://schemas.microsoft.com/office/drawing/2014/main" xmlns="" id="{B4F29C5D-7AD5-44B1-BAEE-EF1D7A868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9" y="2205"/>
              <a:ext cx="110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Line 11">
              <a:extLst>
                <a:ext uri="{FF2B5EF4-FFF2-40B4-BE49-F238E27FC236}">
                  <a16:creationId xmlns:a16="http://schemas.microsoft.com/office/drawing/2014/main" xmlns="" id="{E108AF01-C823-42A4-A7FC-2A1397038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9" y="3294"/>
              <a:ext cx="110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Line 12">
              <a:extLst>
                <a:ext uri="{FF2B5EF4-FFF2-40B4-BE49-F238E27FC236}">
                  <a16:creationId xmlns:a16="http://schemas.microsoft.com/office/drawing/2014/main" xmlns="" id="{77CE769E-3B7F-4EC3-B41C-2BA0A59FD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9" y="2931"/>
              <a:ext cx="110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Line 13">
              <a:extLst>
                <a:ext uri="{FF2B5EF4-FFF2-40B4-BE49-F238E27FC236}">
                  <a16:creationId xmlns:a16="http://schemas.microsoft.com/office/drawing/2014/main" xmlns="" id="{3D62FF51-228D-48EF-9C6C-515401343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9" y="3628"/>
              <a:ext cx="110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Oval 14">
              <a:extLst>
                <a:ext uri="{FF2B5EF4-FFF2-40B4-BE49-F238E27FC236}">
                  <a16:creationId xmlns:a16="http://schemas.microsoft.com/office/drawing/2014/main" xmlns="" id="{EDD7210C-CB32-4507-AA30-89D1F4EDF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" y="3696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 Box 15">
              <a:extLst>
                <a:ext uri="{FF2B5EF4-FFF2-40B4-BE49-F238E27FC236}">
                  <a16:creationId xmlns:a16="http://schemas.microsoft.com/office/drawing/2014/main" xmlns="" id="{1A002993-4281-47DC-8AD7-6A3F625C9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821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描述符</a:t>
              </a:r>
            </a:p>
          </p:txBody>
        </p:sp>
        <p:sp>
          <p:nvSpPr>
            <p:cNvPr id="58" name="Text Box 16">
              <a:extLst>
                <a:ext uri="{FF2B5EF4-FFF2-40B4-BE49-F238E27FC236}">
                  <a16:creationId xmlns:a16="http://schemas.microsoft.com/office/drawing/2014/main" xmlns="" id="{937D58FD-ACEE-4CC2-BA3D-918EFA893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" y="1184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类型名</a:t>
              </a:r>
            </a:p>
          </p:txBody>
        </p:sp>
        <p:sp>
          <p:nvSpPr>
            <p:cNvPr id="59" name="Text Box 17">
              <a:extLst>
                <a:ext uri="{FF2B5EF4-FFF2-40B4-BE49-F238E27FC236}">
                  <a16:creationId xmlns:a16="http://schemas.microsoft.com/office/drawing/2014/main" xmlns="" id="{FED60DAD-5E90-4A71-A968-D708FAC0A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" y="1547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构造符</a:t>
              </a:r>
            </a:p>
          </p:txBody>
        </p:sp>
        <p:sp>
          <p:nvSpPr>
            <p:cNvPr id="60" name="Text Box 18">
              <a:extLst>
                <a:ext uri="{FF2B5EF4-FFF2-40B4-BE49-F238E27FC236}">
                  <a16:creationId xmlns:a16="http://schemas.microsoft.com/office/drawing/2014/main" xmlns="" id="{204D64AE-A72A-4A80-9788-7DEA38A8E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7" y="1910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基类型</a:t>
              </a:r>
            </a:p>
          </p:txBody>
        </p:sp>
        <p:sp>
          <p:nvSpPr>
            <p:cNvPr id="61" name="Text Box 19">
              <a:extLst>
                <a:ext uri="{FF2B5EF4-FFF2-40B4-BE49-F238E27FC236}">
                  <a16:creationId xmlns:a16="http://schemas.microsoft.com/office/drawing/2014/main" xmlns="" id="{43FD0CB4-B038-46D3-AAF8-DE78BA909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8" y="2999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成分类型</a:t>
              </a:r>
            </a:p>
          </p:txBody>
        </p:sp>
        <p:sp>
          <p:nvSpPr>
            <p:cNvPr id="62" name="Text Box 20">
              <a:extLst>
                <a:ext uri="{FF2B5EF4-FFF2-40B4-BE49-F238E27FC236}">
                  <a16:creationId xmlns:a16="http://schemas.microsoft.com/office/drawing/2014/main" xmlns="" id="{741777D0-F9B5-45F3-B725-1E60B14AB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" y="227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下界</a:t>
              </a:r>
            </a:p>
          </p:txBody>
        </p:sp>
        <p:sp>
          <p:nvSpPr>
            <p:cNvPr id="63" name="Text Box 21">
              <a:extLst>
                <a:ext uri="{FF2B5EF4-FFF2-40B4-BE49-F238E27FC236}">
                  <a16:creationId xmlns:a16="http://schemas.microsoft.com/office/drawing/2014/main" xmlns="" id="{C489BBC1-5202-40D3-BA00-804AC67AC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8" y="3316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单元个数</a:t>
              </a:r>
            </a:p>
          </p:txBody>
        </p:sp>
        <p:sp>
          <p:nvSpPr>
            <p:cNvPr id="64" name="Text Box 22">
              <a:extLst>
                <a:ext uri="{FF2B5EF4-FFF2-40B4-BE49-F238E27FC236}">
                  <a16:creationId xmlns:a16="http://schemas.microsoft.com/office/drawing/2014/main" xmlns="" id="{D2744DDC-F38A-4065-86CC-BCF906B5F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2636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上界</a:t>
              </a:r>
            </a:p>
          </p:txBody>
        </p:sp>
        <p:sp>
          <p:nvSpPr>
            <p:cNvPr id="65" name="Text Box 23">
              <a:extLst>
                <a:ext uri="{FF2B5EF4-FFF2-40B4-BE49-F238E27FC236}">
                  <a16:creationId xmlns:a16="http://schemas.microsoft.com/office/drawing/2014/main" xmlns="" id="{8F71AE2D-C61D-479E-B89D-7EA82D43D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363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引用</a:t>
              </a:r>
            </a:p>
          </p:txBody>
        </p:sp>
        <p:sp>
          <p:nvSpPr>
            <p:cNvPr id="66" name="Text Box 24">
              <a:extLst>
                <a:ext uri="{FF2B5EF4-FFF2-40B4-BE49-F238E27FC236}">
                  <a16:creationId xmlns:a16="http://schemas.microsoft.com/office/drawing/2014/main" xmlns="" id="{72D5B343-87C1-4BD1-B666-7794047AE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1184"/>
              <a:ext cx="20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67" name="Text Box 25">
              <a:extLst>
                <a:ext uri="{FF2B5EF4-FFF2-40B4-BE49-F238E27FC236}">
                  <a16:creationId xmlns:a16="http://schemas.microsoft.com/office/drawing/2014/main" xmlns="" id="{48666159-91BC-4B08-ACF2-2EAC71AC1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7" y="1547"/>
              <a:ext cx="5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array</a:t>
              </a:r>
            </a:p>
          </p:txBody>
        </p:sp>
        <p:sp>
          <p:nvSpPr>
            <p:cNvPr id="68" name="Text Box 26">
              <a:extLst>
                <a:ext uri="{FF2B5EF4-FFF2-40B4-BE49-F238E27FC236}">
                  <a16:creationId xmlns:a16="http://schemas.microsoft.com/office/drawing/2014/main" xmlns="" id="{0EE3F6BD-91BD-4FAC-A03C-EFCF43C61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9" y="1910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integer</a:t>
              </a:r>
            </a:p>
          </p:txBody>
        </p:sp>
        <p:sp>
          <p:nvSpPr>
            <p:cNvPr id="69" name="Text Box 27">
              <a:extLst>
                <a:ext uri="{FF2B5EF4-FFF2-40B4-BE49-F238E27FC236}">
                  <a16:creationId xmlns:a16="http://schemas.microsoft.com/office/drawing/2014/main" xmlns="" id="{736140E0-966C-45C8-9265-FE04FDF81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" y="2273"/>
              <a:ext cx="2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0" name="Text Box 28">
              <a:extLst>
                <a:ext uri="{FF2B5EF4-FFF2-40B4-BE49-F238E27FC236}">
                  <a16:creationId xmlns:a16="http://schemas.microsoft.com/office/drawing/2014/main" xmlns="" id="{948E8CD9-8918-4EF7-A62B-6D80A56F7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2999"/>
              <a:ext cx="4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real</a:t>
              </a:r>
            </a:p>
          </p:txBody>
        </p:sp>
        <p:sp>
          <p:nvSpPr>
            <p:cNvPr id="71" name="Text Box 29">
              <a:extLst>
                <a:ext uri="{FF2B5EF4-FFF2-40B4-BE49-F238E27FC236}">
                  <a16:creationId xmlns:a16="http://schemas.microsoft.com/office/drawing/2014/main" xmlns="" id="{A7993E0A-5EF7-42BC-83CF-8B4A8B46D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" y="3298"/>
              <a:ext cx="2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2" name="Text Box 30">
              <a:extLst>
                <a:ext uri="{FF2B5EF4-FFF2-40B4-BE49-F238E27FC236}">
                  <a16:creationId xmlns:a16="http://schemas.microsoft.com/office/drawing/2014/main" xmlns="" id="{3F0DA0AC-AB43-4434-951C-9DECF7BF1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" y="2273"/>
              <a:ext cx="7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下标类型</a:t>
              </a:r>
            </a:p>
          </p:txBody>
        </p:sp>
        <p:sp>
          <p:nvSpPr>
            <p:cNvPr id="73" name="AutoShape 31">
              <a:extLst>
                <a:ext uri="{FF2B5EF4-FFF2-40B4-BE49-F238E27FC236}">
                  <a16:creationId xmlns:a16="http://schemas.microsoft.com/office/drawing/2014/main" xmlns="" id="{4F18690D-31BD-4834-AAF1-041DB81CF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" y="2027"/>
              <a:ext cx="240" cy="768"/>
            </a:xfrm>
            <a:prstGeom prst="leftBrace">
              <a:avLst>
                <a:gd name="adj1" fmla="val 26667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Rectangle 32">
              <a:extLst>
                <a:ext uri="{FF2B5EF4-FFF2-40B4-BE49-F238E27FC236}">
                  <a16:creationId xmlns:a16="http://schemas.microsoft.com/office/drawing/2014/main" xmlns="" id="{917A564A-0C92-4734-A21A-17C262BB9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" y="1117"/>
              <a:ext cx="1153" cy="2812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Line 33">
              <a:extLst>
                <a:ext uri="{FF2B5EF4-FFF2-40B4-BE49-F238E27FC236}">
                  <a16:creationId xmlns:a16="http://schemas.microsoft.com/office/drawing/2014/main" xmlns="" id="{90712261-EDC6-4936-B9A7-54B221AD9D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4" y="1480"/>
              <a:ext cx="113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Line 34">
              <a:extLst>
                <a:ext uri="{FF2B5EF4-FFF2-40B4-BE49-F238E27FC236}">
                  <a16:creationId xmlns:a16="http://schemas.microsoft.com/office/drawing/2014/main" xmlns="" id="{BD25F8F1-CA10-4AE0-9C95-4324FF0CC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4" y="1842"/>
              <a:ext cx="113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Line 35">
              <a:extLst>
                <a:ext uri="{FF2B5EF4-FFF2-40B4-BE49-F238E27FC236}">
                  <a16:creationId xmlns:a16="http://schemas.microsoft.com/office/drawing/2014/main" xmlns="" id="{85B2ECE7-FA55-4869-93E5-32A2D33193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4" y="3628"/>
              <a:ext cx="1153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Oval 36">
              <a:extLst>
                <a:ext uri="{FF2B5EF4-FFF2-40B4-BE49-F238E27FC236}">
                  <a16:creationId xmlns:a16="http://schemas.microsoft.com/office/drawing/2014/main" xmlns="" id="{910F1EF3-4738-46EF-89DE-6F1FDF54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2424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Oval 37">
              <a:extLst>
                <a:ext uri="{FF2B5EF4-FFF2-40B4-BE49-F238E27FC236}">
                  <a16:creationId xmlns:a16="http://schemas.microsoft.com/office/drawing/2014/main" xmlns="" id="{9AE4B9DD-774D-4F67-815C-092F9373B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2787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Oval 38">
              <a:extLst>
                <a:ext uri="{FF2B5EF4-FFF2-40B4-BE49-F238E27FC236}">
                  <a16:creationId xmlns:a16="http://schemas.microsoft.com/office/drawing/2014/main" xmlns="" id="{F2DD0BD6-FD16-4EE4-9D9E-DEC00CD82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3195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Text Box 39">
              <a:extLst>
                <a:ext uri="{FF2B5EF4-FFF2-40B4-BE49-F238E27FC236}">
                  <a16:creationId xmlns:a16="http://schemas.microsoft.com/office/drawing/2014/main" xmlns="" id="{B544D064-F24D-443B-9C5A-FF79E43DA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" y="2659"/>
              <a:ext cx="3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</a:p>
          </p:txBody>
        </p:sp>
        <p:sp>
          <p:nvSpPr>
            <p:cNvPr id="82" name="Line 40">
              <a:extLst>
                <a:ext uri="{FF2B5EF4-FFF2-40B4-BE49-F238E27FC236}">
                  <a16:creationId xmlns:a16="http://schemas.microsoft.com/office/drawing/2014/main" xmlns="" id="{F43426F0-46AF-47DC-8BF9-9A9E424AE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9" y="3748"/>
              <a:ext cx="81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Line 41">
              <a:extLst>
                <a:ext uri="{FF2B5EF4-FFF2-40B4-BE49-F238E27FC236}">
                  <a16:creationId xmlns:a16="http://schemas.microsoft.com/office/drawing/2014/main" xmlns="" id="{DF5ED1FF-A204-4171-B484-4FC7BC4A97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1" y="1296"/>
              <a:ext cx="0" cy="24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Line 42">
              <a:extLst>
                <a:ext uri="{FF2B5EF4-FFF2-40B4-BE49-F238E27FC236}">
                  <a16:creationId xmlns:a16="http://schemas.microsoft.com/office/drawing/2014/main" xmlns="" id="{44E91C5B-BA61-4C00-A368-5014FFE77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3" y="1298"/>
              <a:ext cx="54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Text Box 43">
              <a:extLst>
                <a:ext uri="{FF2B5EF4-FFF2-40B4-BE49-F238E27FC236}">
                  <a16:creationId xmlns:a16="http://schemas.microsoft.com/office/drawing/2014/main" xmlns="" id="{D2E6C77C-D5BC-442D-BE0B-E5A9C88A5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799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数据对象</a:t>
              </a:r>
            </a:p>
          </p:txBody>
        </p:sp>
        <p:sp>
          <p:nvSpPr>
            <p:cNvPr id="86" name="Text Box 44">
              <a:extLst>
                <a:ext uri="{FF2B5EF4-FFF2-40B4-BE49-F238E27FC236}">
                  <a16:creationId xmlns:a16="http://schemas.microsoft.com/office/drawing/2014/main" xmlns="" id="{ADBF9314-2DF3-4D21-8917-320D6C2D5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184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浮点值</a:t>
              </a:r>
            </a:p>
          </p:txBody>
        </p:sp>
        <p:sp>
          <p:nvSpPr>
            <p:cNvPr id="87" name="Text Box 45">
              <a:extLst>
                <a:ext uri="{FF2B5EF4-FFF2-40B4-BE49-F238E27FC236}">
                  <a16:creationId xmlns:a16="http://schemas.microsoft.com/office/drawing/2014/main" xmlns="" id="{3F26A7CC-96F9-487E-954A-26883674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570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浮点值</a:t>
              </a:r>
            </a:p>
          </p:txBody>
        </p:sp>
        <p:sp>
          <p:nvSpPr>
            <p:cNvPr id="88" name="Text Box 46">
              <a:extLst>
                <a:ext uri="{FF2B5EF4-FFF2-40B4-BE49-F238E27FC236}">
                  <a16:creationId xmlns:a16="http://schemas.microsoft.com/office/drawing/2014/main" xmlns="" id="{1B5C6128-74DE-48E2-AA31-B91562D74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2" y="3634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浮点值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437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2BCCDDF-BA9B-4EC5-82E4-F1A3E2692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2" name="AutoShape 4">
            <a:extLst>
              <a:ext uri="{FF2B5EF4-FFF2-40B4-BE49-F238E27FC236}">
                <a16:creationId xmlns:a16="http://schemas.microsoft.com/office/drawing/2014/main" xmlns="" id="{7B9ED89C-F1D1-448F-A735-5B9977141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" y="863293"/>
            <a:ext cx="8251825" cy="2070616"/>
          </a:xfrm>
          <a:prstGeom prst="roundRect">
            <a:avLst>
              <a:gd name="adj" fmla="val 361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PASCAL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中的串长度静态可定；静态分配；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其他语言中（如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SNOBOL 4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ALGOL 68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中），可变长串的表示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330450" marR="0" lvl="3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静态描述符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动态描述符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堆</a:t>
            </a:r>
          </a:p>
        </p:txBody>
      </p:sp>
      <p:grpSp>
        <p:nvGrpSpPr>
          <p:cNvPr id="53" name="Group 5">
            <a:extLst>
              <a:ext uri="{FF2B5EF4-FFF2-40B4-BE49-F238E27FC236}">
                <a16:creationId xmlns:a16="http://schemas.microsoft.com/office/drawing/2014/main" xmlns="" id="{07EEDD97-F65B-4B7D-8085-EACD6B15D7E9}"/>
              </a:ext>
            </a:extLst>
          </p:cNvPr>
          <p:cNvGrpSpPr>
            <a:grpSpLocks/>
          </p:cNvGrpSpPr>
          <p:nvPr/>
        </p:nvGrpSpPr>
        <p:grpSpPr bwMode="auto">
          <a:xfrm>
            <a:off x="0" y="3368368"/>
            <a:ext cx="8675688" cy="2632075"/>
            <a:chOff x="0" y="2024"/>
            <a:chExt cx="5465" cy="1658"/>
          </a:xfrm>
        </p:grpSpPr>
        <p:grpSp>
          <p:nvGrpSpPr>
            <p:cNvPr id="54" name="Group 6">
              <a:extLst>
                <a:ext uri="{FF2B5EF4-FFF2-40B4-BE49-F238E27FC236}">
                  <a16:creationId xmlns:a16="http://schemas.microsoft.com/office/drawing/2014/main" xmlns="" id="{B179BDB6-AD9A-4783-89BF-13481E10ED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9" y="2117"/>
              <a:ext cx="1056" cy="576"/>
              <a:chOff x="864" y="2544"/>
              <a:chExt cx="1056" cy="576"/>
            </a:xfrm>
          </p:grpSpPr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xmlns="" id="{EF3E002C-A285-480F-BE81-4C8706545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544"/>
                <a:ext cx="1056" cy="576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Line 8">
                <a:extLst>
                  <a:ext uri="{FF2B5EF4-FFF2-40B4-BE49-F238E27FC236}">
                    <a16:creationId xmlns:a16="http://schemas.microsoft.com/office/drawing/2014/main" xmlns="" id="{C16786B5-B259-4459-97BE-3329F73D2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832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5" name="Group 9">
              <a:extLst>
                <a:ext uri="{FF2B5EF4-FFF2-40B4-BE49-F238E27FC236}">
                  <a16:creationId xmlns:a16="http://schemas.microsoft.com/office/drawing/2014/main" xmlns="" id="{1FA085B8-9E8D-4419-90F5-5C92AAEB39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7" y="2117"/>
              <a:ext cx="1056" cy="576"/>
              <a:chOff x="864" y="2544"/>
              <a:chExt cx="1056" cy="576"/>
            </a:xfrm>
          </p:grpSpPr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xmlns="" id="{BD845C36-25FA-4A61-A64C-5C3FB64B7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544"/>
                <a:ext cx="1056" cy="576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Line 11">
                <a:extLst>
                  <a:ext uri="{FF2B5EF4-FFF2-40B4-BE49-F238E27FC236}">
                    <a16:creationId xmlns:a16="http://schemas.microsoft.com/office/drawing/2014/main" xmlns="" id="{36D064FE-C298-4BD6-A248-9B5005367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832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Rectangle 12">
              <a:extLst>
                <a:ext uri="{FF2B5EF4-FFF2-40B4-BE49-F238E27FC236}">
                  <a16:creationId xmlns:a16="http://schemas.microsoft.com/office/drawing/2014/main" xmlns="" id="{EE34AFFD-722A-42E8-95B1-8E10DBFBF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2453"/>
              <a:ext cx="1200" cy="24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xmlns="" id="{2FF7A97F-0A2C-401E-982D-0FBB2984D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1" y="2453"/>
              <a:ext cx="0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xmlns="" id="{32C944F4-30D5-4611-B3CE-775296C87C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5" y="2453"/>
              <a:ext cx="0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9" name="Group 15">
              <a:extLst>
                <a:ext uri="{FF2B5EF4-FFF2-40B4-BE49-F238E27FC236}">
                  <a16:creationId xmlns:a16="http://schemas.microsoft.com/office/drawing/2014/main" xmlns="" id="{2C2F2848-E66D-4A50-806A-DB2E86C524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7" y="2933"/>
              <a:ext cx="1200" cy="240"/>
              <a:chOff x="4272" y="2880"/>
              <a:chExt cx="1200" cy="240"/>
            </a:xfrm>
          </p:grpSpPr>
          <p:sp>
            <p:nvSpPr>
              <p:cNvPr id="94" name="Rectangle 16">
                <a:extLst>
                  <a:ext uri="{FF2B5EF4-FFF2-40B4-BE49-F238E27FC236}">
                    <a16:creationId xmlns:a16="http://schemas.microsoft.com/office/drawing/2014/main" xmlns="" id="{4D8F9953-972D-4074-AB84-A97146427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880"/>
                <a:ext cx="1200" cy="240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Line 17">
                <a:extLst>
                  <a:ext uri="{FF2B5EF4-FFF2-40B4-BE49-F238E27FC236}">
                    <a16:creationId xmlns:a16="http://schemas.microsoft.com/office/drawing/2014/main" xmlns="" id="{854565F6-FA64-4EB8-A07B-B43D07A6DC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2880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Line 18">
                <a:extLst>
                  <a:ext uri="{FF2B5EF4-FFF2-40B4-BE49-F238E27FC236}">
                    <a16:creationId xmlns:a16="http://schemas.microsoft.com/office/drawing/2014/main" xmlns="" id="{BD125E62-7DCB-467A-AAD9-A8D9D9D5C7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0" name="Group 19">
              <a:extLst>
                <a:ext uri="{FF2B5EF4-FFF2-40B4-BE49-F238E27FC236}">
                  <a16:creationId xmlns:a16="http://schemas.microsoft.com/office/drawing/2014/main" xmlns="" id="{9E827BD0-CC97-42BF-AB5C-77CD35C7A9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5" y="3433"/>
              <a:ext cx="1200" cy="240"/>
              <a:chOff x="4272" y="2880"/>
              <a:chExt cx="1200" cy="240"/>
            </a:xfrm>
          </p:grpSpPr>
          <p:sp>
            <p:nvSpPr>
              <p:cNvPr id="91" name="Rectangle 20">
                <a:extLst>
                  <a:ext uri="{FF2B5EF4-FFF2-40B4-BE49-F238E27FC236}">
                    <a16:creationId xmlns:a16="http://schemas.microsoft.com/office/drawing/2014/main" xmlns="" id="{F7BF9725-EB10-4C20-80E4-8BCB82541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880"/>
                <a:ext cx="1200" cy="240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xmlns="" id="{4979F14F-62AF-48FA-B0FB-90F635C3B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2880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Line 22">
                <a:extLst>
                  <a:ext uri="{FF2B5EF4-FFF2-40B4-BE49-F238E27FC236}">
                    <a16:creationId xmlns:a16="http://schemas.microsoft.com/office/drawing/2014/main" xmlns="" id="{A43876A5-FA36-4435-A800-EC0439DFE0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1" name="Text Box 23">
              <a:extLst>
                <a:ext uri="{FF2B5EF4-FFF2-40B4-BE49-F238E27FC236}">
                  <a16:creationId xmlns:a16="http://schemas.microsoft.com/office/drawing/2014/main" xmlns="" id="{78F1002D-6A3B-431B-BE1B-7DCBF15C1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7" y="2137"/>
              <a:ext cx="5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string</a:t>
              </a:r>
            </a:p>
          </p:txBody>
        </p:sp>
        <p:sp>
          <p:nvSpPr>
            <p:cNvPr id="62" name="Oval 24">
              <a:extLst>
                <a:ext uri="{FF2B5EF4-FFF2-40B4-BE49-F238E27FC236}">
                  <a16:creationId xmlns:a16="http://schemas.microsoft.com/office/drawing/2014/main" xmlns="" id="{C62915A6-EFE6-419B-9790-6107FC045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" y="2494"/>
              <a:ext cx="91" cy="9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Line 25">
              <a:extLst>
                <a:ext uri="{FF2B5EF4-FFF2-40B4-BE49-F238E27FC236}">
                  <a16:creationId xmlns:a16="http://schemas.microsoft.com/office/drawing/2014/main" xmlns="" id="{A8E8063D-2F03-40A1-B7CD-2316EFA3E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5" y="2549"/>
              <a:ext cx="76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Line 26">
              <a:extLst>
                <a:ext uri="{FF2B5EF4-FFF2-40B4-BE49-F238E27FC236}">
                  <a16:creationId xmlns:a16="http://schemas.microsoft.com/office/drawing/2014/main" xmlns="" id="{FB569DFB-9EA0-4899-A040-CED66B72FF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3" y="2261"/>
              <a:ext cx="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Line 27">
              <a:extLst>
                <a:ext uri="{FF2B5EF4-FFF2-40B4-BE49-F238E27FC236}">
                  <a16:creationId xmlns:a16="http://schemas.microsoft.com/office/drawing/2014/main" xmlns="" id="{95F8D2AA-3407-445D-8F42-B3398D5C6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3" y="2261"/>
              <a:ext cx="38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Line 28">
              <a:extLst>
                <a:ext uri="{FF2B5EF4-FFF2-40B4-BE49-F238E27FC236}">
                  <a16:creationId xmlns:a16="http://schemas.microsoft.com/office/drawing/2014/main" xmlns="" id="{A94E5681-EC48-47CB-BE88-279936389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5" y="2549"/>
              <a:ext cx="115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 Box 29">
              <a:extLst>
                <a:ext uri="{FF2B5EF4-FFF2-40B4-BE49-F238E27FC236}">
                  <a16:creationId xmlns:a16="http://schemas.microsoft.com/office/drawing/2014/main" xmlns="" id="{53D2262D-3493-4195-A48C-4822A7276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9" y="2115"/>
              <a:ext cx="2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68" name="Text Box 30">
              <a:extLst>
                <a:ext uri="{FF2B5EF4-FFF2-40B4-BE49-F238E27FC236}">
                  <a16:creationId xmlns:a16="http://schemas.microsoft.com/office/drawing/2014/main" xmlns="" id="{2CE3BC22-E896-4AF8-9538-ADEB52D22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1" y="2451"/>
              <a:ext cx="23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69" name="Text Box 31">
              <a:extLst>
                <a:ext uri="{FF2B5EF4-FFF2-40B4-BE49-F238E27FC236}">
                  <a16:creationId xmlns:a16="http://schemas.microsoft.com/office/drawing/2014/main" xmlns="" id="{A047CD3D-9538-4685-A84C-A8724460D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5" y="2451"/>
              <a:ext cx="19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</a:t>
              </a:r>
            </a:p>
          </p:txBody>
        </p:sp>
        <p:sp>
          <p:nvSpPr>
            <p:cNvPr id="70" name="Text Box 32">
              <a:extLst>
                <a:ext uri="{FF2B5EF4-FFF2-40B4-BE49-F238E27FC236}">
                  <a16:creationId xmlns:a16="http://schemas.microsoft.com/office/drawing/2014/main" xmlns="" id="{90D8C7C2-9995-441C-8BBA-DEB5A974E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1" y="2931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</a:p>
          </p:txBody>
        </p:sp>
        <p:sp>
          <p:nvSpPr>
            <p:cNvPr id="71" name="Text Box 33">
              <a:extLst>
                <a:ext uri="{FF2B5EF4-FFF2-40B4-BE49-F238E27FC236}">
                  <a16:creationId xmlns:a16="http://schemas.microsoft.com/office/drawing/2014/main" xmlns="" id="{6A0C44B6-1092-4046-99CA-F31096A6F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7" y="2931"/>
              <a:ext cx="2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</a:p>
          </p:txBody>
        </p:sp>
        <p:sp>
          <p:nvSpPr>
            <p:cNvPr id="72" name="Text Box 34">
              <a:extLst>
                <a:ext uri="{FF2B5EF4-FFF2-40B4-BE49-F238E27FC236}">
                  <a16:creationId xmlns:a16="http://schemas.microsoft.com/office/drawing/2014/main" xmlns="" id="{8DF55A3B-7330-4FE0-B951-09D60C8B8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3430"/>
              <a:ext cx="23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73" name="Text Box 35">
              <a:extLst>
                <a:ext uri="{FF2B5EF4-FFF2-40B4-BE49-F238E27FC236}">
                  <a16:creationId xmlns:a16="http://schemas.microsoft.com/office/drawing/2014/main" xmlns="" id="{B6C92A38-C5DD-439E-BD0A-A70499EAB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1" y="3430"/>
              <a:ext cx="30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nil</a:t>
              </a:r>
            </a:p>
          </p:txBody>
        </p:sp>
        <p:sp>
          <p:nvSpPr>
            <p:cNvPr id="74" name="Oval 36">
              <a:extLst>
                <a:ext uri="{FF2B5EF4-FFF2-40B4-BE49-F238E27FC236}">
                  <a16:creationId xmlns:a16="http://schemas.microsoft.com/office/drawing/2014/main" xmlns="" id="{19B2C8F9-7696-4CEE-BCBF-87AF7328C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486"/>
              <a:ext cx="91" cy="9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5" name="Group 37">
              <a:extLst>
                <a:ext uri="{FF2B5EF4-FFF2-40B4-BE49-F238E27FC236}">
                  <a16:creationId xmlns:a16="http://schemas.microsoft.com/office/drawing/2014/main" xmlns="" id="{83AB1C9A-3AB9-4A53-B86B-8F7D2FFA13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7" y="2523"/>
              <a:ext cx="797" cy="408"/>
              <a:chOff x="4487" y="2523"/>
              <a:chExt cx="797" cy="408"/>
            </a:xfrm>
          </p:grpSpPr>
          <p:sp>
            <p:nvSpPr>
              <p:cNvPr id="87" name="Line 38">
                <a:extLst>
                  <a:ext uri="{FF2B5EF4-FFF2-40B4-BE49-F238E27FC236}">
                    <a16:creationId xmlns:a16="http://schemas.microsoft.com/office/drawing/2014/main" xmlns="" id="{4AB27008-6F56-4D64-82E6-EE55AE99DE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5" y="2547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Line 39">
                <a:extLst>
                  <a:ext uri="{FF2B5EF4-FFF2-40B4-BE49-F238E27FC236}">
                    <a16:creationId xmlns:a16="http://schemas.microsoft.com/office/drawing/2014/main" xmlns="" id="{1A6CD818-D32F-4C94-B13A-625A2ACB1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87" y="2787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Line 40">
                <a:extLst>
                  <a:ext uri="{FF2B5EF4-FFF2-40B4-BE49-F238E27FC236}">
                    <a16:creationId xmlns:a16="http://schemas.microsoft.com/office/drawing/2014/main" xmlns="" id="{A71BC5E7-2DA1-4A68-B7C3-F4309D5E50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7" y="2787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Oval 41">
                <a:extLst>
                  <a:ext uri="{FF2B5EF4-FFF2-40B4-BE49-F238E27FC236}">
                    <a16:creationId xmlns:a16="http://schemas.microsoft.com/office/drawing/2014/main" xmlns="" id="{1840B16B-F3BA-419A-8573-63D9F5F38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" y="2523"/>
                <a:ext cx="91" cy="9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6" name="Group 42">
              <a:extLst>
                <a:ext uri="{FF2B5EF4-FFF2-40B4-BE49-F238E27FC236}">
                  <a16:creationId xmlns:a16="http://schemas.microsoft.com/office/drawing/2014/main" xmlns="" id="{F438D3E5-EB0B-49F2-9896-38DDCEDD26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8" y="3022"/>
              <a:ext cx="797" cy="408"/>
              <a:chOff x="4487" y="2523"/>
              <a:chExt cx="797" cy="408"/>
            </a:xfrm>
          </p:grpSpPr>
          <p:sp>
            <p:nvSpPr>
              <p:cNvPr id="83" name="Line 43">
                <a:extLst>
                  <a:ext uri="{FF2B5EF4-FFF2-40B4-BE49-F238E27FC236}">
                    <a16:creationId xmlns:a16="http://schemas.microsoft.com/office/drawing/2014/main" xmlns="" id="{09AFBED2-60A8-4F9E-AE4B-CFC48CF16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5" y="2547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Line 44">
                <a:extLst>
                  <a:ext uri="{FF2B5EF4-FFF2-40B4-BE49-F238E27FC236}">
                    <a16:creationId xmlns:a16="http://schemas.microsoft.com/office/drawing/2014/main" xmlns="" id="{002407FB-345D-485F-A218-D4E31855C3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87" y="2787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Line 45">
                <a:extLst>
                  <a:ext uri="{FF2B5EF4-FFF2-40B4-BE49-F238E27FC236}">
                    <a16:creationId xmlns:a16="http://schemas.microsoft.com/office/drawing/2014/main" xmlns="" id="{4567D9DD-337D-4D2A-89E5-32B100C1CF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87" y="2787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Oval 46">
                <a:extLst>
                  <a:ext uri="{FF2B5EF4-FFF2-40B4-BE49-F238E27FC236}">
                    <a16:creationId xmlns:a16="http://schemas.microsoft.com/office/drawing/2014/main" xmlns="" id="{E7E72AC4-4FE2-41DB-985E-5F8442F08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3" y="2523"/>
                <a:ext cx="91" cy="9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7" name="Rectangle 47">
              <a:extLst>
                <a:ext uri="{FF2B5EF4-FFF2-40B4-BE49-F238E27FC236}">
                  <a16:creationId xmlns:a16="http://schemas.microsoft.com/office/drawing/2014/main" xmlns="" id="{8314EFEE-FCAC-4C0B-A4AF-1328C8AA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750"/>
              <a:ext cx="953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静态描述符</a:t>
              </a:r>
            </a:p>
          </p:txBody>
        </p:sp>
        <p:sp>
          <p:nvSpPr>
            <p:cNvPr id="78" name="Rectangle 48">
              <a:extLst>
                <a:ext uri="{FF2B5EF4-FFF2-40B4-BE49-F238E27FC236}">
                  <a16:creationId xmlns:a16="http://schemas.microsoft.com/office/drawing/2014/main" xmlns="" id="{94D728DE-476A-42C6-AB37-4FB9D49B8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2750"/>
              <a:ext cx="953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动态描述符</a:t>
              </a:r>
            </a:p>
          </p:txBody>
        </p:sp>
        <p:sp>
          <p:nvSpPr>
            <p:cNvPr id="79" name="Rectangle 49">
              <a:extLst>
                <a:ext uri="{FF2B5EF4-FFF2-40B4-BE49-F238E27FC236}">
                  <a16:creationId xmlns:a16="http://schemas.microsoft.com/office/drawing/2014/main" xmlns="" id="{5C2705A7-3816-4D3B-968F-433DF2FBF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114"/>
              <a:ext cx="49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</a:t>
              </a:r>
            </a:p>
          </p:txBody>
        </p:sp>
        <p:sp>
          <p:nvSpPr>
            <p:cNvPr id="80" name="Rectangle 50">
              <a:extLst>
                <a:ext uri="{FF2B5EF4-FFF2-40B4-BE49-F238E27FC236}">
                  <a16:creationId xmlns:a16="http://schemas.microsoft.com/office/drawing/2014/main" xmlns="" id="{FC57AAAC-A0DE-42D0-A4C6-55434441A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87"/>
              <a:ext cx="839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指向动态描述符</a:t>
              </a:r>
            </a:p>
          </p:txBody>
        </p:sp>
        <p:sp>
          <p:nvSpPr>
            <p:cNvPr id="81" name="Rectangle 51">
              <a:extLst>
                <a:ext uri="{FF2B5EF4-FFF2-40B4-BE49-F238E27FC236}">
                  <a16:creationId xmlns:a16="http://schemas.microsoft.com/office/drawing/2014/main" xmlns="" id="{A6F833AC-45DF-40E8-B79B-C09D11359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024"/>
              <a:ext cx="49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长度</a:t>
              </a:r>
            </a:p>
          </p:txBody>
        </p:sp>
        <p:sp>
          <p:nvSpPr>
            <p:cNvPr id="82" name="Rectangle 52">
              <a:extLst>
                <a:ext uri="{FF2B5EF4-FFF2-40B4-BE49-F238E27FC236}">
                  <a16:creationId xmlns:a16="http://schemas.microsoft.com/office/drawing/2014/main" xmlns="" id="{5279135C-1D6C-4D3A-90EF-9651CC811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478"/>
              <a:ext cx="635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680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A50687-D06F-4ED6-B62B-9BA8A7945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xmlns="" id="{5B8F86EE-C4D9-4F90-ADDC-7B96A2DC0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937064"/>
            <a:ext cx="8245475" cy="1995321"/>
          </a:xfrm>
          <a:prstGeom prst="roundRect">
            <a:avLst>
              <a:gd name="adj" fmla="val 3921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判定或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ü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判定或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类型的变量所分配的空间应足以容纳需要最大空间的变体的值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Pascal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的变体记录的表示包括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描述符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数据对象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若干变体描述符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FBEFE6E-4E3D-4343-8D4A-1FF77FA97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365939"/>
            <a:ext cx="5184775" cy="2159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kumimoji="1" lang="en-US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v=</a:t>
            </a:r>
            <a:r>
              <a:rPr kumimoji="1" lang="en-US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kumimoji="1" lang="en-US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a:</a:t>
            </a:r>
            <a:r>
              <a:rPr kumimoji="1" lang="en-US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kumimoji="1" lang="en-US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kumimoji="1" lang="en-US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kumimoji="1" lang="en-US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b:</a:t>
            </a:r>
            <a:r>
              <a:rPr kumimoji="1" lang="en-US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kumimoji="1" lang="en-US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kumimoji="1" lang="en-US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kumimoji="1" lang="en-US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:(c:</a:t>
            </a:r>
            <a:r>
              <a:rPr kumimoji="1" lang="en-US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kumimoji="1" lang="en-US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kumimoji="1" lang="en-US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kumimoji="1" lang="en-US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:(d:</a:t>
            </a:r>
            <a:r>
              <a:rPr kumimoji="1" lang="en-US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kumimoji="1" lang="en-US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e:</a:t>
            </a:r>
            <a:r>
              <a:rPr kumimoji="1" lang="en-US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real</a:t>
            </a:r>
            <a:r>
              <a:rPr kumimoji="1" lang="en-US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en-US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kumimoji="1" lang="en-US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1649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1C48E4F-F8ED-40AA-B699-37203C424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4" name="Group 72">
            <a:extLst>
              <a:ext uri="{FF2B5EF4-FFF2-40B4-BE49-F238E27FC236}">
                <a16:creationId xmlns:a16="http://schemas.microsoft.com/office/drawing/2014/main" xmlns="" id="{32BE0738-421C-44F6-8BC6-D8C157B8F483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764925"/>
            <a:ext cx="7850188" cy="5646738"/>
            <a:chOff x="158" y="346"/>
            <a:chExt cx="4945" cy="3557"/>
          </a:xfrm>
        </p:grpSpPr>
        <p:sp>
          <p:nvSpPr>
            <p:cNvPr id="75" name="Rectangle 2">
              <a:extLst>
                <a:ext uri="{FF2B5EF4-FFF2-40B4-BE49-F238E27FC236}">
                  <a16:creationId xmlns:a16="http://schemas.microsoft.com/office/drawing/2014/main" xmlns="" id="{0C2B410E-305B-424E-886B-D1BBFB30B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" y="618"/>
              <a:ext cx="1034" cy="2177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Rectangle 3">
              <a:extLst>
                <a:ext uri="{FF2B5EF4-FFF2-40B4-BE49-F238E27FC236}">
                  <a16:creationId xmlns:a16="http://schemas.microsoft.com/office/drawing/2014/main" xmlns="" id="{E1E631E4-E660-43C4-8C48-B224B34D2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538"/>
              <a:ext cx="816" cy="134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Rectangle 4">
              <a:extLst>
                <a:ext uri="{FF2B5EF4-FFF2-40B4-BE49-F238E27FC236}">
                  <a16:creationId xmlns:a16="http://schemas.microsoft.com/office/drawing/2014/main" xmlns="" id="{CE5ABB8B-2CD0-460C-A404-627AE533A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613"/>
              <a:ext cx="1488" cy="957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xmlns="" id="{5E6ECBCA-02FD-46ED-A069-0DF335BF4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1903"/>
              <a:ext cx="1200" cy="48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Rectangle 6">
              <a:extLst>
                <a:ext uri="{FF2B5EF4-FFF2-40B4-BE49-F238E27FC236}">
                  <a16:creationId xmlns:a16="http://schemas.microsoft.com/office/drawing/2014/main" xmlns="" id="{52BF6D8F-8227-4C92-8722-0F09B1F37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2523"/>
              <a:ext cx="816" cy="68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Line 7">
              <a:extLst>
                <a:ext uri="{FF2B5EF4-FFF2-40B4-BE49-F238E27FC236}">
                  <a16:creationId xmlns:a16="http://schemas.microsoft.com/office/drawing/2014/main" xmlns="" id="{86655697-C823-4DED-A89E-33A2F81C9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" y="837"/>
              <a:ext cx="100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Line 8">
              <a:extLst>
                <a:ext uri="{FF2B5EF4-FFF2-40B4-BE49-F238E27FC236}">
                  <a16:creationId xmlns:a16="http://schemas.microsoft.com/office/drawing/2014/main" xmlns="" id="{4AEE8DED-662D-40EA-A570-32DC6A11C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" y="1077"/>
              <a:ext cx="100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Line 9">
              <a:extLst>
                <a:ext uri="{FF2B5EF4-FFF2-40B4-BE49-F238E27FC236}">
                  <a16:creationId xmlns:a16="http://schemas.microsoft.com/office/drawing/2014/main" xmlns="" id="{49B9ADEB-EDE1-4780-AE3C-FFB573F92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" y="1317"/>
              <a:ext cx="100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Line 10">
              <a:extLst>
                <a:ext uri="{FF2B5EF4-FFF2-40B4-BE49-F238E27FC236}">
                  <a16:creationId xmlns:a16="http://schemas.microsoft.com/office/drawing/2014/main" xmlns="" id="{B45C8A51-6A5C-4920-AA2E-752D269AB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" y="1557"/>
              <a:ext cx="100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Line 11">
              <a:extLst>
                <a:ext uri="{FF2B5EF4-FFF2-40B4-BE49-F238E27FC236}">
                  <a16:creationId xmlns:a16="http://schemas.microsoft.com/office/drawing/2014/main" xmlns="" id="{F9E9263D-B3F8-4CDB-832F-E2CD9F676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" y="1797"/>
              <a:ext cx="100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Line 12">
              <a:extLst>
                <a:ext uri="{FF2B5EF4-FFF2-40B4-BE49-F238E27FC236}">
                  <a16:creationId xmlns:a16="http://schemas.microsoft.com/office/drawing/2014/main" xmlns="" id="{29EAF3FD-CB73-4288-A305-52EC52B653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" y="2037"/>
              <a:ext cx="100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Line 13">
              <a:extLst>
                <a:ext uri="{FF2B5EF4-FFF2-40B4-BE49-F238E27FC236}">
                  <a16:creationId xmlns:a16="http://schemas.microsoft.com/office/drawing/2014/main" xmlns="" id="{BE852A03-0C98-4E2F-87DE-930674B02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" y="2295"/>
              <a:ext cx="100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Line 14">
              <a:extLst>
                <a:ext uri="{FF2B5EF4-FFF2-40B4-BE49-F238E27FC236}">
                  <a16:creationId xmlns:a16="http://schemas.microsoft.com/office/drawing/2014/main" xmlns="" id="{6B6A3D51-D0EA-4DB5-A85A-D4A6601C3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" y="2536"/>
              <a:ext cx="100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Line 15">
              <a:extLst>
                <a:ext uri="{FF2B5EF4-FFF2-40B4-BE49-F238E27FC236}">
                  <a16:creationId xmlns:a16="http://schemas.microsoft.com/office/drawing/2014/main" xmlns="" id="{50D1F9CD-53EA-4289-9548-DDB1E6C78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1" y="2143"/>
              <a:ext cx="12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Line 16">
              <a:extLst>
                <a:ext uri="{FF2B5EF4-FFF2-40B4-BE49-F238E27FC236}">
                  <a16:creationId xmlns:a16="http://schemas.microsoft.com/office/drawing/2014/main" xmlns="" id="{BAB9A1AA-7E2D-420C-9795-CE7266BBF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730"/>
              <a:ext cx="81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Line 17">
              <a:extLst>
                <a:ext uri="{FF2B5EF4-FFF2-40B4-BE49-F238E27FC236}">
                  <a16:creationId xmlns:a16="http://schemas.microsoft.com/office/drawing/2014/main" xmlns="" id="{9D5127DE-6523-4121-848E-C5D0CBB9F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970"/>
              <a:ext cx="81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Line 18">
              <a:extLst>
                <a:ext uri="{FF2B5EF4-FFF2-40B4-BE49-F238E27FC236}">
                  <a16:creationId xmlns:a16="http://schemas.microsoft.com/office/drawing/2014/main" xmlns="" id="{DF03EB86-A216-44E3-8363-73CCBCC6A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3210"/>
              <a:ext cx="81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Line 19">
              <a:extLst>
                <a:ext uri="{FF2B5EF4-FFF2-40B4-BE49-F238E27FC236}">
                  <a16:creationId xmlns:a16="http://schemas.microsoft.com/office/drawing/2014/main" xmlns="" id="{3FD60236-D3BB-40B4-8282-FD117C68C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3450"/>
              <a:ext cx="81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Line 20">
              <a:extLst>
                <a:ext uri="{FF2B5EF4-FFF2-40B4-BE49-F238E27FC236}">
                  <a16:creationId xmlns:a16="http://schemas.microsoft.com/office/drawing/2014/main" xmlns="" id="{77313618-0E3B-42B8-95E7-C76143D0A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3690"/>
              <a:ext cx="81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Line 21">
              <a:extLst>
                <a:ext uri="{FF2B5EF4-FFF2-40B4-BE49-F238E27FC236}">
                  <a16:creationId xmlns:a16="http://schemas.microsoft.com/office/drawing/2014/main" xmlns="" id="{CFC5AB36-A4A8-4773-9741-3CCA572494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2" y="2750"/>
              <a:ext cx="81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Line 22">
              <a:extLst>
                <a:ext uri="{FF2B5EF4-FFF2-40B4-BE49-F238E27FC236}">
                  <a16:creationId xmlns:a16="http://schemas.microsoft.com/office/drawing/2014/main" xmlns="" id="{D95B3A97-6DF2-4EE5-81EE-B5ADA7FE2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2" y="2976"/>
              <a:ext cx="81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Line 23">
              <a:extLst>
                <a:ext uri="{FF2B5EF4-FFF2-40B4-BE49-F238E27FC236}">
                  <a16:creationId xmlns:a16="http://schemas.microsoft.com/office/drawing/2014/main" xmlns="" id="{3AD622BB-4220-4E91-BBCB-E3512F62C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093"/>
              <a:ext cx="14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Line 24">
              <a:extLst>
                <a:ext uri="{FF2B5EF4-FFF2-40B4-BE49-F238E27FC236}">
                  <a16:creationId xmlns:a16="http://schemas.microsoft.com/office/drawing/2014/main" xmlns="" id="{8F83EC9A-CB48-40AD-805C-5BCF5A6EC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853"/>
              <a:ext cx="14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Line 25">
              <a:extLst>
                <a:ext uri="{FF2B5EF4-FFF2-40B4-BE49-F238E27FC236}">
                  <a16:creationId xmlns:a16="http://schemas.microsoft.com/office/drawing/2014/main" xmlns="" id="{EE2DCABC-1372-4B54-8508-1C436C47D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333"/>
              <a:ext cx="14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Text Box 26">
              <a:extLst>
                <a:ext uri="{FF2B5EF4-FFF2-40B4-BE49-F238E27FC236}">
                  <a16:creationId xmlns:a16="http://schemas.microsoft.com/office/drawing/2014/main" xmlns="" id="{2F323E0D-17EC-4922-B654-2AAFCEF34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" y="595"/>
              <a:ext cx="2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</a:t>
              </a:r>
            </a:p>
          </p:txBody>
        </p:sp>
        <p:sp>
          <p:nvSpPr>
            <p:cNvPr id="100" name="Text Box 27">
              <a:extLst>
                <a:ext uri="{FF2B5EF4-FFF2-40B4-BE49-F238E27FC236}">
                  <a16:creationId xmlns:a16="http://schemas.microsoft.com/office/drawing/2014/main" xmlns="" id="{E0DA9665-8FE3-4D95-AA08-7E22B7A72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835"/>
              <a:ext cx="11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variant record</a:t>
              </a:r>
            </a:p>
          </p:txBody>
        </p:sp>
        <p:sp>
          <p:nvSpPr>
            <p:cNvPr id="101" name="Text Box 28">
              <a:extLst>
                <a:ext uri="{FF2B5EF4-FFF2-40B4-BE49-F238E27FC236}">
                  <a16:creationId xmlns:a16="http://schemas.microsoft.com/office/drawing/2014/main" xmlns="" id="{C2648EBF-C495-44CE-9D84-117576FB86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" y="1075"/>
              <a:ext cx="20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102" name="Text Box 29">
              <a:extLst>
                <a:ext uri="{FF2B5EF4-FFF2-40B4-BE49-F238E27FC236}">
                  <a16:creationId xmlns:a16="http://schemas.microsoft.com/office/drawing/2014/main" xmlns="" id="{F49418A9-E760-4EBD-863C-563F3FD6A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1315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integer</a:t>
              </a:r>
            </a:p>
          </p:txBody>
        </p:sp>
        <p:sp>
          <p:nvSpPr>
            <p:cNvPr id="103" name="Text Box 30">
              <a:extLst>
                <a:ext uri="{FF2B5EF4-FFF2-40B4-BE49-F238E27FC236}">
                  <a16:creationId xmlns:a16="http://schemas.microsoft.com/office/drawing/2014/main" xmlns="" id="{C0FF827C-6638-406D-9A63-9C8AEB696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" y="1795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104" name="Text Box 31">
              <a:extLst>
                <a:ext uri="{FF2B5EF4-FFF2-40B4-BE49-F238E27FC236}">
                  <a16:creationId xmlns:a16="http://schemas.microsoft.com/office/drawing/2014/main" xmlns="" id="{B9BCE6B8-B922-42B6-8753-6330DD38C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" y="2023"/>
              <a:ext cx="67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boolean</a:t>
              </a:r>
            </a:p>
          </p:txBody>
        </p:sp>
        <p:sp>
          <p:nvSpPr>
            <p:cNvPr id="105" name="Text Box 32">
              <a:extLst>
                <a:ext uri="{FF2B5EF4-FFF2-40B4-BE49-F238E27FC236}">
                  <a16:creationId xmlns:a16="http://schemas.microsoft.com/office/drawing/2014/main" xmlns="" id="{841F065B-D64C-43AF-8C52-B4501279C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" y="1566"/>
              <a:ext cx="18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</a:t>
              </a:r>
            </a:p>
          </p:txBody>
        </p:sp>
        <p:sp>
          <p:nvSpPr>
            <p:cNvPr id="106" name="Text Box 33">
              <a:extLst>
                <a:ext uri="{FF2B5EF4-FFF2-40B4-BE49-F238E27FC236}">
                  <a16:creationId xmlns:a16="http://schemas.microsoft.com/office/drawing/2014/main" xmlns="" id="{C8B2FD51-9B30-4F91-80AB-EE14B9C60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" y="2296"/>
              <a:ext cx="18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</a:t>
              </a:r>
            </a:p>
          </p:txBody>
        </p:sp>
        <p:sp>
          <p:nvSpPr>
            <p:cNvPr id="107" name="Text Box 34">
              <a:extLst>
                <a:ext uri="{FF2B5EF4-FFF2-40B4-BE49-F238E27FC236}">
                  <a16:creationId xmlns:a16="http://schemas.microsoft.com/office/drawing/2014/main" xmlns="" id="{328BEBDC-5012-4F50-A76B-2AC97876F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" y="2545"/>
              <a:ext cx="1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</a:t>
              </a:r>
            </a:p>
          </p:txBody>
        </p:sp>
        <p:sp>
          <p:nvSpPr>
            <p:cNvPr id="108" name="Line 35">
              <a:extLst>
                <a:ext uri="{FF2B5EF4-FFF2-40B4-BE49-F238E27FC236}">
                  <a16:creationId xmlns:a16="http://schemas.microsoft.com/office/drawing/2014/main" xmlns="" id="{65FB20C1-A0B0-4698-AD2F-4575F09F2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2" y="754"/>
              <a:ext cx="2041" cy="90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Line 36">
              <a:extLst>
                <a:ext uri="{FF2B5EF4-FFF2-40B4-BE49-F238E27FC236}">
                  <a16:creationId xmlns:a16="http://schemas.microsoft.com/office/drawing/2014/main" xmlns="" id="{816B5446-8B33-4CBA-ADAC-E62345DADC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2" y="981"/>
              <a:ext cx="2041" cy="140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Line 37">
              <a:extLst>
                <a:ext uri="{FF2B5EF4-FFF2-40B4-BE49-F238E27FC236}">
                  <a16:creationId xmlns:a16="http://schemas.microsoft.com/office/drawing/2014/main" xmlns="" id="{139A337C-A7A7-408D-8A69-F2E07CC0AA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2" y="2024"/>
              <a:ext cx="1179" cy="59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Line 38">
              <a:extLst>
                <a:ext uri="{FF2B5EF4-FFF2-40B4-BE49-F238E27FC236}">
                  <a16:creationId xmlns:a16="http://schemas.microsoft.com/office/drawing/2014/main" xmlns="" id="{218AA7CF-E90B-42BE-853F-C66D103A8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" y="1903"/>
              <a:ext cx="0" cy="4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Text Box 39">
              <a:extLst>
                <a:ext uri="{FF2B5EF4-FFF2-40B4-BE49-F238E27FC236}">
                  <a16:creationId xmlns:a16="http://schemas.microsoft.com/office/drawing/2014/main" xmlns="" id="{321CC2EE-A5A4-401F-BB99-DB1154F23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2" y="2953"/>
              <a:ext cx="18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</a:t>
              </a:r>
            </a:p>
          </p:txBody>
        </p:sp>
        <p:sp>
          <p:nvSpPr>
            <p:cNvPr id="113" name="Text Box 40">
              <a:extLst>
                <a:ext uri="{FF2B5EF4-FFF2-40B4-BE49-F238E27FC236}">
                  <a16:creationId xmlns:a16="http://schemas.microsoft.com/office/drawing/2014/main" xmlns="" id="{8FEE29DD-8EF5-4550-902C-A466888D5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" y="3651"/>
              <a:ext cx="18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</a:t>
              </a:r>
            </a:p>
          </p:txBody>
        </p:sp>
        <p:sp>
          <p:nvSpPr>
            <p:cNvPr id="114" name="Text Box 41">
              <a:extLst>
                <a:ext uri="{FF2B5EF4-FFF2-40B4-BE49-F238E27FC236}">
                  <a16:creationId xmlns:a16="http://schemas.microsoft.com/office/drawing/2014/main" xmlns="" id="{AB518CB7-F13C-4DF5-A8E8-024B99A8C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1" y="1934"/>
              <a:ext cx="18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</a:t>
              </a:r>
            </a:p>
          </p:txBody>
        </p:sp>
        <p:sp>
          <p:nvSpPr>
            <p:cNvPr id="115" name="Text Box 42">
              <a:extLst>
                <a:ext uri="{FF2B5EF4-FFF2-40B4-BE49-F238E27FC236}">
                  <a16:creationId xmlns:a16="http://schemas.microsoft.com/office/drawing/2014/main" xmlns="" id="{F40BD648-0761-41E8-93B9-9E88793DC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1" y="2126"/>
              <a:ext cx="18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</a:t>
              </a:r>
            </a:p>
          </p:txBody>
        </p:sp>
        <p:sp>
          <p:nvSpPr>
            <p:cNvPr id="116" name="Text Box 43">
              <a:extLst>
                <a:ext uri="{FF2B5EF4-FFF2-40B4-BE49-F238E27FC236}">
                  <a16:creationId xmlns:a16="http://schemas.microsoft.com/office/drawing/2014/main" xmlns="" id="{9418F26B-342D-4172-BA9E-1117B3379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0" y="2976"/>
              <a:ext cx="18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•</a:t>
              </a:r>
            </a:p>
          </p:txBody>
        </p:sp>
        <p:sp>
          <p:nvSpPr>
            <p:cNvPr id="117" name="Line 44">
              <a:extLst>
                <a:ext uri="{FF2B5EF4-FFF2-40B4-BE49-F238E27FC236}">
                  <a16:creationId xmlns:a16="http://schemas.microsoft.com/office/drawing/2014/main" xmlns="" id="{910D1352-33DA-4A40-B457-0DD06D9FF1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0" y="2387"/>
              <a:ext cx="862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Line 45">
              <a:extLst>
                <a:ext uri="{FF2B5EF4-FFF2-40B4-BE49-F238E27FC236}">
                  <a16:creationId xmlns:a16="http://schemas.microsoft.com/office/drawing/2014/main" xmlns="" id="{3B49D252-A7DE-4793-AB94-8E4F7644D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069"/>
              <a:ext cx="13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Line 46">
              <a:extLst>
                <a:ext uri="{FF2B5EF4-FFF2-40B4-BE49-F238E27FC236}">
                  <a16:creationId xmlns:a16="http://schemas.microsoft.com/office/drawing/2014/main" xmlns="" id="{DFADA157-A45A-482B-AC23-BDF8203B1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2069"/>
              <a:ext cx="0" cy="45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Line 47">
              <a:extLst>
                <a:ext uri="{FF2B5EF4-FFF2-40B4-BE49-F238E27FC236}">
                  <a16:creationId xmlns:a16="http://schemas.microsoft.com/office/drawing/2014/main" xmlns="" id="{8F56716F-8CB0-4C79-81FD-C91CD873D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3113"/>
              <a:ext cx="22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Line 48">
              <a:extLst>
                <a:ext uri="{FF2B5EF4-FFF2-40B4-BE49-F238E27FC236}">
                  <a16:creationId xmlns:a16="http://schemas.microsoft.com/office/drawing/2014/main" xmlns="" id="{E37AFD1B-5141-4771-AAFE-779AE59E6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3521"/>
              <a:ext cx="24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Line 49">
              <a:extLst>
                <a:ext uri="{FF2B5EF4-FFF2-40B4-BE49-F238E27FC236}">
                  <a16:creationId xmlns:a16="http://schemas.microsoft.com/office/drawing/2014/main" xmlns="" id="{81B45A82-4756-4851-8AFE-382542996F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" y="1245"/>
              <a:ext cx="0" cy="226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Line 50">
              <a:extLst>
                <a:ext uri="{FF2B5EF4-FFF2-40B4-BE49-F238E27FC236}">
                  <a16:creationId xmlns:a16="http://schemas.microsoft.com/office/drawing/2014/main" xmlns="" id="{9AE0CB77-7F14-44C2-BABD-7E5A4D26FE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31" y="1237"/>
              <a:ext cx="24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Line 51">
              <a:extLst>
                <a:ext uri="{FF2B5EF4-FFF2-40B4-BE49-F238E27FC236}">
                  <a16:creationId xmlns:a16="http://schemas.microsoft.com/office/drawing/2014/main" xmlns="" id="{77E3EC73-65B8-4D80-B92D-F42C7D528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3113"/>
              <a:ext cx="0" cy="40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Line 52">
              <a:extLst>
                <a:ext uri="{FF2B5EF4-FFF2-40B4-BE49-F238E27FC236}">
                  <a16:creationId xmlns:a16="http://schemas.microsoft.com/office/drawing/2014/main" xmlns="" id="{35F8FC99-8609-48C5-92F3-4DA8E1239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3113"/>
              <a:ext cx="6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Line 53">
              <a:extLst>
                <a:ext uri="{FF2B5EF4-FFF2-40B4-BE49-F238E27FC236}">
                  <a16:creationId xmlns:a16="http://schemas.microsoft.com/office/drawing/2014/main" xmlns="" id="{911378F0-5CC5-42B8-AB7F-3BEF811C7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3793"/>
              <a:ext cx="281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Line 54">
              <a:extLst>
                <a:ext uri="{FF2B5EF4-FFF2-40B4-BE49-F238E27FC236}">
                  <a16:creationId xmlns:a16="http://schemas.microsoft.com/office/drawing/2014/main" xmlns="" id="{A2E10799-B236-43DF-9AE9-DDB458563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95" y="1434"/>
              <a:ext cx="0" cy="235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Line 55">
              <a:extLst>
                <a:ext uri="{FF2B5EF4-FFF2-40B4-BE49-F238E27FC236}">
                  <a16:creationId xmlns:a16="http://schemas.microsoft.com/office/drawing/2014/main" xmlns="" id="{B43913BB-CD8B-4818-A6FA-A0EF8BCCFE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0" y="1434"/>
              <a:ext cx="33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Text Box 56">
              <a:extLst>
                <a:ext uri="{FF2B5EF4-FFF2-40B4-BE49-F238E27FC236}">
                  <a16:creationId xmlns:a16="http://schemas.microsoft.com/office/drawing/2014/main" xmlns="" id="{7F15D0D0-3171-45D0-8F86-20103BB7C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2296"/>
              <a:ext cx="62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(false)</a:t>
              </a:r>
            </a:p>
          </p:txBody>
        </p:sp>
        <p:sp>
          <p:nvSpPr>
            <p:cNvPr id="130" name="Text Box 57">
              <a:extLst>
                <a:ext uri="{FF2B5EF4-FFF2-40B4-BE49-F238E27FC236}">
                  <a16:creationId xmlns:a16="http://schemas.microsoft.com/office/drawing/2014/main" xmlns="" id="{B835D535-C0D0-4CF4-A400-8F3EAF9A6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" y="2296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(true</a:t>
              </a:r>
              <a:r>
                <a:rPr kumimoji="1" lang="en-US" altLang="zh-CN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131" name="Text Box 58">
              <a:extLst>
                <a:ext uri="{FF2B5EF4-FFF2-40B4-BE49-F238E27FC236}">
                  <a16:creationId xmlns:a16="http://schemas.microsoft.com/office/drawing/2014/main" xmlns="" id="{17C4B772-8DFF-4FC5-AB52-314044CC5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" y="2488"/>
              <a:ext cx="2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</a:p>
          </p:txBody>
        </p:sp>
        <p:sp>
          <p:nvSpPr>
            <p:cNvPr id="132" name="Text Box 59">
              <a:extLst>
                <a:ext uri="{FF2B5EF4-FFF2-40B4-BE49-F238E27FC236}">
                  <a16:creationId xmlns:a16="http://schemas.microsoft.com/office/drawing/2014/main" xmlns="" id="{2300554E-5E26-4E1B-A0EF-BA0B2BBA5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2" y="2702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integer</a:t>
              </a:r>
            </a:p>
          </p:txBody>
        </p:sp>
        <p:sp>
          <p:nvSpPr>
            <p:cNvPr id="133" name="Text Box 60">
              <a:extLst>
                <a:ext uri="{FF2B5EF4-FFF2-40B4-BE49-F238E27FC236}">
                  <a16:creationId xmlns:a16="http://schemas.microsoft.com/office/drawing/2014/main" xmlns="" id="{DCA592BE-D06F-424E-9AC6-7D1C0EAB6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" y="3208"/>
              <a:ext cx="2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</a:p>
          </p:txBody>
        </p:sp>
        <p:sp>
          <p:nvSpPr>
            <p:cNvPr id="134" name="Text Box 61">
              <a:extLst>
                <a:ext uri="{FF2B5EF4-FFF2-40B4-BE49-F238E27FC236}">
                  <a16:creationId xmlns:a16="http://schemas.microsoft.com/office/drawing/2014/main" xmlns="" id="{E9C4A437-969C-4203-BE1C-94CDA3749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3430"/>
              <a:ext cx="4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real</a:t>
              </a:r>
            </a:p>
          </p:txBody>
        </p:sp>
        <p:sp>
          <p:nvSpPr>
            <p:cNvPr id="135" name="Text Box 62">
              <a:extLst>
                <a:ext uri="{FF2B5EF4-FFF2-40B4-BE49-F238E27FC236}">
                  <a16:creationId xmlns:a16="http://schemas.microsoft.com/office/drawing/2014/main" xmlns="" id="{8F597782-CDA4-4705-A7D0-162EC0A9B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8" y="247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</a:p>
          </p:txBody>
        </p:sp>
        <p:sp>
          <p:nvSpPr>
            <p:cNvPr id="136" name="Text Box 63">
              <a:extLst>
                <a:ext uri="{FF2B5EF4-FFF2-40B4-BE49-F238E27FC236}">
                  <a16:creationId xmlns:a16="http://schemas.microsoft.com/office/drawing/2014/main" xmlns="" id="{AE628C0A-B1F5-49D5-A65B-3986E4B22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2704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integer</a:t>
              </a:r>
            </a:p>
          </p:txBody>
        </p:sp>
        <p:sp>
          <p:nvSpPr>
            <p:cNvPr id="137" name="Text Box 64">
              <a:extLst>
                <a:ext uri="{FF2B5EF4-FFF2-40B4-BE49-F238E27FC236}">
                  <a16:creationId xmlns:a16="http://schemas.microsoft.com/office/drawing/2014/main" xmlns="" id="{26AC1EFD-FDBE-4FCA-845F-6599D17B8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5" y="611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定点值</a:t>
              </a:r>
            </a:p>
          </p:txBody>
        </p:sp>
        <p:sp>
          <p:nvSpPr>
            <p:cNvPr id="138" name="Text Box 65">
              <a:extLst>
                <a:ext uri="{FF2B5EF4-FFF2-40B4-BE49-F238E27FC236}">
                  <a16:creationId xmlns:a16="http://schemas.microsoft.com/office/drawing/2014/main" xmlns="" id="{053B3582-9363-4DFF-8812-7840FD406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" y="838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布尔值</a:t>
              </a:r>
            </a:p>
          </p:txBody>
        </p:sp>
        <p:sp>
          <p:nvSpPr>
            <p:cNvPr id="139" name="Text Box 66">
              <a:extLst>
                <a:ext uri="{FF2B5EF4-FFF2-40B4-BE49-F238E27FC236}">
                  <a16:creationId xmlns:a16="http://schemas.microsoft.com/office/drawing/2014/main" xmlns="" id="{EE598A68-0818-44B2-954B-94114627A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9" y="1923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true</a:t>
              </a:r>
            </a:p>
          </p:txBody>
        </p:sp>
        <p:sp>
          <p:nvSpPr>
            <p:cNvPr id="140" name="Text Box 67">
              <a:extLst>
                <a:ext uri="{FF2B5EF4-FFF2-40B4-BE49-F238E27FC236}">
                  <a16:creationId xmlns:a16="http://schemas.microsoft.com/office/drawing/2014/main" xmlns="" id="{457593A6-C338-4CB0-955F-E9BFB60FF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2141"/>
              <a:ext cx="4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false</a:t>
              </a:r>
            </a:p>
          </p:txBody>
        </p:sp>
        <p:sp>
          <p:nvSpPr>
            <p:cNvPr id="141" name="Text Box 68">
              <a:extLst>
                <a:ext uri="{FF2B5EF4-FFF2-40B4-BE49-F238E27FC236}">
                  <a16:creationId xmlns:a16="http://schemas.microsoft.com/office/drawing/2014/main" xmlns="" id="{1A20AA3F-47CA-4281-9DB3-F12905117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9" y="1661"/>
              <a:ext cx="62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case</a:t>
              </a:r>
              <a:r>
                <a:rPr kumimoji="1" lang="zh-CN" alt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表</a:t>
              </a:r>
            </a:p>
          </p:txBody>
        </p:sp>
        <p:sp>
          <p:nvSpPr>
            <p:cNvPr id="142" name="Text Box 69">
              <a:extLst>
                <a:ext uri="{FF2B5EF4-FFF2-40B4-BE49-F238E27FC236}">
                  <a16:creationId xmlns:a16="http://schemas.microsoft.com/office/drawing/2014/main" xmlns="" id="{0B7FB652-3436-464B-B274-F63FB1D46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46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描述符</a:t>
              </a:r>
            </a:p>
          </p:txBody>
        </p:sp>
        <p:sp>
          <p:nvSpPr>
            <p:cNvPr id="143" name="Text Box 70">
              <a:extLst>
                <a:ext uri="{FF2B5EF4-FFF2-40B4-BE49-F238E27FC236}">
                  <a16:creationId xmlns:a16="http://schemas.microsoft.com/office/drawing/2014/main" xmlns="" id="{6D9DE0ED-202E-46FA-B0F9-8BDE91FFD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7" y="346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数据对象</a:t>
              </a:r>
            </a:p>
          </p:txBody>
        </p:sp>
        <p:sp>
          <p:nvSpPr>
            <p:cNvPr id="144" name="Text Box 71">
              <a:extLst>
                <a:ext uri="{FF2B5EF4-FFF2-40B4-BE49-F238E27FC236}">
                  <a16:creationId xmlns:a16="http://schemas.microsoft.com/office/drawing/2014/main" xmlns="" id="{AA83448A-61FA-4599-9F65-B12E69798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249"/>
              <a:ext cx="9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变体描述符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4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932CD75-C426-4114-A90C-820AD9E13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xmlns="" id="{DE8A1883-A411-429F-B1D1-C32C5DC8A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825136"/>
            <a:ext cx="8245475" cy="179793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1035050" indent="-4572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幂集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集合关联若干个机器字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通过每一位的取值可知该集合中有基类型的哪些元素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位操作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xmlns="" id="{217CA459-D64D-4803-8CFA-1AACC1FCD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803161"/>
            <a:ext cx="8245475" cy="1348454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1035050" indent="-4572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指针变量的表示类似于内部类型，只是其值为一地址，并且它指向的数据对象分配在堆上</a:t>
            </a:r>
          </a:p>
        </p:txBody>
      </p:sp>
    </p:spTree>
    <p:extLst>
      <p:ext uri="{BB962C8B-B14F-4D97-AF65-F5344CB8AC3E}">
        <p14:creationId xmlns:p14="http://schemas.microsoft.com/office/powerpoint/2010/main" val="199389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C9CA1E1-02AA-46D2-B47B-A28A90631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xmlns="" id="{9413B6EA-366C-4915-BE5A-BE7E82FFF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994222"/>
            <a:ext cx="8245475" cy="912114"/>
          </a:xfrm>
          <a:prstGeom prst="roundRect">
            <a:avLst>
              <a:gd name="adj" fmla="val 514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1035050" indent="-4572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层次数据结构对象的表示</a:t>
            </a:r>
          </a:p>
          <a:p>
            <a:pPr marL="1035050" marR="0" lvl="1" indent="-45720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描述符中的类型可以指向另外的描述符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BC8DF97D-6F07-4F7D-BE67-E95FFABCA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140397"/>
            <a:ext cx="4248150" cy="2159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kumimoji="1" lang="en-US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t1=</a:t>
            </a:r>
            <a:r>
              <a:rPr kumimoji="1" lang="en-US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kumimoji="1" lang="en-US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[0..3] of </a:t>
            </a:r>
            <a:r>
              <a:rPr kumimoji="1" lang="en-US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kumimoji="1" lang="en-US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en-US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t=</a:t>
            </a:r>
            <a:r>
              <a:rPr kumimoji="1" lang="en-US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</a:t>
            </a:r>
            <a:r>
              <a:rPr kumimoji="1" lang="en-US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a:</a:t>
            </a:r>
            <a:r>
              <a:rPr kumimoji="1" lang="en-US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</a:t>
            </a:r>
            <a:r>
              <a:rPr kumimoji="1" lang="en-US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b:</a:t>
            </a:r>
            <a:r>
              <a:rPr kumimoji="1" lang="en-US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kumimoji="1" lang="en-US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c:</a:t>
            </a:r>
            <a:r>
              <a:rPr kumimoji="1" lang="en-US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kumimoji="1"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kumimoji="1" lang="en-US" altLang="en-US" sz="20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en-US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kumimoji="1" lang="en-US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F67C8433-2940-45A7-B61D-7981FE57A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445447"/>
            <a:ext cx="4248150" cy="11525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t4=</a:t>
            </a:r>
            <a:r>
              <a:rPr kumimoji="1" lang="en-US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kumimoji="1" lang="en-US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[0..5] of </a:t>
            </a:r>
            <a:r>
              <a:rPr kumimoji="1" lang="en-US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integer</a:t>
            </a:r>
            <a:r>
              <a:rPr kumimoji="1" lang="en-US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en-US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t2=</a:t>
            </a:r>
            <a:r>
              <a:rPr kumimoji="1" lang="en-US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kumimoji="1" lang="en-US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[0..2] of  t4;</a:t>
            </a:r>
          </a:p>
        </p:txBody>
      </p:sp>
    </p:spTree>
    <p:extLst>
      <p:ext uri="{BB962C8B-B14F-4D97-AF65-F5344CB8AC3E}">
        <p14:creationId xmlns:p14="http://schemas.microsoft.com/office/powerpoint/2010/main" val="145001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E8B4065-C38D-4E7A-8116-C95D23931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3" name="Group 74">
            <a:extLst>
              <a:ext uri="{FF2B5EF4-FFF2-40B4-BE49-F238E27FC236}">
                <a16:creationId xmlns:a16="http://schemas.microsoft.com/office/drawing/2014/main" xmlns="" id="{2EAD954D-3354-40D2-9333-4A6CC33CE250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977343"/>
            <a:ext cx="8507412" cy="5076825"/>
            <a:chOff x="113" y="382"/>
            <a:chExt cx="5359" cy="3198"/>
          </a:xfrm>
        </p:grpSpPr>
        <p:grpSp>
          <p:nvGrpSpPr>
            <p:cNvPr id="74" name="Group 71">
              <a:extLst>
                <a:ext uri="{FF2B5EF4-FFF2-40B4-BE49-F238E27FC236}">
                  <a16:creationId xmlns:a16="http://schemas.microsoft.com/office/drawing/2014/main" xmlns="" id="{0F546984-84E0-450B-A25E-4B92F15072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" y="382"/>
              <a:ext cx="5359" cy="3198"/>
              <a:chOff x="113" y="382"/>
              <a:chExt cx="5359" cy="3198"/>
            </a:xfrm>
          </p:grpSpPr>
          <p:sp>
            <p:nvSpPr>
              <p:cNvPr id="77" name="Rectangle 2">
                <a:extLst>
                  <a:ext uri="{FF2B5EF4-FFF2-40B4-BE49-F238E27FC236}">
                    <a16:creationId xmlns:a16="http://schemas.microsoft.com/office/drawing/2014/main" xmlns="" id="{76503619-3FED-4D6B-B9B4-FE9F2FC25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84"/>
                <a:ext cx="1200" cy="2640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Rectangle 3">
                <a:extLst>
                  <a:ext uri="{FF2B5EF4-FFF2-40B4-BE49-F238E27FC236}">
                    <a16:creationId xmlns:a16="http://schemas.microsoft.com/office/drawing/2014/main" xmlns="" id="{C81A5020-AAC9-4EA3-B1DE-D88143D17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384"/>
                <a:ext cx="2016" cy="1413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Line 4">
                <a:extLst>
                  <a:ext uri="{FF2B5EF4-FFF2-40B4-BE49-F238E27FC236}">
                    <a16:creationId xmlns:a16="http://schemas.microsoft.com/office/drawing/2014/main" xmlns="" id="{00FCEEDF-E532-41DB-AC77-9B6863B5E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Line 5">
                <a:extLst>
                  <a:ext uri="{FF2B5EF4-FFF2-40B4-BE49-F238E27FC236}">
                    <a16:creationId xmlns:a16="http://schemas.microsoft.com/office/drawing/2014/main" xmlns="" id="{8A06C381-AD99-4295-8BDE-D2A075674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624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Line 6">
                <a:extLst>
                  <a:ext uri="{FF2B5EF4-FFF2-40B4-BE49-F238E27FC236}">
                    <a16:creationId xmlns:a16="http://schemas.microsoft.com/office/drawing/2014/main" xmlns="" id="{19BF42E9-E223-44A1-AB64-ABC684C7D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104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Line 7">
                <a:extLst>
                  <a:ext uri="{FF2B5EF4-FFF2-40B4-BE49-F238E27FC236}">
                    <a16:creationId xmlns:a16="http://schemas.microsoft.com/office/drawing/2014/main" xmlns="" id="{63E98C2B-EB6B-4951-BAEA-125B20169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864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Line 8">
                <a:extLst>
                  <a:ext uri="{FF2B5EF4-FFF2-40B4-BE49-F238E27FC236}">
                    <a16:creationId xmlns:a16="http://schemas.microsoft.com/office/drawing/2014/main" xmlns="" id="{EEC73974-8886-4F11-ACBF-DD23F97D0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344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Line 9">
                <a:extLst>
                  <a:ext uri="{FF2B5EF4-FFF2-40B4-BE49-F238E27FC236}">
                    <a16:creationId xmlns:a16="http://schemas.microsoft.com/office/drawing/2014/main" xmlns="" id="{B604BD0C-A163-42C4-B741-1B9A8C7D5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1824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Line 10">
                <a:extLst>
                  <a:ext uri="{FF2B5EF4-FFF2-40B4-BE49-F238E27FC236}">
                    <a16:creationId xmlns:a16="http://schemas.microsoft.com/office/drawing/2014/main" xmlns="" id="{9EE662FA-C694-4855-A681-FF58A136EE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304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Line 11">
                <a:extLst>
                  <a:ext uri="{FF2B5EF4-FFF2-40B4-BE49-F238E27FC236}">
                    <a16:creationId xmlns:a16="http://schemas.microsoft.com/office/drawing/2014/main" xmlns="" id="{08FD394A-4623-49D8-8D0B-7D3D2A6612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064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Line 12">
                <a:extLst>
                  <a:ext uri="{FF2B5EF4-FFF2-40B4-BE49-F238E27FC236}">
                    <a16:creationId xmlns:a16="http://schemas.microsoft.com/office/drawing/2014/main" xmlns="" id="{1A9A97F6-F61C-438E-9EC3-CEAA18AFA8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544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Line 13">
                <a:extLst>
                  <a:ext uri="{FF2B5EF4-FFF2-40B4-BE49-F238E27FC236}">
                    <a16:creationId xmlns:a16="http://schemas.microsoft.com/office/drawing/2014/main" xmlns="" id="{DBE189D3-2AF5-43FA-9C5E-9E64D16FE9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784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Line 14">
                <a:extLst>
                  <a:ext uri="{FF2B5EF4-FFF2-40B4-BE49-F238E27FC236}">
                    <a16:creationId xmlns:a16="http://schemas.microsoft.com/office/drawing/2014/main" xmlns="" id="{4FAD6759-196A-4579-96EE-F3F03648E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104"/>
                <a:ext cx="201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Line 15">
                <a:extLst>
                  <a:ext uri="{FF2B5EF4-FFF2-40B4-BE49-F238E27FC236}">
                    <a16:creationId xmlns:a16="http://schemas.microsoft.com/office/drawing/2014/main" xmlns="" id="{7AE21B83-B6EB-46C9-A4F9-E5C897204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624"/>
                <a:ext cx="201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Line 16">
                <a:extLst>
                  <a:ext uri="{FF2B5EF4-FFF2-40B4-BE49-F238E27FC236}">
                    <a16:creationId xmlns:a16="http://schemas.microsoft.com/office/drawing/2014/main" xmlns="" id="{66A233F6-FB61-4A21-81C6-1A0CBA368A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864"/>
                <a:ext cx="201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Line 17">
                <a:extLst>
                  <a:ext uri="{FF2B5EF4-FFF2-40B4-BE49-F238E27FC236}">
                    <a16:creationId xmlns:a16="http://schemas.microsoft.com/office/drawing/2014/main" xmlns="" id="{D97C9313-2E57-45CC-AD30-550A6A44A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344"/>
                <a:ext cx="201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Line 18">
                <a:extLst>
                  <a:ext uri="{FF2B5EF4-FFF2-40B4-BE49-F238E27FC236}">
                    <a16:creationId xmlns:a16="http://schemas.microsoft.com/office/drawing/2014/main" xmlns="" id="{C446197C-E126-4B1C-A857-8FE04A3E2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584"/>
                <a:ext cx="201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Oval 19">
                <a:extLst>
                  <a:ext uri="{FF2B5EF4-FFF2-40B4-BE49-F238E27FC236}">
                    <a16:creationId xmlns:a16="http://schemas.microsoft.com/office/drawing/2014/main" xmlns="" id="{6ECA7120-D10C-4C84-BD49-960961FAD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44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Oval 20">
                <a:extLst>
                  <a:ext uri="{FF2B5EF4-FFF2-40B4-BE49-F238E27FC236}">
                    <a16:creationId xmlns:a16="http://schemas.microsoft.com/office/drawing/2014/main" xmlns="" id="{54130551-69B8-43DC-B774-967FA63F9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92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Oval 21">
                <a:extLst>
                  <a:ext uri="{FF2B5EF4-FFF2-40B4-BE49-F238E27FC236}">
                    <a16:creationId xmlns:a16="http://schemas.microsoft.com/office/drawing/2014/main" xmlns="" id="{8428DE28-E04C-4621-B841-4C7B00553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16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Oval 22">
                <a:extLst>
                  <a:ext uri="{FF2B5EF4-FFF2-40B4-BE49-F238E27FC236}">
                    <a16:creationId xmlns:a16="http://schemas.microsoft.com/office/drawing/2014/main" xmlns="" id="{2534C044-3089-48F1-B87C-B1096B223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880"/>
                <a:ext cx="96" cy="96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Line 23">
                <a:extLst>
                  <a:ext uri="{FF2B5EF4-FFF2-40B4-BE49-F238E27FC236}">
                    <a16:creationId xmlns:a16="http://schemas.microsoft.com/office/drawing/2014/main" xmlns="" id="{F61B9238-5347-4BA8-90AE-B0E4C0FA09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488"/>
                <a:ext cx="81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Line 24">
                <a:extLst>
                  <a:ext uri="{FF2B5EF4-FFF2-40B4-BE49-F238E27FC236}">
                    <a16:creationId xmlns:a16="http://schemas.microsoft.com/office/drawing/2014/main" xmlns="" id="{6200EE4B-FE49-4F13-A0BF-A15A50950A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4" y="528"/>
                <a:ext cx="0" cy="96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Line 25">
                <a:extLst>
                  <a:ext uri="{FF2B5EF4-FFF2-40B4-BE49-F238E27FC236}">
                    <a16:creationId xmlns:a16="http://schemas.microsoft.com/office/drawing/2014/main" xmlns="" id="{8E285EEE-56D8-4BBF-898B-CC1A6D80B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528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Line 26">
                <a:extLst>
                  <a:ext uri="{FF2B5EF4-FFF2-40B4-BE49-F238E27FC236}">
                    <a16:creationId xmlns:a16="http://schemas.microsoft.com/office/drawing/2014/main" xmlns="" id="{E889A4F4-6B82-41C8-A2AE-2BCF82F5C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968"/>
                <a:ext cx="187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Line 28">
                <a:extLst>
                  <a:ext uri="{FF2B5EF4-FFF2-40B4-BE49-F238E27FC236}">
                    <a16:creationId xmlns:a16="http://schemas.microsoft.com/office/drawing/2014/main" xmlns="" id="{9CDFDE15-667B-4757-957F-9E4835736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208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Line 29">
                <a:extLst>
                  <a:ext uri="{FF2B5EF4-FFF2-40B4-BE49-F238E27FC236}">
                    <a16:creationId xmlns:a16="http://schemas.microsoft.com/office/drawing/2014/main" xmlns="" id="{EDC7B800-5DC9-4769-9F06-A3E8711AC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0" y="768"/>
                <a:ext cx="0" cy="14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Line 30">
                <a:extLst>
                  <a:ext uri="{FF2B5EF4-FFF2-40B4-BE49-F238E27FC236}">
                    <a16:creationId xmlns:a16="http://schemas.microsoft.com/office/drawing/2014/main" xmlns="" id="{07E26F58-6597-459D-B28A-F57052D3FE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768"/>
                <a:ext cx="81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Line 31">
                <a:extLst>
                  <a:ext uri="{FF2B5EF4-FFF2-40B4-BE49-F238E27FC236}">
                    <a16:creationId xmlns:a16="http://schemas.microsoft.com/office/drawing/2014/main" xmlns="" id="{B44E5EB1-B3E2-4D51-B1DB-298B90EE26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928"/>
                <a:ext cx="144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Line 32">
                <a:extLst>
                  <a:ext uri="{FF2B5EF4-FFF2-40B4-BE49-F238E27FC236}">
                    <a16:creationId xmlns:a16="http://schemas.microsoft.com/office/drawing/2014/main" xmlns="" id="{5D9C2F51-FE2A-42CC-AAC8-F780D8CE5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8" y="1776"/>
                <a:ext cx="0" cy="115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Line 33">
                <a:extLst>
                  <a:ext uri="{FF2B5EF4-FFF2-40B4-BE49-F238E27FC236}">
                    <a16:creationId xmlns:a16="http://schemas.microsoft.com/office/drawing/2014/main" xmlns="" id="{846DC655-87F9-4E0E-9C06-FE81E0E01E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1776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Text Box 34">
                <a:extLst>
                  <a:ext uri="{FF2B5EF4-FFF2-40B4-BE49-F238E27FC236}">
                    <a16:creationId xmlns:a16="http://schemas.microsoft.com/office/drawing/2014/main" xmlns="" id="{D21E582D-C892-4F69-9539-7C248A5D41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2" y="382"/>
                <a:ext cx="17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</a:p>
            </p:txBody>
          </p:sp>
          <p:sp>
            <p:nvSpPr>
              <p:cNvPr id="109" name="Text Box 35">
                <a:extLst>
                  <a:ext uri="{FF2B5EF4-FFF2-40B4-BE49-F238E27FC236}">
                    <a16:creationId xmlns:a16="http://schemas.microsoft.com/office/drawing/2014/main" xmlns="" id="{D3BA7E26-6E5C-4842-9889-862B7A3E43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2" y="622"/>
                <a:ext cx="61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record</a:t>
                </a:r>
              </a:p>
            </p:txBody>
          </p:sp>
          <p:sp>
            <p:nvSpPr>
              <p:cNvPr id="110" name="Text Box 36">
                <a:extLst>
                  <a:ext uri="{FF2B5EF4-FFF2-40B4-BE49-F238E27FC236}">
                    <a16:creationId xmlns:a16="http://schemas.microsoft.com/office/drawing/2014/main" xmlns="" id="{BC38F5C9-11C3-4E98-8A8D-A115AB4071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2" y="862"/>
                <a:ext cx="20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</a:p>
            </p:txBody>
          </p:sp>
          <p:sp>
            <p:nvSpPr>
              <p:cNvPr id="111" name="Text Box 37">
                <a:extLst>
                  <a:ext uri="{FF2B5EF4-FFF2-40B4-BE49-F238E27FC236}">
                    <a16:creationId xmlns:a16="http://schemas.microsoft.com/office/drawing/2014/main" xmlns="" id="{7D229191-C67C-4D12-8AA0-A14BFD63FD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124"/>
                <a:ext cx="40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real</a:t>
                </a:r>
              </a:p>
            </p:txBody>
          </p:sp>
          <p:sp>
            <p:nvSpPr>
              <p:cNvPr id="112" name="Text Box 38">
                <a:extLst>
                  <a:ext uri="{FF2B5EF4-FFF2-40B4-BE49-F238E27FC236}">
                    <a16:creationId xmlns:a16="http://schemas.microsoft.com/office/drawing/2014/main" xmlns="" id="{78BED2E9-2201-4C39-9B7C-493C3B3942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0" y="1582"/>
                <a:ext cx="21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</a:p>
            </p:txBody>
          </p:sp>
          <p:sp>
            <p:nvSpPr>
              <p:cNvPr id="113" name="Text Box 39">
                <a:extLst>
                  <a:ext uri="{FF2B5EF4-FFF2-40B4-BE49-F238E27FC236}">
                    <a16:creationId xmlns:a16="http://schemas.microsoft.com/office/drawing/2014/main" xmlns="" id="{B0DED294-49E3-4F7C-8771-53656B97F0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0" y="230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</a:p>
            </p:txBody>
          </p:sp>
          <p:sp>
            <p:nvSpPr>
              <p:cNvPr id="114" name="Text Box 40">
                <a:extLst>
                  <a:ext uri="{FF2B5EF4-FFF2-40B4-BE49-F238E27FC236}">
                    <a16:creationId xmlns:a16="http://schemas.microsoft.com/office/drawing/2014/main" xmlns="" id="{409BFF2E-D57D-45A5-89B0-104ABA436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2" y="2542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integer</a:t>
                </a:r>
              </a:p>
            </p:txBody>
          </p:sp>
          <p:sp>
            <p:nvSpPr>
              <p:cNvPr id="115" name="Text Box 41">
                <a:extLst>
                  <a:ext uri="{FF2B5EF4-FFF2-40B4-BE49-F238E27FC236}">
                    <a16:creationId xmlns:a16="http://schemas.microsoft.com/office/drawing/2014/main" xmlns="" id="{6780370B-662C-48F1-9BE3-CD070C5394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8" y="382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浮点值</a:t>
                </a:r>
              </a:p>
            </p:txBody>
          </p:sp>
          <p:sp>
            <p:nvSpPr>
              <p:cNvPr id="116" name="Text Box 42">
                <a:extLst>
                  <a:ext uri="{FF2B5EF4-FFF2-40B4-BE49-F238E27FC236}">
                    <a16:creationId xmlns:a16="http://schemas.microsoft.com/office/drawing/2014/main" xmlns="" id="{FD128471-9881-402C-97C8-A94A5C00B4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8" y="622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定点值</a:t>
                </a:r>
              </a:p>
            </p:txBody>
          </p:sp>
          <p:sp>
            <p:nvSpPr>
              <p:cNvPr id="117" name="Text Box 43">
                <a:extLst>
                  <a:ext uri="{FF2B5EF4-FFF2-40B4-BE49-F238E27FC236}">
                    <a16:creationId xmlns:a16="http://schemas.microsoft.com/office/drawing/2014/main" xmlns="" id="{FA24078D-8DB5-4006-A642-50E94CF8A3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849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定点值</a:t>
                </a:r>
              </a:p>
            </p:txBody>
          </p:sp>
          <p:sp>
            <p:nvSpPr>
              <p:cNvPr id="118" name="Text Box 44">
                <a:extLst>
                  <a:ext uri="{FF2B5EF4-FFF2-40B4-BE49-F238E27FC236}">
                    <a16:creationId xmlns:a16="http://schemas.microsoft.com/office/drawing/2014/main" xmlns="" id="{B02565D7-57F1-4994-91E0-CD9748424F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089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定点值</a:t>
                </a:r>
              </a:p>
            </p:txBody>
          </p:sp>
          <p:sp>
            <p:nvSpPr>
              <p:cNvPr id="119" name="Text Box 45">
                <a:extLst>
                  <a:ext uri="{FF2B5EF4-FFF2-40B4-BE49-F238E27FC236}">
                    <a16:creationId xmlns:a16="http://schemas.microsoft.com/office/drawing/2014/main" xmlns="" id="{FB9BD6F9-A637-4AD3-A257-6C4D1C3900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329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定点值</a:t>
                </a:r>
              </a:p>
            </p:txBody>
          </p:sp>
          <p:sp>
            <p:nvSpPr>
              <p:cNvPr id="120" name="Text Box 46">
                <a:extLst>
                  <a:ext uri="{FF2B5EF4-FFF2-40B4-BE49-F238E27FC236}">
                    <a16:creationId xmlns:a16="http://schemas.microsoft.com/office/drawing/2014/main" xmlns="" id="{6C3B52D4-678D-4467-B1D1-D275B2E78A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547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定点值</a:t>
                </a:r>
              </a:p>
            </p:txBody>
          </p:sp>
          <p:sp>
            <p:nvSpPr>
              <p:cNvPr id="121" name="AutoShape 47">
                <a:extLst>
                  <a:ext uri="{FF2B5EF4-FFF2-40B4-BE49-F238E27FC236}">
                    <a16:creationId xmlns:a16="http://schemas.microsoft.com/office/drawing/2014/main" xmlns="" id="{6E9593CA-0CB1-4E0A-AF6A-9F62A666C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1008"/>
                <a:ext cx="240" cy="480"/>
              </a:xfrm>
              <a:prstGeom prst="leftBrace">
                <a:avLst>
                  <a:gd name="adj1" fmla="val 16667"/>
                  <a:gd name="adj2" fmla="val 50000"/>
                </a:avLst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AutoShape 48">
                <a:extLst>
                  <a:ext uri="{FF2B5EF4-FFF2-40B4-BE49-F238E27FC236}">
                    <a16:creationId xmlns:a16="http://schemas.microsoft.com/office/drawing/2014/main" xmlns="" id="{E7F7EB00-695A-43EC-863D-F8B3B49969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1728"/>
                <a:ext cx="240" cy="480"/>
              </a:xfrm>
              <a:prstGeom prst="leftBrace">
                <a:avLst>
                  <a:gd name="adj1" fmla="val 16667"/>
                  <a:gd name="adj2" fmla="val 50000"/>
                </a:avLst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AutoShape 49">
                <a:extLst>
                  <a:ext uri="{FF2B5EF4-FFF2-40B4-BE49-F238E27FC236}">
                    <a16:creationId xmlns:a16="http://schemas.microsoft.com/office/drawing/2014/main" xmlns="" id="{39576A2D-C533-44C7-AC91-7AFCDC86A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448"/>
                <a:ext cx="240" cy="480"/>
              </a:xfrm>
              <a:prstGeom prst="leftBrace">
                <a:avLst>
                  <a:gd name="adj1" fmla="val 16667"/>
                  <a:gd name="adj2" fmla="val 50000"/>
                </a:avLst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Rectangle 51">
                <a:extLst>
                  <a:ext uri="{FF2B5EF4-FFF2-40B4-BE49-F238E27FC236}">
                    <a16:creationId xmlns:a16="http://schemas.microsoft.com/office/drawing/2014/main" xmlns="" id="{506C2619-0AA1-44DC-96BD-A481F013C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" y="1890"/>
                <a:ext cx="1056" cy="1680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Line 52">
                <a:extLst>
                  <a:ext uri="{FF2B5EF4-FFF2-40B4-BE49-F238E27FC236}">
                    <a16:creationId xmlns:a16="http://schemas.microsoft.com/office/drawing/2014/main" xmlns="" id="{6FE18D70-605A-4368-A669-6E4E5E41FC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7" y="2610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Line 53">
                <a:extLst>
                  <a:ext uri="{FF2B5EF4-FFF2-40B4-BE49-F238E27FC236}">
                    <a16:creationId xmlns:a16="http://schemas.microsoft.com/office/drawing/2014/main" xmlns="" id="{22F36404-5960-4001-A42D-A22A7EED1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7" y="2130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7" name="Line 54">
                <a:extLst>
                  <a:ext uri="{FF2B5EF4-FFF2-40B4-BE49-F238E27FC236}">
                    <a16:creationId xmlns:a16="http://schemas.microsoft.com/office/drawing/2014/main" xmlns="" id="{BF6136D4-C990-4212-B6E5-3EFFB3EEF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7" y="2370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Line 55">
                <a:extLst>
                  <a:ext uri="{FF2B5EF4-FFF2-40B4-BE49-F238E27FC236}">
                    <a16:creationId xmlns:a16="http://schemas.microsoft.com/office/drawing/2014/main" xmlns="" id="{379C7DB1-B5DF-422A-8BE2-8F4DCBA3A8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7" y="2850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Line 56">
                <a:extLst>
                  <a:ext uri="{FF2B5EF4-FFF2-40B4-BE49-F238E27FC236}">
                    <a16:creationId xmlns:a16="http://schemas.microsoft.com/office/drawing/2014/main" xmlns="" id="{E9F30A56-69D4-4C6B-9E46-4E6793F07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7" y="3090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Line 57">
                <a:extLst>
                  <a:ext uri="{FF2B5EF4-FFF2-40B4-BE49-F238E27FC236}">
                    <a16:creationId xmlns:a16="http://schemas.microsoft.com/office/drawing/2014/main" xmlns="" id="{245DDF43-BD17-4278-8C6D-1754BEDA5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7" y="3330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Text Box 58">
                <a:extLst>
                  <a:ext uri="{FF2B5EF4-FFF2-40B4-BE49-F238E27FC236}">
                    <a16:creationId xmlns:a16="http://schemas.microsoft.com/office/drawing/2014/main" xmlns="" id="{47E0448F-AADC-4679-BA8D-F97CC8A25F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1" y="1888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t1</a:t>
                </a:r>
              </a:p>
            </p:txBody>
          </p:sp>
          <p:sp>
            <p:nvSpPr>
              <p:cNvPr id="132" name="Text Box 59">
                <a:extLst>
                  <a:ext uri="{FF2B5EF4-FFF2-40B4-BE49-F238E27FC236}">
                    <a16:creationId xmlns:a16="http://schemas.microsoft.com/office/drawing/2014/main" xmlns="" id="{ED0E1EAB-60C8-4149-ACE7-23273FD8CE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7" y="2150"/>
                <a:ext cx="51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array</a:t>
                </a:r>
              </a:p>
            </p:txBody>
          </p:sp>
          <p:sp>
            <p:nvSpPr>
              <p:cNvPr id="133" name="Text Box 60">
                <a:extLst>
                  <a:ext uri="{FF2B5EF4-FFF2-40B4-BE49-F238E27FC236}">
                    <a16:creationId xmlns:a16="http://schemas.microsoft.com/office/drawing/2014/main" xmlns="" id="{121AB34E-881F-42F6-9C87-A0BF10F0B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9" y="2390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integer</a:t>
                </a:r>
              </a:p>
            </p:txBody>
          </p:sp>
          <p:sp>
            <p:nvSpPr>
              <p:cNvPr id="134" name="Text Box 61">
                <a:extLst>
                  <a:ext uri="{FF2B5EF4-FFF2-40B4-BE49-F238E27FC236}">
                    <a16:creationId xmlns:a16="http://schemas.microsoft.com/office/drawing/2014/main" xmlns="" id="{86DAAE3D-74B1-43A7-B8D3-07A79391AF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9" y="2608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</p:txBody>
          </p:sp>
          <p:sp>
            <p:nvSpPr>
              <p:cNvPr id="135" name="Text Box 62">
                <a:extLst>
                  <a:ext uri="{FF2B5EF4-FFF2-40B4-BE49-F238E27FC236}">
                    <a16:creationId xmlns:a16="http://schemas.microsoft.com/office/drawing/2014/main" xmlns="" id="{C23291BA-502D-4A39-84F2-0AD217BFB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9" y="2848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</a:p>
            </p:txBody>
          </p:sp>
          <p:sp>
            <p:nvSpPr>
              <p:cNvPr id="136" name="Text Box 63">
                <a:extLst>
                  <a:ext uri="{FF2B5EF4-FFF2-40B4-BE49-F238E27FC236}">
                    <a16:creationId xmlns:a16="http://schemas.microsoft.com/office/drawing/2014/main" xmlns="" id="{4D878B1A-9D5F-403B-8B7A-DCD4F7F5A7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7" y="3062"/>
                <a:ext cx="67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integer</a:t>
                </a:r>
              </a:p>
            </p:txBody>
          </p:sp>
          <p:sp>
            <p:nvSpPr>
              <p:cNvPr id="137" name="Text Box 64">
                <a:extLst>
                  <a:ext uri="{FF2B5EF4-FFF2-40B4-BE49-F238E27FC236}">
                    <a16:creationId xmlns:a16="http://schemas.microsoft.com/office/drawing/2014/main" xmlns="" id="{E4F67F3F-946C-4063-9FC6-44D6ECB75B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9" y="3328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138" name="AutoShape 66">
                <a:extLst>
                  <a:ext uri="{FF2B5EF4-FFF2-40B4-BE49-F238E27FC236}">
                    <a16:creationId xmlns:a16="http://schemas.microsoft.com/office/drawing/2014/main" xmlns="" id="{73B994D5-30F1-4CA7-84D3-038195472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4" y="2478"/>
                <a:ext cx="181" cy="498"/>
              </a:xfrm>
              <a:prstGeom prst="rightBrace">
                <a:avLst>
                  <a:gd name="adj1" fmla="val 22928"/>
                  <a:gd name="adj2" fmla="val 50000"/>
                </a:avLst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9" name="Rectangle 67">
                <a:extLst>
                  <a:ext uri="{FF2B5EF4-FFF2-40B4-BE49-F238E27FC236}">
                    <a16:creationId xmlns:a16="http://schemas.microsoft.com/office/drawing/2014/main" xmlns="" id="{86C8DB0E-AED5-4E82-A61C-68652C59F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" y="1130"/>
                <a:ext cx="385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域</a:t>
                </a:r>
                <a:r>
                  <a:rPr kumimoji="1" lang="en-US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  <p:sp>
            <p:nvSpPr>
              <p:cNvPr id="140" name="Rectangle 68">
                <a:extLst>
                  <a:ext uri="{FF2B5EF4-FFF2-40B4-BE49-F238E27FC236}">
                    <a16:creationId xmlns:a16="http://schemas.microsoft.com/office/drawing/2014/main" xmlns="" id="{159F9872-69AD-4D8B-8F7D-BF6E09F49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" y="1842"/>
                <a:ext cx="385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域</a:t>
                </a:r>
                <a:r>
                  <a:rPr kumimoji="1" lang="en-US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</p:txBody>
          </p:sp>
          <p:sp>
            <p:nvSpPr>
              <p:cNvPr id="141" name="Rectangle 69">
                <a:extLst>
                  <a:ext uri="{FF2B5EF4-FFF2-40B4-BE49-F238E27FC236}">
                    <a16:creationId xmlns:a16="http://schemas.microsoft.com/office/drawing/2014/main" xmlns="" id="{DBEF8C2B-3CC2-4BB5-908D-F6A6AE410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" y="2568"/>
                <a:ext cx="385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域</a:t>
                </a:r>
                <a:r>
                  <a:rPr kumimoji="1" lang="en-US" altLang="zh-CN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</a:p>
            </p:txBody>
          </p:sp>
          <p:sp>
            <p:nvSpPr>
              <p:cNvPr id="142" name="Rectangle 70">
                <a:extLst>
                  <a:ext uri="{FF2B5EF4-FFF2-40B4-BE49-F238E27FC236}">
                    <a16:creationId xmlns:a16="http://schemas.microsoft.com/office/drawing/2014/main" xmlns="" id="{572739DE-D14F-4EFF-8B11-4142E007D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" y="2614"/>
                <a:ext cx="589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8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24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2000">
                    <a:solidFill>
                      <a:schemeClr val="tx1"/>
                    </a:solidFill>
                    <a:latin typeface="仿宋_GB2312" pitchFamily="49" charset="-122"/>
                    <a:ea typeface="仿宋_GB2312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2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下标类型</a:t>
                </a:r>
              </a:p>
            </p:txBody>
          </p:sp>
        </p:grpSp>
        <p:sp>
          <p:nvSpPr>
            <p:cNvPr id="75" name="Rectangle 72">
              <a:extLst>
                <a:ext uri="{FF2B5EF4-FFF2-40B4-BE49-F238E27FC236}">
                  <a16:creationId xmlns:a16="http://schemas.microsoft.com/office/drawing/2014/main" xmlns="" id="{1D4A8069-3370-4E68-B456-317512DDF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3158"/>
              <a:ext cx="726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描述符</a:t>
              </a:r>
            </a:p>
          </p:txBody>
        </p:sp>
        <p:sp>
          <p:nvSpPr>
            <p:cNvPr id="76" name="Rectangle 73">
              <a:extLst>
                <a:ext uri="{FF2B5EF4-FFF2-40B4-BE49-F238E27FC236}">
                  <a16:creationId xmlns:a16="http://schemas.microsoft.com/office/drawing/2014/main" xmlns="" id="{E329B0A7-8D22-474C-AA71-09B821371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842"/>
              <a:ext cx="726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数据对象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77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F5DA30B-7DBC-402F-AB91-259759A043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7166D488-34DC-4416-8B90-65ADA95B360A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864672"/>
            <a:ext cx="8278812" cy="5599113"/>
            <a:chOff x="113" y="436"/>
            <a:chExt cx="5215" cy="3527"/>
          </a:xfrm>
        </p:grpSpPr>
        <p:sp>
          <p:nvSpPr>
            <p:cNvPr id="67" name="Rectangle 2">
              <a:extLst>
                <a:ext uri="{FF2B5EF4-FFF2-40B4-BE49-F238E27FC236}">
                  <a16:creationId xmlns:a16="http://schemas.microsoft.com/office/drawing/2014/main" xmlns="" id="{43E7BBF2-0933-4CA2-B857-4A411BFC5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441"/>
              <a:ext cx="1056" cy="168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Line 3">
              <a:extLst>
                <a:ext uri="{FF2B5EF4-FFF2-40B4-BE49-F238E27FC236}">
                  <a16:creationId xmlns:a16="http://schemas.microsoft.com/office/drawing/2014/main" xmlns="" id="{14969B38-CC23-42F9-AB0D-8D0314F3A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" y="1161"/>
              <a:ext cx="105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Line 4">
              <a:extLst>
                <a:ext uri="{FF2B5EF4-FFF2-40B4-BE49-F238E27FC236}">
                  <a16:creationId xmlns:a16="http://schemas.microsoft.com/office/drawing/2014/main" xmlns="" id="{22140D2E-2D85-40BA-9CF8-EAAF9CFC3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" y="681"/>
              <a:ext cx="105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Line 5">
              <a:extLst>
                <a:ext uri="{FF2B5EF4-FFF2-40B4-BE49-F238E27FC236}">
                  <a16:creationId xmlns:a16="http://schemas.microsoft.com/office/drawing/2014/main" xmlns="" id="{45F1896D-B0C7-4B26-9F7E-66F0981D7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" y="921"/>
              <a:ext cx="105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Line 6">
              <a:extLst>
                <a:ext uri="{FF2B5EF4-FFF2-40B4-BE49-F238E27FC236}">
                  <a16:creationId xmlns:a16="http://schemas.microsoft.com/office/drawing/2014/main" xmlns="" id="{C7CE0346-4D94-436E-8791-06BDE24EF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" y="1401"/>
              <a:ext cx="105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Line 7">
              <a:extLst>
                <a:ext uri="{FF2B5EF4-FFF2-40B4-BE49-F238E27FC236}">
                  <a16:creationId xmlns:a16="http://schemas.microsoft.com/office/drawing/2014/main" xmlns="" id="{6D78FD92-1322-487D-85B2-4F6B4F9FB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" y="1641"/>
              <a:ext cx="105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Text Box 8">
              <a:extLst>
                <a:ext uri="{FF2B5EF4-FFF2-40B4-BE49-F238E27FC236}">
                  <a16:creationId xmlns:a16="http://schemas.microsoft.com/office/drawing/2014/main" xmlns="" id="{D42822EE-D5A7-4627-A7EF-1BA49B875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7" y="439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t2</a:t>
              </a:r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xmlns="" id="{F8A93303-22C3-463B-96C9-C9A469C8E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" y="701"/>
              <a:ext cx="5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array</a:t>
              </a:r>
            </a:p>
          </p:txBody>
        </p:sp>
        <p:sp>
          <p:nvSpPr>
            <p:cNvPr id="75" name="Text Box 10">
              <a:extLst>
                <a:ext uri="{FF2B5EF4-FFF2-40B4-BE49-F238E27FC236}">
                  <a16:creationId xmlns:a16="http://schemas.microsoft.com/office/drawing/2014/main" xmlns="" id="{3C653AF7-0DA2-45F6-BBA4-467D68E36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5" y="941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integer</a:t>
              </a:r>
            </a:p>
          </p:txBody>
        </p:sp>
        <p:sp>
          <p:nvSpPr>
            <p:cNvPr id="76" name="Text Box 11">
              <a:extLst>
                <a:ext uri="{FF2B5EF4-FFF2-40B4-BE49-F238E27FC236}">
                  <a16:creationId xmlns:a16="http://schemas.microsoft.com/office/drawing/2014/main" xmlns="" id="{0A0B8F44-6950-4CC3-A3F1-AB2896113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1159"/>
              <a:ext cx="2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xmlns="" id="{19D9BE4A-DB9F-4060-A161-0BD289895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1399"/>
              <a:ext cx="2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78" name="Line 13">
              <a:extLst>
                <a:ext uri="{FF2B5EF4-FFF2-40B4-BE49-F238E27FC236}">
                  <a16:creationId xmlns:a16="http://schemas.microsoft.com/office/drawing/2014/main" xmlns="" id="{3D15FAF9-57F6-414D-9092-6BBAE53E10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" y="1881"/>
              <a:ext cx="105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Text Box 14">
              <a:extLst>
                <a:ext uri="{FF2B5EF4-FFF2-40B4-BE49-F238E27FC236}">
                  <a16:creationId xmlns:a16="http://schemas.microsoft.com/office/drawing/2014/main" xmlns="" id="{C0C62C3D-009B-4754-B292-5F835585D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1879"/>
              <a:ext cx="2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</p:txBody>
        </p:sp>
        <p:sp>
          <p:nvSpPr>
            <p:cNvPr id="80" name="AutoShape 15">
              <a:extLst>
                <a:ext uri="{FF2B5EF4-FFF2-40B4-BE49-F238E27FC236}">
                  <a16:creationId xmlns:a16="http://schemas.microsoft.com/office/drawing/2014/main" xmlns="" id="{7D299FAF-FB87-4353-9E51-5C6938E67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" y="1065"/>
              <a:ext cx="240" cy="480"/>
            </a:xfrm>
            <a:prstGeom prst="leftBrace">
              <a:avLst>
                <a:gd name="adj1" fmla="val 16667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Rectangle 16">
              <a:extLst>
                <a:ext uri="{FF2B5EF4-FFF2-40B4-BE49-F238E27FC236}">
                  <a16:creationId xmlns:a16="http://schemas.microsoft.com/office/drawing/2014/main" xmlns="" id="{2C3C8986-9E19-42C3-A8EC-333088277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" y="2273"/>
              <a:ext cx="1056" cy="168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Line 17">
              <a:extLst>
                <a:ext uri="{FF2B5EF4-FFF2-40B4-BE49-F238E27FC236}">
                  <a16:creationId xmlns:a16="http://schemas.microsoft.com/office/drawing/2014/main" xmlns="" id="{FD64C81B-708D-4F90-BEB2-5B3059643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2993"/>
              <a:ext cx="105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Line 18">
              <a:extLst>
                <a:ext uri="{FF2B5EF4-FFF2-40B4-BE49-F238E27FC236}">
                  <a16:creationId xmlns:a16="http://schemas.microsoft.com/office/drawing/2014/main" xmlns="" id="{A4FFBF51-E856-46C5-BEFD-15AEDC64A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2513"/>
              <a:ext cx="105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Line 19">
              <a:extLst>
                <a:ext uri="{FF2B5EF4-FFF2-40B4-BE49-F238E27FC236}">
                  <a16:creationId xmlns:a16="http://schemas.microsoft.com/office/drawing/2014/main" xmlns="" id="{DBFE99C2-9EC6-4D74-9860-F352A7DA5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2753"/>
              <a:ext cx="105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Line 20">
              <a:extLst>
                <a:ext uri="{FF2B5EF4-FFF2-40B4-BE49-F238E27FC236}">
                  <a16:creationId xmlns:a16="http://schemas.microsoft.com/office/drawing/2014/main" xmlns="" id="{618CF8F3-E5FE-487E-B27C-8AA50CD3A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3233"/>
              <a:ext cx="105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Line 21">
              <a:extLst>
                <a:ext uri="{FF2B5EF4-FFF2-40B4-BE49-F238E27FC236}">
                  <a16:creationId xmlns:a16="http://schemas.microsoft.com/office/drawing/2014/main" xmlns="" id="{09F07207-3643-49A5-A334-74513EB39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3473"/>
              <a:ext cx="105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Line 22">
              <a:extLst>
                <a:ext uri="{FF2B5EF4-FFF2-40B4-BE49-F238E27FC236}">
                  <a16:creationId xmlns:a16="http://schemas.microsoft.com/office/drawing/2014/main" xmlns="" id="{7692EA48-8E86-47C9-9658-D0FA468F7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3713"/>
              <a:ext cx="105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Text Box 23">
              <a:extLst>
                <a:ext uri="{FF2B5EF4-FFF2-40B4-BE49-F238E27FC236}">
                  <a16:creationId xmlns:a16="http://schemas.microsoft.com/office/drawing/2014/main" xmlns="" id="{87D6FF1E-BD71-45FC-AF5D-13B340064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5" y="2271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t4</a:t>
              </a:r>
            </a:p>
          </p:txBody>
        </p:sp>
        <p:sp>
          <p:nvSpPr>
            <p:cNvPr id="89" name="Text Box 24">
              <a:extLst>
                <a:ext uri="{FF2B5EF4-FFF2-40B4-BE49-F238E27FC236}">
                  <a16:creationId xmlns:a16="http://schemas.microsoft.com/office/drawing/2014/main" xmlns="" id="{F4F135DD-AD50-4854-B192-F2FC11A59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" y="2533"/>
              <a:ext cx="5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array</a:t>
              </a:r>
            </a:p>
          </p:txBody>
        </p:sp>
        <p:sp>
          <p:nvSpPr>
            <p:cNvPr id="90" name="Text Box 25">
              <a:extLst>
                <a:ext uri="{FF2B5EF4-FFF2-40B4-BE49-F238E27FC236}">
                  <a16:creationId xmlns:a16="http://schemas.microsoft.com/office/drawing/2014/main" xmlns="" id="{D086BE3F-8EB8-410D-8B42-4387C0300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2773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integer</a:t>
              </a:r>
            </a:p>
          </p:txBody>
        </p:sp>
        <p:sp>
          <p:nvSpPr>
            <p:cNvPr id="91" name="Text Box 26">
              <a:extLst>
                <a:ext uri="{FF2B5EF4-FFF2-40B4-BE49-F238E27FC236}">
                  <a16:creationId xmlns:a16="http://schemas.microsoft.com/office/drawing/2014/main" xmlns="" id="{B40B2C30-CBE6-4846-B5B8-863E2F832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991"/>
              <a:ext cx="2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92" name="Text Box 27">
              <a:extLst>
                <a:ext uri="{FF2B5EF4-FFF2-40B4-BE49-F238E27FC236}">
                  <a16:creationId xmlns:a16="http://schemas.microsoft.com/office/drawing/2014/main" xmlns="" id="{8B5B10E0-FDB4-4A03-87E9-E66454FAE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3231"/>
              <a:ext cx="2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93" name="Text Box 28">
              <a:extLst>
                <a:ext uri="{FF2B5EF4-FFF2-40B4-BE49-F238E27FC236}">
                  <a16:creationId xmlns:a16="http://schemas.microsoft.com/office/drawing/2014/main" xmlns="" id="{4AF61801-AF0B-42B3-A449-921964945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" y="3445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integer</a:t>
              </a:r>
            </a:p>
          </p:txBody>
        </p:sp>
        <p:sp>
          <p:nvSpPr>
            <p:cNvPr id="94" name="Text Box 29">
              <a:extLst>
                <a:ext uri="{FF2B5EF4-FFF2-40B4-BE49-F238E27FC236}">
                  <a16:creationId xmlns:a16="http://schemas.microsoft.com/office/drawing/2014/main" xmlns="" id="{B600DD6F-0574-4910-8AB8-197836922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3711"/>
              <a:ext cx="2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95" name="AutoShape 30">
              <a:extLst>
                <a:ext uri="{FF2B5EF4-FFF2-40B4-BE49-F238E27FC236}">
                  <a16:creationId xmlns:a16="http://schemas.microsoft.com/office/drawing/2014/main" xmlns="" id="{673664E5-ADF0-420C-B03B-6A28E46C0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5" y="2897"/>
              <a:ext cx="240" cy="480"/>
            </a:xfrm>
            <a:prstGeom prst="leftBrace">
              <a:avLst>
                <a:gd name="adj1" fmla="val 16667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Line 31">
              <a:extLst>
                <a:ext uri="{FF2B5EF4-FFF2-40B4-BE49-F238E27FC236}">
                  <a16:creationId xmlns:a16="http://schemas.microsoft.com/office/drawing/2014/main" xmlns="" id="{9EABCB27-149A-4954-98A7-72890A9DC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" y="2387"/>
              <a:ext cx="105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Line 32">
              <a:extLst>
                <a:ext uri="{FF2B5EF4-FFF2-40B4-BE49-F238E27FC236}">
                  <a16:creationId xmlns:a16="http://schemas.microsoft.com/office/drawing/2014/main" xmlns="" id="{49CC4799-C252-497F-B265-4039EFB5C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3" y="2099"/>
              <a:ext cx="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Line 33">
              <a:extLst>
                <a:ext uri="{FF2B5EF4-FFF2-40B4-BE49-F238E27FC236}">
                  <a16:creationId xmlns:a16="http://schemas.microsoft.com/office/drawing/2014/main" xmlns="" id="{B38CB277-D89B-4C10-A34F-FBBCEB0148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9" y="2099"/>
              <a:ext cx="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Rectangle 34">
              <a:extLst>
                <a:ext uri="{FF2B5EF4-FFF2-40B4-BE49-F238E27FC236}">
                  <a16:creationId xmlns:a16="http://schemas.microsoft.com/office/drawing/2014/main" xmlns="" id="{EF5E01B0-8BEB-495E-8E9A-377A906DB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436"/>
              <a:ext cx="1296" cy="199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Line 35">
              <a:extLst>
                <a:ext uri="{FF2B5EF4-FFF2-40B4-BE49-F238E27FC236}">
                  <a16:creationId xmlns:a16="http://schemas.microsoft.com/office/drawing/2014/main" xmlns="" id="{104A6DF8-F7E4-4C69-9AE8-34C5B9997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253"/>
              <a:ext cx="129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Line 36">
              <a:extLst>
                <a:ext uri="{FF2B5EF4-FFF2-40B4-BE49-F238E27FC236}">
                  <a16:creationId xmlns:a16="http://schemas.microsoft.com/office/drawing/2014/main" xmlns="" id="{712D2A25-D701-4D68-9911-0140FD93B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" y="679"/>
              <a:ext cx="129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Line 37">
              <a:extLst>
                <a:ext uri="{FF2B5EF4-FFF2-40B4-BE49-F238E27FC236}">
                  <a16:creationId xmlns:a16="http://schemas.microsoft.com/office/drawing/2014/main" xmlns="" id="{D32A29EA-CF54-4632-94DF-4ADBE333D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842"/>
              <a:ext cx="129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Oval 38">
              <a:extLst>
                <a:ext uri="{FF2B5EF4-FFF2-40B4-BE49-F238E27FC236}">
                  <a16:creationId xmlns:a16="http://schemas.microsoft.com/office/drawing/2014/main" xmlns="" id="{ACA01F05-EF34-41B4-8907-F47457DC3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912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Oval 39">
              <a:extLst>
                <a:ext uri="{FF2B5EF4-FFF2-40B4-BE49-F238E27FC236}">
                  <a16:creationId xmlns:a16="http://schemas.microsoft.com/office/drawing/2014/main" xmlns="" id="{B9E543DE-D807-4DBE-B292-91402812E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07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Oval 40">
              <a:extLst>
                <a:ext uri="{FF2B5EF4-FFF2-40B4-BE49-F238E27FC236}">
                  <a16:creationId xmlns:a16="http://schemas.microsoft.com/office/drawing/2014/main" xmlns="" id="{40898102-E02A-401F-9DD9-330FB13D1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768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Oval 41">
              <a:extLst>
                <a:ext uri="{FF2B5EF4-FFF2-40B4-BE49-F238E27FC236}">
                  <a16:creationId xmlns:a16="http://schemas.microsoft.com/office/drawing/2014/main" xmlns="" id="{6DDE6D9A-62D3-46F8-A593-047B55B84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480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7" name="Oval 42">
              <a:extLst>
                <a:ext uri="{FF2B5EF4-FFF2-40B4-BE49-F238E27FC236}">
                  <a16:creationId xmlns:a16="http://schemas.microsoft.com/office/drawing/2014/main" xmlns="" id="{EAE1F9A7-6308-4A5A-9B63-59E989D73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344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Oval 43">
              <a:extLst>
                <a:ext uri="{FF2B5EF4-FFF2-40B4-BE49-F238E27FC236}">
                  <a16:creationId xmlns:a16="http://schemas.microsoft.com/office/drawing/2014/main" xmlns="" id="{32F13A6F-0538-4DE7-AA1D-CDF0DA202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616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Oval 44">
              <a:extLst>
                <a:ext uri="{FF2B5EF4-FFF2-40B4-BE49-F238E27FC236}">
                  <a16:creationId xmlns:a16="http://schemas.microsoft.com/office/drawing/2014/main" xmlns="" id="{2D0CF6FE-622A-45D3-946B-613B7E7AE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979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Oval 45">
              <a:extLst>
                <a:ext uri="{FF2B5EF4-FFF2-40B4-BE49-F238E27FC236}">
                  <a16:creationId xmlns:a16="http://schemas.microsoft.com/office/drawing/2014/main" xmlns="" id="{D37F2739-6CD9-4AAD-A96B-1B550F544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11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Oval 46">
              <a:extLst>
                <a:ext uri="{FF2B5EF4-FFF2-40B4-BE49-F238E27FC236}">
                  <a16:creationId xmlns:a16="http://schemas.microsoft.com/office/drawing/2014/main" xmlns="" id="{5FAE6A2E-E6AF-446D-B987-34A52F038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51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Oval 47">
              <a:extLst>
                <a:ext uri="{FF2B5EF4-FFF2-40B4-BE49-F238E27FC236}">
                  <a16:creationId xmlns:a16="http://schemas.microsoft.com/office/drawing/2014/main" xmlns="" id="{BC1F61C5-7B44-4446-9EE9-16FCC1A9C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19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Oval 48">
              <a:extLst>
                <a:ext uri="{FF2B5EF4-FFF2-40B4-BE49-F238E27FC236}">
                  <a16:creationId xmlns:a16="http://schemas.microsoft.com/office/drawing/2014/main" xmlns="" id="{DCDB11DB-E37F-4010-8A06-D4EFF100D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1715"/>
              <a:ext cx="96" cy="9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Text Box 49">
              <a:extLst>
                <a:ext uri="{FF2B5EF4-FFF2-40B4-BE49-F238E27FC236}">
                  <a16:creationId xmlns:a16="http://schemas.microsoft.com/office/drawing/2014/main" xmlns="" id="{A9FD20C3-0FC4-49AC-9002-922E073E7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436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定点值</a:t>
              </a:r>
            </a:p>
          </p:txBody>
        </p:sp>
        <p:sp>
          <p:nvSpPr>
            <p:cNvPr id="115" name="AutoShape 50">
              <a:extLst>
                <a:ext uri="{FF2B5EF4-FFF2-40B4-BE49-F238E27FC236}">
                  <a16:creationId xmlns:a16="http://schemas.microsoft.com/office/drawing/2014/main" xmlns="" id="{80BBE8BF-4A31-4C1E-8F70-5E25CEAD8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2" y="436"/>
              <a:ext cx="288" cy="780"/>
            </a:xfrm>
            <a:prstGeom prst="rightBrace">
              <a:avLst>
                <a:gd name="adj1" fmla="val 22569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AutoShape 51">
              <a:extLst>
                <a:ext uri="{FF2B5EF4-FFF2-40B4-BE49-F238E27FC236}">
                  <a16:creationId xmlns:a16="http://schemas.microsoft.com/office/drawing/2014/main" xmlns="" id="{BD64E694-14A2-4DE9-8A2F-4D35EA26C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" y="1298"/>
              <a:ext cx="288" cy="528"/>
            </a:xfrm>
            <a:prstGeom prst="rightBrace">
              <a:avLst>
                <a:gd name="adj1" fmla="val 15278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AutoShape 52">
              <a:extLst>
                <a:ext uri="{FF2B5EF4-FFF2-40B4-BE49-F238E27FC236}">
                  <a16:creationId xmlns:a16="http://schemas.microsoft.com/office/drawing/2014/main" xmlns="" id="{76F47DC4-1190-470B-83BA-32C5B4483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" y="1888"/>
              <a:ext cx="288" cy="528"/>
            </a:xfrm>
            <a:prstGeom prst="rightBrace">
              <a:avLst>
                <a:gd name="adj1" fmla="val 15278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Line 53">
              <a:extLst>
                <a:ext uri="{FF2B5EF4-FFF2-40B4-BE49-F238E27FC236}">
                  <a16:creationId xmlns:a16="http://schemas.microsoft.com/office/drawing/2014/main" xmlns="" id="{5466DB08-24FA-4747-80E3-5185E7786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1752"/>
              <a:ext cx="59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Line 54">
              <a:extLst>
                <a:ext uri="{FF2B5EF4-FFF2-40B4-BE49-F238E27FC236}">
                  <a16:creationId xmlns:a16="http://schemas.microsoft.com/office/drawing/2014/main" xmlns="" id="{87F1E9EC-DFB7-454D-AB50-830E5BFDBB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1752"/>
              <a:ext cx="0" cy="6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Line 56">
              <a:extLst>
                <a:ext uri="{FF2B5EF4-FFF2-40B4-BE49-F238E27FC236}">
                  <a16:creationId xmlns:a16="http://schemas.microsoft.com/office/drawing/2014/main" xmlns="" id="{F7485615-EFC2-4E4C-A457-A9623D0CA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1" y="2243"/>
              <a:ext cx="12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Line 57">
              <a:extLst>
                <a:ext uri="{FF2B5EF4-FFF2-40B4-BE49-F238E27FC236}">
                  <a16:creationId xmlns:a16="http://schemas.microsoft.com/office/drawing/2014/main" xmlns="" id="{F88C9F78-B9B3-42B5-B6C3-8D1F5DCF8E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1" y="572"/>
              <a:ext cx="0" cy="167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Line 58">
              <a:extLst>
                <a:ext uri="{FF2B5EF4-FFF2-40B4-BE49-F238E27FC236}">
                  <a16:creationId xmlns:a16="http://schemas.microsoft.com/office/drawing/2014/main" xmlns="" id="{57D91F8D-7AC4-4164-80E5-352F10D76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572"/>
              <a:ext cx="94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Line 59">
              <a:extLst>
                <a:ext uri="{FF2B5EF4-FFF2-40B4-BE49-F238E27FC236}">
                  <a16:creationId xmlns:a16="http://schemas.microsoft.com/office/drawing/2014/main" xmlns="" id="{9F91FAD7-3234-4C7A-B71F-AEF1B4ED4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432"/>
              <a:ext cx="9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Rectangle 60">
              <a:extLst>
                <a:ext uri="{FF2B5EF4-FFF2-40B4-BE49-F238E27FC236}">
                  <a16:creationId xmlns:a16="http://schemas.microsoft.com/office/drawing/2014/main" xmlns="" id="{ECCB41BE-0B38-4590-844D-0B1EDB25B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432"/>
              <a:ext cx="726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描述符</a:t>
              </a:r>
            </a:p>
          </p:txBody>
        </p:sp>
        <p:sp>
          <p:nvSpPr>
            <p:cNvPr id="125" name="Rectangle 61">
              <a:extLst>
                <a:ext uri="{FF2B5EF4-FFF2-40B4-BE49-F238E27FC236}">
                  <a16:creationId xmlns:a16="http://schemas.microsoft.com/office/drawing/2014/main" xmlns="" id="{5BEAF576-4A50-4734-8CBB-54B485708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3703"/>
              <a:ext cx="99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t4</a:t>
              </a:r>
              <a:r>
                <a:rPr kumimoji="1" lang="zh-CN" alt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的描述符</a:t>
              </a:r>
            </a:p>
          </p:txBody>
        </p:sp>
        <p:sp>
          <p:nvSpPr>
            <p:cNvPr id="126" name="Rectangle 62">
              <a:extLst>
                <a:ext uri="{FF2B5EF4-FFF2-40B4-BE49-F238E27FC236}">
                  <a16:creationId xmlns:a16="http://schemas.microsoft.com/office/drawing/2014/main" xmlns="" id="{A510892C-4081-4F53-9D6B-AE3CB78D2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478"/>
              <a:ext cx="726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数据对象</a:t>
              </a:r>
            </a:p>
          </p:txBody>
        </p:sp>
        <p:sp>
          <p:nvSpPr>
            <p:cNvPr id="127" name="Rectangle 63">
              <a:extLst>
                <a:ext uri="{FF2B5EF4-FFF2-40B4-BE49-F238E27FC236}">
                  <a16:creationId xmlns:a16="http://schemas.microsoft.com/office/drawing/2014/main" xmlns="" id="{9401699C-CD1F-47DA-B62B-15DD13F4A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22"/>
              <a:ext cx="7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下标类型</a:t>
              </a:r>
            </a:p>
          </p:txBody>
        </p:sp>
        <p:sp>
          <p:nvSpPr>
            <p:cNvPr id="128" name="Rectangle 64">
              <a:extLst>
                <a:ext uri="{FF2B5EF4-FFF2-40B4-BE49-F238E27FC236}">
                  <a16:creationId xmlns:a16="http://schemas.microsoft.com/office/drawing/2014/main" xmlns="" id="{B7A46942-1126-487C-8121-8D43E2004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1616"/>
              <a:ext cx="72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下标类型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94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652496-7ED8-4BA2-B830-9759A84CB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pitchFamily="34" charset="-122"/>
              </a:rPr>
              <a:t>第二章习题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754E172B-74DB-48A9-82F7-8BCA6C347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2520950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1" charset="-122"/>
                <a:ea typeface="仿宋_GB2312" pitchFamily="1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1" charset="-122"/>
                <a:ea typeface="仿宋_GB2312" pitchFamily="1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1" charset="-122"/>
                <a:ea typeface="仿宋_GB2312" pitchFamily="1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1" charset="-122"/>
                <a:ea typeface="仿宋_GB2312" pitchFamily="1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1" charset="-122"/>
                <a:ea typeface="仿宋_GB2312" pitchFamily="1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1" charset="-122"/>
                <a:ea typeface="仿宋_GB2312" pitchFamily="1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1" charset="-122"/>
                <a:ea typeface="仿宋_GB2312" pitchFamily="1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CC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1" charset="-122"/>
                <a:ea typeface="仿宋_GB2312" pitchFamily="1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CC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仿宋_GB2312"/>
              <a:cs typeface="+mj-cs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xmlns="" id="{F8948548-0BE9-4810-9DAC-52CC2F63E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628775"/>
            <a:ext cx="7315200" cy="273685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tabLst>
                <a:tab pos="103188" algn="l"/>
              </a:tabLst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tabLst>
                <a:tab pos="103188" algn="l"/>
              </a:tabLst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tabLst>
                <a:tab pos="103188" algn="l"/>
              </a:tabLst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tabLst>
                <a:tab pos="103188" algn="l"/>
              </a:tabLs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fontAlgn="base">
              <a:lnSpc>
                <a:spcPct val="120000"/>
              </a:lnSpc>
              <a:spcAft>
                <a:spcPct val="0"/>
              </a:spcAft>
              <a:buClr>
                <a:srgbClr val="CC00FF"/>
              </a:buClr>
              <a:buFont typeface="Monotype Sort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必做题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Clr>
                <a:srgbClr val="CC00FF"/>
              </a:buClr>
              <a:buFont typeface="Monotype Sort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2-2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2-8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Clr>
                <a:srgbClr val="CC00FF"/>
              </a:buClr>
              <a:buFont typeface="Monotype Sort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Clr>
                <a:srgbClr val="CC00FF"/>
              </a:buClr>
              <a:buFont typeface="Monotype Sort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2-3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2-14</a:t>
            </a:r>
          </a:p>
        </p:txBody>
      </p:sp>
    </p:spTree>
    <p:extLst>
      <p:ext uri="{BB962C8B-B14F-4D97-AF65-F5344CB8AC3E}">
        <p14:creationId xmlns:p14="http://schemas.microsoft.com/office/powerpoint/2010/main" val="6963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第三节 用户定义类型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xmlns="" id="{0264FDE5-535C-44BF-B020-DCAC59880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37247"/>
            <a:ext cx="7635875" cy="1659422"/>
          </a:xfrm>
          <a:prstGeom prst="roundRect">
            <a:avLst>
              <a:gd name="adj" fmla="val 187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Monotype Sorts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许多语言除了定义内部类型外，还允许程序员定义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新的数据类型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，规定基本数据对象的聚合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乃至聚合的聚合。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FFB9A92B-996C-4D93-B57E-3F73CBEEF4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787759"/>
              </p:ext>
            </p:extLst>
          </p:nvPr>
        </p:nvGraphicFramePr>
        <p:xfrm>
          <a:off x="4659313" y="3490822"/>
          <a:ext cx="15525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剪辑" r:id="rId3" imgW="3848100" imgH="5478463" progId="MS_ClipArt_Gallery.2">
                  <p:embed/>
                </p:oleObj>
              </mc:Choice>
              <mc:Fallback>
                <p:oleObj name="剪辑" r:id="rId3" imgW="3848100" imgH="5478463" progId="MS_ClipArt_Gallery.2">
                  <p:embed/>
                  <p:pic>
                    <p:nvPicPr>
                      <p:cNvPr id="283653" name="Object 5">
                        <a:extLst>
                          <a:ext uri="{FF2B5EF4-FFF2-40B4-BE49-F238E27FC236}">
                            <a16:creationId xmlns:a16="http://schemas.microsoft.com/office/drawing/2014/main" xmlns="" id="{517F4B80-ED3F-4ED9-92BB-F6D29D7F39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313" y="3490822"/>
                        <a:ext cx="1552575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6">
            <a:extLst>
              <a:ext uri="{FF2B5EF4-FFF2-40B4-BE49-F238E27FC236}">
                <a16:creationId xmlns:a16="http://schemas.microsoft.com/office/drawing/2014/main" xmlns="" id="{FBCC04B9-DA89-4661-BA60-F650EF672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643222"/>
            <a:ext cx="2895600" cy="1752600"/>
          </a:xfrm>
          <a:prstGeom prst="cloudCallout">
            <a:avLst>
              <a:gd name="adj1" fmla="val 72204"/>
              <a:gd name="adj2" fmla="val -4510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How to define?</a:t>
            </a:r>
          </a:p>
        </p:txBody>
      </p:sp>
    </p:spTree>
    <p:extLst>
      <p:ext uri="{BB962C8B-B14F-4D97-AF65-F5344CB8AC3E}">
        <p14:creationId xmlns:p14="http://schemas.microsoft.com/office/powerpoint/2010/main" val="252622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1.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笛卡尔积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xmlns="" id="{7886B845-7D1C-4D4E-85A5-18235409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1171757"/>
            <a:ext cx="7632700" cy="1659422"/>
          </a:xfrm>
          <a:prstGeom prst="roundRect">
            <a:avLst>
              <a:gd name="adj" fmla="val 235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kumimoji="0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0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0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个集合</a:t>
            </a:r>
            <a:r>
              <a:rPr kumimoji="0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kumimoji="0"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,…,A</a:t>
            </a:r>
            <a:r>
              <a:rPr kumimoji="0"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0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0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笛卡尔积</a:t>
            </a:r>
            <a:r>
              <a:rPr kumimoji="0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表示为</a:t>
            </a:r>
            <a:r>
              <a:rPr kumimoji="0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</a:t>
            </a:r>
            <a:r>
              <a:rPr kumimoji="0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</a:t>
            </a:r>
            <a:r>
              <a:rPr kumimoji="0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kumimoji="0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</a:t>
            </a:r>
            <a:r>
              <a:rPr kumimoji="0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0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，它是一个集合</a:t>
            </a:r>
            <a:r>
              <a:rPr kumimoji="0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其元素为</a:t>
            </a:r>
            <a:r>
              <a:rPr kumimoji="0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</a:t>
            </a:r>
            <a:r>
              <a:rPr kumimoji="0"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kumimoji="0"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,…,a</a:t>
            </a:r>
            <a:r>
              <a:rPr kumimoji="0" lang="en-US" altLang="zh-CN" sz="28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0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kumimoji="0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 </a:t>
            </a:r>
            <a:r>
              <a:rPr kumimoji="0"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en-US" altLang="zh-CN" sz="28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0"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</a:t>
            </a:r>
            <a:r>
              <a:rPr kumimoji="0"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en-US" altLang="zh-CN" sz="28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kumimoji="0" lang="en-US" altLang="zh-CN" sz="2800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D8E38507-267B-41B6-890D-9C535FC138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355022"/>
              </p:ext>
            </p:extLst>
          </p:nvPr>
        </p:nvGraphicFramePr>
        <p:xfrm>
          <a:off x="5722192" y="3728060"/>
          <a:ext cx="1374775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CorelDRAW" r:id="rId4" imgW="1445118" imgH="1589136" progId="CorelDRAW.Graphic.9">
                  <p:embed/>
                </p:oleObj>
              </mc:Choice>
              <mc:Fallback>
                <p:oleObj name="CorelDRAW" r:id="rId4" imgW="1445118" imgH="1589136" progId="CorelDRAW.Graphic.9">
                  <p:embed/>
                  <p:pic>
                    <p:nvPicPr>
                      <p:cNvPr id="284676" name="Object 4">
                        <a:extLst>
                          <a:ext uri="{FF2B5EF4-FFF2-40B4-BE49-F238E27FC236}">
                            <a16:creationId xmlns:a16="http://schemas.microsoft.com/office/drawing/2014/main" xmlns="" id="{480113B0-9ECB-454D-9F19-0D94BC98F0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192" y="3728060"/>
                        <a:ext cx="1374775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5">
            <a:extLst>
              <a:ext uri="{FF2B5EF4-FFF2-40B4-BE49-F238E27FC236}">
                <a16:creationId xmlns:a16="http://schemas.microsoft.com/office/drawing/2014/main" xmlns="" id="{C756441C-CE13-4B51-8522-AEEB5777B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992" y="3651860"/>
            <a:ext cx="2895600" cy="1752600"/>
          </a:xfrm>
          <a:prstGeom prst="cloudCallout">
            <a:avLst>
              <a:gd name="adj1" fmla="val 114639"/>
              <a:gd name="adj2" fmla="val -36505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rPr>
              <a:t>在语言中对应什么构造？</a:t>
            </a:r>
          </a:p>
        </p:txBody>
      </p:sp>
    </p:spTree>
    <p:extLst>
      <p:ext uri="{BB962C8B-B14F-4D97-AF65-F5344CB8AC3E}">
        <p14:creationId xmlns:p14="http://schemas.microsoft.com/office/powerpoint/2010/main" val="13611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1.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笛卡尔积</a:t>
            </a:r>
            <a:endParaRPr lang="zh-CN" altLang="en-US" dirty="0"/>
          </a:p>
        </p:txBody>
      </p:sp>
      <p:sp>
        <p:nvSpPr>
          <p:cNvPr id="17" name="AutoShape 2">
            <a:extLst>
              <a:ext uri="{FF2B5EF4-FFF2-40B4-BE49-F238E27FC236}">
                <a16:creationId xmlns:a16="http://schemas.microsoft.com/office/drawing/2014/main" xmlns="" id="{045D6FD2-BE6F-4428-850F-841B18730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976884"/>
            <a:ext cx="2209800" cy="1905000"/>
          </a:xfrm>
          <a:prstGeom prst="octagon">
            <a:avLst>
              <a:gd name="adj" fmla="val 29287"/>
            </a:avLst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18900000" algn="ctr" rotWithShape="0">
              <a:srgbClr val="B2B2B2"/>
            </a:outerShdw>
          </a:effec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itchFamily="18" charset="0"/>
                <a:ea typeface="楷体_GB2312" pitchFamily="1" charset="-122"/>
              </a:rPr>
              <a:t>任意多边形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xmlns="" id="{11B94577-703D-43F9-96A1-8FDDB8CB9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586484"/>
            <a:ext cx="1981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integer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sym typeface="Symbol" pitchFamily="18" charset="2"/>
              </a:rPr>
              <a:t>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real</a:t>
            </a:r>
          </a:p>
        </p:txBody>
      </p:sp>
      <p:grpSp>
        <p:nvGrpSpPr>
          <p:cNvPr id="19" name="Group 26">
            <a:extLst>
              <a:ext uri="{FF2B5EF4-FFF2-40B4-BE49-F238E27FC236}">
                <a16:creationId xmlns:a16="http://schemas.microsoft.com/office/drawing/2014/main" xmlns="" id="{0A2B3E40-F79E-4BDF-9837-3938E0674D01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129284"/>
            <a:ext cx="1524000" cy="1066800"/>
            <a:chOff x="2448" y="1200"/>
            <a:chExt cx="960" cy="672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xmlns="" id="{77AE4093-64AB-44DF-A63C-B9AC888C3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00"/>
              <a:ext cx="9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方正舒体" panose="02010601030101010101" pitchFamily="2" charset="-122"/>
                </a:rPr>
                <a:t>表示为</a:t>
              </a:r>
            </a:p>
          </p:txBody>
        </p:sp>
        <p:sp>
          <p:nvSpPr>
            <p:cNvPr id="21" name="AutoShape 5">
              <a:extLst>
                <a:ext uri="{FF2B5EF4-FFF2-40B4-BE49-F238E27FC236}">
                  <a16:creationId xmlns:a16="http://schemas.microsoft.com/office/drawing/2014/main" xmlns="" id="{6BEB2F02-ADC3-46E2-978D-5555D0BE1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632"/>
              <a:ext cx="672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</p:grpSp>
      <p:sp>
        <p:nvSpPr>
          <p:cNvPr id="22" name="AutoShape 7">
            <a:extLst>
              <a:ext uri="{FF2B5EF4-FFF2-40B4-BE49-F238E27FC236}">
                <a16:creationId xmlns:a16="http://schemas.microsoft.com/office/drawing/2014/main" xmlns="" id="{A13EBF64-8462-48C1-B531-5BAC4F139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966" y="4291716"/>
            <a:ext cx="2057400" cy="838200"/>
          </a:xfrm>
          <a:prstGeom prst="wedgeRoundRectCallout">
            <a:avLst>
              <a:gd name="adj1" fmla="val 12980"/>
              <a:gd name="adj2" fmla="val -168484"/>
              <a:gd name="adj3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每边边长</a:t>
            </a:r>
          </a:p>
        </p:txBody>
      </p:sp>
      <p:sp>
        <p:nvSpPr>
          <p:cNvPr id="23" name="Freeform 15">
            <a:extLst>
              <a:ext uri="{FF2B5EF4-FFF2-40B4-BE49-F238E27FC236}">
                <a16:creationId xmlns:a16="http://schemas.microsoft.com/office/drawing/2014/main" xmlns="" id="{D286E3E7-4921-493C-A9C5-ECFFCA8AA8C9}"/>
              </a:ext>
            </a:extLst>
          </p:cNvPr>
          <p:cNvSpPr>
            <a:spLocks/>
          </p:cNvSpPr>
          <p:nvPr/>
        </p:nvSpPr>
        <p:spPr bwMode="auto">
          <a:xfrm>
            <a:off x="5486400" y="3427859"/>
            <a:ext cx="2084388" cy="239713"/>
          </a:xfrm>
          <a:custGeom>
            <a:avLst/>
            <a:gdLst>
              <a:gd name="T0" fmla="*/ 0 w 1313"/>
              <a:gd name="T1" fmla="*/ 2147483646 h 151"/>
              <a:gd name="T2" fmla="*/ 2147483646 w 1313"/>
              <a:gd name="T3" fmla="*/ 2147483646 h 151"/>
              <a:gd name="T4" fmla="*/ 2147483646 w 1313"/>
              <a:gd name="T5" fmla="*/ 0 h 151"/>
              <a:gd name="T6" fmla="*/ 2147483646 w 1313"/>
              <a:gd name="T7" fmla="*/ 2147483646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1313"/>
              <a:gd name="T13" fmla="*/ 0 h 151"/>
              <a:gd name="T14" fmla="*/ 1313 w 1313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3" h="151">
                <a:moveTo>
                  <a:pt x="0" y="47"/>
                </a:moveTo>
                <a:cubicBezTo>
                  <a:pt x="153" y="151"/>
                  <a:pt x="403" y="68"/>
                  <a:pt x="585" y="37"/>
                </a:cubicBezTo>
                <a:cubicBezTo>
                  <a:pt x="654" y="25"/>
                  <a:pt x="793" y="0"/>
                  <a:pt x="793" y="0"/>
                </a:cubicBezTo>
                <a:cubicBezTo>
                  <a:pt x="966" y="8"/>
                  <a:pt x="1139" y="28"/>
                  <a:pt x="1313" y="28"/>
                </a:cubicBez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24" name="AutoShape 16">
            <a:extLst>
              <a:ext uri="{FF2B5EF4-FFF2-40B4-BE49-F238E27FC236}">
                <a16:creationId xmlns:a16="http://schemas.microsoft.com/office/drawing/2014/main" xmlns="" id="{0BFD653B-A5F3-4D75-A64A-67516EF31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267569"/>
            <a:ext cx="3581400" cy="1447800"/>
          </a:xfrm>
          <a:prstGeom prst="wedgeRoundRectCallout">
            <a:avLst>
              <a:gd name="adj1" fmla="val 101856"/>
              <a:gd name="adj2" fmla="val -55753"/>
              <a:gd name="adj3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COBOL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PASCAL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中称为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；在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ALGOL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中称为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25" name="Group 21">
            <a:extLst>
              <a:ext uri="{FF2B5EF4-FFF2-40B4-BE49-F238E27FC236}">
                <a16:creationId xmlns:a16="http://schemas.microsoft.com/office/drawing/2014/main" xmlns="" id="{242C7833-5FB6-4191-AC41-E1B14C6FB8B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945641"/>
            <a:ext cx="8458200" cy="1574808"/>
            <a:chOff x="288" y="2898"/>
            <a:chExt cx="5328" cy="992"/>
          </a:xfrm>
          <a:noFill/>
        </p:grpSpPr>
        <p:sp>
          <p:nvSpPr>
            <p:cNvPr id="26" name="AutoShape 18">
              <a:extLst>
                <a:ext uri="{FF2B5EF4-FFF2-40B4-BE49-F238E27FC236}">
                  <a16:creationId xmlns:a16="http://schemas.microsoft.com/office/drawing/2014/main" xmlns="" id="{E956AFB2-D262-495E-98A0-DB99990FA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978"/>
              <a:ext cx="5328" cy="912"/>
            </a:xfrm>
            <a:prstGeom prst="roundRect">
              <a:avLst>
                <a:gd name="adj" fmla="val 5435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8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24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000">
                  <a:solidFill>
                    <a:schemeClr val="tx1"/>
                  </a:solidFill>
                  <a:latin typeface="仿宋_GB2312" pitchFamily="49" charset="-122"/>
                  <a:ea typeface="仿宋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：语言把笛卡尔积数据对象看成由若干个域组成，每个域有一个唯一的名字；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通常用域名来选取域，对它进行修改；</a:t>
              </a:r>
            </a:p>
          </p:txBody>
        </p:sp>
        <p:graphicFrame>
          <p:nvGraphicFramePr>
            <p:cNvPr id="27" name="Object 19">
              <a:extLst>
                <a:ext uri="{FF2B5EF4-FFF2-40B4-BE49-F238E27FC236}">
                  <a16:creationId xmlns:a16="http://schemas.microsoft.com/office/drawing/2014/main" xmlns="" id="{A541B8AA-F5AF-4510-AFD0-322A6ECE696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9852656"/>
                </p:ext>
              </p:extLst>
            </p:nvPr>
          </p:nvGraphicFramePr>
          <p:xfrm>
            <a:off x="432" y="2898"/>
            <a:ext cx="24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剪辑" r:id="rId3" imgW="1728788" imgH="3252788" progId="MS_ClipArt_Gallery.2">
                    <p:embed/>
                  </p:oleObj>
                </mc:Choice>
                <mc:Fallback>
                  <p:oleObj name="剪辑" r:id="rId3" imgW="1728788" imgH="3252788" progId="MS_ClipArt_Gallery.2">
                    <p:embed/>
                    <p:pic>
                      <p:nvPicPr>
                        <p:cNvPr id="12304" name="Object 19">
                          <a:extLst>
                            <a:ext uri="{FF2B5EF4-FFF2-40B4-BE49-F238E27FC236}">
                              <a16:creationId xmlns:a16="http://schemas.microsoft.com/office/drawing/2014/main" xmlns="" id="{5257EB3A-DEA9-4CE3-8160-F54FDC4B6F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898"/>
                          <a:ext cx="240" cy="400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ectangle 20">
            <a:extLst>
              <a:ext uri="{FF2B5EF4-FFF2-40B4-BE49-F238E27FC236}">
                <a16:creationId xmlns:a16="http://schemas.microsoft.com/office/drawing/2014/main" xmlns="" id="{5166EF5F-2399-4901-951E-EB1B0ED95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756886"/>
            <a:ext cx="4419600" cy="243919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8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24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00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例：对于如前定义的多边形，有两个域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no-of-edges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edge-size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，若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是一个边长为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7.53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的等边三角形，则可以写为：</a:t>
            </a:r>
          </a:p>
          <a:p>
            <a:pPr marL="0" marR="0" lvl="1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t1.no-of-edges = 3;</a:t>
            </a:r>
          </a:p>
          <a:p>
            <a:pPr marL="0" marR="0" lvl="1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t1.edge-size = 3.75;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9" name="Freeform 24">
            <a:extLst>
              <a:ext uri="{FF2B5EF4-FFF2-40B4-BE49-F238E27FC236}">
                <a16:creationId xmlns:a16="http://schemas.microsoft.com/office/drawing/2014/main" xmlns="" id="{4D766709-FB65-4306-A578-532F044A4722}"/>
              </a:ext>
            </a:extLst>
          </p:cNvPr>
          <p:cNvSpPr>
            <a:spLocks/>
          </p:cNvSpPr>
          <p:nvPr/>
        </p:nvSpPr>
        <p:spPr bwMode="auto">
          <a:xfrm>
            <a:off x="5562600" y="2738884"/>
            <a:ext cx="990600" cy="533400"/>
          </a:xfrm>
          <a:custGeom>
            <a:avLst/>
            <a:gdLst>
              <a:gd name="T0" fmla="*/ 2147483646 w 695"/>
              <a:gd name="T1" fmla="*/ 2147483646 h 293"/>
              <a:gd name="T2" fmla="*/ 2147483646 w 695"/>
              <a:gd name="T3" fmla="*/ 2147483646 h 293"/>
              <a:gd name="T4" fmla="*/ 2147483646 w 695"/>
              <a:gd name="T5" fmla="*/ 2147483646 h 293"/>
              <a:gd name="T6" fmla="*/ 2147483646 w 695"/>
              <a:gd name="T7" fmla="*/ 2147483646 h 293"/>
              <a:gd name="T8" fmla="*/ 2147483646 w 695"/>
              <a:gd name="T9" fmla="*/ 2147483646 h 293"/>
              <a:gd name="T10" fmla="*/ 2147483646 w 695"/>
              <a:gd name="T11" fmla="*/ 2147483646 h 293"/>
              <a:gd name="T12" fmla="*/ 2147483646 w 695"/>
              <a:gd name="T13" fmla="*/ 2147483646 h 293"/>
              <a:gd name="T14" fmla="*/ 2147483646 w 695"/>
              <a:gd name="T15" fmla="*/ 2147483646 h 293"/>
              <a:gd name="T16" fmla="*/ 2147483646 w 695"/>
              <a:gd name="T17" fmla="*/ 2147483646 h 293"/>
              <a:gd name="T18" fmla="*/ 2147483646 w 695"/>
              <a:gd name="T19" fmla="*/ 2147483646 h 293"/>
              <a:gd name="T20" fmla="*/ 2147483646 w 695"/>
              <a:gd name="T21" fmla="*/ 0 h 293"/>
              <a:gd name="T22" fmla="*/ 2147483646 w 695"/>
              <a:gd name="T23" fmla="*/ 2147483646 h 2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95"/>
              <a:gd name="T37" fmla="*/ 0 h 293"/>
              <a:gd name="T38" fmla="*/ 695 w 695"/>
              <a:gd name="T39" fmla="*/ 293 h 2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95" h="293">
                <a:moveTo>
                  <a:pt x="251" y="10"/>
                </a:moveTo>
                <a:cubicBezTo>
                  <a:pt x="183" y="32"/>
                  <a:pt x="271" y="6"/>
                  <a:pt x="138" y="28"/>
                </a:cubicBezTo>
                <a:cubicBezTo>
                  <a:pt x="107" y="33"/>
                  <a:pt x="83" y="56"/>
                  <a:pt x="53" y="66"/>
                </a:cubicBezTo>
                <a:cubicBezTo>
                  <a:pt x="47" y="72"/>
                  <a:pt x="8" y="110"/>
                  <a:pt x="6" y="123"/>
                </a:cubicBezTo>
                <a:cubicBezTo>
                  <a:pt x="0" y="173"/>
                  <a:pt x="20" y="203"/>
                  <a:pt x="62" y="217"/>
                </a:cubicBezTo>
                <a:cubicBezTo>
                  <a:pt x="146" y="272"/>
                  <a:pt x="249" y="284"/>
                  <a:pt x="346" y="293"/>
                </a:cubicBezTo>
                <a:cubicBezTo>
                  <a:pt x="442" y="284"/>
                  <a:pt x="534" y="265"/>
                  <a:pt x="629" y="255"/>
                </a:cubicBezTo>
                <a:cubicBezTo>
                  <a:pt x="665" y="231"/>
                  <a:pt x="676" y="209"/>
                  <a:pt x="695" y="170"/>
                </a:cubicBezTo>
                <a:cubicBezTo>
                  <a:pt x="692" y="148"/>
                  <a:pt x="692" y="125"/>
                  <a:pt x="686" y="104"/>
                </a:cubicBezTo>
                <a:cubicBezTo>
                  <a:pt x="675" y="67"/>
                  <a:pt x="639" y="62"/>
                  <a:pt x="610" y="47"/>
                </a:cubicBezTo>
                <a:cubicBezTo>
                  <a:pt x="544" y="13"/>
                  <a:pt x="475" y="9"/>
                  <a:pt x="402" y="0"/>
                </a:cubicBezTo>
                <a:cubicBezTo>
                  <a:pt x="258" y="10"/>
                  <a:pt x="308" y="10"/>
                  <a:pt x="251" y="10"/>
                </a:cubicBez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0" name="Freeform 25">
            <a:extLst>
              <a:ext uri="{FF2B5EF4-FFF2-40B4-BE49-F238E27FC236}">
                <a16:creationId xmlns:a16="http://schemas.microsoft.com/office/drawing/2014/main" xmlns="" id="{1ADC172E-D8E8-49A0-B01B-78C3DAD37ADE}"/>
              </a:ext>
            </a:extLst>
          </p:cNvPr>
          <p:cNvSpPr>
            <a:spLocks/>
          </p:cNvSpPr>
          <p:nvPr/>
        </p:nvSpPr>
        <p:spPr bwMode="auto">
          <a:xfrm>
            <a:off x="6781800" y="2738884"/>
            <a:ext cx="685800" cy="533400"/>
          </a:xfrm>
          <a:custGeom>
            <a:avLst/>
            <a:gdLst>
              <a:gd name="T0" fmla="*/ 2147483646 w 695"/>
              <a:gd name="T1" fmla="*/ 2147483646 h 293"/>
              <a:gd name="T2" fmla="*/ 2147483646 w 695"/>
              <a:gd name="T3" fmla="*/ 2147483646 h 293"/>
              <a:gd name="T4" fmla="*/ 2147483646 w 695"/>
              <a:gd name="T5" fmla="*/ 2147483646 h 293"/>
              <a:gd name="T6" fmla="*/ 2147483646 w 695"/>
              <a:gd name="T7" fmla="*/ 2147483646 h 293"/>
              <a:gd name="T8" fmla="*/ 2147483646 w 695"/>
              <a:gd name="T9" fmla="*/ 2147483646 h 293"/>
              <a:gd name="T10" fmla="*/ 2147483646 w 695"/>
              <a:gd name="T11" fmla="*/ 2147483646 h 293"/>
              <a:gd name="T12" fmla="*/ 2147483646 w 695"/>
              <a:gd name="T13" fmla="*/ 2147483646 h 293"/>
              <a:gd name="T14" fmla="*/ 2147483646 w 695"/>
              <a:gd name="T15" fmla="*/ 2147483646 h 293"/>
              <a:gd name="T16" fmla="*/ 2147483646 w 695"/>
              <a:gd name="T17" fmla="*/ 2147483646 h 293"/>
              <a:gd name="T18" fmla="*/ 2147483646 w 695"/>
              <a:gd name="T19" fmla="*/ 2147483646 h 293"/>
              <a:gd name="T20" fmla="*/ 2147483646 w 695"/>
              <a:gd name="T21" fmla="*/ 0 h 293"/>
              <a:gd name="T22" fmla="*/ 2147483646 w 695"/>
              <a:gd name="T23" fmla="*/ 2147483646 h 2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95"/>
              <a:gd name="T37" fmla="*/ 0 h 293"/>
              <a:gd name="T38" fmla="*/ 695 w 695"/>
              <a:gd name="T39" fmla="*/ 293 h 2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95" h="293">
                <a:moveTo>
                  <a:pt x="251" y="10"/>
                </a:moveTo>
                <a:cubicBezTo>
                  <a:pt x="183" y="32"/>
                  <a:pt x="271" y="6"/>
                  <a:pt x="138" y="28"/>
                </a:cubicBezTo>
                <a:cubicBezTo>
                  <a:pt x="107" y="33"/>
                  <a:pt x="83" y="56"/>
                  <a:pt x="53" y="66"/>
                </a:cubicBezTo>
                <a:cubicBezTo>
                  <a:pt x="47" y="72"/>
                  <a:pt x="8" y="110"/>
                  <a:pt x="6" y="123"/>
                </a:cubicBezTo>
                <a:cubicBezTo>
                  <a:pt x="0" y="173"/>
                  <a:pt x="20" y="203"/>
                  <a:pt x="62" y="217"/>
                </a:cubicBezTo>
                <a:cubicBezTo>
                  <a:pt x="146" y="272"/>
                  <a:pt x="249" y="284"/>
                  <a:pt x="346" y="293"/>
                </a:cubicBezTo>
                <a:cubicBezTo>
                  <a:pt x="442" y="284"/>
                  <a:pt x="534" y="265"/>
                  <a:pt x="629" y="255"/>
                </a:cubicBezTo>
                <a:cubicBezTo>
                  <a:pt x="665" y="231"/>
                  <a:pt x="676" y="209"/>
                  <a:pt x="695" y="170"/>
                </a:cubicBezTo>
                <a:cubicBezTo>
                  <a:pt x="692" y="148"/>
                  <a:pt x="692" y="125"/>
                  <a:pt x="686" y="104"/>
                </a:cubicBezTo>
                <a:cubicBezTo>
                  <a:pt x="675" y="67"/>
                  <a:pt x="639" y="62"/>
                  <a:pt x="610" y="47"/>
                </a:cubicBezTo>
                <a:cubicBezTo>
                  <a:pt x="544" y="13"/>
                  <a:pt x="475" y="9"/>
                  <a:pt x="402" y="0"/>
                </a:cubicBezTo>
                <a:cubicBezTo>
                  <a:pt x="258" y="10"/>
                  <a:pt x="308" y="10"/>
                  <a:pt x="251" y="10"/>
                </a:cubicBez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>
              <a:solidFill>
                <a:srgbClr val="00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15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 autoUpdateAnimBg="0"/>
      <p:bldP spid="24" grpId="0" animBg="1" autoUpdateAnimBg="0"/>
      <p:bldP spid="28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3110</TotalTime>
  <Words>5035</Words>
  <Application>Microsoft Office PowerPoint</Application>
  <PresentationFormat>全屏显示(4:3)</PresentationFormat>
  <Paragraphs>894</Paragraphs>
  <Slides>68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68</vt:i4>
      </vt:variant>
    </vt:vector>
  </HeadingPairs>
  <TitlesOfParts>
    <vt:vector size="71" baseType="lpstr">
      <vt:lpstr>Office 主题​​</vt:lpstr>
      <vt:lpstr>剪辑</vt:lpstr>
      <vt:lpstr>CorelDRAW</vt:lpstr>
      <vt:lpstr>PowerPoint 演示文稿</vt:lpstr>
      <vt:lpstr>第二章  数据类型</vt:lpstr>
      <vt:lpstr>第一节 引言</vt:lpstr>
      <vt:lpstr>第二节 内部类型</vt:lpstr>
      <vt:lpstr>二. 内部类型的优越性</vt:lpstr>
      <vt:lpstr>二. 内部类型的优越性</vt:lpstr>
      <vt:lpstr>第三节 用户定义类型</vt:lpstr>
      <vt:lpstr>1. 笛卡尔积</vt:lpstr>
      <vt:lpstr>1. 笛卡尔积</vt:lpstr>
      <vt:lpstr>2. 有限映像（射）</vt:lpstr>
      <vt:lpstr>有限映像（射）的一些特点</vt:lpstr>
      <vt:lpstr>3.序列</vt:lpstr>
      <vt:lpstr>4.递归</vt:lpstr>
      <vt:lpstr>5.判定或（discriminated union）</vt:lpstr>
      <vt:lpstr>6.幂集</vt:lpstr>
      <vt:lpstr>7.小结</vt:lpstr>
      <vt:lpstr>六种数据类型聚合方式</vt:lpstr>
      <vt:lpstr>第四节 PASCAL语言数据类型结构</vt:lpstr>
      <vt:lpstr>2.聚合构造</vt:lpstr>
      <vt:lpstr>PowerPoint 演示文稿</vt:lpstr>
      <vt:lpstr>PowerPoint 演示文稿</vt:lpstr>
      <vt:lpstr>PowerPoint 演示文稿</vt:lpstr>
      <vt:lpstr>PowerPoint 演示文稿</vt:lpstr>
      <vt:lpstr>程序的执行结果</vt:lpstr>
      <vt:lpstr>变体记录的实现</vt:lpstr>
      <vt:lpstr>PowerPoint 演示文稿</vt:lpstr>
      <vt:lpstr>PowerPoint 演示文稿</vt:lpstr>
      <vt:lpstr>3.指针</vt:lpstr>
      <vt:lpstr>4.小结</vt:lpstr>
      <vt:lpstr>第六节 C语言数据类型结构</vt:lpstr>
      <vt:lpstr>PowerPoint 演示文稿</vt:lpstr>
      <vt:lpstr>用户自定义的非结构类型</vt:lpstr>
      <vt:lpstr>2. 聚合构造</vt:lpstr>
      <vt:lpstr>2. 聚合构造</vt:lpstr>
      <vt:lpstr>2. 聚合构造</vt:lpstr>
      <vt:lpstr>2. 聚合构造</vt:lpstr>
      <vt:lpstr>2. 聚合构造</vt:lpstr>
      <vt:lpstr>2. 聚合构造</vt:lpstr>
      <vt:lpstr>3. 指针</vt:lpstr>
      <vt:lpstr>4. 空类型</vt:lpstr>
      <vt:lpstr>4. C数据类型小结</vt:lpstr>
      <vt:lpstr>第七节 JAVA语言的数据类型</vt:lpstr>
      <vt:lpstr>2.用户定义类型：</vt:lpstr>
      <vt:lpstr>第八节 抽象数据类型</vt:lpstr>
      <vt:lpstr>PowerPoint 演示文稿</vt:lpstr>
      <vt:lpstr>PowerPoint 演示文稿</vt:lpstr>
      <vt:lpstr>PowerPoint 演示文稿</vt:lpstr>
      <vt:lpstr>PowerPoint 演示文稿</vt:lpstr>
      <vt:lpstr>第九节 类型检查</vt:lpstr>
      <vt:lpstr>PowerPoint 演示文稿</vt:lpstr>
      <vt:lpstr>PowerPoint 演示文稿</vt:lpstr>
      <vt:lpstr>一些语言规定的转换规则：</vt:lpstr>
      <vt:lpstr>PowerPoint 演示文稿</vt:lpstr>
      <vt:lpstr>PowerPoint 演示文稿</vt:lpstr>
      <vt:lpstr>第十二节 实现模型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第二章习题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论文引用</dc:title>
  <dc:creator>田玲</dc:creator>
  <cp:lastModifiedBy>lky</cp:lastModifiedBy>
  <cp:revision>126</cp:revision>
  <dcterms:created xsi:type="dcterms:W3CDTF">2020-12-11T09:16:21Z</dcterms:created>
  <dcterms:modified xsi:type="dcterms:W3CDTF">2021-03-02T05:54:57Z</dcterms:modified>
</cp:coreProperties>
</file>