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8" r:id="rId2"/>
    <p:sldId id="287" r:id="rId3"/>
    <p:sldId id="285"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278" r:id="rId27"/>
    <p:sldId id="279" r:id="rId28"/>
    <p:sldId id="280" r:id="rId29"/>
    <p:sldId id="281" r:id="rId30"/>
    <p:sldId id="282" r:id="rId31"/>
    <p:sldId id="283" r:id="rId32"/>
    <p:sldId id="289" r:id="rId33"/>
    <p:sldId id="284" r:id="rId34"/>
    <p:sldId id="288"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E47"/>
    <a:srgbClr val="FEC000"/>
    <a:srgbClr val="599CD6"/>
    <a:srgbClr val="FEBF00"/>
    <a:srgbClr val="FFC000"/>
    <a:srgbClr val="5A9BD5"/>
    <a:srgbClr val="FFC002"/>
    <a:srgbClr val="00AFEF"/>
    <a:srgbClr val="112158"/>
    <a:srgbClr val="1222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74421" autoAdjust="0"/>
  </p:normalViewPr>
  <p:slideViewPr>
    <p:cSldViewPr snapToGrid="0">
      <p:cViewPr varScale="1">
        <p:scale>
          <a:sx n="75" d="100"/>
          <a:sy n="75" d="100"/>
        </p:scale>
        <p:origin x="1280" y="32"/>
      </p:cViewPr>
      <p:guideLst>
        <p:guide orient="horz" pos="2160"/>
        <p:guide pos="2880"/>
      </p:guideLst>
    </p:cSldViewPr>
  </p:slideViewPr>
  <p:notesTextViewPr>
    <p:cViewPr>
      <p:scale>
        <a:sx n="1" d="1"/>
        <a:sy n="1" d="1"/>
      </p:scale>
      <p:origin x="0" y="0"/>
    </p:cViewPr>
  </p:notesTextViewPr>
  <p:notesViewPr>
    <p:cSldViewPr snapToGrid="0">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63918-4532-4882-B5F0-FF986855DBB8}" type="datetimeFigureOut">
              <a:rPr lang="zh-CN" altLang="en-US" smtClean="0"/>
              <a:t>2021/3/10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485DEC-65DB-4FB1-B0C5-4FADC8B1BD53}" type="slidenum">
              <a:rPr lang="zh-CN" altLang="en-US" smtClean="0"/>
              <a:t>‹#›</a:t>
            </a:fld>
            <a:endParaRPr lang="zh-CN" altLang="en-US"/>
          </a:p>
        </p:txBody>
      </p:sp>
    </p:spTree>
    <p:extLst>
      <p:ext uri="{BB962C8B-B14F-4D97-AF65-F5344CB8AC3E}">
        <p14:creationId xmlns:p14="http://schemas.microsoft.com/office/powerpoint/2010/main" val="3764284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C73D8-F983-49D6-8EC2-102BFAA3B2D7}" type="datetimeFigureOut">
              <a:rPr lang="zh-CN" altLang="en-US" smtClean="0"/>
              <a:t>2021/3/10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09082-B464-4497-A1BD-A07D538C7228}" type="slidenum">
              <a:rPr lang="zh-CN" altLang="en-US" smtClean="0"/>
              <a:t>‹#›</a:t>
            </a:fld>
            <a:endParaRPr lang="zh-CN" altLang="en-US"/>
          </a:p>
        </p:txBody>
      </p:sp>
    </p:spTree>
    <p:extLst>
      <p:ext uri="{BB962C8B-B14F-4D97-AF65-F5344CB8AC3E}">
        <p14:creationId xmlns:p14="http://schemas.microsoft.com/office/powerpoint/2010/main" val="249397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dirty="0"/>
          </a:p>
        </p:txBody>
      </p:sp>
      <p:sp>
        <p:nvSpPr>
          <p:cNvPr id="4" name="Slide Number Placeholder 3"/>
          <p:cNvSpPr>
            <a:spLocks noGrp="1"/>
          </p:cNvSpPr>
          <p:nvPr>
            <p:ph type="sldNum" sz="quarter" idx="10"/>
          </p:nvPr>
        </p:nvSpPr>
        <p:spPr/>
        <p:txBody>
          <a:bodyPr/>
          <a:lstStyle/>
          <a:p>
            <a:fld id="{90A909DF-A058-47A2-9B36-12E5B4F9A344}" type="slidenum">
              <a:rPr lang="en-US" altLang="zh-CN" smtClean="0"/>
              <a:pPr/>
              <a:t>1</a:t>
            </a:fld>
            <a:endParaRPr lang="en-US" altLang="zh-CN"/>
          </a:p>
        </p:txBody>
      </p:sp>
    </p:spTree>
    <p:extLst>
      <p:ext uri="{BB962C8B-B14F-4D97-AF65-F5344CB8AC3E}">
        <p14:creationId xmlns:p14="http://schemas.microsoft.com/office/powerpoint/2010/main" val="208972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309082-B464-4497-A1BD-A07D538C7228}" type="slidenum">
              <a:rPr lang="zh-CN" altLang="en-US" smtClean="0"/>
              <a:t>8</a:t>
            </a:fld>
            <a:endParaRPr lang="zh-CN" altLang="en-US"/>
          </a:p>
        </p:txBody>
      </p:sp>
    </p:spTree>
    <p:extLst>
      <p:ext uri="{BB962C8B-B14F-4D97-AF65-F5344CB8AC3E}">
        <p14:creationId xmlns:p14="http://schemas.microsoft.com/office/powerpoint/2010/main" val="146503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309082-B464-4497-A1BD-A07D538C7228}" type="slidenum">
              <a:rPr lang="zh-CN" altLang="en-US" smtClean="0"/>
              <a:t>9</a:t>
            </a:fld>
            <a:endParaRPr lang="zh-CN" altLang="en-US"/>
          </a:p>
        </p:txBody>
      </p:sp>
    </p:spTree>
    <p:extLst>
      <p:ext uri="{BB962C8B-B14F-4D97-AF65-F5344CB8AC3E}">
        <p14:creationId xmlns:p14="http://schemas.microsoft.com/office/powerpoint/2010/main" val="237803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8309082-B464-4497-A1BD-A07D538C7228}" type="slidenum">
              <a:rPr lang="zh-CN" altLang="en-US" smtClean="0"/>
              <a:t>20</a:t>
            </a:fld>
            <a:endParaRPr lang="zh-CN" altLang="en-US"/>
          </a:p>
        </p:txBody>
      </p:sp>
    </p:spTree>
    <p:extLst>
      <p:ext uri="{BB962C8B-B14F-4D97-AF65-F5344CB8AC3E}">
        <p14:creationId xmlns:p14="http://schemas.microsoft.com/office/powerpoint/2010/main" val="66540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8309082-B464-4497-A1BD-A07D538C7228}" type="slidenum">
              <a:rPr lang="zh-CN" altLang="en-US" smtClean="0"/>
              <a:t>30</a:t>
            </a:fld>
            <a:endParaRPr lang="zh-CN" altLang="en-US"/>
          </a:p>
        </p:txBody>
      </p:sp>
    </p:spTree>
    <p:extLst>
      <p:ext uri="{BB962C8B-B14F-4D97-AF65-F5344CB8AC3E}">
        <p14:creationId xmlns:p14="http://schemas.microsoft.com/office/powerpoint/2010/main" val="3496718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1432559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758012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4059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p:cNvSpPr/>
          <p:nvPr userDrawn="1"/>
        </p:nvSpPr>
        <p:spPr>
          <a:xfrm>
            <a:off x="0" y="6568098"/>
            <a:ext cx="9144000" cy="288000"/>
          </a:xfrm>
          <a:prstGeom prst="rect">
            <a:avLst/>
          </a:prstGeom>
          <a:solidFill>
            <a:srgbClr val="1322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 name="Title 1"/>
          <p:cNvSpPr>
            <a:spLocks noGrp="1"/>
          </p:cNvSpPr>
          <p:nvPr>
            <p:ph type="ctrTitle"/>
          </p:nvPr>
        </p:nvSpPr>
        <p:spPr>
          <a:xfrm>
            <a:off x="177924" y="48816"/>
            <a:ext cx="8786564" cy="581372"/>
          </a:xfrm>
        </p:spPr>
        <p:txBody>
          <a:bodyPr anchor="b">
            <a:normAutofit/>
          </a:bodyPr>
          <a:lstStyle>
            <a:lvl1pPr algn="l">
              <a:defRPr sz="3200" b="1" baseline="0">
                <a:solidFill>
                  <a:srgbClr val="132259"/>
                </a:solidFill>
                <a:latin typeface="Palatino Linotype" panose="02040502050505030304" pitchFamily="18" charset="0"/>
                <a:ea typeface="微软雅黑" panose="020B0503020204020204" pitchFamily="34" charset="-122"/>
              </a:defRPr>
            </a:lvl1pPr>
          </a:lstStyle>
          <a:p>
            <a:r>
              <a:rPr lang="en-US" altLang="zh-CN" dirty="0"/>
              <a:t>Click to edit Master title style</a:t>
            </a:r>
            <a:endParaRPr lang="zh-CN" altLang="en-US" dirty="0"/>
          </a:p>
        </p:txBody>
      </p:sp>
      <p:sp>
        <p:nvSpPr>
          <p:cNvPr id="12" name="TextBox 11"/>
          <p:cNvSpPr txBox="1"/>
          <p:nvPr userDrawn="1"/>
        </p:nvSpPr>
        <p:spPr>
          <a:xfrm>
            <a:off x="35496" y="6573599"/>
            <a:ext cx="2688860" cy="276999"/>
          </a:xfrm>
          <a:prstGeom prst="rect">
            <a:avLst/>
          </a:prstGeom>
          <a:noFill/>
        </p:spPr>
        <p:txBody>
          <a:bodyPr wrap="square">
            <a:spAutoFit/>
          </a:bodyPr>
          <a:lstStyle/>
          <a:p>
            <a:pPr algn="l">
              <a:defRPr/>
            </a:pPr>
            <a:r>
              <a:rPr lang="zh-CN" altLang="en-US" sz="1200" b="1" dirty="0">
                <a:solidFill>
                  <a:schemeClr val="bg1"/>
                </a:solidFill>
                <a:latin typeface="微软雅黑" panose="020B0503020204020204" pitchFamily="34" charset="-122"/>
                <a:ea typeface="微软雅黑" panose="020B0503020204020204" pitchFamily="34" charset="-122"/>
              </a:rPr>
              <a:t>编译原理</a:t>
            </a:r>
            <a:endParaRPr lang="en-US" sz="1200" b="1" dirty="0">
              <a:solidFill>
                <a:schemeClr val="bg1"/>
              </a:solidFill>
              <a:latin typeface="微软雅黑" panose="020B0503020204020204" pitchFamily="34" charset="-122"/>
              <a:ea typeface="微软雅黑" panose="020B0503020204020204" pitchFamily="34" charset="-122"/>
            </a:endParaRPr>
          </a:p>
        </p:txBody>
      </p:sp>
      <p:grpSp>
        <p:nvGrpSpPr>
          <p:cNvPr id="29" name="Group 28"/>
          <p:cNvGrpSpPr/>
          <p:nvPr userDrawn="1"/>
        </p:nvGrpSpPr>
        <p:grpSpPr>
          <a:xfrm>
            <a:off x="35496" y="644029"/>
            <a:ext cx="9073008" cy="108000"/>
            <a:chOff x="35496" y="672604"/>
            <a:chExt cx="9073008" cy="108000"/>
          </a:xfrm>
          <a:solidFill>
            <a:srgbClr val="132259"/>
          </a:solidFill>
        </p:grpSpPr>
        <p:grpSp>
          <p:nvGrpSpPr>
            <p:cNvPr id="22" name="Group 21"/>
            <p:cNvGrpSpPr/>
            <p:nvPr userDrawn="1"/>
          </p:nvGrpSpPr>
          <p:grpSpPr>
            <a:xfrm>
              <a:off x="35496" y="672604"/>
              <a:ext cx="150285" cy="108000"/>
              <a:chOff x="431552" y="1988840"/>
              <a:chExt cx="150285" cy="108000"/>
            </a:xfrm>
            <a:grpFill/>
          </p:grpSpPr>
          <p:sp>
            <p:nvSpPr>
              <p:cNvPr id="19" name="Chevron 18"/>
              <p:cNvSpPr/>
              <p:nvPr userDrawn="1"/>
            </p:nvSpPr>
            <p:spPr>
              <a:xfrm>
                <a:off x="431552"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Chevron 19"/>
              <p:cNvSpPr/>
              <p:nvPr userDrawn="1"/>
            </p:nvSpPr>
            <p:spPr>
              <a:xfrm>
                <a:off x="509837"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3" name="Group 22"/>
            <p:cNvGrpSpPr/>
            <p:nvPr userDrawn="1"/>
          </p:nvGrpSpPr>
          <p:grpSpPr>
            <a:xfrm flipH="1">
              <a:off x="8958219" y="672604"/>
              <a:ext cx="150285" cy="108000"/>
              <a:chOff x="431552" y="1988840"/>
              <a:chExt cx="150285" cy="108000"/>
            </a:xfrm>
            <a:grpFill/>
          </p:grpSpPr>
          <p:sp>
            <p:nvSpPr>
              <p:cNvPr id="24" name="Chevron 23"/>
              <p:cNvSpPr/>
              <p:nvPr userDrawn="1"/>
            </p:nvSpPr>
            <p:spPr>
              <a:xfrm>
                <a:off x="431552"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Chevron 24"/>
              <p:cNvSpPr/>
              <p:nvPr userDrawn="1"/>
            </p:nvSpPr>
            <p:spPr>
              <a:xfrm>
                <a:off x="509837" y="1988840"/>
                <a:ext cx="72000" cy="108000"/>
              </a:xfrm>
              <a:prstGeom prst="chevron">
                <a:avLst/>
              </a:prstGeom>
              <a:grpFill/>
              <a:ln w="25400">
                <a:solidFill>
                  <a:srgbClr val="1322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28" name="Straight Connector 27"/>
            <p:cNvCxnSpPr/>
            <p:nvPr userDrawn="1"/>
          </p:nvCxnSpPr>
          <p:spPr>
            <a:xfrm>
              <a:off x="216000" y="726604"/>
              <a:ext cx="8712000" cy="0"/>
            </a:xfrm>
            <a:prstGeom prst="line">
              <a:avLst/>
            </a:prstGeom>
            <a:grpFill/>
            <a:ln w="25400">
              <a:solidFill>
                <a:srgbClr val="132259"/>
              </a:solidFill>
              <a:tailEnd type="none" w="lg" len="lg"/>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userDrawn="1"/>
        </p:nvSpPr>
        <p:spPr>
          <a:xfrm>
            <a:off x="6378469" y="6573599"/>
            <a:ext cx="2730035" cy="276999"/>
          </a:xfrm>
          <a:prstGeom prst="rect">
            <a:avLst/>
          </a:prstGeom>
          <a:noFill/>
        </p:spPr>
        <p:txBody>
          <a:bodyPr wrap="square">
            <a:spAutoFit/>
          </a:bodyPr>
          <a:lstStyle/>
          <a:p>
            <a:pPr algn="r">
              <a:defRPr/>
            </a:pPr>
            <a:r>
              <a:rPr lang="zh-CN" altLang="en-US" sz="1200" b="1" dirty="0">
                <a:solidFill>
                  <a:schemeClr val="bg1"/>
                </a:solidFill>
                <a:latin typeface="微软雅黑" panose="020B0503020204020204" pitchFamily="34" charset="-122"/>
                <a:ea typeface="微软雅黑" panose="020B0503020204020204" pitchFamily="34" charset="-122"/>
              </a:rPr>
              <a:t>电子科技大学 </a:t>
            </a:r>
            <a:r>
              <a:rPr lang="en-US" altLang="zh-CN" sz="1200" b="1" dirty="0">
                <a:solidFill>
                  <a:schemeClr val="bg1"/>
                </a:solidFill>
                <a:latin typeface="微软雅黑" panose="020B0503020204020204" pitchFamily="34" charset="-122"/>
                <a:ea typeface="微软雅黑" panose="020B0503020204020204" pitchFamily="34" charset="-122"/>
              </a:rPr>
              <a:t>– </a:t>
            </a:r>
            <a:r>
              <a:rPr lang="zh-CN" altLang="en-US" sz="1200" b="1" dirty="0">
                <a:solidFill>
                  <a:schemeClr val="bg1"/>
                </a:solidFill>
                <a:latin typeface="微软雅黑" panose="020B0503020204020204" pitchFamily="34" charset="-122"/>
                <a:ea typeface="微软雅黑" panose="020B0503020204020204" pitchFamily="34" charset="-122"/>
              </a:rPr>
              <a:t>田玲</a:t>
            </a:r>
            <a:endParaRPr lang="en-US" sz="1200" b="1"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DF72587-E537-B54C-BC9F-BFD87FF2C52A}"/>
              </a:ext>
            </a:extLst>
          </p:cNvPr>
          <p:cNvSpPr txBox="1"/>
          <p:nvPr userDrawn="1"/>
        </p:nvSpPr>
        <p:spPr>
          <a:xfrm>
            <a:off x="4139952" y="6597352"/>
            <a:ext cx="864096" cy="276999"/>
          </a:xfrm>
          <a:prstGeom prst="rect">
            <a:avLst/>
          </a:prstGeom>
          <a:noFill/>
        </p:spPr>
        <p:txBody>
          <a:bodyPr wrap="square" rtlCol="0">
            <a:spAutoFit/>
          </a:bodyPr>
          <a:lstStyle/>
          <a:p>
            <a:fld id="{B27AD56D-2C3A-3D4D-813B-2CC6C9C04CC8}" type="slidenum">
              <a:rPr lang="zh-CN" altLang="en-US" sz="1200" b="1" kern="1200" smtClean="0">
                <a:solidFill>
                  <a:schemeClr val="bg1"/>
                </a:solidFill>
                <a:latin typeface="Palatino Linotype" panose="02040502050505030304" pitchFamily="18" charset="0"/>
                <a:ea typeface="微软雅黑" panose="020B0503020204020204" pitchFamily="34" charset="-122"/>
                <a:cs typeface="Plantagenet Cherokee" panose="02020000000000000000" pitchFamily="18" charset="-79"/>
              </a:rPr>
              <a:t>‹#›</a:t>
            </a:fld>
            <a:r>
              <a:rPr lang="en-US" altLang="zh-CN" sz="1200" b="1" kern="1200" dirty="0">
                <a:solidFill>
                  <a:schemeClr val="bg1"/>
                </a:solidFill>
                <a:latin typeface="Palatino Linotype" panose="02040502050505030304" pitchFamily="18" charset="0"/>
                <a:ea typeface="微软雅黑" panose="020B0503020204020204" pitchFamily="34" charset="-122"/>
                <a:cs typeface="Plantagenet Cherokee" panose="02020000000000000000" pitchFamily="18" charset="-79"/>
              </a:rPr>
              <a:t>/34</a:t>
            </a:r>
            <a:endParaRPr lang="zh-CN" altLang="en-US" sz="1200" b="1" kern="1200" dirty="0">
              <a:solidFill>
                <a:schemeClr val="bg1"/>
              </a:solidFill>
              <a:latin typeface="Palatino Linotype" panose="02040502050505030304" pitchFamily="18" charset="0"/>
              <a:ea typeface="微软雅黑" panose="020B0503020204020204" pitchFamily="34" charset="-122"/>
              <a:cs typeface="Plantagenet Cherokee" panose="02020000000000000000" pitchFamily="18" charset="-79"/>
            </a:endParaRPr>
          </a:p>
        </p:txBody>
      </p:sp>
    </p:spTree>
    <p:extLst>
      <p:ext uri="{BB962C8B-B14F-4D97-AF65-F5344CB8AC3E}">
        <p14:creationId xmlns:p14="http://schemas.microsoft.com/office/powerpoint/2010/main" val="209187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3979987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23A8CDA-DAB7-42D6-94E9-E5EBF62DFCA4}" type="datetimeFigureOut">
              <a:rPr lang="zh-CN" altLang="en-US" smtClean="0"/>
              <a:t>2021/3/10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170386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23A8CDA-DAB7-42D6-94E9-E5EBF62DFCA4}" type="datetimeFigureOut">
              <a:rPr lang="zh-CN" altLang="en-US" smtClean="0"/>
              <a:t>2021/3/10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81624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23A8CDA-DAB7-42D6-94E9-E5EBF62DFCA4}" type="datetimeFigureOut">
              <a:rPr lang="zh-CN" altLang="en-US" smtClean="0"/>
              <a:t>2021/3/10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98969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23A8CDA-DAB7-42D6-94E9-E5EBF62DFCA4}" type="datetimeFigureOut">
              <a:rPr lang="zh-CN" altLang="en-US" smtClean="0"/>
              <a:t>2021/3/10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77303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A8CDA-DAB7-42D6-94E9-E5EBF62DFCA4}" type="datetimeFigureOut">
              <a:rPr lang="zh-CN" altLang="en-US" smtClean="0"/>
              <a:t>2021/3/10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3409259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23A8CDA-DAB7-42D6-94E9-E5EBF62DFCA4}" type="datetimeFigureOut">
              <a:rPr lang="zh-CN" altLang="en-US" smtClean="0"/>
              <a:t>2021/3/10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263375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23A8CDA-DAB7-42D6-94E9-E5EBF62DFCA4}" type="datetimeFigureOut">
              <a:rPr lang="zh-CN" altLang="en-US" smtClean="0"/>
              <a:t>2021/3/10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353228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A8CDA-DAB7-42D6-94E9-E5EBF62DFCA4}" type="datetimeFigureOut">
              <a:rPr lang="zh-CN" altLang="en-US" smtClean="0"/>
              <a:t>2021/3/10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D8CCC-0C19-4BE4-921E-95B7DACCE9A3}" type="slidenum">
              <a:rPr lang="zh-CN" altLang="en-US" smtClean="0"/>
              <a:t>‹#›</a:t>
            </a:fld>
            <a:endParaRPr lang="zh-CN" altLang="en-US"/>
          </a:p>
        </p:txBody>
      </p:sp>
    </p:spTree>
    <p:extLst>
      <p:ext uri="{BB962C8B-B14F-4D97-AF65-F5344CB8AC3E}">
        <p14:creationId xmlns:p14="http://schemas.microsoft.com/office/powerpoint/2010/main" val="1736180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3E03277-EF2F-2042-860E-1DD2245FCC15}"/>
              </a:ext>
            </a:extLst>
          </p:cNvPr>
          <p:cNvSpPr>
            <a:spLocks noChangeArrowheads="1"/>
          </p:cNvSpPr>
          <p:nvPr/>
        </p:nvSpPr>
        <p:spPr bwMode="auto">
          <a:xfrm>
            <a:off x="817418" y="1175327"/>
            <a:ext cx="7286625" cy="1695450"/>
          </a:xfrm>
          <a:prstGeom prst="rect">
            <a:avLst/>
          </a:prstGeom>
          <a:noFill/>
          <a:ln w="9525">
            <a:noFill/>
            <a:miter lim="800000"/>
            <a:headEnd/>
            <a:tailEnd/>
          </a:ln>
        </p:spPr>
        <p:txBody>
          <a:bodyPr anchor="ctr"/>
          <a:lstStyle>
            <a:lvl1pPr>
              <a:defRPr sz="2400" b="1">
                <a:solidFill>
                  <a:srgbClr val="0033CC"/>
                </a:solidFill>
                <a:latin typeface="楷体_GB2312"/>
                <a:ea typeface="楷体_GB2312"/>
                <a:cs typeface="楷体_GB2312"/>
              </a:defRPr>
            </a:lvl1pPr>
            <a:lvl2pPr marL="742950" indent="-285750">
              <a:defRPr sz="2400" b="1">
                <a:solidFill>
                  <a:srgbClr val="0033CC"/>
                </a:solidFill>
                <a:latin typeface="楷体_GB2312"/>
                <a:ea typeface="楷体_GB2312"/>
                <a:cs typeface="楷体_GB2312"/>
              </a:defRPr>
            </a:lvl2pPr>
            <a:lvl3pPr marL="1143000" indent="-228600">
              <a:defRPr sz="2400" b="1">
                <a:solidFill>
                  <a:srgbClr val="0033CC"/>
                </a:solidFill>
                <a:latin typeface="楷体_GB2312"/>
                <a:ea typeface="楷体_GB2312"/>
                <a:cs typeface="楷体_GB2312"/>
              </a:defRPr>
            </a:lvl3pPr>
            <a:lvl4pPr marL="1600200" indent="-228600">
              <a:defRPr sz="2400" b="1">
                <a:solidFill>
                  <a:srgbClr val="0033CC"/>
                </a:solidFill>
                <a:latin typeface="楷体_GB2312"/>
                <a:ea typeface="楷体_GB2312"/>
                <a:cs typeface="楷体_GB2312"/>
              </a:defRPr>
            </a:lvl4pPr>
            <a:lvl5pPr marL="2057400" indent="-228600">
              <a:defRPr sz="2400" b="1">
                <a:solidFill>
                  <a:srgbClr val="0033CC"/>
                </a:solidFill>
                <a:latin typeface="楷体_GB2312"/>
                <a:ea typeface="楷体_GB2312"/>
                <a:cs typeface="楷体_GB2312"/>
              </a:defRPr>
            </a:lvl5pPr>
            <a:lvl6pPr marL="2514600" indent="-228600" eaLnBrk="0" fontAlgn="base" hangingPunct="0">
              <a:spcBef>
                <a:spcPct val="0"/>
              </a:spcBef>
              <a:spcAft>
                <a:spcPct val="0"/>
              </a:spcAft>
              <a:defRPr sz="2400" b="1">
                <a:solidFill>
                  <a:srgbClr val="0033CC"/>
                </a:solidFill>
                <a:latin typeface="楷体_GB2312"/>
                <a:ea typeface="楷体_GB2312"/>
                <a:cs typeface="楷体_GB2312"/>
              </a:defRPr>
            </a:lvl6pPr>
            <a:lvl7pPr marL="2971800" indent="-228600" eaLnBrk="0" fontAlgn="base" hangingPunct="0">
              <a:spcBef>
                <a:spcPct val="0"/>
              </a:spcBef>
              <a:spcAft>
                <a:spcPct val="0"/>
              </a:spcAft>
              <a:defRPr sz="2400" b="1">
                <a:solidFill>
                  <a:srgbClr val="0033CC"/>
                </a:solidFill>
                <a:latin typeface="楷体_GB2312"/>
                <a:ea typeface="楷体_GB2312"/>
                <a:cs typeface="楷体_GB2312"/>
              </a:defRPr>
            </a:lvl7pPr>
            <a:lvl8pPr marL="3429000" indent="-228600" eaLnBrk="0" fontAlgn="base" hangingPunct="0">
              <a:spcBef>
                <a:spcPct val="0"/>
              </a:spcBef>
              <a:spcAft>
                <a:spcPct val="0"/>
              </a:spcAft>
              <a:defRPr sz="2400" b="1">
                <a:solidFill>
                  <a:srgbClr val="0033CC"/>
                </a:solidFill>
                <a:latin typeface="楷体_GB2312"/>
                <a:ea typeface="楷体_GB2312"/>
                <a:cs typeface="楷体_GB2312"/>
              </a:defRPr>
            </a:lvl8pPr>
            <a:lvl9pPr marL="3886200" indent="-228600" eaLnBrk="0" fontAlgn="base" hangingPunct="0">
              <a:spcBef>
                <a:spcPct val="0"/>
              </a:spcBef>
              <a:spcAft>
                <a:spcPct val="0"/>
              </a:spcAft>
              <a:defRPr sz="2400" b="1">
                <a:solidFill>
                  <a:srgbClr val="0033CC"/>
                </a:solidFill>
                <a:latin typeface="楷体_GB2312"/>
                <a:ea typeface="楷体_GB2312"/>
                <a:cs typeface="楷体_GB231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zh-CN" sz="5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编译</a:t>
            </a:r>
            <a:r>
              <a:rPr kumimoji="0" lang="zh-CN" altLang="en-US" sz="5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rPr>
              <a:t>原理</a:t>
            </a:r>
            <a:endParaRPr kumimoji="0" lang="zh-CN" altLang="zh-CN" sz="5400" b="0" i="0" u="none" strike="noStrike" kern="1200" cap="none" spc="0" normalizeH="0" baseline="0" noProof="0" dirty="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endParaRPr>
          </a:p>
        </p:txBody>
      </p:sp>
      <p:sp>
        <p:nvSpPr>
          <p:cNvPr id="7" name="Rectangle 3">
            <a:extLst>
              <a:ext uri="{FF2B5EF4-FFF2-40B4-BE49-F238E27FC236}">
                <a16:creationId xmlns:a16="http://schemas.microsoft.com/office/drawing/2014/main" id="{9D6ADF91-0EA5-AB4F-B622-A1A8521409D0}"/>
              </a:ext>
            </a:extLst>
          </p:cNvPr>
          <p:cNvSpPr>
            <a:spLocks noChangeArrowheads="1"/>
          </p:cNvSpPr>
          <p:nvPr/>
        </p:nvSpPr>
        <p:spPr bwMode="auto">
          <a:xfrm>
            <a:off x="2088501" y="3187700"/>
            <a:ext cx="51133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75000"/>
              <a:buFont typeface="Monotype Sorts"/>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Font typeface="Monotype Sorts"/>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Font typeface="Monotype Sorts"/>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Font typeface="Monotype Sorts"/>
              <a:buChar char="–"/>
              <a:defRPr sz="2000">
                <a:solidFill>
                  <a:schemeClr val="tx1"/>
                </a:solidFill>
                <a:latin typeface="Times New Roman" panose="02020603050405020304" pitchFamily="18" charset="0"/>
                <a:ea typeface="仿宋_GB2312" pitchFamily="49" charset="-122"/>
              </a:defRPr>
            </a:lvl9pPr>
          </a:lstStyle>
          <a:p>
            <a:pPr marL="342900" marR="0" lvl="0" indent="-342900" algn="ctr" defTabSz="914400" rtl="0" eaLnBrk="1" fontAlgn="base" latinLnBrk="0" hangingPunct="1">
              <a:lnSpc>
                <a:spcPct val="100000"/>
              </a:lnSpc>
              <a:spcBef>
                <a:spcPct val="20000"/>
              </a:spcBef>
              <a:spcAft>
                <a:spcPct val="0"/>
              </a:spcAft>
              <a:buClr>
                <a:srgbClr val="CCCCFF"/>
              </a:buClr>
              <a:buSzPct val="75000"/>
              <a:buFont typeface="Monotype Sorts"/>
              <a:buNone/>
              <a:tabLst/>
              <a:defRPr/>
            </a:pPr>
            <a:r>
              <a:rPr kumimoji="0" lang="zh-CN" altLang="en-US" sz="48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田玲 </a:t>
            </a:r>
            <a:r>
              <a:rPr kumimoji="0" lang="zh-CN" altLang="en-US" sz="3200" b="1"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教授</a:t>
            </a:r>
            <a:r>
              <a:rPr lang="zh-CN" altLang="en-US" b="1" dirty="0">
                <a:latin typeface="黑体" panose="02010609060101010101" pitchFamily="49" charset="-122"/>
                <a:ea typeface="黑体" panose="02010609060101010101" pitchFamily="49" charset="-122"/>
              </a:rPr>
              <a:t>、博导</a:t>
            </a:r>
          </a:p>
          <a:p>
            <a:pPr marL="342900" marR="0" lvl="0" indent="-342900" algn="ctr" defTabSz="914400" rtl="0" eaLnBrk="1" fontAlgn="base" latinLnBrk="0" hangingPunct="1">
              <a:lnSpc>
                <a:spcPct val="100000"/>
              </a:lnSpc>
              <a:spcBef>
                <a:spcPct val="20000"/>
              </a:spcBef>
              <a:spcAft>
                <a:spcPct val="0"/>
              </a:spcAft>
              <a:buClr>
                <a:srgbClr val="CCCCFF"/>
              </a:buClr>
              <a:buSzPct val="75000"/>
              <a:buFont typeface="Monotype Sorts"/>
              <a:buNone/>
              <a:tabLst/>
              <a:defRPr/>
            </a:pPr>
            <a:r>
              <a:rPr kumimoji="0" lang="zh-CN" altLang="en-US" sz="4000" b="1" i="0" u="none" strike="noStrike" kern="1200" cap="none" spc="0" normalizeH="0" baseline="0" noProof="0" dirty="0">
                <a:ln>
                  <a:noFill/>
                </a:ln>
                <a:effectLst/>
                <a:uLnTx/>
                <a:uFillTx/>
                <a:latin typeface="华文仿宋" panose="02010600040101010101" pitchFamily="2" charset="-122"/>
                <a:ea typeface="华文仿宋" panose="02010600040101010101" pitchFamily="2" charset="-122"/>
              </a:rPr>
              <a:t>lingtian@uestc.edu.cn</a:t>
            </a:r>
          </a:p>
        </p:txBody>
      </p:sp>
      <p:pic>
        <p:nvPicPr>
          <p:cNvPr id="8" name="Picture 2" descr="G:\演说词\PictureVideo\╡τ╫╙┐╞╝╝┤≤╤º╒╒╞¼╩╙╞╡\╟σ╦«║╙╨ú╟°╓≈┬Ñ (5).jpg">
            <a:extLst>
              <a:ext uri="{FF2B5EF4-FFF2-40B4-BE49-F238E27FC236}">
                <a16:creationId xmlns:a16="http://schemas.microsoft.com/office/drawing/2014/main" id="{5FF1FE68-1CF9-0D4F-86F6-060440348C9D}"/>
              </a:ext>
            </a:extLst>
          </p:cNvPr>
          <p:cNvPicPr>
            <a:picLocks noChangeAspect="1"/>
          </p:cNvPicPr>
          <p:nvPr/>
        </p:nvPicPr>
        <p:blipFill>
          <a:blip r:embed="rId3"/>
          <a:srcRect t="37502"/>
          <a:stretch>
            <a:fillRect/>
          </a:stretch>
        </p:blipFill>
        <p:spPr>
          <a:xfrm>
            <a:off x="0" y="5296289"/>
            <a:ext cx="9144000" cy="1270492"/>
          </a:xfrm>
          <a:prstGeom prst="rect">
            <a:avLst/>
          </a:prstGeom>
          <a:noFill/>
          <a:ln w="9525">
            <a:noFill/>
          </a:ln>
        </p:spPr>
      </p:pic>
      <p:pic>
        <p:nvPicPr>
          <p:cNvPr id="11" name="图片 10">
            <a:extLst>
              <a:ext uri="{FF2B5EF4-FFF2-40B4-BE49-F238E27FC236}">
                <a16:creationId xmlns:a16="http://schemas.microsoft.com/office/drawing/2014/main" id="{A4B1D9BB-CFA9-904E-B6D3-8A5C585A33D6}"/>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272208" y="54148"/>
            <a:ext cx="612000" cy="612000"/>
          </a:xfrm>
          <a:prstGeom prst="rect">
            <a:avLst/>
          </a:prstGeom>
        </p:spPr>
      </p:pic>
    </p:spTree>
    <p:extLst>
      <p:ext uri="{BB962C8B-B14F-4D97-AF65-F5344CB8AC3E}">
        <p14:creationId xmlns:p14="http://schemas.microsoft.com/office/powerpoint/2010/main" val="1185112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DF2B7-8F46-4611-B11C-845B4B9537AA}"/>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第一节 语句级控制结构</a:t>
            </a:r>
            <a:endParaRPr lang="zh-CN" altLang="en-US" dirty="0"/>
          </a:p>
        </p:txBody>
      </p:sp>
      <p:sp>
        <p:nvSpPr>
          <p:cNvPr id="9" name="Rectangle 2">
            <a:extLst>
              <a:ext uri="{FF2B5EF4-FFF2-40B4-BE49-F238E27FC236}">
                <a16:creationId xmlns:a16="http://schemas.microsoft.com/office/drawing/2014/main" id="{C8EC6B2C-5E5C-4034-86A8-44E5B3B7C744}"/>
              </a:ext>
            </a:extLst>
          </p:cNvPr>
          <p:cNvSpPr txBox="1">
            <a:spLocks noChangeArrowheads="1"/>
          </p:cNvSpPr>
          <p:nvPr/>
        </p:nvSpPr>
        <p:spPr bwMode="auto">
          <a:xfrm>
            <a:off x="838200" y="762000"/>
            <a:ext cx="7772400" cy="7239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计算机科学先驱</a:t>
            </a:r>
            <a:r>
              <a:rPr kumimoji="0" lang="en-US" altLang="zh-CN" sz="24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Edsger</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a:t>
            </a:r>
            <a:r>
              <a:rPr kumimoji="0" lang="en-US" altLang="zh-CN" sz="2400" b="1" i="0" u="none" strike="noStrike" kern="0" cap="none" spc="0" normalizeH="0" baseline="0" noProof="0" dirty="0" err="1">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Wybe</a:t>
            </a:r>
            <a:r>
              <a:rPr kumimoji="0" lang="en-US" altLang="zh-CN" sz="2400" b="1"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rPr>
              <a:t> Dijkstra</a:t>
            </a:r>
          </a:p>
        </p:txBody>
      </p:sp>
      <p:pic>
        <p:nvPicPr>
          <p:cNvPr id="10" name="Picture 4">
            <a:extLst>
              <a:ext uri="{FF2B5EF4-FFF2-40B4-BE49-F238E27FC236}">
                <a16:creationId xmlns:a16="http://schemas.microsoft.com/office/drawing/2014/main" id="{C050E620-D0B1-4C26-AEC6-79A572DA5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752600"/>
            <a:ext cx="4114800" cy="4114800"/>
          </a:xfrm>
          <a:prstGeom prst="rect">
            <a:avLst/>
          </a:prstGeom>
          <a:noFill/>
          <a:ln>
            <a:noFill/>
          </a:ln>
        </p:spPr>
      </p:pic>
      <p:sp>
        <p:nvSpPr>
          <p:cNvPr id="11" name="AutoShape 5">
            <a:extLst>
              <a:ext uri="{FF2B5EF4-FFF2-40B4-BE49-F238E27FC236}">
                <a16:creationId xmlns:a16="http://schemas.microsoft.com/office/drawing/2014/main" id="{1EA990C0-D64D-4428-ABFA-1869EE03B9CB}"/>
              </a:ext>
            </a:extLst>
          </p:cNvPr>
          <p:cNvSpPr>
            <a:spLocks noChangeArrowheads="1"/>
          </p:cNvSpPr>
          <p:nvPr/>
        </p:nvSpPr>
        <p:spPr bwMode="auto">
          <a:xfrm>
            <a:off x="71438" y="1773238"/>
            <a:ext cx="4645025" cy="469916"/>
          </a:xfrm>
          <a:prstGeom prst="roundRect">
            <a:avLst>
              <a:gd name="adj" fmla="val 16667"/>
            </a:avLst>
          </a:prstGeom>
          <a:noFill/>
          <a:ln>
            <a:noFill/>
          </a:ln>
        </p:spPr>
        <p:txBody>
          <a:bodyPr>
            <a:spAutoFit/>
          </a:bodyPr>
          <a:lstStyle>
            <a:lvl1pPr marL="266700" indent="-2667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just" fontAlgn="base">
              <a:lnSpc>
                <a:spcPct val="90000"/>
              </a:lnSpc>
              <a:spcBef>
                <a:spcPct val="5000"/>
              </a:spcBef>
              <a:spcAft>
                <a:spcPct val="0"/>
              </a:spcAft>
              <a:buClrTx/>
              <a:buSzTx/>
              <a:buFont typeface="Wingdings" panose="05000000000000000000" pitchFamily="2" charset="2"/>
              <a:buChar char="q"/>
            </a:pPr>
            <a:r>
              <a:rPr lang="en-US" altLang="en-US" sz="2400" b="1" dirty="0">
                <a:solidFill>
                  <a:srgbClr val="000000"/>
                </a:solidFill>
                <a:latin typeface="微软雅黑" panose="020B0503020204020204" pitchFamily="34" charset="-122"/>
                <a:ea typeface="微软雅黑" panose="020B0503020204020204" pitchFamily="34" charset="-122"/>
              </a:rPr>
              <a:t>1930年出生在荷兰鹿特丹市。</a:t>
            </a:r>
          </a:p>
        </p:txBody>
      </p:sp>
      <p:sp>
        <p:nvSpPr>
          <p:cNvPr id="12" name="AutoShape 6">
            <a:extLst>
              <a:ext uri="{FF2B5EF4-FFF2-40B4-BE49-F238E27FC236}">
                <a16:creationId xmlns:a16="http://schemas.microsoft.com/office/drawing/2014/main" id="{49817ED7-0F80-48F7-97AB-B2967C2B6601}"/>
              </a:ext>
            </a:extLst>
          </p:cNvPr>
          <p:cNvSpPr>
            <a:spLocks noChangeArrowheads="1"/>
          </p:cNvSpPr>
          <p:nvPr/>
        </p:nvSpPr>
        <p:spPr bwMode="auto">
          <a:xfrm>
            <a:off x="74613" y="2349500"/>
            <a:ext cx="4641850" cy="837676"/>
          </a:xfrm>
          <a:prstGeom prst="roundRect">
            <a:avLst>
              <a:gd name="adj" fmla="val 16667"/>
            </a:avLst>
          </a:prstGeom>
          <a:noFill/>
          <a:ln>
            <a:noFill/>
          </a:ln>
        </p:spPr>
        <p:txBody>
          <a:bodyPr>
            <a:spAutoFit/>
          </a:bodyPr>
          <a:lstStyle>
            <a:lvl1pPr marL="266700" indent="-2667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just" fontAlgn="base">
              <a:lnSpc>
                <a:spcPct val="90000"/>
              </a:lnSpc>
              <a:spcBef>
                <a:spcPct val="5000"/>
              </a:spcBef>
              <a:spcAft>
                <a:spcPct val="0"/>
              </a:spcAft>
              <a:buClrTx/>
              <a:buSzTx/>
              <a:buFont typeface="Wingdings" panose="05000000000000000000" pitchFamily="2" charset="2"/>
              <a:buChar char="q"/>
            </a:pPr>
            <a:r>
              <a:rPr lang="en-US" altLang="en-US" sz="2400" b="1" dirty="0" err="1">
                <a:solidFill>
                  <a:srgbClr val="000000"/>
                </a:solidFill>
                <a:latin typeface="微软雅黑" panose="020B0503020204020204" pitchFamily="34" charset="-122"/>
                <a:ea typeface="微软雅黑" panose="020B0503020204020204" pitchFamily="34" charset="-122"/>
              </a:rPr>
              <a:t>Dijkstra曾是开发Algol的委员会成员</a:t>
            </a:r>
            <a:r>
              <a:rPr lang="en-US" altLang="en-US" sz="2400" b="1" dirty="0">
                <a:solidFill>
                  <a:srgbClr val="000000"/>
                </a:solidFill>
                <a:latin typeface="微软雅黑" panose="020B0503020204020204" pitchFamily="34" charset="-122"/>
                <a:ea typeface="微软雅黑" panose="020B0503020204020204" pitchFamily="34" charset="-122"/>
              </a:rPr>
              <a:t>。</a:t>
            </a:r>
          </a:p>
        </p:txBody>
      </p:sp>
      <p:sp>
        <p:nvSpPr>
          <p:cNvPr id="13" name="AutoShape 7">
            <a:extLst>
              <a:ext uri="{FF2B5EF4-FFF2-40B4-BE49-F238E27FC236}">
                <a16:creationId xmlns:a16="http://schemas.microsoft.com/office/drawing/2014/main" id="{6451F84D-D95B-46A6-B07D-B2630B185593}"/>
              </a:ext>
            </a:extLst>
          </p:cNvPr>
          <p:cNvSpPr>
            <a:spLocks noChangeArrowheads="1"/>
          </p:cNvSpPr>
          <p:nvPr/>
        </p:nvSpPr>
        <p:spPr bwMode="auto">
          <a:xfrm>
            <a:off x="42863" y="3284538"/>
            <a:ext cx="4673600" cy="469916"/>
          </a:xfrm>
          <a:prstGeom prst="roundRect">
            <a:avLst>
              <a:gd name="adj" fmla="val 16667"/>
            </a:avLst>
          </a:prstGeom>
          <a:noFill/>
          <a:ln>
            <a:noFill/>
          </a:ln>
        </p:spPr>
        <p:txBody>
          <a:bodyPr>
            <a:spAutoFit/>
          </a:bodyPr>
          <a:lstStyle>
            <a:lvl1pPr marL="266700" indent="-2667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266700" marR="0" lvl="0" indent="-266700" algn="just" defTabSz="914400" eaLnBrk="1" fontAlgn="base" latinLnBrk="0" hangingPunct="1">
              <a:lnSpc>
                <a:spcPct val="90000"/>
              </a:lnSpc>
              <a:spcBef>
                <a:spcPct val="5000"/>
              </a:spcBef>
              <a:spcAft>
                <a:spcPct val="0"/>
              </a:spcAft>
              <a:buClrTx/>
              <a:buSzTx/>
              <a:buFont typeface="Wingdings" panose="05000000000000000000" pitchFamily="2" charset="2"/>
              <a:buChar char="q"/>
              <a:tabLst/>
              <a:defRPr/>
            </a:pPr>
            <a:r>
              <a:rPr kumimoji="0"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编写了第一个</a:t>
            </a:r>
            <a:r>
              <a:rPr kumimoji="0"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Algol60</a:t>
            </a:r>
            <a:r>
              <a:rPr kumimoji="0"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编译器。</a:t>
            </a:r>
            <a:endParaRPr kumimoji="0" lang="en-US"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4" name="AutoShape 8">
            <a:extLst>
              <a:ext uri="{FF2B5EF4-FFF2-40B4-BE49-F238E27FC236}">
                <a16:creationId xmlns:a16="http://schemas.microsoft.com/office/drawing/2014/main" id="{9DE02AF1-9DE4-481D-B3DD-EDFBF50172C7}"/>
              </a:ext>
            </a:extLst>
          </p:cNvPr>
          <p:cNvSpPr>
            <a:spLocks noChangeArrowheads="1"/>
          </p:cNvSpPr>
          <p:nvPr/>
        </p:nvSpPr>
        <p:spPr bwMode="auto">
          <a:xfrm>
            <a:off x="39688" y="3860800"/>
            <a:ext cx="4676775" cy="1205436"/>
          </a:xfrm>
          <a:prstGeom prst="roundRect">
            <a:avLst>
              <a:gd name="adj" fmla="val 16667"/>
            </a:avLst>
          </a:prstGeom>
          <a:noFill/>
          <a:ln>
            <a:noFill/>
          </a:ln>
        </p:spPr>
        <p:txBody>
          <a:bodyPr>
            <a:spAutoFit/>
          </a:bodyPr>
          <a:lstStyle>
            <a:lvl1pPr marL="266700" indent="-2667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just" fontAlgn="base">
              <a:lnSpc>
                <a:spcPct val="90000"/>
              </a:lnSpc>
              <a:spcBef>
                <a:spcPct val="5000"/>
              </a:spcBef>
              <a:spcAft>
                <a:spcPct val="0"/>
              </a:spcAft>
              <a:buClrTx/>
              <a:buSzTx/>
              <a:buFont typeface="Wingdings" panose="05000000000000000000" pitchFamily="2" charset="2"/>
              <a:buChar char="q"/>
            </a:pPr>
            <a:r>
              <a:rPr lang="zh-CN" altLang="en-US" sz="2400" b="1">
                <a:solidFill>
                  <a:srgbClr val="000000"/>
                </a:solidFill>
                <a:latin typeface="微软雅黑" panose="020B0503020204020204" pitchFamily="34" charset="-122"/>
                <a:ea typeface="微软雅黑" panose="020B0503020204020204" pitchFamily="34" charset="-122"/>
              </a:rPr>
              <a:t>他发明或帮助定义的概念包括结构化编程、堆栈、向量、信号量和同步过程。 </a:t>
            </a:r>
            <a:endParaRPr lang="en-US" altLang="en-US" sz="2400" b="1">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1624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E17601-9591-4122-B53D-70260EEE7F71}"/>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第一节 语句级控制结构</a:t>
            </a:r>
            <a:endParaRPr lang="zh-CN" altLang="en-US" dirty="0"/>
          </a:p>
        </p:txBody>
      </p:sp>
      <p:sp>
        <p:nvSpPr>
          <p:cNvPr id="14" name="AutoShape 3">
            <a:extLst>
              <a:ext uri="{FF2B5EF4-FFF2-40B4-BE49-F238E27FC236}">
                <a16:creationId xmlns:a16="http://schemas.microsoft.com/office/drawing/2014/main" id="{7699BB71-3F03-4618-8538-25C48A980B03}"/>
              </a:ext>
            </a:extLst>
          </p:cNvPr>
          <p:cNvSpPr>
            <a:spLocks noChangeArrowheads="1"/>
          </p:cNvSpPr>
          <p:nvPr/>
        </p:nvSpPr>
        <p:spPr bwMode="auto">
          <a:xfrm>
            <a:off x="684213" y="765175"/>
            <a:ext cx="7704137" cy="837676"/>
          </a:xfrm>
          <a:prstGeom prst="roundRect">
            <a:avLst>
              <a:gd name="adj" fmla="val 16667"/>
            </a:avLst>
          </a:prstGeom>
          <a:noFill/>
          <a:ln>
            <a:noFill/>
          </a:ln>
        </p:spPr>
        <p:txBody>
          <a:bodyPr>
            <a:spAutoFit/>
          </a:bodyPr>
          <a:lstStyle>
            <a:lvl1pPr marL="266700" indent="-2667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just" fontAlgn="base">
              <a:lnSpc>
                <a:spcPct val="90000"/>
              </a:lnSpc>
              <a:spcBef>
                <a:spcPct val="5000"/>
              </a:spcBef>
              <a:spcAft>
                <a:spcPct val="0"/>
              </a:spcAft>
              <a:buClrTx/>
              <a:buSzTx/>
              <a:buFont typeface="Wingdings" panose="05000000000000000000" pitchFamily="2" charset="2"/>
              <a:buChar char="q"/>
            </a:pPr>
            <a:r>
              <a:rPr lang="en-US" altLang="zh-CN" sz="2400" b="1" dirty="0">
                <a:solidFill>
                  <a:srgbClr val="000000"/>
                </a:solidFill>
                <a:latin typeface="微软雅黑" panose="020B0503020204020204" pitchFamily="34" charset="-122"/>
                <a:ea typeface="微软雅黑" panose="020B0503020204020204" pitchFamily="34" charset="-122"/>
              </a:rPr>
              <a:t>1968</a:t>
            </a:r>
            <a:r>
              <a:rPr lang="zh-CN" altLang="en-US" sz="2400" b="1" dirty="0">
                <a:solidFill>
                  <a:srgbClr val="000000"/>
                </a:solidFill>
                <a:latin typeface="微软雅黑" panose="020B0503020204020204" pitchFamily="34" charset="-122"/>
                <a:ea typeface="微软雅黑" panose="020B0503020204020204" pitchFamily="34" charset="-122"/>
              </a:rPr>
              <a:t>年，提出并写下了一篇著名的论文：</a:t>
            </a:r>
            <a:r>
              <a:rPr lang="en-US" altLang="zh-CN" sz="2400" b="1" dirty="0">
                <a:solidFill>
                  <a:srgbClr val="000000"/>
                </a:solidFill>
                <a:latin typeface="微软雅黑" panose="020B0503020204020204" pitchFamily="34" charset="-122"/>
                <a:ea typeface="微软雅黑" panose="020B0503020204020204" pitchFamily="34" charset="-122"/>
              </a:rPr>
              <a:t>《</a:t>
            </a:r>
            <a:r>
              <a:rPr lang="en-US" altLang="zh-CN" sz="2400" b="1" dirty="0" err="1">
                <a:solidFill>
                  <a:srgbClr val="000000"/>
                </a:solidFill>
                <a:latin typeface="微软雅黑" panose="020B0503020204020204" pitchFamily="34" charset="-122"/>
                <a:ea typeface="微软雅黑" panose="020B0503020204020204" pitchFamily="34" charset="-122"/>
              </a:rPr>
              <a:t>GoTo</a:t>
            </a:r>
            <a:r>
              <a:rPr lang="zh-CN" altLang="en-US" sz="2400" b="1" dirty="0">
                <a:solidFill>
                  <a:srgbClr val="000000"/>
                </a:solidFill>
                <a:latin typeface="微软雅黑" panose="020B0503020204020204" pitchFamily="34" charset="-122"/>
                <a:ea typeface="微软雅黑" panose="020B0503020204020204" pitchFamily="34" charset="-122"/>
              </a:rPr>
              <a:t>语句是有害的</a:t>
            </a:r>
            <a:r>
              <a:rPr lang="en-US" altLang="zh-CN" sz="2400" b="1" dirty="0">
                <a:solidFill>
                  <a:srgbClr val="000000"/>
                </a:solidFill>
                <a:latin typeface="微软雅黑" panose="020B0503020204020204" pitchFamily="34" charset="-122"/>
                <a:ea typeface="微软雅黑" panose="020B0503020204020204" pitchFamily="34" charset="-122"/>
              </a:rPr>
              <a:t>》</a:t>
            </a:r>
            <a:r>
              <a:rPr lang="zh-CN" altLang="en-US" sz="2400" b="1" dirty="0">
                <a:solidFill>
                  <a:srgbClr val="000000"/>
                </a:solidFill>
                <a:latin typeface="微软雅黑" panose="020B0503020204020204" pitchFamily="34" charset="-122"/>
                <a:ea typeface="微软雅黑" panose="020B0503020204020204" pitchFamily="34" charset="-122"/>
              </a:rPr>
              <a:t>。 </a:t>
            </a:r>
          </a:p>
        </p:txBody>
      </p:sp>
      <p:sp>
        <p:nvSpPr>
          <p:cNvPr id="15" name="AutoShape 4">
            <a:extLst>
              <a:ext uri="{FF2B5EF4-FFF2-40B4-BE49-F238E27FC236}">
                <a16:creationId xmlns:a16="http://schemas.microsoft.com/office/drawing/2014/main" id="{EB51DD67-B5A9-4FB9-BCCB-3B97F03755CF}"/>
              </a:ext>
            </a:extLst>
          </p:cNvPr>
          <p:cNvSpPr>
            <a:spLocks noChangeArrowheads="1"/>
          </p:cNvSpPr>
          <p:nvPr/>
        </p:nvSpPr>
        <p:spPr bwMode="auto">
          <a:xfrm>
            <a:off x="684213" y="1700213"/>
            <a:ext cx="7704137" cy="469916"/>
          </a:xfrm>
          <a:prstGeom prst="roundRect">
            <a:avLst>
              <a:gd name="adj" fmla="val 16667"/>
            </a:avLst>
          </a:prstGeom>
          <a:noFill/>
          <a:ln>
            <a:noFill/>
          </a:ln>
        </p:spPr>
        <p:txBody>
          <a:bodyPr>
            <a:spAutoFit/>
          </a:bodyPr>
          <a:lstStyle>
            <a:lvl1pPr marL="266700" indent="-2667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266700" marR="0" lvl="0" indent="-266700" algn="just" defTabSz="914400" eaLnBrk="1" fontAlgn="base" latinLnBrk="0" hangingPunct="1">
              <a:lnSpc>
                <a:spcPct val="90000"/>
              </a:lnSpc>
              <a:spcBef>
                <a:spcPct val="5000"/>
              </a:spcBef>
              <a:spcAft>
                <a:spcPct val="0"/>
              </a:spcAft>
              <a:buClrTx/>
              <a:buSzTx/>
              <a:buFont typeface="Wingdings" panose="05000000000000000000" pitchFamily="2" charset="2"/>
              <a:buChar char="q"/>
              <a:tabLst/>
              <a:defRPr/>
            </a:pPr>
            <a:r>
              <a:rPr kumimoji="0"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1972</a:t>
            </a:r>
            <a:r>
              <a:rPr kumimoji="0"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年，</a:t>
            </a:r>
            <a:r>
              <a:rPr kumimoji="0"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Dijkstra</a:t>
            </a:r>
            <a:r>
              <a:rPr kumimoji="0"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荣获美国计算机协会的图灵奖。 </a:t>
            </a:r>
          </a:p>
        </p:txBody>
      </p:sp>
      <p:sp>
        <p:nvSpPr>
          <p:cNvPr id="16" name="AutoShape 5">
            <a:extLst>
              <a:ext uri="{FF2B5EF4-FFF2-40B4-BE49-F238E27FC236}">
                <a16:creationId xmlns:a16="http://schemas.microsoft.com/office/drawing/2014/main" id="{2FA2590B-408D-4AE9-8F94-D733A18F843D}"/>
              </a:ext>
            </a:extLst>
          </p:cNvPr>
          <p:cNvSpPr>
            <a:spLocks noChangeArrowheads="1"/>
          </p:cNvSpPr>
          <p:nvPr/>
        </p:nvSpPr>
        <p:spPr bwMode="auto">
          <a:xfrm>
            <a:off x="684213" y="2276475"/>
            <a:ext cx="7704137" cy="469916"/>
          </a:xfrm>
          <a:prstGeom prst="roundRect">
            <a:avLst>
              <a:gd name="adj" fmla="val 16667"/>
            </a:avLst>
          </a:prstGeom>
          <a:noFill/>
          <a:ln>
            <a:noFill/>
          </a:ln>
        </p:spPr>
        <p:txBody>
          <a:bodyPr>
            <a:spAutoFit/>
          </a:bodyPr>
          <a:lstStyle>
            <a:lvl1pPr marL="266700" indent="-2667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just" fontAlgn="base">
              <a:lnSpc>
                <a:spcPct val="90000"/>
              </a:lnSpc>
              <a:spcBef>
                <a:spcPct val="5000"/>
              </a:spcBef>
              <a:spcAft>
                <a:spcPct val="0"/>
              </a:spcAft>
              <a:buClrTx/>
              <a:buSzTx/>
              <a:buFont typeface="Wingdings" panose="05000000000000000000" pitchFamily="2" charset="2"/>
              <a:buChar char="q"/>
            </a:pPr>
            <a:r>
              <a:rPr lang="en-US" altLang="zh-CN" sz="2400" b="1">
                <a:solidFill>
                  <a:srgbClr val="000000"/>
                </a:solidFill>
                <a:latin typeface="微软雅黑" panose="020B0503020204020204" pitchFamily="34" charset="-122"/>
                <a:ea typeface="微软雅黑" panose="020B0503020204020204" pitchFamily="34" charset="-122"/>
              </a:rPr>
              <a:t>2002</a:t>
            </a:r>
            <a:r>
              <a:rPr lang="zh-CN" altLang="en-US" sz="2400" b="1">
                <a:solidFill>
                  <a:srgbClr val="000000"/>
                </a:solidFill>
                <a:latin typeface="微软雅黑" panose="020B0503020204020204" pitchFamily="34" charset="-122"/>
                <a:ea typeface="微软雅黑" panose="020B0503020204020204" pitchFamily="34" charset="-122"/>
              </a:rPr>
              <a:t>年</a:t>
            </a:r>
            <a:r>
              <a:rPr lang="en-US" altLang="zh-CN" sz="2400" b="1">
                <a:solidFill>
                  <a:srgbClr val="000000"/>
                </a:solidFill>
                <a:latin typeface="微软雅黑" panose="020B0503020204020204" pitchFamily="34" charset="-122"/>
                <a:ea typeface="微软雅黑" panose="020B0503020204020204" pitchFamily="34" charset="-122"/>
              </a:rPr>
              <a:t>8</a:t>
            </a:r>
            <a:r>
              <a:rPr lang="zh-CN" altLang="en-US" sz="2400" b="1">
                <a:solidFill>
                  <a:srgbClr val="000000"/>
                </a:solidFill>
                <a:latin typeface="微软雅黑" panose="020B0503020204020204" pitchFamily="34" charset="-122"/>
                <a:ea typeface="微软雅黑" panose="020B0503020204020204" pitchFamily="34" charset="-122"/>
              </a:rPr>
              <a:t>月</a:t>
            </a:r>
            <a:r>
              <a:rPr lang="en-US" altLang="zh-CN" sz="2400" b="1">
                <a:solidFill>
                  <a:srgbClr val="000000"/>
                </a:solidFill>
                <a:latin typeface="微软雅黑" panose="020B0503020204020204" pitchFamily="34" charset="-122"/>
                <a:ea typeface="微软雅黑" panose="020B0503020204020204" pitchFamily="34" charset="-122"/>
              </a:rPr>
              <a:t>6</a:t>
            </a:r>
            <a:r>
              <a:rPr lang="zh-CN" altLang="en-US" sz="2400" b="1">
                <a:solidFill>
                  <a:srgbClr val="000000"/>
                </a:solidFill>
                <a:latin typeface="微软雅黑" panose="020B0503020204020204" pitchFamily="34" charset="-122"/>
                <a:ea typeface="微软雅黑" panose="020B0503020204020204" pitchFamily="34" charset="-122"/>
              </a:rPr>
              <a:t>日，去世，享年</a:t>
            </a:r>
            <a:r>
              <a:rPr lang="en-US" altLang="zh-CN" sz="2400" b="1">
                <a:solidFill>
                  <a:srgbClr val="000000"/>
                </a:solidFill>
                <a:latin typeface="微软雅黑" panose="020B0503020204020204" pitchFamily="34" charset="-122"/>
                <a:ea typeface="微软雅黑" panose="020B0503020204020204" pitchFamily="34" charset="-122"/>
              </a:rPr>
              <a:t>72</a:t>
            </a:r>
            <a:r>
              <a:rPr lang="zh-CN" altLang="en-US" sz="2400" b="1">
                <a:solidFill>
                  <a:srgbClr val="000000"/>
                </a:solidFill>
                <a:latin typeface="微软雅黑" panose="020B0503020204020204" pitchFamily="34" charset="-122"/>
                <a:ea typeface="微软雅黑" panose="020B0503020204020204" pitchFamily="34" charset="-122"/>
              </a:rPr>
              <a:t>岁。</a:t>
            </a:r>
          </a:p>
        </p:txBody>
      </p:sp>
      <p:pic>
        <p:nvPicPr>
          <p:cNvPr id="17" name="Picture 7">
            <a:extLst>
              <a:ext uri="{FF2B5EF4-FFF2-40B4-BE49-F238E27FC236}">
                <a16:creationId xmlns:a16="http://schemas.microsoft.com/office/drawing/2014/main" id="{7D582FE0-3BE2-40BE-9CDC-1DEBBD04F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2924175"/>
            <a:ext cx="2795587"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0">
            <a:extLst>
              <a:ext uri="{FF2B5EF4-FFF2-40B4-BE49-F238E27FC236}">
                <a16:creationId xmlns:a16="http://schemas.microsoft.com/office/drawing/2014/main" id="{B98EBB90-B76A-4A00-9B35-D48DA2B3C846}"/>
              </a:ext>
            </a:extLst>
          </p:cNvPr>
          <p:cNvSpPr>
            <a:spLocks noChangeArrowheads="1"/>
          </p:cNvSpPr>
          <p:nvPr/>
        </p:nvSpPr>
        <p:spPr bwMode="auto">
          <a:xfrm>
            <a:off x="3995738" y="2924175"/>
            <a:ext cx="40322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eaLnBrk="0" fontAlgn="base" hangingPunct="0">
              <a:spcBef>
                <a:spcPct val="0"/>
              </a:spcBef>
              <a:spcAft>
                <a:spcPct val="0"/>
              </a:spcAft>
              <a:buClrTx/>
              <a:buSzTx/>
              <a:buFontTx/>
              <a:buNone/>
            </a:pPr>
            <a:r>
              <a:rPr kumimoji="1" lang="en-US" altLang="zh-CN">
                <a:solidFill>
                  <a:srgbClr val="0000FF"/>
                </a:solidFill>
                <a:latin typeface="微软雅黑" panose="020B0503020204020204" pitchFamily="34" charset="-122"/>
                <a:ea typeface="微软雅黑" panose="020B0503020204020204" pitchFamily="34" charset="-122"/>
              </a:rPr>
              <a:t>Dijkstra</a:t>
            </a:r>
            <a:r>
              <a:rPr kumimoji="1" lang="zh-CN" altLang="en-US">
                <a:solidFill>
                  <a:srgbClr val="0000FF"/>
                </a:solidFill>
                <a:latin typeface="微软雅黑" panose="020B0503020204020204" pitchFamily="34" charset="-122"/>
                <a:ea typeface="微软雅黑" panose="020B0503020204020204" pitchFamily="34" charset="-122"/>
              </a:rPr>
              <a:t>精彩言论</a:t>
            </a:r>
          </a:p>
        </p:txBody>
      </p:sp>
      <p:sp>
        <p:nvSpPr>
          <p:cNvPr id="19" name="AutoShape 12">
            <a:extLst>
              <a:ext uri="{FF2B5EF4-FFF2-40B4-BE49-F238E27FC236}">
                <a16:creationId xmlns:a16="http://schemas.microsoft.com/office/drawing/2014/main" id="{6DD6F54F-7D00-4F8C-8C28-CD1E0FD312B7}"/>
              </a:ext>
            </a:extLst>
          </p:cNvPr>
          <p:cNvSpPr>
            <a:spLocks noChangeArrowheads="1"/>
          </p:cNvSpPr>
          <p:nvPr/>
        </p:nvSpPr>
        <p:spPr bwMode="auto">
          <a:xfrm>
            <a:off x="4067175" y="3357563"/>
            <a:ext cx="4321175" cy="2016125"/>
          </a:xfrm>
          <a:prstGeom prst="cloudCallout">
            <a:avLst>
              <a:gd name="adj1" fmla="val -78583"/>
              <a:gd name="adj2" fmla="val -42755"/>
            </a:avLst>
          </a:prstGeom>
          <a:solidFill>
            <a:srgbClr val="FFCCFF"/>
          </a:solidFill>
          <a:ln w="9525">
            <a:solidFill>
              <a:srgbClr val="000000"/>
            </a:solidFill>
            <a:round/>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编程的艺术就是处理复杂性的艺术。</a:t>
            </a:r>
          </a:p>
        </p:txBody>
      </p:sp>
      <p:sp>
        <p:nvSpPr>
          <p:cNvPr id="20" name="AutoShape 13">
            <a:extLst>
              <a:ext uri="{FF2B5EF4-FFF2-40B4-BE49-F238E27FC236}">
                <a16:creationId xmlns:a16="http://schemas.microsoft.com/office/drawing/2014/main" id="{D4070ED8-D621-4C0A-9074-B2228BF76C02}"/>
              </a:ext>
            </a:extLst>
          </p:cNvPr>
          <p:cNvSpPr>
            <a:spLocks noChangeArrowheads="1"/>
          </p:cNvSpPr>
          <p:nvPr/>
        </p:nvSpPr>
        <p:spPr bwMode="auto">
          <a:xfrm>
            <a:off x="3851275" y="3429000"/>
            <a:ext cx="5113338" cy="2447925"/>
          </a:xfrm>
          <a:prstGeom prst="cloudCallout">
            <a:avLst>
              <a:gd name="adj1" fmla="val -69403"/>
              <a:gd name="adj2" fmla="val -51815"/>
            </a:avLst>
          </a:prstGeom>
          <a:solidFill>
            <a:srgbClr val="FFCCFF"/>
          </a:solidFill>
          <a:ln w="9525">
            <a:solidFill>
              <a:srgbClr val="000000"/>
            </a:solidFill>
            <a:round/>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优秀的程序员很清楚自己的能力是有限的，所以他对待编程任务的态度是完全谦卑的，特别是，他们会象逃避瘟疫那样逃避 “聪明的技巧”</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——1972</a:t>
            </a: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年图灵奖演讲</a:t>
            </a:r>
          </a:p>
        </p:txBody>
      </p:sp>
      <p:sp>
        <p:nvSpPr>
          <p:cNvPr id="21" name="AutoShape 14">
            <a:extLst>
              <a:ext uri="{FF2B5EF4-FFF2-40B4-BE49-F238E27FC236}">
                <a16:creationId xmlns:a16="http://schemas.microsoft.com/office/drawing/2014/main" id="{F4209A99-BB19-4C46-88F0-5EDCF164D36A}"/>
              </a:ext>
            </a:extLst>
          </p:cNvPr>
          <p:cNvSpPr>
            <a:spLocks noChangeArrowheads="1"/>
          </p:cNvSpPr>
          <p:nvPr/>
        </p:nvSpPr>
        <p:spPr bwMode="auto">
          <a:xfrm>
            <a:off x="3851275" y="3213100"/>
            <a:ext cx="5113338" cy="2447925"/>
          </a:xfrm>
          <a:prstGeom prst="cloudCallout">
            <a:avLst>
              <a:gd name="adj1" fmla="val -69403"/>
              <a:gd name="adj2" fmla="val -42995"/>
            </a:avLst>
          </a:prstGeom>
          <a:solidFill>
            <a:srgbClr val="FFCCFF"/>
          </a:solidFill>
          <a:ln w="9525">
            <a:solidFill>
              <a:srgbClr val="000000"/>
            </a:solidFill>
            <a:round/>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计算机科学是应用数学最难的一个分支，所以如果你是一个蹩脚的数学家，最好留在原地，继续当你的数学家。</a:t>
            </a:r>
          </a:p>
        </p:txBody>
      </p:sp>
      <p:sp>
        <p:nvSpPr>
          <p:cNvPr id="22" name="AutoShape 15">
            <a:extLst>
              <a:ext uri="{FF2B5EF4-FFF2-40B4-BE49-F238E27FC236}">
                <a16:creationId xmlns:a16="http://schemas.microsoft.com/office/drawing/2014/main" id="{CC708FB1-CFBD-474F-BE4E-B05462F5683D}"/>
              </a:ext>
            </a:extLst>
          </p:cNvPr>
          <p:cNvSpPr>
            <a:spLocks noChangeArrowheads="1"/>
          </p:cNvSpPr>
          <p:nvPr/>
        </p:nvSpPr>
        <p:spPr bwMode="auto">
          <a:xfrm>
            <a:off x="3779838" y="2997200"/>
            <a:ext cx="5113337" cy="2447925"/>
          </a:xfrm>
          <a:prstGeom prst="cloudCallout">
            <a:avLst>
              <a:gd name="adj1" fmla="val -68005"/>
              <a:gd name="adj2" fmla="val -34176"/>
            </a:avLst>
          </a:prstGeom>
          <a:solidFill>
            <a:srgbClr val="FFCCFF"/>
          </a:solidFill>
          <a:ln w="9525">
            <a:solidFill>
              <a:srgbClr val="000000"/>
            </a:solidFill>
            <a:round/>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实际上如果一个程序员先学了</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BASIC</a:t>
            </a: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，那就很难教会他好的编程技术了：作为一个可能的程序员，他们的神经已经错乱了，而且无法康复。</a:t>
            </a:r>
          </a:p>
        </p:txBody>
      </p:sp>
      <p:sp>
        <p:nvSpPr>
          <p:cNvPr id="23" name="AutoShape 16">
            <a:extLst>
              <a:ext uri="{FF2B5EF4-FFF2-40B4-BE49-F238E27FC236}">
                <a16:creationId xmlns:a16="http://schemas.microsoft.com/office/drawing/2014/main" id="{D9D9D5A0-B9EB-489E-B3F4-DE750FED34BE}"/>
              </a:ext>
            </a:extLst>
          </p:cNvPr>
          <p:cNvSpPr>
            <a:spLocks noChangeArrowheads="1"/>
          </p:cNvSpPr>
          <p:nvPr/>
        </p:nvSpPr>
        <p:spPr bwMode="auto">
          <a:xfrm>
            <a:off x="4030663" y="3573463"/>
            <a:ext cx="5113337" cy="2447925"/>
          </a:xfrm>
          <a:prstGeom prst="cloudCallout">
            <a:avLst>
              <a:gd name="adj1" fmla="val -69403"/>
              <a:gd name="adj2" fmla="val -51815"/>
            </a:avLst>
          </a:prstGeom>
          <a:solidFill>
            <a:srgbClr val="FFCCFF"/>
          </a:solidFill>
          <a:ln w="9525">
            <a:solidFill>
              <a:srgbClr val="000000"/>
            </a:solidFill>
            <a:round/>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就语言的使用问题：根本不可能用一把钝斧子削好铅笔，而换成十把钝斧子会使事情变成大灾难。</a:t>
            </a:r>
          </a:p>
        </p:txBody>
      </p:sp>
      <p:sp>
        <p:nvSpPr>
          <p:cNvPr id="24" name="AutoShape 17">
            <a:extLst>
              <a:ext uri="{FF2B5EF4-FFF2-40B4-BE49-F238E27FC236}">
                <a16:creationId xmlns:a16="http://schemas.microsoft.com/office/drawing/2014/main" id="{27F1F697-C07D-42E0-9507-F1E60E619FA2}"/>
              </a:ext>
            </a:extLst>
          </p:cNvPr>
          <p:cNvSpPr>
            <a:spLocks noChangeArrowheads="1"/>
          </p:cNvSpPr>
          <p:nvPr/>
        </p:nvSpPr>
        <p:spPr bwMode="auto">
          <a:xfrm>
            <a:off x="3851275" y="3860800"/>
            <a:ext cx="5113338" cy="2447925"/>
          </a:xfrm>
          <a:prstGeom prst="cloudCallout">
            <a:avLst>
              <a:gd name="adj1" fmla="val -70056"/>
              <a:gd name="adj2" fmla="val -65824"/>
            </a:avLst>
          </a:prstGeom>
          <a:solidFill>
            <a:srgbClr val="FFCCFF"/>
          </a:solidFill>
          <a:ln w="9525">
            <a:solidFill>
              <a:srgbClr val="000000"/>
            </a:solidFill>
            <a:round/>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简单是可靠的先决条件。</a:t>
            </a:r>
          </a:p>
        </p:txBody>
      </p:sp>
    </p:spTree>
    <p:extLst>
      <p:ext uri="{BB962C8B-B14F-4D97-AF65-F5344CB8AC3E}">
        <p14:creationId xmlns:p14="http://schemas.microsoft.com/office/powerpoint/2010/main" val="224638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45">
                                          <p:stCondLst>
                                            <p:cond delay="0"/>
                                          </p:stCondLst>
                                        </p:cTn>
                                        <p:tgtEl>
                                          <p:spTgt spid="18"/>
                                        </p:tgtEl>
                                      </p:cBhvr>
                                    </p:animEffect>
                                    <p:anim calcmode="lin" valueType="num">
                                      <p:cBhvr>
                                        <p:cTn id="8" dur="456"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18"/>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18"/>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18"/>
                                        </p:tgtEl>
                                        <p:attrNameLst>
                                          <p:attrName>ppt_y</p:attrName>
                                        </p:attrNameLst>
                                      </p:cBhvr>
                                      <p:tavLst>
                                        <p:tav tm="0" fmla="#ppt_y-sin(pi*$)/81">
                                          <p:val>
                                            <p:fltVal val="0"/>
                                          </p:val>
                                        </p:tav>
                                        <p:tav tm="100000">
                                          <p:val>
                                            <p:fltVal val="1"/>
                                          </p:val>
                                        </p:tav>
                                      </p:tavLst>
                                    </p:anim>
                                    <p:animScale>
                                      <p:cBhvr>
                                        <p:cTn id="13" dur="7">
                                          <p:stCondLst>
                                            <p:cond delay="162"/>
                                          </p:stCondLst>
                                        </p:cTn>
                                        <p:tgtEl>
                                          <p:spTgt spid="18"/>
                                        </p:tgtEl>
                                      </p:cBhvr>
                                      <p:to x="100000" y="60000"/>
                                    </p:animScale>
                                    <p:animScale>
                                      <p:cBhvr>
                                        <p:cTn id="14" dur="41" decel="50000">
                                          <p:stCondLst>
                                            <p:cond delay="169"/>
                                          </p:stCondLst>
                                        </p:cTn>
                                        <p:tgtEl>
                                          <p:spTgt spid="18"/>
                                        </p:tgtEl>
                                      </p:cBhvr>
                                      <p:to x="100000" y="100000"/>
                                    </p:animScale>
                                    <p:animScale>
                                      <p:cBhvr>
                                        <p:cTn id="15" dur="7">
                                          <p:stCondLst>
                                            <p:cond delay="328"/>
                                          </p:stCondLst>
                                        </p:cTn>
                                        <p:tgtEl>
                                          <p:spTgt spid="18"/>
                                        </p:tgtEl>
                                      </p:cBhvr>
                                      <p:to x="100000" y="80000"/>
                                    </p:animScale>
                                    <p:animScale>
                                      <p:cBhvr>
                                        <p:cTn id="16" dur="41" decel="50000">
                                          <p:stCondLst>
                                            <p:cond delay="335"/>
                                          </p:stCondLst>
                                        </p:cTn>
                                        <p:tgtEl>
                                          <p:spTgt spid="18"/>
                                        </p:tgtEl>
                                      </p:cBhvr>
                                      <p:to x="100000" y="100000"/>
                                    </p:animScale>
                                    <p:animScale>
                                      <p:cBhvr>
                                        <p:cTn id="17" dur="7">
                                          <p:stCondLst>
                                            <p:cond delay="410"/>
                                          </p:stCondLst>
                                        </p:cTn>
                                        <p:tgtEl>
                                          <p:spTgt spid="18"/>
                                        </p:tgtEl>
                                      </p:cBhvr>
                                      <p:to x="100000" y="90000"/>
                                    </p:animScale>
                                    <p:animScale>
                                      <p:cBhvr>
                                        <p:cTn id="18" dur="41" decel="50000">
                                          <p:stCondLst>
                                            <p:cond delay="417"/>
                                          </p:stCondLst>
                                        </p:cTn>
                                        <p:tgtEl>
                                          <p:spTgt spid="18"/>
                                        </p:tgtEl>
                                      </p:cBhvr>
                                      <p:to x="100000" y="100000"/>
                                    </p:animScale>
                                    <p:animScale>
                                      <p:cBhvr>
                                        <p:cTn id="19" dur="7">
                                          <p:stCondLst>
                                            <p:cond delay="452"/>
                                          </p:stCondLst>
                                        </p:cTn>
                                        <p:tgtEl>
                                          <p:spTgt spid="18"/>
                                        </p:tgtEl>
                                      </p:cBhvr>
                                      <p:to x="100000" y="95000"/>
                                    </p:animScale>
                                    <p:animScale>
                                      <p:cBhvr>
                                        <p:cTn id="20" dur="41" decel="50000">
                                          <p:stCondLst>
                                            <p:cond delay="458"/>
                                          </p:stCondLst>
                                        </p:cTn>
                                        <p:tgtEl>
                                          <p:spTgt spid="1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checkerboard(across)">
                                      <p:cBhvr>
                                        <p:cTn id="25"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checkerboard(across)">
                                      <p:cBhvr>
                                        <p:cTn id="30"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checkerboard(across)">
                                      <p:cBhvr>
                                        <p:cTn id="35"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checkerboard(across)">
                                      <p:cBhvr>
                                        <p:cTn id="40"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checkerboard(across)">
                                      <p:cBhvr>
                                        <p:cTn id="45"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checkerboard(across)">
                                      <p:cBhvr>
                                        <p:cTn id="50"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animBg="1"/>
      <p:bldP spid="21" grpId="0" animBg="1"/>
      <p:bldP spid="22"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5EFB8-9072-44C0-9C1F-D7FC4F648214}"/>
              </a:ext>
            </a:extLst>
          </p:cNvPr>
          <p:cNvSpPr>
            <a:spLocks noGrp="1"/>
          </p:cNvSpPr>
          <p:nvPr>
            <p:ph type="ctrTitle"/>
          </p:nvPr>
        </p:nvSpPr>
        <p:spPr/>
        <p:txBody>
          <a:bodyPr>
            <a:normAutofit/>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solidFill>
                <a:schemeClr val="tx1"/>
              </a:solidFill>
              <a:latin typeface="微软雅黑" panose="020B0503020204020204" pitchFamily="34" charset="-122"/>
            </a:endParaRPr>
          </a:p>
        </p:txBody>
      </p:sp>
      <p:sp>
        <p:nvSpPr>
          <p:cNvPr id="15" name="AutoShape 5">
            <a:extLst>
              <a:ext uri="{FF2B5EF4-FFF2-40B4-BE49-F238E27FC236}">
                <a16:creationId xmlns:a16="http://schemas.microsoft.com/office/drawing/2014/main" id="{B4F4F4B6-EA66-4CB6-8E12-8D07BE148616}"/>
              </a:ext>
            </a:extLst>
          </p:cNvPr>
          <p:cNvSpPr>
            <a:spLocks noChangeArrowheads="1"/>
          </p:cNvSpPr>
          <p:nvPr/>
        </p:nvSpPr>
        <p:spPr bwMode="auto">
          <a:xfrm>
            <a:off x="406400" y="1229329"/>
            <a:ext cx="7826375" cy="955675"/>
          </a:xfrm>
          <a:prstGeom prst="roundRect">
            <a:avLst>
              <a:gd name="adj" fmla="val 16667"/>
            </a:avLst>
          </a:prstGeom>
          <a:noFill/>
          <a:ln w="9525">
            <a:solidFill>
              <a:srgbClr val="000000"/>
            </a:solidFill>
            <a:round/>
            <a:headEnd/>
            <a:tailEnd/>
          </a:ln>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just" defTabSz="914400" eaLnBrk="1" fontAlgn="base" latinLnBrk="0" hangingPunct="1">
              <a:lnSpc>
                <a:spcPct val="90000"/>
              </a:lnSpc>
              <a:spcBef>
                <a:spcPct val="20000"/>
              </a:spcBef>
              <a:spcAft>
                <a:spcPct val="0"/>
              </a:spcAft>
              <a:buClrTx/>
              <a:buSzTx/>
              <a:buFont typeface="Wingdings" panose="05000000000000000000" pitchFamily="2" charset="2"/>
              <a:buChar char="q"/>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单元级控制结构</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规定程序单元之间控制流程的机制</a:t>
            </a:r>
          </a:p>
        </p:txBody>
      </p:sp>
      <p:sp>
        <p:nvSpPr>
          <p:cNvPr id="16" name="AutoShape 6">
            <a:extLst>
              <a:ext uri="{FF2B5EF4-FFF2-40B4-BE49-F238E27FC236}">
                <a16:creationId xmlns:a16="http://schemas.microsoft.com/office/drawing/2014/main" id="{6C65252A-3651-4D9F-8D35-6166F0FB58FA}"/>
              </a:ext>
            </a:extLst>
          </p:cNvPr>
          <p:cNvSpPr>
            <a:spLocks noChangeArrowheads="1"/>
          </p:cNvSpPr>
          <p:nvPr/>
        </p:nvSpPr>
        <p:spPr bwMode="auto">
          <a:xfrm>
            <a:off x="468313" y="2305654"/>
            <a:ext cx="7848600" cy="2613025"/>
          </a:xfrm>
          <a:prstGeom prst="roundRect">
            <a:avLst>
              <a:gd name="adj" fmla="val 16667"/>
            </a:avLst>
          </a:prstGeom>
          <a:noFill/>
          <a:ln w="9525">
            <a:solidFill>
              <a:srgbClr val="000000"/>
            </a:solidFill>
            <a:round/>
            <a:headEnd/>
            <a:tailEnd/>
          </a:ln>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35050"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just" defTabSz="914400" eaLnBrk="1" fontAlgn="base" latinLnBrk="0" hangingPunct="1">
              <a:lnSpc>
                <a:spcPct val="90000"/>
              </a:lnSpc>
              <a:spcBef>
                <a:spcPct val="20000"/>
              </a:spcBef>
              <a:spcAft>
                <a:spcPct val="0"/>
              </a:spcAft>
              <a:buClrTx/>
              <a:buSzTx/>
              <a:buFont typeface="Wingdings" panose="05000000000000000000" pitchFamily="2" charset="2"/>
              <a:buChar char="q"/>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讨论四种单元级控制结构</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显式调用</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异常处理</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协同程序</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并发单元</a:t>
            </a:r>
          </a:p>
        </p:txBody>
      </p:sp>
      <p:sp>
        <p:nvSpPr>
          <p:cNvPr id="17" name="Freeform 7">
            <a:extLst>
              <a:ext uri="{FF2B5EF4-FFF2-40B4-BE49-F238E27FC236}">
                <a16:creationId xmlns:a16="http://schemas.microsoft.com/office/drawing/2014/main" id="{076BE231-E813-41AB-894C-5C1D74968BD0}"/>
              </a:ext>
            </a:extLst>
          </p:cNvPr>
          <p:cNvSpPr>
            <a:spLocks/>
          </p:cNvSpPr>
          <p:nvPr/>
        </p:nvSpPr>
        <p:spPr bwMode="auto">
          <a:xfrm>
            <a:off x="1835150" y="3334354"/>
            <a:ext cx="1296988"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8" name="Freeform 8">
            <a:extLst>
              <a:ext uri="{FF2B5EF4-FFF2-40B4-BE49-F238E27FC236}">
                <a16:creationId xmlns:a16="http://schemas.microsoft.com/office/drawing/2014/main" id="{C7F0C3B5-0775-4146-82CB-C59FDF138E25}"/>
              </a:ext>
            </a:extLst>
          </p:cNvPr>
          <p:cNvSpPr>
            <a:spLocks/>
          </p:cNvSpPr>
          <p:nvPr/>
        </p:nvSpPr>
        <p:spPr bwMode="auto">
          <a:xfrm>
            <a:off x="1763713" y="3815367"/>
            <a:ext cx="1296987"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9" name="Freeform 9">
            <a:extLst>
              <a:ext uri="{FF2B5EF4-FFF2-40B4-BE49-F238E27FC236}">
                <a16:creationId xmlns:a16="http://schemas.microsoft.com/office/drawing/2014/main" id="{76A784DF-900A-456E-86A1-F213A68C06A8}"/>
              </a:ext>
            </a:extLst>
          </p:cNvPr>
          <p:cNvSpPr>
            <a:spLocks/>
          </p:cNvSpPr>
          <p:nvPr/>
        </p:nvSpPr>
        <p:spPr bwMode="auto">
          <a:xfrm>
            <a:off x="1763713" y="4318604"/>
            <a:ext cx="1296987"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0" name="Freeform 10">
            <a:extLst>
              <a:ext uri="{FF2B5EF4-FFF2-40B4-BE49-F238E27FC236}">
                <a16:creationId xmlns:a16="http://schemas.microsoft.com/office/drawing/2014/main" id="{B482D9FC-32A8-4315-91FE-F8AA28F9F0F9}"/>
              </a:ext>
            </a:extLst>
          </p:cNvPr>
          <p:cNvSpPr>
            <a:spLocks/>
          </p:cNvSpPr>
          <p:nvPr/>
        </p:nvSpPr>
        <p:spPr bwMode="auto">
          <a:xfrm>
            <a:off x="1763713" y="4751992"/>
            <a:ext cx="1296987"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1" name="AutoShape 11">
            <a:extLst>
              <a:ext uri="{FF2B5EF4-FFF2-40B4-BE49-F238E27FC236}">
                <a16:creationId xmlns:a16="http://schemas.microsoft.com/office/drawing/2014/main" id="{2A4DBC1E-44EF-447F-9A69-0D51ED786E07}"/>
              </a:ext>
            </a:extLst>
          </p:cNvPr>
          <p:cNvSpPr>
            <a:spLocks noChangeArrowheads="1"/>
          </p:cNvSpPr>
          <p:nvPr/>
        </p:nvSpPr>
        <p:spPr bwMode="auto">
          <a:xfrm>
            <a:off x="2627313" y="3766154"/>
            <a:ext cx="6121400" cy="790575"/>
          </a:xfrm>
          <a:prstGeom prst="wedgeRoundRectCallout">
            <a:avLst>
              <a:gd name="adj1" fmla="val -47227"/>
              <a:gd name="adj2" fmla="val -109838"/>
              <a:gd name="adj3" fmla="val 16667"/>
            </a:avLst>
          </a:prstGeom>
          <a:solidFill>
            <a:srgbClr val="CCECFF"/>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调用单元以显式名字调用从属单元；从属单元执行完后，转移控制返回调用单元；比如子程序。</a:t>
            </a:r>
          </a:p>
        </p:txBody>
      </p:sp>
      <p:sp>
        <p:nvSpPr>
          <p:cNvPr id="22" name="AutoShape 12">
            <a:extLst>
              <a:ext uri="{FF2B5EF4-FFF2-40B4-BE49-F238E27FC236}">
                <a16:creationId xmlns:a16="http://schemas.microsoft.com/office/drawing/2014/main" id="{9E646187-705E-4685-AFB4-5836293DDD75}"/>
              </a:ext>
            </a:extLst>
          </p:cNvPr>
          <p:cNvSpPr>
            <a:spLocks noChangeArrowheads="1"/>
          </p:cNvSpPr>
          <p:nvPr/>
        </p:nvSpPr>
        <p:spPr bwMode="auto">
          <a:xfrm>
            <a:off x="2268538" y="4486879"/>
            <a:ext cx="6121400" cy="790575"/>
          </a:xfrm>
          <a:prstGeom prst="wedgeRoundRectCallout">
            <a:avLst>
              <a:gd name="adj1" fmla="val -50907"/>
              <a:gd name="adj2" fmla="val -131926"/>
              <a:gd name="adj3" fmla="val 16667"/>
            </a:avLst>
          </a:prstGeom>
          <a:solidFill>
            <a:srgbClr val="CCECFF"/>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被调用单元是隐含的。非显式的调用。比如异常处理程序</a:t>
            </a:r>
          </a:p>
        </p:txBody>
      </p:sp>
      <p:sp>
        <p:nvSpPr>
          <p:cNvPr id="23" name="AutoShape 13">
            <a:extLst>
              <a:ext uri="{FF2B5EF4-FFF2-40B4-BE49-F238E27FC236}">
                <a16:creationId xmlns:a16="http://schemas.microsoft.com/office/drawing/2014/main" id="{6D53E440-8447-4585-863D-F64433D022D8}"/>
              </a:ext>
            </a:extLst>
          </p:cNvPr>
          <p:cNvSpPr>
            <a:spLocks noChangeArrowheads="1"/>
          </p:cNvSpPr>
          <p:nvPr/>
        </p:nvSpPr>
        <p:spPr bwMode="auto">
          <a:xfrm>
            <a:off x="3022600" y="2542192"/>
            <a:ext cx="6121400" cy="790575"/>
          </a:xfrm>
          <a:prstGeom prst="wedgeRoundRectCallout">
            <a:avLst>
              <a:gd name="adj1" fmla="val -59079"/>
              <a:gd name="adj2" fmla="val 175102"/>
              <a:gd name="adj3" fmla="val 16667"/>
            </a:avLst>
          </a:prstGeom>
          <a:solidFill>
            <a:srgbClr val="CCECFF"/>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各单元以对称的模式组成一组协同程序，单元之间彼此显式激活。</a:t>
            </a:r>
          </a:p>
        </p:txBody>
      </p:sp>
      <p:sp>
        <p:nvSpPr>
          <p:cNvPr id="24" name="AutoShape 14">
            <a:extLst>
              <a:ext uri="{FF2B5EF4-FFF2-40B4-BE49-F238E27FC236}">
                <a16:creationId xmlns:a16="http://schemas.microsoft.com/office/drawing/2014/main" id="{AC1E25D9-8DCE-41CB-8ABE-D5246843514B}"/>
              </a:ext>
            </a:extLst>
          </p:cNvPr>
          <p:cNvSpPr>
            <a:spLocks noChangeArrowheads="1"/>
          </p:cNvSpPr>
          <p:nvPr/>
        </p:nvSpPr>
        <p:spPr bwMode="auto">
          <a:xfrm>
            <a:off x="3238500" y="2758092"/>
            <a:ext cx="6121400" cy="790575"/>
          </a:xfrm>
          <a:prstGeom prst="wedgeRoundRectCallout">
            <a:avLst>
              <a:gd name="adj1" fmla="val -70278"/>
              <a:gd name="adj2" fmla="val 213653"/>
              <a:gd name="adj3" fmla="val 16667"/>
            </a:avLst>
          </a:prstGeom>
          <a:solidFill>
            <a:srgbClr val="CCECFF"/>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各单元组成一组并发或并行单元或进程，彼此之间不存在调用和返回，而是并行执行。</a:t>
            </a:r>
          </a:p>
        </p:txBody>
      </p:sp>
    </p:spTree>
    <p:extLst>
      <p:ext uri="{BB962C8B-B14F-4D97-AF65-F5344CB8AC3E}">
        <p14:creationId xmlns:p14="http://schemas.microsoft.com/office/powerpoint/2010/main" val="355288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ox(in)">
                                      <p:cBhvr>
                                        <p:cTn id="13"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ox(in)">
                                      <p:cBhvr>
                                        <p:cTn id="24"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1000" fill="hold"/>
                                        <p:tgtEl>
                                          <p:spTgt spid="19"/>
                                        </p:tgtEl>
                                        <p:attrNameLst>
                                          <p:attrName>ppt_w</p:attrName>
                                        </p:attrNameLst>
                                      </p:cBhvr>
                                      <p:tavLst>
                                        <p:tav tm="0">
                                          <p:val>
                                            <p:strVal val="#ppt_w*0.70"/>
                                          </p:val>
                                        </p:tav>
                                        <p:tav tm="100000">
                                          <p:val>
                                            <p:strVal val="#ppt_w"/>
                                          </p:val>
                                        </p:tav>
                                      </p:tavLst>
                                    </p:anim>
                                    <p:anim calcmode="lin" valueType="num">
                                      <p:cBhvr>
                                        <p:cTn id="30" dur="1000" fill="hold"/>
                                        <p:tgtEl>
                                          <p:spTgt spid="19"/>
                                        </p:tgtEl>
                                        <p:attrNameLst>
                                          <p:attrName>ppt_h</p:attrName>
                                        </p:attrNameLst>
                                      </p:cBhvr>
                                      <p:tavLst>
                                        <p:tav tm="0">
                                          <p:val>
                                            <p:strVal val="#ppt_h"/>
                                          </p:val>
                                        </p:tav>
                                        <p:tav tm="100000">
                                          <p:val>
                                            <p:strVal val="#ppt_h"/>
                                          </p:val>
                                        </p:tav>
                                      </p:tavLst>
                                    </p:anim>
                                    <p:animEffect transition="in" filter="fade">
                                      <p:cBhvr>
                                        <p:cTn id="31" dur="10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ox(in)">
                                      <p:cBhvr>
                                        <p:cTn id="36"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55" presetClass="entr" presetSubtype="0"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1000" fill="hold"/>
                                        <p:tgtEl>
                                          <p:spTgt spid="20"/>
                                        </p:tgtEl>
                                        <p:attrNameLst>
                                          <p:attrName>ppt_w</p:attrName>
                                        </p:attrNameLst>
                                      </p:cBhvr>
                                      <p:tavLst>
                                        <p:tav tm="0">
                                          <p:val>
                                            <p:strVal val="#ppt_w*0.70"/>
                                          </p:val>
                                        </p:tav>
                                        <p:tav tm="100000">
                                          <p:val>
                                            <p:strVal val="#ppt_w"/>
                                          </p:val>
                                        </p:tav>
                                      </p:tavLst>
                                    </p:anim>
                                    <p:anim calcmode="lin" valueType="num">
                                      <p:cBhvr>
                                        <p:cTn id="42" dur="1000" fill="hold"/>
                                        <p:tgtEl>
                                          <p:spTgt spid="20"/>
                                        </p:tgtEl>
                                        <p:attrNameLst>
                                          <p:attrName>ppt_h</p:attrName>
                                        </p:attrNameLst>
                                      </p:cBhvr>
                                      <p:tavLst>
                                        <p:tav tm="0">
                                          <p:val>
                                            <p:strVal val="#ppt_h"/>
                                          </p:val>
                                        </p:tav>
                                        <p:tav tm="100000">
                                          <p:val>
                                            <p:strVal val="#ppt_h"/>
                                          </p:val>
                                        </p:tav>
                                      </p:tavLst>
                                    </p:anim>
                                    <p:animEffect transition="in" filter="fade">
                                      <p:cBhvr>
                                        <p:cTn id="43" dur="10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ox(in)">
                                      <p:cBhvr>
                                        <p:cTn id="48"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nimBg="1" autoUpdateAnimBg="0"/>
      <p:bldP spid="23" grpId="0" animBg="1" autoUpdateAnimBg="0"/>
      <p:bldP spid="2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86A67-0A74-4A57-8717-9672668167A0}"/>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5" name="AutoShape 4">
            <a:extLst>
              <a:ext uri="{FF2B5EF4-FFF2-40B4-BE49-F238E27FC236}">
                <a16:creationId xmlns:a16="http://schemas.microsoft.com/office/drawing/2014/main" id="{7A48057C-8C63-4D6C-AA9E-4831F4D04C82}"/>
              </a:ext>
            </a:extLst>
          </p:cNvPr>
          <p:cNvSpPr>
            <a:spLocks noChangeArrowheads="1"/>
          </p:cNvSpPr>
          <p:nvPr/>
        </p:nvSpPr>
        <p:spPr bwMode="auto">
          <a:xfrm>
            <a:off x="284163" y="784282"/>
            <a:ext cx="8007350" cy="4410075"/>
          </a:xfrm>
          <a:prstGeom prst="roundRect">
            <a:avLst>
              <a:gd name="adj" fmla="val 16667"/>
            </a:avLst>
          </a:prstGeom>
          <a:noFill/>
          <a:ln w="9525">
            <a:solidFill>
              <a:srgbClr val="000000"/>
            </a:solidFill>
            <a:round/>
            <a:headEnd/>
            <a:tailEnd/>
          </a:ln>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35050"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682750" indent="-4572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just" defTabSz="914400" eaLnBrk="1" fontAlgn="base" latinLnBrk="0" hangingPunct="1">
              <a:lnSpc>
                <a:spcPct val="90000"/>
              </a:lnSpc>
              <a:spcBef>
                <a:spcPct val="20000"/>
              </a:spcBef>
              <a:spcAft>
                <a:spcPct val="0"/>
              </a:spcAft>
              <a:buClr>
                <a:srgbClr val="FF0000"/>
              </a:buClr>
              <a:buSzTx/>
              <a:buFont typeface="Wingdings" panose="05000000000000000000" pitchFamily="2" charset="2"/>
              <a:buNone/>
              <a:tabLst/>
              <a:defRPr/>
            </a:pP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显式调用从属单元：</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调用方式</a:t>
            </a:r>
          </a:p>
          <a:p>
            <a:pPr marL="1035050" marR="0" lvl="1" indent="-457200" algn="just" defTabSz="914400" eaLnBrk="1" fontAlgn="base" latinLnBrk="0" hangingPunct="1">
              <a:lnSpc>
                <a:spcPct val="90000"/>
              </a:lnSpc>
              <a:spcBef>
                <a:spcPct val="20000"/>
              </a:spcBef>
              <a:spcAft>
                <a:spcPct val="0"/>
              </a:spcAft>
              <a:buClr>
                <a:srgbClr val="0000FF"/>
              </a:buClr>
              <a:buSzTx/>
              <a:buFont typeface="Wingdings" panose="05000000000000000000" pitchFamily="2" charset="2"/>
              <a:buNone/>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由调用语句使用被调用单元的名字来进行调用；调用语句将控制转向被调用单元，被调用单元执行完后，将控制返回调用单元；</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参数传递：参数的两种绑定方式</a:t>
            </a:r>
          </a:p>
          <a:p>
            <a:pPr marL="1682750" marR="0" lvl="2" indent="-457200" algn="just" defTabSz="914400" eaLnBrk="1" fontAlgn="base" latinLnBrk="0" hangingPunct="1">
              <a:lnSpc>
                <a:spcPct val="90000"/>
              </a:lnSpc>
              <a:spcBef>
                <a:spcPct val="20000"/>
              </a:spcBef>
              <a:spcAft>
                <a:spcPct val="0"/>
              </a:spcAft>
              <a:buClr>
                <a:srgbClr val="FF3300"/>
              </a:buClr>
              <a:buSzTx/>
              <a:buFont typeface="Wingdings" panose="05000000000000000000" pitchFamily="2" charset="2"/>
              <a:buChar char="Ø"/>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位置绑定</a:t>
            </a:r>
          </a:p>
          <a:p>
            <a:pPr marL="1682750" marR="0" lvl="2" indent="-457200" algn="just" defTabSz="914400" eaLnBrk="1" fontAlgn="base" latinLnBrk="0" hangingPunct="1">
              <a:lnSpc>
                <a:spcPct val="90000"/>
              </a:lnSpc>
              <a:spcBef>
                <a:spcPct val="20000"/>
              </a:spcBef>
              <a:spcAft>
                <a:spcPct val="0"/>
              </a:spcAft>
              <a:buClr>
                <a:srgbClr val="FF3300"/>
              </a:buClr>
              <a:buSzTx/>
              <a:buFont typeface="Wingdings" panose="05000000000000000000" pitchFamily="2" charset="2"/>
              <a:buChar char="Ø"/>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关键字绑定</a:t>
            </a:r>
          </a:p>
        </p:txBody>
      </p:sp>
      <p:sp>
        <p:nvSpPr>
          <p:cNvPr id="6" name="AutoShape 5">
            <a:extLst>
              <a:ext uri="{FF2B5EF4-FFF2-40B4-BE49-F238E27FC236}">
                <a16:creationId xmlns:a16="http://schemas.microsoft.com/office/drawing/2014/main" id="{FB050A28-48D7-44ED-B804-F328FD9CE91B}"/>
              </a:ext>
            </a:extLst>
          </p:cNvPr>
          <p:cNvSpPr>
            <a:spLocks noChangeArrowheads="1"/>
          </p:cNvSpPr>
          <p:nvPr/>
        </p:nvSpPr>
        <p:spPr bwMode="auto">
          <a:xfrm>
            <a:off x="1403350" y="3129020"/>
            <a:ext cx="7272338" cy="3455987"/>
          </a:xfrm>
          <a:prstGeom prst="flowChartDocument">
            <a:avLst/>
          </a:prstGeom>
          <a:solidFill>
            <a:schemeClr val="accent1">
              <a:lumMod val="60000"/>
              <a:lumOff val="40000"/>
            </a:schemeClr>
          </a:solidFill>
          <a:ln w="9525">
            <a:solidFill>
              <a:srgbClr val="000000"/>
            </a:solidFill>
            <a:miter lim="800000"/>
            <a:headEnd/>
            <a:tailEnd/>
          </a:ln>
          <a:effectLst>
            <a:outerShdw dist="107763" dir="18900000" algn="ctr" rotWithShape="0">
              <a:srgbClr val="B2B2B2"/>
            </a:outerShdw>
          </a:effec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8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例：</a:t>
            </a:r>
          </a:p>
          <a:p>
            <a:pPr marL="0" marR="0" lvl="1" indent="0" defTabSz="914400" eaLnBrk="0" fontAlgn="base" latinLnBrk="0" hangingPunct="0">
              <a:lnSpc>
                <a:spcPct val="8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subprogram</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S(F1,F2,…,FN);</a:t>
            </a:r>
          </a:p>
          <a:p>
            <a:pPr marL="0" marR="0" lvl="1" indent="0" defTabSz="914400" eaLnBrk="0" fontAlgn="base" latinLnBrk="0" hangingPunct="0">
              <a:lnSpc>
                <a:spcPct val="8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1" indent="0" defTabSz="914400" eaLnBrk="0" fontAlgn="base" latinLnBrk="0" hangingPunct="0">
              <a:lnSpc>
                <a:spcPct val="8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end</a:t>
            </a:r>
          </a:p>
          <a:p>
            <a:pPr marL="0" marR="0" lvl="0" indent="0" defTabSz="914400" eaLnBrk="0" fontAlgn="base" latinLnBrk="0" hangingPunct="0">
              <a:lnSpc>
                <a:spcPct val="80000"/>
              </a:lnSpc>
              <a:spcBef>
                <a:spcPct val="0"/>
              </a:spcBef>
              <a:spcAft>
                <a:spcPct val="0"/>
              </a:spcAft>
              <a:buClr>
                <a:srgbClr val="FF3300"/>
              </a:buClr>
              <a:buSzTx/>
              <a:buFont typeface="Wingdings" panose="05000000000000000000" pitchFamily="2" charset="2"/>
              <a:buChar char="Ø"/>
              <a:tabLst/>
              <a:defRPr/>
            </a:pPr>
            <a:r>
              <a:rPr kumimoji="1"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位置绑定</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call</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S(A1,A2,…,AN)</a:t>
            </a:r>
          </a:p>
          <a:p>
            <a:pPr marL="0" marR="0" lvl="0" indent="0" defTabSz="914400" eaLnBrk="0" fontAlgn="base" latinLnBrk="0" hangingPunct="0">
              <a:lnSpc>
                <a:spcPct val="8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call</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S(A1,,A3,,,,,A8,,A10)</a:t>
            </a:r>
          </a:p>
          <a:p>
            <a:pPr marL="0" marR="0" lvl="0" indent="0" defTabSz="914400" eaLnBrk="0" fontAlgn="base" latinLnBrk="0" hangingPunct="0">
              <a:lnSpc>
                <a:spcPct val="80000"/>
              </a:lnSpc>
              <a:spcBef>
                <a:spcPct val="0"/>
              </a:spcBef>
              <a:spcAft>
                <a:spcPct val="0"/>
              </a:spcAft>
              <a:buClr>
                <a:srgbClr val="FF3300"/>
              </a:buClr>
              <a:buSzTx/>
              <a:buFont typeface="Wingdings" panose="05000000000000000000" pitchFamily="2" charset="2"/>
              <a:buChar char="Ø"/>
              <a:tabLst/>
              <a:defRPr/>
            </a:pPr>
            <a:r>
              <a:rPr kumimoji="1"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关键字绑定</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0" defTabSz="914400" eaLnBrk="0" fontAlgn="base" latinLnBrk="0" hangingPunct="0">
              <a:lnSpc>
                <a:spcPct val="8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call</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S(A1=&gt;F1,A3=&gt;F3,A8=&gt;F8,A10=&gt;F10)</a:t>
            </a:r>
          </a:p>
          <a:p>
            <a:pPr marL="0" marR="0" lvl="0" indent="0" defTabSz="914400" eaLnBrk="0" fontAlgn="base" latinLnBrk="0" hangingPunct="0">
              <a:lnSpc>
                <a:spcPct val="80000"/>
              </a:lnSpc>
              <a:spcBef>
                <a:spcPct val="0"/>
              </a:spcBef>
              <a:spcAft>
                <a:spcPct val="0"/>
              </a:spcAft>
              <a:buClrTx/>
              <a:buSzTx/>
              <a:buFontTx/>
              <a:buNone/>
              <a:tabLst/>
              <a:defRPr/>
            </a:pPr>
            <a:endPar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03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96395-A93A-4D97-AF22-64FE12E95222}"/>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9" name="AutoShape 4">
            <a:extLst>
              <a:ext uri="{FF2B5EF4-FFF2-40B4-BE49-F238E27FC236}">
                <a16:creationId xmlns:a16="http://schemas.microsoft.com/office/drawing/2014/main" id="{3AD81C93-728D-41FF-9236-FAC6B7BCA0BE}"/>
              </a:ext>
            </a:extLst>
          </p:cNvPr>
          <p:cNvSpPr>
            <a:spLocks noChangeArrowheads="1"/>
          </p:cNvSpPr>
          <p:nvPr/>
        </p:nvSpPr>
        <p:spPr bwMode="auto">
          <a:xfrm>
            <a:off x="452438" y="949713"/>
            <a:ext cx="7626350" cy="469916"/>
          </a:xfrm>
          <a:prstGeom prst="roundRect">
            <a:avLst>
              <a:gd name="adj" fmla="val 16667"/>
            </a:avLst>
          </a:prstGeom>
          <a:noFill/>
          <a:ln w="9525">
            <a:noFill/>
            <a:round/>
            <a:headEnd/>
            <a:tailEnd/>
          </a:ln>
          <a:effectLst/>
        </p:spPr>
        <p:txBody>
          <a:bodyPr>
            <a:spAutoFit/>
          </a:bodyPr>
          <a:lstStyle/>
          <a:p>
            <a:pPr algn="just" fontAlgn="base">
              <a:lnSpc>
                <a:spcPct val="90000"/>
              </a:lnSpc>
              <a:spcBef>
                <a:spcPct val="20000"/>
              </a:spcBef>
              <a:spcAft>
                <a:spcPct val="0"/>
              </a:spcAft>
              <a:buClr>
                <a:schemeClr val="tx1"/>
              </a:buClr>
              <a:buFont typeface="Wingdings" pitchFamily="2" charset="2"/>
              <a:buChar char="ü"/>
              <a:defRPr/>
            </a:pPr>
            <a:r>
              <a:rPr lang="zh-CN" altLang="en-US" sz="2400" b="1" dirty="0">
                <a:solidFill>
                  <a:srgbClr val="0033CC"/>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a:t>
            </a:r>
            <a:r>
              <a:rPr lang="zh-CN" altLang="en-US" sz="2400" b="1" dirty="0">
                <a:solidFill>
                  <a:srgbClr val="C00000"/>
                </a:solidFill>
                <a:latin typeface="微软雅黑" panose="020B0503020204020204" pitchFamily="34" charset="-122"/>
                <a:ea typeface="微软雅黑" panose="020B0503020204020204" pitchFamily="34" charset="-122"/>
              </a:rPr>
              <a:t>副作用</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对非局部环境的修改</a:t>
            </a:r>
          </a:p>
        </p:txBody>
      </p:sp>
      <p:sp>
        <p:nvSpPr>
          <p:cNvPr id="10" name="AutoShape 5">
            <a:extLst>
              <a:ext uri="{FF2B5EF4-FFF2-40B4-BE49-F238E27FC236}">
                <a16:creationId xmlns:a16="http://schemas.microsoft.com/office/drawing/2014/main" id="{F46DEC5D-594A-4A8A-AAE7-2CF9525B0DF1}"/>
              </a:ext>
            </a:extLst>
          </p:cNvPr>
          <p:cNvSpPr>
            <a:spLocks noChangeArrowheads="1"/>
          </p:cNvSpPr>
          <p:nvPr/>
        </p:nvSpPr>
        <p:spPr bwMode="auto">
          <a:xfrm>
            <a:off x="344488" y="1486288"/>
            <a:ext cx="7874000" cy="2717340"/>
          </a:xfrm>
          <a:prstGeom prst="roundRect">
            <a:avLst>
              <a:gd name="adj" fmla="val 16667"/>
            </a:avLst>
          </a:prstGeom>
          <a:noFill/>
          <a:ln w="9525">
            <a:noFill/>
            <a:round/>
            <a:headEnd/>
            <a:tailEnd/>
          </a:ln>
          <a:effectLst/>
        </p:spPr>
        <p:txBody>
          <a:bodyPr>
            <a:spAutoFit/>
          </a:bodyPr>
          <a:lstStyle/>
          <a:p>
            <a:pPr marL="457200" indent="-457200" algn="just" fontAlgn="base">
              <a:lnSpc>
                <a:spcPct val="90000"/>
              </a:lnSpc>
              <a:spcBef>
                <a:spcPct val="20000"/>
              </a:spcBef>
              <a:spcAft>
                <a:spcPct val="0"/>
              </a:spcAft>
              <a:buClr>
                <a:schemeClr val="tx1"/>
              </a:buClr>
              <a:buFont typeface="Wingdings" pitchFamily="2" charset="2"/>
              <a:buChar char="ü"/>
              <a:defRPr/>
            </a:pPr>
            <a:r>
              <a:rPr lang="zh-CN" altLang="en-US" sz="2400" b="1" dirty="0">
                <a:solidFill>
                  <a:srgbClr val="C00000"/>
                </a:solidFill>
                <a:latin typeface="微软雅黑" panose="020B0503020204020204" pitchFamily="34" charset="-122"/>
                <a:ea typeface="微软雅黑" panose="020B0503020204020204" pitchFamily="34" charset="-122"/>
              </a:rPr>
              <a:t>副作用</a:t>
            </a:r>
            <a:r>
              <a:rPr lang="zh-CN" altLang="en-US" sz="2400" dirty="0">
                <a:solidFill>
                  <a:srgbClr val="000000"/>
                </a:solidFill>
                <a:latin typeface="微软雅黑" panose="020B0503020204020204" pitchFamily="34" charset="-122"/>
                <a:ea typeface="微软雅黑" panose="020B0503020204020204" pitchFamily="34" charset="-122"/>
              </a:rPr>
              <a:t>可能导致的问题</a:t>
            </a:r>
          </a:p>
          <a:p>
            <a:pPr marL="1035050" lvl="1" indent="-457200" algn="just" fontAlgn="base">
              <a:lnSpc>
                <a:spcPct val="90000"/>
              </a:lnSpc>
              <a:spcBef>
                <a:spcPct val="20000"/>
              </a:spcBef>
              <a:spcAft>
                <a:spcPct val="0"/>
              </a:spcAft>
              <a:buClr>
                <a:schemeClr val="tx1"/>
              </a:buClr>
              <a:buFont typeface="Wingdings" pitchFamily="2" charset="2"/>
              <a:buAutoNum type="circleNumDbPlain"/>
              <a:defRPr/>
            </a:pPr>
            <a:r>
              <a:rPr lang="zh-CN" altLang="en-US" sz="2400" dirty="0">
                <a:solidFill>
                  <a:srgbClr val="000000"/>
                </a:solidFill>
                <a:latin typeface="微软雅黑" panose="020B0503020204020204" pitchFamily="34" charset="-122"/>
                <a:ea typeface="微软雅黑" panose="020B0503020204020204" pitchFamily="34" charset="-122"/>
              </a:rPr>
              <a:t>副作用降低了程序的可读性</a:t>
            </a:r>
          </a:p>
          <a:p>
            <a:pPr marL="1035050" lvl="1" indent="-457200" algn="just" fontAlgn="base">
              <a:lnSpc>
                <a:spcPct val="90000"/>
              </a:lnSpc>
              <a:spcBef>
                <a:spcPct val="20000"/>
              </a:spcBef>
              <a:spcAft>
                <a:spcPct val="0"/>
              </a:spcAft>
              <a:buFont typeface="Wingdings" pitchFamily="2" charset="2"/>
              <a:buAutoNum type="circleNumDbPlain" startAt="2"/>
              <a:defRPr/>
            </a:pPr>
            <a:r>
              <a:rPr lang="zh-CN" altLang="en-US" sz="2400" dirty="0">
                <a:solidFill>
                  <a:srgbClr val="000000"/>
                </a:solidFill>
                <a:latin typeface="微软雅黑" panose="020B0503020204020204" pitchFamily="34" charset="-122"/>
                <a:ea typeface="微软雅黑" panose="020B0503020204020204" pitchFamily="34" charset="-122"/>
              </a:rPr>
              <a:t>副作用限制了数学运算律的使用</a:t>
            </a:r>
          </a:p>
          <a:p>
            <a:pPr marL="1035050" lvl="1" indent="-457200" algn="just" fontAlgn="base">
              <a:lnSpc>
                <a:spcPct val="90000"/>
              </a:lnSpc>
              <a:spcBef>
                <a:spcPct val="20000"/>
              </a:spcBef>
              <a:spcAft>
                <a:spcPct val="0"/>
              </a:spcAft>
              <a:buClr>
                <a:srgbClr val="0000FF"/>
              </a:buClr>
              <a:buFont typeface="Wingdings" pitchFamily="2" charset="2"/>
              <a:buNone/>
              <a:defRPr/>
            </a:pPr>
            <a:r>
              <a:rPr lang="zh-CN" altLang="en-US" sz="2400" dirty="0">
                <a:solidFill>
                  <a:srgbClr val="000000"/>
                </a:solidFill>
                <a:latin typeface="微软雅黑" panose="020B0503020204020204" pitchFamily="34" charset="-122"/>
                <a:ea typeface="微软雅黑" panose="020B0503020204020204" pitchFamily="34" charset="-122"/>
              </a:rPr>
              <a:t>        如</a:t>
            </a:r>
            <a:r>
              <a:rPr lang="en-US" altLang="zh-CN" sz="2400" dirty="0">
                <a:solidFill>
                  <a:srgbClr val="000000"/>
                </a:solidFill>
                <a:latin typeface="微软雅黑" panose="020B0503020204020204" pitchFamily="34" charset="-122"/>
                <a:ea typeface="微软雅黑" panose="020B0503020204020204" pitchFamily="34" charset="-122"/>
              </a:rPr>
              <a:t>:w:=</a:t>
            </a:r>
            <a:r>
              <a:rPr lang="en-US" altLang="zh-CN" sz="2400" dirty="0" err="1">
                <a:solidFill>
                  <a:srgbClr val="000000"/>
                </a:solidFill>
                <a:latin typeface="微软雅黑" panose="020B0503020204020204" pitchFamily="34" charset="-122"/>
                <a:ea typeface="微软雅黑" panose="020B0503020204020204" pitchFamily="34" charset="-122"/>
              </a:rPr>
              <a:t>x+f</a:t>
            </a:r>
            <a:r>
              <a:rPr lang="en-US" altLang="zh-CN" sz="2400" dirty="0">
                <a:solidFill>
                  <a:srgbClr val="000000"/>
                </a:solidFill>
                <a:latin typeface="微软雅黑" panose="020B0503020204020204" pitchFamily="34" charset="-122"/>
                <a:ea typeface="微软雅黑" panose="020B0503020204020204" pitchFamily="34" charset="-122"/>
              </a:rPr>
              <a:t>(</a:t>
            </a:r>
            <a:r>
              <a:rPr lang="en-US" altLang="zh-CN" sz="2400" dirty="0" err="1">
                <a:solidFill>
                  <a:srgbClr val="000000"/>
                </a:solidFill>
                <a:latin typeface="微软雅黑" panose="020B0503020204020204" pitchFamily="34" charset="-122"/>
                <a:ea typeface="微软雅黑" panose="020B0503020204020204" pitchFamily="34" charset="-122"/>
              </a:rPr>
              <a:t>x,y</a:t>
            </a:r>
            <a:r>
              <a:rPr lang="en-US" altLang="zh-CN" sz="2400" dirty="0">
                <a:solidFill>
                  <a:srgbClr val="000000"/>
                </a:solidFill>
                <a:latin typeface="微软雅黑" panose="020B0503020204020204" pitchFamily="34" charset="-122"/>
                <a:ea typeface="微软雅黑" panose="020B0503020204020204" pitchFamily="34" charset="-122"/>
              </a:rPr>
              <a:t>)+z</a:t>
            </a:r>
          </a:p>
          <a:p>
            <a:pPr marL="1035050" lvl="1" indent="-457200" algn="just" fontAlgn="base">
              <a:lnSpc>
                <a:spcPct val="90000"/>
              </a:lnSpc>
              <a:spcBef>
                <a:spcPct val="20000"/>
              </a:spcBef>
              <a:spcAft>
                <a:spcPct val="0"/>
              </a:spcAft>
              <a:buClr>
                <a:schemeClr val="tx1"/>
              </a:buClr>
              <a:buFont typeface="Wingdings" pitchFamily="2" charset="2"/>
              <a:buAutoNum type="circleNumDbPlain" startAt="3"/>
              <a:defRPr/>
            </a:pPr>
            <a:r>
              <a:rPr lang="zh-CN" altLang="en-US" sz="2400" dirty="0">
                <a:solidFill>
                  <a:srgbClr val="000000"/>
                </a:solidFill>
                <a:latin typeface="微软雅黑" panose="020B0503020204020204" pitchFamily="34" charset="-122"/>
                <a:ea typeface="微软雅黑" panose="020B0503020204020204" pitchFamily="34" charset="-122"/>
              </a:rPr>
              <a:t>副作用影响目标代码的优化</a:t>
            </a:r>
          </a:p>
          <a:p>
            <a:pPr marL="1035050" lvl="1" indent="-457200" algn="just" fontAlgn="base">
              <a:lnSpc>
                <a:spcPct val="90000"/>
              </a:lnSpc>
              <a:spcBef>
                <a:spcPct val="20000"/>
              </a:spcBef>
              <a:spcAft>
                <a:spcPct val="0"/>
              </a:spcAft>
              <a:buClr>
                <a:srgbClr val="0000FF"/>
              </a:buClr>
              <a:buFont typeface="Wingdings" pitchFamily="2" charset="2"/>
              <a:buNone/>
              <a:defRPr/>
            </a:pPr>
            <a:r>
              <a:rPr lang="zh-CN" altLang="en-US" sz="2400" dirty="0">
                <a:solidFill>
                  <a:srgbClr val="000000"/>
                </a:solidFill>
                <a:latin typeface="微软雅黑" panose="020B0503020204020204" pitchFamily="34" charset="-122"/>
                <a:ea typeface="微软雅黑" panose="020B0503020204020204" pitchFamily="34" charset="-122"/>
              </a:rPr>
              <a:t>        如</a:t>
            </a:r>
            <a:r>
              <a:rPr lang="en-US" altLang="zh-CN" sz="2400" dirty="0">
                <a:solidFill>
                  <a:srgbClr val="000000"/>
                </a:solidFill>
                <a:latin typeface="微软雅黑" panose="020B0503020204020204" pitchFamily="34" charset="-122"/>
                <a:ea typeface="微软雅黑" panose="020B0503020204020204" pitchFamily="34" charset="-122"/>
              </a:rPr>
              <a:t>:u:=</a:t>
            </a:r>
            <a:r>
              <a:rPr lang="en-US" altLang="zh-CN" sz="2400" dirty="0" err="1">
                <a:solidFill>
                  <a:srgbClr val="000000"/>
                </a:solidFill>
                <a:latin typeface="微软雅黑" panose="020B0503020204020204" pitchFamily="34" charset="-122"/>
                <a:ea typeface="微软雅黑" panose="020B0503020204020204" pitchFamily="34" charset="-122"/>
              </a:rPr>
              <a:t>x+z+f</a:t>
            </a:r>
            <a:r>
              <a:rPr lang="en-US" altLang="zh-CN" sz="2400" dirty="0">
                <a:solidFill>
                  <a:srgbClr val="000000"/>
                </a:solidFill>
                <a:latin typeface="微软雅黑" panose="020B0503020204020204" pitchFamily="34" charset="-122"/>
                <a:ea typeface="微软雅黑" panose="020B0503020204020204" pitchFamily="34" charset="-122"/>
              </a:rPr>
              <a:t>(</a:t>
            </a:r>
            <a:r>
              <a:rPr lang="en-US" altLang="zh-CN" sz="2400" dirty="0" err="1">
                <a:solidFill>
                  <a:srgbClr val="000000"/>
                </a:solidFill>
                <a:latin typeface="微软雅黑" panose="020B0503020204020204" pitchFamily="34" charset="-122"/>
                <a:ea typeface="微软雅黑" panose="020B0503020204020204" pitchFamily="34" charset="-122"/>
              </a:rPr>
              <a:t>x,y</a:t>
            </a:r>
            <a:r>
              <a:rPr lang="en-US" altLang="zh-CN" sz="2400" dirty="0">
                <a:solidFill>
                  <a:srgbClr val="000000"/>
                </a:solidFill>
                <a:latin typeface="微软雅黑" panose="020B0503020204020204" pitchFamily="34" charset="-122"/>
                <a:ea typeface="微软雅黑" panose="020B0503020204020204" pitchFamily="34" charset="-122"/>
              </a:rPr>
              <a:t>)+f(</a:t>
            </a:r>
            <a:r>
              <a:rPr lang="en-US" altLang="zh-CN" sz="2400" dirty="0" err="1">
                <a:solidFill>
                  <a:srgbClr val="000000"/>
                </a:solidFill>
                <a:latin typeface="微软雅黑" panose="020B0503020204020204" pitchFamily="34" charset="-122"/>
                <a:ea typeface="微软雅黑" panose="020B0503020204020204" pitchFamily="34" charset="-122"/>
              </a:rPr>
              <a:t>x,y</a:t>
            </a:r>
            <a:r>
              <a:rPr lang="en-US" altLang="zh-CN" sz="2400" dirty="0">
                <a:solidFill>
                  <a:srgbClr val="000000"/>
                </a:solidFill>
                <a:latin typeface="微软雅黑" panose="020B0503020204020204" pitchFamily="34" charset="-122"/>
                <a:ea typeface="微软雅黑" panose="020B0503020204020204" pitchFamily="34" charset="-122"/>
              </a:rPr>
              <a:t>)+</a:t>
            </a:r>
            <a:r>
              <a:rPr lang="en-US" altLang="zh-CN" sz="2400" dirty="0" err="1">
                <a:solidFill>
                  <a:srgbClr val="000000"/>
                </a:solidFill>
                <a:latin typeface="微软雅黑" panose="020B0503020204020204" pitchFamily="34" charset="-122"/>
                <a:ea typeface="微软雅黑" panose="020B0503020204020204" pitchFamily="34" charset="-122"/>
              </a:rPr>
              <a:t>x+z</a:t>
            </a:r>
            <a:endParaRPr lang="en-US" altLang="zh-CN" sz="2400" dirty="0">
              <a:solidFill>
                <a:srgbClr val="000000"/>
              </a:solidFill>
              <a:latin typeface="微软雅黑" panose="020B0503020204020204" pitchFamily="34" charset="-122"/>
              <a:ea typeface="微软雅黑" panose="020B0503020204020204" pitchFamily="34" charset="-122"/>
            </a:endParaRPr>
          </a:p>
        </p:txBody>
      </p:sp>
      <p:sp>
        <p:nvSpPr>
          <p:cNvPr id="11" name="Freeform 6">
            <a:extLst>
              <a:ext uri="{FF2B5EF4-FFF2-40B4-BE49-F238E27FC236}">
                <a16:creationId xmlns:a16="http://schemas.microsoft.com/office/drawing/2014/main" id="{5BB519F0-62DB-4C07-BF01-3BDBE04CE131}"/>
              </a:ext>
            </a:extLst>
          </p:cNvPr>
          <p:cNvSpPr>
            <a:spLocks/>
          </p:cNvSpPr>
          <p:nvPr/>
        </p:nvSpPr>
        <p:spPr bwMode="auto">
          <a:xfrm>
            <a:off x="2771775" y="3161100"/>
            <a:ext cx="2016125"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2" name="Freeform 7">
            <a:extLst>
              <a:ext uri="{FF2B5EF4-FFF2-40B4-BE49-F238E27FC236}">
                <a16:creationId xmlns:a16="http://schemas.microsoft.com/office/drawing/2014/main" id="{FAAF7364-12F9-4AC6-AA74-4F0A33F222AE}"/>
              </a:ext>
            </a:extLst>
          </p:cNvPr>
          <p:cNvSpPr>
            <a:spLocks/>
          </p:cNvSpPr>
          <p:nvPr/>
        </p:nvSpPr>
        <p:spPr bwMode="auto">
          <a:xfrm flipV="1">
            <a:off x="3276600" y="4024700"/>
            <a:ext cx="3167063"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3" name="AutoShape 8">
            <a:extLst>
              <a:ext uri="{FF2B5EF4-FFF2-40B4-BE49-F238E27FC236}">
                <a16:creationId xmlns:a16="http://schemas.microsoft.com/office/drawing/2014/main" id="{D6A6FDFD-A1CF-4F3E-AF39-F2E1B44C9B70}"/>
              </a:ext>
            </a:extLst>
          </p:cNvPr>
          <p:cNvSpPr>
            <a:spLocks noChangeArrowheads="1"/>
          </p:cNvSpPr>
          <p:nvPr/>
        </p:nvSpPr>
        <p:spPr bwMode="auto">
          <a:xfrm>
            <a:off x="2916238" y="1792675"/>
            <a:ext cx="5976937" cy="790575"/>
          </a:xfrm>
          <a:prstGeom prst="wedgeRoundRectCallout">
            <a:avLst>
              <a:gd name="adj1" fmla="val -37519"/>
              <a:gd name="adj2" fmla="val 126907"/>
              <a:gd name="adj3" fmla="val 16667"/>
            </a:avLst>
          </a:prstGeom>
          <a:solidFill>
            <a:srgbClr val="CCECFF"/>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如果对</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f(x,y)</a:t>
            </a: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的调用，修改了</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x</a:t>
            </a: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和</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y</a:t>
            </a: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的值，则</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f(x,y)+x</a:t>
            </a: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和</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x+f(x,y)</a:t>
            </a: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两个表达式的值可能不同</a:t>
            </a:r>
          </a:p>
        </p:txBody>
      </p:sp>
      <p:sp>
        <p:nvSpPr>
          <p:cNvPr id="14" name="AutoShape 9">
            <a:extLst>
              <a:ext uri="{FF2B5EF4-FFF2-40B4-BE49-F238E27FC236}">
                <a16:creationId xmlns:a16="http://schemas.microsoft.com/office/drawing/2014/main" id="{21230512-3447-4CBB-940E-9F1EBAAC1F75}"/>
              </a:ext>
            </a:extLst>
          </p:cNvPr>
          <p:cNvSpPr>
            <a:spLocks noChangeArrowheads="1"/>
          </p:cNvSpPr>
          <p:nvPr/>
        </p:nvSpPr>
        <p:spPr bwMode="auto">
          <a:xfrm>
            <a:off x="1692275" y="4456500"/>
            <a:ext cx="5976938" cy="1081088"/>
          </a:xfrm>
          <a:prstGeom prst="wedgeRoundRectCallout">
            <a:avLst>
              <a:gd name="adj1" fmla="val -4583"/>
              <a:gd name="adj2" fmla="val -83921"/>
              <a:gd name="adj3" fmla="val 16667"/>
            </a:avLst>
          </a:prstGeom>
          <a:solidFill>
            <a:srgbClr val="CCECFF"/>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如果对</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f(x,y)</a:t>
            </a: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的调用，修改了</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x</a:t>
            </a: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和</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y</a:t>
            </a: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的值，则前面的</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x+z</a:t>
            </a: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的值和后面的</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x+z</a:t>
            </a: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的值可能不同，因此不能对它们提公因子（即只计值一次）</a:t>
            </a:r>
          </a:p>
        </p:txBody>
      </p:sp>
    </p:spTree>
    <p:extLst>
      <p:ext uri="{BB962C8B-B14F-4D97-AF65-F5344CB8AC3E}">
        <p14:creationId xmlns:p14="http://schemas.microsoft.com/office/powerpoint/2010/main" val="1558749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lide(fromBottom)">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in)">
                                      <p:cBhvr>
                                        <p:cTn id="22"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4ED0A8-79E6-4506-972F-A7C17A8E612C}"/>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11" name="AutoShape 4">
            <a:extLst>
              <a:ext uri="{FF2B5EF4-FFF2-40B4-BE49-F238E27FC236}">
                <a16:creationId xmlns:a16="http://schemas.microsoft.com/office/drawing/2014/main" id="{E8712AAE-11A1-4296-B101-DF5D3FD9B516}"/>
              </a:ext>
            </a:extLst>
          </p:cNvPr>
          <p:cNvSpPr>
            <a:spLocks noChangeArrowheads="1"/>
          </p:cNvSpPr>
          <p:nvPr/>
        </p:nvSpPr>
        <p:spPr bwMode="auto">
          <a:xfrm>
            <a:off x="360363" y="821334"/>
            <a:ext cx="8201025" cy="2553891"/>
          </a:xfrm>
          <a:prstGeom prst="roundRect">
            <a:avLst>
              <a:gd name="adj" fmla="val 16667"/>
            </a:avLst>
          </a:prstGeom>
          <a:noFill/>
          <a:ln w="9525">
            <a:noFill/>
            <a:round/>
            <a:headEnd/>
            <a:tailEnd/>
          </a:ln>
          <a:effectLst/>
        </p:spPr>
        <p:txBody>
          <a:bodyPr>
            <a:spAutoFit/>
          </a:bodyPr>
          <a:lstStyle/>
          <a:p>
            <a:pPr marL="457200" indent="-457200" algn="just" fontAlgn="base">
              <a:lnSpc>
                <a:spcPct val="90000"/>
              </a:lnSpc>
              <a:spcBef>
                <a:spcPct val="20000"/>
              </a:spcBef>
              <a:spcAft>
                <a:spcPct val="0"/>
              </a:spcAft>
              <a:buFont typeface="Wingdings" pitchFamily="2" charset="2"/>
              <a:buChar char="ü"/>
              <a:defRPr/>
            </a:pPr>
            <a:r>
              <a:rPr lang="zh-CN" altLang="en-US" sz="2400" b="1" dirty="0">
                <a:solidFill>
                  <a:srgbClr val="C00000"/>
                </a:solidFill>
                <a:latin typeface="微软雅黑" panose="020B0503020204020204" pitchFamily="34" charset="-122"/>
                <a:ea typeface="微软雅黑" panose="020B0503020204020204" pitchFamily="34" charset="-122"/>
              </a:rPr>
              <a:t>别名</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在单元激活期间</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两个变量表示</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共享</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同一数据对象</a:t>
            </a:r>
          </a:p>
          <a:p>
            <a:pPr marL="457200" indent="-457200" algn="just" fontAlgn="base">
              <a:lnSpc>
                <a:spcPct val="90000"/>
              </a:lnSpc>
              <a:spcBef>
                <a:spcPct val="20000"/>
              </a:spcBef>
              <a:spcAft>
                <a:spcPct val="0"/>
              </a:spcAft>
              <a:buClr>
                <a:srgbClr val="0000FF"/>
              </a:buClr>
              <a:buFont typeface="Wingdings" pitchFamily="2" charset="2"/>
              <a:buNone/>
              <a:defRPr/>
            </a:pPr>
            <a:r>
              <a:rPr lang="zh-CN" altLang="en-US" sz="2400" dirty="0">
                <a:solidFill>
                  <a:srgbClr val="000000"/>
                </a:solidFill>
                <a:latin typeface="微软雅黑" panose="020B0503020204020204" pitchFamily="34" charset="-122"/>
                <a:ea typeface="微软雅黑" panose="020B0503020204020204" pitchFamily="34" charset="-122"/>
              </a:rPr>
              <a:t>例如：</a:t>
            </a:r>
          </a:p>
          <a:p>
            <a:pPr marL="1035050" lvl="1" indent="-457200" algn="just" fontAlgn="base">
              <a:lnSpc>
                <a:spcPct val="90000"/>
              </a:lnSpc>
              <a:spcBef>
                <a:spcPct val="20000"/>
              </a:spcBef>
              <a:spcAft>
                <a:spcPct val="0"/>
              </a:spcAft>
              <a:buFont typeface="Wingdings" pitchFamily="2" charset="2"/>
              <a:buAutoNum type="circleNumDbPlain"/>
              <a:defRPr/>
            </a:pPr>
            <a:r>
              <a:rPr lang="en-US" altLang="zh-CN" sz="2400" dirty="0">
                <a:solidFill>
                  <a:srgbClr val="000000"/>
                </a:solidFill>
                <a:latin typeface="微软雅黑" panose="020B0503020204020204" pitchFamily="34" charset="-122"/>
                <a:ea typeface="微软雅黑" panose="020B0503020204020204" pitchFamily="34" charset="-122"/>
              </a:rPr>
              <a:t>FORTRAN</a:t>
            </a:r>
            <a:r>
              <a:rPr lang="zh-CN" altLang="en-US" sz="2400" dirty="0">
                <a:solidFill>
                  <a:srgbClr val="000000"/>
                </a:solidFill>
                <a:latin typeface="微软雅黑" panose="020B0503020204020204" pitchFamily="34" charset="-122"/>
                <a:ea typeface="微软雅黑" panose="020B0503020204020204" pitchFamily="34" charset="-122"/>
              </a:rPr>
              <a:t>的</a:t>
            </a:r>
            <a:r>
              <a:rPr lang="en-US" altLang="zh-CN" sz="2400" dirty="0">
                <a:solidFill>
                  <a:srgbClr val="000000"/>
                </a:solidFill>
                <a:latin typeface="微软雅黑" panose="020B0503020204020204" pitchFamily="34" charset="-122"/>
                <a:ea typeface="微软雅黑" panose="020B0503020204020204" pitchFamily="34" charset="-122"/>
              </a:rPr>
              <a:t>EQUIVALENCE</a:t>
            </a:r>
            <a:r>
              <a:rPr lang="zh-CN" altLang="en-US" sz="2400" dirty="0">
                <a:solidFill>
                  <a:srgbClr val="000000"/>
                </a:solidFill>
                <a:latin typeface="微软雅黑" panose="020B0503020204020204" pitchFamily="34" charset="-122"/>
                <a:ea typeface="微软雅黑" panose="020B0503020204020204" pitchFamily="34" charset="-122"/>
              </a:rPr>
              <a:t>语句，</a:t>
            </a:r>
            <a:r>
              <a:rPr lang="en-US" altLang="zh-CN" sz="2400" dirty="0">
                <a:solidFill>
                  <a:srgbClr val="000000"/>
                </a:solidFill>
                <a:latin typeface="微软雅黑" panose="020B0503020204020204" pitchFamily="34" charset="-122"/>
                <a:ea typeface="微软雅黑" panose="020B0503020204020204" pitchFamily="34" charset="-122"/>
              </a:rPr>
              <a:t>EQUIVALENCE(A,B)</a:t>
            </a:r>
          </a:p>
          <a:p>
            <a:pPr marL="1035050" lvl="1" indent="-457200" algn="just" fontAlgn="base">
              <a:lnSpc>
                <a:spcPct val="90000"/>
              </a:lnSpc>
              <a:spcBef>
                <a:spcPct val="20000"/>
              </a:spcBef>
              <a:spcAft>
                <a:spcPct val="0"/>
              </a:spcAft>
              <a:buFont typeface="Wingdings" pitchFamily="2" charset="2"/>
              <a:buAutoNum type="circleNumDbPlain"/>
              <a:defRPr/>
            </a:pPr>
            <a:r>
              <a:rPr lang="en-US" altLang="zh-CN" sz="2400" dirty="0">
                <a:solidFill>
                  <a:srgbClr val="000000"/>
                </a:solidFill>
                <a:latin typeface="微软雅黑" panose="020B0503020204020204" pitchFamily="34" charset="-122"/>
                <a:ea typeface="微软雅黑" panose="020B0503020204020204" pitchFamily="34" charset="-122"/>
              </a:rPr>
              <a:t>Pascal</a:t>
            </a:r>
            <a:r>
              <a:rPr lang="zh-CN" altLang="en-US" sz="2400" dirty="0">
                <a:solidFill>
                  <a:srgbClr val="000000"/>
                </a:solidFill>
                <a:latin typeface="微软雅黑" panose="020B0503020204020204" pitchFamily="34" charset="-122"/>
                <a:ea typeface="微软雅黑" panose="020B0503020204020204" pitchFamily="34" charset="-122"/>
              </a:rPr>
              <a:t>的变参使得形参和实参共享同一数据对象</a:t>
            </a:r>
          </a:p>
        </p:txBody>
      </p:sp>
      <p:grpSp>
        <p:nvGrpSpPr>
          <p:cNvPr id="12" name="Group 14">
            <a:extLst>
              <a:ext uri="{FF2B5EF4-FFF2-40B4-BE49-F238E27FC236}">
                <a16:creationId xmlns:a16="http://schemas.microsoft.com/office/drawing/2014/main" id="{C5DFA9C7-5427-4C8F-89AA-E41BAD7659F7}"/>
              </a:ext>
            </a:extLst>
          </p:cNvPr>
          <p:cNvGrpSpPr>
            <a:grpSpLocks/>
          </p:cNvGrpSpPr>
          <p:nvPr/>
        </p:nvGrpSpPr>
        <p:grpSpPr bwMode="auto">
          <a:xfrm>
            <a:off x="539750" y="3269221"/>
            <a:ext cx="7993063" cy="792163"/>
            <a:chOff x="340" y="1842"/>
            <a:chExt cx="5035" cy="499"/>
          </a:xfrm>
          <a:noFill/>
        </p:grpSpPr>
        <p:sp>
          <p:nvSpPr>
            <p:cNvPr id="13" name="AutoShape 6">
              <a:extLst>
                <a:ext uri="{FF2B5EF4-FFF2-40B4-BE49-F238E27FC236}">
                  <a16:creationId xmlns:a16="http://schemas.microsoft.com/office/drawing/2014/main" id="{577467E3-F925-4247-8AC1-5E04A65894CA}"/>
                </a:ext>
              </a:extLst>
            </p:cNvPr>
            <p:cNvSpPr>
              <a:spLocks noChangeArrowheads="1"/>
            </p:cNvSpPr>
            <p:nvPr/>
          </p:nvSpPr>
          <p:spPr bwMode="auto">
            <a:xfrm>
              <a:off x="340" y="1854"/>
              <a:ext cx="5035" cy="487"/>
            </a:xfrm>
            <a:prstGeom prst="roundRect">
              <a:avLst>
                <a:gd name="adj" fmla="val 5435"/>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8636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863600" marR="0" lvl="0" indent="0" defTabSz="914400" eaLnBrk="1" fontAlgn="base" latinLnBrk="0" hangingPunct="1">
                <a:lnSpc>
                  <a:spcPct val="90000"/>
                </a:lnSpc>
                <a:spcBef>
                  <a:spcPct val="20000"/>
                </a:spcBef>
                <a:spcAft>
                  <a:spcPct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zh-CN" altLang="en-US" sz="24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注意</a:t>
              </a:r>
              <a:r>
                <a:rPr kumimoji="1"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：别名可能导致严重的程序问题。</a:t>
              </a:r>
              <a:endPar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aphicFrame>
          <p:nvGraphicFramePr>
            <p:cNvPr id="14" name="Object 7">
              <a:extLst>
                <a:ext uri="{FF2B5EF4-FFF2-40B4-BE49-F238E27FC236}">
                  <a16:creationId xmlns:a16="http://schemas.microsoft.com/office/drawing/2014/main" id="{31931E3D-DE5A-499C-BD70-F6792FFA39F1}"/>
                </a:ext>
              </a:extLst>
            </p:cNvPr>
            <p:cNvGraphicFramePr>
              <a:graphicFrameLocks noChangeAspect="1"/>
            </p:cNvGraphicFramePr>
            <p:nvPr/>
          </p:nvGraphicFramePr>
          <p:xfrm>
            <a:off x="476" y="1842"/>
            <a:ext cx="227" cy="462"/>
          </p:xfrm>
          <a:graphic>
            <a:graphicData uri="http://schemas.openxmlformats.org/presentationml/2006/ole">
              <mc:AlternateContent xmlns:mc="http://schemas.openxmlformats.org/markup-compatibility/2006">
                <mc:Choice xmlns:v="urn:schemas-microsoft-com:vml" Requires="v">
                  <p:oleObj spid="_x0000_s2063" name="剪辑" r:id="rId3" imgW="1728788" imgH="3252788" progId="MS_ClipArt_Gallery.2">
                    <p:embed/>
                  </p:oleObj>
                </mc:Choice>
                <mc:Fallback>
                  <p:oleObj name="剪辑" r:id="rId3" imgW="1728788" imgH="3252788" progId="MS_ClipArt_Gallery.2">
                    <p:embed/>
                    <p:pic>
                      <p:nvPicPr>
                        <p:cNvPr id="31755" name="Object 7">
                          <a:extLst>
                            <a:ext uri="{FF2B5EF4-FFF2-40B4-BE49-F238E27FC236}">
                              <a16:creationId xmlns:a16="http://schemas.microsoft.com/office/drawing/2014/main" id="{0A2E95B3-6F7D-4047-9133-FB4CF506B9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1842"/>
                          <a:ext cx="227" cy="462"/>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 name="Rectangle 8">
            <a:extLst>
              <a:ext uri="{FF2B5EF4-FFF2-40B4-BE49-F238E27FC236}">
                <a16:creationId xmlns:a16="http://schemas.microsoft.com/office/drawing/2014/main" id="{58DF9908-1A2D-4CF3-902B-60384F8A5DC2}"/>
              </a:ext>
            </a:extLst>
          </p:cNvPr>
          <p:cNvSpPr>
            <a:spLocks noChangeArrowheads="1"/>
          </p:cNvSpPr>
          <p:nvPr/>
        </p:nvSpPr>
        <p:spPr bwMode="auto">
          <a:xfrm>
            <a:off x="611188" y="4194791"/>
            <a:ext cx="4392612" cy="2160587"/>
          </a:xfrm>
          <a:prstGeom prst="rect">
            <a:avLst/>
          </a:prstGeom>
          <a:noFill/>
          <a:ln>
            <a:noFill/>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eaLnBrk="0" fontAlgn="base" hangingPunct="0">
              <a:lnSpc>
                <a:spcPct val="80000"/>
              </a:lnSpc>
              <a:spcBef>
                <a:spcPct val="0"/>
              </a:spcBef>
              <a:spcAft>
                <a:spcPct val="0"/>
              </a:spcAft>
              <a:buClrTx/>
              <a:buSzTx/>
              <a:buFontTx/>
              <a:buNone/>
            </a:pPr>
            <a:r>
              <a:rPr kumimoji="1" lang="zh-CN" altLang="en-US" sz="2000" b="1">
                <a:solidFill>
                  <a:srgbClr val="000000"/>
                </a:solidFill>
                <a:latin typeface="微软雅黑" panose="020B0503020204020204" pitchFamily="34" charset="-122"/>
                <a:ea typeface="微软雅黑" panose="020B0503020204020204" pitchFamily="34" charset="-122"/>
              </a:rPr>
              <a:t>例</a:t>
            </a:r>
            <a:r>
              <a:rPr kumimoji="1" lang="zh-CN" altLang="en-US" sz="2000">
                <a:solidFill>
                  <a:srgbClr val="000000"/>
                </a:solidFill>
                <a:latin typeface="微软雅黑" panose="020B0503020204020204" pitchFamily="34" charset="-122"/>
                <a:ea typeface="微软雅黑" panose="020B0503020204020204" pitchFamily="34" charset="-122"/>
              </a:rPr>
              <a:t>：考虑如下</a:t>
            </a:r>
            <a:r>
              <a:rPr kumimoji="1" lang="en-US" altLang="zh-CN" sz="2000">
                <a:solidFill>
                  <a:srgbClr val="000000"/>
                </a:solidFill>
                <a:latin typeface="微软雅黑" panose="020B0503020204020204" pitchFamily="34" charset="-122"/>
                <a:ea typeface="微软雅黑" panose="020B0503020204020204" pitchFamily="34" charset="-122"/>
              </a:rPr>
              <a:t>pascal</a:t>
            </a:r>
            <a:r>
              <a:rPr kumimoji="1" lang="zh-CN" altLang="en-US" sz="2000">
                <a:solidFill>
                  <a:srgbClr val="000000"/>
                </a:solidFill>
                <a:latin typeface="微软雅黑" panose="020B0503020204020204" pitchFamily="34" charset="-122"/>
                <a:ea typeface="微软雅黑" panose="020B0503020204020204" pitchFamily="34" charset="-122"/>
              </a:rPr>
              <a:t>过程</a:t>
            </a:r>
          </a:p>
          <a:p>
            <a:pPr eaLnBrk="0" fontAlgn="base" hangingPunct="0">
              <a:lnSpc>
                <a:spcPct val="80000"/>
              </a:lnSpc>
              <a:spcBef>
                <a:spcPct val="0"/>
              </a:spcBef>
              <a:spcAft>
                <a:spcPct val="0"/>
              </a:spcAft>
              <a:buClrTx/>
              <a:buSzTx/>
              <a:buFontTx/>
              <a:buNone/>
            </a:pPr>
            <a:r>
              <a:rPr kumimoji="1" lang="es-ES" altLang="zh-CN" sz="2000" b="1">
                <a:solidFill>
                  <a:srgbClr val="000000"/>
                </a:solidFill>
                <a:latin typeface="微软雅黑" panose="020B0503020204020204" pitchFamily="34" charset="-122"/>
                <a:ea typeface="微软雅黑" panose="020B0503020204020204" pitchFamily="34" charset="-122"/>
              </a:rPr>
              <a:t>procedure</a:t>
            </a:r>
            <a:r>
              <a:rPr kumimoji="1" lang="es-ES" altLang="zh-CN" sz="2000">
                <a:solidFill>
                  <a:srgbClr val="000000"/>
                </a:solidFill>
                <a:latin typeface="微软雅黑" panose="020B0503020204020204" pitchFamily="34" charset="-122"/>
                <a:ea typeface="微软雅黑" panose="020B0503020204020204" pitchFamily="34" charset="-122"/>
              </a:rPr>
              <a:t> swap(var x,y:integer);</a:t>
            </a:r>
          </a:p>
          <a:p>
            <a:pPr eaLnBrk="0" fontAlgn="base" hangingPunct="0">
              <a:lnSpc>
                <a:spcPct val="80000"/>
              </a:lnSpc>
              <a:spcBef>
                <a:spcPct val="0"/>
              </a:spcBef>
              <a:spcAft>
                <a:spcPct val="0"/>
              </a:spcAft>
              <a:buClrTx/>
              <a:buSzTx/>
              <a:buFontTx/>
              <a:buNone/>
            </a:pPr>
            <a:r>
              <a:rPr kumimoji="1" lang="es-ES" altLang="zh-CN" sz="2000" b="1">
                <a:solidFill>
                  <a:srgbClr val="000000"/>
                </a:solidFill>
                <a:latin typeface="微软雅黑" panose="020B0503020204020204" pitchFamily="34" charset="-122"/>
                <a:ea typeface="微软雅黑" panose="020B0503020204020204" pitchFamily="34" charset="-122"/>
              </a:rPr>
              <a:t>begin</a:t>
            </a:r>
          </a:p>
          <a:p>
            <a:pPr eaLnBrk="0" fontAlgn="base" hangingPunct="0">
              <a:lnSpc>
                <a:spcPct val="80000"/>
              </a:lnSpc>
              <a:spcBef>
                <a:spcPct val="0"/>
              </a:spcBef>
              <a:spcAft>
                <a:spcPct val="0"/>
              </a:spcAft>
              <a:buClrTx/>
              <a:buSzTx/>
              <a:buFontTx/>
              <a:buNone/>
            </a:pPr>
            <a:r>
              <a:rPr kumimoji="1" lang="es-ES" altLang="zh-CN" sz="2000">
                <a:solidFill>
                  <a:srgbClr val="000000"/>
                </a:solidFill>
                <a:latin typeface="微软雅黑" panose="020B0503020204020204" pitchFamily="34" charset="-122"/>
                <a:ea typeface="微软雅黑" panose="020B0503020204020204" pitchFamily="34" charset="-122"/>
              </a:rPr>
              <a:t>         x:=x+y;</a:t>
            </a:r>
          </a:p>
          <a:p>
            <a:pPr eaLnBrk="0" fontAlgn="base" hangingPunct="0">
              <a:lnSpc>
                <a:spcPct val="80000"/>
              </a:lnSpc>
              <a:spcBef>
                <a:spcPct val="0"/>
              </a:spcBef>
              <a:spcAft>
                <a:spcPct val="0"/>
              </a:spcAft>
              <a:buClrTx/>
              <a:buSzTx/>
              <a:buFontTx/>
              <a:buNone/>
            </a:pPr>
            <a:r>
              <a:rPr kumimoji="1" lang="es-ES" altLang="zh-CN" sz="2000">
                <a:solidFill>
                  <a:srgbClr val="000000"/>
                </a:solidFill>
                <a:latin typeface="微软雅黑" panose="020B0503020204020204" pitchFamily="34" charset="-122"/>
                <a:ea typeface="微软雅黑" panose="020B0503020204020204" pitchFamily="34" charset="-122"/>
              </a:rPr>
              <a:t>         y:=x-y;</a:t>
            </a:r>
          </a:p>
          <a:p>
            <a:pPr eaLnBrk="0" fontAlgn="base" hangingPunct="0">
              <a:lnSpc>
                <a:spcPct val="80000"/>
              </a:lnSpc>
              <a:spcBef>
                <a:spcPct val="0"/>
              </a:spcBef>
              <a:spcAft>
                <a:spcPct val="0"/>
              </a:spcAft>
              <a:buClrTx/>
              <a:buSzTx/>
              <a:buFontTx/>
              <a:buNone/>
            </a:pPr>
            <a:r>
              <a:rPr kumimoji="1" lang="es-ES" altLang="zh-CN" sz="2000">
                <a:solidFill>
                  <a:srgbClr val="000000"/>
                </a:solidFill>
                <a:latin typeface="微软雅黑" panose="020B0503020204020204" pitchFamily="34" charset="-122"/>
                <a:ea typeface="微软雅黑" panose="020B0503020204020204" pitchFamily="34" charset="-122"/>
              </a:rPr>
              <a:t>         x:=x-y;</a:t>
            </a:r>
          </a:p>
          <a:p>
            <a:pPr eaLnBrk="0" fontAlgn="base" hangingPunct="0">
              <a:lnSpc>
                <a:spcPct val="80000"/>
              </a:lnSpc>
              <a:spcBef>
                <a:spcPct val="0"/>
              </a:spcBef>
              <a:spcAft>
                <a:spcPct val="0"/>
              </a:spcAft>
              <a:buClrTx/>
              <a:buSzTx/>
              <a:buFontTx/>
              <a:buNone/>
            </a:pPr>
            <a:r>
              <a:rPr kumimoji="1" lang="es-ES" altLang="zh-CN" sz="2000" b="1">
                <a:solidFill>
                  <a:srgbClr val="000000"/>
                </a:solidFill>
                <a:latin typeface="微软雅黑" panose="020B0503020204020204" pitchFamily="34" charset="-122"/>
                <a:ea typeface="微软雅黑" panose="020B0503020204020204" pitchFamily="34" charset="-122"/>
              </a:rPr>
              <a:t>end</a:t>
            </a:r>
            <a:r>
              <a:rPr kumimoji="1" lang="es-ES" altLang="zh-CN" sz="2000">
                <a:solidFill>
                  <a:srgbClr val="000000"/>
                </a:solidFill>
                <a:latin typeface="微软雅黑" panose="020B0503020204020204" pitchFamily="34" charset="-122"/>
                <a:ea typeface="微软雅黑" panose="020B0503020204020204" pitchFamily="34" charset="-122"/>
              </a:rPr>
              <a:t>;</a:t>
            </a:r>
            <a:endParaRPr kumimoji="1" lang="en-US" altLang="zh-CN" sz="2000">
              <a:solidFill>
                <a:srgbClr val="000000"/>
              </a:solidFill>
              <a:latin typeface="微软雅黑" panose="020B0503020204020204" pitchFamily="34" charset="-122"/>
              <a:ea typeface="微软雅黑" panose="020B0503020204020204" pitchFamily="34" charset="-122"/>
            </a:endParaRPr>
          </a:p>
        </p:txBody>
      </p:sp>
      <p:sp>
        <p:nvSpPr>
          <p:cNvPr id="16" name="Rectangle 11">
            <a:extLst>
              <a:ext uri="{FF2B5EF4-FFF2-40B4-BE49-F238E27FC236}">
                <a16:creationId xmlns:a16="http://schemas.microsoft.com/office/drawing/2014/main" id="{99C7CDE9-06E5-4F47-990A-8CFB84188407}"/>
              </a:ext>
            </a:extLst>
          </p:cNvPr>
          <p:cNvSpPr>
            <a:spLocks noChangeArrowheads="1"/>
          </p:cNvSpPr>
          <p:nvPr/>
        </p:nvSpPr>
        <p:spPr bwMode="auto">
          <a:xfrm>
            <a:off x="6089650" y="4109066"/>
            <a:ext cx="1223963" cy="576262"/>
          </a:xfrm>
          <a:prstGeom prst="rect">
            <a:avLst/>
          </a:prstGeom>
          <a:noFill/>
          <a:ln>
            <a:noFill/>
          </a:ln>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eaLnBrk="0" fontAlgn="base" hangingPunct="0">
              <a:spcBef>
                <a:spcPct val="0"/>
              </a:spcBef>
              <a:spcAft>
                <a:spcPct val="0"/>
              </a:spcAft>
              <a:buClrTx/>
              <a:buSzTx/>
              <a:buFontTx/>
              <a:buNone/>
            </a:pPr>
            <a:r>
              <a:rPr kumimoji="1" lang="zh-CN" altLang="en-US" sz="2800">
                <a:solidFill>
                  <a:srgbClr val="0000FF"/>
                </a:solidFill>
                <a:latin typeface="微软雅黑" panose="020B0503020204020204" pitchFamily="34" charset="-122"/>
                <a:ea typeface="微软雅黑" panose="020B0503020204020204" pitchFamily="34" charset="-122"/>
              </a:rPr>
              <a:t>问题</a:t>
            </a:r>
          </a:p>
        </p:txBody>
      </p:sp>
      <p:sp>
        <p:nvSpPr>
          <p:cNvPr id="17" name="Rectangle 12">
            <a:extLst>
              <a:ext uri="{FF2B5EF4-FFF2-40B4-BE49-F238E27FC236}">
                <a16:creationId xmlns:a16="http://schemas.microsoft.com/office/drawing/2014/main" id="{F7246B85-40C6-435C-898F-4A9BEA6A30DE}"/>
              </a:ext>
            </a:extLst>
          </p:cNvPr>
          <p:cNvSpPr>
            <a:spLocks noChangeArrowheads="1"/>
          </p:cNvSpPr>
          <p:nvPr/>
        </p:nvSpPr>
        <p:spPr bwMode="auto">
          <a:xfrm>
            <a:off x="5292725" y="4698028"/>
            <a:ext cx="3384550" cy="1655763"/>
          </a:xfrm>
          <a:prstGeom prst="rect">
            <a:avLst/>
          </a:prstGeom>
          <a:noFill/>
          <a:ln>
            <a:noFill/>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8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在下列几种情况下，左边的程序是否正确执行：</a:t>
            </a:r>
            <a:endPar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0" fontAlgn="base" latinLnBrk="0" hangingPunct="0">
              <a:lnSpc>
                <a:spcPct val="80000"/>
              </a:lnSpc>
              <a:spcBef>
                <a:spcPct val="0"/>
              </a:spcBef>
              <a:spcAft>
                <a:spcPct val="0"/>
              </a:spcAft>
              <a:buClrTx/>
              <a:buSzTx/>
              <a:buFontTx/>
              <a:buNone/>
              <a:tabLst/>
              <a:defRPr/>
            </a:pPr>
            <a:r>
              <a:rPr kumimoji="1" lang="es-E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swap(a,a);</a:t>
            </a:r>
          </a:p>
          <a:p>
            <a:pPr marL="0" marR="0" lvl="0" indent="0" defTabSz="914400" eaLnBrk="0" fontAlgn="base" latinLnBrk="0" hangingPunct="0">
              <a:lnSpc>
                <a:spcPct val="80000"/>
              </a:lnSpc>
              <a:spcBef>
                <a:spcPct val="0"/>
              </a:spcBef>
              <a:spcAft>
                <a:spcPct val="0"/>
              </a:spcAft>
              <a:buClrTx/>
              <a:buSzTx/>
              <a:buFontTx/>
              <a:buNone/>
              <a:tabLst/>
              <a:defRPr/>
            </a:pPr>
            <a:r>
              <a:rPr kumimoji="1" lang="es-E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swap(b[i],b[j]),</a:t>
            </a:r>
            <a:r>
              <a:rPr kumimoji="1" lang="zh-CN" altLang="es-E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其中</a:t>
            </a:r>
            <a:r>
              <a:rPr kumimoji="1" lang="es-E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i=j</a:t>
            </a:r>
          </a:p>
          <a:p>
            <a:pPr marL="0" marR="0" lvl="0" indent="0" defTabSz="914400" eaLnBrk="0" fontAlgn="base" latinLnBrk="0" hangingPunct="0">
              <a:lnSpc>
                <a:spcPct val="80000"/>
              </a:lnSpc>
              <a:spcBef>
                <a:spcPct val="0"/>
              </a:spcBef>
              <a:spcAft>
                <a:spcPct val="0"/>
              </a:spcAft>
              <a:buClrTx/>
              <a:buSzTx/>
              <a:buFontTx/>
              <a:buNone/>
              <a:tabLst/>
              <a:defRPr/>
            </a:pPr>
            <a:r>
              <a:rPr kumimoji="1" lang="es-E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swap(p^,q^),p</a:t>
            </a:r>
            <a:r>
              <a:rPr kumimoji="1" lang="zh-CN" altLang="es-E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和</a:t>
            </a:r>
            <a:r>
              <a:rPr kumimoji="1" lang="es-E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q</a:t>
            </a:r>
            <a:r>
              <a:rPr kumimoji="1" lang="zh-CN" altLang="es-E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指向同一个数据对象</a:t>
            </a:r>
            <a:endPar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 name="AutoShape 13">
            <a:extLst>
              <a:ext uri="{FF2B5EF4-FFF2-40B4-BE49-F238E27FC236}">
                <a16:creationId xmlns:a16="http://schemas.microsoft.com/office/drawing/2014/main" id="{AF2CC74C-3310-4F2B-814E-37695C314FC2}"/>
              </a:ext>
            </a:extLst>
          </p:cNvPr>
          <p:cNvSpPr>
            <a:spLocks noChangeArrowheads="1"/>
          </p:cNvSpPr>
          <p:nvPr/>
        </p:nvSpPr>
        <p:spPr bwMode="auto">
          <a:xfrm>
            <a:off x="5435600" y="5442731"/>
            <a:ext cx="1296988" cy="598156"/>
          </a:xfrm>
          <a:prstGeom prst="flowChartSummingJunction">
            <a:avLst/>
          </a:prstGeom>
          <a:noFill/>
          <a:ln w="57150">
            <a:solidFill>
              <a:srgbClr val="FF3300"/>
            </a:solidFill>
            <a:round/>
            <a:headEnd/>
            <a:tailEnd/>
          </a:ln>
        </p:spPr>
        <p:txBody>
          <a:bodyPr lIns="0" tIns="46038" rIns="0" bIns="46038" anchor="ct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fontAlgn="base">
              <a:lnSpc>
                <a:spcPct val="90000"/>
              </a:lnSpc>
              <a:spcBef>
                <a:spcPct val="50000"/>
              </a:spcBef>
              <a:spcAft>
                <a:spcPct val="0"/>
              </a:spcAft>
              <a:buClr>
                <a:srgbClr val="99CCFF"/>
              </a:buClr>
              <a:buFontTx/>
              <a:buNone/>
            </a:pPr>
            <a:endParaRPr lang="zh-CN" altLang="en-US" sz="2400">
              <a:solidFill>
                <a:srgbClr val="0033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732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5"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anim calcmode="lin" valueType="num">
                                      <p:cBhvr>
                                        <p:cTn id="26" dur="500" fill="hold"/>
                                        <p:tgtEl>
                                          <p:spTgt spid="15"/>
                                        </p:tgtEl>
                                        <p:attrNameLst>
                                          <p:attrName>style.rotation</p:attrName>
                                        </p:attrNameLst>
                                      </p:cBhvr>
                                      <p:tavLst>
                                        <p:tav tm="0">
                                          <p:val>
                                            <p:fltVal val="720"/>
                                          </p:val>
                                        </p:tav>
                                        <p:tav tm="100000">
                                          <p:val>
                                            <p:fltVal val="0"/>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 calcmode="lin" valueType="num">
                                      <p:cBhvr>
                                        <p:cTn id="28" dur="500" fill="hold"/>
                                        <p:tgtEl>
                                          <p:spTgt spid="15"/>
                                        </p:tgtEl>
                                        <p:attrNameLst>
                                          <p:attrName>ppt_w</p:attrName>
                                        </p:attrNameLst>
                                      </p:cBhvr>
                                      <p:tavLst>
                                        <p:tav tm="0">
                                          <p:val>
                                            <p:fltVal val="0"/>
                                          </p:val>
                                        </p:tav>
                                        <p:tav tm="100000">
                                          <p:val>
                                            <p:strVal val="#ppt_w"/>
                                          </p:val>
                                        </p:tav>
                                      </p:tavLst>
                                    </p:anim>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p:cTn id="33" dur="1000" fill="hold"/>
                                        <p:tgtEl>
                                          <p:spTgt spid="16"/>
                                        </p:tgtEl>
                                        <p:attrNameLst>
                                          <p:attrName>ppt_w</p:attrName>
                                        </p:attrNameLst>
                                      </p:cBhvr>
                                      <p:tavLst>
                                        <p:tav tm="0">
                                          <p:val>
                                            <p:fltVal val="0"/>
                                          </p:val>
                                        </p:tav>
                                        <p:tav tm="100000">
                                          <p:val>
                                            <p:strVal val="#ppt_w"/>
                                          </p:val>
                                        </p:tav>
                                      </p:tavLst>
                                    </p:anim>
                                    <p:anim calcmode="lin" valueType="num">
                                      <p:cBhvr>
                                        <p:cTn id="34" dur="1000" fill="hold"/>
                                        <p:tgtEl>
                                          <p:spTgt spid="16"/>
                                        </p:tgtEl>
                                        <p:attrNameLst>
                                          <p:attrName>ppt_h</p:attrName>
                                        </p:attrNameLst>
                                      </p:cBhvr>
                                      <p:tavLst>
                                        <p:tav tm="0">
                                          <p:val>
                                            <p:fltVal val="0"/>
                                          </p:val>
                                        </p:tav>
                                        <p:tav tm="100000">
                                          <p:val>
                                            <p:strVal val="#ppt_h"/>
                                          </p:val>
                                        </p:tav>
                                      </p:tavLst>
                                    </p:anim>
                                    <p:anim calcmode="lin" valueType="num">
                                      <p:cBhvr>
                                        <p:cTn id="35"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7" fill="hold">
                      <p:stCondLst>
                        <p:cond delay="indefinite"/>
                      </p:stCondLst>
                      <p:childTnLst>
                        <p:par>
                          <p:cTn id="38" fill="hold">
                            <p:stCondLst>
                              <p:cond delay="0"/>
                            </p:stCondLst>
                            <p:childTnLst>
                              <p:par>
                                <p:cTn id="39" presetID="35"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anim calcmode="lin" valueType="num">
                                      <p:cBhvr>
                                        <p:cTn id="42" dur="500" fill="hold"/>
                                        <p:tgtEl>
                                          <p:spTgt spid="17"/>
                                        </p:tgtEl>
                                        <p:attrNameLst>
                                          <p:attrName>style.rotation</p:attrName>
                                        </p:attrNameLst>
                                      </p:cBhvr>
                                      <p:tavLst>
                                        <p:tav tm="0">
                                          <p:val>
                                            <p:fltVal val="720"/>
                                          </p:val>
                                        </p:tav>
                                        <p:tav tm="100000">
                                          <p:val>
                                            <p:fltVal val="0"/>
                                          </p:val>
                                        </p:tav>
                                      </p:tavLst>
                                    </p:anim>
                                    <p:anim calcmode="lin" valueType="num">
                                      <p:cBhvr>
                                        <p:cTn id="43" dur="500" fill="hold"/>
                                        <p:tgtEl>
                                          <p:spTgt spid="17"/>
                                        </p:tgtEl>
                                        <p:attrNameLst>
                                          <p:attrName>ppt_h</p:attrName>
                                        </p:attrNameLst>
                                      </p:cBhvr>
                                      <p:tavLst>
                                        <p:tav tm="0">
                                          <p:val>
                                            <p:fltVal val="0"/>
                                          </p:val>
                                        </p:tav>
                                        <p:tav tm="100000">
                                          <p:val>
                                            <p:strVal val="#ppt_h"/>
                                          </p:val>
                                        </p:tav>
                                      </p:tavLst>
                                    </p:anim>
                                    <p:anim calcmode="lin" valueType="num">
                                      <p:cBhvr>
                                        <p:cTn id="44" dur="500" fill="hold"/>
                                        <p:tgtEl>
                                          <p:spTgt spid="17"/>
                                        </p:tgtEl>
                                        <p:attrNameLst>
                                          <p:attrName>ppt_w</p:attrName>
                                        </p:attrNameLst>
                                      </p:cBhvr>
                                      <p:tavLst>
                                        <p:tav tm="0">
                                          <p:val>
                                            <p:fltVal val="0"/>
                                          </p:val>
                                        </p:tav>
                                        <p:tav tm="100000">
                                          <p:val>
                                            <p:strVal val="#ppt_w"/>
                                          </p:val>
                                        </p:tav>
                                      </p:tavLst>
                                    </p:anim>
                                  </p:childTnLst>
                                </p:cTn>
                              </p:par>
                            </p:childTnLst>
                          </p:cTn>
                        </p:par>
                      </p:childTnLst>
                    </p:cTn>
                  </p:par>
                  <p:par>
                    <p:cTn id="45" fill="hold">
                      <p:stCondLst>
                        <p:cond delay="indefinite"/>
                      </p:stCondLst>
                      <p:childTnLst>
                        <p:par>
                          <p:cTn id="46" fill="hold">
                            <p:stCondLst>
                              <p:cond delay="0"/>
                            </p:stCondLst>
                            <p:childTnLst>
                              <p:par>
                                <p:cTn id="47" presetID="58" presetClass="entr" presetSubtype="0" accel="10000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strVal val="#ppt_w*2.5"/>
                                          </p:val>
                                        </p:tav>
                                        <p:tav tm="100000">
                                          <p:val>
                                            <p:strVal val="#ppt_w"/>
                                          </p:val>
                                        </p:tav>
                                      </p:tavLst>
                                    </p:anim>
                                    <p:anim calcmode="lin" valueType="num">
                                      <p:cBhvr>
                                        <p:cTn id="50" dur="500" fill="hold"/>
                                        <p:tgtEl>
                                          <p:spTgt spid="18"/>
                                        </p:tgtEl>
                                        <p:attrNameLst>
                                          <p:attrName>ppt_h</p:attrName>
                                        </p:attrNameLst>
                                      </p:cBhvr>
                                      <p:tavLst>
                                        <p:tav tm="0">
                                          <p:val>
                                            <p:strVal val="#ppt_h*0.01"/>
                                          </p:val>
                                        </p:tav>
                                        <p:tav tm="100000">
                                          <p:val>
                                            <p:strVal val="#ppt_h"/>
                                          </p:val>
                                        </p:tav>
                                      </p:tavLst>
                                    </p:anim>
                                    <p:anim calcmode="lin" valueType="num">
                                      <p:cBhvr>
                                        <p:cTn id="51" dur="500" fill="hold"/>
                                        <p:tgtEl>
                                          <p:spTgt spid="18"/>
                                        </p:tgtEl>
                                        <p:attrNameLst>
                                          <p:attrName>ppt_x</p:attrName>
                                        </p:attrNameLst>
                                      </p:cBhvr>
                                      <p:tavLst>
                                        <p:tav tm="0">
                                          <p:val>
                                            <p:strVal val="#ppt_x"/>
                                          </p:val>
                                        </p:tav>
                                        <p:tav tm="100000">
                                          <p:val>
                                            <p:strVal val="#ppt_x"/>
                                          </p:val>
                                        </p:tav>
                                      </p:tavLst>
                                    </p:anim>
                                    <p:anim calcmode="lin" valueType="num">
                                      <p:cBhvr>
                                        <p:cTn id="52" dur="500" fill="hold"/>
                                        <p:tgtEl>
                                          <p:spTgt spid="18"/>
                                        </p:tgtEl>
                                        <p:attrNameLst>
                                          <p:attrName>ppt_y</p:attrName>
                                        </p:attrNameLst>
                                      </p:cBhvr>
                                      <p:tavLst>
                                        <p:tav tm="0">
                                          <p:val>
                                            <p:strVal val="#ppt_h+1"/>
                                          </p:val>
                                        </p:tav>
                                        <p:tav tm="100000">
                                          <p:val>
                                            <p:strVal val="#ppt_y"/>
                                          </p:val>
                                        </p:tav>
                                      </p:tavLst>
                                    </p:anim>
                                    <p:animEffect transition="in" filter="fade">
                                      <p:cBhvr>
                                        <p:cTn id="5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0DCDF-09D2-477C-AFC8-028C9898CE99}"/>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7" name="AutoShape 4">
            <a:extLst>
              <a:ext uri="{FF2B5EF4-FFF2-40B4-BE49-F238E27FC236}">
                <a16:creationId xmlns:a16="http://schemas.microsoft.com/office/drawing/2014/main" id="{A5125FD3-7CBB-4CDD-A54B-B8AB9E5E61B8}"/>
              </a:ext>
            </a:extLst>
          </p:cNvPr>
          <p:cNvSpPr>
            <a:spLocks noChangeArrowheads="1"/>
          </p:cNvSpPr>
          <p:nvPr/>
        </p:nvSpPr>
        <p:spPr bwMode="auto">
          <a:xfrm>
            <a:off x="360363" y="764927"/>
            <a:ext cx="8201025" cy="469916"/>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just" fontAlgn="base">
              <a:lnSpc>
                <a:spcPct val="90000"/>
              </a:lnSpc>
              <a:spcAft>
                <a:spcPct val="0"/>
              </a:spcAft>
              <a:buClrTx/>
              <a:buSzTx/>
              <a:buFont typeface="Wingdings" panose="05000000000000000000" pitchFamily="2" charset="2"/>
              <a:buChar char="ü"/>
            </a:pPr>
            <a:r>
              <a:rPr lang="zh-CN" altLang="en-US" sz="2400" dirty="0">
                <a:solidFill>
                  <a:srgbClr val="000000"/>
                </a:solidFill>
                <a:latin typeface="微软雅黑" panose="020B0503020204020204" pitchFamily="34" charset="-122"/>
                <a:ea typeface="微软雅黑" panose="020B0503020204020204" pitchFamily="34" charset="-122"/>
              </a:rPr>
              <a:t>变参和全局变量表示同一数据对象时，也会引起别名</a:t>
            </a:r>
          </a:p>
        </p:txBody>
      </p:sp>
      <p:sp>
        <p:nvSpPr>
          <p:cNvPr id="8" name="AutoShape 5">
            <a:extLst>
              <a:ext uri="{FF2B5EF4-FFF2-40B4-BE49-F238E27FC236}">
                <a16:creationId xmlns:a16="http://schemas.microsoft.com/office/drawing/2014/main" id="{34553A97-D6FE-4F2D-BA5A-0C2EEA4198E0}"/>
              </a:ext>
            </a:extLst>
          </p:cNvPr>
          <p:cNvSpPr>
            <a:spLocks noChangeArrowheads="1"/>
          </p:cNvSpPr>
          <p:nvPr/>
        </p:nvSpPr>
        <p:spPr bwMode="auto">
          <a:xfrm>
            <a:off x="461963" y="3733094"/>
            <a:ext cx="8286750" cy="1368885"/>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457200" marR="0" lvl="0"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ü"/>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别名也影响编译器生成优化的代码</a:t>
            </a:r>
          </a:p>
          <a:p>
            <a:pPr marL="457200" marR="0" lvl="0" indent="-457200" algn="just" defTabSz="914400" eaLnBrk="1" fontAlgn="base" latinLnBrk="0" hangingPunct="1">
              <a:lnSpc>
                <a:spcPct val="90000"/>
              </a:lnSpc>
              <a:spcBef>
                <a:spcPct val="20000"/>
              </a:spcBef>
              <a:spcAft>
                <a:spcPct val="0"/>
              </a:spcAft>
              <a:buClr>
                <a:srgbClr val="0000FF"/>
              </a:buClr>
              <a:buSzTx/>
              <a:buFont typeface="Wingdings" panose="05000000000000000000" pitchFamily="2" charset="2"/>
              <a:buNone/>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a:=(x-y*z)+w    /* </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若</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与</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x</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y</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或</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z</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中任一个是别名</a:t>
            </a:r>
          </a:p>
          <a:p>
            <a:pPr marL="457200" marR="0" lvl="0" indent="-457200" algn="just" defTabSz="914400" eaLnBrk="1" fontAlgn="base" latinLnBrk="0" hangingPunct="1">
              <a:lnSpc>
                <a:spcPct val="90000"/>
              </a:lnSpc>
              <a:spcBef>
                <a:spcPct val="20000"/>
              </a:spcBef>
              <a:spcAft>
                <a:spcPct val="0"/>
              </a:spcAft>
              <a:buClr>
                <a:srgbClr val="0000FF"/>
              </a:buClr>
              <a:buSzTx/>
              <a:buFont typeface="Wingdings" panose="05000000000000000000" pitchFamily="2" charset="2"/>
              <a:buNone/>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b:=(x-y*z)+u                  </a:t>
            </a:r>
          </a:p>
        </p:txBody>
      </p:sp>
      <p:sp>
        <p:nvSpPr>
          <p:cNvPr id="9" name="AutoShape 6">
            <a:extLst>
              <a:ext uri="{FF2B5EF4-FFF2-40B4-BE49-F238E27FC236}">
                <a16:creationId xmlns:a16="http://schemas.microsoft.com/office/drawing/2014/main" id="{D5456845-904A-4011-AC44-0A83B3F84801}"/>
              </a:ext>
            </a:extLst>
          </p:cNvPr>
          <p:cNvSpPr>
            <a:spLocks noChangeArrowheads="1"/>
          </p:cNvSpPr>
          <p:nvPr/>
        </p:nvSpPr>
        <p:spPr bwMode="auto">
          <a:xfrm>
            <a:off x="468313" y="5113529"/>
            <a:ext cx="8201025" cy="1368885"/>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35050"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just" fontAlgn="base">
              <a:lnSpc>
                <a:spcPct val="90000"/>
              </a:lnSpc>
              <a:spcAft>
                <a:spcPct val="0"/>
              </a:spcAft>
              <a:buClrTx/>
              <a:buSzTx/>
              <a:buFont typeface="Wingdings" panose="05000000000000000000" pitchFamily="2" charset="2"/>
              <a:buChar char="ü"/>
            </a:pPr>
            <a:r>
              <a:rPr lang="zh-CN" altLang="en-US" sz="2400" dirty="0">
                <a:solidFill>
                  <a:srgbClr val="000000"/>
                </a:solidFill>
                <a:latin typeface="微软雅黑" panose="020B0503020204020204" pitchFamily="34" charset="-122"/>
                <a:ea typeface="微软雅黑" panose="020B0503020204020204" pitchFamily="34" charset="-122"/>
              </a:rPr>
              <a:t>别名的消除</a:t>
            </a:r>
          </a:p>
          <a:p>
            <a:pPr lvl="1" algn="just" fontAlgn="base">
              <a:lnSpc>
                <a:spcPct val="90000"/>
              </a:lnSpc>
              <a:spcAft>
                <a:spcPct val="0"/>
              </a:spcAft>
              <a:buClr>
                <a:srgbClr val="FF3300"/>
              </a:buClr>
              <a:buSzTx/>
              <a:buFont typeface="Wingdings" panose="05000000000000000000" pitchFamily="2" charset="2"/>
              <a:buChar char="Ø"/>
            </a:pPr>
            <a:r>
              <a:rPr lang="zh-CN" altLang="en-US" sz="2400" dirty="0">
                <a:solidFill>
                  <a:srgbClr val="000000"/>
                </a:solidFill>
                <a:latin typeface="微软雅黑" panose="020B0503020204020204" pitchFamily="34" charset="-122"/>
                <a:ea typeface="微软雅黑" panose="020B0503020204020204" pitchFamily="34" charset="-122"/>
              </a:rPr>
              <a:t>废除可能引起别名的结构</a:t>
            </a:r>
          </a:p>
          <a:p>
            <a:pPr lvl="1" algn="just" fontAlgn="base">
              <a:lnSpc>
                <a:spcPct val="90000"/>
              </a:lnSpc>
              <a:spcAft>
                <a:spcPct val="0"/>
              </a:spcAft>
              <a:buClr>
                <a:srgbClr val="FF3300"/>
              </a:buClr>
              <a:buSzTx/>
              <a:buFont typeface="Wingdings" panose="05000000000000000000" pitchFamily="2" charset="2"/>
              <a:buChar char="Ø"/>
            </a:pPr>
            <a:r>
              <a:rPr lang="zh-CN" altLang="en-US" sz="2400" dirty="0">
                <a:solidFill>
                  <a:srgbClr val="000000"/>
                </a:solidFill>
                <a:latin typeface="微软雅黑" panose="020B0503020204020204" pitchFamily="34" charset="-122"/>
                <a:ea typeface="微软雅黑" panose="020B0503020204020204" pitchFamily="34" charset="-122"/>
              </a:rPr>
              <a:t>限制使用指针、变参、全局变量、数组等</a:t>
            </a:r>
          </a:p>
        </p:txBody>
      </p:sp>
      <p:sp>
        <p:nvSpPr>
          <p:cNvPr id="10" name="Rectangle 7">
            <a:extLst>
              <a:ext uri="{FF2B5EF4-FFF2-40B4-BE49-F238E27FC236}">
                <a16:creationId xmlns:a16="http://schemas.microsoft.com/office/drawing/2014/main" id="{08D90301-3E44-4B97-897B-0BD029ED1616}"/>
              </a:ext>
            </a:extLst>
          </p:cNvPr>
          <p:cNvSpPr>
            <a:spLocks noChangeArrowheads="1"/>
          </p:cNvSpPr>
          <p:nvPr/>
        </p:nvSpPr>
        <p:spPr bwMode="auto">
          <a:xfrm>
            <a:off x="611188" y="1349395"/>
            <a:ext cx="6985000" cy="2193925"/>
          </a:xfrm>
          <a:prstGeom prst="rect">
            <a:avLst/>
          </a:prstGeom>
          <a:noFill/>
          <a:ln>
            <a:noFill/>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eaLnBrk="0" fontAlgn="base" hangingPunct="0">
              <a:lnSpc>
                <a:spcPct val="80000"/>
              </a:lnSpc>
              <a:spcBef>
                <a:spcPct val="0"/>
              </a:spcBef>
              <a:spcAft>
                <a:spcPct val="0"/>
              </a:spcAft>
              <a:buClrTx/>
              <a:buSzTx/>
              <a:buFontTx/>
              <a:buNone/>
            </a:pPr>
            <a:r>
              <a:rPr kumimoji="1" lang="es-ES" altLang="zh-CN" sz="2000" b="1" dirty="0">
                <a:solidFill>
                  <a:srgbClr val="000000"/>
                </a:solidFill>
                <a:latin typeface="微软雅黑" panose="020B0503020204020204" pitchFamily="34" charset="-122"/>
                <a:ea typeface="微软雅黑" panose="020B0503020204020204" pitchFamily="34" charset="-122"/>
              </a:rPr>
              <a:t>procedure</a:t>
            </a:r>
            <a:r>
              <a:rPr kumimoji="1" lang="es-ES" altLang="zh-CN" sz="2000" dirty="0">
                <a:solidFill>
                  <a:srgbClr val="000000"/>
                </a:solidFill>
                <a:latin typeface="微软雅黑" panose="020B0503020204020204" pitchFamily="34" charset="-122"/>
                <a:ea typeface="微软雅黑" panose="020B0503020204020204" pitchFamily="34" charset="-122"/>
              </a:rPr>
              <a:t> swap(var x:integer);/* a</a:t>
            </a:r>
            <a:r>
              <a:rPr kumimoji="1" lang="zh-CN" altLang="es-ES" sz="2000" dirty="0">
                <a:solidFill>
                  <a:srgbClr val="000000"/>
                </a:solidFill>
                <a:latin typeface="微软雅黑" panose="020B0503020204020204" pitchFamily="34" charset="-122"/>
                <a:ea typeface="微软雅黑" panose="020B0503020204020204" pitchFamily="34" charset="-122"/>
              </a:rPr>
              <a:t>是全局变量</a:t>
            </a:r>
          </a:p>
          <a:p>
            <a:pPr eaLnBrk="0" fontAlgn="base" hangingPunct="0">
              <a:lnSpc>
                <a:spcPct val="80000"/>
              </a:lnSpc>
              <a:spcBef>
                <a:spcPct val="0"/>
              </a:spcBef>
              <a:spcAft>
                <a:spcPct val="0"/>
              </a:spcAft>
              <a:buClrTx/>
              <a:buSzTx/>
              <a:buFontTx/>
              <a:buNone/>
            </a:pPr>
            <a:r>
              <a:rPr kumimoji="1" lang="es-ES" altLang="zh-CN" sz="2000" b="1" dirty="0">
                <a:solidFill>
                  <a:srgbClr val="000000"/>
                </a:solidFill>
                <a:latin typeface="微软雅黑" panose="020B0503020204020204" pitchFamily="34" charset="-122"/>
                <a:ea typeface="微软雅黑" panose="020B0503020204020204" pitchFamily="34" charset="-122"/>
              </a:rPr>
              <a:t>begin</a:t>
            </a:r>
          </a:p>
          <a:p>
            <a:pPr eaLnBrk="0" fontAlgn="base" hangingPunct="0">
              <a:lnSpc>
                <a:spcPct val="80000"/>
              </a:lnSpc>
              <a:spcBef>
                <a:spcPct val="0"/>
              </a:spcBef>
              <a:spcAft>
                <a:spcPct val="0"/>
              </a:spcAft>
              <a:buClrTx/>
              <a:buSzTx/>
              <a:buFontTx/>
              <a:buNone/>
            </a:pPr>
            <a:r>
              <a:rPr kumimoji="1" lang="es-ES" altLang="zh-CN" sz="2000" dirty="0">
                <a:solidFill>
                  <a:srgbClr val="000000"/>
                </a:solidFill>
                <a:latin typeface="微软雅黑" panose="020B0503020204020204" pitchFamily="34" charset="-122"/>
                <a:ea typeface="微软雅黑" panose="020B0503020204020204" pitchFamily="34" charset="-122"/>
              </a:rPr>
              <a:t>         x:=x+a;</a:t>
            </a:r>
          </a:p>
          <a:p>
            <a:pPr eaLnBrk="0" fontAlgn="base" hangingPunct="0">
              <a:lnSpc>
                <a:spcPct val="80000"/>
              </a:lnSpc>
              <a:spcBef>
                <a:spcPct val="0"/>
              </a:spcBef>
              <a:spcAft>
                <a:spcPct val="0"/>
              </a:spcAft>
              <a:buClrTx/>
              <a:buSzTx/>
              <a:buFontTx/>
              <a:buNone/>
            </a:pPr>
            <a:r>
              <a:rPr kumimoji="1" lang="es-ES" altLang="zh-CN" sz="2000" dirty="0">
                <a:solidFill>
                  <a:srgbClr val="000000"/>
                </a:solidFill>
                <a:latin typeface="微软雅黑" panose="020B0503020204020204" pitchFamily="34" charset="-122"/>
                <a:ea typeface="微软雅黑" panose="020B0503020204020204" pitchFamily="34" charset="-122"/>
              </a:rPr>
              <a:t>         a:=x-a;</a:t>
            </a:r>
          </a:p>
          <a:p>
            <a:pPr eaLnBrk="0" fontAlgn="base" hangingPunct="0">
              <a:lnSpc>
                <a:spcPct val="80000"/>
              </a:lnSpc>
              <a:spcBef>
                <a:spcPct val="0"/>
              </a:spcBef>
              <a:spcAft>
                <a:spcPct val="0"/>
              </a:spcAft>
              <a:buClrTx/>
              <a:buSzTx/>
              <a:buFontTx/>
              <a:buNone/>
            </a:pPr>
            <a:r>
              <a:rPr kumimoji="1" lang="es-ES" altLang="zh-CN" sz="2000" dirty="0">
                <a:solidFill>
                  <a:srgbClr val="000000"/>
                </a:solidFill>
                <a:latin typeface="微软雅黑" panose="020B0503020204020204" pitchFamily="34" charset="-122"/>
                <a:ea typeface="微软雅黑" panose="020B0503020204020204" pitchFamily="34" charset="-122"/>
              </a:rPr>
              <a:t>         x:=x-a;</a:t>
            </a:r>
          </a:p>
          <a:p>
            <a:pPr eaLnBrk="0" fontAlgn="base" hangingPunct="0">
              <a:lnSpc>
                <a:spcPct val="80000"/>
              </a:lnSpc>
              <a:spcBef>
                <a:spcPct val="0"/>
              </a:spcBef>
              <a:spcAft>
                <a:spcPct val="0"/>
              </a:spcAft>
              <a:buClrTx/>
              <a:buSzTx/>
              <a:buFontTx/>
              <a:buNone/>
            </a:pPr>
            <a:r>
              <a:rPr kumimoji="1" lang="es-ES" altLang="zh-CN" sz="2000" b="1" dirty="0">
                <a:solidFill>
                  <a:srgbClr val="000000"/>
                </a:solidFill>
                <a:latin typeface="微软雅黑" panose="020B0503020204020204" pitchFamily="34" charset="-122"/>
                <a:ea typeface="微软雅黑" panose="020B0503020204020204" pitchFamily="34" charset="-122"/>
              </a:rPr>
              <a:t>end</a:t>
            </a:r>
            <a:r>
              <a:rPr kumimoji="1" lang="es-ES" altLang="zh-CN" sz="2000" dirty="0">
                <a:solidFill>
                  <a:srgbClr val="000000"/>
                </a:solidFill>
                <a:latin typeface="微软雅黑" panose="020B0503020204020204" pitchFamily="34" charset="-122"/>
                <a:ea typeface="微软雅黑" panose="020B0503020204020204" pitchFamily="34" charset="-122"/>
              </a:rPr>
              <a:t>;</a:t>
            </a:r>
          </a:p>
          <a:p>
            <a:pPr eaLnBrk="0" fontAlgn="base" hangingPunct="0">
              <a:lnSpc>
                <a:spcPct val="80000"/>
              </a:lnSpc>
              <a:spcBef>
                <a:spcPct val="0"/>
              </a:spcBef>
              <a:spcAft>
                <a:spcPct val="0"/>
              </a:spcAft>
              <a:buClrTx/>
              <a:buSzTx/>
              <a:buFontTx/>
              <a:buNone/>
            </a:pPr>
            <a:r>
              <a:rPr kumimoji="1" lang="zh-CN" altLang="es-ES" sz="2000" dirty="0">
                <a:solidFill>
                  <a:srgbClr val="000000"/>
                </a:solidFill>
                <a:latin typeface="微软雅黑" panose="020B0503020204020204" pitchFamily="34" charset="-122"/>
                <a:ea typeface="微软雅黑" panose="020B0503020204020204" pitchFamily="34" charset="-122"/>
              </a:rPr>
              <a:t>调用</a:t>
            </a:r>
            <a:r>
              <a:rPr kumimoji="1" lang="es-ES" altLang="zh-CN" sz="2000" dirty="0">
                <a:solidFill>
                  <a:srgbClr val="000000"/>
                </a:solidFill>
                <a:latin typeface="微软雅黑" panose="020B0503020204020204" pitchFamily="34" charset="-122"/>
                <a:ea typeface="微软雅黑" panose="020B0503020204020204" pitchFamily="34" charset="-122"/>
              </a:rPr>
              <a:t>swap(a)?</a:t>
            </a:r>
          </a:p>
          <a:p>
            <a:pPr eaLnBrk="0" fontAlgn="base" hangingPunct="0">
              <a:lnSpc>
                <a:spcPct val="80000"/>
              </a:lnSpc>
              <a:spcBef>
                <a:spcPct val="0"/>
              </a:spcBef>
              <a:spcAft>
                <a:spcPct val="0"/>
              </a:spcAft>
              <a:buClrTx/>
              <a:buSzTx/>
              <a:buFontTx/>
              <a:buNone/>
            </a:pPr>
            <a:r>
              <a:rPr kumimoji="1" lang="zh-CN" altLang="es-ES" sz="2000" dirty="0">
                <a:solidFill>
                  <a:srgbClr val="000000"/>
                </a:solidFill>
                <a:latin typeface="微软雅黑" panose="020B0503020204020204" pitchFamily="34" charset="-122"/>
                <a:ea typeface="微软雅黑" panose="020B0503020204020204" pitchFamily="34" charset="-122"/>
              </a:rPr>
              <a:t>当形参引用调用实参时，它与全局变量表示同一数据对象，或者有重叠的数据对象时，引起别名。</a:t>
            </a:r>
            <a:endParaRPr kumimoji="1" lang="zh-CN" altLang="en-US"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526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AF656-7C5F-49B5-AE7B-5BAB66EAE82A}"/>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14" name="AutoShape 4">
            <a:extLst>
              <a:ext uri="{FF2B5EF4-FFF2-40B4-BE49-F238E27FC236}">
                <a16:creationId xmlns:a16="http://schemas.microsoft.com/office/drawing/2014/main" id="{4F724588-7842-47B4-BC1F-434942138FA9}"/>
              </a:ext>
            </a:extLst>
          </p:cNvPr>
          <p:cNvSpPr>
            <a:spLocks noChangeArrowheads="1"/>
          </p:cNvSpPr>
          <p:nvPr/>
        </p:nvSpPr>
        <p:spPr bwMode="auto">
          <a:xfrm>
            <a:off x="325438" y="841375"/>
            <a:ext cx="7924800" cy="1833443"/>
          </a:xfrm>
          <a:prstGeom prst="roundRect">
            <a:avLst>
              <a:gd name="adj" fmla="val 2845"/>
            </a:avLst>
          </a:prstGeom>
          <a:noFill/>
          <a:ln w="9525">
            <a:solidFill>
              <a:srgbClr val="000000"/>
            </a:solidFill>
            <a:round/>
            <a:headEnd/>
            <a:tailEnd/>
          </a:ln>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35050"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just" defTabSz="914400" eaLnBrk="1" fontAlgn="base" latinLnBrk="0" hangingPunct="1">
              <a:lnSpc>
                <a:spcPct val="90000"/>
              </a:lnSpc>
              <a:spcBef>
                <a:spcPct val="20000"/>
              </a:spcBef>
              <a:spcAft>
                <a:spcPct val="0"/>
              </a:spcAft>
              <a:buClr>
                <a:srgbClr val="FF0000"/>
              </a:buClr>
              <a:buSzTx/>
              <a:buFont typeface="Wingdings" panose="05000000000000000000" pitchFamily="2" charset="2"/>
              <a:buNone/>
              <a:tabLst/>
              <a:defRPr/>
            </a:pP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2.</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隐式调用单元：</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调用方式</a:t>
            </a:r>
          </a:p>
          <a:p>
            <a:pPr marL="1035050" marR="0" lvl="1" indent="-457200" algn="just" defTabSz="914400" eaLnBrk="1" fontAlgn="base" latinLnBrk="0" hangingPunct="1">
              <a:lnSpc>
                <a:spcPct val="90000"/>
              </a:lnSpc>
              <a:spcBef>
                <a:spcPct val="20000"/>
              </a:spcBef>
              <a:spcAft>
                <a:spcPct val="0"/>
              </a:spcAft>
              <a:buClr>
                <a:srgbClr val="0000FF"/>
              </a:buClr>
              <a:buSzTx/>
              <a:buFont typeface="Wingdings" panose="05000000000000000000" pitchFamily="2" charset="2"/>
              <a:buNone/>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隐式地将控制从一个单元转向到另一个单元，通常用于异常处理。</a:t>
            </a:r>
          </a:p>
        </p:txBody>
      </p:sp>
      <p:sp>
        <p:nvSpPr>
          <p:cNvPr id="15" name="Rectangle 5">
            <a:extLst>
              <a:ext uri="{FF2B5EF4-FFF2-40B4-BE49-F238E27FC236}">
                <a16:creationId xmlns:a16="http://schemas.microsoft.com/office/drawing/2014/main" id="{8E4B6626-0F24-44D9-9F82-AF98D17DC62D}"/>
              </a:ext>
            </a:extLst>
          </p:cNvPr>
          <p:cNvSpPr>
            <a:spLocks noChangeArrowheads="1"/>
          </p:cNvSpPr>
          <p:nvPr/>
        </p:nvSpPr>
        <p:spPr bwMode="auto">
          <a:xfrm>
            <a:off x="395288" y="2997200"/>
            <a:ext cx="1079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eaLnBrk="0" fontAlgn="base" hangingPunct="0">
              <a:spcBef>
                <a:spcPct val="0"/>
              </a:spcBef>
              <a:spcAft>
                <a:spcPct val="0"/>
              </a:spcAft>
              <a:buClrTx/>
              <a:buSzTx/>
              <a:buFontTx/>
              <a:buNone/>
            </a:pPr>
            <a:r>
              <a:rPr kumimoji="1" lang="zh-CN" altLang="en-US" dirty="0">
                <a:solidFill>
                  <a:srgbClr val="C00000"/>
                </a:solidFill>
                <a:latin typeface="微软雅黑" panose="020B0503020204020204" pitchFamily="34" charset="-122"/>
                <a:ea typeface="微软雅黑" panose="020B0503020204020204" pitchFamily="34" charset="-122"/>
              </a:rPr>
              <a:t>定义</a:t>
            </a:r>
          </a:p>
        </p:txBody>
      </p:sp>
      <p:sp>
        <p:nvSpPr>
          <p:cNvPr id="16" name="Rectangle 6">
            <a:extLst>
              <a:ext uri="{FF2B5EF4-FFF2-40B4-BE49-F238E27FC236}">
                <a16:creationId xmlns:a16="http://schemas.microsoft.com/office/drawing/2014/main" id="{CACC7EE6-555B-4FC5-9AA5-1D6D09303FA3}"/>
              </a:ext>
            </a:extLst>
          </p:cNvPr>
          <p:cNvSpPr>
            <a:spLocks noChangeArrowheads="1"/>
          </p:cNvSpPr>
          <p:nvPr/>
        </p:nvSpPr>
        <p:spPr bwMode="auto">
          <a:xfrm>
            <a:off x="1476375" y="3068638"/>
            <a:ext cx="6840538" cy="1008062"/>
          </a:xfrm>
          <a:prstGeom prst="rect">
            <a:avLst/>
          </a:prstGeom>
          <a:noFill/>
          <a:ln w="9525">
            <a:noFill/>
            <a:miter lim="800000"/>
            <a:headEnd/>
            <a:tailEnd/>
          </a:ln>
          <a:effectLst/>
        </p:spPr>
        <p:txBody>
          <a:bodyPr/>
          <a:lstStyle/>
          <a:p>
            <a:pPr eaLnBrk="0" fontAlgn="base" hangingPunct="0">
              <a:lnSpc>
                <a:spcPct val="80000"/>
              </a:lnSpc>
              <a:spcBef>
                <a:spcPct val="0"/>
              </a:spcBef>
              <a:spcAft>
                <a:spcPct val="0"/>
              </a:spcAft>
              <a:defRPr/>
            </a:pPr>
            <a:r>
              <a:rPr kumimoji="1" lang="zh-CN" altLang="en-US" sz="2400" b="1" dirty="0">
                <a:solidFill>
                  <a:srgbClr val="C00000"/>
                </a:solidFill>
                <a:latin typeface="微软雅黑" panose="020B0503020204020204" pitchFamily="34" charset="-122"/>
                <a:ea typeface="微软雅黑" panose="020B0503020204020204" pitchFamily="34" charset="-122"/>
              </a:rPr>
              <a:t>异常</a:t>
            </a:r>
            <a:r>
              <a:rPr kumimoji="1" lang="zh-CN" altLang="en-US" sz="2400" b="1" dirty="0">
                <a:solidFill>
                  <a:srgbClr val="000000"/>
                </a:solidFill>
                <a:latin typeface="微软雅黑" panose="020B0503020204020204" pitchFamily="34" charset="-122"/>
                <a:ea typeface="微软雅黑" panose="020B0503020204020204" pitchFamily="34" charset="-122"/>
              </a:rPr>
              <a:t>是指导致程序正常执行中止的事件，要靠发信号来引发，用异常条件来表示</a:t>
            </a:r>
            <a:r>
              <a:rPr kumimoji="1" lang="en-US" altLang="zh-CN" sz="2400" b="1" dirty="0">
                <a:solidFill>
                  <a:srgbClr val="000000"/>
                </a:solidFill>
                <a:latin typeface="微软雅黑" panose="020B0503020204020204" pitchFamily="34" charset="-122"/>
                <a:ea typeface="微软雅黑" panose="020B0503020204020204" pitchFamily="34" charset="-122"/>
              </a:rPr>
              <a:t>,</a:t>
            </a:r>
            <a:r>
              <a:rPr kumimoji="1" lang="zh-CN" altLang="en-US" sz="2400" b="1" dirty="0">
                <a:solidFill>
                  <a:srgbClr val="000000"/>
                </a:solidFill>
                <a:latin typeface="微软雅黑" panose="020B0503020204020204" pitchFamily="34" charset="-122"/>
                <a:ea typeface="微软雅黑" panose="020B0503020204020204" pitchFamily="34" charset="-122"/>
              </a:rPr>
              <a:t>并发出相应的信号，引发相应的程序。</a:t>
            </a:r>
          </a:p>
        </p:txBody>
      </p:sp>
      <p:grpSp>
        <p:nvGrpSpPr>
          <p:cNvPr id="17" name="Group 11">
            <a:extLst>
              <a:ext uri="{FF2B5EF4-FFF2-40B4-BE49-F238E27FC236}">
                <a16:creationId xmlns:a16="http://schemas.microsoft.com/office/drawing/2014/main" id="{951F63D1-F72D-4E18-9554-7E22497C574A}"/>
              </a:ext>
            </a:extLst>
          </p:cNvPr>
          <p:cNvGrpSpPr>
            <a:grpSpLocks/>
          </p:cNvGrpSpPr>
          <p:nvPr/>
        </p:nvGrpSpPr>
        <p:grpSpPr bwMode="auto">
          <a:xfrm>
            <a:off x="468313" y="4279900"/>
            <a:ext cx="2663825" cy="1309688"/>
            <a:chOff x="295" y="2696"/>
            <a:chExt cx="1678" cy="825"/>
          </a:xfrm>
        </p:grpSpPr>
        <p:sp>
          <p:nvSpPr>
            <p:cNvPr id="18" name="Oval 9">
              <a:extLst>
                <a:ext uri="{FF2B5EF4-FFF2-40B4-BE49-F238E27FC236}">
                  <a16:creationId xmlns:a16="http://schemas.microsoft.com/office/drawing/2014/main" id="{D69DFCF6-C58D-420B-99AD-F6299F3D0FFE}"/>
                </a:ext>
              </a:extLst>
            </p:cNvPr>
            <p:cNvSpPr>
              <a:spLocks noChangeArrowheads="1"/>
            </p:cNvSpPr>
            <p:nvPr/>
          </p:nvSpPr>
          <p:spPr bwMode="auto">
            <a:xfrm>
              <a:off x="295" y="2886"/>
              <a:ext cx="480" cy="480"/>
            </a:xfrm>
            <a:prstGeom prst="ellipse">
              <a:avLst/>
            </a:prstGeom>
            <a:solidFill>
              <a:srgbClr val="FF0000"/>
            </a:solidFill>
            <a:ln w="9525">
              <a:solidFill>
                <a:srgbClr val="000000"/>
              </a:solidFill>
              <a:round/>
              <a:headEnd/>
              <a:tailEnd/>
            </a:ln>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3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p:txBody>
        </p:sp>
        <p:sp>
          <p:nvSpPr>
            <p:cNvPr id="19" name="Rectangle 10">
              <a:extLst>
                <a:ext uri="{FF2B5EF4-FFF2-40B4-BE49-F238E27FC236}">
                  <a16:creationId xmlns:a16="http://schemas.microsoft.com/office/drawing/2014/main" id="{E8469590-0143-4F7C-A67C-E62FBAAF5DFE}"/>
                </a:ext>
              </a:extLst>
            </p:cNvPr>
            <p:cNvSpPr>
              <a:spLocks noChangeArrowheads="1"/>
            </p:cNvSpPr>
            <p:nvPr/>
          </p:nvSpPr>
          <p:spPr bwMode="auto">
            <a:xfrm>
              <a:off x="752" y="2696"/>
              <a:ext cx="1221"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3200" b="0" i="0" u="none" strike="noStrike" kern="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rPr>
                <a:t>异常处理要考虑的问题</a:t>
              </a:r>
            </a:p>
          </p:txBody>
        </p:sp>
      </p:grpSp>
      <p:sp>
        <p:nvSpPr>
          <p:cNvPr id="20" name="Cloud">
            <a:extLst>
              <a:ext uri="{FF2B5EF4-FFF2-40B4-BE49-F238E27FC236}">
                <a16:creationId xmlns:a16="http://schemas.microsoft.com/office/drawing/2014/main" id="{A9BC769A-3B99-4D1A-8CB1-BDA7B6391FBD}"/>
              </a:ext>
            </a:extLst>
          </p:cNvPr>
          <p:cNvSpPr>
            <a:spLocks noChangeAspect="1" noEditPoints="1" noChangeArrowheads="1"/>
          </p:cNvSpPr>
          <p:nvPr/>
        </p:nvSpPr>
        <p:spPr bwMode="auto">
          <a:xfrm>
            <a:off x="3851275" y="4149725"/>
            <a:ext cx="4291013" cy="22002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1</a:t>
            </a:r>
            <a:r>
              <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）异常如何</a:t>
            </a:r>
            <a:r>
              <a:rPr kumimoji="1" lang="zh-CN" altLang="en-US" sz="2400" b="1" i="0" u="none" strike="noStrike" kern="0" cap="none" spc="0" normalizeH="0" baseline="0" noProof="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说明</a:t>
            </a:r>
            <a:r>
              <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，它的作用域是什么？</a:t>
            </a:r>
          </a:p>
        </p:txBody>
      </p:sp>
      <p:sp>
        <p:nvSpPr>
          <p:cNvPr id="21" name="Cloud">
            <a:extLst>
              <a:ext uri="{FF2B5EF4-FFF2-40B4-BE49-F238E27FC236}">
                <a16:creationId xmlns:a16="http://schemas.microsoft.com/office/drawing/2014/main" id="{429A767D-8B47-44B2-86CC-C46446F603C4}"/>
              </a:ext>
            </a:extLst>
          </p:cNvPr>
          <p:cNvSpPr>
            <a:spLocks noChangeAspect="1" noEditPoints="1" noChangeArrowheads="1"/>
          </p:cNvSpPr>
          <p:nvPr/>
        </p:nvSpPr>
        <p:spPr bwMode="auto">
          <a:xfrm>
            <a:off x="3779838" y="4108450"/>
            <a:ext cx="4291012" cy="22002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00"/>
          </a:solidFill>
          <a:ln w="9525">
            <a:solidFill>
              <a:srgbClr val="000000"/>
            </a:solidFill>
            <a:miter lim="800000"/>
            <a:headEnd/>
            <a:tailEnd/>
          </a:ln>
          <a:effectLst>
            <a:outerShdw dist="107763" dir="2700000" algn="ctr" rotWithShape="0">
              <a:srgbClr val="808080"/>
            </a:outerShdw>
          </a:effectLst>
        </p:spPr>
        <p:txBody>
          <a:bodyPr/>
          <a:lstStyle/>
          <a:p>
            <a:pPr eaLnBrk="0" fontAlgn="base" hangingPunct="0">
              <a:spcBef>
                <a:spcPct val="0"/>
              </a:spcBef>
              <a:spcAft>
                <a:spcPct val="0"/>
              </a:spcAft>
              <a:defRPr/>
            </a:pPr>
            <a:r>
              <a:rPr kumimoji="1" lang="en-US" altLang="zh-CN" sz="2400" b="1">
                <a:solidFill>
                  <a:srgbClr val="000000"/>
                </a:solidFill>
                <a:latin typeface="微软雅黑" panose="020B0503020204020204" pitchFamily="34" charset="-122"/>
                <a:ea typeface="微软雅黑" panose="020B0503020204020204" pitchFamily="34" charset="-122"/>
              </a:rPr>
              <a:t>2</a:t>
            </a:r>
            <a:r>
              <a:rPr kumimoji="1" lang="zh-CN" altLang="en-US" sz="2400" b="1">
                <a:solidFill>
                  <a:srgbClr val="000000"/>
                </a:solidFill>
                <a:latin typeface="微软雅黑" panose="020B0503020204020204" pitchFamily="34" charset="-122"/>
                <a:ea typeface="微软雅黑" panose="020B0503020204020204" pitchFamily="34" charset="-122"/>
              </a:rPr>
              <a:t>）异常如何</a:t>
            </a:r>
            <a:r>
              <a:rPr kumimoji="1" lang="zh-CN" altLang="en-US" sz="2400" b="1">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发生</a:t>
            </a:r>
            <a:r>
              <a:rPr kumimoji="1" lang="zh-CN" altLang="en-US" sz="2400" b="1">
                <a:solidFill>
                  <a:srgbClr val="000000"/>
                </a:solidFill>
                <a:latin typeface="微软雅黑" panose="020B0503020204020204" pitchFamily="34" charset="-122"/>
                <a:ea typeface="微软雅黑" panose="020B0503020204020204" pitchFamily="34" charset="-122"/>
              </a:rPr>
              <a:t>（或如何发信号）？</a:t>
            </a:r>
          </a:p>
        </p:txBody>
      </p:sp>
      <p:sp>
        <p:nvSpPr>
          <p:cNvPr id="22" name="Cloud">
            <a:extLst>
              <a:ext uri="{FF2B5EF4-FFF2-40B4-BE49-F238E27FC236}">
                <a16:creationId xmlns:a16="http://schemas.microsoft.com/office/drawing/2014/main" id="{D6A6AE1D-8519-4FDB-AE56-92B647CC34DC}"/>
              </a:ext>
            </a:extLst>
          </p:cNvPr>
          <p:cNvSpPr>
            <a:spLocks noChangeAspect="1" noEditPoints="1" noChangeArrowheads="1"/>
          </p:cNvSpPr>
          <p:nvPr/>
        </p:nvSpPr>
        <p:spPr bwMode="auto">
          <a:xfrm>
            <a:off x="3779838" y="4076700"/>
            <a:ext cx="4291012" cy="22002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3</a:t>
            </a:r>
            <a:r>
              <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）发出异常信号时，如何</a:t>
            </a:r>
            <a:r>
              <a:rPr kumimoji="1" lang="zh-CN" altLang="en-US" sz="2400" b="1" i="0" u="none" strike="noStrike" kern="0" cap="none" spc="0" normalizeH="0" baseline="0" noProof="0">
                <a:ln>
                  <a:noFill/>
                </a:ln>
                <a:solidFill>
                  <a:srgbClr val="FF33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控制</a:t>
            </a:r>
            <a:r>
              <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要执行的单元（异常处理程序）？</a:t>
            </a:r>
          </a:p>
        </p:txBody>
      </p:sp>
      <p:sp>
        <p:nvSpPr>
          <p:cNvPr id="23" name="Cloud">
            <a:extLst>
              <a:ext uri="{FF2B5EF4-FFF2-40B4-BE49-F238E27FC236}">
                <a16:creationId xmlns:a16="http://schemas.microsoft.com/office/drawing/2014/main" id="{D4026B23-E594-42E1-8761-26B7EA68D4E6}"/>
              </a:ext>
            </a:extLst>
          </p:cNvPr>
          <p:cNvSpPr>
            <a:spLocks noChangeAspect="1" noEditPoints="1" noChangeArrowheads="1"/>
          </p:cNvSpPr>
          <p:nvPr/>
        </p:nvSpPr>
        <p:spPr bwMode="auto">
          <a:xfrm>
            <a:off x="3779838" y="4037013"/>
            <a:ext cx="4291012" cy="22002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00"/>
          </a:solidFill>
          <a:ln w="9525">
            <a:solidFill>
              <a:srgbClr val="000000"/>
            </a:solidFill>
            <a:miter lim="800000"/>
            <a:headEnd/>
            <a:tailEnd/>
          </a:ln>
          <a:effectLst>
            <a:outerShdw dist="107763" dir="2700000" algn="ctr" rotWithShape="0">
              <a:srgbClr val="808080"/>
            </a:outerShdw>
          </a:effectLst>
        </p:spPr>
        <p:txBody>
          <a:bodyPr/>
          <a:lstStyle/>
          <a:p>
            <a:pPr eaLnBrk="0" fontAlgn="base" hangingPunct="0">
              <a:spcBef>
                <a:spcPct val="0"/>
              </a:spcBef>
              <a:spcAft>
                <a:spcPct val="0"/>
              </a:spcAft>
              <a:defRPr/>
            </a:pPr>
            <a:r>
              <a:rPr kumimoji="1" lang="en-US" altLang="zh-CN" sz="2400" b="1">
                <a:solidFill>
                  <a:srgbClr val="000000"/>
                </a:solidFill>
                <a:latin typeface="微软雅黑" panose="020B0503020204020204" pitchFamily="34" charset="-122"/>
                <a:ea typeface="微软雅黑" panose="020B0503020204020204" pitchFamily="34" charset="-122"/>
              </a:rPr>
              <a:t>4</a:t>
            </a:r>
            <a:r>
              <a:rPr kumimoji="1" lang="zh-CN" altLang="en-US" sz="2400" b="1">
                <a:solidFill>
                  <a:srgbClr val="000000"/>
                </a:solidFill>
                <a:latin typeface="微软雅黑" panose="020B0503020204020204" pitchFamily="34" charset="-122"/>
                <a:ea typeface="微软雅黑" panose="020B0503020204020204" pitchFamily="34" charset="-122"/>
              </a:rPr>
              <a:t>）发出异常时，如何</a:t>
            </a:r>
            <a:r>
              <a:rPr kumimoji="1" lang="zh-CN" altLang="en-US" sz="2400" b="1">
                <a:solidFill>
                  <a:srgbClr val="FF33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绑定</a:t>
            </a:r>
            <a:r>
              <a:rPr kumimoji="1" lang="zh-CN" altLang="en-US" sz="2400" b="1">
                <a:solidFill>
                  <a:srgbClr val="000000"/>
                </a:solidFill>
                <a:latin typeface="微软雅黑" panose="020B0503020204020204" pitchFamily="34" charset="-122"/>
                <a:ea typeface="微软雅黑" panose="020B0503020204020204" pitchFamily="34" charset="-122"/>
              </a:rPr>
              <a:t>相应的异常处理程序？</a:t>
            </a:r>
          </a:p>
        </p:txBody>
      </p:sp>
      <p:sp>
        <p:nvSpPr>
          <p:cNvPr id="24" name="Cloud">
            <a:extLst>
              <a:ext uri="{FF2B5EF4-FFF2-40B4-BE49-F238E27FC236}">
                <a16:creationId xmlns:a16="http://schemas.microsoft.com/office/drawing/2014/main" id="{2561AECD-9596-494B-8010-079990E2E316}"/>
              </a:ext>
            </a:extLst>
          </p:cNvPr>
          <p:cNvSpPr>
            <a:spLocks noChangeAspect="1" noEditPoints="1" noChangeArrowheads="1"/>
          </p:cNvSpPr>
          <p:nvPr/>
        </p:nvSpPr>
        <p:spPr bwMode="auto">
          <a:xfrm>
            <a:off x="3736975" y="4108450"/>
            <a:ext cx="4291013" cy="22002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5</a:t>
            </a: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）处理异常之后，</a:t>
            </a:r>
            <a:r>
              <a:rPr kumimoji="1" lang="zh-CN" altLang="en-US"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控制流程</a:t>
            </a: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转向何处？</a:t>
            </a:r>
          </a:p>
        </p:txBody>
      </p:sp>
    </p:spTree>
    <p:extLst>
      <p:ext uri="{BB962C8B-B14F-4D97-AF65-F5344CB8AC3E}">
        <p14:creationId xmlns:p14="http://schemas.microsoft.com/office/powerpoint/2010/main" val="98854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145">
                                          <p:stCondLst>
                                            <p:cond delay="0"/>
                                          </p:stCondLst>
                                        </p:cTn>
                                        <p:tgtEl>
                                          <p:spTgt spid="15"/>
                                        </p:tgtEl>
                                      </p:cBhvr>
                                    </p:animEffect>
                                    <p:anim calcmode="lin" valueType="num">
                                      <p:cBhvr>
                                        <p:cTn id="8" dur="456"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 dur="166"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0" dur="166" tmFilter="0, 0; 0.125,0.2665; 0.25,0.4; 0.375,0.465; 0.5,0.5;  0.625,0.535; 0.75,0.6; 0.875,0.7335; 1,1">
                                          <p:stCondLst>
                                            <p:cond delay="166"/>
                                          </p:stCondLst>
                                        </p:cTn>
                                        <p:tgtEl>
                                          <p:spTgt spid="15"/>
                                        </p:tgtEl>
                                        <p:attrNameLst>
                                          <p:attrName>ppt_y</p:attrName>
                                        </p:attrNameLst>
                                      </p:cBhvr>
                                      <p:tavLst>
                                        <p:tav tm="0" fmla="#ppt_y-sin(pi*$)/9">
                                          <p:val>
                                            <p:fltVal val="0"/>
                                          </p:val>
                                        </p:tav>
                                        <p:tav tm="100000">
                                          <p:val>
                                            <p:fltVal val="1"/>
                                          </p:val>
                                        </p:tav>
                                      </p:tavLst>
                                    </p:anim>
                                    <p:anim calcmode="lin" valueType="num">
                                      <p:cBhvr>
                                        <p:cTn id="11" dur="83" tmFilter="0, 0; 0.125,0.2665; 0.25,0.4; 0.375,0.465; 0.5,0.5;  0.625,0.535; 0.75,0.6; 0.875,0.7335; 1,1">
                                          <p:stCondLst>
                                            <p:cond delay="331"/>
                                          </p:stCondLst>
                                        </p:cTn>
                                        <p:tgtEl>
                                          <p:spTgt spid="15"/>
                                        </p:tgtEl>
                                        <p:attrNameLst>
                                          <p:attrName>ppt_y</p:attrName>
                                        </p:attrNameLst>
                                      </p:cBhvr>
                                      <p:tavLst>
                                        <p:tav tm="0" fmla="#ppt_y-sin(pi*$)/27">
                                          <p:val>
                                            <p:fltVal val="0"/>
                                          </p:val>
                                        </p:tav>
                                        <p:tav tm="100000">
                                          <p:val>
                                            <p:fltVal val="1"/>
                                          </p:val>
                                        </p:tav>
                                      </p:tavLst>
                                    </p:anim>
                                    <p:anim calcmode="lin" valueType="num">
                                      <p:cBhvr>
                                        <p:cTn id="12" dur="41" tmFilter="0, 0; 0.125,0.2665; 0.25,0.4; 0.375,0.465; 0.5,0.5;  0.625,0.535; 0.75,0.6; 0.875,0.7335; 1,1">
                                          <p:stCondLst>
                                            <p:cond delay="414"/>
                                          </p:stCondLst>
                                        </p:cTn>
                                        <p:tgtEl>
                                          <p:spTgt spid="15"/>
                                        </p:tgtEl>
                                        <p:attrNameLst>
                                          <p:attrName>ppt_y</p:attrName>
                                        </p:attrNameLst>
                                      </p:cBhvr>
                                      <p:tavLst>
                                        <p:tav tm="0" fmla="#ppt_y-sin(pi*$)/81">
                                          <p:val>
                                            <p:fltVal val="0"/>
                                          </p:val>
                                        </p:tav>
                                        <p:tav tm="100000">
                                          <p:val>
                                            <p:fltVal val="1"/>
                                          </p:val>
                                        </p:tav>
                                      </p:tavLst>
                                    </p:anim>
                                    <p:animScale>
                                      <p:cBhvr>
                                        <p:cTn id="13" dur="7">
                                          <p:stCondLst>
                                            <p:cond delay="162"/>
                                          </p:stCondLst>
                                        </p:cTn>
                                        <p:tgtEl>
                                          <p:spTgt spid="15"/>
                                        </p:tgtEl>
                                      </p:cBhvr>
                                      <p:to x="100000" y="60000"/>
                                    </p:animScale>
                                    <p:animScale>
                                      <p:cBhvr>
                                        <p:cTn id="14" dur="41" decel="50000">
                                          <p:stCondLst>
                                            <p:cond delay="169"/>
                                          </p:stCondLst>
                                        </p:cTn>
                                        <p:tgtEl>
                                          <p:spTgt spid="15"/>
                                        </p:tgtEl>
                                      </p:cBhvr>
                                      <p:to x="100000" y="100000"/>
                                    </p:animScale>
                                    <p:animScale>
                                      <p:cBhvr>
                                        <p:cTn id="15" dur="7">
                                          <p:stCondLst>
                                            <p:cond delay="328"/>
                                          </p:stCondLst>
                                        </p:cTn>
                                        <p:tgtEl>
                                          <p:spTgt spid="15"/>
                                        </p:tgtEl>
                                      </p:cBhvr>
                                      <p:to x="100000" y="80000"/>
                                    </p:animScale>
                                    <p:animScale>
                                      <p:cBhvr>
                                        <p:cTn id="16" dur="41" decel="50000">
                                          <p:stCondLst>
                                            <p:cond delay="335"/>
                                          </p:stCondLst>
                                        </p:cTn>
                                        <p:tgtEl>
                                          <p:spTgt spid="15"/>
                                        </p:tgtEl>
                                      </p:cBhvr>
                                      <p:to x="100000" y="100000"/>
                                    </p:animScale>
                                    <p:animScale>
                                      <p:cBhvr>
                                        <p:cTn id="17" dur="7">
                                          <p:stCondLst>
                                            <p:cond delay="410"/>
                                          </p:stCondLst>
                                        </p:cTn>
                                        <p:tgtEl>
                                          <p:spTgt spid="15"/>
                                        </p:tgtEl>
                                      </p:cBhvr>
                                      <p:to x="100000" y="90000"/>
                                    </p:animScale>
                                    <p:animScale>
                                      <p:cBhvr>
                                        <p:cTn id="18" dur="41" decel="50000">
                                          <p:stCondLst>
                                            <p:cond delay="417"/>
                                          </p:stCondLst>
                                        </p:cTn>
                                        <p:tgtEl>
                                          <p:spTgt spid="15"/>
                                        </p:tgtEl>
                                      </p:cBhvr>
                                      <p:to x="100000" y="100000"/>
                                    </p:animScale>
                                    <p:animScale>
                                      <p:cBhvr>
                                        <p:cTn id="19" dur="7">
                                          <p:stCondLst>
                                            <p:cond delay="452"/>
                                          </p:stCondLst>
                                        </p:cTn>
                                        <p:tgtEl>
                                          <p:spTgt spid="15"/>
                                        </p:tgtEl>
                                      </p:cBhvr>
                                      <p:to x="100000" y="95000"/>
                                    </p:animScale>
                                    <p:animScale>
                                      <p:cBhvr>
                                        <p:cTn id="20" dur="41" decel="50000">
                                          <p:stCondLst>
                                            <p:cond delay="458"/>
                                          </p:stCondLst>
                                        </p:cTn>
                                        <p:tgtEl>
                                          <p:spTgt spid="1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5"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anim calcmode="lin" valueType="num">
                                      <p:cBhvr>
                                        <p:cTn id="26" dur="500" fill="hold"/>
                                        <p:tgtEl>
                                          <p:spTgt spid="16"/>
                                        </p:tgtEl>
                                        <p:attrNameLst>
                                          <p:attrName>style.rotation</p:attrName>
                                        </p:attrNameLst>
                                      </p:cBhvr>
                                      <p:tavLst>
                                        <p:tav tm="0">
                                          <p:val>
                                            <p:fltVal val="720"/>
                                          </p:val>
                                        </p:tav>
                                        <p:tav tm="100000">
                                          <p:val>
                                            <p:fltVal val="0"/>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 calcmode="lin" valueType="num">
                                      <p:cBhvr>
                                        <p:cTn id="28" dur="500" fill="hold"/>
                                        <p:tgtEl>
                                          <p:spTgt spid="16"/>
                                        </p:tgtEl>
                                        <p:attrNameLst>
                                          <p:attrName>ppt_w</p:attrName>
                                        </p:attrNameLst>
                                      </p:cBhvr>
                                      <p:tavLst>
                                        <p:tav tm="0">
                                          <p:val>
                                            <p:fltVal val="0"/>
                                          </p:val>
                                        </p:tav>
                                        <p:tav tm="100000">
                                          <p:val>
                                            <p:strVal val="#ppt_w"/>
                                          </p:val>
                                        </p:tav>
                                      </p:tavLst>
                                    </p:anim>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p:cTn id="33" dur="1000" fill="hold"/>
                                        <p:tgtEl>
                                          <p:spTgt spid="17"/>
                                        </p:tgtEl>
                                        <p:attrNameLst>
                                          <p:attrName>ppt_w</p:attrName>
                                        </p:attrNameLst>
                                      </p:cBhvr>
                                      <p:tavLst>
                                        <p:tav tm="0">
                                          <p:val>
                                            <p:strVal val="#ppt_w*0.70"/>
                                          </p:val>
                                        </p:tav>
                                        <p:tav tm="100000">
                                          <p:val>
                                            <p:strVal val="#ppt_w"/>
                                          </p:val>
                                        </p:tav>
                                      </p:tavLst>
                                    </p:anim>
                                    <p:anim calcmode="lin" valueType="num">
                                      <p:cBhvr>
                                        <p:cTn id="34" dur="1000" fill="hold"/>
                                        <p:tgtEl>
                                          <p:spTgt spid="17"/>
                                        </p:tgtEl>
                                        <p:attrNameLst>
                                          <p:attrName>ppt_h</p:attrName>
                                        </p:attrNameLst>
                                      </p:cBhvr>
                                      <p:tavLst>
                                        <p:tav tm="0">
                                          <p:val>
                                            <p:strVal val="#ppt_h"/>
                                          </p:val>
                                        </p:tav>
                                        <p:tav tm="100000">
                                          <p:val>
                                            <p:strVal val="#ppt_h"/>
                                          </p:val>
                                        </p:tav>
                                      </p:tavLst>
                                    </p:anim>
                                    <p:animEffect transition="in" filter="fade">
                                      <p:cBhvr>
                                        <p:cTn id="35" dur="10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2"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slide(fromRight)">
                                      <p:cBhvr>
                                        <p:cTn id="40"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2" presetClass="entr" presetSubtype="2"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slide(fromRight)">
                                      <p:cBhvr>
                                        <p:cTn id="45"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12" presetClass="entr" presetSubtype="2"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slide(fromRight)">
                                      <p:cBhvr>
                                        <p:cTn id="50"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2" presetClass="entr" presetSubtype="2"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slide(fromRight)">
                                      <p:cBhvr>
                                        <p:cTn id="55"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12" presetClass="entr" presetSubtype="2"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slide(fromRight)">
                                      <p:cBhvr>
                                        <p:cTn id="60"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0" grpId="0" animBg="1" autoUpdateAnimBg="0"/>
      <p:bldP spid="21" grpId="0" animBg="1" autoUpdateAnimBg="0"/>
      <p:bldP spid="22" grpId="0" animBg="1" autoUpdateAnimBg="0"/>
      <p:bldP spid="23" grpId="0" animBg="1" autoUpdateAnimBg="0"/>
      <p:bldP spid="24"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38B11-935B-4FE9-994B-E47BA9521FFF}"/>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16" name="AutoShape 4">
            <a:extLst>
              <a:ext uri="{FF2B5EF4-FFF2-40B4-BE49-F238E27FC236}">
                <a16:creationId xmlns:a16="http://schemas.microsoft.com/office/drawing/2014/main" id="{4697FCEF-A3E7-4B32-998E-7F6F38FC36C7}"/>
              </a:ext>
            </a:extLst>
          </p:cNvPr>
          <p:cNvSpPr>
            <a:spLocks noChangeArrowheads="1"/>
          </p:cNvSpPr>
          <p:nvPr/>
        </p:nvSpPr>
        <p:spPr bwMode="auto">
          <a:xfrm>
            <a:off x="176213" y="893154"/>
            <a:ext cx="8413750" cy="5060109"/>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35050"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457200" marR="0" lvl="0"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q"/>
              <a:tabLst/>
              <a:defRPr/>
            </a:pP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PL/1</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语言的异常处理机制</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异常的说明</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异常的引发</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语言预定义了一些异常</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异常名可多次说明</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以最新一个为准</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遇到一个</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ON</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，异常名就与处理程序建立绑定关系；</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当自动或由</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SIGNAL</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引发的异常时，执行绑定于该异常名的处理程序；</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可用“</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NO &lt;</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异常名</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&gt;”</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限定异常的范围</a:t>
            </a:r>
          </a:p>
        </p:txBody>
      </p:sp>
      <p:sp>
        <p:nvSpPr>
          <p:cNvPr id="17" name="Freeform 5">
            <a:extLst>
              <a:ext uri="{FF2B5EF4-FFF2-40B4-BE49-F238E27FC236}">
                <a16:creationId xmlns:a16="http://schemas.microsoft.com/office/drawing/2014/main" id="{C4D46BFB-8ACD-41B9-B0E9-D7E730B2924B}"/>
              </a:ext>
            </a:extLst>
          </p:cNvPr>
          <p:cNvSpPr>
            <a:spLocks/>
          </p:cNvSpPr>
          <p:nvPr/>
        </p:nvSpPr>
        <p:spPr bwMode="auto">
          <a:xfrm>
            <a:off x="1547813" y="2010754"/>
            <a:ext cx="1728787"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8" name="Freeform 6">
            <a:extLst>
              <a:ext uri="{FF2B5EF4-FFF2-40B4-BE49-F238E27FC236}">
                <a16:creationId xmlns:a16="http://schemas.microsoft.com/office/drawing/2014/main" id="{17E60436-E6EE-486C-B20F-5D207D06BCEE}"/>
              </a:ext>
            </a:extLst>
          </p:cNvPr>
          <p:cNvSpPr>
            <a:spLocks/>
          </p:cNvSpPr>
          <p:nvPr/>
        </p:nvSpPr>
        <p:spPr bwMode="auto">
          <a:xfrm>
            <a:off x="1547813" y="2513991"/>
            <a:ext cx="1728787"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9" name="Freeform 7">
            <a:extLst>
              <a:ext uri="{FF2B5EF4-FFF2-40B4-BE49-F238E27FC236}">
                <a16:creationId xmlns:a16="http://schemas.microsoft.com/office/drawing/2014/main" id="{E359EDE3-6E1B-41A2-80BB-C189A1E975BD}"/>
              </a:ext>
            </a:extLst>
          </p:cNvPr>
          <p:cNvSpPr>
            <a:spLocks/>
          </p:cNvSpPr>
          <p:nvPr/>
        </p:nvSpPr>
        <p:spPr bwMode="auto">
          <a:xfrm>
            <a:off x="1547813" y="3018816"/>
            <a:ext cx="3529012"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0" name="Freeform 8">
            <a:extLst>
              <a:ext uri="{FF2B5EF4-FFF2-40B4-BE49-F238E27FC236}">
                <a16:creationId xmlns:a16="http://schemas.microsoft.com/office/drawing/2014/main" id="{CBC66A6B-B2D3-43B2-88C6-3575C977E828}"/>
              </a:ext>
            </a:extLst>
          </p:cNvPr>
          <p:cNvSpPr>
            <a:spLocks/>
          </p:cNvSpPr>
          <p:nvPr/>
        </p:nvSpPr>
        <p:spPr bwMode="auto">
          <a:xfrm>
            <a:off x="1547813" y="3450616"/>
            <a:ext cx="5472112"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1" name="Freeform 9">
            <a:extLst>
              <a:ext uri="{FF2B5EF4-FFF2-40B4-BE49-F238E27FC236}">
                <a16:creationId xmlns:a16="http://schemas.microsoft.com/office/drawing/2014/main" id="{DCD0C418-C6FD-4ECE-9B9F-15F825C0A8AF}"/>
              </a:ext>
            </a:extLst>
          </p:cNvPr>
          <p:cNvSpPr>
            <a:spLocks/>
          </p:cNvSpPr>
          <p:nvPr/>
        </p:nvSpPr>
        <p:spPr bwMode="auto">
          <a:xfrm flipV="1">
            <a:off x="1547813" y="4244366"/>
            <a:ext cx="6696075" cy="698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2" name="Freeform 10">
            <a:extLst>
              <a:ext uri="{FF2B5EF4-FFF2-40B4-BE49-F238E27FC236}">
                <a16:creationId xmlns:a16="http://schemas.microsoft.com/office/drawing/2014/main" id="{4966B889-EA08-48A5-B34A-2F9C0F68A7FC}"/>
              </a:ext>
            </a:extLst>
          </p:cNvPr>
          <p:cNvSpPr>
            <a:spLocks/>
          </p:cNvSpPr>
          <p:nvPr/>
        </p:nvSpPr>
        <p:spPr bwMode="auto">
          <a:xfrm flipV="1">
            <a:off x="1619250" y="5034941"/>
            <a:ext cx="6769100" cy="144463"/>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3" name="Freeform 11">
            <a:extLst>
              <a:ext uri="{FF2B5EF4-FFF2-40B4-BE49-F238E27FC236}">
                <a16:creationId xmlns:a16="http://schemas.microsoft.com/office/drawing/2014/main" id="{F588F7CB-0CC5-4BFF-B8A3-665E7B7D92C3}"/>
              </a:ext>
            </a:extLst>
          </p:cNvPr>
          <p:cNvSpPr>
            <a:spLocks/>
          </p:cNvSpPr>
          <p:nvPr/>
        </p:nvSpPr>
        <p:spPr bwMode="auto">
          <a:xfrm>
            <a:off x="1619250" y="5611204"/>
            <a:ext cx="6769100"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4" name="AutoShape 12">
            <a:extLst>
              <a:ext uri="{FF2B5EF4-FFF2-40B4-BE49-F238E27FC236}">
                <a16:creationId xmlns:a16="http://schemas.microsoft.com/office/drawing/2014/main" id="{CB4CC919-8DCD-4AF2-927A-A786DC832CEF}"/>
              </a:ext>
            </a:extLst>
          </p:cNvPr>
          <p:cNvSpPr>
            <a:spLocks noChangeArrowheads="1"/>
          </p:cNvSpPr>
          <p:nvPr/>
        </p:nvSpPr>
        <p:spPr bwMode="auto">
          <a:xfrm>
            <a:off x="2916238" y="1939316"/>
            <a:ext cx="4319587" cy="504825"/>
          </a:xfrm>
          <a:prstGeom prst="wedgeRoundRectCallout">
            <a:avLst>
              <a:gd name="adj1" fmla="val -59778"/>
              <a:gd name="adj2" fmla="val -29560"/>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ON</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&lt;</a:t>
            </a:r>
            <a:r>
              <a:rPr kumimoji="1" lang="zh-CN"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条件</a:t>
            </a:r>
            <a:r>
              <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&gt; &lt;</a:t>
            </a:r>
            <a:r>
              <a:rPr kumimoji="1" lang="zh-CN"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异常处理程序</a:t>
            </a:r>
            <a:r>
              <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&gt;</a:t>
            </a:r>
          </a:p>
        </p:txBody>
      </p:sp>
      <p:sp>
        <p:nvSpPr>
          <p:cNvPr id="25" name="AutoShape 13">
            <a:extLst>
              <a:ext uri="{FF2B5EF4-FFF2-40B4-BE49-F238E27FC236}">
                <a16:creationId xmlns:a16="http://schemas.microsoft.com/office/drawing/2014/main" id="{35C13B9C-5046-4E78-AD6C-AA042258019A}"/>
              </a:ext>
            </a:extLst>
          </p:cNvPr>
          <p:cNvSpPr>
            <a:spLocks noChangeArrowheads="1"/>
          </p:cNvSpPr>
          <p:nvPr/>
        </p:nvSpPr>
        <p:spPr bwMode="auto">
          <a:xfrm>
            <a:off x="3132138" y="2442554"/>
            <a:ext cx="4319587" cy="504825"/>
          </a:xfrm>
          <a:prstGeom prst="wedgeRoundRectCallout">
            <a:avLst>
              <a:gd name="adj1" fmla="val -59778"/>
              <a:gd name="adj2" fmla="val -29560"/>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SIGNAL </a:t>
            </a:r>
            <a:r>
              <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&lt;</a:t>
            </a:r>
            <a:r>
              <a:rPr kumimoji="1" lang="zh-CN"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条件</a:t>
            </a:r>
            <a:r>
              <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&gt; </a:t>
            </a:r>
          </a:p>
        </p:txBody>
      </p:sp>
      <p:sp>
        <p:nvSpPr>
          <p:cNvPr id="26" name="AutoShape 14">
            <a:extLst>
              <a:ext uri="{FF2B5EF4-FFF2-40B4-BE49-F238E27FC236}">
                <a16:creationId xmlns:a16="http://schemas.microsoft.com/office/drawing/2014/main" id="{924D65F2-08D2-4EE8-9B29-C698F3720106}"/>
              </a:ext>
            </a:extLst>
          </p:cNvPr>
          <p:cNvSpPr>
            <a:spLocks noChangeArrowheads="1"/>
          </p:cNvSpPr>
          <p:nvPr/>
        </p:nvSpPr>
        <p:spPr bwMode="auto">
          <a:xfrm>
            <a:off x="3348038" y="2947379"/>
            <a:ext cx="4319587" cy="504825"/>
          </a:xfrm>
          <a:prstGeom prst="wedgeRoundRectCallout">
            <a:avLst>
              <a:gd name="adj1" fmla="val -59778"/>
              <a:gd name="adj2" fmla="val -29560"/>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例</a:t>
            </a:r>
            <a:r>
              <a:rPr kumimoji="1" lang="en-US"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如</a:t>
            </a:r>
            <a:r>
              <a:rPr kumimoji="1" lang="zh-CN"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除零异常 </a:t>
            </a:r>
            <a:r>
              <a:rPr kumimoji="1" lang="en-US"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ZERODIVIDE</a:t>
            </a:r>
            <a:r>
              <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 </a:t>
            </a:r>
          </a:p>
        </p:txBody>
      </p:sp>
      <p:sp>
        <p:nvSpPr>
          <p:cNvPr id="27" name="AutoShape 15">
            <a:extLst>
              <a:ext uri="{FF2B5EF4-FFF2-40B4-BE49-F238E27FC236}">
                <a16:creationId xmlns:a16="http://schemas.microsoft.com/office/drawing/2014/main" id="{379B5395-4739-487B-BF38-261DE54CF8C3}"/>
              </a:ext>
            </a:extLst>
          </p:cNvPr>
          <p:cNvSpPr>
            <a:spLocks noChangeArrowheads="1"/>
          </p:cNvSpPr>
          <p:nvPr/>
        </p:nvSpPr>
        <p:spPr bwMode="auto">
          <a:xfrm>
            <a:off x="3276600" y="3379179"/>
            <a:ext cx="4319588" cy="1296987"/>
          </a:xfrm>
          <a:prstGeom prst="wedgeRoundRectCallout">
            <a:avLst>
              <a:gd name="adj1" fmla="val -59778"/>
              <a:gd name="adj2" fmla="val -42046"/>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ON</a:t>
            </a:r>
            <a:r>
              <a:rPr kumimoji="1" lang="en-US"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 </a:t>
            </a:r>
            <a:r>
              <a:rPr kumimoji="1" lang="en-US" altLang="en-US" sz="2400" b="1" i="0" u="none" strike="noStrike" kern="0" cap="none" spc="0" normalizeH="0" baseline="0" noProof="0" dirty="0">
                <a:ln>
                  <a:noFill/>
                </a:ln>
                <a:solidFill>
                  <a:srgbClr val="0033CC"/>
                </a:solidFill>
                <a:uLnTx/>
                <a:uFillTx/>
                <a:latin typeface="微软雅黑" panose="020B0503020204020204" pitchFamily="34" charset="-122"/>
                <a:ea typeface="微软雅黑" panose="020B0503020204020204" pitchFamily="34" charset="-122"/>
              </a:rPr>
              <a:t>ZERODIVIDE</a:t>
            </a:r>
            <a:r>
              <a:rPr kumimoji="1" lang="en-US"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 </a:t>
            </a:r>
            <a:r>
              <a:rPr kumimoji="1" lang="en-US" altLang="en-US"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BEGIN </a:t>
            </a:r>
            <a:endParaRPr kumimoji="1" lang="en-US" altLang="zh-CN"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              ……</a:t>
            </a:r>
            <a:r>
              <a:rPr kumimoji="1" lang="en-US"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                             </a:t>
            </a:r>
            <a:r>
              <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              </a:t>
            </a:r>
            <a:r>
              <a:rPr kumimoji="1" lang="en-US" altLang="en-US"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END</a:t>
            </a:r>
            <a:endParaRPr kumimoji="1" lang="en-US" altLang="zh-CN"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endParaRPr>
          </a:p>
        </p:txBody>
      </p:sp>
      <p:sp>
        <p:nvSpPr>
          <p:cNvPr id="28" name="AutoShape 16">
            <a:extLst>
              <a:ext uri="{FF2B5EF4-FFF2-40B4-BE49-F238E27FC236}">
                <a16:creationId xmlns:a16="http://schemas.microsoft.com/office/drawing/2014/main" id="{6F954909-6D7F-4F0A-964C-D2FE707C14AE}"/>
              </a:ext>
            </a:extLst>
          </p:cNvPr>
          <p:cNvSpPr>
            <a:spLocks noChangeArrowheads="1"/>
          </p:cNvSpPr>
          <p:nvPr/>
        </p:nvSpPr>
        <p:spPr bwMode="auto">
          <a:xfrm>
            <a:off x="3407760" y="3523642"/>
            <a:ext cx="4319588" cy="2160587"/>
          </a:xfrm>
          <a:prstGeom prst="wedgeRoundRectCallout">
            <a:avLst>
              <a:gd name="adj1" fmla="val -66537"/>
              <a:gd name="adj2" fmla="val 45884"/>
              <a:gd name="adj3" fmla="val 16667"/>
            </a:avLst>
          </a:prstGeom>
          <a:solidFill>
            <a:schemeClr val="accent1">
              <a:lumMod val="40000"/>
              <a:lumOff val="60000"/>
            </a:schemeClr>
          </a:solidFill>
          <a:ln w="9525">
            <a:solidFill>
              <a:srgbClr val="000000"/>
            </a:solidFill>
            <a:miter lim="800000"/>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33CC"/>
                </a:solidFill>
                <a:uLnTx/>
                <a:uFillTx/>
                <a:latin typeface="微软雅黑" panose="020B0503020204020204" pitchFamily="34" charset="-122"/>
                <a:ea typeface="微软雅黑" panose="020B0503020204020204" pitchFamily="34" charset="-122"/>
              </a:rPr>
              <a:t>(NO</a:t>
            </a:r>
            <a:r>
              <a:rPr kumimoji="1" lang="en-US" altLang="en-US" sz="2400" b="1" i="0" u="none" strike="noStrike" kern="0" cap="none" spc="0" normalizeH="0" baseline="0" noProof="0" dirty="0">
                <a:ln>
                  <a:noFill/>
                </a:ln>
                <a:solidFill>
                  <a:srgbClr val="0033CC"/>
                </a:solidFill>
                <a:uLnTx/>
                <a:uFillTx/>
                <a:latin typeface="微软雅黑" panose="020B0503020204020204" pitchFamily="34" charset="-122"/>
                <a:ea typeface="微软雅黑" panose="020B0503020204020204" pitchFamily="34" charset="-122"/>
              </a:rPr>
              <a:t>ZERODIVIDE</a:t>
            </a:r>
            <a:r>
              <a:rPr kumimoji="1" lang="en-US" altLang="zh-CN" sz="2400" b="1" i="0" u="none" strike="noStrike" kern="0" cap="none" spc="0" normalizeH="0" baseline="0" noProof="0" dirty="0">
                <a:ln>
                  <a:noFill/>
                </a:ln>
                <a:solidFill>
                  <a:srgbClr val="0033CC"/>
                </a:solidFill>
                <a:uLnTx/>
                <a:uFillTx/>
                <a:latin typeface="微软雅黑" panose="020B0503020204020204" pitchFamily="34" charset="-122"/>
                <a:ea typeface="微软雅黑" panose="020B0503020204020204" pitchFamily="34" charset="-122"/>
              </a:rPr>
              <a:t>)</a:t>
            </a:r>
            <a:r>
              <a:rPr kumimoji="1" lang="en-US"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 </a:t>
            </a:r>
            <a:r>
              <a:rPr kumimoji="1" lang="en-US" altLang="en-US"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BEGIN</a:t>
            </a:r>
            <a:r>
              <a:rPr kumimoji="1" lang="en-US"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 </a:t>
            </a:r>
            <a:endPar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               ……</a:t>
            </a:r>
            <a:r>
              <a:rPr kumimoji="1" lang="en-US"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                             </a:t>
            </a:r>
            <a:r>
              <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               </a:t>
            </a:r>
            <a:r>
              <a:rPr kumimoji="1" lang="en-US" altLang="en-US"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END</a:t>
            </a:r>
            <a:endParaRPr kumimoji="1" lang="en-US" altLang="zh-CN"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使得</a:t>
            </a:r>
            <a:r>
              <a:rPr kumimoji="1" lang="en-US" altLang="zh-CN"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ZERODIVIED</a:t>
            </a:r>
            <a:r>
              <a:rPr kumimoji="1" lang="zh-CN" altLang="en-US" sz="2400" b="1"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异常在该语句、分程序或过程中失效</a:t>
            </a:r>
          </a:p>
        </p:txBody>
      </p:sp>
    </p:spTree>
    <p:extLst>
      <p:ext uri="{BB962C8B-B14F-4D97-AF65-F5344CB8AC3E}">
        <p14:creationId xmlns:p14="http://schemas.microsoft.com/office/powerpoint/2010/main" val="6810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lide(fromBottom)">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ox(in)">
                                      <p:cBhvr>
                                        <p:cTn id="2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lide(fromBottom)">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ox(in)">
                                      <p:cBhvr>
                                        <p:cTn id="32"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slide(fromBottom)">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ox(in)">
                                      <p:cBhvr>
                                        <p:cTn id="4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slide(fromBottom)">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slide(fromBottom)">
                                      <p:cBhvr>
                                        <p:cTn id="52" dur="500"/>
                                        <p:tgtEl>
                                          <p:spTgt spid="22"/>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4" fill="hold"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slide(fromBottom)">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box(in)">
                                      <p:cBhvr>
                                        <p:cTn id="62"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autoUpdateAnimBg="0"/>
      <p:bldP spid="26" grpId="0" animBg="1" autoUpdateAnimBg="0"/>
      <p:bldP spid="27" grpId="0" animBg="1" autoUpdateAnimBg="0"/>
      <p:bldP spid="28"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11853B-354C-4A92-8EB1-61B8F425C61B}"/>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8" name="AutoShape 4">
            <a:extLst>
              <a:ext uri="{FF2B5EF4-FFF2-40B4-BE49-F238E27FC236}">
                <a16:creationId xmlns:a16="http://schemas.microsoft.com/office/drawing/2014/main" id="{F2F365EA-D136-447B-9AFD-A9F9BFADADE7}"/>
              </a:ext>
            </a:extLst>
          </p:cNvPr>
          <p:cNvSpPr>
            <a:spLocks noChangeArrowheads="1"/>
          </p:cNvSpPr>
          <p:nvPr/>
        </p:nvSpPr>
        <p:spPr bwMode="auto">
          <a:xfrm>
            <a:off x="188913" y="1071350"/>
            <a:ext cx="8388350" cy="4774073"/>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35050"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457200" marR="0" lvl="0"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q"/>
              <a:tabLst/>
              <a:defRPr/>
            </a:pP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PL/1</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异常处理的实现模型</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遇到</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ON</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时，就将条件（异常名）与指向相应处理程序的指针保留在当前活动记录的一个表项里；</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当单元</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激活时，为</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建立活动记录；</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当引发一个异常时，检索</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ON</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语句的表项，从最新的表项开始，直到发现为该条件所设置的异常处理程序；</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若未发现为该异常设置的处理程序，则执行默认的活动。</a:t>
            </a:r>
          </a:p>
        </p:txBody>
      </p:sp>
      <p:sp>
        <p:nvSpPr>
          <p:cNvPr id="9" name="Freeform 5">
            <a:extLst>
              <a:ext uri="{FF2B5EF4-FFF2-40B4-BE49-F238E27FC236}">
                <a16:creationId xmlns:a16="http://schemas.microsoft.com/office/drawing/2014/main" id="{D437DC2B-54EC-4493-8C5A-A75113028426}"/>
              </a:ext>
            </a:extLst>
          </p:cNvPr>
          <p:cNvSpPr>
            <a:spLocks/>
          </p:cNvSpPr>
          <p:nvPr/>
        </p:nvSpPr>
        <p:spPr bwMode="auto">
          <a:xfrm>
            <a:off x="1619250" y="2492375"/>
            <a:ext cx="6481763" cy="144463"/>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ea typeface="楷体_GB2312" pitchFamily="49" charset="-122"/>
            </a:endParaRPr>
          </a:p>
        </p:txBody>
      </p:sp>
      <p:sp>
        <p:nvSpPr>
          <p:cNvPr id="10" name="Freeform 6">
            <a:extLst>
              <a:ext uri="{FF2B5EF4-FFF2-40B4-BE49-F238E27FC236}">
                <a16:creationId xmlns:a16="http://schemas.microsoft.com/office/drawing/2014/main" id="{9AB98200-DAA9-4FEE-9029-5A90B306CECD}"/>
              </a:ext>
            </a:extLst>
          </p:cNvPr>
          <p:cNvSpPr>
            <a:spLocks/>
          </p:cNvSpPr>
          <p:nvPr/>
        </p:nvSpPr>
        <p:spPr bwMode="auto">
          <a:xfrm>
            <a:off x="1547813" y="4221163"/>
            <a:ext cx="6481762" cy="144462"/>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ea typeface="楷体_GB2312" pitchFamily="49" charset="-122"/>
            </a:endParaRPr>
          </a:p>
        </p:txBody>
      </p:sp>
      <p:sp>
        <p:nvSpPr>
          <p:cNvPr id="11" name="Freeform 7">
            <a:extLst>
              <a:ext uri="{FF2B5EF4-FFF2-40B4-BE49-F238E27FC236}">
                <a16:creationId xmlns:a16="http://schemas.microsoft.com/office/drawing/2014/main" id="{6CA316C1-068A-46F0-ACF4-6F0114CC755F}"/>
              </a:ext>
            </a:extLst>
          </p:cNvPr>
          <p:cNvSpPr>
            <a:spLocks/>
          </p:cNvSpPr>
          <p:nvPr/>
        </p:nvSpPr>
        <p:spPr bwMode="auto">
          <a:xfrm>
            <a:off x="1547813" y="5084763"/>
            <a:ext cx="6481762" cy="144462"/>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ea typeface="楷体_GB2312" pitchFamily="49" charset="-122"/>
            </a:endParaRPr>
          </a:p>
        </p:txBody>
      </p:sp>
      <p:sp>
        <p:nvSpPr>
          <p:cNvPr id="12" name="Freeform 8">
            <a:extLst>
              <a:ext uri="{FF2B5EF4-FFF2-40B4-BE49-F238E27FC236}">
                <a16:creationId xmlns:a16="http://schemas.microsoft.com/office/drawing/2014/main" id="{551BBB8F-255F-461F-A7AD-A3B31F646A38}"/>
              </a:ext>
            </a:extLst>
          </p:cNvPr>
          <p:cNvSpPr>
            <a:spLocks/>
          </p:cNvSpPr>
          <p:nvPr/>
        </p:nvSpPr>
        <p:spPr bwMode="auto">
          <a:xfrm>
            <a:off x="1619250" y="2997200"/>
            <a:ext cx="5184775"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ea typeface="楷体_GB2312" pitchFamily="49" charset="-122"/>
            </a:endParaRPr>
          </a:p>
        </p:txBody>
      </p:sp>
    </p:spTree>
    <p:extLst>
      <p:ext uri="{BB962C8B-B14F-4D97-AF65-F5344CB8AC3E}">
        <p14:creationId xmlns:p14="http://schemas.microsoft.com/office/powerpoint/2010/main" val="91248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Bottom)">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Bottom)">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Bottom)">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lide(fromBottom)">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3200" b="1" dirty="0">
                <a:solidFill>
                  <a:schemeClr val="tx1"/>
                </a:solidFill>
                <a:latin typeface="微软雅黑" panose="020B0503020204020204" pitchFamily="34" charset="-122"/>
              </a:rPr>
              <a:t>第三章  控制结构</a:t>
            </a:r>
            <a:endParaRPr lang="zh-CN" altLang="en-US" dirty="0">
              <a:latin typeface="微软雅黑" panose="020B0503020204020204" pitchFamily="34" charset="-122"/>
            </a:endParaRPr>
          </a:p>
        </p:txBody>
      </p:sp>
      <p:sp>
        <p:nvSpPr>
          <p:cNvPr id="3" name="Rectangle 4">
            <a:extLst>
              <a:ext uri="{FF2B5EF4-FFF2-40B4-BE49-F238E27FC236}">
                <a16:creationId xmlns:a16="http://schemas.microsoft.com/office/drawing/2014/main" id="{FCAD8DC0-EA20-4917-AB25-BA88CEDC280C}"/>
              </a:ext>
            </a:extLst>
          </p:cNvPr>
          <p:cNvSpPr>
            <a:spLocks noChangeArrowheads="1"/>
          </p:cNvSpPr>
          <p:nvPr/>
        </p:nvSpPr>
        <p:spPr bwMode="auto">
          <a:xfrm>
            <a:off x="838200" y="609600"/>
            <a:ext cx="7772400" cy="685800"/>
          </a:xfrm>
          <a:prstGeom prst="rect">
            <a:avLst/>
          </a:prstGeom>
          <a:noFill/>
          <a:ln w="9525">
            <a:noFill/>
            <a:miter lim="800000"/>
            <a:headEnd/>
            <a:tailEnd/>
          </a:ln>
          <a:effectLst/>
        </p:spPr>
        <p:txBody>
          <a:bodyPr lIns="92075" tIns="46038" rIns="92075" bIns="46038" anchor="ctr"/>
          <a:lstStyle/>
          <a:p>
            <a:pPr algn="ctr" eaLnBrk="1" hangingPunct="1">
              <a:defRPr/>
            </a:pPr>
            <a:endParaRPr lang="zh-CN" altLang="en-US" sz="3200" b="1" dirty="0">
              <a:solidFill>
                <a:schemeClr val="tx1"/>
              </a:solidFill>
              <a:effectLst>
                <a:outerShdw blurRad="38100" dist="38100" dir="2700000" algn="tl">
                  <a:srgbClr val="C0C0C0"/>
                </a:outerShdw>
              </a:effectLst>
              <a:latin typeface="Times New Roman" pitchFamily="18" charset="0"/>
              <a:ea typeface="仿宋_GB2312" pitchFamily="1" charset="-122"/>
            </a:endParaRPr>
          </a:p>
        </p:txBody>
      </p:sp>
      <p:sp>
        <p:nvSpPr>
          <p:cNvPr id="4" name="AutoShape 6">
            <a:extLst>
              <a:ext uri="{FF2B5EF4-FFF2-40B4-BE49-F238E27FC236}">
                <a16:creationId xmlns:a16="http://schemas.microsoft.com/office/drawing/2014/main" id="{0C8B4589-EDFE-432D-9874-E72F17AA48D7}"/>
              </a:ext>
            </a:extLst>
          </p:cNvPr>
          <p:cNvSpPr>
            <a:spLocks noChangeArrowheads="1"/>
          </p:cNvSpPr>
          <p:nvPr/>
        </p:nvSpPr>
        <p:spPr bwMode="auto">
          <a:xfrm>
            <a:off x="1619250" y="1916113"/>
            <a:ext cx="5905500" cy="2311400"/>
          </a:xfrm>
          <a:prstGeom prst="roundRect">
            <a:avLst>
              <a:gd name="adj" fmla="val 5471"/>
            </a:avLst>
          </a:prstGeom>
          <a:noFill/>
          <a:ln w="9525">
            <a:solidFill>
              <a:schemeClr val="tx1">
                <a:lumMod val="50000"/>
                <a:lumOff val="50000"/>
              </a:schemeClr>
            </a:solidFill>
            <a:round/>
            <a:headEnd/>
            <a:tailEnd/>
          </a:ln>
          <a:effectLst/>
        </p:spPr>
        <p:txBody>
          <a:bodyPr/>
          <a:lstStyle/>
          <a:p>
            <a:pPr eaLnBrk="1" hangingPunct="1">
              <a:lnSpc>
                <a:spcPct val="120000"/>
              </a:lnSpc>
              <a:spcBef>
                <a:spcPct val="20000"/>
              </a:spcBef>
              <a:buClr>
                <a:schemeClr val="accent2"/>
              </a:buClr>
              <a:buSzPct val="75000"/>
              <a:buFont typeface="Monotype Sorts" pitchFamily="2" charset="2"/>
              <a:buNone/>
              <a:defRPr/>
            </a:pPr>
            <a:r>
              <a:rPr lang="zh-CN" altLang="en-US" sz="2800" b="1" dirty="0">
                <a:solidFill>
                  <a:schemeClr val="tx1"/>
                </a:solidFill>
                <a:latin typeface="微软雅黑" panose="020B0503020204020204" pitchFamily="34" charset="-122"/>
                <a:ea typeface="微软雅黑" panose="020B0503020204020204" pitchFamily="34" charset="-122"/>
              </a:rPr>
              <a:t>主要讨论语言中描述算法的机制，即</a:t>
            </a:r>
            <a:r>
              <a:rPr lang="zh-CN" altLang="en-US" sz="2800" b="1" dirty="0">
                <a:solidFill>
                  <a:srgbClr val="C00000"/>
                </a:solidFill>
                <a:latin typeface="微软雅黑" panose="020B0503020204020204" pitchFamily="34" charset="-122"/>
                <a:ea typeface="微软雅黑" panose="020B0503020204020204" pitchFamily="34" charset="-122"/>
              </a:rPr>
              <a:t>控制结构</a:t>
            </a:r>
            <a:r>
              <a:rPr lang="zh-CN" altLang="en-US" sz="2800" b="1" dirty="0">
                <a:solidFill>
                  <a:schemeClr val="tx1"/>
                </a:solidFill>
                <a:latin typeface="微软雅黑" panose="020B0503020204020204" pitchFamily="34" charset="-122"/>
                <a:ea typeface="微软雅黑" panose="020B0503020204020204" pitchFamily="34" charset="-122"/>
              </a:rPr>
              <a:t>。主要讨论各种</a:t>
            </a:r>
            <a:r>
              <a:rPr lang="zh-CN" altLang="en-US" sz="2800" b="1" dirty="0">
                <a:solidFill>
                  <a:srgbClr val="C00000"/>
                </a:solidFill>
                <a:latin typeface="微软雅黑" panose="020B0503020204020204" pitchFamily="34" charset="-122"/>
                <a:ea typeface="微软雅黑" panose="020B0503020204020204" pitchFamily="34" charset="-122"/>
              </a:rPr>
              <a:t>语句级控制结构</a:t>
            </a:r>
            <a:r>
              <a:rPr lang="zh-CN" altLang="en-US" sz="2800" b="1" dirty="0">
                <a:solidFill>
                  <a:schemeClr val="tx1"/>
                </a:solidFill>
                <a:latin typeface="微软雅黑" panose="020B0503020204020204" pitchFamily="34" charset="-122"/>
                <a:ea typeface="微软雅黑" panose="020B0503020204020204" pitchFamily="34" charset="-122"/>
              </a:rPr>
              <a:t>和</a:t>
            </a:r>
            <a:r>
              <a:rPr lang="zh-CN" altLang="en-US" sz="2800" b="1" dirty="0">
                <a:solidFill>
                  <a:srgbClr val="C00000"/>
                </a:solidFill>
                <a:latin typeface="微软雅黑" panose="020B0503020204020204" pitchFamily="34" charset="-122"/>
                <a:ea typeface="微软雅黑" panose="020B0503020204020204" pitchFamily="34" charset="-122"/>
              </a:rPr>
              <a:t>单元级控制结构</a:t>
            </a:r>
            <a:r>
              <a:rPr lang="zh-CN" altLang="en-US" sz="2800" b="1" dirty="0">
                <a:solidFill>
                  <a:schemeClr val="tx1"/>
                </a:solidFill>
                <a:latin typeface="微软雅黑" panose="020B0503020204020204" pitchFamily="34" charset="-122"/>
                <a:ea typeface="微软雅黑" panose="020B0503020204020204" pitchFamily="34" charset="-122"/>
              </a:rPr>
              <a:t>。</a:t>
            </a:r>
            <a:endParaRPr kumimoji="1" lang="zh-CN" altLang="en-US" sz="2800" b="1" dirty="0">
              <a:solidFill>
                <a:schemeClr val="tx1"/>
              </a:solidFill>
              <a:latin typeface="微软雅黑" panose="020B0503020204020204" pitchFamily="34" charset="-122"/>
              <a:ea typeface="微软雅黑" panose="020B0503020204020204" pitchFamily="34" charset="-122"/>
            </a:endParaRPr>
          </a:p>
        </p:txBody>
      </p:sp>
      <p:sp>
        <p:nvSpPr>
          <p:cNvPr id="5" name="AutoShape 7">
            <a:extLst>
              <a:ext uri="{FF2B5EF4-FFF2-40B4-BE49-F238E27FC236}">
                <a16:creationId xmlns:a16="http://schemas.microsoft.com/office/drawing/2014/main" id="{ADD56BDB-9C49-4DFD-A060-81C647A5A0BF}"/>
              </a:ext>
            </a:extLst>
          </p:cNvPr>
          <p:cNvSpPr>
            <a:spLocks noChangeArrowheads="1"/>
          </p:cNvSpPr>
          <p:nvPr/>
        </p:nvSpPr>
        <p:spPr bwMode="auto">
          <a:xfrm>
            <a:off x="1476375" y="4076700"/>
            <a:ext cx="3962400" cy="1008063"/>
          </a:xfrm>
          <a:prstGeom prst="wedgeRoundRectCallout">
            <a:avLst>
              <a:gd name="adj1" fmla="val -13098"/>
              <a:gd name="adj2" fmla="val -158036"/>
              <a:gd name="adj3" fmla="val 16667"/>
            </a:avLst>
          </a:prstGeom>
          <a:solidFill>
            <a:schemeClr val="accent1">
              <a:lumMod val="60000"/>
              <a:lumOff val="40000"/>
            </a:schemeClr>
          </a:solidFill>
          <a:ln w="9525">
            <a:solidFill>
              <a:schemeClr val="tx1"/>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spcBef>
                <a:spcPct val="0"/>
              </a:spcBef>
              <a:buClrTx/>
              <a:buSzTx/>
              <a:buFontTx/>
              <a:buNone/>
            </a:pPr>
            <a:r>
              <a:rPr kumimoji="1" lang="zh-CN" altLang="en-US" sz="2400" b="1">
                <a:latin typeface="微软雅黑" panose="020B0503020204020204" pitchFamily="34" charset="-122"/>
                <a:ea typeface="微软雅黑" panose="020B0503020204020204" pitchFamily="34" charset="-122"/>
              </a:rPr>
              <a:t>程序员用来规定各个成分执行流程的控制机制。</a:t>
            </a:r>
          </a:p>
        </p:txBody>
      </p:sp>
      <p:sp>
        <p:nvSpPr>
          <p:cNvPr id="6" name="AutoShape 8">
            <a:extLst>
              <a:ext uri="{FF2B5EF4-FFF2-40B4-BE49-F238E27FC236}">
                <a16:creationId xmlns:a16="http://schemas.microsoft.com/office/drawing/2014/main" id="{786DDE36-FE16-413D-8911-87722C6B2A9B}"/>
              </a:ext>
            </a:extLst>
          </p:cNvPr>
          <p:cNvSpPr>
            <a:spLocks noChangeArrowheads="1"/>
          </p:cNvSpPr>
          <p:nvPr/>
        </p:nvSpPr>
        <p:spPr bwMode="auto">
          <a:xfrm>
            <a:off x="1692275" y="4292600"/>
            <a:ext cx="3962400" cy="576263"/>
          </a:xfrm>
          <a:prstGeom prst="wedgeRoundRectCallout">
            <a:avLst>
              <a:gd name="adj1" fmla="val 75555"/>
              <a:gd name="adj2" fmla="val -276338"/>
              <a:gd name="adj3" fmla="val 16667"/>
            </a:avLst>
          </a:prstGeom>
          <a:solidFill>
            <a:schemeClr val="accent1">
              <a:lumMod val="60000"/>
              <a:lumOff val="40000"/>
            </a:schemeClr>
          </a:solidFill>
          <a:ln w="9525">
            <a:solidFill>
              <a:schemeClr val="tx1"/>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spcBef>
                <a:spcPct val="0"/>
              </a:spcBef>
              <a:buClrTx/>
              <a:buSzTx/>
              <a:buFontTx/>
              <a:buNone/>
            </a:pPr>
            <a:r>
              <a:rPr kumimoji="1" lang="zh-CN" altLang="en-US" sz="2400" b="1">
                <a:latin typeface="微软雅黑" panose="020B0503020204020204" pitchFamily="34" charset="-122"/>
                <a:ea typeface="微软雅黑" panose="020B0503020204020204" pitchFamily="34" charset="-122"/>
              </a:rPr>
              <a:t>对语句执行顺序的控制。</a:t>
            </a:r>
          </a:p>
        </p:txBody>
      </p:sp>
      <p:sp>
        <p:nvSpPr>
          <p:cNvPr id="7" name="AutoShape 9">
            <a:extLst>
              <a:ext uri="{FF2B5EF4-FFF2-40B4-BE49-F238E27FC236}">
                <a16:creationId xmlns:a16="http://schemas.microsoft.com/office/drawing/2014/main" id="{D6522821-222F-4A1D-B3A3-9F6505454058}"/>
              </a:ext>
            </a:extLst>
          </p:cNvPr>
          <p:cNvSpPr>
            <a:spLocks noChangeArrowheads="1"/>
          </p:cNvSpPr>
          <p:nvPr/>
        </p:nvSpPr>
        <p:spPr bwMode="auto">
          <a:xfrm>
            <a:off x="1908175" y="4508500"/>
            <a:ext cx="3962400" cy="576263"/>
          </a:xfrm>
          <a:prstGeom prst="wedgeRoundRectCallout">
            <a:avLst>
              <a:gd name="adj1" fmla="val 21394"/>
              <a:gd name="adj2" fmla="val -225481"/>
              <a:gd name="adj3" fmla="val 16667"/>
            </a:avLst>
          </a:prstGeom>
          <a:solidFill>
            <a:schemeClr val="accent1">
              <a:lumMod val="60000"/>
              <a:lumOff val="40000"/>
            </a:schemeClr>
          </a:solidFill>
          <a:ln w="9525">
            <a:solidFill>
              <a:schemeClr val="tx1"/>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spcBef>
                <a:spcPct val="0"/>
              </a:spcBef>
              <a:buClrTx/>
              <a:buSzTx/>
              <a:buFontTx/>
              <a:buNone/>
            </a:pPr>
            <a:r>
              <a:rPr kumimoji="1" lang="zh-CN" altLang="en-US" sz="2400" b="1" dirty="0">
                <a:latin typeface="微软雅黑" panose="020B0503020204020204" pitchFamily="34" charset="-122"/>
                <a:ea typeface="微软雅黑" panose="020B0503020204020204" pitchFamily="34" charset="-122"/>
              </a:rPr>
              <a:t>对程序单元执行的控制。</a:t>
            </a:r>
          </a:p>
        </p:txBody>
      </p:sp>
    </p:spTree>
    <p:extLst>
      <p:ext uri="{BB962C8B-B14F-4D97-AF65-F5344CB8AC3E}">
        <p14:creationId xmlns:p14="http://schemas.microsoft.com/office/powerpoint/2010/main" val="123932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C1310-F734-42B0-84C2-FB86C1AFB9A8}"/>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12" name="AutoShape 4">
            <a:extLst>
              <a:ext uri="{FF2B5EF4-FFF2-40B4-BE49-F238E27FC236}">
                <a16:creationId xmlns:a16="http://schemas.microsoft.com/office/drawing/2014/main" id="{35E77E88-1231-4165-AAF1-A0BE60A5880F}"/>
              </a:ext>
            </a:extLst>
          </p:cNvPr>
          <p:cNvSpPr>
            <a:spLocks noChangeArrowheads="1"/>
          </p:cNvSpPr>
          <p:nvPr/>
        </p:nvSpPr>
        <p:spPr bwMode="auto">
          <a:xfrm>
            <a:off x="112713" y="867765"/>
            <a:ext cx="8540750" cy="5598128"/>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35050"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682750" indent="-4572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just" fontAlgn="base">
              <a:lnSpc>
                <a:spcPct val="90000"/>
              </a:lnSpc>
              <a:spcAft>
                <a:spcPct val="0"/>
              </a:spcAft>
              <a:buClrTx/>
              <a:buSzTx/>
              <a:buFont typeface="Wingdings" panose="05000000000000000000" pitchFamily="2" charset="2"/>
              <a:buChar char="q"/>
            </a:pPr>
            <a:r>
              <a:rPr lang="en-US" altLang="zh-CN" sz="2800" dirty="0">
                <a:solidFill>
                  <a:srgbClr val="000000"/>
                </a:solidFill>
                <a:latin typeface="微软雅黑" panose="020B0503020204020204" pitchFamily="34" charset="-122"/>
                <a:ea typeface="微软雅黑" panose="020B0503020204020204" pitchFamily="34" charset="-122"/>
              </a:rPr>
              <a:t>CLU</a:t>
            </a:r>
            <a:r>
              <a:rPr lang="zh-CN" altLang="en-US" sz="2800" dirty="0">
                <a:solidFill>
                  <a:srgbClr val="000000"/>
                </a:solidFill>
                <a:latin typeface="微软雅黑" panose="020B0503020204020204" pitchFamily="34" charset="-122"/>
                <a:ea typeface="微软雅黑" panose="020B0503020204020204" pitchFamily="34" charset="-122"/>
              </a:rPr>
              <a:t>语言的异常处理机制</a:t>
            </a:r>
          </a:p>
          <a:p>
            <a:pPr lvl="1" algn="just" fontAlgn="base">
              <a:lnSpc>
                <a:spcPct val="90000"/>
              </a:lnSpc>
              <a:spcAft>
                <a:spcPct val="0"/>
              </a:spcAft>
              <a:buClrTx/>
              <a:buSzTx/>
              <a:buFont typeface="Wingdings" panose="05000000000000000000" pitchFamily="2" charset="2"/>
              <a:buAutoNum type="circleNumDbPlain"/>
            </a:pPr>
            <a:r>
              <a:rPr lang="zh-CN" altLang="en-US" sz="2400" dirty="0">
                <a:solidFill>
                  <a:srgbClr val="000000"/>
                </a:solidFill>
                <a:latin typeface="微软雅黑" panose="020B0503020204020204" pitchFamily="34" charset="-122"/>
                <a:ea typeface="微软雅黑" panose="020B0503020204020204" pitchFamily="34" charset="-122"/>
              </a:rPr>
              <a:t>处理方法</a:t>
            </a:r>
          </a:p>
          <a:p>
            <a:pPr lvl="2" algn="just" fontAlgn="base">
              <a:lnSpc>
                <a:spcPct val="90000"/>
              </a:lnSpc>
              <a:spcAft>
                <a:spcPct val="0"/>
              </a:spcAft>
              <a:buClr>
                <a:srgbClr val="FF3300"/>
              </a:buClr>
              <a:buSzTx/>
              <a:buFont typeface="Wingdings" panose="05000000000000000000" pitchFamily="2" charset="2"/>
              <a:buChar char="ü"/>
            </a:pPr>
            <a:r>
              <a:rPr lang="zh-CN" altLang="en-US" b="1" dirty="0">
                <a:solidFill>
                  <a:srgbClr val="0033CC"/>
                </a:solidFill>
                <a:latin typeface="微软雅黑" panose="020B0503020204020204" pitchFamily="34" charset="-122"/>
                <a:ea typeface="微软雅黑" panose="020B0503020204020204" pitchFamily="34" charset="-122"/>
              </a:rPr>
              <a:t>当过程</a:t>
            </a:r>
            <a:r>
              <a:rPr lang="en-US" altLang="zh-CN" b="1" dirty="0">
                <a:solidFill>
                  <a:srgbClr val="0033CC"/>
                </a:solidFill>
                <a:latin typeface="微软雅黑" panose="020B0503020204020204" pitchFamily="34" charset="-122"/>
                <a:ea typeface="微软雅黑" panose="020B0503020204020204" pitchFamily="34" charset="-122"/>
              </a:rPr>
              <a:t>P</a:t>
            </a:r>
            <a:r>
              <a:rPr lang="zh-CN" altLang="en-US" b="1" dirty="0">
                <a:solidFill>
                  <a:srgbClr val="0033CC"/>
                </a:solidFill>
                <a:latin typeface="微软雅黑" panose="020B0503020204020204" pitchFamily="34" charset="-122"/>
                <a:ea typeface="微软雅黑" panose="020B0503020204020204" pitchFamily="34" charset="-122"/>
              </a:rPr>
              <a:t>引发一个异常时</a:t>
            </a:r>
            <a:r>
              <a:rPr lang="en-US" altLang="zh-CN" b="1" dirty="0">
                <a:solidFill>
                  <a:srgbClr val="0033CC"/>
                </a:solidFill>
                <a:latin typeface="微软雅黑" panose="020B0503020204020204" pitchFamily="34" charset="-122"/>
                <a:ea typeface="微软雅黑" panose="020B0503020204020204" pitchFamily="34" charset="-122"/>
              </a:rPr>
              <a:t>,</a:t>
            </a:r>
            <a:r>
              <a:rPr lang="zh-CN" altLang="en-US" b="1" dirty="0">
                <a:solidFill>
                  <a:srgbClr val="0033CC"/>
                </a:solidFill>
                <a:latin typeface="微软雅黑" panose="020B0503020204020204" pitchFamily="34" charset="-122"/>
                <a:ea typeface="微软雅黑" panose="020B0503020204020204" pitchFamily="34" charset="-122"/>
              </a:rPr>
              <a:t>只能将其信号传送给调用</a:t>
            </a:r>
            <a:r>
              <a:rPr lang="en-US" altLang="zh-CN" b="1" dirty="0">
                <a:solidFill>
                  <a:srgbClr val="0033CC"/>
                </a:solidFill>
                <a:latin typeface="微软雅黑" panose="020B0503020204020204" pitchFamily="34" charset="-122"/>
                <a:ea typeface="微软雅黑" panose="020B0503020204020204" pitchFamily="34" charset="-122"/>
              </a:rPr>
              <a:t>P</a:t>
            </a:r>
            <a:r>
              <a:rPr lang="zh-CN" altLang="en-US" b="1" dirty="0">
                <a:solidFill>
                  <a:srgbClr val="0033CC"/>
                </a:solidFill>
                <a:latin typeface="微软雅黑" panose="020B0503020204020204" pitchFamily="34" charset="-122"/>
                <a:ea typeface="微软雅黑" panose="020B0503020204020204" pitchFamily="34" charset="-122"/>
              </a:rPr>
              <a:t>的过程。这样做的目的使程序有良好的结构，但在表达力方面要弱一些。</a:t>
            </a:r>
          </a:p>
          <a:p>
            <a:pPr lvl="2" algn="just" fontAlgn="base">
              <a:lnSpc>
                <a:spcPct val="90000"/>
              </a:lnSpc>
              <a:spcAft>
                <a:spcPct val="0"/>
              </a:spcAft>
              <a:buClr>
                <a:srgbClr val="FF3300"/>
              </a:buClr>
              <a:buSzTx/>
              <a:buFont typeface="Wingdings" panose="05000000000000000000" pitchFamily="2" charset="2"/>
              <a:buChar char="ü"/>
            </a:pPr>
            <a:r>
              <a:rPr lang="zh-CN" altLang="en-US" b="1" dirty="0">
                <a:solidFill>
                  <a:srgbClr val="0033CC"/>
                </a:solidFill>
                <a:latin typeface="微软雅黑" panose="020B0503020204020204" pitchFamily="34" charset="-122"/>
                <a:ea typeface="微软雅黑" panose="020B0503020204020204" pitchFamily="34" charset="-122"/>
              </a:rPr>
              <a:t>发信号的过程被终止</a:t>
            </a:r>
            <a:r>
              <a:rPr lang="en-US" altLang="zh-CN" b="1" dirty="0">
                <a:solidFill>
                  <a:srgbClr val="0033CC"/>
                </a:solidFill>
                <a:latin typeface="微软雅黑" panose="020B0503020204020204" pitchFamily="34" charset="-122"/>
                <a:ea typeface="微软雅黑" panose="020B0503020204020204" pitchFamily="34" charset="-122"/>
              </a:rPr>
              <a:t>,</a:t>
            </a:r>
            <a:r>
              <a:rPr lang="zh-CN" altLang="en-US" b="1" dirty="0">
                <a:solidFill>
                  <a:srgbClr val="0033CC"/>
                </a:solidFill>
                <a:latin typeface="微软雅黑" panose="020B0503020204020204" pitchFamily="34" charset="-122"/>
                <a:ea typeface="微软雅黑" panose="020B0503020204020204" pitchFamily="34" charset="-122"/>
              </a:rPr>
              <a:t>而不再恢复。</a:t>
            </a:r>
          </a:p>
          <a:p>
            <a:pPr lvl="1" algn="just" fontAlgn="base">
              <a:lnSpc>
                <a:spcPct val="90000"/>
              </a:lnSpc>
              <a:spcAft>
                <a:spcPct val="0"/>
              </a:spcAft>
              <a:buClrTx/>
              <a:buSzTx/>
              <a:buFont typeface="Wingdings" panose="05000000000000000000" pitchFamily="2" charset="2"/>
              <a:buAutoNum type="circleNumDbPlain"/>
            </a:pPr>
            <a:r>
              <a:rPr lang="en-US" altLang="zh-CN" sz="2400" dirty="0">
                <a:solidFill>
                  <a:srgbClr val="000000"/>
                </a:solidFill>
                <a:latin typeface="微软雅黑" panose="020B0503020204020204" pitchFamily="34" charset="-122"/>
                <a:ea typeface="微软雅黑" panose="020B0503020204020204" pitchFamily="34" charset="-122"/>
              </a:rPr>
              <a:t>CLU</a:t>
            </a:r>
            <a:r>
              <a:rPr lang="zh-CN" altLang="en-US" sz="2400" dirty="0">
                <a:solidFill>
                  <a:srgbClr val="000000"/>
                </a:solidFill>
                <a:latin typeface="微软雅黑" panose="020B0503020204020204" pitchFamily="34" charset="-122"/>
                <a:ea typeface="微软雅黑" panose="020B0503020204020204" pitchFamily="34" charset="-122"/>
              </a:rPr>
              <a:t>的异常仅由过程引发；过程内可以发信号的那些异常必须在过程头加以说明</a:t>
            </a:r>
          </a:p>
          <a:p>
            <a:pPr lvl="1" algn="just" fontAlgn="base">
              <a:lnSpc>
                <a:spcPct val="90000"/>
              </a:lnSpc>
              <a:spcAft>
                <a:spcPct val="0"/>
              </a:spcAft>
              <a:buClrTx/>
              <a:buSzTx/>
              <a:buFont typeface="Wingdings" panose="05000000000000000000" pitchFamily="2" charset="2"/>
              <a:buAutoNum type="circleNumDbPlain"/>
            </a:pPr>
            <a:r>
              <a:rPr lang="zh-CN" altLang="en-US" sz="2400" dirty="0">
                <a:solidFill>
                  <a:srgbClr val="000000"/>
                </a:solidFill>
                <a:latin typeface="微软雅黑" panose="020B0503020204020204" pitchFamily="34" charset="-122"/>
                <a:ea typeface="微软雅黑" panose="020B0503020204020204" pitchFamily="34" charset="-122"/>
              </a:rPr>
              <a:t>异常处理程序静态绑定于调用者</a:t>
            </a:r>
          </a:p>
          <a:p>
            <a:pPr lvl="1" algn="just" fontAlgn="base">
              <a:lnSpc>
                <a:spcPct val="90000"/>
              </a:lnSpc>
              <a:spcAft>
                <a:spcPct val="0"/>
              </a:spcAft>
              <a:buClrTx/>
              <a:buSzTx/>
              <a:buFont typeface="Wingdings" panose="05000000000000000000" pitchFamily="2" charset="2"/>
              <a:buAutoNum type="circleNumDbPlain"/>
            </a:pPr>
            <a:r>
              <a:rPr lang="zh-CN" altLang="en-US" sz="2400" dirty="0">
                <a:solidFill>
                  <a:srgbClr val="000000"/>
                </a:solidFill>
                <a:latin typeface="微软雅黑" panose="020B0503020204020204" pitchFamily="34" charset="-122"/>
                <a:ea typeface="微软雅黑" panose="020B0503020204020204" pitchFamily="34" charset="-122"/>
              </a:rPr>
              <a:t>异常处理程序由</a:t>
            </a:r>
            <a:r>
              <a:rPr lang="en-US" altLang="zh-CN" sz="2400" dirty="0">
                <a:solidFill>
                  <a:srgbClr val="000000"/>
                </a:solidFill>
                <a:latin typeface="微软雅黑" panose="020B0503020204020204" pitchFamily="34" charset="-122"/>
                <a:ea typeface="微软雅黑" panose="020B0503020204020204" pitchFamily="34" charset="-122"/>
              </a:rPr>
              <a:t>except</a:t>
            </a:r>
            <a:r>
              <a:rPr lang="zh-CN" altLang="en-US" sz="2400" dirty="0">
                <a:solidFill>
                  <a:srgbClr val="000000"/>
                </a:solidFill>
                <a:latin typeface="微软雅黑" panose="020B0503020204020204" pitchFamily="34" charset="-122"/>
                <a:ea typeface="微软雅黑" panose="020B0503020204020204" pitchFamily="34" charset="-122"/>
              </a:rPr>
              <a:t>语句绑定于语句</a:t>
            </a:r>
          </a:p>
          <a:p>
            <a:pPr lvl="1" algn="just" fontAlgn="base">
              <a:lnSpc>
                <a:spcPct val="90000"/>
              </a:lnSpc>
              <a:spcAft>
                <a:spcPct val="0"/>
              </a:spcAft>
              <a:buClrTx/>
              <a:buSzTx/>
              <a:buFont typeface="Wingdings" panose="05000000000000000000" pitchFamily="2" charset="2"/>
              <a:buAutoNum type="circleNumDbPlain"/>
            </a:pPr>
            <a:r>
              <a:rPr lang="zh-CN" altLang="en-US" sz="2400" dirty="0">
                <a:solidFill>
                  <a:srgbClr val="000000"/>
                </a:solidFill>
                <a:latin typeface="微软雅黑" panose="020B0503020204020204" pitchFamily="34" charset="-122"/>
                <a:ea typeface="微软雅黑" panose="020B0503020204020204" pitchFamily="34" charset="-122"/>
              </a:rPr>
              <a:t>当处理程序结束时，控制转移到紧跟在附加这个处理程序的语句之后</a:t>
            </a:r>
          </a:p>
          <a:p>
            <a:pPr lvl="1" algn="just" fontAlgn="base">
              <a:lnSpc>
                <a:spcPct val="90000"/>
              </a:lnSpc>
              <a:spcAft>
                <a:spcPct val="0"/>
              </a:spcAft>
              <a:buClrTx/>
              <a:buSzTx/>
              <a:buFont typeface="Wingdings" panose="05000000000000000000" pitchFamily="2" charset="2"/>
              <a:buAutoNum type="circleNumDbPlain"/>
            </a:pPr>
            <a:r>
              <a:rPr lang="zh-CN" altLang="en-US" sz="2400" dirty="0">
                <a:solidFill>
                  <a:srgbClr val="000000"/>
                </a:solidFill>
                <a:latin typeface="微软雅黑" panose="020B0503020204020204" pitchFamily="34" charset="-122"/>
                <a:ea typeface="微软雅黑" panose="020B0503020204020204" pitchFamily="34" charset="-122"/>
              </a:rPr>
              <a:t>若未找到相应的处理程序，执行特殊异常</a:t>
            </a:r>
            <a:r>
              <a:rPr lang="en-US" altLang="zh-CN" sz="2400" b="1" dirty="0">
                <a:solidFill>
                  <a:srgbClr val="000000"/>
                </a:solidFill>
                <a:latin typeface="微软雅黑" panose="020B0503020204020204" pitchFamily="34" charset="-122"/>
                <a:ea typeface="微软雅黑" panose="020B0503020204020204" pitchFamily="34" charset="-122"/>
              </a:rPr>
              <a:t>failure</a:t>
            </a:r>
          </a:p>
        </p:txBody>
      </p:sp>
      <p:sp>
        <p:nvSpPr>
          <p:cNvPr id="13" name="AutoShape 5">
            <a:extLst>
              <a:ext uri="{FF2B5EF4-FFF2-40B4-BE49-F238E27FC236}">
                <a16:creationId xmlns:a16="http://schemas.microsoft.com/office/drawing/2014/main" id="{9593290F-9CA4-4A69-9C43-647D9EB15E75}"/>
              </a:ext>
            </a:extLst>
          </p:cNvPr>
          <p:cNvSpPr>
            <a:spLocks noChangeArrowheads="1"/>
          </p:cNvSpPr>
          <p:nvPr/>
        </p:nvSpPr>
        <p:spPr bwMode="auto">
          <a:xfrm>
            <a:off x="1476375" y="2875952"/>
            <a:ext cx="7451725" cy="938213"/>
          </a:xfrm>
          <a:prstGeom prst="wedgeRoundRectCallout">
            <a:avLst>
              <a:gd name="adj1" fmla="val -48380"/>
              <a:gd name="adj2" fmla="val 89593"/>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sz="22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coca_cola</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1" lang="en-US"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proc</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1" lang="en-US" altLang="en-US" sz="22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a:</a:t>
            </a:r>
            <a:r>
              <a:rPr kumimoji="1" lang="en-US" altLang="en-US" sz="22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int</a:t>
            </a:r>
            <a:r>
              <a:rPr kumimoji="1" lang="en-US" altLang="en-US" sz="22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,s:</a:t>
            </a:r>
            <a:r>
              <a:rPr kumimoji="1" lang="en-US" altLang="en-US" sz="22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string</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returns</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1" lang="en-US"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int</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signals</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(zero(</a:t>
            </a:r>
            <a:r>
              <a:rPr kumimoji="1" lang="en-US"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int</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1" lang="en-US" altLang="en-US" sz="22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overflow,had_format</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1" lang="en-US"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string</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p:txBody>
      </p:sp>
      <p:sp>
        <p:nvSpPr>
          <p:cNvPr id="14" name="Freeform 6">
            <a:extLst>
              <a:ext uri="{FF2B5EF4-FFF2-40B4-BE49-F238E27FC236}">
                <a16:creationId xmlns:a16="http://schemas.microsoft.com/office/drawing/2014/main" id="{A71D01B2-8B80-4FDD-B521-D92770C98EFA}"/>
              </a:ext>
            </a:extLst>
          </p:cNvPr>
          <p:cNvSpPr>
            <a:spLocks/>
          </p:cNvSpPr>
          <p:nvPr/>
        </p:nvSpPr>
        <p:spPr bwMode="auto">
          <a:xfrm flipV="1">
            <a:off x="1547813" y="4171352"/>
            <a:ext cx="6696075" cy="698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5" name="Freeform 7">
            <a:extLst>
              <a:ext uri="{FF2B5EF4-FFF2-40B4-BE49-F238E27FC236}">
                <a16:creationId xmlns:a16="http://schemas.microsoft.com/office/drawing/2014/main" id="{B32FEBDF-5115-40BF-B0D7-D0C2C3C19C91}"/>
              </a:ext>
            </a:extLst>
          </p:cNvPr>
          <p:cNvSpPr>
            <a:spLocks/>
          </p:cNvSpPr>
          <p:nvPr/>
        </p:nvSpPr>
        <p:spPr bwMode="auto">
          <a:xfrm flipV="1">
            <a:off x="1619250" y="4531715"/>
            <a:ext cx="4032250" cy="71437"/>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6" name="AutoShape 8">
            <a:extLst>
              <a:ext uri="{FF2B5EF4-FFF2-40B4-BE49-F238E27FC236}">
                <a16:creationId xmlns:a16="http://schemas.microsoft.com/office/drawing/2014/main" id="{F73E8DE2-2BE5-426C-A1B4-D55C42D265C9}"/>
              </a:ext>
            </a:extLst>
          </p:cNvPr>
          <p:cNvSpPr>
            <a:spLocks noChangeArrowheads="1"/>
          </p:cNvSpPr>
          <p:nvPr/>
        </p:nvSpPr>
        <p:spPr bwMode="auto">
          <a:xfrm>
            <a:off x="1692275" y="3090265"/>
            <a:ext cx="6840538" cy="1081087"/>
          </a:xfrm>
          <a:prstGeom prst="wedgeRoundRectCallout">
            <a:avLst>
              <a:gd name="adj1" fmla="val -47495"/>
              <a:gd name="adj2" fmla="val 89940"/>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当引发一个异常时，过程返回到它的直接调用者，因而异常的处理应当由调用者提供的异常处理程序来完成。</a:t>
            </a:r>
            <a:endPar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AutoShape 9">
            <a:extLst>
              <a:ext uri="{FF2B5EF4-FFF2-40B4-BE49-F238E27FC236}">
                <a16:creationId xmlns:a16="http://schemas.microsoft.com/office/drawing/2014/main" id="{ED23ABBB-5F50-403E-BCEF-14774F397074}"/>
              </a:ext>
            </a:extLst>
          </p:cNvPr>
          <p:cNvSpPr>
            <a:spLocks noChangeArrowheads="1"/>
          </p:cNvSpPr>
          <p:nvPr/>
        </p:nvSpPr>
        <p:spPr bwMode="auto">
          <a:xfrm>
            <a:off x="2698750" y="2226665"/>
            <a:ext cx="5761038" cy="2235200"/>
          </a:xfrm>
          <a:prstGeom prst="wedgeRoundRectCallout">
            <a:avLst>
              <a:gd name="adj1" fmla="val -44819"/>
              <a:gd name="adj2" fmla="val 72870"/>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&lt;</a:t>
            </a:r>
            <a:r>
              <a:rPr kumimoji="1" lang="en-US" altLang="en-US" sz="22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语句</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&gt; </a:t>
            </a:r>
            <a:r>
              <a:rPr kumimoji="1" lang="en-US"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except</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&lt;</a:t>
            </a:r>
            <a:r>
              <a:rPr kumimoji="1" lang="en-US" altLang="en-US" sz="22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处理程序表</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&gt;</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end</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sz="22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其中</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，&lt;</a:t>
            </a:r>
            <a:r>
              <a:rPr kumimoji="1" lang="en-US" altLang="en-US" sz="22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处理程序表</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&gt;</a:t>
            </a:r>
            <a:r>
              <a:rPr kumimoji="1" lang="en-US" altLang="en-US" sz="22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的形式是</a:t>
            </a:r>
            <a:endPar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when</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&lt;异常表1&gt;: &lt;语句1&gt;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when</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&lt;</a:t>
            </a:r>
            <a:r>
              <a:rPr kumimoji="1" lang="en-US" altLang="en-US" sz="22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异常表n</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&gt;: &lt;</a:t>
            </a:r>
            <a:r>
              <a:rPr kumimoji="1" lang="en-US" altLang="en-US" sz="22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语句n</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&gt;</a:t>
            </a:r>
          </a:p>
        </p:txBody>
      </p:sp>
      <p:sp>
        <p:nvSpPr>
          <p:cNvPr id="18" name="Freeform 10">
            <a:extLst>
              <a:ext uri="{FF2B5EF4-FFF2-40B4-BE49-F238E27FC236}">
                <a16:creationId xmlns:a16="http://schemas.microsoft.com/office/drawing/2014/main" id="{E39C0E2C-1083-488C-B927-829C3C5ABCAB}"/>
              </a:ext>
            </a:extLst>
          </p:cNvPr>
          <p:cNvSpPr>
            <a:spLocks/>
          </p:cNvSpPr>
          <p:nvPr/>
        </p:nvSpPr>
        <p:spPr bwMode="auto">
          <a:xfrm flipV="1">
            <a:off x="1619250" y="4963515"/>
            <a:ext cx="4968875" cy="71437"/>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9" name="Freeform 11">
            <a:extLst>
              <a:ext uri="{FF2B5EF4-FFF2-40B4-BE49-F238E27FC236}">
                <a16:creationId xmlns:a16="http://schemas.microsoft.com/office/drawing/2014/main" id="{168D4794-570C-410A-A1CF-3955E83A6035}"/>
              </a:ext>
            </a:extLst>
          </p:cNvPr>
          <p:cNvSpPr>
            <a:spLocks/>
          </p:cNvSpPr>
          <p:nvPr/>
        </p:nvSpPr>
        <p:spPr bwMode="auto">
          <a:xfrm flipV="1">
            <a:off x="1547813" y="5684240"/>
            <a:ext cx="6840537" cy="71437"/>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0" name="Freeform 12">
            <a:extLst>
              <a:ext uri="{FF2B5EF4-FFF2-40B4-BE49-F238E27FC236}">
                <a16:creationId xmlns:a16="http://schemas.microsoft.com/office/drawing/2014/main" id="{44E0F276-1D6D-427A-B9F1-5CEB50244E0F}"/>
              </a:ext>
            </a:extLst>
          </p:cNvPr>
          <p:cNvSpPr>
            <a:spLocks/>
          </p:cNvSpPr>
          <p:nvPr/>
        </p:nvSpPr>
        <p:spPr bwMode="auto">
          <a:xfrm flipV="1">
            <a:off x="1476375" y="6116040"/>
            <a:ext cx="6840538" cy="71437"/>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2632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Bottom)">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Bottom)">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slide(fromBottom)">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ox(in)">
                                      <p:cBhvr>
                                        <p:cTn id="3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slide(fromBottom)">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slide(fromBottom)">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6" grpId="0" animBg="1" autoUpdateAnimBg="0"/>
      <p:bldP spid="1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D4F98-D9EC-48A9-879B-F147872B1EF4}"/>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4" name="AutoShape 4">
            <a:extLst>
              <a:ext uri="{FF2B5EF4-FFF2-40B4-BE49-F238E27FC236}">
                <a16:creationId xmlns:a16="http://schemas.microsoft.com/office/drawing/2014/main" id="{6578536E-04A6-44C6-8091-06C2C6022990}"/>
              </a:ext>
            </a:extLst>
          </p:cNvPr>
          <p:cNvSpPr>
            <a:spLocks noChangeArrowheads="1"/>
          </p:cNvSpPr>
          <p:nvPr/>
        </p:nvSpPr>
        <p:spPr bwMode="auto">
          <a:xfrm>
            <a:off x="247650" y="1050862"/>
            <a:ext cx="8270875" cy="3595878"/>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35050"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682750" indent="-4572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457200" marR="0" lvl="0"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q"/>
              <a:tabLst/>
              <a:defRPr/>
            </a:pP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CLU</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异常处理的实现模型</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当对一个异常发信号时，控制返回调用者</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对每一个过程附加一个处理程序表，有以下内容</a:t>
            </a:r>
          </a:p>
          <a:p>
            <a:pPr marL="1682750" marR="0" lvl="2" indent="-457200" algn="just" defTabSz="914400" eaLnBrk="1" fontAlgn="base" latinLnBrk="0" hangingPunct="1">
              <a:lnSpc>
                <a:spcPct val="90000"/>
              </a:lnSpc>
              <a:spcBef>
                <a:spcPct val="20000"/>
              </a:spcBef>
              <a:spcAft>
                <a:spcPct val="0"/>
              </a:spcAft>
              <a:buClr>
                <a:srgbClr val="FF3300"/>
              </a:buClr>
              <a:buSzTx/>
              <a:buFont typeface="Wingdings" panose="05000000000000000000" pitchFamily="2" charset="2"/>
              <a:buChar char="ü"/>
              <a:tabLst/>
              <a:defRPr/>
            </a:pP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由处理程序处理的异常表</a:t>
            </a:r>
          </a:p>
          <a:p>
            <a:pPr marL="1682750" marR="0" lvl="2" indent="-457200" algn="just" defTabSz="914400" eaLnBrk="1" fontAlgn="base" latinLnBrk="0" hangingPunct="1">
              <a:lnSpc>
                <a:spcPct val="90000"/>
              </a:lnSpc>
              <a:spcBef>
                <a:spcPct val="20000"/>
              </a:spcBef>
              <a:spcAft>
                <a:spcPct val="0"/>
              </a:spcAft>
              <a:buClr>
                <a:srgbClr val="FF3300"/>
              </a:buClr>
              <a:buSzTx/>
              <a:buFont typeface="Wingdings" panose="05000000000000000000" pitchFamily="2" charset="2"/>
              <a:buChar char="ü"/>
              <a:tabLst/>
              <a:defRPr/>
            </a:pP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一对指针，指向处理程序的作用域</a:t>
            </a:r>
          </a:p>
          <a:p>
            <a:pPr marL="1682750" marR="0" lvl="2" indent="-457200" algn="just" defTabSz="914400" eaLnBrk="1" fontAlgn="base" latinLnBrk="0" hangingPunct="1">
              <a:lnSpc>
                <a:spcPct val="90000"/>
              </a:lnSpc>
              <a:spcBef>
                <a:spcPct val="20000"/>
              </a:spcBef>
              <a:spcAft>
                <a:spcPct val="0"/>
              </a:spcAft>
              <a:buClr>
                <a:srgbClr val="FF3300"/>
              </a:buClr>
              <a:buSzTx/>
              <a:buFont typeface="Wingdings" panose="05000000000000000000" pitchFamily="2" charset="2"/>
              <a:buChar char="ü"/>
              <a:tabLst/>
              <a:defRPr/>
            </a:pP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一个指向处理程序的指针</a:t>
            </a:r>
          </a:p>
          <a:p>
            <a:pPr marL="1035050" marR="0" lvl="1" indent="-457200" algn="just" defTabSz="914400" eaLnBrk="1" fontAlgn="base" latinLnBrk="0" hangingPunct="1">
              <a:lnSpc>
                <a:spcPct val="90000"/>
              </a:lnSpc>
              <a:spcBef>
                <a:spcPct val="20000"/>
              </a:spcBef>
              <a:spcAft>
                <a:spcPct val="0"/>
              </a:spcAft>
              <a:buClrTx/>
              <a:buSzTx/>
              <a:buFont typeface="Wingdings" panose="05000000000000000000" pitchFamily="2" charset="2"/>
              <a:buAutoNum type="circleNumDbPlain"/>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在过程</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中引发一个异常时，检索调用者的处理程序表，用来确定返回点</a:t>
            </a:r>
          </a:p>
        </p:txBody>
      </p:sp>
    </p:spTree>
    <p:extLst>
      <p:ext uri="{BB962C8B-B14F-4D97-AF65-F5344CB8AC3E}">
        <p14:creationId xmlns:p14="http://schemas.microsoft.com/office/powerpoint/2010/main" val="2495284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2BD34-DD9C-4348-B0D8-F08CBA0ADC1E}"/>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12" name="AutoShape 4">
            <a:extLst>
              <a:ext uri="{FF2B5EF4-FFF2-40B4-BE49-F238E27FC236}">
                <a16:creationId xmlns:a16="http://schemas.microsoft.com/office/drawing/2014/main" id="{AA9EB9E9-4558-4683-9E91-87B18278D196}"/>
              </a:ext>
            </a:extLst>
          </p:cNvPr>
          <p:cNvSpPr>
            <a:spLocks noChangeArrowheads="1"/>
          </p:cNvSpPr>
          <p:nvPr/>
        </p:nvSpPr>
        <p:spPr bwMode="auto">
          <a:xfrm>
            <a:off x="141288" y="844578"/>
            <a:ext cx="8483600" cy="5026057"/>
          </a:xfrm>
          <a:prstGeom prst="roundRect">
            <a:avLst>
              <a:gd name="adj" fmla="val 16667"/>
            </a:avLst>
          </a:prstGeom>
          <a:noFill/>
          <a:ln w="9525">
            <a:noFill/>
            <a:round/>
            <a:headEnd/>
            <a:tailEnd/>
          </a:ln>
          <a:effectLst/>
        </p:spPr>
        <p:txBody>
          <a:bodyPr>
            <a:spAutoFit/>
          </a:bodyPr>
          <a:lstStyle/>
          <a:p>
            <a:pPr marL="457200" indent="-457200" algn="just" fontAlgn="base">
              <a:lnSpc>
                <a:spcPct val="90000"/>
              </a:lnSpc>
              <a:spcBef>
                <a:spcPct val="20000"/>
              </a:spcBef>
              <a:spcAft>
                <a:spcPct val="0"/>
              </a:spcAft>
              <a:buFont typeface="Wingdings" pitchFamily="2" charset="2"/>
              <a:buChar char="q"/>
              <a:defRPr/>
            </a:pPr>
            <a:r>
              <a:rPr lang="en-US" altLang="zh-CN" sz="2800" dirty="0">
                <a:solidFill>
                  <a:srgbClr val="000000"/>
                </a:solidFill>
                <a:latin typeface="微软雅黑" panose="020B0503020204020204" pitchFamily="34" charset="-122"/>
                <a:ea typeface="微软雅黑" panose="020B0503020204020204" pitchFamily="34" charset="-122"/>
              </a:rPr>
              <a:t>Ada</a:t>
            </a:r>
            <a:r>
              <a:rPr lang="zh-CN" altLang="en-US" sz="2800" dirty="0">
                <a:solidFill>
                  <a:srgbClr val="000000"/>
                </a:solidFill>
                <a:latin typeface="微软雅黑" panose="020B0503020204020204" pitchFamily="34" charset="-122"/>
                <a:ea typeface="微软雅黑" panose="020B0503020204020204" pitchFamily="34" charset="-122"/>
              </a:rPr>
              <a:t>语言的异常处理机制</a:t>
            </a:r>
          </a:p>
          <a:p>
            <a:pPr marL="1035050" lvl="1" indent="-457200" algn="just" fontAlgn="base">
              <a:lnSpc>
                <a:spcPct val="90000"/>
              </a:lnSpc>
              <a:spcBef>
                <a:spcPct val="20000"/>
              </a:spcBef>
              <a:spcAft>
                <a:spcPct val="0"/>
              </a:spcAft>
              <a:buFont typeface="Wingdings" pitchFamily="2" charset="2"/>
              <a:buAutoNum type="circleNumDbPlain"/>
              <a:defRPr/>
            </a:pPr>
            <a:r>
              <a:rPr lang="en-US" altLang="zh-CN" sz="2200" dirty="0">
                <a:solidFill>
                  <a:srgbClr val="000000"/>
                </a:solidFill>
                <a:latin typeface="微软雅黑" panose="020B0503020204020204" pitchFamily="34" charset="-122"/>
                <a:ea typeface="微软雅黑" panose="020B0503020204020204" pitchFamily="34" charset="-122"/>
              </a:rPr>
              <a:t>Ada</a:t>
            </a:r>
            <a:r>
              <a:rPr lang="zh-CN" altLang="en-US" sz="2200" dirty="0">
                <a:solidFill>
                  <a:srgbClr val="000000"/>
                </a:solidFill>
                <a:latin typeface="微软雅黑" panose="020B0503020204020204" pitchFamily="34" charset="-122"/>
                <a:ea typeface="微软雅黑" panose="020B0503020204020204" pitchFamily="34" charset="-122"/>
              </a:rPr>
              <a:t>预定义了一些异常；</a:t>
            </a:r>
          </a:p>
          <a:p>
            <a:pPr marL="1035050" lvl="1" indent="-457200" algn="just" fontAlgn="base">
              <a:lnSpc>
                <a:spcPct val="90000"/>
              </a:lnSpc>
              <a:spcBef>
                <a:spcPct val="20000"/>
              </a:spcBef>
              <a:spcAft>
                <a:spcPct val="0"/>
              </a:spcAft>
              <a:buFont typeface="Wingdings" pitchFamily="2" charset="2"/>
              <a:buAutoNum type="circleNumDbPlain"/>
              <a:defRPr/>
            </a:pPr>
            <a:r>
              <a:rPr lang="zh-CN" altLang="en-US" sz="2200" dirty="0">
                <a:solidFill>
                  <a:srgbClr val="000000"/>
                </a:solidFill>
                <a:latin typeface="微软雅黑" panose="020B0503020204020204" pitchFamily="34" charset="-122"/>
                <a:ea typeface="微软雅黑" panose="020B0503020204020204" pitchFamily="34" charset="-122"/>
              </a:rPr>
              <a:t>用户也可以自己定义，异常的说明类似于变量的类型说明</a:t>
            </a:r>
          </a:p>
          <a:p>
            <a:pPr marL="1035050" lvl="1" indent="-457200" algn="just" fontAlgn="base">
              <a:lnSpc>
                <a:spcPct val="90000"/>
              </a:lnSpc>
              <a:spcBef>
                <a:spcPct val="20000"/>
              </a:spcBef>
              <a:spcAft>
                <a:spcPct val="0"/>
              </a:spcAft>
              <a:buFont typeface="Wingdings" pitchFamily="2" charset="2"/>
              <a:buAutoNum type="circleNumDbPlain"/>
              <a:defRPr/>
            </a:pPr>
            <a:r>
              <a:rPr lang="zh-CN" altLang="en-US" sz="2200" dirty="0">
                <a:solidFill>
                  <a:srgbClr val="000000"/>
                </a:solidFill>
                <a:latin typeface="微软雅黑" panose="020B0503020204020204" pitchFamily="34" charset="-122"/>
                <a:ea typeface="微软雅黑" panose="020B0503020204020204" pitchFamily="34" charset="-122"/>
              </a:rPr>
              <a:t>程序单元可以显式引发异常</a:t>
            </a:r>
          </a:p>
          <a:p>
            <a:pPr marL="1035050" lvl="1" indent="-457200" algn="just" fontAlgn="base">
              <a:lnSpc>
                <a:spcPct val="90000"/>
              </a:lnSpc>
              <a:spcBef>
                <a:spcPct val="20000"/>
              </a:spcBef>
              <a:spcAft>
                <a:spcPct val="0"/>
              </a:spcAft>
              <a:buFont typeface="Wingdings" pitchFamily="2" charset="2"/>
              <a:buAutoNum type="circleNumDbPlain"/>
              <a:defRPr/>
            </a:pPr>
            <a:r>
              <a:rPr lang="zh-CN" altLang="en-US" sz="2200" dirty="0">
                <a:solidFill>
                  <a:srgbClr val="000000"/>
                </a:solidFill>
                <a:latin typeface="微软雅黑" panose="020B0503020204020204" pitchFamily="34" charset="-122"/>
                <a:ea typeface="微软雅黑" panose="020B0503020204020204" pitchFamily="34" charset="-122"/>
              </a:rPr>
              <a:t>异常处理程序紧跟在子程序、程序包或分程序之后</a:t>
            </a:r>
          </a:p>
          <a:p>
            <a:pPr marL="1035050" lvl="1" indent="-457200" algn="just" fontAlgn="base">
              <a:lnSpc>
                <a:spcPct val="90000"/>
              </a:lnSpc>
              <a:spcBef>
                <a:spcPct val="20000"/>
              </a:spcBef>
              <a:spcAft>
                <a:spcPct val="0"/>
              </a:spcAft>
              <a:buFont typeface="Wingdings" pitchFamily="2" charset="2"/>
              <a:buAutoNum type="circleNumDbPlain"/>
              <a:defRPr/>
            </a:pPr>
            <a:r>
              <a:rPr lang="zh-CN" altLang="en-US" sz="2200" dirty="0">
                <a:solidFill>
                  <a:srgbClr val="000000"/>
                </a:solidFill>
                <a:latin typeface="微软雅黑" panose="020B0503020204020204" pitchFamily="34" charset="-122"/>
                <a:ea typeface="微软雅黑" panose="020B0503020204020204" pitchFamily="34" charset="-122"/>
              </a:rPr>
              <a:t>若引发异常的单元为异常提供处理程序</a:t>
            </a:r>
            <a:r>
              <a:rPr lang="en-US" altLang="zh-CN" sz="2200" dirty="0">
                <a:solidFill>
                  <a:srgbClr val="000000"/>
                </a:solidFill>
                <a:latin typeface="微软雅黑" panose="020B0503020204020204" pitchFamily="34" charset="-122"/>
                <a:ea typeface="微软雅黑" panose="020B0503020204020204" pitchFamily="34" charset="-122"/>
              </a:rPr>
              <a:t>, </a:t>
            </a:r>
            <a:r>
              <a:rPr lang="zh-CN" altLang="en-US" sz="2200" dirty="0">
                <a:solidFill>
                  <a:srgbClr val="000000"/>
                </a:solidFill>
                <a:latin typeface="微软雅黑" panose="020B0503020204020204" pitchFamily="34" charset="-122"/>
                <a:ea typeface="微软雅黑" panose="020B0503020204020204" pitchFamily="34" charset="-122"/>
              </a:rPr>
              <a:t>控制将直接转移到那个处理程序</a:t>
            </a:r>
            <a:r>
              <a:rPr lang="en-US" altLang="zh-CN" sz="2200" dirty="0">
                <a:solidFill>
                  <a:srgbClr val="000000"/>
                </a:solidFill>
                <a:latin typeface="微软雅黑" panose="020B0503020204020204" pitchFamily="34" charset="-122"/>
                <a:ea typeface="微软雅黑" panose="020B0503020204020204" pitchFamily="34" charset="-122"/>
              </a:rPr>
              <a:t>, </a:t>
            </a:r>
            <a:r>
              <a:rPr lang="zh-CN" altLang="en-US" sz="2200" dirty="0">
                <a:solidFill>
                  <a:srgbClr val="000000"/>
                </a:solidFill>
                <a:latin typeface="微软雅黑" panose="020B0503020204020204" pitchFamily="34" charset="-122"/>
                <a:ea typeface="微软雅黑" panose="020B0503020204020204" pitchFamily="34" charset="-122"/>
              </a:rPr>
              <a:t>一旦处理程序执行完后</a:t>
            </a:r>
            <a:r>
              <a:rPr lang="en-US" altLang="zh-CN" sz="2200" dirty="0">
                <a:solidFill>
                  <a:srgbClr val="000000"/>
                </a:solidFill>
                <a:latin typeface="微软雅黑" panose="020B0503020204020204" pitchFamily="34" charset="-122"/>
                <a:ea typeface="微软雅黑" panose="020B0503020204020204" pitchFamily="34" charset="-122"/>
              </a:rPr>
              <a:t>, </a:t>
            </a:r>
            <a:r>
              <a:rPr lang="zh-CN" altLang="en-US" sz="2200" dirty="0">
                <a:solidFill>
                  <a:srgbClr val="000000"/>
                </a:solidFill>
                <a:latin typeface="微软雅黑" panose="020B0503020204020204" pitchFamily="34" charset="-122"/>
                <a:ea typeface="微软雅黑" panose="020B0503020204020204" pitchFamily="34" charset="-122"/>
              </a:rPr>
              <a:t>引发异常的单元也终止</a:t>
            </a:r>
          </a:p>
          <a:p>
            <a:pPr marL="1035050" lvl="1" indent="-457200" algn="just" fontAlgn="base">
              <a:lnSpc>
                <a:spcPct val="90000"/>
              </a:lnSpc>
              <a:spcBef>
                <a:spcPct val="20000"/>
              </a:spcBef>
              <a:spcAft>
                <a:spcPct val="0"/>
              </a:spcAft>
              <a:buFont typeface="Wingdings" pitchFamily="2" charset="2"/>
              <a:buAutoNum type="circleNumDbPlain"/>
              <a:defRPr/>
            </a:pPr>
            <a:r>
              <a:rPr lang="zh-CN" altLang="en-US" sz="2200" dirty="0">
                <a:solidFill>
                  <a:srgbClr val="000000"/>
                </a:solidFill>
                <a:latin typeface="微软雅黑" panose="020B0503020204020204" pitchFamily="34" charset="-122"/>
                <a:ea typeface="微软雅黑" panose="020B0503020204020204" pitchFamily="34" charset="-122"/>
              </a:rPr>
              <a:t>若当前执行的单元</a:t>
            </a:r>
            <a:r>
              <a:rPr lang="en-US" altLang="zh-CN" sz="2200" dirty="0">
                <a:solidFill>
                  <a:srgbClr val="000000"/>
                </a:solidFill>
                <a:latin typeface="微软雅黑" panose="020B0503020204020204" pitchFamily="34" charset="-122"/>
                <a:ea typeface="微软雅黑" panose="020B0503020204020204" pitchFamily="34" charset="-122"/>
              </a:rPr>
              <a:t>U</a:t>
            </a:r>
            <a:r>
              <a:rPr lang="zh-CN" altLang="en-US" sz="2200" dirty="0">
                <a:solidFill>
                  <a:srgbClr val="000000"/>
                </a:solidFill>
                <a:latin typeface="微软雅黑" panose="020B0503020204020204" pitchFamily="34" charset="-122"/>
                <a:ea typeface="微软雅黑" panose="020B0503020204020204" pitchFamily="34" charset="-122"/>
              </a:rPr>
              <a:t>并未提供相应的异常处理程序</a:t>
            </a:r>
            <a:r>
              <a:rPr lang="en-US" altLang="zh-CN" sz="2200" dirty="0">
                <a:solidFill>
                  <a:srgbClr val="000000"/>
                </a:solidFill>
                <a:latin typeface="微软雅黑" panose="020B0503020204020204" pitchFamily="34" charset="-122"/>
                <a:ea typeface="微软雅黑" panose="020B0503020204020204" pitchFamily="34" charset="-122"/>
              </a:rPr>
              <a:t>,</a:t>
            </a:r>
            <a:r>
              <a:rPr lang="zh-CN" altLang="en-US" sz="2200" dirty="0">
                <a:solidFill>
                  <a:srgbClr val="000000"/>
                </a:solidFill>
                <a:latin typeface="微软雅黑" panose="020B0503020204020204" pitchFamily="34" charset="-122"/>
                <a:ea typeface="微软雅黑" panose="020B0503020204020204" pitchFamily="34" charset="-122"/>
              </a:rPr>
              <a:t>异常将被</a:t>
            </a:r>
            <a:r>
              <a:rPr lang="zh-CN" altLang="en-US" sz="2200" b="1" dirty="0">
                <a:solidFill>
                  <a:srgbClr val="C00000"/>
                </a:solidFill>
                <a:latin typeface="微软雅黑" panose="020B0503020204020204" pitchFamily="34" charset="-122"/>
                <a:ea typeface="微软雅黑" panose="020B0503020204020204" pitchFamily="34" charset="-122"/>
              </a:rPr>
              <a:t>传播</a:t>
            </a:r>
            <a:r>
              <a:rPr lang="en-US" altLang="zh-CN" sz="2200" dirty="0">
                <a:solidFill>
                  <a:srgbClr val="000000"/>
                </a:solidFill>
                <a:latin typeface="微软雅黑" panose="020B0503020204020204" pitchFamily="34" charset="-122"/>
                <a:ea typeface="微软雅黑" panose="020B0503020204020204" pitchFamily="34" charset="-122"/>
              </a:rPr>
              <a:t>: </a:t>
            </a:r>
            <a:r>
              <a:rPr lang="zh-CN" altLang="en-US" sz="2200" dirty="0">
                <a:solidFill>
                  <a:srgbClr val="000000"/>
                </a:solidFill>
                <a:latin typeface="微软雅黑" panose="020B0503020204020204" pitchFamily="34" charset="-122"/>
                <a:ea typeface="微软雅黑" panose="020B0503020204020204" pitchFamily="34" charset="-122"/>
              </a:rPr>
              <a:t>若</a:t>
            </a:r>
            <a:r>
              <a:rPr lang="en-US" altLang="zh-CN" sz="2200" dirty="0">
                <a:solidFill>
                  <a:srgbClr val="000000"/>
                </a:solidFill>
                <a:latin typeface="微软雅黑" panose="020B0503020204020204" pitchFamily="34" charset="-122"/>
                <a:ea typeface="微软雅黑" panose="020B0503020204020204" pitchFamily="34" charset="-122"/>
              </a:rPr>
              <a:t>U</a:t>
            </a:r>
            <a:r>
              <a:rPr lang="zh-CN" altLang="en-US" sz="2200" dirty="0">
                <a:solidFill>
                  <a:srgbClr val="000000"/>
                </a:solidFill>
                <a:latin typeface="微软雅黑" panose="020B0503020204020204" pitchFamily="34" charset="-122"/>
                <a:ea typeface="微软雅黑" panose="020B0503020204020204" pitchFamily="34" charset="-122"/>
              </a:rPr>
              <a:t>是一个分程序</a:t>
            </a:r>
            <a:r>
              <a:rPr lang="en-US" altLang="zh-CN" sz="2200" dirty="0">
                <a:solidFill>
                  <a:srgbClr val="000000"/>
                </a:solidFill>
                <a:latin typeface="微软雅黑" panose="020B0503020204020204" pitchFamily="34" charset="-122"/>
                <a:ea typeface="微软雅黑" panose="020B0503020204020204" pitchFamily="34" charset="-122"/>
              </a:rPr>
              <a:t>, </a:t>
            </a:r>
            <a:r>
              <a:rPr lang="zh-CN" altLang="en-US" sz="2200" dirty="0">
                <a:solidFill>
                  <a:srgbClr val="000000"/>
                </a:solidFill>
                <a:latin typeface="微软雅黑" panose="020B0503020204020204" pitchFamily="34" charset="-122"/>
                <a:ea typeface="微软雅黑" panose="020B0503020204020204" pitchFamily="34" charset="-122"/>
              </a:rPr>
              <a:t>那么终止</a:t>
            </a:r>
            <a:r>
              <a:rPr lang="en-US" altLang="zh-CN" sz="2200" dirty="0">
                <a:solidFill>
                  <a:srgbClr val="000000"/>
                </a:solidFill>
                <a:latin typeface="微软雅黑" panose="020B0503020204020204" pitchFamily="34" charset="-122"/>
                <a:ea typeface="微软雅黑" panose="020B0503020204020204" pitchFamily="34" charset="-122"/>
              </a:rPr>
              <a:t>U</a:t>
            </a:r>
            <a:r>
              <a:rPr lang="zh-CN" altLang="en-US" sz="2200" dirty="0">
                <a:solidFill>
                  <a:srgbClr val="000000"/>
                </a:solidFill>
                <a:latin typeface="微软雅黑" panose="020B0503020204020204" pitchFamily="34" charset="-122"/>
                <a:ea typeface="微软雅黑" panose="020B0503020204020204" pitchFamily="34" charset="-122"/>
              </a:rPr>
              <a:t>的执行</a:t>
            </a:r>
            <a:r>
              <a:rPr lang="en-US" altLang="zh-CN" sz="2200" dirty="0">
                <a:solidFill>
                  <a:srgbClr val="000000"/>
                </a:solidFill>
                <a:latin typeface="微软雅黑" panose="020B0503020204020204" pitchFamily="34" charset="-122"/>
                <a:ea typeface="微软雅黑" panose="020B0503020204020204" pitchFamily="34" charset="-122"/>
              </a:rPr>
              <a:t>, </a:t>
            </a:r>
            <a:r>
              <a:rPr lang="zh-CN" altLang="en-US" sz="2200" dirty="0">
                <a:solidFill>
                  <a:srgbClr val="000000"/>
                </a:solidFill>
                <a:latin typeface="微软雅黑" panose="020B0503020204020204" pitchFamily="34" charset="-122"/>
                <a:ea typeface="微软雅黑" panose="020B0503020204020204" pitchFamily="34" charset="-122"/>
              </a:rPr>
              <a:t>并在包围</a:t>
            </a:r>
            <a:r>
              <a:rPr lang="en-US" altLang="zh-CN" sz="2200" dirty="0">
                <a:solidFill>
                  <a:srgbClr val="000000"/>
                </a:solidFill>
                <a:latin typeface="微软雅黑" panose="020B0503020204020204" pitchFamily="34" charset="-122"/>
                <a:ea typeface="微软雅黑" panose="020B0503020204020204" pitchFamily="34" charset="-122"/>
              </a:rPr>
              <a:t>U</a:t>
            </a:r>
            <a:r>
              <a:rPr lang="zh-CN" altLang="en-US" sz="2200" dirty="0">
                <a:solidFill>
                  <a:srgbClr val="000000"/>
                </a:solidFill>
                <a:latin typeface="微软雅黑" panose="020B0503020204020204" pitchFamily="34" charset="-122"/>
                <a:ea typeface="微软雅黑" panose="020B0503020204020204" pitchFamily="34" charset="-122"/>
              </a:rPr>
              <a:t>的单元内隐式引发这个异常</a:t>
            </a:r>
            <a:r>
              <a:rPr lang="en-US" altLang="zh-CN" sz="2200" dirty="0">
                <a:solidFill>
                  <a:srgbClr val="000000"/>
                </a:solidFill>
                <a:latin typeface="微软雅黑" panose="020B0503020204020204" pitchFamily="34" charset="-122"/>
                <a:ea typeface="微软雅黑" panose="020B0503020204020204" pitchFamily="34" charset="-122"/>
              </a:rPr>
              <a:t>; </a:t>
            </a:r>
            <a:r>
              <a:rPr lang="zh-CN" altLang="en-US" sz="2200" dirty="0">
                <a:solidFill>
                  <a:srgbClr val="000000"/>
                </a:solidFill>
                <a:latin typeface="微软雅黑" panose="020B0503020204020204" pitchFamily="34" charset="-122"/>
                <a:ea typeface="微软雅黑" panose="020B0503020204020204" pitchFamily="34" charset="-122"/>
              </a:rPr>
              <a:t>若</a:t>
            </a:r>
            <a:r>
              <a:rPr lang="en-US" altLang="zh-CN" sz="2200" dirty="0">
                <a:solidFill>
                  <a:srgbClr val="000000"/>
                </a:solidFill>
                <a:latin typeface="微软雅黑" panose="020B0503020204020204" pitchFamily="34" charset="-122"/>
                <a:ea typeface="微软雅黑" panose="020B0503020204020204" pitchFamily="34" charset="-122"/>
              </a:rPr>
              <a:t>U</a:t>
            </a:r>
            <a:r>
              <a:rPr lang="zh-CN" altLang="en-US" sz="2200" dirty="0">
                <a:solidFill>
                  <a:srgbClr val="000000"/>
                </a:solidFill>
                <a:latin typeface="微软雅黑" panose="020B0503020204020204" pitchFamily="34" charset="-122"/>
                <a:ea typeface="微软雅黑" panose="020B0503020204020204" pitchFamily="34" charset="-122"/>
              </a:rPr>
              <a:t>是一个程序包体</a:t>
            </a:r>
            <a:r>
              <a:rPr lang="en-US" altLang="zh-CN" sz="2200" dirty="0">
                <a:solidFill>
                  <a:srgbClr val="000000"/>
                </a:solidFill>
                <a:latin typeface="微软雅黑" panose="020B0503020204020204" pitchFamily="34" charset="-122"/>
                <a:ea typeface="微软雅黑" panose="020B0503020204020204" pitchFamily="34" charset="-122"/>
              </a:rPr>
              <a:t>, </a:t>
            </a:r>
            <a:r>
              <a:rPr lang="zh-CN" altLang="en-US" sz="2200" dirty="0">
                <a:solidFill>
                  <a:srgbClr val="000000"/>
                </a:solidFill>
                <a:latin typeface="微软雅黑" panose="020B0503020204020204" pitchFamily="34" charset="-122"/>
                <a:ea typeface="微软雅黑" panose="020B0503020204020204" pitchFamily="34" charset="-122"/>
              </a:rPr>
              <a:t>那么</a:t>
            </a:r>
            <a:r>
              <a:rPr lang="zh-CN" altLang="en-US" sz="2200" b="1" dirty="0">
                <a:solidFill>
                  <a:srgbClr val="C00000"/>
                </a:solidFill>
                <a:latin typeface="微软雅黑" panose="020B0503020204020204" pitchFamily="34" charset="-122"/>
                <a:ea typeface="微软雅黑" panose="020B0503020204020204" pitchFamily="34" charset="-122"/>
              </a:rPr>
              <a:t>异常传播</a:t>
            </a:r>
            <a:r>
              <a:rPr lang="zh-CN" altLang="en-US" sz="2200" dirty="0">
                <a:solidFill>
                  <a:srgbClr val="000000"/>
                </a:solidFill>
                <a:latin typeface="微软雅黑" panose="020B0503020204020204" pitchFamily="34" charset="-122"/>
                <a:ea typeface="微软雅黑" panose="020B0503020204020204" pitchFamily="34" charset="-122"/>
              </a:rPr>
              <a:t>给包含这个程序包说明的单元</a:t>
            </a:r>
          </a:p>
        </p:txBody>
      </p:sp>
      <p:sp>
        <p:nvSpPr>
          <p:cNvPr id="13" name="Freeform 5">
            <a:extLst>
              <a:ext uri="{FF2B5EF4-FFF2-40B4-BE49-F238E27FC236}">
                <a16:creationId xmlns:a16="http://schemas.microsoft.com/office/drawing/2014/main" id="{08791495-BD80-4DE5-A5F6-2A2591011BE6}"/>
              </a:ext>
            </a:extLst>
          </p:cNvPr>
          <p:cNvSpPr>
            <a:spLocks/>
          </p:cNvSpPr>
          <p:nvPr/>
        </p:nvSpPr>
        <p:spPr bwMode="auto">
          <a:xfrm>
            <a:off x="1547813" y="5561040"/>
            <a:ext cx="6696075"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4" name="Freeform 6">
            <a:extLst>
              <a:ext uri="{FF2B5EF4-FFF2-40B4-BE49-F238E27FC236}">
                <a16:creationId xmlns:a16="http://schemas.microsoft.com/office/drawing/2014/main" id="{6F46FB0E-FCC2-448F-BEFC-4CFEE0A113EE}"/>
              </a:ext>
            </a:extLst>
          </p:cNvPr>
          <p:cNvSpPr>
            <a:spLocks/>
          </p:cNvSpPr>
          <p:nvPr/>
        </p:nvSpPr>
        <p:spPr bwMode="auto">
          <a:xfrm flipV="1">
            <a:off x="1547813" y="4192615"/>
            <a:ext cx="6696075"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5" name="Freeform 7">
            <a:extLst>
              <a:ext uri="{FF2B5EF4-FFF2-40B4-BE49-F238E27FC236}">
                <a16:creationId xmlns:a16="http://schemas.microsoft.com/office/drawing/2014/main" id="{4221C26D-641D-47F5-99D5-3D74919E20C6}"/>
              </a:ext>
            </a:extLst>
          </p:cNvPr>
          <p:cNvSpPr>
            <a:spLocks/>
          </p:cNvSpPr>
          <p:nvPr/>
        </p:nvSpPr>
        <p:spPr bwMode="auto">
          <a:xfrm>
            <a:off x="1547813" y="3329015"/>
            <a:ext cx="6048375"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6" name="Freeform 8">
            <a:extLst>
              <a:ext uri="{FF2B5EF4-FFF2-40B4-BE49-F238E27FC236}">
                <a16:creationId xmlns:a16="http://schemas.microsoft.com/office/drawing/2014/main" id="{7649282C-5829-43FD-8AE1-B8147B8C7FD7}"/>
              </a:ext>
            </a:extLst>
          </p:cNvPr>
          <p:cNvSpPr>
            <a:spLocks/>
          </p:cNvSpPr>
          <p:nvPr/>
        </p:nvSpPr>
        <p:spPr bwMode="auto">
          <a:xfrm flipV="1">
            <a:off x="1547813" y="2895628"/>
            <a:ext cx="3240087"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7" name="Freeform 9">
            <a:extLst>
              <a:ext uri="{FF2B5EF4-FFF2-40B4-BE49-F238E27FC236}">
                <a16:creationId xmlns:a16="http://schemas.microsoft.com/office/drawing/2014/main" id="{506840CA-690A-462F-92DA-E348116BCA5B}"/>
              </a:ext>
            </a:extLst>
          </p:cNvPr>
          <p:cNvSpPr>
            <a:spLocks/>
          </p:cNvSpPr>
          <p:nvPr/>
        </p:nvSpPr>
        <p:spPr bwMode="auto">
          <a:xfrm>
            <a:off x="1547813" y="2535265"/>
            <a:ext cx="6769100" cy="144463"/>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8" name="AutoShape 11">
            <a:extLst>
              <a:ext uri="{FF2B5EF4-FFF2-40B4-BE49-F238E27FC236}">
                <a16:creationId xmlns:a16="http://schemas.microsoft.com/office/drawing/2014/main" id="{74FA8735-0FD8-4350-9A85-E0056DC3D6E4}"/>
              </a:ext>
            </a:extLst>
          </p:cNvPr>
          <p:cNvSpPr>
            <a:spLocks noChangeArrowheads="1"/>
          </p:cNvSpPr>
          <p:nvPr/>
        </p:nvSpPr>
        <p:spPr bwMode="auto">
          <a:xfrm>
            <a:off x="1476375" y="2824190"/>
            <a:ext cx="7451725" cy="938213"/>
          </a:xfrm>
          <a:prstGeom prst="wedgeRoundRectCallout">
            <a:avLst>
              <a:gd name="adj1" fmla="val -39176"/>
              <a:gd name="adj2" fmla="val -71491"/>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例如：</a:t>
            </a:r>
          </a:p>
          <a:p>
            <a:pPr marL="0" marR="0" lvl="1" indent="0" defTabSz="914400" eaLnBrk="0" fontAlgn="base" latinLnBrk="0" hangingPunct="0">
              <a:lnSpc>
                <a:spcPct val="100000"/>
              </a:lnSpc>
              <a:spcBef>
                <a:spcPct val="0"/>
              </a:spcBef>
              <a:spcAft>
                <a:spcPct val="0"/>
              </a:spcAft>
              <a:buClrTx/>
              <a:buSzTx/>
              <a:buFontTx/>
              <a:buNone/>
              <a:tabLst/>
              <a:defRPr/>
            </a:pPr>
            <a:r>
              <a:rPr kumimoji="1" lang="en-US" altLang="en-US" sz="22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PECULIAR,BUFFER_FULL,ERROR:</a:t>
            </a:r>
            <a:r>
              <a:rPr kumimoji="1" lang="en-US" altLang="en-US" sz="22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exception</a:t>
            </a:r>
            <a:r>
              <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p:txBody>
      </p:sp>
      <p:sp>
        <p:nvSpPr>
          <p:cNvPr id="19" name="AutoShape 12">
            <a:extLst>
              <a:ext uri="{FF2B5EF4-FFF2-40B4-BE49-F238E27FC236}">
                <a16:creationId xmlns:a16="http://schemas.microsoft.com/office/drawing/2014/main" id="{323ED427-A705-4768-AF62-954EC42187A8}"/>
              </a:ext>
            </a:extLst>
          </p:cNvPr>
          <p:cNvSpPr>
            <a:spLocks noChangeArrowheads="1"/>
          </p:cNvSpPr>
          <p:nvPr/>
        </p:nvSpPr>
        <p:spPr bwMode="auto">
          <a:xfrm>
            <a:off x="1619250" y="3181378"/>
            <a:ext cx="3816350" cy="1154112"/>
          </a:xfrm>
          <a:prstGeom prst="wedgeRoundRectCallout">
            <a:avLst>
              <a:gd name="adj1" fmla="val -28870"/>
              <a:gd name="adj2" fmla="val -67468"/>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1" indent="0" defTabSz="914400" eaLnBrk="0" fontAlgn="base" latinLnBrk="0" hangingPunct="0">
              <a:lnSpc>
                <a:spcPct val="100000"/>
              </a:lnSpc>
              <a:spcBef>
                <a:spcPct val="0"/>
              </a:spcBef>
              <a:spcAft>
                <a:spcPct val="0"/>
              </a:spcAft>
              <a:buClrTx/>
              <a:buSzTx/>
              <a:buFontTx/>
              <a:buNone/>
              <a:tabLst/>
              <a:defRPr/>
            </a:pPr>
            <a:r>
              <a:rPr kumimoji="1" lang="en-US" altLang="zh-CN" sz="22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raise</a:t>
            </a:r>
            <a:r>
              <a:rPr kumimoji="1" lang="en-US" altLang="zh-CN" sz="2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&lt;</a:t>
            </a:r>
            <a:r>
              <a:rPr kumimoji="1" lang="zh-CN" altLang="en-US" sz="2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异常名</a:t>
            </a:r>
            <a:r>
              <a:rPr kumimoji="1" lang="en-US" altLang="zh-CN" sz="2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&gt;;</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例如：</a:t>
            </a:r>
          </a:p>
          <a:p>
            <a:pPr marL="0" marR="0" lvl="1" indent="0" defTabSz="914400" eaLnBrk="0" fontAlgn="base" latinLnBrk="0" hangingPunct="0">
              <a:lnSpc>
                <a:spcPct val="100000"/>
              </a:lnSpc>
              <a:spcBef>
                <a:spcPct val="0"/>
              </a:spcBef>
              <a:spcAft>
                <a:spcPct val="0"/>
              </a:spcAft>
              <a:buClrTx/>
              <a:buSzTx/>
              <a:buFontTx/>
              <a:buNone/>
              <a:tabLst/>
              <a:defRPr/>
            </a:pPr>
            <a:r>
              <a:rPr kumimoji="1" lang="en-US" altLang="zh-CN" sz="22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raise</a:t>
            </a:r>
            <a:r>
              <a:rPr kumimoji="1" lang="en-US" altLang="zh-CN" sz="2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HELP; </a:t>
            </a:r>
            <a:endParaRPr kumimoji="1" lang="en-US" altLang="en-US" sz="2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0" name="AutoShape 13">
            <a:extLst>
              <a:ext uri="{FF2B5EF4-FFF2-40B4-BE49-F238E27FC236}">
                <a16:creationId xmlns:a16="http://schemas.microsoft.com/office/drawing/2014/main" id="{ADFD5037-2382-4D44-92F5-0D96CEF105A7}"/>
              </a:ext>
            </a:extLst>
          </p:cNvPr>
          <p:cNvSpPr>
            <a:spLocks noChangeArrowheads="1"/>
          </p:cNvSpPr>
          <p:nvPr/>
        </p:nvSpPr>
        <p:spPr bwMode="auto">
          <a:xfrm>
            <a:off x="1619250" y="3686202"/>
            <a:ext cx="6011862" cy="1874838"/>
          </a:xfrm>
          <a:prstGeom prst="wedgeRoundRectCallout">
            <a:avLst>
              <a:gd name="adj1" fmla="val -36588"/>
              <a:gd name="adj2" fmla="val -60755"/>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例如：</a:t>
            </a:r>
          </a:p>
          <a:p>
            <a:pPr marL="0" marR="0" lvl="1" indent="0" defTabSz="914400" eaLnBrk="0" fontAlgn="base" latinLnBrk="0" hangingPunct="0">
              <a:lnSpc>
                <a:spcPct val="100000"/>
              </a:lnSpc>
              <a:spcBef>
                <a:spcPct val="0"/>
              </a:spcBef>
              <a:spcAft>
                <a:spcPct val="0"/>
              </a:spcAft>
              <a:buClrTx/>
              <a:buSzTx/>
              <a:buFontTx/>
              <a:buNone/>
              <a:tabLst/>
              <a:defRPr/>
            </a:pPr>
            <a:r>
              <a:rPr kumimoji="1" lang="en-US" altLang="en-US" sz="22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begin</a:t>
            </a:r>
            <a:r>
              <a:rPr kumimoji="1" lang="en-US" altLang="en-US" sz="2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1" indent="0" defTabSz="914400" eaLnBrk="0" fontAlgn="base" latinLnBrk="0" hangingPunct="0">
              <a:lnSpc>
                <a:spcPct val="100000"/>
              </a:lnSpc>
              <a:spcBef>
                <a:spcPct val="0"/>
              </a:spcBef>
              <a:spcAft>
                <a:spcPct val="0"/>
              </a:spcAft>
              <a:buClrTx/>
              <a:buSzTx/>
              <a:buFontTx/>
              <a:buNone/>
              <a:tabLst/>
              <a:defRPr/>
            </a:pPr>
            <a:r>
              <a:rPr kumimoji="1" lang="en-US" altLang="en-US" sz="22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exception when</a:t>
            </a:r>
            <a:r>
              <a:rPr kumimoji="1" lang="en-US" altLang="en-US" sz="2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HELP=&gt;…;</a:t>
            </a:r>
          </a:p>
          <a:p>
            <a:pPr marL="0" marR="0" lvl="1" indent="0" defTabSz="914400" eaLnBrk="0" fontAlgn="base" latinLnBrk="0" hangingPunct="0">
              <a:lnSpc>
                <a:spcPct val="100000"/>
              </a:lnSpc>
              <a:spcBef>
                <a:spcPct val="0"/>
              </a:spcBef>
              <a:spcAft>
                <a:spcPct val="0"/>
              </a:spcAft>
              <a:buClrTx/>
              <a:buSzTx/>
              <a:buFontTx/>
              <a:buNone/>
              <a:tabLst/>
              <a:defRPr/>
            </a:pPr>
            <a:r>
              <a:rPr kumimoji="1" lang="en-US" altLang="en-US" sz="2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en-US" sz="22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when</a:t>
            </a:r>
            <a:r>
              <a:rPr kumimoji="1" lang="en-US" altLang="en-US" sz="2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DESPERATE=&gt;…;</a:t>
            </a:r>
          </a:p>
          <a:p>
            <a:pPr marL="0" marR="0" lvl="1" indent="0" defTabSz="914400" eaLnBrk="0" fontAlgn="base" latinLnBrk="0" hangingPunct="0">
              <a:lnSpc>
                <a:spcPct val="100000"/>
              </a:lnSpc>
              <a:spcBef>
                <a:spcPct val="0"/>
              </a:spcBef>
              <a:spcAft>
                <a:spcPct val="0"/>
              </a:spcAft>
              <a:buClrTx/>
              <a:buSzTx/>
              <a:buFontTx/>
              <a:buNone/>
              <a:tabLst/>
              <a:defRPr/>
            </a:pPr>
            <a:r>
              <a:rPr kumimoji="1" lang="en-US" altLang="en-US" sz="22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end</a:t>
            </a:r>
            <a:r>
              <a:rPr kumimoji="1" lang="en-US" altLang="en-US" sz="22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9510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lide(fromBottom)">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lide(fromBottom)">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slide(fromBottom)">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ox(in)">
                                      <p:cBhvr>
                                        <p:cTn id="32"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slide(fromBottom)">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slide(fromBottom)">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19" grpId="0" animBg="1" autoUpdateAnimBg="0"/>
      <p:bldP spid="2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2210A-3CE6-4E86-9BCD-14771C9DB0A3}"/>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12" name="AutoShape 4">
            <a:extLst>
              <a:ext uri="{FF2B5EF4-FFF2-40B4-BE49-F238E27FC236}">
                <a16:creationId xmlns:a16="http://schemas.microsoft.com/office/drawing/2014/main" id="{A9B069B9-D860-4809-B4D7-D034CE04834F}"/>
              </a:ext>
            </a:extLst>
          </p:cNvPr>
          <p:cNvSpPr>
            <a:spLocks noChangeArrowheads="1"/>
          </p:cNvSpPr>
          <p:nvPr/>
        </p:nvSpPr>
        <p:spPr bwMode="auto">
          <a:xfrm>
            <a:off x="395288" y="912813"/>
            <a:ext cx="7785100" cy="530225"/>
          </a:xfrm>
          <a:prstGeom prst="roundRect">
            <a:avLst>
              <a:gd name="adj" fmla="val 16667"/>
            </a:avLst>
          </a:prstGeom>
          <a:noFill/>
          <a:ln w="9525">
            <a:solidFill>
              <a:srgbClr val="000000"/>
            </a:solidFill>
            <a:round/>
            <a:headEnd/>
            <a:tailEnd/>
          </a:ln>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just" defTabSz="914400" eaLnBrk="1" fontAlgn="base" latinLnBrk="0" hangingPunct="1">
              <a:lnSpc>
                <a:spcPct val="90000"/>
              </a:lnSpc>
              <a:spcBef>
                <a:spcPct val="20000"/>
              </a:spcBef>
              <a:spcAft>
                <a:spcPct val="0"/>
              </a:spcAft>
              <a:buClr>
                <a:srgbClr val="FF0000"/>
              </a:buClr>
              <a:buSzTx/>
              <a:buFont typeface="Wingdings" panose="05000000000000000000" pitchFamily="2" charset="2"/>
              <a:buNone/>
              <a:tabLst/>
              <a:defRPr/>
            </a:pP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3.SIMULA 67</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语言协同程序</a:t>
            </a:r>
          </a:p>
        </p:txBody>
      </p:sp>
      <p:sp>
        <p:nvSpPr>
          <p:cNvPr id="13" name="Rectangle 5">
            <a:extLst>
              <a:ext uri="{FF2B5EF4-FFF2-40B4-BE49-F238E27FC236}">
                <a16:creationId xmlns:a16="http://schemas.microsoft.com/office/drawing/2014/main" id="{50D313E4-2A50-4D0B-A75E-BB65401BED7A}"/>
              </a:ext>
            </a:extLst>
          </p:cNvPr>
          <p:cNvSpPr>
            <a:spLocks noChangeArrowheads="1"/>
          </p:cNvSpPr>
          <p:nvPr/>
        </p:nvSpPr>
        <p:spPr bwMode="auto">
          <a:xfrm>
            <a:off x="395288" y="1557338"/>
            <a:ext cx="10795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eaLnBrk="0" fontAlgn="base" hangingPunct="0">
              <a:spcBef>
                <a:spcPct val="0"/>
              </a:spcBef>
              <a:spcAft>
                <a:spcPct val="0"/>
              </a:spcAft>
              <a:buClrTx/>
              <a:buSzTx/>
              <a:buFontTx/>
              <a:buNone/>
            </a:pPr>
            <a:r>
              <a:rPr kumimoji="1" lang="zh-CN" altLang="en-US" dirty="0">
                <a:solidFill>
                  <a:srgbClr val="C00000"/>
                </a:solidFill>
                <a:latin typeface="微软雅黑" panose="020B0503020204020204" pitchFamily="34" charset="-122"/>
                <a:ea typeface="微软雅黑" panose="020B0503020204020204" pitchFamily="34" charset="-122"/>
              </a:rPr>
              <a:t>定义</a:t>
            </a:r>
          </a:p>
        </p:txBody>
      </p:sp>
      <p:sp>
        <p:nvSpPr>
          <p:cNvPr id="14" name="Rectangle 6">
            <a:extLst>
              <a:ext uri="{FF2B5EF4-FFF2-40B4-BE49-F238E27FC236}">
                <a16:creationId xmlns:a16="http://schemas.microsoft.com/office/drawing/2014/main" id="{09D050B2-8032-49A3-A3BD-F7DFE20636F6}"/>
              </a:ext>
            </a:extLst>
          </p:cNvPr>
          <p:cNvSpPr>
            <a:spLocks noChangeArrowheads="1"/>
          </p:cNvSpPr>
          <p:nvPr/>
        </p:nvSpPr>
        <p:spPr bwMode="auto">
          <a:xfrm>
            <a:off x="1476375" y="1628775"/>
            <a:ext cx="6840538" cy="792163"/>
          </a:xfrm>
          <a:prstGeom prst="rect">
            <a:avLst/>
          </a:prstGeom>
          <a:noFill/>
          <a:ln w="9525">
            <a:noFill/>
            <a:miter lim="800000"/>
            <a:headEnd/>
            <a:tailEnd/>
          </a:ln>
          <a:effectLst/>
        </p:spPr>
        <p:txBody>
          <a:bodyPr/>
          <a:lstStyle/>
          <a:p>
            <a:pPr eaLnBrk="0" fontAlgn="base" hangingPunct="0">
              <a:lnSpc>
                <a:spcPct val="80000"/>
              </a:lnSpc>
              <a:spcBef>
                <a:spcPct val="0"/>
              </a:spcBef>
              <a:spcAft>
                <a:spcPct val="0"/>
              </a:spcAft>
              <a:defRPr/>
            </a:pPr>
            <a:r>
              <a:rPr kumimoji="1" lang="zh-CN" altLang="en-US" sz="2400" b="1" dirty="0">
                <a:solidFill>
                  <a:srgbClr val="000000"/>
                </a:solidFill>
                <a:latin typeface="微软雅黑" panose="020B0503020204020204" pitchFamily="34" charset="-122"/>
                <a:ea typeface="微软雅黑" panose="020B0503020204020204" pitchFamily="34" charset="-122"/>
              </a:rPr>
              <a:t>实现两个或两个以上程序单元之间交错执行的程序称为</a:t>
            </a:r>
            <a:r>
              <a:rPr kumimoji="1" lang="zh-CN" altLang="en-US" sz="2400" b="1" dirty="0">
                <a:solidFill>
                  <a:srgbClr val="C00000"/>
                </a:solidFill>
                <a:latin typeface="微软雅黑" panose="020B0503020204020204" pitchFamily="34" charset="-122"/>
                <a:ea typeface="微软雅黑" panose="020B0503020204020204" pitchFamily="34" charset="-122"/>
              </a:rPr>
              <a:t>协同程序</a:t>
            </a:r>
            <a:r>
              <a:rPr kumimoji="1" lang="zh-CN" altLang="en-US" sz="2400" b="1" dirty="0">
                <a:solidFill>
                  <a:srgbClr val="000000"/>
                </a:solidFill>
                <a:latin typeface="微软雅黑" panose="020B0503020204020204" pitchFamily="34" charset="-122"/>
                <a:ea typeface="微软雅黑" panose="020B0503020204020204" pitchFamily="34" charset="-122"/>
              </a:rPr>
              <a:t>。</a:t>
            </a:r>
          </a:p>
        </p:txBody>
      </p:sp>
      <p:sp>
        <p:nvSpPr>
          <p:cNvPr id="15" name="AutoShape 7">
            <a:extLst>
              <a:ext uri="{FF2B5EF4-FFF2-40B4-BE49-F238E27FC236}">
                <a16:creationId xmlns:a16="http://schemas.microsoft.com/office/drawing/2014/main" id="{613CABDB-230D-47D0-BC2E-345678D788F9}"/>
              </a:ext>
            </a:extLst>
          </p:cNvPr>
          <p:cNvSpPr>
            <a:spLocks noChangeArrowheads="1"/>
          </p:cNvSpPr>
          <p:nvPr/>
        </p:nvSpPr>
        <p:spPr bwMode="auto">
          <a:xfrm>
            <a:off x="2708276" y="2420938"/>
            <a:ext cx="5472112" cy="2808288"/>
          </a:xfrm>
          <a:prstGeom prst="wedgeRoundRectCallout">
            <a:avLst>
              <a:gd name="adj1" fmla="val -35264"/>
              <a:gd name="adj2" fmla="val -57181"/>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例如：</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设有程序单元</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C1</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和</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C2</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，由</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C1</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开始执行，当执行到</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C1</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resume C2”</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命令时，显示激活</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C2</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，并将</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C1</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的当前执行点的现场保存起来，将控制</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C2</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的执行点；若</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C2</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执行到某个“</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resume C1”</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语句，将</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C2</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的当前执行点现场保存，恢复</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C1</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的执行，继续执行下去</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endParaRPr kumimoji="1" lang="en-US"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6" name="AutoShape 8">
            <a:extLst>
              <a:ext uri="{FF2B5EF4-FFF2-40B4-BE49-F238E27FC236}">
                <a16:creationId xmlns:a16="http://schemas.microsoft.com/office/drawing/2014/main" id="{39BFF20A-4A79-4F09-B82E-00DC2C546E07}"/>
              </a:ext>
            </a:extLst>
          </p:cNvPr>
          <p:cNvSpPr>
            <a:spLocks noChangeArrowheads="1"/>
          </p:cNvSpPr>
          <p:nvPr/>
        </p:nvSpPr>
        <p:spPr bwMode="auto">
          <a:xfrm>
            <a:off x="255588" y="2646363"/>
            <a:ext cx="8255000" cy="2867168"/>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457200" marR="0" lvl="0"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q"/>
              <a:tabLst/>
              <a:defRPr/>
            </a:pPr>
            <a:r>
              <a:rPr kumimoji="0" lang="en-US"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SIMULA 67的协同程序是一个类实例</a:t>
            </a:r>
            <a:endPar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457200" marR="0" lvl="0"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q"/>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当遇到一个</a:t>
            </a:r>
            <a:r>
              <a:rPr kumimoji="0" lang="en-US" altLang="zh-CN"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new</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时，建立类的一个新实例，并执行类体</a:t>
            </a:r>
          </a:p>
          <a:p>
            <a:pPr marL="457200" marR="0" lvl="0"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q"/>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当遇到</a:t>
            </a:r>
            <a:r>
              <a:rPr kumimoji="0" lang="en-US" altLang="zh-CN"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detach</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语句，控制返回到产生</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new</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的单元。作为</a:t>
            </a:r>
            <a:r>
              <a:rPr kumimoji="0" lang="en-US" altLang="zh-CN"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detach</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的结果，单元活动的行为犹如恢复协同程序，然后依次恢复其他协同程序；</a:t>
            </a:r>
          </a:p>
        </p:txBody>
      </p:sp>
      <p:sp>
        <p:nvSpPr>
          <p:cNvPr id="17" name="AutoShape 9">
            <a:extLst>
              <a:ext uri="{FF2B5EF4-FFF2-40B4-BE49-F238E27FC236}">
                <a16:creationId xmlns:a16="http://schemas.microsoft.com/office/drawing/2014/main" id="{E0E7CDA8-7950-459F-A9E4-DE766562542B}"/>
              </a:ext>
            </a:extLst>
          </p:cNvPr>
          <p:cNvSpPr>
            <a:spLocks noChangeArrowheads="1"/>
          </p:cNvSpPr>
          <p:nvPr/>
        </p:nvSpPr>
        <p:spPr bwMode="auto">
          <a:xfrm>
            <a:off x="935038" y="3610038"/>
            <a:ext cx="5291137" cy="2954338"/>
          </a:xfrm>
          <a:prstGeom prst="wedgeRoundRectCallout">
            <a:avLst>
              <a:gd name="adj1" fmla="val -35417"/>
              <a:gd name="adj2" fmla="val -61769"/>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一般形式为</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2" indent="0" defTabSz="914400" eaLnBrk="0" fontAlgn="base" latinLnBrk="0" hangingPunct="0">
              <a:lnSpc>
                <a:spcPct val="100000"/>
              </a:lnSpc>
              <a:spcBef>
                <a:spcPct val="0"/>
              </a:spcBef>
              <a:spcAft>
                <a:spcPct val="0"/>
              </a:spcAft>
              <a:buClrTx/>
              <a:buSzTx/>
              <a:buFontTx/>
              <a:buNone/>
              <a:tabLst/>
              <a:defRPr/>
            </a:pPr>
            <a:r>
              <a:rPr kumimoji="1" lang="en-US" altLang="zh-CN"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class</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类名</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参数</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2" indent="0" defTabSz="914400" eaLnBrk="0" fontAlgn="base" latinLnBrk="0" hangingPunct="0">
              <a:lnSpc>
                <a:spcPct val="100000"/>
              </a:lnSpc>
              <a:spcBef>
                <a:spcPct val="0"/>
              </a:spcBef>
              <a:spcAft>
                <a:spcPct val="0"/>
              </a:spcAft>
              <a:buClrTx/>
              <a:buSzTx/>
              <a:buFontTx/>
              <a:buNone/>
              <a:tabLst/>
              <a:defRPr/>
            </a:pP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参数说明</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2" indent="0" defTabSz="914400" eaLnBrk="0" fontAlgn="base" latinLnBrk="0" hangingPunct="0">
              <a:lnSpc>
                <a:spcPct val="100000"/>
              </a:lnSpc>
              <a:spcBef>
                <a:spcPct val="0"/>
              </a:spcBef>
              <a:spcAft>
                <a:spcPct val="0"/>
              </a:spcAft>
              <a:buClrTx/>
              <a:buSzTx/>
              <a:buFontTx/>
              <a:buNone/>
              <a:tabLst/>
              <a:defRPr/>
            </a:pPr>
            <a:r>
              <a:rPr kumimoji="1" lang="en-US" altLang="zh-CN"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begin</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说明</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2" indent="0" defTabSz="914400" eaLnBrk="0" fontAlgn="base" latinLnBrk="0" hangingPunct="0">
              <a:lnSpc>
                <a:spcPct val="100000"/>
              </a:lnSpc>
              <a:spcBef>
                <a:spcPct val="0"/>
              </a:spcBef>
              <a:spcAft>
                <a:spcPct val="0"/>
              </a:spcAft>
              <a:buClrTx/>
              <a:buSzTx/>
              <a:buFontTx/>
              <a:buNone/>
              <a:tabLst/>
              <a:defRPr/>
            </a:pP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语句表</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a:t>
            </a:r>
          </a:p>
          <a:p>
            <a:pPr marL="0" marR="0" lvl="2" indent="0" defTabSz="914400" eaLnBrk="0" fontAlgn="base" latinLnBrk="0" hangingPunct="0">
              <a:lnSpc>
                <a:spcPct val="100000"/>
              </a:lnSpc>
              <a:spcBef>
                <a:spcPct val="0"/>
              </a:spcBef>
              <a:spcAft>
                <a:spcPct val="0"/>
              </a:spcAft>
              <a:buClrTx/>
              <a:buSzTx/>
              <a:buFontTx/>
              <a:buNone/>
              <a:tabLst/>
              <a:defRPr/>
            </a:pP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detach</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2" indent="0" defTabSz="914400" eaLnBrk="0" fontAlgn="base" latinLnBrk="0" hangingPunct="0">
              <a:lnSpc>
                <a:spcPct val="100000"/>
              </a:lnSpc>
              <a:spcBef>
                <a:spcPct val="0"/>
              </a:spcBef>
              <a:spcAft>
                <a:spcPct val="0"/>
              </a:spcAft>
              <a:buClrTx/>
              <a:buSzTx/>
              <a:buFontTx/>
              <a:buNone/>
              <a:tabLst/>
              <a:defRPr/>
            </a:pP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zh-CN" altLang="en-US"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语言表</a:t>
            </a:r>
            <a:r>
              <a:rPr kumimoji="1" lang="en-US"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2</a:t>
            </a:r>
          </a:p>
          <a:p>
            <a:pPr marL="0" marR="0" lvl="2" indent="0" defTabSz="914400" eaLnBrk="0" fontAlgn="base" latinLnBrk="0" hangingPunct="0">
              <a:lnSpc>
                <a:spcPct val="100000"/>
              </a:lnSpc>
              <a:spcBef>
                <a:spcPct val="0"/>
              </a:spcBef>
              <a:spcAft>
                <a:spcPct val="0"/>
              </a:spcAft>
              <a:buClrTx/>
              <a:buSzTx/>
              <a:buFontTx/>
              <a:buNone/>
              <a:tabLst/>
              <a:defRPr/>
            </a:pPr>
            <a:r>
              <a:rPr kumimoji="1" lang="en-US" altLang="zh-CN"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end</a:t>
            </a:r>
            <a:endParaRPr kumimoji="1" lang="en-US"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 name="Freeform 10">
            <a:extLst>
              <a:ext uri="{FF2B5EF4-FFF2-40B4-BE49-F238E27FC236}">
                <a16:creationId xmlns:a16="http://schemas.microsoft.com/office/drawing/2014/main" id="{27967A13-9410-466C-B134-0B398EDB8D4A}"/>
              </a:ext>
            </a:extLst>
          </p:cNvPr>
          <p:cNvSpPr>
            <a:spLocks/>
          </p:cNvSpPr>
          <p:nvPr/>
        </p:nvSpPr>
        <p:spPr bwMode="auto">
          <a:xfrm>
            <a:off x="971550" y="3213100"/>
            <a:ext cx="5400675" cy="144463"/>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9" name="Freeform 11">
            <a:extLst>
              <a:ext uri="{FF2B5EF4-FFF2-40B4-BE49-F238E27FC236}">
                <a16:creationId xmlns:a16="http://schemas.microsoft.com/office/drawing/2014/main" id="{59813B10-1D94-4551-974F-4CD692055665}"/>
              </a:ext>
            </a:extLst>
          </p:cNvPr>
          <p:cNvSpPr>
            <a:spLocks/>
          </p:cNvSpPr>
          <p:nvPr/>
        </p:nvSpPr>
        <p:spPr bwMode="auto">
          <a:xfrm>
            <a:off x="1042988" y="4076700"/>
            <a:ext cx="7200900"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0" name="AutoShape 12">
            <a:extLst>
              <a:ext uri="{FF2B5EF4-FFF2-40B4-BE49-F238E27FC236}">
                <a16:creationId xmlns:a16="http://schemas.microsoft.com/office/drawing/2014/main" id="{96E41416-464D-470B-94E2-208068DFA939}"/>
              </a:ext>
            </a:extLst>
          </p:cNvPr>
          <p:cNvSpPr>
            <a:spLocks noChangeArrowheads="1"/>
          </p:cNvSpPr>
          <p:nvPr/>
        </p:nvSpPr>
        <p:spPr bwMode="auto">
          <a:xfrm>
            <a:off x="2251075" y="4222019"/>
            <a:ext cx="5291137" cy="1730375"/>
          </a:xfrm>
          <a:prstGeom prst="wedgeRoundRectCallout">
            <a:avLst>
              <a:gd name="adj1" fmla="val -34759"/>
              <a:gd name="adj2" fmla="val -61653"/>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若设类x, 变量y1和y2是对x的引用, 那么可写成:</a:t>
            </a:r>
          </a:p>
          <a:p>
            <a:pPr marL="0" marR="0" lvl="1" indent="0" defTabSz="914400" eaLnBrk="0" fontAlgn="base" latinLnBrk="0" hangingPunct="0">
              <a:lnSpc>
                <a:spcPct val="100000"/>
              </a:lnSpc>
              <a:spcBef>
                <a:spcPct val="0"/>
              </a:spcBef>
              <a:spcAft>
                <a:spcPct val="0"/>
              </a:spcAft>
              <a:buClrTx/>
              <a:buSzTx/>
              <a:buFontTx/>
              <a:buNone/>
              <a:tabLst/>
              <a:defRPr/>
            </a:pPr>
            <a:r>
              <a:rPr kumimoji="1" lang="zh-CN"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y1:-</a:t>
            </a:r>
            <a:r>
              <a:rPr kumimoji="1" lang="zh-CN" altLang="zh-CN"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new</a:t>
            </a:r>
            <a:r>
              <a:rPr kumimoji="1" lang="zh-CN"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x(…);</a:t>
            </a:r>
          </a:p>
          <a:p>
            <a:pPr marL="0" marR="0" lvl="1" indent="0" defTabSz="914400" eaLnBrk="0" fontAlgn="base" latinLnBrk="0" hangingPunct="0">
              <a:lnSpc>
                <a:spcPct val="100000"/>
              </a:lnSpc>
              <a:spcBef>
                <a:spcPct val="0"/>
              </a:spcBef>
              <a:spcAft>
                <a:spcPct val="0"/>
              </a:spcAft>
              <a:buClrTx/>
              <a:buSzTx/>
              <a:buFontTx/>
              <a:buNone/>
              <a:tabLst/>
              <a:defRPr/>
            </a:pPr>
            <a:r>
              <a:rPr kumimoji="1" lang="zh-CN"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y2:-</a:t>
            </a:r>
            <a:r>
              <a:rPr kumimoji="1" lang="zh-CN" altLang="zh-CN"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new</a:t>
            </a:r>
            <a:r>
              <a:rPr kumimoji="1" lang="zh-CN" altLang="zh-CN" sz="2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x(…);</a:t>
            </a:r>
          </a:p>
        </p:txBody>
      </p:sp>
    </p:spTree>
    <p:extLst>
      <p:ext uri="{BB962C8B-B14F-4D97-AF65-F5344CB8AC3E}">
        <p14:creationId xmlns:p14="http://schemas.microsoft.com/office/powerpoint/2010/main" val="249890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style.rotation</p:attrName>
                                        </p:attrNameLst>
                                      </p:cBhvr>
                                      <p:tavLst>
                                        <p:tav tm="0">
                                          <p:val>
                                            <p:fltVal val="720"/>
                                          </p:val>
                                        </p:tav>
                                        <p:tav tm="100000">
                                          <p:val>
                                            <p:fltVal val="0"/>
                                          </p:val>
                                        </p:tav>
                                      </p:tavLst>
                                    </p:anim>
                                    <p:anim calcmode="lin" valueType="num">
                                      <p:cBhvr>
                                        <p:cTn id="9" dur="500" fill="hold"/>
                                        <p:tgtEl>
                                          <p:spTgt spid="14"/>
                                        </p:tgtEl>
                                        <p:attrNameLst>
                                          <p:attrName>ppt_h</p:attrName>
                                        </p:attrNameLst>
                                      </p:cBhvr>
                                      <p:tavLst>
                                        <p:tav tm="0">
                                          <p:val>
                                            <p:fltVal val="0"/>
                                          </p:val>
                                        </p:tav>
                                        <p:tav tm="100000">
                                          <p:val>
                                            <p:strVal val="#ppt_h"/>
                                          </p:val>
                                        </p:tav>
                                      </p:tavLst>
                                    </p:anim>
                                    <p:anim calcmode="lin" valueType="num">
                                      <p:cBhvr>
                                        <p:cTn id="10" dur="500" fill="hold"/>
                                        <p:tgtEl>
                                          <p:spTgt spid="1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ox(in)">
                                      <p:cBhvr>
                                        <p:cTn id="15"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slide(fromBottom)">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ox(in)">
                                      <p:cBhvr>
                                        <p:cTn id="30"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slide(fromBottom)">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ox(in)">
                                      <p:cBhvr>
                                        <p:cTn id="40"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autoUpdateAnimBg="0"/>
      <p:bldP spid="16" grpId="0"/>
      <p:bldP spid="17" grpId="0" animBg="1" autoUpdateAnimBg="0"/>
      <p:bldP spid="20"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A46999-1EC8-46D8-9579-90A90AF3FB2B}"/>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grpSp>
        <p:nvGrpSpPr>
          <p:cNvPr id="50" name="Group 115">
            <a:extLst>
              <a:ext uri="{FF2B5EF4-FFF2-40B4-BE49-F238E27FC236}">
                <a16:creationId xmlns:a16="http://schemas.microsoft.com/office/drawing/2014/main" id="{4B2DD882-B172-488B-A494-69D4DE397104}"/>
              </a:ext>
            </a:extLst>
          </p:cNvPr>
          <p:cNvGrpSpPr>
            <a:grpSpLocks/>
          </p:cNvGrpSpPr>
          <p:nvPr/>
        </p:nvGrpSpPr>
        <p:grpSpPr bwMode="auto">
          <a:xfrm>
            <a:off x="611188" y="835026"/>
            <a:ext cx="7777162" cy="4748213"/>
            <a:chOff x="385" y="526"/>
            <a:chExt cx="4899" cy="2991"/>
          </a:xfrm>
        </p:grpSpPr>
        <p:sp>
          <p:nvSpPr>
            <p:cNvPr id="51" name="Rectangle 10">
              <a:extLst>
                <a:ext uri="{FF2B5EF4-FFF2-40B4-BE49-F238E27FC236}">
                  <a16:creationId xmlns:a16="http://schemas.microsoft.com/office/drawing/2014/main" id="{67AF5F0A-681D-4C70-8A26-2521988BF9F5}"/>
                </a:ext>
              </a:extLst>
            </p:cNvPr>
            <p:cNvSpPr>
              <a:spLocks noChangeArrowheads="1"/>
            </p:cNvSpPr>
            <p:nvPr/>
          </p:nvSpPr>
          <p:spPr bwMode="auto">
            <a:xfrm>
              <a:off x="960" y="3267"/>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Aft>
                  <a:spcPct val="0"/>
                </a:spcAft>
                <a:buClr>
                  <a:srgbClr val="CCCCFF"/>
                </a:buClr>
                <a:buFont typeface="Monotype Sorts" pitchFamily="2" charset="2"/>
                <a:buNone/>
              </a:pPr>
              <a:r>
                <a:rPr lang="zh-CN" altLang="en-US" sz="2000" b="1">
                  <a:solidFill>
                    <a:srgbClr val="000000"/>
                  </a:solidFill>
                  <a:latin typeface="微软雅黑" panose="020B0503020204020204" pitchFamily="34" charset="-122"/>
                  <a:ea typeface="微软雅黑" panose="020B0503020204020204" pitchFamily="34" charset="-122"/>
                </a:rPr>
                <a:t>恢复</a:t>
              </a:r>
              <a:r>
                <a:rPr lang="en-US" altLang="zh-CN" sz="2000" b="1">
                  <a:solidFill>
                    <a:srgbClr val="000000"/>
                  </a:solidFill>
                  <a:latin typeface="微软雅黑" panose="020B0503020204020204" pitchFamily="34" charset="-122"/>
                  <a:ea typeface="微软雅黑" panose="020B0503020204020204" pitchFamily="34" charset="-122"/>
                </a:rPr>
                <a:t>B</a:t>
              </a:r>
            </a:p>
          </p:txBody>
        </p:sp>
        <p:sp>
          <p:nvSpPr>
            <p:cNvPr id="52" name="Rectangle 9">
              <a:extLst>
                <a:ext uri="{FF2B5EF4-FFF2-40B4-BE49-F238E27FC236}">
                  <a16:creationId xmlns:a16="http://schemas.microsoft.com/office/drawing/2014/main" id="{D768A17B-2ECF-4697-AEC2-F42BB54912F9}"/>
                </a:ext>
              </a:extLst>
            </p:cNvPr>
            <p:cNvSpPr>
              <a:spLocks noChangeArrowheads="1"/>
            </p:cNvSpPr>
            <p:nvPr/>
          </p:nvSpPr>
          <p:spPr bwMode="auto">
            <a:xfrm>
              <a:off x="960" y="2644"/>
              <a:ext cx="1104"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Aft>
                  <a:spcPct val="0"/>
                </a:spcAft>
                <a:buClr>
                  <a:srgbClr val="CCCCFF"/>
                </a:buClr>
                <a:buFont typeface="Monotype Sorts" pitchFamily="2" charset="2"/>
                <a:buNone/>
              </a:pPr>
              <a:endParaRPr lang="zh-CN" altLang="zh-CN" sz="2000" b="1">
                <a:solidFill>
                  <a:srgbClr val="000000"/>
                </a:solidFill>
                <a:latin typeface="微软雅黑" panose="020B0503020204020204" pitchFamily="34" charset="-122"/>
                <a:ea typeface="微软雅黑" panose="020B0503020204020204" pitchFamily="34" charset="-122"/>
              </a:endParaRPr>
            </a:p>
          </p:txBody>
        </p:sp>
        <p:sp>
          <p:nvSpPr>
            <p:cNvPr id="53" name="Rectangle 8">
              <a:extLst>
                <a:ext uri="{FF2B5EF4-FFF2-40B4-BE49-F238E27FC236}">
                  <a16:creationId xmlns:a16="http://schemas.microsoft.com/office/drawing/2014/main" id="{3B720559-669C-4BAD-8841-A295B8DE1F81}"/>
                </a:ext>
              </a:extLst>
            </p:cNvPr>
            <p:cNvSpPr>
              <a:spLocks noChangeArrowheads="1"/>
            </p:cNvSpPr>
            <p:nvPr/>
          </p:nvSpPr>
          <p:spPr bwMode="auto">
            <a:xfrm>
              <a:off x="960" y="2394"/>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Aft>
                  <a:spcPct val="0"/>
                </a:spcAft>
                <a:buClr>
                  <a:srgbClr val="CCCCFF"/>
                </a:buClr>
                <a:buFont typeface="Monotype Sorts" pitchFamily="2" charset="2"/>
                <a:buNone/>
              </a:pPr>
              <a:r>
                <a:rPr lang="zh-CN" altLang="en-US" sz="2000" b="1">
                  <a:solidFill>
                    <a:srgbClr val="000000"/>
                  </a:solidFill>
                  <a:latin typeface="微软雅黑" panose="020B0503020204020204" pitchFamily="34" charset="-122"/>
                  <a:ea typeface="微软雅黑" panose="020B0503020204020204" pitchFamily="34" charset="-122"/>
                </a:rPr>
                <a:t>恢复</a:t>
              </a:r>
              <a:r>
                <a:rPr lang="en-US" altLang="zh-CN" sz="2000" b="1">
                  <a:solidFill>
                    <a:srgbClr val="000000"/>
                  </a:solidFill>
                  <a:latin typeface="微软雅黑" panose="020B0503020204020204" pitchFamily="34" charset="-122"/>
                  <a:ea typeface="微软雅黑" panose="020B0503020204020204" pitchFamily="34" charset="-122"/>
                </a:rPr>
                <a:t>B</a:t>
              </a:r>
            </a:p>
          </p:txBody>
        </p:sp>
        <p:sp>
          <p:nvSpPr>
            <p:cNvPr id="54" name="Rectangle 7">
              <a:extLst>
                <a:ext uri="{FF2B5EF4-FFF2-40B4-BE49-F238E27FC236}">
                  <a16:creationId xmlns:a16="http://schemas.microsoft.com/office/drawing/2014/main" id="{875DF37D-5C76-4F01-8A6D-8BFF993130BF}"/>
                </a:ext>
              </a:extLst>
            </p:cNvPr>
            <p:cNvSpPr>
              <a:spLocks noChangeArrowheads="1"/>
            </p:cNvSpPr>
            <p:nvPr/>
          </p:nvSpPr>
          <p:spPr bwMode="auto">
            <a:xfrm>
              <a:off x="960" y="1749"/>
              <a:ext cx="1104"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Aft>
                  <a:spcPct val="0"/>
                </a:spcAft>
                <a:buClr>
                  <a:srgbClr val="CCCCFF"/>
                </a:buClr>
                <a:buFont typeface="Monotype Sorts" pitchFamily="2" charset="2"/>
                <a:buNone/>
              </a:pPr>
              <a:endParaRPr lang="zh-CN" altLang="zh-CN" sz="2000" b="1">
                <a:solidFill>
                  <a:srgbClr val="000000"/>
                </a:solidFill>
                <a:latin typeface="微软雅黑" panose="020B0503020204020204" pitchFamily="34" charset="-122"/>
                <a:ea typeface="微软雅黑" panose="020B0503020204020204" pitchFamily="34" charset="-122"/>
              </a:endParaRPr>
            </a:p>
          </p:txBody>
        </p:sp>
        <p:sp>
          <p:nvSpPr>
            <p:cNvPr id="55" name="Rectangle 6">
              <a:extLst>
                <a:ext uri="{FF2B5EF4-FFF2-40B4-BE49-F238E27FC236}">
                  <a16:creationId xmlns:a16="http://schemas.microsoft.com/office/drawing/2014/main" id="{C9511915-5F2E-46F6-A3E4-2BFA22A8B575}"/>
                </a:ext>
              </a:extLst>
            </p:cNvPr>
            <p:cNvSpPr>
              <a:spLocks noChangeArrowheads="1"/>
            </p:cNvSpPr>
            <p:nvPr/>
          </p:nvSpPr>
          <p:spPr bwMode="auto">
            <a:xfrm>
              <a:off x="960" y="1491"/>
              <a:ext cx="110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Aft>
                  <a:spcPct val="0"/>
                </a:spcAft>
                <a:buClr>
                  <a:srgbClr val="CCCCFF"/>
                </a:buClr>
                <a:buFont typeface="Monotype Sorts" pitchFamily="2" charset="2"/>
                <a:buNone/>
              </a:pPr>
              <a:r>
                <a:rPr lang="zh-CN" altLang="en-US" sz="2000" b="1">
                  <a:solidFill>
                    <a:srgbClr val="000000"/>
                  </a:solidFill>
                  <a:latin typeface="微软雅黑" panose="020B0503020204020204" pitchFamily="34" charset="-122"/>
                  <a:ea typeface="微软雅黑" panose="020B0503020204020204" pitchFamily="34" charset="-122"/>
                </a:rPr>
                <a:t>恢复</a:t>
              </a:r>
              <a:r>
                <a:rPr lang="en-US" altLang="zh-CN" sz="2000" b="1">
                  <a:solidFill>
                    <a:srgbClr val="000000"/>
                  </a:solidFill>
                  <a:latin typeface="微软雅黑" panose="020B0503020204020204" pitchFamily="34" charset="-122"/>
                  <a:ea typeface="微软雅黑" panose="020B0503020204020204" pitchFamily="34" charset="-122"/>
                </a:rPr>
                <a:t>B</a:t>
              </a:r>
            </a:p>
          </p:txBody>
        </p:sp>
        <p:sp>
          <p:nvSpPr>
            <p:cNvPr id="56" name="Rectangle 5">
              <a:extLst>
                <a:ext uri="{FF2B5EF4-FFF2-40B4-BE49-F238E27FC236}">
                  <a16:creationId xmlns:a16="http://schemas.microsoft.com/office/drawing/2014/main" id="{55D6FD74-5E62-4A6D-9375-B885C7D2C9E5}"/>
                </a:ext>
              </a:extLst>
            </p:cNvPr>
            <p:cNvSpPr>
              <a:spLocks noChangeArrowheads="1"/>
            </p:cNvSpPr>
            <p:nvPr/>
          </p:nvSpPr>
          <p:spPr bwMode="auto">
            <a:xfrm>
              <a:off x="960" y="880"/>
              <a:ext cx="1104"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Aft>
                  <a:spcPct val="0"/>
                </a:spcAft>
                <a:buClr>
                  <a:srgbClr val="CCCCFF"/>
                </a:buClr>
                <a:buFont typeface="Monotype Sorts" pitchFamily="2" charset="2"/>
                <a:buNone/>
              </a:pPr>
              <a:endParaRPr lang="zh-CN" altLang="zh-CN" sz="2000" b="1">
                <a:solidFill>
                  <a:srgbClr val="000000"/>
                </a:solidFill>
                <a:latin typeface="微软雅黑" panose="020B0503020204020204" pitchFamily="34" charset="-122"/>
                <a:ea typeface="微软雅黑" panose="020B0503020204020204" pitchFamily="34" charset="-122"/>
              </a:endParaRPr>
            </a:p>
          </p:txBody>
        </p:sp>
        <p:sp>
          <p:nvSpPr>
            <p:cNvPr id="57" name="Line 11">
              <a:extLst>
                <a:ext uri="{FF2B5EF4-FFF2-40B4-BE49-F238E27FC236}">
                  <a16:creationId xmlns:a16="http://schemas.microsoft.com/office/drawing/2014/main" id="{BCDB8DCE-8662-4995-8835-D365FB751843}"/>
                </a:ext>
              </a:extLst>
            </p:cNvPr>
            <p:cNvSpPr>
              <a:spLocks noChangeShapeType="1"/>
            </p:cNvSpPr>
            <p:nvPr/>
          </p:nvSpPr>
          <p:spPr bwMode="auto">
            <a:xfrm>
              <a:off x="960" y="880"/>
              <a:ext cx="1104" cy="0"/>
            </a:xfrm>
            <a:prstGeom prst="line">
              <a:avLst/>
            </a:prstGeom>
            <a:noFill/>
            <a:ln w="28575" cap="sq">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58" name="Line 12">
              <a:extLst>
                <a:ext uri="{FF2B5EF4-FFF2-40B4-BE49-F238E27FC236}">
                  <a16:creationId xmlns:a16="http://schemas.microsoft.com/office/drawing/2014/main" id="{34DB2228-5106-4F1D-9313-555E046B27F8}"/>
                </a:ext>
              </a:extLst>
            </p:cNvPr>
            <p:cNvSpPr>
              <a:spLocks noChangeShapeType="1"/>
            </p:cNvSpPr>
            <p:nvPr/>
          </p:nvSpPr>
          <p:spPr bwMode="auto">
            <a:xfrm>
              <a:off x="960" y="1491"/>
              <a:ext cx="110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59" name="Line 13">
              <a:extLst>
                <a:ext uri="{FF2B5EF4-FFF2-40B4-BE49-F238E27FC236}">
                  <a16:creationId xmlns:a16="http://schemas.microsoft.com/office/drawing/2014/main" id="{358F57ED-0BBE-4CB4-ACF0-B1E6305B4A3A}"/>
                </a:ext>
              </a:extLst>
            </p:cNvPr>
            <p:cNvSpPr>
              <a:spLocks noChangeShapeType="1"/>
            </p:cNvSpPr>
            <p:nvPr/>
          </p:nvSpPr>
          <p:spPr bwMode="auto">
            <a:xfrm>
              <a:off x="960" y="1749"/>
              <a:ext cx="110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60" name="Line 14">
              <a:extLst>
                <a:ext uri="{FF2B5EF4-FFF2-40B4-BE49-F238E27FC236}">
                  <a16:creationId xmlns:a16="http://schemas.microsoft.com/office/drawing/2014/main" id="{AB4E3411-DCA8-4AD2-A04D-A0BEC530758F}"/>
                </a:ext>
              </a:extLst>
            </p:cNvPr>
            <p:cNvSpPr>
              <a:spLocks noChangeShapeType="1"/>
            </p:cNvSpPr>
            <p:nvPr/>
          </p:nvSpPr>
          <p:spPr bwMode="auto">
            <a:xfrm>
              <a:off x="960" y="2394"/>
              <a:ext cx="110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61" name="Line 15">
              <a:extLst>
                <a:ext uri="{FF2B5EF4-FFF2-40B4-BE49-F238E27FC236}">
                  <a16:creationId xmlns:a16="http://schemas.microsoft.com/office/drawing/2014/main" id="{D0466DC1-8A7E-4447-B70E-4DBA6DA39F72}"/>
                </a:ext>
              </a:extLst>
            </p:cNvPr>
            <p:cNvSpPr>
              <a:spLocks noChangeShapeType="1"/>
            </p:cNvSpPr>
            <p:nvPr/>
          </p:nvSpPr>
          <p:spPr bwMode="auto">
            <a:xfrm>
              <a:off x="960" y="2644"/>
              <a:ext cx="110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62" name="Line 16">
              <a:extLst>
                <a:ext uri="{FF2B5EF4-FFF2-40B4-BE49-F238E27FC236}">
                  <a16:creationId xmlns:a16="http://schemas.microsoft.com/office/drawing/2014/main" id="{5D24AD51-D43B-4FC0-AE9A-E8F3495D2F85}"/>
                </a:ext>
              </a:extLst>
            </p:cNvPr>
            <p:cNvSpPr>
              <a:spLocks noChangeShapeType="1"/>
            </p:cNvSpPr>
            <p:nvPr/>
          </p:nvSpPr>
          <p:spPr bwMode="auto">
            <a:xfrm>
              <a:off x="960" y="3267"/>
              <a:ext cx="110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63" name="Line 17">
              <a:extLst>
                <a:ext uri="{FF2B5EF4-FFF2-40B4-BE49-F238E27FC236}">
                  <a16:creationId xmlns:a16="http://schemas.microsoft.com/office/drawing/2014/main" id="{03824743-15DB-4A98-B3EB-929280A41C57}"/>
                </a:ext>
              </a:extLst>
            </p:cNvPr>
            <p:cNvSpPr>
              <a:spLocks noChangeShapeType="1"/>
            </p:cNvSpPr>
            <p:nvPr/>
          </p:nvSpPr>
          <p:spPr bwMode="auto">
            <a:xfrm>
              <a:off x="960" y="3517"/>
              <a:ext cx="1104" cy="0"/>
            </a:xfrm>
            <a:prstGeom prst="line">
              <a:avLst/>
            </a:prstGeom>
            <a:noFill/>
            <a:ln w="28575" cap="sq">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64" name="Line 18">
              <a:extLst>
                <a:ext uri="{FF2B5EF4-FFF2-40B4-BE49-F238E27FC236}">
                  <a16:creationId xmlns:a16="http://schemas.microsoft.com/office/drawing/2014/main" id="{692024CD-803A-42C6-B81E-1D2B44BDDE04}"/>
                </a:ext>
              </a:extLst>
            </p:cNvPr>
            <p:cNvSpPr>
              <a:spLocks noChangeShapeType="1"/>
            </p:cNvSpPr>
            <p:nvPr/>
          </p:nvSpPr>
          <p:spPr bwMode="auto">
            <a:xfrm>
              <a:off x="960" y="880"/>
              <a:ext cx="0" cy="2637"/>
            </a:xfrm>
            <a:prstGeom prst="line">
              <a:avLst/>
            </a:prstGeom>
            <a:noFill/>
            <a:ln w="28575" cap="sq">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65" name="Line 19">
              <a:extLst>
                <a:ext uri="{FF2B5EF4-FFF2-40B4-BE49-F238E27FC236}">
                  <a16:creationId xmlns:a16="http://schemas.microsoft.com/office/drawing/2014/main" id="{9CFBEDB0-D957-4815-8171-1ABC50806BD2}"/>
                </a:ext>
              </a:extLst>
            </p:cNvPr>
            <p:cNvSpPr>
              <a:spLocks noChangeShapeType="1"/>
            </p:cNvSpPr>
            <p:nvPr/>
          </p:nvSpPr>
          <p:spPr bwMode="auto">
            <a:xfrm>
              <a:off x="2064" y="880"/>
              <a:ext cx="0" cy="2637"/>
            </a:xfrm>
            <a:prstGeom prst="line">
              <a:avLst/>
            </a:prstGeom>
            <a:noFill/>
            <a:ln w="28575" cap="sq">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66" name="Rectangle 23">
              <a:extLst>
                <a:ext uri="{FF2B5EF4-FFF2-40B4-BE49-F238E27FC236}">
                  <a16:creationId xmlns:a16="http://schemas.microsoft.com/office/drawing/2014/main" id="{92926AE1-142C-4EF0-A022-4BFAE7D93C2D}"/>
                </a:ext>
              </a:extLst>
            </p:cNvPr>
            <p:cNvSpPr>
              <a:spLocks noChangeArrowheads="1"/>
            </p:cNvSpPr>
            <p:nvPr/>
          </p:nvSpPr>
          <p:spPr bwMode="auto">
            <a:xfrm>
              <a:off x="3454" y="2930"/>
              <a:ext cx="110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Aft>
                  <a:spcPct val="0"/>
                </a:spcAft>
                <a:buClr>
                  <a:srgbClr val="CCCCFF"/>
                </a:buClr>
                <a:buFont typeface="Monotype Sorts" pitchFamily="2" charset="2"/>
                <a:buNone/>
              </a:pPr>
              <a:r>
                <a:rPr lang="zh-CN" altLang="en-US" sz="2000" b="1">
                  <a:solidFill>
                    <a:srgbClr val="000000"/>
                  </a:solidFill>
                  <a:latin typeface="微软雅黑" panose="020B0503020204020204" pitchFamily="34" charset="-122"/>
                  <a:ea typeface="微软雅黑" panose="020B0503020204020204" pitchFamily="34" charset="-122"/>
                </a:rPr>
                <a:t>恢复</a:t>
              </a:r>
              <a:r>
                <a:rPr lang="en-US" altLang="zh-CN" sz="2000" b="1">
                  <a:solidFill>
                    <a:srgbClr val="000000"/>
                  </a:solidFill>
                  <a:latin typeface="微软雅黑" panose="020B0503020204020204" pitchFamily="34" charset="-122"/>
                  <a:ea typeface="微软雅黑" panose="020B0503020204020204" pitchFamily="34" charset="-122"/>
                </a:rPr>
                <a:t>C</a:t>
              </a:r>
            </a:p>
          </p:txBody>
        </p:sp>
        <p:sp>
          <p:nvSpPr>
            <p:cNvPr id="67" name="Rectangle 24">
              <a:extLst>
                <a:ext uri="{FF2B5EF4-FFF2-40B4-BE49-F238E27FC236}">
                  <a16:creationId xmlns:a16="http://schemas.microsoft.com/office/drawing/2014/main" id="{330B35D5-78A2-4869-8608-5F4446822E12}"/>
                </a:ext>
              </a:extLst>
            </p:cNvPr>
            <p:cNvSpPr>
              <a:spLocks noChangeArrowheads="1"/>
            </p:cNvSpPr>
            <p:nvPr/>
          </p:nvSpPr>
          <p:spPr bwMode="auto">
            <a:xfrm>
              <a:off x="3454" y="2300"/>
              <a:ext cx="1104"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Aft>
                  <a:spcPct val="0"/>
                </a:spcAft>
                <a:buClr>
                  <a:srgbClr val="CCCCFF"/>
                </a:buClr>
                <a:buFont typeface="Monotype Sorts" pitchFamily="2" charset="2"/>
                <a:buNone/>
              </a:pPr>
              <a:endParaRPr lang="zh-CN" altLang="zh-CN" sz="2000" b="1">
                <a:solidFill>
                  <a:srgbClr val="000000"/>
                </a:solidFill>
                <a:latin typeface="微软雅黑" panose="020B0503020204020204" pitchFamily="34" charset="-122"/>
                <a:ea typeface="微软雅黑" panose="020B0503020204020204" pitchFamily="34" charset="-122"/>
              </a:endParaRPr>
            </a:p>
          </p:txBody>
        </p:sp>
        <p:sp>
          <p:nvSpPr>
            <p:cNvPr id="68" name="Rectangle 25">
              <a:extLst>
                <a:ext uri="{FF2B5EF4-FFF2-40B4-BE49-F238E27FC236}">
                  <a16:creationId xmlns:a16="http://schemas.microsoft.com/office/drawing/2014/main" id="{744FB2F2-5E6F-4FE2-91F7-A406991F1B12}"/>
                </a:ext>
              </a:extLst>
            </p:cNvPr>
            <p:cNvSpPr>
              <a:spLocks noChangeArrowheads="1"/>
            </p:cNvSpPr>
            <p:nvPr/>
          </p:nvSpPr>
          <p:spPr bwMode="auto">
            <a:xfrm>
              <a:off x="3454" y="2040"/>
              <a:ext cx="110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Aft>
                  <a:spcPct val="0"/>
                </a:spcAft>
                <a:buClr>
                  <a:srgbClr val="CCCCFF"/>
                </a:buClr>
                <a:buFont typeface="Monotype Sorts" pitchFamily="2" charset="2"/>
                <a:buNone/>
              </a:pPr>
              <a:r>
                <a:rPr lang="zh-CN" altLang="en-US" sz="2000" b="1">
                  <a:solidFill>
                    <a:srgbClr val="000000"/>
                  </a:solidFill>
                  <a:latin typeface="微软雅黑" panose="020B0503020204020204" pitchFamily="34" charset="-122"/>
                  <a:ea typeface="微软雅黑" panose="020B0503020204020204" pitchFamily="34" charset="-122"/>
                </a:rPr>
                <a:t>恢复</a:t>
              </a:r>
              <a:r>
                <a:rPr lang="en-US" altLang="zh-CN" sz="2000" b="1">
                  <a:solidFill>
                    <a:srgbClr val="000000"/>
                  </a:solidFill>
                  <a:latin typeface="微软雅黑" panose="020B0503020204020204" pitchFamily="34" charset="-122"/>
                  <a:ea typeface="微软雅黑" panose="020B0503020204020204" pitchFamily="34" charset="-122"/>
                </a:rPr>
                <a:t>A</a:t>
              </a:r>
            </a:p>
          </p:txBody>
        </p:sp>
        <p:sp>
          <p:nvSpPr>
            <p:cNvPr id="69" name="Rectangle 26">
              <a:extLst>
                <a:ext uri="{FF2B5EF4-FFF2-40B4-BE49-F238E27FC236}">
                  <a16:creationId xmlns:a16="http://schemas.microsoft.com/office/drawing/2014/main" id="{457FA609-7377-4F49-BA27-B376E2407060}"/>
                </a:ext>
              </a:extLst>
            </p:cNvPr>
            <p:cNvSpPr>
              <a:spLocks noChangeArrowheads="1"/>
            </p:cNvSpPr>
            <p:nvPr/>
          </p:nvSpPr>
          <p:spPr bwMode="auto">
            <a:xfrm>
              <a:off x="3454" y="1559"/>
              <a:ext cx="1104"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Aft>
                  <a:spcPct val="0"/>
                </a:spcAft>
                <a:buClr>
                  <a:srgbClr val="CCCCFF"/>
                </a:buClr>
                <a:buFont typeface="Monotype Sorts" pitchFamily="2" charset="2"/>
                <a:buNone/>
              </a:pPr>
              <a:endParaRPr lang="zh-CN" altLang="zh-CN" sz="2000" b="1">
                <a:solidFill>
                  <a:srgbClr val="000000"/>
                </a:solidFill>
                <a:latin typeface="微软雅黑" panose="020B0503020204020204" pitchFamily="34" charset="-122"/>
                <a:ea typeface="微软雅黑" panose="020B0503020204020204" pitchFamily="34" charset="-122"/>
              </a:endParaRPr>
            </a:p>
          </p:txBody>
        </p:sp>
        <p:sp>
          <p:nvSpPr>
            <p:cNvPr id="70" name="Rectangle 27">
              <a:extLst>
                <a:ext uri="{FF2B5EF4-FFF2-40B4-BE49-F238E27FC236}">
                  <a16:creationId xmlns:a16="http://schemas.microsoft.com/office/drawing/2014/main" id="{CAD891D3-13BD-429D-8718-8AD26C4EABDC}"/>
                </a:ext>
              </a:extLst>
            </p:cNvPr>
            <p:cNvSpPr>
              <a:spLocks noChangeArrowheads="1"/>
            </p:cNvSpPr>
            <p:nvPr/>
          </p:nvSpPr>
          <p:spPr bwMode="auto">
            <a:xfrm>
              <a:off x="3454" y="1299"/>
              <a:ext cx="110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Aft>
                  <a:spcPct val="0"/>
                </a:spcAft>
                <a:buClr>
                  <a:srgbClr val="CCCCFF"/>
                </a:buClr>
                <a:buFont typeface="Monotype Sorts" pitchFamily="2" charset="2"/>
                <a:buNone/>
              </a:pPr>
              <a:r>
                <a:rPr lang="zh-CN" altLang="en-US" sz="2000" b="1">
                  <a:solidFill>
                    <a:srgbClr val="000000"/>
                  </a:solidFill>
                  <a:latin typeface="微软雅黑" panose="020B0503020204020204" pitchFamily="34" charset="-122"/>
                  <a:ea typeface="微软雅黑" panose="020B0503020204020204" pitchFamily="34" charset="-122"/>
                </a:rPr>
                <a:t>恢复</a:t>
              </a:r>
              <a:r>
                <a:rPr lang="en-US" altLang="zh-CN" sz="2000" b="1">
                  <a:solidFill>
                    <a:srgbClr val="000000"/>
                  </a:solidFill>
                  <a:latin typeface="微软雅黑" panose="020B0503020204020204" pitchFamily="34" charset="-122"/>
                  <a:ea typeface="微软雅黑" panose="020B0503020204020204" pitchFamily="34" charset="-122"/>
                </a:rPr>
                <a:t>A</a:t>
              </a:r>
            </a:p>
          </p:txBody>
        </p:sp>
        <p:sp>
          <p:nvSpPr>
            <p:cNvPr id="71" name="Rectangle 28">
              <a:extLst>
                <a:ext uri="{FF2B5EF4-FFF2-40B4-BE49-F238E27FC236}">
                  <a16:creationId xmlns:a16="http://schemas.microsoft.com/office/drawing/2014/main" id="{256B67FA-A2B9-4759-886D-84C83E81E7D2}"/>
                </a:ext>
              </a:extLst>
            </p:cNvPr>
            <p:cNvSpPr>
              <a:spLocks noChangeArrowheads="1"/>
            </p:cNvSpPr>
            <p:nvPr/>
          </p:nvSpPr>
          <p:spPr bwMode="auto">
            <a:xfrm>
              <a:off x="3454" y="890"/>
              <a:ext cx="1104"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6038" rIns="0" bIns="46038"/>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spcAft>
                  <a:spcPct val="0"/>
                </a:spcAft>
                <a:buClr>
                  <a:srgbClr val="CCCCFF"/>
                </a:buClr>
                <a:buFont typeface="Monotype Sorts" pitchFamily="2" charset="2"/>
                <a:buNone/>
              </a:pPr>
              <a:endParaRPr lang="zh-CN" altLang="zh-CN" sz="2000" b="1">
                <a:solidFill>
                  <a:srgbClr val="000000"/>
                </a:solidFill>
                <a:latin typeface="微软雅黑" panose="020B0503020204020204" pitchFamily="34" charset="-122"/>
                <a:ea typeface="微软雅黑" panose="020B0503020204020204" pitchFamily="34" charset="-122"/>
              </a:endParaRPr>
            </a:p>
          </p:txBody>
        </p:sp>
        <p:sp>
          <p:nvSpPr>
            <p:cNvPr id="72" name="Line 29">
              <a:extLst>
                <a:ext uri="{FF2B5EF4-FFF2-40B4-BE49-F238E27FC236}">
                  <a16:creationId xmlns:a16="http://schemas.microsoft.com/office/drawing/2014/main" id="{B488DBDE-9DC3-4DF4-B9AD-EE4644C655ED}"/>
                </a:ext>
              </a:extLst>
            </p:cNvPr>
            <p:cNvSpPr>
              <a:spLocks noChangeShapeType="1"/>
            </p:cNvSpPr>
            <p:nvPr/>
          </p:nvSpPr>
          <p:spPr bwMode="auto">
            <a:xfrm>
              <a:off x="3454" y="890"/>
              <a:ext cx="1104" cy="0"/>
            </a:xfrm>
            <a:prstGeom prst="line">
              <a:avLst/>
            </a:prstGeom>
            <a:noFill/>
            <a:ln w="28575" cap="sq">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73" name="Line 30">
              <a:extLst>
                <a:ext uri="{FF2B5EF4-FFF2-40B4-BE49-F238E27FC236}">
                  <a16:creationId xmlns:a16="http://schemas.microsoft.com/office/drawing/2014/main" id="{0144B77A-47BB-49F3-8B0C-4287AC170A4E}"/>
                </a:ext>
              </a:extLst>
            </p:cNvPr>
            <p:cNvSpPr>
              <a:spLocks noChangeShapeType="1"/>
            </p:cNvSpPr>
            <p:nvPr/>
          </p:nvSpPr>
          <p:spPr bwMode="auto">
            <a:xfrm>
              <a:off x="3454" y="1299"/>
              <a:ext cx="110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74" name="Line 31">
              <a:extLst>
                <a:ext uri="{FF2B5EF4-FFF2-40B4-BE49-F238E27FC236}">
                  <a16:creationId xmlns:a16="http://schemas.microsoft.com/office/drawing/2014/main" id="{250E7604-5040-481A-8357-CBF9B6A253B9}"/>
                </a:ext>
              </a:extLst>
            </p:cNvPr>
            <p:cNvSpPr>
              <a:spLocks noChangeShapeType="1"/>
            </p:cNvSpPr>
            <p:nvPr/>
          </p:nvSpPr>
          <p:spPr bwMode="auto">
            <a:xfrm>
              <a:off x="3454" y="1559"/>
              <a:ext cx="110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75" name="Line 32">
              <a:extLst>
                <a:ext uri="{FF2B5EF4-FFF2-40B4-BE49-F238E27FC236}">
                  <a16:creationId xmlns:a16="http://schemas.microsoft.com/office/drawing/2014/main" id="{D861C1F1-B842-47CB-BA0B-CB090C0E9967}"/>
                </a:ext>
              </a:extLst>
            </p:cNvPr>
            <p:cNvSpPr>
              <a:spLocks noChangeShapeType="1"/>
            </p:cNvSpPr>
            <p:nvPr/>
          </p:nvSpPr>
          <p:spPr bwMode="auto">
            <a:xfrm>
              <a:off x="3454" y="2040"/>
              <a:ext cx="110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76" name="Line 33">
              <a:extLst>
                <a:ext uri="{FF2B5EF4-FFF2-40B4-BE49-F238E27FC236}">
                  <a16:creationId xmlns:a16="http://schemas.microsoft.com/office/drawing/2014/main" id="{01EB6658-47AE-4670-9E9F-5435708685B1}"/>
                </a:ext>
              </a:extLst>
            </p:cNvPr>
            <p:cNvSpPr>
              <a:spLocks noChangeShapeType="1"/>
            </p:cNvSpPr>
            <p:nvPr/>
          </p:nvSpPr>
          <p:spPr bwMode="auto">
            <a:xfrm>
              <a:off x="3454" y="2300"/>
              <a:ext cx="110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77" name="Line 34">
              <a:extLst>
                <a:ext uri="{FF2B5EF4-FFF2-40B4-BE49-F238E27FC236}">
                  <a16:creationId xmlns:a16="http://schemas.microsoft.com/office/drawing/2014/main" id="{F82E038D-C67B-4870-8767-F5D09F5F8E6D}"/>
                </a:ext>
              </a:extLst>
            </p:cNvPr>
            <p:cNvSpPr>
              <a:spLocks noChangeShapeType="1"/>
            </p:cNvSpPr>
            <p:nvPr/>
          </p:nvSpPr>
          <p:spPr bwMode="auto">
            <a:xfrm>
              <a:off x="3454" y="2930"/>
              <a:ext cx="110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78" name="Line 35">
              <a:extLst>
                <a:ext uri="{FF2B5EF4-FFF2-40B4-BE49-F238E27FC236}">
                  <a16:creationId xmlns:a16="http://schemas.microsoft.com/office/drawing/2014/main" id="{CF789AD5-549C-4FDF-9ACB-DC10A32C3CAE}"/>
                </a:ext>
              </a:extLst>
            </p:cNvPr>
            <p:cNvSpPr>
              <a:spLocks noChangeShapeType="1"/>
            </p:cNvSpPr>
            <p:nvPr/>
          </p:nvSpPr>
          <p:spPr bwMode="auto">
            <a:xfrm>
              <a:off x="3454" y="3203"/>
              <a:ext cx="1104" cy="0"/>
            </a:xfrm>
            <a:prstGeom prst="line">
              <a:avLst/>
            </a:prstGeom>
            <a:noFill/>
            <a:ln w="28575" cap="sq">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79" name="Line 37">
              <a:extLst>
                <a:ext uri="{FF2B5EF4-FFF2-40B4-BE49-F238E27FC236}">
                  <a16:creationId xmlns:a16="http://schemas.microsoft.com/office/drawing/2014/main" id="{47B856E0-27FE-4B79-AC06-B6B5128963C6}"/>
                </a:ext>
              </a:extLst>
            </p:cNvPr>
            <p:cNvSpPr>
              <a:spLocks noChangeShapeType="1"/>
            </p:cNvSpPr>
            <p:nvPr/>
          </p:nvSpPr>
          <p:spPr bwMode="auto">
            <a:xfrm>
              <a:off x="4558" y="890"/>
              <a:ext cx="0" cy="2313"/>
            </a:xfrm>
            <a:prstGeom prst="line">
              <a:avLst/>
            </a:prstGeom>
            <a:noFill/>
            <a:ln w="28575" cap="sq">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80" name="Line 36">
              <a:extLst>
                <a:ext uri="{FF2B5EF4-FFF2-40B4-BE49-F238E27FC236}">
                  <a16:creationId xmlns:a16="http://schemas.microsoft.com/office/drawing/2014/main" id="{7EC51204-387A-403E-8A8D-3D554134BBAD}"/>
                </a:ext>
              </a:extLst>
            </p:cNvPr>
            <p:cNvSpPr>
              <a:spLocks noChangeShapeType="1"/>
            </p:cNvSpPr>
            <p:nvPr/>
          </p:nvSpPr>
          <p:spPr bwMode="auto">
            <a:xfrm>
              <a:off x="3454" y="890"/>
              <a:ext cx="0" cy="2313"/>
            </a:xfrm>
            <a:prstGeom prst="line">
              <a:avLst/>
            </a:prstGeom>
            <a:noFill/>
            <a:ln w="28575" cap="sq">
              <a:solidFill>
                <a:srgbClr val="0000FF"/>
              </a:solidFill>
              <a:round/>
              <a:headEnd/>
              <a:tailEn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81" name="Rectangle 52">
              <a:extLst>
                <a:ext uri="{FF2B5EF4-FFF2-40B4-BE49-F238E27FC236}">
                  <a16:creationId xmlns:a16="http://schemas.microsoft.com/office/drawing/2014/main" id="{82DE64A1-2879-40AB-8973-12F21C42A98E}"/>
                </a:ext>
              </a:extLst>
            </p:cNvPr>
            <p:cNvSpPr>
              <a:spLocks noChangeArrowheads="1"/>
            </p:cNvSpPr>
            <p:nvPr/>
          </p:nvSpPr>
          <p:spPr bwMode="auto">
            <a:xfrm>
              <a:off x="971" y="529"/>
              <a:ext cx="921" cy="268"/>
            </a:xfrm>
            <a:prstGeom prst="rect">
              <a:avLst/>
            </a:prstGeom>
            <a:noFill/>
            <a:ln w="9525">
              <a:noFill/>
              <a:miter lim="800000"/>
              <a:headEnd/>
              <a:tailEnd/>
            </a:ln>
            <a:effectLst/>
          </p:spPr>
          <p:txBody>
            <a:bodyPr wrap="none" lIns="0" tIns="46038" rIns="0" bIns="46038" anchor="ctr">
              <a:spAutoFit/>
            </a:bodyPr>
            <a:lstStyle/>
            <a:p>
              <a:pPr marL="457200" indent="-457200" algn="ctr" defTabSz="225425" fontAlgn="base">
                <a:lnSpc>
                  <a:spcPct val="90000"/>
                </a:lnSpc>
                <a:spcBef>
                  <a:spcPct val="50000"/>
                </a:spcBef>
                <a:spcAft>
                  <a:spcPct val="0"/>
                </a:spcAft>
                <a:buClr>
                  <a:srgbClr val="99CCFF"/>
                </a:buClr>
                <a:buSzPct val="75000"/>
                <a:defRPr/>
              </a:pPr>
              <a:r>
                <a:rPr lang="zh-CN" altLang="en-US" sz="2400" b="1" dirty="0">
                  <a:solidFill>
                    <a:srgbClr val="C00000"/>
                  </a:solidFill>
                  <a:latin typeface="微软雅黑" panose="020B0503020204020204" pitchFamily="34" charset="-122"/>
                  <a:ea typeface="微软雅黑" panose="020B0503020204020204" pitchFamily="34" charset="-122"/>
                </a:rPr>
                <a:t>协同程序</a:t>
              </a:r>
              <a:r>
                <a:rPr lang="en-US" altLang="zh-CN" sz="2400" b="1" dirty="0">
                  <a:solidFill>
                    <a:srgbClr val="C00000"/>
                  </a:solidFill>
                  <a:latin typeface="微软雅黑" panose="020B0503020204020204" pitchFamily="34" charset="-122"/>
                  <a:ea typeface="微软雅黑" panose="020B0503020204020204" pitchFamily="34" charset="-122"/>
                </a:rPr>
                <a:t>A</a:t>
              </a:r>
            </a:p>
          </p:txBody>
        </p:sp>
        <p:sp>
          <p:nvSpPr>
            <p:cNvPr id="82" name="Rectangle 53">
              <a:extLst>
                <a:ext uri="{FF2B5EF4-FFF2-40B4-BE49-F238E27FC236}">
                  <a16:creationId xmlns:a16="http://schemas.microsoft.com/office/drawing/2014/main" id="{9AE93AA3-8BDF-40F4-8861-EBD7B6CD95BA}"/>
                </a:ext>
              </a:extLst>
            </p:cNvPr>
            <p:cNvSpPr>
              <a:spLocks noChangeArrowheads="1"/>
            </p:cNvSpPr>
            <p:nvPr/>
          </p:nvSpPr>
          <p:spPr bwMode="auto">
            <a:xfrm>
              <a:off x="3488" y="526"/>
              <a:ext cx="908" cy="268"/>
            </a:xfrm>
            <a:prstGeom prst="rect">
              <a:avLst/>
            </a:prstGeom>
            <a:noFill/>
            <a:ln w="9525">
              <a:noFill/>
              <a:miter lim="800000"/>
              <a:headEnd/>
              <a:tailEnd/>
            </a:ln>
            <a:effectLst/>
          </p:spPr>
          <p:txBody>
            <a:bodyPr wrap="none" lIns="0" tIns="46038" rIns="0" bIns="46038" anchor="ctr">
              <a:spAutoFit/>
            </a:bodyPr>
            <a:lstStyle/>
            <a:p>
              <a:pPr marL="457200" indent="-457200" algn="ctr" defTabSz="225425" fontAlgn="base">
                <a:lnSpc>
                  <a:spcPct val="90000"/>
                </a:lnSpc>
                <a:spcBef>
                  <a:spcPct val="50000"/>
                </a:spcBef>
                <a:spcAft>
                  <a:spcPct val="0"/>
                </a:spcAft>
                <a:buClr>
                  <a:srgbClr val="99CCFF"/>
                </a:buClr>
                <a:buSzPct val="75000"/>
                <a:defRPr/>
              </a:pPr>
              <a:r>
                <a:rPr lang="zh-CN" altLang="en-US" sz="2400" b="1" dirty="0">
                  <a:solidFill>
                    <a:srgbClr val="C00000"/>
                  </a:solidFill>
                  <a:latin typeface="微软雅黑" panose="020B0503020204020204" pitchFamily="34" charset="-122"/>
                  <a:ea typeface="微软雅黑" panose="020B0503020204020204" pitchFamily="34" charset="-122"/>
                </a:rPr>
                <a:t>协同程序</a:t>
              </a:r>
              <a:r>
                <a:rPr lang="en-US" altLang="zh-CN" sz="2400" b="1" dirty="0">
                  <a:solidFill>
                    <a:srgbClr val="C00000"/>
                  </a:solidFill>
                  <a:latin typeface="微软雅黑" panose="020B0503020204020204" pitchFamily="34" charset="-122"/>
                  <a:ea typeface="微软雅黑" panose="020B0503020204020204" pitchFamily="34" charset="-122"/>
                </a:rPr>
                <a:t>B</a:t>
              </a:r>
            </a:p>
          </p:txBody>
        </p:sp>
        <p:sp>
          <p:nvSpPr>
            <p:cNvPr id="83" name="Line 54">
              <a:extLst>
                <a:ext uri="{FF2B5EF4-FFF2-40B4-BE49-F238E27FC236}">
                  <a16:creationId xmlns:a16="http://schemas.microsoft.com/office/drawing/2014/main" id="{F5B4B8A5-B623-485F-8E16-AD0952946E3A}"/>
                </a:ext>
              </a:extLst>
            </p:cNvPr>
            <p:cNvSpPr>
              <a:spLocks noChangeShapeType="1"/>
            </p:cNvSpPr>
            <p:nvPr/>
          </p:nvSpPr>
          <p:spPr bwMode="auto">
            <a:xfrm>
              <a:off x="385" y="890"/>
              <a:ext cx="54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84" name="Line 55">
              <a:extLst>
                <a:ext uri="{FF2B5EF4-FFF2-40B4-BE49-F238E27FC236}">
                  <a16:creationId xmlns:a16="http://schemas.microsoft.com/office/drawing/2014/main" id="{0541D50E-D5C4-4BB7-B0A5-9B17C23B181D}"/>
                </a:ext>
              </a:extLst>
            </p:cNvPr>
            <p:cNvSpPr>
              <a:spLocks noChangeShapeType="1"/>
            </p:cNvSpPr>
            <p:nvPr/>
          </p:nvSpPr>
          <p:spPr bwMode="auto">
            <a:xfrm>
              <a:off x="4558" y="3067"/>
              <a:ext cx="726"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85" name="Line 56">
              <a:extLst>
                <a:ext uri="{FF2B5EF4-FFF2-40B4-BE49-F238E27FC236}">
                  <a16:creationId xmlns:a16="http://schemas.microsoft.com/office/drawing/2014/main" id="{63FF5706-3D60-40B4-8BD2-0E96749A1DC2}"/>
                </a:ext>
              </a:extLst>
            </p:cNvPr>
            <p:cNvSpPr>
              <a:spLocks noChangeShapeType="1"/>
            </p:cNvSpPr>
            <p:nvPr/>
          </p:nvSpPr>
          <p:spPr bwMode="auto">
            <a:xfrm flipV="1">
              <a:off x="2064" y="890"/>
              <a:ext cx="1406" cy="59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86" name="Line 57">
              <a:extLst>
                <a:ext uri="{FF2B5EF4-FFF2-40B4-BE49-F238E27FC236}">
                  <a16:creationId xmlns:a16="http://schemas.microsoft.com/office/drawing/2014/main" id="{EFA104A5-D370-4419-96D0-35290049E699}"/>
                </a:ext>
              </a:extLst>
            </p:cNvPr>
            <p:cNvSpPr>
              <a:spLocks noChangeShapeType="1"/>
            </p:cNvSpPr>
            <p:nvPr/>
          </p:nvSpPr>
          <p:spPr bwMode="auto">
            <a:xfrm flipH="1">
              <a:off x="2064" y="1298"/>
              <a:ext cx="1406" cy="45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87" name="Line 58">
              <a:extLst>
                <a:ext uri="{FF2B5EF4-FFF2-40B4-BE49-F238E27FC236}">
                  <a16:creationId xmlns:a16="http://schemas.microsoft.com/office/drawing/2014/main" id="{E8CCCF01-D4E2-42F3-BE82-F2911FB0D6EA}"/>
                </a:ext>
              </a:extLst>
            </p:cNvPr>
            <p:cNvSpPr>
              <a:spLocks noChangeShapeType="1"/>
            </p:cNvSpPr>
            <p:nvPr/>
          </p:nvSpPr>
          <p:spPr bwMode="auto">
            <a:xfrm flipV="1">
              <a:off x="2064" y="1570"/>
              <a:ext cx="1360" cy="81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88" name="Line 59">
              <a:extLst>
                <a:ext uri="{FF2B5EF4-FFF2-40B4-BE49-F238E27FC236}">
                  <a16:creationId xmlns:a16="http://schemas.microsoft.com/office/drawing/2014/main" id="{806E471B-A60F-4196-88E1-2ECD9291BF1F}"/>
                </a:ext>
              </a:extLst>
            </p:cNvPr>
            <p:cNvSpPr>
              <a:spLocks noChangeShapeType="1"/>
            </p:cNvSpPr>
            <p:nvPr/>
          </p:nvSpPr>
          <p:spPr bwMode="auto">
            <a:xfrm flipH="1">
              <a:off x="2064" y="2069"/>
              <a:ext cx="1406" cy="59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89" name="Line 60">
              <a:extLst>
                <a:ext uri="{FF2B5EF4-FFF2-40B4-BE49-F238E27FC236}">
                  <a16:creationId xmlns:a16="http://schemas.microsoft.com/office/drawing/2014/main" id="{88B00EC4-9EE9-4172-B129-FA134326AE27}"/>
                </a:ext>
              </a:extLst>
            </p:cNvPr>
            <p:cNvSpPr>
              <a:spLocks noChangeShapeType="1"/>
            </p:cNvSpPr>
            <p:nvPr/>
          </p:nvSpPr>
          <p:spPr bwMode="auto">
            <a:xfrm flipV="1">
              <a:off x="2064" y="2296"/>
              <a:ext cx="1406" cy="95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90" name="Line 61">
              <a:extLst>
                <a:ext uri="{FF2B5EF4-FFF2-40B4-BE49-F238E27FC236}">
                  <a16:creationId xmlns:a16="http://schemas.microsoft.com/office/drawing/2014/main" id="{224E1F4D-D304-4BDF-9F46-F8EAD5B4E99F}"/>
                </a:ext>
              </a:extLst>
            </p:cNvPr>
            <p:cNvSpPr>
              <a:spLocks noChangeShapeType="1"/>
            </p:cNvSpPr>
            <p:nvPr/>
          </p:nvSpPr>
          <p:spPr bwMode="auto">
            <a:xfrm>
              <a:off x="1474" y="890"/>
              <a:ext cx="0" cy="59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91" name="Line 62">
              <a:extLst>
                <a:ext uri="{FF2B5EF4-FFF2-40B4-BE49-F238E27FC236}">
                  <a16:creationId xmlns:a16="http://schemas.microsoft.com/office/drawing/2014/main" id="{7CD24DD0-798B-48A8-A49E-6AC6942E1217}"/>
                </a:ext>
              </a:extLst>
            </p:cNvPr>
            <p:cNvSpPr>
              <a:spLocks noChangeShapeType="1"/>
            </p:cNvSpPr>
            <p:nvPr/>
          </p:nvSpPr>
          <p:spPr bwMode="auto">
            <a:xfrm>
              <a:off x="1474" y="1752"/>
              <a:ext cx="0" cy="63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92" name="Line 63">
              <a:extLst>
                <a:ext uri="{FF2B5EF4-FFF2-40B4-BE49-F238E27FC236}">
                  <a16:creationId xmlns:a16="http://schemas.microsoft.com/office/drawing/2014/main" id="{3DD5664B-D9AE-40FC-8579-F9E772258764}"/>
                </a:ext>
              </a:extLst>
            </p:cNvPr>
            <p:cNvSpPr>
              <a:spLocks noChangeShapeType="1"/>
            </p:cNvSpPr>
            <p:nvPr/>
          </p:nvSpPr>
          <p:spPr bwMode="auto">
            <a:xfrm>
              <a:off x="1474" y="2659"/>
              <a:ext cx="0" cy="59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93" name="Line 64">
              <a:extLst>
                <a:ext uri="{FF2B5EF4-FFF2-40B4-BE49-F238E27FC236}">
                  <a16:creationId xmlns:a16="http://schemas.microsoft.com/office/drawing/2014/main" id="{B19F8E3C-AD50-420F-8F0A-F7A17DBE5A81}"/>
                </a:ext>
              </a:extLst>
            </p:cNvPr>
            <p:cNvSpPr>
              <a:spLocks noChangeShapeType="1"/>
            </p:cNvSpPr>
            <p:nvPr/>
          </p:nvSpPr>
          <p:spPr bwMode="auto">
            <a:xfrm>
              <a:off x="3969" y="890"/>
              <a:ext cx="0" cy="40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94" name="Line 65">
              <a:extLst>
                <a:ext uri="{FF2B5EF4-FFF2-40B4-BE49-F238E27FC236}">
                  <a16:creationId xmlns:a16="http://schemas.microsoft.com/office/drawing/2014/main" id="{67F1020E-967C-4E92-93F9-92DDA25E8DF0}"/>
                </a:ext>
              </a:extLst>
            </p:cNvPr>
            <p:cNvSpPr>
              <a:spLocks noChangeShapeType="1"/>
            </p:cNvSpPr>
            <p:nvPr/>
          </p:nvSpPr>
          <p:spPr bwMode="auto">
            <a:xfrm>
              <a:off x="3969" y="1570"/>
              <a:ext cx="0" cy="45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95" name="Line 66">
              <a:extLst>
                <a:ext uri="{FF2B5EF4-FFF2-40B4-BE49-F238E27FC236}">
                  <a16:creationId xmlns:a16="http://schemas.microsoft.com/office/drawing/2014/main" id="{A816C971-ECAD-4236-AEBB-CA77E2305A27}"/>
                </a:ext>
              </a:extLst>
            </p:cNvPr>
            <p:cNvSpPr>
              <a:spLocks noChangeShapeType="1"/>
            </p:cNvSpPr>
            <p:nvPr/>
          </p:nvSpPr>
          <p:spPr bwMode="auto">
            <a:xfrm>
              <a:off x="3969" y="2296"/>
              <a:ext cx="0" cy="63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grpSp>
      <p:sp>
        <p:nvSpPr>
          <p:cNvPr id="96" name="Rectangle 116">
            <a:extLst>
              <a:ext uri="{FF2B5EF4-FFF2-40B4-BE49-F238E27FC236}">
                <a16:creationId xmlns:a16="http://schemas.microsoft.com/office/drawing/2014/main" id="{EBD9DF1A-1E3F-45A7-9622-4FEAE27D3DCD}"/>
              </a:ext>
            </a:extLst>
          </p:cNvPr>
          <p:cNvSpPr>
            <a:spLocks noChangeArrowheads="1"/>
          </p:cNvSpPr>
          <p:nvPr/>
        </p:nvSpPr>
        <p:spPr bwMode="auto">
          <a:xfrm>
            <a:off x="2555479" y="5803145"/>
            <a:ext cx="3693319"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038" rIns="0" bIns="46038" anchor="ctr">
            <a:spAutoFit/>
          </a:bodyPr>
          <a:lstStyle>
            <a:lvl1pPr marL="457200" indent="-457200" defTabSz="225425">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defTabSz="225425">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defTabSz="225425">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defTabSz="225425">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defTabSz="225425">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fontAlgn="base">
              <a:lnSpc>
                <a:spcPct val="90000"/>
              </a:lnSpc>
              <a:spcBef>
                <a:spcPct val="50000"/>
              </a:spcBef>
              <a:spcAft>
                <a:spcPct val="0"/>
              </a:spcAft>
              <a:buClr>
                <a:srgbClr val="99CCFF"/>
              </a:buClr>
              <a:buFontTx/>
              <a:buNone/>
            </a:pPr>
            <a:r>
              <a:rPr lang="zh-CN" altLang="en-US" sz="2400" b="1" dirty="0">
                <a:solidFill>
                  <a:srgbClr val="0033CC"/>
                </a:solidFill>
                <a:latin typeface="微软雅黑" panose="020B0503020204020204" pitchFamily="34" charset="-122"/>
                <a:ea typeface="微软雅黑" panose="020B0503020204020204" pitchFamily="34" charset="-122"/>
              </a:rPr>
              <a:t>协同程序间的控制转移关系</a:t>
            </a:r>
          </a:p>
        </p:txBody>
      </p:sp>
    </p:spTree>
    <p:extLst>
      <p:ext uri="{BB962C8B-B14F-4D97-AF65-F5344CB8AC3E}">
        <p14:creationId xmlns:p14="http://schemas.microsoft.com/office/powerpoint/2010/main" val="3525700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946B5-A4EF-4701-AE32-FC405333AADD}"/>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6" name="AutoShape 4">
            <a:extLst>
              <a:ext uri="{FF2B5EF4-FFF2-40B4-BE49-F238E27FC236}">
                <a16:creationId xmlns:a16="http://schemas.microsoft.com/office/drawing/2014/main" id="{F8A0ED2D-D231-4095-A70B-C26FF0316F78}"/>
              </a:ext>
            </a:extLst>
          </p:cNvPr>
          <p:cNvSpPr>
            <a:spLocks noChangeArrowheads="1"/>
          </p:cNvSpPr>
          <p:nvPr/>
        </p:nvSpPr>
        <p:spPr bwMode="auto">
          <a:xfrm>
            <a:off x="395288" y="822382"/>
            <a:ext cx="1919287" cy="674227"/>
          </a:xfrm>
          <a:prstGeom prst="roundRect">
            <a:avLst>
              <a:gd name="adj" fmla="val 16667"/>
            </a:avLst>
          </a:prstGeom>
          <a:noFill/>
          <a:ln w="9525">
            <a:noFill/>
            <a:round/>
            <a:headEnd/>
            <a:tailEnd/>
          </a:ln>
          <a:effectLst/>
        </p:spPr>
        <p:txBody>
          <a:bodyPr>
            <a:spAutoFit/>
          </a:bodyPr>
          <a:lstStyle/>
          <a:p>
            <a:pPr fontAlgn="base">
              <a:lnSpc>
                <a:spcPct val="120000"/>
              </a:lnSpc>
              <a:spcBef>
                <a:spcPct val="20000"/>
              </a:spcBef>
              <a:spcAft>
                <a:spcPct val="0"/>
              </a:spcAft>
              <a:buClr>
                <a:srgbClr val="CCCCFF"/>
              </a:buClr>
              <a:buSzPct val="75000"/>
              <a:buFont typeface="Monotype Sorts" pitchFamily="2" charset="2"/>
              <a:buNone/>
              <a:defRPr/>
            </a:pPr>
            <a:r>
              <a:rPr kumimoji="1" lang="zh-CN" altLang="en-US" sz="2800" b="1" dirty="0">
                <a:latin typeface="微软雅黑" panose="020B0503020204020204" pitchFamily="34" charset="-122"/>
                <a:ea typeface="微软雅黑" panose="020B0503020204020204" pitchFamily="34" charset="-122"/>
              </a:rPr>
              <a:t>补充知识</a:t>
            </a:r>
          </a:p>
        </p:txBody>
      </p:sp>
      <p:sp>
        <p:nvSpPr>
          <p:cNvPr id="7" name="AutoShape 5">
            <a:extLst>
              <a:ext uri="{FF2B5EF4-FFF2-40B4-BE49-F238E27FC236}">
                <a16:creationId xmlns:a16="http://schemas.microsoft.com/office/drawing/2014/main" id="{0D176B3B-1313-4A18-9FFA-33ADAAF12E5E}"/>
              </a:ext>
            </a:extLst>
          </p:cNvPr>
          <p:cNvSpPr>
            <a:spLocks noChangeArrowheads="1"/>
          </p:cNvSpPr>
          <p:nvPr/>
        </p:nvSpPr>
        <p:spPr bwMode="auto">
          <a:xfrm>
            <a:off x="374650" y="1668520"/>
            <a:ext cx="8077200" cy="960263"/>
          </a:xfrm>
          <a:prstGeom prst="roundRect">
            <a:avLst>
              <a:gd name="adj" fmla="val 16667"/>
            </a:avLst>
          </a:prstGeom>
          <a:noFill/>
          <a:ln w="9525">
            <a:noFill/>
            <a:round/>
            <a:headEnd/>
            <a:tailEnd/>
          </a:ln>
          <a:effectLst/>
        </p:spPr>
        <p:txBody>
          <a:bodyPr>
            <a:spAutoFit/>
          </a:bodyPr>
          <a:lstStyle/>
          <a:p>
            <a:pPr marL="457200" marR="0" lvl="0" indent="-457200" algn="just" defTabSz="914400" eaLnBrk="1" fontAlgn="base" latinLnBrk="0" hangingPunct="1">
              <a:lnSpc>
                <a:spcPct val="90000"/>
              </a:lnSpc>
              <a:spcBef>
                <a:spcPct val="20000"/>
              </a:spcBef>
              <a:spcAft>
                <a:spcPct val="0"/>
              </a:spcAft>
              <a:buSzTx/>
              <a:buFont typeface="Wingdings" pitchFamily="2" charset="2"/>
              <a:buChar char="q"/>
              <a:tabLst/>
              <a:defRPr/>
            </a:pPr>
            <a:r>
              <a:rPr kumimoji="0" lang="zh-CN" altLang="en-US" sz="28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进程</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：一个具有一定独立功能的程序在一个数据集合上的一次动态执行过程。 </a:t>
            </a:r>
          </a:p>
        </p:txBody>
      </p:sp>
      <p:sp>
        <p:nvSpPr>
          <p:cNvPr id="8" name="AutoShape 6">
            <a:extLst>
              <a:ext uri="{FF2B5EF4-FFF2-40B4-BE49-F238E27FC236}">
                <a16:creationId xmlns:a16="http://schemas.microsoft.com/office/drawing/2014/main" id="{D6BE79DD-FB3E-4839-B104-46E6B8391C31}"/>
              </a:ext>
            </a:extLst>
          </p:cNvPr>
          <p:cNvSpPr>
            <a:spLocks noChangeArrowheads="1"/>
          </p:cNvSpPr>
          <p:nvPr/>
        </p:nvSpPr>
        <p:spPr bwMode="auto">
          <a:xfrm>
            <a:off x="322263" y="2657532"/>
            <a:ext cx="8223250" cy="3057858"/>
          </a:xfrm>
          <a:prstGeom prst="roundRect">
            <a:avLst>
              <a:gd name="adj" fmla="val 16667"/>
            </a:avLst>
          </a:prstGeom>
          <a:noFill/>
          <a:ln w="9525">
            <a:noFill/>
            <a:round/>
            <a:headEnd/>
            <a:tailEnd/>
          </a:ln>
          <a:effectLst/>
        </p:spPr>
        <p:txBody>
          <a:bodyPr>
            <a:spAutoFit/>
          </a:bodyPr>
          <a:lstStyle/>
          <a:p>
            <a:pPr marL="457200" marR="0" lvl="0" indent="-457200" algn="just" defTabSz="914400" eaLnBrk="1" fontAlgn="base" latinLnBrk="0" hangingPunct="1">
              <a:lnSpc>
                <a:spcPct val="90000"/>
              </a:lnSpc>
              <a:spcBef>
                <a:spcPct val="20000"/>
              </a:spcBef>
              <a:spcAft>
                <a:spcPct val="0"/>
              </a:spcAft>
              <a:buSzTx/>
              <a:buFont typeface="Wingdings" pitchFamily="2" charset="2"/>
              <a:buChar char="q"/>
              <a:tabLst/>
              <a:defRPr/>
            </a:pPr>
            <a:r>
              <a:rPr kumimoji="0" lang="zh-CN" altLang="en-US" sz="28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进程的特点</a:t>
            </a:r>
            <a:r>
              <a:rPr kumimoji="0" lang="zh-CN" altLang="en-US" sz="28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p>
          <a:p>
            <a:pPr marL="1035050" marR="0" lvl="1" indent="-457200" algn="just" defTabSz="914400" eaLnBrk="1" fontAlgn="base" latinLnBrk="0" hangingPunct="1">
              <a:lnSpc>
                <a:spcPct val="90000"/>
              </a:lnSpc>
              <a:spcBef>
                <a:spcPct val="20000"/>
              </a:spcBef>
              <a:spcAft>
                <a:spcPct val="0"/>
              </a:spcAft>
              <a:buSzTx/>
              <a:buFont typeface="Wingdings"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动态性：进程具有动态的地址空间 </a:t>
            </a:r>
          </a:p>
          <a:p>
            <a:pPr marL="1035050" marR="0" lvl="1" indent="-457200" algn="just" defTabSz="914400" eaLnBrk="1" fontAlgn="base" latinLnBrk="0" hangingPunct="1">
              <a:lnSpc>
                <a:spcPct val="90000"/>
              </a:lnSpc>
              <a:spcBef>
                <a:spcPct val="20000"/>
              </a:spcBef>
              <a:spcAft>
                <a:spcPct val="0"/>
              </a:spcAft>
              <a:buSzTx/>
              <a:buFont typeface="Wingdings"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独立性：各进程的地址空间相互独立，除非采用进程间通信手段，</a:t>
            </a:r>
          </a:p>
          <a:p>
            <a:pPr marL="1035050" marR="0" lvl="1" indent="-457200" algn="just" defTabSz="914400" eaLnBrk="1" fontAlgn="base" latinLnBrk="0" hangingPunct="1">
              <a:lnSpc>
                <a:spcPct val="90000"/>
              </a:lnSpc>
              <a:spcBef>
                <a:spcPct val="20000"/>
              </a:spcBef>
              <a:spcAft>
                <a:spcPct val="0"/>
              </a:spcAft>
              <a:buSzTx/>
              <a:buFont typeface="Wingdings"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并发性、异步性</a:t>
            </a:r>
          </a:p>
          <a:p>
            <a:pPr marL="1035050" marR="0" lvl="1" indent="-457200" algn="just" defTabSz="914400" eaLnBrk="1" fontAlgn="base" latinLnBrk="0" hangingPunct="1">
              <a:lnSpc>
                <a:spcPct val="90000"/>
              </a:lnSpc>
              <a:spcBef>
                <a:spcPct val="20000"/>
              </a:spcBef>
              <a:spcAft>
                <a:spcPct val="0"/>
              </a:spcAft>
              <a:buSzTx/>
              <a:buFont typeface="Wingdings"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结构化</a:t>
            </a:r>
          </a:p>
        </p:txBody>
      </p:sp>
    </p:spTree>
    <p:extLst>
      <p:ext uri="{BB962C8B-B14F-4D97-AF65-F5344CB8AC3E}">
        <p14:creationId xmlns:p14="http://schemas.microsoft.com/office/powerpoint/2010/main" val="5005625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4" name="AutoShape 4">
            <a:extLst>
              <a:ext uri="{FF2B5EF4-FFF2-40B4-BE49-F238E27FC236}">
                <a16:creationId xmlns:a16="http://schemas.microsoft.com/office/drawing/2014/main" id="{70C4977F-4A15-4161-BF32-CF6906A6AE60}"/>
              </a:ext>
            </a:extLst>
          </p:cNvPr>
          <p:cNvSpPr>
            <a:spLocks noChangeArrowheads="1"/>
          </p:cNvSpPr>
          <p:nvPr/>
        </p:nvSpPr>
        <p:spPr bwMode="auto">
          <a:xfrm>
            <a:off x="152400" y="822325"/>
            <a:ext cx="8521700" cy="4167950"/>
          </a:xfrm>
          <a:prstGeom prst="roundRect">
            <a:avLst>
              <a:gd name="adj" fmla="val 16667"/>
            </a:avLst>
          </a:prstGeom>
          <a:noFill/>
          <a:ln w="9525">
            <a:noFill/>
            <a:round/>
            <a:headEnd/>
            <a:tailEnd/>
          </a:ln>
          <a:effectLst/>
        </p:spPr>
        <p:txBody>
          <a:bodyPr>
            <a:spAutoFit/>
          </a:bodyPr>
          <a:lstStyle/>
          <a:p>
            <a:pPr marL="457200" indent="-457200" algn="just" fontAlgn="base">
              <a:lnSpc>
                <a:spcPct val="90000"/>
              </a:lnSpc>
              <a:spcBef>
                <a:spcPct val="20000"/>
              </a:spcBef>
              <a:spcAft>
                <a:spcPct val="0"/>
              </a:spcAft>
              <a:buFont typeface="Wingdings" pitchFamily="2" charset="2"/>
              <a:buChar char="q"/>
              <a:defRPr/>
            </a:pPr>
            <a:r>
              <a:rPr lang="zh-CN" altLang="en-US" sz="2800" b="1" dirty="0">
                <a:solidFill>
                  <a:srgbClr val="C00000"/>
                </a:solidFill>
                <a:latin typeface="微软雅黑" panose="020B0503020204020204" pitchFamily="34" charset="-122"/>
                <a:ea typeface="微软雅黑" panose="020B0503020204020204" pitchFamily="34" charset="-122"/>
              </a:rPr>
              <a:t>进程与程序的区别</a:t>
            </a:r>
          </a:p>
          <a:p>
            <a:pPr marL="1035050" lvl="1" indent="-457200" algn="just" fontAlgn="base">
              <a:lnSpc>
                <a:spcPct val="90000"/>
              </a:lnSpc>
              <a:spcBef>
                <a:spcPct val="20000"/>
              </a:spcBef>
              <a:spcAft>
                <a:spcPct val="0"/>
              </a:spcAft>
              <a:buFont typeface="Wingdings" pitchFamily="2" charset="2"/>
              <a:buChar char="ü"/>
              <a:defRPr/>
            </a:pPr>
            <a:r>
              <a:rPr lang="zh-CN" altLang="en-US" sz="2400" dirty="0">
                <a:solidFill>
                  <a:srgbClr val="000000"/>
                </a:solidFill>
                <a:latin typeface="微软雅黑" panose="020B0503020204020204" pitchFamily="34" charset="-122"/>
                <a:ea typeface="微软雅黑" panose="020B0503020204020204" pitchFamily="34" charset="-122"/>
              </a:rPr>
              <a:t>进程是动态的，程序是静态的：程序是有序代码的集合；进程是程序的执行。</a:t>
            </a:r>
          </a:p>
          <a:p>
            <a:pPr marL="1035050" lvl="1" indent="-457200" algn="just" fontAlgn="base">
              <a:lnSpc>
                <a:spcPct val="90000"/>
              </a:lnSpc>
              <a:spcBef>
                <a:spcPct val="20000"/>
              </a:spcBef>
              <a:spcAft>
                <a:spcPct val="0"/>
              </a:spcAft>
              <a:buFont typeface="Wingdings" pitchFamily="2" charset="2"/>
              <a:buChar char="ü"/>
              <a:defRPr/>
            </a:pPr>
            <a:r>
              <a:rPr lang="zh-CN" altLang="en-US" sz="2400" dirty="0">
                <a:solidFill>
                  <a:srgbClr val="000000"/>
                </a:solidFill>
                <a:latin typeface="微软雅黑" panose="020B0503020204020204" pitchFamily="34" charset="-122"/>
                <a:ea typeface="微软雅黑" panose="020B0503020204020204" pitchFamily="34" charset="-122"/>
              </a:rPr>
              <a:t>进程是暂时的，程序的永久的：进程是一个状态变化的过程，程序可长久保存。</a:t>
            </a:r>
          </a:p>
          <a:p>
            <a:pPr marL="1035050" lvl="1" indent="-457200" algn="just" fontAlgn="base">
              <a:lnSpc>
                <a:spcPct val="90000"/>
              </a:lnSpc>
              <a:spcBef>
                <a:spcPct val="20000"/>
              </a:spcBef>
              <a:spcAft>
                <a:spcPct val="0"/>
              </a:spcAft>
              <a:buFont typeface="Wingdings" pitchFamily="2" charset="2"/>
              <a:buChar char="ü"/>
              <a:defRPr/>
            </a:pPr>
            <a:r>
              <a:rPr lang="zh-CN" altLang="en-US" sz="2400" dirty="0">
                <a:solidFill>
                  <a:srgbClr val="000000"/>
                </a:solidFill>
                <a:latin typeface="微软雅黑" panose="020B0503020204020204" pitchFamily="34" charset="-122"/>
                <a:ea typeface="微软雅黑" panose="020B0503020204020204" pitchFamily="34" charset="-122"/>
              </a:rPr>
              <a:t>进程与程序的组成不同：进程的组成包括程序、数据和进程控制块（即进程状态信息）。</a:t>
            </a:r>
          </a:p>
          <a:p>
            <a:pPr marL="1035050" lvl="1" indent="-457200" algn="just" fontAlgn="base">
              <a:lnSpc>
                <a:spcPct val="90000"/>
              </a:lnSpc>
              <a:spcBef>
                <a:spcPct val="20000"/>
              </a:spcBef>
              <a:spcAft>
                <a:spcPct val="0"/>
              </a:spcAft>
              <a:buFont typeface="Wingdings" pitchFamily="2" charset="2"/>
              <a:buChar char="ü"/>
              <a:defRPr/>
            </a:pPr>
            <a:r>
              <a:rPr lang="zh-CN" altLang="en-US" sz="2400" dirty="0">
                <a:solidFill>
                  <a:srgbClr val="000000"/>
                </a:solidFill>
                <a:latin typeface="微软雅黑" panose="020B0503020204020204" pitchFamily="34" charset="-122"/>
                <a:ea typeface="微软雅黑" panose="020B0503020204020204" pitchFamily="34" charset="-122"/>
              </a:rPr>
              <a:t>进程与程序的对应关系：通过多次执行，一个程序可对应多个进程；通过调用关系，一个进程可包括多个程序。</a:t>
            </a:r>
          </a:p>
        </p:txBody>
      </p:sp>
    </p:spTree>
    <p:extLst>
      <p:ext uri="{BB962C8B-B14F-4D97-AF65-F5344CB8AC3E}">
        <p14:creationId xmlns:p14="http://schemas.microsoft.com/office/powerpoint/2010/main" val="11574007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9" name="AutoShape 4">
            <a:extLst>
              <a:ext uri="{FF2B5EF4-FFF2-40B4-BE49-F238E27FC236}">
                <a16:creationId xmlns:a16="http://schemas.microsoft.com/office/drawing/2014/main" id="{6C108329-4CCB-460A-805F-F04638E0311D}"/>
              </a:ext>
            </a:extLst>
          </p:cNvPr>
          <p:cNvSpPr>
            <a:spLocks noChangeArrowheads="1"/>
          </p:cNvSpPr>
          <p:nvPr/>
        </p:nvSpPr>
        <p:spPr bwMode="auto">
          <a:xfrm>
            <a:off x="298450" y="821540"/>
            <a:ext cx="8521700" cy="531209"/>
          </a:xfrm>
          <a:prstGeom prst="roundRect">
            <a:avLst>
              <a:gd name="adj" fmla="val 16667"/>
            </a:avLst>
          </a:prstGeom>
          <a:noFill/>
          <a:ln w="9525">
            <a:noFill/>
            <a:round/>
            <a:headEnd/>
            <a:tailEnd/>
          </a:ln>
          <a:effectLst/>
        </p:spPr>
        <p:txBody>
          <a:bodyPr>
            <a:spAutoFit/>
          </a:bodyPr>
          <a:lstStyle/>
          <a:p>
            <a:pPr marL="457200" marR="0" lvl="0" indent="-457200" algn="just" defTabSz="914400" eaLnBrk="1" fontAlgn="base" latinLnBrk="0" hangingPunct="1">
              <a:lnSpc>
                <a:spcPct val="90000"/>
              </a:lnSpc>
              <a:spcBef>
                <a:spcPct val="20000"/>
              </a:spcBef>
              <a:spcAft>
                <a:spcPct val="0"/>
              </a:spcAft>
              <a:buSzTx/>
              <a:buFont typeface="Wingdings" pitchFamily="2" charset="2"/>
              <a:buChar char="q"/>
              <a:tabLst/>
              <a:defRPr/>
            </a:pPr>
            <a:r>
              <a:rPr kumimoji="0" lang="zh-CN" altLang="en-US" sz="28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进程的状态</a:t>
            </a:r>
          </a:p>
        </p:txBody>
      </p:sp>
      <p:sp>
        <p:nvSpPr>
          <p:cNvPr id="10" name="Oval 6">
            <a:extLst>
              <a:ext uri="{FF2B5EF4-FFF2-40B4-BE49-F238E27FC236}">
                <a16:creationId xmlns:a16="http://schemas.microsoft.com/office/drawing/2014/main" id="{0A891E46-4839-4A1D-8D43-3805364528ED}"/>
              </a:ext>
            </a:extLst>
          </p:cNvPr>
          <p:cNvSpPr>
            <a:spLocks noChangeArrowheads="1"/>
          </p:cNvSpPr>
          <p:nvPr/>
        </p:nvSpPr>
        <p:spPr bwMode="auto">
          <a:xfrm>
            <a:off x="621792" y="1511093"/>
            <a:ext cx="5180013" cy="4337481"/>
          </a:xfrm>
          <a:prstGeom prst="ellipse">
            <a:avLst/>
          </a:prstGeom>
          <a:solidFill>
            <a:srgbClr val="FFFF99"/>
          </a:solidFill>
          <a:ln w="9525">
            <a:noFill/>
            <a:round/>
            <a:headEnd/>
            <a:tailEnd/>
          </a:ln>
          <a:effectLst>
            <a:outerShdw dist="107763" dir="18900000" algn="ctr" rotWithShape="0">
              <a:srgbClr val="B2B2B2">
                <a:alpha val="50000"/>
              </a:srgbClr>
            </a:outerShdw>
          </a:effectLst>
        </p:spPr>
        <p:txBody>
          <a:bodyPr lIns="0" tIns="46038" rIns="0" bIns="46038" anchor="ctr">
            <a:spAutoFit/>
          </a:bodyPr>
          <a:lstStyle/>
          <a:p>
            <a:pPr marL="457200" marR="0" lvl="0" indent="-457200" defTabSz="225425" eaLnBrk="1" fontAlgn="base" latinLnBrk="0" hangingPunct="1">
              <a:lnSpc>
                <a:spcPct val="90000"/>
              </a:lnSpc>
              <a:spcBef>
                <a:spcPct val="50000"/>
              </a:spcBef>
              <a:spcAft>
                <a:spcPct val="0"/>
              </a:spcAft>
              <a:buClr>
                <a:srgbClr val="FF3300"/>
              </a:buClr>
              <a:buSzTx/>
              <a:buFontTx/>
              <a:buAutoNum type="circleNumDbPlain"/>
              <a:tabLst/>
              <a:defRPr/>
            </a:pPr>
            <a:r>
              <a:rPr kumimoji="0" lang="zh-CN" altLang="en-US"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运行状态</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(Running)</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：占用处理机资源；处于此状态的进程的数目小于等于</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CPU</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的数目。在没有其他进程可以执行时（如所有进程都在阻塞状态），通常会自动执行系统的</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idle</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进程（相当于空操作）。</a:t>
            </a:r>
          </a:p>
        </p:txBody>
      </p:sp>
      <p:sp>
        <p:nvSpPr>
          <p:cNvPr id="11" name="Oval 7">
            <a:extLst>
              <a:ext uri="{FF2B5EF4-FFF2-40B4-BE49-F238E27FC236}">
                <a16:creationId xmlns:a16="http://schemas.microsoft.com/office/drawing/2014/main" id="{5B460DBF-96C8-4858-84D2-CCB124BD70F8}"/>
              </a:ext>
            </a:extLst>
          </p:cNvPr>
          <p:cNvSpPr>
            <a:spLocks noChangeArrowheads="1"/>
          </p:cNvSpPr>
          <p:nvPr/>
        </p:nvSpPr>
        <p:spPr bwMode="auto">
          <a:xfrm>
            <a:off x="1141571" y="2497622"/>
            <a:ext cx="5180013" cy="2467819"/>
          </a:xfrm>
          <a:prstGeom prst="ellipse">
            <a:avLst/>
          </a:prstGeom>
          <a:solidFill>
            <a:srgbClr val="CCCCFF"/>
          </a:solidFill>
          <a:ln w="9525">
            <a:noFill/>
            <a:round/>
            <a:headEnd/>
            <a:tailEnd/>
          </a:ln>
          <a:effectLst>
            <a:outerShdw dist="107763" dir="18900000" algn="ctr" rotWithShape="0">
              <a:srgbClr val="B2B2B2">
                <a:alpha val="50000"/>
              </a:srgbClr>
            </a:outerShdw>
          </a:effectLst>
        </p:spPr>
        <p:txBody>
          <a:bodyPr lIns="0" tIns="46038" rIns="0" bIns="46038" anchor="ctr">
            <a:spAutoFit/>
          </a:bodyPr>
          <a:lstStyle/>
          <a:p>
            <a:pPr marL="457200" marR="0" lvl="0" indent="-457200" defTabSz="225425" eaLnBrk="1" fontAlgn="base" latinLnBrk="0" hangingPunct="1">
              <a:lnSpc>
                <a:spcPct val="90000"/>
              </a:lnSpc>
              <a:spcBef>
                <a:spcPct val="50000"/>
              </a:spcBef>
              <a:spcAft>
                <a:spcPct val="0"/>
              </a:spcAft>
              <a:buClr>
                <a:srgbClr val="FF3300"/>
              </a:buClr>
              <a:buSzTx/>
              <a:buFontTx/>
              <a:buAutoNum type="circleNumDbPlain" startAt="2"/>
              <a:tabLst/>
              <a:defRPr/>
            </a:pPr>
            <a:r>
              <a:rPr kumimoji="0" lang="zh-CN" altLang="en-US"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就绪状态</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(Ready)</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：进程已获得除处理机外的所需资源，等待分配处理机资源；只要分配</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CPU</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就可执行。</a:t>
            </a:r>
          </a:p>
        </p:txBody>
      </p:sp>
      <p:sp>
        <p:nvSpPr>
          <p:cNvPr id="12" name="Oval 9">
            <a:extLst>
              <a:ext uri="{FF2B5EF4-FFF2-40B4-BE49-F238E27FC236}">
                <a16:creationId xmlns:a16="http://schemas.microsoft.com/office/drawing/2014/main" id="{4E7905A5-EA17-4E39-8D14-5F5106EF77C4}"/>
              </a:ext>
            </a:extLst>
          </p:cNvPr>
          <p:cNvSpPr>
            <a:spLocks noChangeArrowheads="1"/>
          </p:cNvSpPr>
          <p:nvPr/>
        </p:nvSpPr>
        <p:spPr bwMode="auto">
          <a:xfrm>
            <a:off x="1475264" y="1815099"/>
            <a:ext cx="5180012" cy="4337481"/>
          </a:xfrm>
          <a:prstGeom prst="ellipse">
            <a:avLst/>
          </a:prstGeom>
          <a:solidFill>
            <a:srgbClr val="00CC99"/>
          </a:solidFill>
          <a:ln w="9525">
            <a:noFill/>
            <a:round/>
            <a:headEnd/>
            <a:tailEnd/>
          </a:ln>
          <a:effectLst>
            <a:outerShdw dist="107763" dir="18900000" algn="ctr" rotWithShape="0">
              <a:srgbClr val="B2B2B2">
                <a:alpha val="50000"/>
              </a:srgbClr>
            </a:outerShdw>
          </a:effectLst>
        </p:spPr>
        <p:txBody>
          <a:bodyPr lIns="0" tIns="46038" rIns="0" bIns="46038" anchor="ctr">
            <a:spAutoFit/>
          </a:bodyPr>
          <a:lstStyle/>
          <a:p>
            <a:pPr marL="457200" marR="0" lvl="0" indent="-457200" defTabSz="225425" eaLnBrk="1" fontAlgn="base" latinLnBrk="0" hangingPunct="1">
              <a:lnSpc>
                <a:spcPct val="90000"/>
              </a:lnSpc>
              <a:spcBef>
                <a:spcPct val="50000"/>
              </a:spcBef>
              <a:spcAft>
                <a:spcPct val="0"/>
              </a:spcAft>
              <a:buClr>
                <a:srgbClr val="FF3300"/>
              </a:buClr>
              <a:buSzTx/>
              <a:buFontTx/>
              <a:buAutoNum type="circleNumDbPlain" startAt="3"/>
              <a:tabLst/>
              <a:defRPr/>
            </a:pPr>
            <a:r>
              <a:rPr kumimoji="0" lang="zh-CN" altLang="en-US"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阻塞状态</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(Blocked)</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：由于进程等待某种条件（如</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I/O</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操作或进程同步），在条件满足之前无法继续执行。该事件发生前即使把处理机分配给该进程，也无法运行。如：等待</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I/O</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操作的完成。</a:t>
            </a:r>
          </a:p>
        </p:txBody>
      </p:sp>
      <p:sp>
        <p:nvSpPr>
          <p:cNvPr id="13" name="Oval 10">
            <a:extLst>
              <a:ext uri="{FF2B5EF4-FFF2-40B4-BE49-F238E27FC236}">
                <a16:creationId xmlns:a16="http://schemas.microsoft.com/office/drawing/2014/main" id="{0077E2D0-2325-49F3-8EEB-01476317810C}"/>
              </a:ext>
            </a:extLst>
          </p:cNvPr>
          <p:cNvSpPr>
            <a:spLocks noChangeArrowheads="1"/>
          </p:cNvSpPr>
          <p:nvPr/>
        </p:nvSpPr>
        <p:spPr bwMode="auto">
          <a:xfrm>
            <a:off x="2055813" y="1581393"/>
            <a:ext cx="5180012" cy="4804896"/>
          </a:xfrm>
          <a:prstGeom prst="ellipse">
            <a:avLst/>
          </a:prstGeom>
          <a:solidFill>
            <a:srgbClr val="99CCFF"/>
          </a:solidFill>
          <a:ln w="9525">
            <a:noFill/>
            <a:round/>
            <a:headEnd/>
            <a:tailEnd/>
          </a:ln>
          <a:effectLst>
            <a:outerShdw dist="107763" dir="18900000" algn="ctr" rotWithShape="0">
              <a:srgbClr val="B2B2B2">
                <a:alpha val="50000"/>
              </a:srgbClr>
            </a:outerShdw>
          </a:effectLst>
        </p:spPr>
        <p:txBody>
          <a:bodyPr lIns="0" tIns="46038" rIns="0" bIns="46038" anchor="ctr">
            <a:spAutoFit/>
          </a:bodyPr>
          <a:lstStyle/>
          <a:p>
            <a:pPr marL="457200" marR="0" lvl="0" indent="-457200" defTabSz="225425" eaLnBrk="1" fontAlgn="base" latinLnBrk="0" hangingPunct="1">
              <a:lnSpc>
                <a:spcPct val="90000"/>
              </a:lnSpc>
              <a:spcBef>
                <a:spcPct val="50000"/>
              </a:spcBef>
              <a:spcAft>
                <a:spcPct val="0"/>
              </a:spcAft>
              <a:buClr>
                <a:srgbClr val="FF3300"/>
              </a:buClr>
              <a:buSzTx/>
              <a:buFontTx/>
              <a:buAutoNum type="circleNumDbPlain" startAt="4"/>
              <a:tabLst/>
              <a:defRPr/>
            </a:pPr>
            <a:r>
              <a:rPr kumimoji="0" lang="zh-CN" altLang="en-US"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创建状态</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(New)</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：进程刚创建，但还不能运行</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一种可能的原因是</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OS</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对并发进程数的限制</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；如：分配和建立</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PCB</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表项（可能有数目限制）、建立资源表格（如打开文件表）并分配资源，加载程序并建立地址空间表。</a:t>
            </a:r>
          </a:p>
        </p:txBody>
      </p:sp>
      <p:sp>
        <p:nvSpPr>
          <p:cNvPr id="14" name="Oval 11">
            <a:extLst>
              <a:ext uri="{FF2B5EF4-FFF2-40B4-BE49-F238E27FC236}">
                <a16:creationId xmlns:a16="http://schemas.microsoft.com/office/drawing/2014/main" id="{6003CFF1-9665-40C2-89A5-31149F94B792}"/>
              </a:ext>
            </a:extLst>
          </p:cNvPr>
          <p:cNvSpPr>
            <a:spLocks noChangeArrowheads="1"/>
          </p:cNvSpPr>
          <p:nvPr/>
        </p:nvSpPr>
        <p:spPr bwMode="auto">
          <a:xfrm>
            <a:off x="2271713" y="2497622"/>
            <a:ext cx="5180012" cy="3402650"/>
          </a:xfrm>
          <a:prstGeom prst="ellipse">
            <a:avLst/>
          </a:prstGeom>
          <a:solidFill>
            <a:srgbClr val="FF99CC"/>
          </a:solidFill>
          <a:ln w="9525">
            <a:noFill/>
            <a:round/>
            <a:headEnd/>
            <a:tailEnd/>
          </a:ln>
          <a:effectLst>
            <a:outerShdw dist="107763" dir="18900000" algn="ctr" rotWithShape="0">
              <a:srgbClr val="B2B2B2">
                <a:alpha val="50000"/>
              </a:srgbClr>
            </a:outerShdw>
          </a:effectLst>
        </p:spPr>
        <p:txBody>
          <a:bodyPr lIns="0" tIns="46038" rIns="0" bIns="46038" anchor="ctr">
            <a:spAutoFit/>
          </a:bodyPr>
          <a:lstStyle/>
          <a:p>
            <a:pPr marL="457200" marR="0" lvl="0" indent="-457200" defTabSz="225425" eaLnBrk="1" fontAlgn="base" latinLnBrk="0" hangingPunct="1">
              <a:lnSpc>
                <a:spcPct val="90000"/>
              </a:lnSpc>
              <a:spcBef>
                <a:spcPct val="50000"/>
              </a:spcBef>
              <a:spcAft>
                <a:spcPct val="0"/>
              </a:spcAft>
              <a:buClr>
                <a:srgbClr val="FF3300"/>
              </a:buClr>
              <a:buSzTx/>
              <a:buFontTx/>
              <a:buAutoNum type="circleNumDbPlain" startAt="5"/>
              <a:tabLst/>
              <a:defRPr/>
            </a:pPr>
            <a:r>
              <a:rPr kumimoji="0" lang="zh-CN" altLang="en-US" sz="24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结束状态</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(Exit)</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：进程已结束运行，回收除</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PCB</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之外的其他资源，并让其他进程从</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PCB</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中收集有关信息（如记帐，将退出码</a:t>
            </a:r>
            <a:r>
              <a:rPr kumimoji="0" lang="en-US" altLang="zh-CN"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exit code</a:t>
            </a:r>
            <a:r>
              <a:rPr kumimoji="0" lang="zh-CN" altLang="en-US" sz="24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rPr>
              <a:t>传递给父进程）。</a:t>
            </a:r>
          </a:p>
        </p:txBody>
      </p:sp>
    </p:spTree>
    <p:extLst>
      <p:ext uri="{BB962C8B-B14F-4D97-AF65-F5344CB8AC3E}">
        <p14:creationId xmlns:p14="http://schemas.microsoft.com/office/powerpoint/2010/main" val="314142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ssolve">
                                      <p:cBhvr>
                                        <p:cTn id="13" dur="1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58" presetClass="entr" presetSubtype="0" accel="10000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strVal val="#ppt_w*2.5"/>
                                          </p:val>
                                        </p:tav>
                                        <p:tav tm="100000">
                                          <p:val>
                                            <p:strVal val="#ppt_w"/>
                                          </p:val>
                                        </p:tav>
                                      </p:tavLst>
                                    </p:anim>
                                    <p:anim calcmode="lin" valueType="num">
                                      <p:cBhvr>
                                        <p:cTn id="19" dur="1000" fill="hold"/>
                                        <p:tgtEl>
                                          <p:spTgt spid="12"/>
                                        </p:tgtEl>
                                        <p:attrNameLst>
                                          <p:attrName>ppt_h</p:attrName>
                                        </p:attrNameLst>
                                      </p:cBhvr>
                                      <p:tavLst>
                                        <p:tav tm="0">
                                          <p:val>
                                            <p:strVal val="#ppt_h*0.01"/>
                                          </p:val>
                                        </p:tav>
                                        <p:tav tm="100000">
                                          <p:val>
                                            <p:strVal val="#ppt_h"/>
                                          </p:val>
                                        </p:tav>
                                      </p:tavLst>
                                    </p:anim>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h+1"/>
                                          </p:val>
                                        </p:tav>
                                        <p:tav tm="100000">
                                          <p:val>
                                            <p:strVal val="#ppt_y"/>
                                          </p:val>
                                        </p:tav>
                                      </p:tavLst>
                                    </p:anim>
                                    <p:animEffect transition="in" filter="fade">
                                      <p:cBhvr>
                                        <p:cTn id="22" dur="1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1000" fill="hold"/>
                                        <p:tgtEl>
                                          <p:spTgt spid="13"/>
                                        </p:tgtEl>
                                        <p:attrNameLst>
                                          <p:attrName>ppt_w</p:attrName>
                                        </p:attrNameLst>
                                      </p:cBhvr>
                                      <p:tavLst>
                                        <p:tav tm="0">
                                          <p:val>
                                            <p:strVal val="#ppt_w*0.70"/>
                                          </p:val>
                                        </p:tav>
                                        <p:tav tm="100000">
                                          <p:val>
                                            <p:strVal val="#ppt_w"/>
                                          </p:val>
                                        </p:tav>
                                      </p:tavLst>
                                    </p:anim>
                                    <p:anim calcmode="lin" valueType="num">
                                      <p:cBhvr>
                                        <p:cTn id="28" dur="1000" fill="hold"/>
                                        <p:tgtEl>
                                          <p:spTgt spid="13"/>
                                        </p:tgtEl>
                                        <p:attrNameLst>
                                          <p:attrName>ppt_h</p:attrName>
                                        </p:attrNameLst>
                                      </p:cBhvr>
                                      <p:tavLst>
                                        <p:tav tm="0">
                                          <p:val>
                                            <p:strVal val="#ppt_h"/>
                                          </p:val>
                                        </p:tav>
                                        <p:tav tm="100000">
                                          <p:val>
                                            <p:strVal val="#ppt_h"/>
                                          </p:val>
                                        </p:tav>
                                      </p:tavLst>
                                    </p:anim>
                                    <p:animEffect transition="in" filter="fade">
                                      <p:cBhvr>
                                        <p:cTn id="29" dur="10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1000" fill="hold"/>
                                        <p:tgtEl>
                                          <p:spTgt spid="14"/>
                                        </p:tgtEl>
                                        <p:attrNameLst>
                                          <p:attrName>ppt_w</p:attrName>
                                        </p:attrNameLst>
                                      </p:cBhvr>
                                      <p:tavLst>
                                        <p:tav tm="0">
                                          <p:val>
                                            <p:strVal val="#ppt_w*0.70"/>
                                          </p:val>
                                        </p:tav>
                                        <p:tav tm="100000">
                                          <p:val>
                                            <p:strVal val="#ppt_w"/>
                                          </p:val>
                                        </p:tav>
                                      </p:tavLst>
                                    </p:anim>
                                    <p:anim calcmode="lin" valueType="num">
                                      <p:cBhvr>
                                        <p:cTn id="35" dur="1000" fill="hold"/>
                                        <p:tgtEl>
                                          <p:spTgt spid="14"/>
                                        </p:tgtEl>
                                        <p:attrNameLst>
                                          <p:attrName>ppt_h</p:attrName>
                                        </p:attrNameLst>
                                      </p:cBhvr>
                                      <p:tavLst>
                                        <p:tav tm="0">
                                          <p:val>
                                            <p:strVal val="#ppt_h"/>
                                          </p:val>
                                        </p:tav>
                                        <p:tav tm="100000">
                                          <p:val>
                                            <p:strVal val="#ppt_h"/>
                                          </p:val>
                                        </p:tav>
                                      </p:tavLst>
                                    </p:anim>
                                    <p:animEffect transition="in" filter="fade">
                                      <p:cBhvr>
                                        <p:cTn id="36" dur="10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grpSp>
        <p:nvGrpSpPr>
          <p:cNvPr id="24" name="Group 24">
            <a:extLst>
              <a:ext uri="{FF2B5EF4-FFF2-40B4-BE49-F238E27FC236}">
                <a16:creationId xmlns:a16="http://schemas.microsoft.com/office/drawing/2014/main" id="{58D676BC-16B3-41F2-B175-014E967C5854}"/>
              </a:ext>
            </a:extLst>
          </p:cNvPr>
          <p:cNvGrpSpPr>
            <a:grpSpLocks/>
          </p:cNvGrpSpPr>
          <p:nvPr/>
        </p:nvGrpSpPr>
        <p:grpSpPr bwMode="auto">
          <a:xfrm>
            <a:off x="617538" y="2205038"/>
            <a:ext cx="7770812" cy="2319337"/>
            <a:chOff x="113" y="1389"/>
            <a:chExt cx="4895" cy="1461"/>
          </a:xfrm>
        </p:grpSpPr>
        <p:sp>
          <p:nvSpPr>
            <p:cNvPr id="25" name="Oval 5">
              <a:extLst>
                <a:ext uri="{FF2B5EF4-FFF2-40B4-BE49-F238E27FC236}">
                  <a16:creationId xmlns:a16="http://schemas.microsoft.com/office/drawing/2014/main" id="{15A1B596-8F9C-4DD1-B9A5-A35E2D5C0E71}"/>
                </a:ext>
              </a:extLst>
            </p:cNvPr>
            <p:cNvSpPr>
              <a:spLocks noChangeArrowheads="1"/>
            </p:cNvSpPr>
            <p:nvPr/>
          </p:nvSpPr>
          <p:spPr bwMode="auto">
            <a:xfrm>
              <a:off x="477" y="1515"/>
              <a:ext cx="721" cy="377"/>
            </a:xfrm>
            <a:prstGeom prst="ellipse">
              <a:avLst/>
            </a:prstGeom>
            <a:noFill/>
            <a:ln w="28575">
              <a:solidFill>
                <a:srgbClr val="0000FF"/>
              </a:solidFill>
              <a:round/>
              <a:headEnd/>
              <a:tailEnd/>
            </a:ln>
            <a:effectLst/>
          </p:spPr>
          <p:txBody>
            <a:bodyPr lIns="0" tIns="46038" rIns="0" bIns="46038" anchor="ctr">
              <a:spAutoFit/>
            </a:bodyPr>
            <a:lstStyle/>
            <a:p>
              <a:pPr marL="457200" indent="-457200" algn="ctr" defTabSz="225425" fontAlgn="base">
                <a:lnSpc>
                  <a:spcPct val="90000"/>
                </a:lnSpc>
                <a:spcBef>
                  <a:spcPct val="50000"/>
                </a:spcBef>
                <a:spcAft>
                  <a:spcPct val="0"/>
                </a:spcAft>
                <a:buClr>
                  <a:srgbClr val="FF3300"/>
                </a:buClr>
                <a:defRPr/>
              </a:pPr>
              <a:r>
                <a:rPr lang="zh-CN" altLang="en-US"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创建</a:t>
              </a:r>
              <a:endParaRPr lang="zh-CN" altLang="en-US" sz="2400" b="1">
                <a:solidFill>
                  <a:srgbClr val="000000"/>
                </a:solidFill>
                <a:latin typeface="微软雅黑" panose="020B0503020204020204" pitchFamily="34" charset="-122"/>
                <a:ea typeface="微软雅黑" panose="020B0503020204020204" pitchFamily="34" charset="-122"/>
              </a:endParaRPr>
            </a:p>
          </p:txBody>
        </p:sp>
        <p:sp>
          <p:nvSpPr>
            <p:cNvPr id="26" name="Oval 6">
              <a:extLst>
                <a:ext uri="{FF2B5EF4-FFF2-40B4-BE49-F238E27FC236}">
                  <a16:creationId xmlns:a16="http://schemas.microsoft.com/office/drawing/2014/main" id="{1F56568C-2CE1-4DE2-9988-85EE3E62749B}"/>
                </a:ext>
              </a:extLst>
            </p:cNvPr>
            <p:cNvSpPr>
              <a:spLocks noChangeArrowheads="1"/>
            </p:cNvSpPr>
            <p:nvPr/>
          </p:nvSpPr>
          <p:spPr bwMode="auto">
            <a:xfrm>
              <a:off x="2974" y="1515"/>
              <a:ext cx="721" cy="377"/>
            </a:xfrm>
            <a:prstGeom prst="ellipse">
              <a:avLst/>
            </a:prstGeom>
            <a:noFill/>
            <a:ln w="28575">
              <a:solidFill>
                <a:srgbClr val="0000FF"/>
              </a:solidFill>
              <a:round/>
              <a:headEnd/>
              <a:tailEnd/>
            </a:ln>
            <a:effectLst/>
          </p:spPr>
          <p:txBody>
            <a:bodyPr lIns="0" tIns="46038" rIns="0" bIns="46038" anchor="ctr">
              <a:spAutoFit/>
            </a:bodyPr>
            <a:lstStyle/>
            <a:p>
              <a:pPr marL="457200" indent="-457200" algn="ctr" defTabSz="225425" fontAlgn="base">
                <a:lnSpc>
                  <a:spcPct val="90000"/>
                </a:lnSpc>
                <a:spcBef>
                  <a:spcPct val="50000"/>
                </a:spcBef>
                <a:spcAft>
                  <a:spcPct val="0"/>
                </a:spcAft>
                <a:buClr>
                  <a:srgbClr val="FF3300"/>
                </a:buClr>
                <a:defRPr/>
              </a:pPr>
              <a:r>
                <a:rPr lang="zh-CN" altLang="en-US"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运行</a:t>
              </a:r>
              <a:endParaRPr lang="zh-CN" altLang="en-US" sz="2400" b="1">
                <a:solidFill>
                  <a:srgbClr val="000000"/>
                </a:solidFill>
                <a:latin typeface="微软雅黑" panose="020B0503020204020204" pitchFamily="34" charset="-122"/>
                <a:ea typeface="微软雅黑" panose="020B0503020204020204" pitchFamily="34" charset="-122"/>
              </a:endParaRPr>
            </a:p>
          </p:txBody>
        </p:sp>
        <p:sp>
          <p:nvSpPr>
            <p:cNvPr id="27" name="Oval 7">
              <a:extLst>
                <a:ext uri="{FF2B5EF4-FFF2-40B4-BE49-F238E27FC236}">
                  <a16:creationId xmlns:a16="http://schemas.microsoft.com/office/drawing/2014/main" id="{543C64CF-639F-49DC-A997-89BEF5E78834}"/>
                </a:ext>
              </a:extLst>
            </p:cNvPr>
            <p:cNvSpPr>
              <a:spLocks noChangeArrowheads="1"/>
            </p:cNvSpPr>
            <p:nvPr/>
          </p:nvSpPr>
          <p:spPr bwMode="auto">
            <a:xfrm>
              <a:off x="1704" y="1515"/>
              <a:ext cx="721" cy="377"/>
            </a:xfrm>
            <a:prstGeom prst="ellipse">
              <a:avLst/>
            </a:prstGeom>
            <a:noFill/>
            <a:ln w="28575">
              <a:solidFill>
                <a:srgbClr val="0000FF"/>
              </a:solidFill>
              <a:round/>
              <a:headEnd/>
              <a:tailEnd/>
            </a:ln>
            <a:effectLst/>
          </p:spPr>
          <p:txBody>
            <a:bodyPr lIns="0" tIns="46038" rIns="0" bIns="46038" anchor="ctr">
              <a:spAutoFit/>
            </a:bodyPr>
            <a:lstStyle/>
            <a:p>
              <a:pPr marL="457200" indent="-457200" algn="ctr" defTabSz="225425" fontAlgn="base">
                <a:lnSpc>
                  <a:spcPct val="90000"/>
                </a:lnSpc>
                <a:spcBef>
                  <a:spcPct val="50000"/>
                </a:spcBef>
                <a:spcAft>
                  <a:spcPct val="0"/>
                </a:spcAft>
                <a:buClr>
                  <a:srgbClr val="FF3300"/>
                </a:buClr>
                <a:defRPr/>
              </a:pPr>
              <a:r>
                <a:rPr lang="zh-CN" altLang="en-US"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就绪</a:t>
              </a:r>
              <a:endParaRPr lang="zh-CN" altLang="en-US" sz="2400" b="1">
                <a:solidFill>
                  <a:srgbClr val="000000"/>
                </a:solidFill>
                <a:latin typeface="微软雅黑" panose="020B0503020204020204" pitchFamily="34" charset="-122"/>
                <a:ea typeface="微软雅黑" panose="020B0503020204020204" pitchFamily="34" charset="-122"/>
              </a:endParaRPr>
            </a:p>
          </p:txBody>
        </p:sp>
        <p:sp>
          <p:nvSpPr>
            <p:cNvPr id="28" name="Oval 8">
              <a:extLst>
                <a:ext uri="{FF2B5EF4-FFF2-40B4-BE49-F238E27FC236}">
                  <a16:creationId xmlns:a16="http://schemas.microsoft.com/office/drawing/2014/main" id="{CBA6BD64-671B-457D-AAF2-B607AB2ABA09}"/>
                </a:ext>
              </a:extLst>
            </p:cNvPr>
            <p:cNvSpPr>
              <a:spLocks noChangeArrowheads="1"/>
            </p:cNvSpPr>
            <p:nvPr/>
          </p:nvSpPr>
          <p:spPr bwMode="auto">
            <a:xfrm>
              <a:off x="1702" y="2473"/>
              <a:ext cx="721" cy="377"/>
            </a:xfrm>
            <a:prstGeom prst="ellipse">
              <a:avLst/>
            </a:prstGeom>
            <a:noFill/>
            <a:ln w="28575">
              <a:solidFill>
                <a:srgbClr val="0000FF"/>
              </a:solidFill>
              <a:round/>
              <a:headEnd/>
              <a:tailEnd/>
            </a:ln>
            <a:effectLst/>
          </p:spPr>
          <p:txBody>
            <a:bodyPr lIns="0" tIns="46038" rIns="0" bIns="46038" anchor="ctr">
              <a:spAutoFit/>
            </a:bodyPr>
            <a:lstStyle/>
            <a:p>
              <a:pPr marL="457200" indent="-457200" algn="ctr" defTabSz="225425" fontAlgn="base">
                <a:lnSpc>
                  <a:spcPct val="90000"/>
                </a:lnSpc>
                <a:spcBef>
                  <a:spcPct val="50000"/>
                </a:spcBef>
                <a:spcAft>
                  <a:spcPct val="0"/>
                </a:spcAft>
                <a:buClr>
                  <a:srgbClr val="FF3300"/>
                </a:buClr>
                <a:defRPr/>
              </a:pPr>
              <a:r>
                <a:rPr lang="zh-CN" altLang="en-US"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阻塞</a:t>
              </a:r>
              <a:endParaRPr lang="zh-CN" altLang="en-US" sz="2400" b="1">
                <a:solidFill>
                  <a:srgbClr val="000000"/>
                </a:solidFill>
                <a:latin typeface="微软雅黑" panose="020B0503020204020204" pitchFamily="34" charset="-122"/>
                <a:ea typeface="微软雅黑" panose="020B0503020204020204" pitchFamily="34" charset="-122"/>
              </a:endParaRPr>
            </a:p>
          </p:txBody>
        </p:sp>
        <p:sp>
          <p:nvSpPr>
            <p:cNvPr id="29" name="Oval 9">
              <a:extLst>
                <a:ext uri="{FF2B5EF4-FFF2-40B4-BE49-F238E27FC236}">
                  <a16:creationId xmlns:a16="http://schemas.microsoft.com/office/drawing/2014/main" id="{EEF1307B-3006-45F6-A149-A4BA80576377}"/>
                </a:ext>
              </a:extLst>
            </p:cNvPr>
            <p:cNvSpPr>
              <a:spLocks noChangeArrowheads="1"/>
            </p:cNvSpPr>
            <p:nvPr/>
          </p:nvSpPr>
          <p:spPr bwMode="auto">
            <a:xfrm>
              <a:off x="4287" y="1515"/>
              <a:ext cx="721" cy="377"/>
            </a:xfrm>
            <a:prstGeom prst="ellipse">
              <a:avLst/>
            </a:prstGeom>
            <a:noFill/>
            <a:ln w="28575">
              <a:solidFill>
                <a:srgbClr val="0000FF"/>
              </a:solidFill>
              <a:round/>
              <a:headEnd/>
              <a:tailEnd/>
            </a:ln>
            <a:effectLst/>
          </p:spPr>
          <p:txBody>
            <a:bodyPr lIns="0" tIns="46038" rIns="0" bIns="46038" anchor="ctr">
              <a:spAutoFit/>
            </a:bodyPr>
            <a:lstStyle/>
            <a:p>
              <a:pPr marL="457200" indent="-457200" algn="ctr" defTabSz="225425" fontAlgn="base">
                <a:lnSpc>
                  <a:spcPct val="90000"/>
                </a:lnSpc>
                <a:spcBef>
                  <a:spcPct val="50000"/>
                </a:spcBef>
                <a:spcAft>
                  <a:spcPct val="0"/>
                </a:spcAft>
                <a:buClr>
                  <a:srgbClr val="FF3300"/>
                </a:buClr>
                <a:defRPr/>
              </a:pPr>
              <a:r>
                <a:rPr lang="zh-CN" altLang="en-US" sz="2400" b="1">
                  <a:solidFill>
                    <a:srgbClr val="0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结束</a:t>
              </a:r>
              <a:endParaRPr lang="zh-CN" altLang="en-US" sz="2400" b="1">
                <a:solidFill>
                  <a:srgbClr val="000000"/>
                </a:solidFill>
                <a:latin typeface="微软雅黑" panose="020B0503020204020204" pitchFamily="34" charset="-122"/>
                <a:ea typeface="微软雅黑" panose="020B0503020204020204" pitchFamily="34" charset="-122"/>
              </a:endParaRPr>
            </a:p>
          </p:txBody>
        </p:sp>
        <p:sp>
          <p:nvSpPr>
            <p:cNvPr id="30" name="Line 10">
              <a:extLst>
                <a:ext uri="{FF2B5EF4-FFF2-40B4-BE49-F238E27FC236}">
                  <a16:creationId xmlns:a16="http://schemas.microsoft.com/office/drawing/2014/main" id="{1E55CBDE-5EF9-42C9-9C25-58D0C383EABB}"/>
                </a:ext>
              </a:extLst>
            </p:cNvPr>
            <p:cNvSpPr>
              <a:spLocks noChangeShapeType="1"/>
            </p:cNvSpPr>
            <p:nvPr/>
          </p:nvSpPr>
          <p:spPr bwMode="auto">
            <a:xfrm flipV="1">
              <a:off x="113" y="1888"/>
              <a:ext cx="544" cy="59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31" name="Line 11">
              <a:extLst>
                <a:ext uri="{FF2B5EF4-FFF2-40B4-BE49-F238E27FC236}">
                  <a16:creationId xmlns:a16="http://schemas.microsoft.com/office/drawing/2014/main" id="{529DA19E-A848-4A23-A89B-8DDCB1A653F9}"/>
                </a:ext>
              </a:extLst>
            </p:cNvPr>
            <p:cNvSpPr>
              <a:spLocks noChangeShapeType="1"/>
            </p:cNvSpPr>
            <p:nvPr/>
          </p:nvSpPr>
          <p:spPr bwMode="auto">
            <a:xfrm>
              <a:off x="1202" y="1706"/>
              <a:ext cx="499"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32" name="Line 12">
              <a:extLst>
                <a:ext uri="{FF2B5EF4-FFF2-40B4-BE49-F238E27FC236}">
                  <a16:creationId xmlns:a16="http://schemas.microsoft.com/office/drawing/2014/main" id="{774FD725-F29C-41F6-8B50-74A03E8E21E9}"/>
                </a:ext>
              </a:extLst>
            </p:cNvPr>
            <p:cNvSpPr>
              <a:spLocks noChangeShapeType="1"/>
            </p:cNvSpPr>
            <p:nvPr/>
          </p:nvSpPr>
          <p:spPr bwMode="auto">
            <a:xfrm>
              <a:off x="2426" y="1661"/>
              <a:ext cx="54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33" name="Line 13">
              <a:extLst>
                <a:ext uri="{FF2B5EF4-FFF2-40B4-BE49-F238E27FC236}">
                  <a16:creationId xmlns:a16="http://schemas.microsoft.com/office/drawing/2014/main" id="{66FF8B9C-B734-41CC-AA37-3F518E5F97D2}"/>
                </a:ext>
              </a:extLst>
            </p:cNvPr>
            <p:cNvSpPr>
              <a:spLocks noChangeShapeType="1"/>
            </p:cNvSpPr>
            <p:nvPr/>
          </p:nvSpPr>
          <p:spPr bwMode="auto">
            <a:xfrm>
              <a:off x="3696" y="1706"/>
              <a:ext cx="59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34" name="Line 14">
              <a:extLst>
                <a:ext uri="{FF2B5EF4-FFF2-40B4-BE49-F238E27FC236}">
                  <a16:creationId xmlns:a16="http://schemas.microsoft.com/office/drawing/2014/main" id="{12C84E34-C579-49CB-98F5-68479A2C6023}"/>
                </a:ext>
              </a:extLst>
            </p:cNvPr>
            <p:cNvSpPr>
              <a:spLocks noChangeShapeType="1"/>
            </p:cNvSpPr>
            <p:nvPr/>
          </p:nvSpPr>
          <p:spPr bwMode="auto">
            <a:xfrm flipV="1">
              <a:off x="2064" y="1888"/>
              <a:ext cx="0" cy="59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35" name="Line 15">
              <a:extLst>
                <a:ext uri="{FF2B5EF4-FFF2-40B4-BE49-F238E27FC236}">
                  <a16:creationId xmlns:a16="http://schemas.microsoft.com/office/drawing/2014/main" id="{5813CBC1-B7BE-46D1-A5F5-A973DC176451}"/>
                </a:ext>
              </a:extLst>
            </p:cNvPr>
            <p:cNvSpPr>
              <a:spLocks noChangeShapeType="1"/>
            </p:cNvSpPr>
            <p:nvPr/>
          </p:nvSpPr>
          <p:spPr bwMode="auto">
            <a:xfrm flipH="1">
              <a:off x="2426" y="1752"/>
              <a:ext cx="545"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36" name="Line 16">
              <a:extLst>
                <a:ext uri="{FF2B5EF4-FFF2-40B4-BE49-F238E27FC236}">
                  <a16:creationId xmlns:a16="http://schemas.microsoft.com/office/drawing/2014/main" id="{2D049ADD-9BD8-41A2-9F77-1CE88042544C}"/>
                </a:ext>
              </a:extLst>
            </p:cNvPr>
            <p:cNvSpPr>
              <a:spLocks noChangeShapeType="1"/>
            </p:cNvSpPr>
            <p:nvPr/>
          </p:nvSpPr>
          <p:spPr bwMode="auto">
            <a:xfrm flipH="1">
              <a:off x="2290" y="1842"/>
              <a:ext cx="817" cy="68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lIns="0" tIns="46038" rIns="0" bIns="46038">
              <a:spAutoFit/>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37" name="Rectangle 17">
              <a:extLst>
                <a:ext uri="{FF2B5EF4-FFF2-40B4-BE49-F238E27FC236}">
                  <a16:creationId xmlns:a16="http://schemas.microsoft.com/office/drawing/2014/main" id="{70AB272B-50F9-4E63-A794-34794A454678}"/>
                </a:ext>
              </a:extLst>
            </p:cNvPr>
            <p:cNvSpPr>
              <a:spLocks noChangeArrowheads="1"/>
            </p:cNvSpPr>
            <p:nvPr/>
          </p:nvSpPr>
          <p:spPr bwMode="auto">
            <a:xfrm>
              <a:off x="476" y="206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eaLnBrk="0" fontAlgn="base" hangingPunct="0">
                <a:spcBef>
                  <a:spcPct val="0"/>
                </a:spcBef>
                <a:spcAft>
                  <a:spcPct val="0"/>
                </a:spcAft>
                <a:buClrTx/>
                <a:buSzTx/>
                <a:buFontTx/>
                <a:buNone/>
              </a:pPr>
              <a:r>
                <a:rPr kumimoji="1" lang="zh-CN" altLang="en-US" sz="2000" b="1" dirty="0">
                  <a:solidFill>
                    <a:srgbClr val="C00000"/>
                  </a:solidFill>
                  <a:latin typeface="微软雅黑" panose="020B0503020204020204" pitchFamily="34" charset="-122"/>
                  <a:ea typeface="微软雅黑" panose="020B0503020204020204" pitchFamily="34" charset="-122"/>
                </a:rPr>
                <a:t>创立</a:t>
              </a:r>
            </a:p>
          </p:txBody>
        </p:sp>
        <p:sp>
          <p:nvSpPr>
            <p:cNvPr id="38" name="Rectangle 18">
              <a:extLst>
                <a:ext uri="{FF2B5EF4-FFF2-40B4-BE49-F238E27FC236}">
                  <a16:creationId xmlns:a16="http://schemas.microsoft.com/office/drawing/2014/main" id="{096C549C-EE67-4F36-9122-C8E063C6B9E0}"/>
                </a:ext>
              </a:extLst>
            </p:cNvPr>
            <p:cNvSpPr>
              <a:spLocks noChangeArrowheads="1"/>
            </p:cNvSpPr>
            <p:nvPr/>
          </p:nvSpPr>
          <p:spPr bwMode="auto">
            <a:xfrm>
              <a:off x="1202" y="138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eaLnBrk="0" fontAlgn="base" hangingPunct="0">
                <a:spcBef>
                  <a:spcPct val="0"/>
                </a:spcBef>
                <a:spcAft>
                  <a:spcPct val="0"/>
                </a:spcAft>
                <a:buClrTx/>
                <a:buSzTx/>
                <a:buFontTx/>
                <a:buNone/>
              </a:pPr>
              <a:r>
                <a:rPr kumimoji="1" lang="zh-CN" altLang="en-US" sz="2000" b="1" dirty="0">
                  <a:solidFill>
                    <a:srgbClr val="C00000"/>
                  </a:solidFill>
                  <a:latin typeface="微软雅黑" panose="020B0503020204020204" pitchFamily="34" charset="-122"/>
                  <a:ea typeface="微软雅黑" panose="020B0503020204020204" pitchFamily="34" charset="-122"/>
                </a:rPr>
                <a:t>许可</a:t>
              </a:r>
            </a:p>
          </p:txBody>
        </p:sp>
        <p:sp>
          <p:nvSpPr>
            <p:cNvPr id="39" name="Rectangle 19">
              <a:extLst>
                <a:ext uri="{FF2B5EF4-FFF2-40B4-BE49-F238E27FC236}">
                  <a16:creationId xmlns:a16="http://schemas.microsoft.com/office/drawing/2014/main" id="{7BA65E77-7D60-4191-9CF6-907D3436A997}"/>
                </a:ext>
              </a:extLst>
            </p:cNvPr>
            <p:cNvSpPr>
              <a:spLocks noChangeArrowheads="1"/>
            </p:cNvSpPr>
            <p:nvPr/>
          </p:nvSpPr>
          <p:spPr bwMode="auto">
            <a:xfrm>
              <a:off x="2381" y="138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eaLnBrk="0" fontAlgn="base" hangingPunct="0">
                <a:spcBef>
                  <a:spcPct val="0"/>
                </a:spcBef>
                <a:spcAft>
                  <a:spcPct val="0"/>
                </a:spcAft>
                <a:buClrTx/>
                <a:buSzTx/>
                <a:buFontTx/>
                <a:buNone/>
              </a:pPr>
              <a:r>
                <a:rPr kumimoji="1" lang="zh-CN" altLang="en-US" sz="2000" b="1" dirty="0">
                  <a:solidFill>
                    <a:srgbClr val="C00000"/>
                  </a:solidFill>
                  <a:latin typeface="微软雅黑" panose="020B0503020204020204" pitchFamily="34" charset="-122"/>
                  <a:ea typeface="微软雅黑" panose="020B0503020204020204" pitchFamily="34" charset="-122"/>
                </a:rPr>
                <a:t>调度</a:t>
              </a:r>
            </a:p>
          </p:txBody>
        </p:sp>
        <p:sp>
          <p:nvSpPr>
            <p:cNvPr id="40" name="Rectangle 20">
              <a:extLst>
                <a:ext uri="{FF2B5EF4-FFF2-40B4-BE49-F238E27FC236}">
                  <a16:creationId xmlns:a16="http://schemas.microsoft.com/office/drawing/2014/main" id="{F465FAED-6BD5-4D2C-AB49-4F6CCC7F1505}"/>
                </a:ext>
              </a:extLst>
            </p:cNvPr>
            <p:cNvSpPr>
              <a:spLocks noChangeArrowheads="1"/>
            </p:cNvSpPr>
            <p:nvPr/>
          </p:nvSpPr>
          <p:spPr bwMode="auto">
            <a:xfrm>
              <a:off x="2381" y="1752"/>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eaLnBrk="0" fontAlgn="base" hangingPunct="0">
                <a:spcBef>
                  <a:spcPct val="0"/>
                </a:spcBef>
                <a:spcAft>
                  <a:spcPct val="0"/>
                </a:spcAft>
                <a:buClrTx/>
                <a:buSzTx/>
                <a:buFontTx/>
                <a:buNone/>
              </a:pPr>
              <a:r>
                <a:rPr kumimoji="1" lang="zh-CN" altLang="en-US" sz="2000" b="1" dirty="0">
                  <a:solidFill>
                    <a:srgbClr val="C00000"/>
                  </a:solidFill>
                  <a:latin typeface="微软雅黑" panose="020B0503020204020204" pitchFamily="34" charset="-122"/>
                  <a:ea typeface="微软雅黑" panose="020B0503020204020204" pitchFamily="34" charset="-122"/>
                </a:rPr>
                <a:t>超时</a:t>
              </a:r>
            </a:p>
          </p:txBody>
        </p:sp>
        <p:sp>
          <p:nvSpPr>
            <p:cNvPr id="41" name="Rectangle 21">
              <a:extLst>
                <a:ext uri="{FF2B5EF4-FFF2-40B4-BE49-F238E27FC236}">
                  <a16:creationId xmlns:a16="http://schemas.microsoft.com/office/drawing/2014/main" id="{02680880-FD0E-49F3-8993-04F61A953594}"/>
                </a:ext>
              </a:extLst>
            </p:cNvPr>
            <p:cNvSpPr>
              <a:spLocks noChangeArrowheads="1"/>
            </p:cNvSpPr>
            <p:nvPr/>
          </p:nvSpPr>
          <p:spPr bwMode="auto">
            <a:xfrm>
              <a:off x="2744" y="2115"/>
              <a:ext cx="77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eaLnBrk="0" fontAlgn="base" hangingPunct="0">
                <a:spcBef>
                  <a:spcPct val="0"/>
                </a:spcBef>
                <a:spcAft>
                  <a:spcPct val="0"/>
                </a:spcAft>
                <a:buClrTx/>
                <a:buSzTx/>
                <a:buFontTx/>
                <a:buNone/>
              </a:pPr>
              <a:r>
                <a:rPr kumimoji="1" lang="zh-CN" altLang="en-US" sz="2000" b="1" dirty="0">
                  <a:solidFill>
                    <a:srgbClr val="C00000"/>
                  </a:solidFill>
                  <a:latin typeface="微软雅黑" panose="020B0503020204020204" pitchFamily="34" charset="-122"/>
                  <a:ea typeface="微软雅黑" panose="020B0503020204020204" pitchFamily="34" charset="-122"/>
                </a:rPr>
                <a:t>等待事件</a:t>
              </a:r>
            </a:p>
          </p:txBody>
        </p:sp>
        <p:sp>
          <p:nvSpPr>
            <p:cNvPr id="42" name="Rectangle 22">
              <a:extLst>
                <a:ext uri="{FF2B5EF4-FFF2-40B4-BE49-F238E27FC236}">
                  <a16:creationId xmlns:a16="http://schemas.microsoft.com/office/drawing/2014/main" id="{4AE68816-5D11-475F-BD6B-E7289237317C}"/>
                </a:ext>
              </a:extLst>
            </p:cNvPr>
            <p:cNvSpPr>
              <a:spLocks noChangeArrowheads="1"/>
            </p:cNvSpPr>
            <p:nvPr/>
          </p:nvSpPr>
          <p:spPr bwMode="auto">
            <a:xfrm>
              <a:off x="1293" y="1979"/>
              <a:ext cx="77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eaLnBrk="0" fontAlgn="base" hangingPunct="0">
                <a:spcBef>
                  <a:spcPct val="0"/>
                </a:spcBef>
                <a:spcAft>
                  <a:spcPct val="0"/>
                </a:spcAft>
                <a:buClrTx/>
                <a:buSzTx/>
                <a:buFontTx/>
                <a:buNone/>
              </a:pPr>
              <a:r>
                <a:rPr kumimoji="1" lang="zh-CN" altLang="en-US" sz="2000" b="1" dirty="0">
                  <a:solidFill>
                    <a:srgbClr val="C00000"/>
                  </a:solidFill>
                  <a:latin typeface="微软雅黑" panose="020B0503020204020204" pitchFamily="34" charset="-122"/>
                  <a:ea typeface="微软雅黑" panose="020B0503020204020204" pitchFamily="34" charset="-122"/>
                </a:rPr>
                <a:t>事件发生</a:t>
              </a:r>
            </a:p>
          </p:txBody>
        </p:sp>
        <p:sp>
          <p:nvSpPr>
            <p:cNvPr id="43" name="Rectangle 23">
              <a:extLst>
                <a:ext uri="{FF2B5EF4-FFF2-40B4-BE49-F238E27FC236}">
                  <a16:creationId xmlns:a16="http://schemas.microsoft.com/office/drawing/2014/main" id="{3C614407-F5EC-4349-BD1C-59ACE2190A34}"/>
                </a:ext>
              </a:extLst>
            </p:cNvPr>
            <p:cNvSpPr>
              <a:spLocks noChangeArrowheads="1"/>
            </p:cNvSpPr>
            <p:nvPr/>
          </p:nvSpPr>
          <p:spPr bwMode="auto">
            <a:xfrm>
              <a:off x="3651" y="1389"/>
              <a:ext cx="49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ctr" eaLnBrk="0" fontAlgn="base" hangingPunct="0">
                <a:spcBef>
                  <a:spcPct val="0"/>
                </a:spcBef>
                <a:spcAft>
                  <a:spcPct val="0"/>
                </a:spcAft>
                <a:buClrTx/>
                <a:buSzTx/>
                <a:buFontTx/>
                <a:buNone/>
              </a:pPr>
              <a:r>
                <a:rPr kumimoji="1" lang="zh-CN" altLang="en-US" sz="2000" b="1" dirty="0">
                  <a:solidFill>
                    <a:srgbClr val="C00000"/>
                  </a:solidFill>
                  <a:latin typeface="微软雅黑" panose="020B0503020204020204" pitchFamily="34" charset="-122"/>
                  <a:ea typeface="微软雅黑" panose="020B0503020204020204" pitchFamily="34" charset="-122"/>
                </a:rPr>
                <a:t>释放</a:t>
              </a:r>
            </a:p>
          </p:txBody>
        </p:sp>
      </p:grpSp>
      <p:sp>
        <p:nvSpPr>
          <p:cNvPr id="44" name="AutoShape 25">
            <a:extLst>
              <a:ext uri="{FF2B5EF4-FFF2-40B4-BE49-F238E27FC236}">
                <a16:creationId xmlns:a16="http://schemas.microsoft.com/office/drawing/2014/main" id="{14DCE37D-D994-4BF9-8625-70E336711B20}"/>
              </a:ext>
            </a:extLst>
          </p:cNvPr>
          <p:cNvSpPr>
            <a:spLocks noChangeArrowheads="1"/>
          </p:cNvSpPr>
          <p:nvPr/>
        </p:nvSpPr>
        <p:spPr bwMode="auto">
          <a:xfrm>
            <a:off x="298450" y="692150"/>
            <a:ext cx="8521700" cy="531209"/>
          </a:xfrm>
          <a:prstGeom prst="roundRect">
            <a:avLst>
              <a:gd name="adj" fmla="val 16667"/>
            </a:avLst>
          </a:prstGeom>
          <a:noFill/>
          <a:ln w="9525">
            <a:noFill/>
            <a:round/>
            <a:headEnd/>
            <a:tailEnd/>
          </a:ln>
          <a:effectLst/>
        </p:spPr>
        <p:txBody>
          <a:bodyPr>
            <a:spAutoFit/>
          </a:bodyPr>
          <a:lstStyle/>
          <a:p>
            <a:pPr marL="457200" marR="0" lvl="0" indent="-457200" algn="just" defTabSz="914400" eaLnBrk="1" fontAlgn="base" latinLnBrk="0" hangingPunct="1">
              <a:lnSpc>
                <a:spcPct val="90000"/>
              </a:lnSpc>
              <a:spcBef>
                <a:spcPct val="20000"/>
              </a:spcBef>
              <a:spcAft>
                <a:spcPct val="0"/>
              </a:spcAft>
              <a:buSzTx/>
              <a:buFont typeface="Wingdings" pitchFamily="2" charset="2"/>
              <a:buChar char="q"/>
              <a:tabLst/>
              <a:defRPr/>
            </a:pPr>
            <a:r>
              <a:rPr kumimoji="0" lang="zh-CN" altLang="en-US" sz="28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进程的五状态模型</a:t>
            </a:r>
          </a:p>
        </p:txBody>
      </p:sp>
    </p:spTree>
    <p:extLst>
      <p:ext uri="{BB962C8B-B14F-4D97-AF65-F5344CB8AC3E}">
        <p14:creationId xmlns:p14="http://schemas.microsoft.com/office/powerpoint/2010/main" val="3153944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17" name="AutoShape 4">
            <a:extLst>
              <a:ext uri="{FF2B5EF4-FFF2-40B4-BE49-F238E27FC236}">
                <a16:creationId xmlns:a16="http://schemas.microsoft.com/office/drawing/2014/main" id="{97C53195-1AC0-42DC-9BE6-7D07691C8969}"/>
              </a:ext>
            </a:extLst>
          </p:cNvPr>
          <p:cNvSpPr>
            <a:spLocks noChangeArrowheads="1"/>
          </p:cNvSpPr>
          <p:nvPr/>
        </p:nvSpPr>
        <p:spPr bwMode="auto">
          <a:xfrm>
            <a:off x="395288" y="912813"/>
            <a:ext cx="7785100" cy="530225"/>
          </a:xfrm>
          <a:prstGeom prst="roundRect">
            <a:avLst>
              <a:gd name="adj" fmla="val 16667"/>
            </a:avLst>
          </a:prstGeom>
          <a:noFill/>
          <a:ln w="9525">
            <a:solidFill>
              <a:srgbClr val="000000"/>
            </a:solidFill>
            <a:round/>
            <a:headEnd/>
            <a:tailEnd/>
          </a:ln>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just" defTabSz="914400" eaLnBrk="1" fontAlgn="base" latinLnBrk="0" hangingPunct="1">
              <a:lnSpc>
                <a:spcPct val="90000"/>
              </a:lnSpc>
              <a:spcBef>
                <a:spcPct val="20000"/>
              </a:spcBef>
              <a:spcAft>
                <a:spcPct val="0"/>
              </a:spcAft>
              <a:buClr>
                <a:srgbClr val="FF0000"/>
              </a:buClr>
              <a:buSzTx/>
              <a:buFont typeface="Wingdings" panose="05000000000000000000" pitchFamily="2" charset="2"/>
              <a:buNone/>
              <a:tabLst/>
              <a:defRPr/>
            </a:pPr>
            <a:r>
              <a:rPr kumimoji="0" lang="en-US" altLang="zh-CN" sz="2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4. </a:t>
            </a:r>
            <a:r>
              <a:rPr kumimoji="0" lang="en-US" altLang="en-US" sz="2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并发单元</a:t>
            </a:r>
            <a:endParaRPr kumimoji="0" lang="zh-CN" altLang="en-US" sz="2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 name="Rectangle 5">
            <a:extLst>
              <a:ext uri="{FF2B5EF4-FFF2-40B4-BE49-F238E27FC236}">
                <a16:creationId xmlns:a16="http://schemas.microsoft.com/office/drawing/2014/main" id="{6E4F53F0-C8C1-42C3-AE89-07A296524E3B}"/>
              </a:ext>
            </a:extLst>
          </p:cNvPr>
          <p:cNvSpPr>
            <a:spLocks noChangeArrowheads="1"/>
          </p:cNvSpPr>
          <p:nvPr/>
        </p:nvSpPr>
        <p:spPr bwMode="auto">
          <a:xfrm>
            <a:off x="106363" y="1989138"/>
            <a:ext cx="2881312" cy="1944687"/>
          </a:xfrm>
          <a:prstGeom prst="rect">
            <a:avLst/>
          </a:prstGeom>
          <a:noFill/>
          <a:ln w="9525">
            <a:noFill/>
            <a:miter lim="800000"/>
            <a:headEnd/>
            <a:tailEnd/>
          </a:ln>
          <a:effectLst/>
        </p:spPr>
        <p:txBody>
          <a:bodyPr/>
          <a:lstStyle/>
          <a:p>
            <a:pPr eaLnBrk="0" fontAlgn="base" hangingPunct="0">
              <a:spcBef>
                <a:spcPct val="0"/>
              </a:spcBef>
              <a:spcAft>
                <a:spcPct val="0"/>
              </a:spcAft>
              <a:defRPr/>
            </a:pPr>
            <a:r>
              <a:rPr kumimoji="1" lang="zh-CN" altLang="en-US" sz="2000" dirty="0">
                <a:solidFill>
                  <a:srgbClr val="000000"/>
                </a:solidFill>
                <a:latin typeface="微软雅黑" panose="020B0503020204020204" pitchFamily="34" charset="-122"/>
                <a:ea typeface="微软雅黑" panose="020B0503020204020204" pitchFamily="34" charset="-122"/>
              </a:rPr>
              <a:t>例：</a:t>
            </a:r>
            <a:r>
              <a:rPr kumimoji="1" lang="zh-CN" altLang="en-US" sz="2000" b="1" dirty="0">
                <a:solidFill>
                  <a:srgbClr val="C00000"/>
                </a:solidFill>
                <a:latin typeface="微软雅黑" panose="020B0503020204020204" pitchFamily="34" charset="-122"/>
                <a:ea typeface="微软雅黑" panose="020B0503020204020204" pitchFamily="34" charset="-122"/>
              </a:rPr>
              <a:t>生产者</a:t>
            </a:r>
            <a:r>
              <a:rPr kumimoji="1" lang="en-US" altLang="zh-CN" sz="2000" b="1" dirty="0">
                <a:solidFill>
                  <a:srgbClr val="C00000"/>
                </a:solidFill>
                <a:latin typeface="微软雅黑" panose="020B0503020204020204" pitchFamily="34" charset="-122"/>
                <a:ea typeface="微软雅黑" panose="020B0503020204020204" pitchFamily="34" charset="-122"/>
              </a:rPr>
              <a:t>-</a:t>
            </a:r>
            <a:r>
              <a:rPr kumimoji="1" lang="zh-CN" altLang="en-US" sz="2000" b="1" dirty="0">
                <a:solidFill>
                  <a:srgbClr val="C00000"/>
                </a:solidFill>
                <a:latin typeface="微软雅黑" panose="020B0503020204020204" pitchFamily="34" charset="-122"/>
                <a:ea typeface="微软雅黑" panose="020B0503020204020204" pitchFamily="34" charset="-122"/>
              </a:rPr>
              <a:t>消费者问题</a:t>
            </a:r>
          </a:p>
          <a:p>
            <a:pPr eaLnBrk="0" fontAlgn="base" hangingPunct="0">
              <a:spcBef>
                <a:spcPct val="0"/>
              </a:spcBef>
              <a:spcAft>
                <a:spcPct val="0"/>
              </a:spcAft>
              <a:buClr>
                <a:srgbClr val="FF0000"/>
              </a:buClr>
              <a:buFont typeface="Wingdings" pitchFamily="2" charset="2"/>
              <a:buNone/>
              <a:defRPr/>
            </a:pPr>
            <a:r>
              <a:rPr kumimoji="1" lang="zh-CN" altLang="en-US" sz="2000" dirty="0">
                <a:solidFill>
                  <a:srgbClr val="000000"/>
                </a:solidFill>
                <a:latin typeface="微软雅黑" panose="020B0503020204020204" pitchFamily="34" charset="-122"/>
                <a:ea typeface="微软雅黑" panose="020B0503020204020204" pitchFamily="34" charset="-122"/>
              </a:rPr>
              <a:t>生产者生产一系列的“值”，并依次将它们存放在某个缓冲区中；消费者以生产者相同的次序从缓冲区中移出这些值。</a:t>
            </a:r>
          </a:p>
        </p:txBody>
      </p:sp>
      <p:sp>
        <p:nvSpPr>
          <p:cNvPr id="19" name="Rectangle 6">
            <a:extLst>
              <a:ext uri="{FF2B5EF4-FFF2-40B4-BE49-F238E27FC236}">
                <a16:creationId xmlns:a16="http://schemas.microsoft.com/office/drawing/2014/main" id="{184B15D1-C417-436B-9C02-630625F3FB37}"/>
              </a:ext>
            </a:extLst>
          </p:cNvPr>
          <p:cNvSpPr>
            <a:spLocks noChangeArrowheads="1"/>
          </p:cNvSpPr>
          <p:nvPr/>
        </p:nvSpPr>
        <p:spPr bwMode="auto">
          <a:xfrm>
            <a:off x="3132138" y="1987550"/>
            <a:ext cx="2089150" cy="649288"/>
          </a:xfrm>
          <a:prstGeom prst="rect">
            <a:avLst/>
          </a:prstGeom>
          <a:no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80000"/>
              </a:lnSpc>
              <a:spcBef>
                <a:spcPct val="0"/>
              </a:spcBef>
              <a:spcAft>
                <a:spcPct val="0"/>
              </a:spcAft>
              <a:buClrTx/>
              <a:buSzTx/>
              <a:buFontTx/>
              <a:buNone/>
              <a:tabLst/>
              <a:defRPr/>
            </a:pPr>
            <a:r>
              <a:rPr kumimoji="1"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单元</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producer</a:t>
            </a:r>
          </a:p>
        </p:txBody>
      </p:sp>
      <p:sp>
        <p:nvSpPr>
          <p:cNvPr id="20" name="Rectangle 7">
            <a:extLst>
              <a:ext uri="{FF2B5EF4-FFF2-40B4-BE49-F238E27FC236}">
                <a16:creationId xmlns:a16="http://schemas.microsoft.com/office/drawing/2014/main" id="{42D1DA10-7374-44C0-A2C8-9E8CA21BB927}"/>
              </a:ext>
            </a:extLst>
          </p:cNvPr>
          <p:cNvSpPr>
            <a:spLocks noChangeArrowheads="1"/>
          </p:cNvSpPr>
          <p:nvPr/>
        </p:nvSpPr>
        <p:spPr bwMode="auto">
          <a:xfrm>
            <a:off x="5867400" y="1989138"/>
            <a:ext cx="2089150" cy="601881"/>
          </a:xfrm>
          <a:prstGeom prst="rect">
            <a:avLst/>
          </a:prstGeom>
          <a:no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80000"/>
              </a:lnSpc>
              <a:spcBef>
                <a:spcPct val="0"/>
              </a:spcBef>
              <a:spcAft>
                <a:spcPct val="0"/>
              </a:spcAft>
              <a:buClrTx/>
              <a:buSzTx/>
              <a:buFontTx/>
              <a:buNone/>
              <a:tabLst/>
              <a:defRPr/>
            </a:pPr>
            <a:r>
              <a:rPr kumimoji="1"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单元</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consumer</a:t>
            </a:r>
          </a:p>
        </p:txBody>
      </p:sp>
      <p:sp>
        <p:nvSpPr>
          <p:cNvPr id="21" name="Rectangle 8">
            <a:extLst>
              <a:ext uri="{FF2B5EF4-FFF2-40B4-BE49-F238E27FC236}">
                <a16:creationId xmlns:a16="http://schemas.microsoft.com/office/drawing/2014/main" id="{B5471387-E52F-466A-8451-1C9DC8E9BBD0}"/>
              </a:ext>
            </a:extLst>
          </p:cNvPr>
          <p:cNvSpPr>
            <a:spLocks noChangeArrowheads="1"/>
          </p:cNvSpPr>
          <p:nvPr/>
        </p:nvSpPr>
        <p:spPr bwMode="auto">
          <a:xfrm>
            <a:off x="3059113" y="2636838"/>
            <a:ext cx="2520950" cy="1296987"/>
          </a:xfrm>
          <a:prstGeom prst="rect">
            <a:avLst/>
          </a:prstGeom>
          <a:noFill/>
          <a:ln w="9525">
            <a:noFill/>
            <a:miter lim="800000"/>
            <a:headEnd/>
            <a:tailEnd/>
          </a:ln>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repeat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 </a:t>
            </a:r>
            <a:r>
              <a:rPr kumimoji="1" lang="zh-CN" altLang="en-US" sz="20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生产一个元素</a:t>
            </a:r>
            <a:r>
              <a:rPr kumimoji="1" lang="en-US" altLang="zh-CN" sz="20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 </a:t>
            </a:r>
            <a:r>
              <a:rPr kumimoji="1" lang="zh-CN" altLang="en-US" sz="20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存放元素到缓冲区</a:t>
            </a:r>
            <a:r>
              <a:rPr kumimoji="1" lang="en-US" altLang="zh-CN" sz="20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forever</a:t>
            </a:r>
          </a:p>
        </p:txBody>
      </p:sp>
      <p:sp>
        <p:nvSpPr>
          <p:cNvPr id="22" name="Rectangle 9">
            <a:extLst>
              <a:ext uri="{FF2B5EF4-FFF2-40B4-BE49-F238E27FC236}">
                <a16:creationId xmlns:a16="http://schemas.microsoft.com/office/drawing/2014/main" id="{4AB28416-6B78-418B-8898-6D963CCD3A94}"/>
              </a:ext>
            </a:extLst>
          </p:cNvPr>
          <p:cNvSpPr>
            <a:spLocks noChangeArrowheads="1"/>
          </p:cNvSpPr>
          <p:nvPr/>
        </p:nvSpPr>
        <p:spPr bwMode="auto">
          <a:xfrm>
            <a:off x="5795963" y="2636838"/>
            <a:ext cx="2808287" cy="1296987"/>
          </a:xfrm>
          <a:prstGeom prst="rect">
            <a:avLst/>
          </a:prstGeom>
          <a:noFill/>
          <a:ln w="9525">
            <a:noFill/>
            <a:miter lim="800000"/>
            <a:headEnd/>
            <a:tailEnd/>
          </a:ln>
          <a:effectLst/>
        </p:spPr>
        <p:txBody>
          <a:bodyPr/>
          <a:lstStyle/>
          <a:p>
            <a:pPr eaLnBrk="0" fontAlgn="base" hangingPunct="0">
              <a:spcBef>
                <a:spcPct val="0"/>
              </a:spcBef>
              <a:spcAft>
                <a:spcPct val="0"/>
              </a:spcAft>
              <a:defRPr/>
            </a:pPr>
            <a:r>
              <a:rPr kumimoji="1" lang="en-US" altLang="zh-CN" sz="2000" b="1" dirty="0">
                <a:solidFill>
                  <a:srgbClr val="C00000"/>
                </a:solidFill>
                <a:latin typeface="微软雅黑" panose="020B0503020204020204" pitchFamily="34" charset="-122"/>
                <a:ea typeface="微软雅黑" panose="020B0503020204020204" pitchFamily="34" charset="-122"/>
              </a:rPr>
              <a:t>repeat  </a:t>
            </a:r>
          </a:p>
          <a:p>
            <a:pPr eaLnBrk="0" fontAlgn="base" hangingPunct="0">
              <a:spcBef>
                <a:spcPct val="0"/>
              </a:spcBef>
              <a:spcAft>
                <a:spcPct val="0"/>
              </a:spcAft>
              <a:defRPr/>
            </a:pPr>
            <a:r>
              <a:rPr kumimoji="1" lang="en-US" altLang="zh-CN" sz="2000" b="1" dirty="0">
                <a:solidFill>
                  <a:srgbClr val="C00000"/>
                </a:solidFill>
                <a:latin typeface="微软雅黑" panose="020B0503020204020204" pitchFamily="34" charset="-122"/>
                <a:ea typeface="微软雅黑" panose="020B0503020204020204" pitchFamily="34" charset="-122"/>
              </a:rPr>
              <a:t> </a:t>
            </a:r>
            <a:r>
              <a:rPr kumimoji="1" lang="zh-CN" altLang="zh-CN" sz="2000" b="1" dirty="0">
                <a:solidFill>
                  <a:srgbClr val="C00000"/>
                </a:solidFill>
                <a:latin typeface="微软雅黑" panose="020B0503020204020204" pitchFamily="34" charset="-122"/>
                <a:ea typeface="微软雅黑" panose="020B0503020204020204" pitchFamily="34" charset="-122"/>
              </a:rPr>
              <a:t>从缓冲区移出一项;</a:t>
            </a:r>
          </a:p>
          <a:p>
            <a:pPr eaLnBrk="0" fontAlgn="base" hangingPunct="0">
              <a:spcBef>
                <a:spcPct val="0"/>
              </a:spcBef>
              <a:spcAft>
                <a:spcPct val="0"/>
              </a:spcAft>
              <a:defRPr/>
            </a:pPr>
            <a:r>
              <a:rPr kumimoji="1" lang="en-US" altLang="zh-CN" sz="2000" b="1" dirty="0">
                <a:solidFill>
                  <a:srgbClr val="C00000"/>
                </a:solidFill>
                <a:latin typeface="微软雅黑" panose="020B0503020204020204" pitchFamily="34" charset="-122"/>
                <a:ea typeface="微软雅黑" panose="020B0503020204020204" pitchFamily="34" charset="-122"/>
              </a:rPr>
              <a:t> </a:t>
            </a:r>
            <a:r>
              <a:rPr kumimoji="1" lang="zh-CN" altLang="zh-CN" sz="2000" b="1" dirty="0">
                <a:solidFill>
                  <a:srgbClr val="C00000"/>
                </a:solidFill>
                <a:latin typeface="微软雅黑" panose="020B0503020204020204" pitchFamily="34" charset="-122"/>
                <a:ea typeface="微软雅黑" panose="020B0503020204020204" pitchFamily="34" charset="-122"/>
              </a:rPr>
              <a:t>对该项执行某个运算;</a:t>
            </a:r>
            <a:r>
              <a:rPr kumimoji="1" lang="en-US" altLang="zh-CN" sz="2000" b="1" dirty="0">
                <a:solidFill>
                  <a:srgbClr val="C00000"/>
                </a:solidFill>
                <a:latin typeface="微软雅黑" panose="020B0503020204020204" pitchFamily="34" charset="-122"/>
                <a:ea typeface="微软雅黑" panose="020B0503020204020204" pitchFamily="34" charset="-122"/>
              </a:rPr>
              <a:t> forever</a:t>
            </a:r>
          </a:p>
        </p:txBody>
      </p:sp>
      <p:grpSp>
        <p:nvGrpSpPr>
          <p:cNvPr id="23" name="Group 12">
            <a:extLst>
              <a:ext uri="{FF2B5EF4-FFF2-40B4-BE49-F238E27FC236}">
                <a16:creationId xmlns:a16="http://schemas.microsoft.com/office/drawing/2014/main" id="{6EBC218B-58D9-4D1C-BF50-781A25BDD73C}"/>
              </a:ext>
            </a:extLst>
          </p:cNvPr>
          <p:cNvGrpSpPr>
            <a:grpSpLocks/>
          </p:cNvGrpSpPr>
          <p:nvPr/>
        </p:nvGrpSpPr>
        <p:grpSpPr bwMode="auto">
          <a:xfrm>
            <a:off x="3609975" y="1698625"/>
            <a:ext cx="3797299" cy="2808287"/>
            <a:chOff x="2274" y="1070"/>
            <a:chExt cx="2392" cy="1769"/>
          </a:xfrm>
        </p:grpSpPr>
        <p:sp>
          <p:nvSpPr>
            <p:cNvPr id="24" name="AutoShape 10">
              <a:extLst>
                <a:ext uri="{FF2B5EF4-FFF2-40B4-BE49-F238E27FC236}">
                  <a16:creationId xmlns:a16="http://schemas.microsoft.com/office/drawing/2014/main" id="{A8273901-7DF7-465D-A198-072E4269B7C6}"/>
                </a:ext>
              </a:extLst>
            </p:cNvPr>
            <p:cNvSpPr>
              <a:spLocks noChangeArrowheads="1"/>
            </p:cNvSpPr>
            <p:nvPr/>
          </p:nvSpPr>
          <p:spPr bwMode="auto">
            <a:xfrm rot="5400000">
              <a:off x="1678" y="1666"/>
              <a:ext cx="1769" cy="57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0 w 21600"/>
                <a:gd name="T13" fmla="*/ 5415 h 21600"/>
                <a:gd name="T14" fmla="*/ 18902 w 21600"/>
                <a:gd name="T15" fmla="*/ 1618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99">
                <a:alpha val="39999"/>
              </a:srgbClr>
            </a:solidFill>
            <a:ln w="9525">
              <a:solidFill>
                <a:srgbClr val="000000"/>
              </a:solidFill>
              <a:miter lim="800000"/>
              <a:headEnd/>
              <a:tailEnd/>
            </a:ln>
          </p:spPr>
          <p:txBody>
            <a:bodyPr lIns="0" tIns="46038" rIns="0" bIns="46038"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33CC"/>
                </a:solidFill>
                <a:effectLst/>
                <a:uLnTx/>
                <a:uFillTx/>
                <a:latin typeface="微软雅黑" panose="020B0503020204020204" pitchFamily="34" charset="-122"/>
                <a:ea typeface="微软雅黑" panose="020B0503020204020204" pitchFamily="34" charset="-122"/>
              </a:endParaRPr>
            </a:p>
          </p:txBody>
        </p:sp>
        <p:sp>
          <p:nvSpPr>
            <p:cNvPr id="25" name="AutoShape 11">
              <a:extLst>
                <a:ext uri="{FF2B5EF4-FFF2-40B4-BE49-F238E27FC236}">
                  <a16:creationId xmlns:a16="http://schemas.microsoft.com/office/drawing/2014/main" id="{FF986255-AAA7-4FC0-9083-79A13F268026}"/>
                </a:ext>
              </a:extLst>
            </p:cNvPr>
            <p:cNvSpPr>
              <a:spLocks noChangeArrowheads="1"/>
            </p:cNvSpPr>
            <p:nvPr/>
          </p:nvSpPr>
          <p:spPr bwMode="auto">
            <a:xfrm rot="5400000">
              <a:off x="3492" y="1666"/>
              <a:ext cx="1769" cy="57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0 w 21600"/>
                <a:gd name="T13" fmla="*/ 5415 h 21600"/>
                <a:gd name="T14" fmla="*/ 18902 w 21600"/>
                <a:gd name="T15" fmla="*/ 16185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99">
                <a:alpha val="39999"/>
              </a:srgbClr>
            </a:solidFill>
            <a:ln w="9525">
              <a:solidFill>
                <a:srgbClr val="000000"/>
              </a:solidFill>
              <a:miter lim="800000"/>
              <a:headEnd/>
              <a:tailEnd/>
            </a:ln>
          </p:spPr>
          <p:txBody>
            <a:bodyPr lIns="0" tIns="46038" rIns="0" bIns="46038"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33CC"/>
                </a:solidFill>
                <a:effectLst/>
                <a:uLnTx/>
                <a:uFillTx/>
                <a:latin typeface="微软雅黑" panose="020B0503020204020204" pitchFamily="34" charset="-122"/>
                <a:ea typeface="微软雅黑" panose="020B0503020204020204" pitchFamily="34" charset="-122"/>
              </a:endParaRPr>
            </a:p>
          </p:txBody>
        </p:sp>
      </p:grpSp>
      <p:sp>
        <p:nvSpPr>
          <p:cNvPr id="26" name="AutoShape 13">
            <a:extLst>
              <a:ext uri="{FF2B5EF4-FFF2-40B4-BE49-F238E27FC236}">
                <a16:creationId xmlns:a16="http://schemas.microsoft.com/office/drawing/2014/main" id="{17670795-8AA4-4668-96C7-C206429FF060}"/>
              </a:ext>
            </a:extLst>
          </p:cNvPr>
          <p:cNvSpPr>
            <a:spLocks noChangeArrowheads="1"/>
          </p:cNvSpPr>
          <p:nvPr/>
        </p:nvSpPr>
        <p:spPr bwMode="auto">
          <a:xfrm>
            <a:off x="5219700" y="1746031"/>
            <a:ext cx="647700" cy="844988"/>
          </a:xfrm>
          <a:prstGeom prst="leftRightArrow">
            <a:avLst>
              <a:gd name="adj1" fmla="val 50000"/>
              <a:gd name="adj2" fmla="val 60000"/>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46038" rIns="0" bIns="46038" anchor="ct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1" fontAlgn="base" latinLnBrk="0" hangingPunct="1">
              <a:lnSpc>
                <a:spcPct val="90000"/>
              </a:lnSpc>
              <a:spcBef>
                <a:spcPct val="50000"/>
              </a:spcBef>
              <a:spcAft>
                <a:spcPct val="0"/>
              </a:spcAft>
              <a:buClr>
                <a:srgbClr val="99CCFF"/>
              </a:buClr>
              <a:buSzPct val="75000"/>
              <a:buFontTx/>
              <a:buNone/>
              <a:tabLst/>
              <a:defRPr/>
            </a:pPr>
            <a:endParaRPr kumimoji="0" lang="zh-CN" altLang="en-US" sz="2400" b="0" i="0" u="none" strike="noStrike" kern="0" cap="none" spc="0" normalizeH="0" baseline="0" noProof="0">
              <a:ln>
                <a:noFill/>
              </a:ln>
              <a:solidFill>
                <a:srgbClr val="0033CC"/>
              </a:solidFill>
              <a:effectLst/>
              <a:uLnTx/>
              <a:uFillTx/>
              <a:latin typeface="微软雅黑" panose="020B0503020204020204" pitchFamily="34" charset="-122"/>
              <a:ea typeface="微软雅黑" panose="020B0503020204020204" pitchFamily="34" charset="-122"/>
            </a:endParaRPr>
          </a:p>
        </p:txBody>
      </p:sp>
      <p:grpSp>
        <p:nvGrpSpPr>
          <p:cNvPr id="27" name="Group 14">
            <a:extLst>
              <a:ext uri="{FF2B5EF4-FFF2-40B4-BE49-F238E27FC236}">
                <a16:creationId xmlns:a16="http://schemas.microsoft.com/office/drawing/2014/main" id="{7B5262C1-920A-47AA-B395-7124F6B59072}"/>
              </a:ext>
            </a:extLst>
          </p:cNvPr>
          <p:cNvGrpSpPr>
            <a:grpSpLocks/>
          </p:cNvGrpSpPr>
          <p:nvPr/>
        </p:nvGrpSpPr>
        <p:grpSpPr bwMode="auto">
          <a:xfrm>
            <a:off x="468313" y="4279900"/>
            <a:ext cx="2663825" cy="1309688"/>
            <a:chOff x="295" y="2696"/>
            <a:chExt cx="1678" cy="825"/>
          </a:xfrm>
          <a:noFill/>
        </p:grpSpPr>
        <p:sp>
          <p:nvSpPr>
            <p:cNvPr id="28" name="Oval 15">
              <a:extLst>
                <a:ext uri="{FF2B5EF4-FFF2-40B4-BE49-F238E27FC236}">
                  <a16:creationId xmlns:a16="http://schemas.microsoft.com/office/drawing/2014/main" id="{92D04CA9-BEF1-445D-B62D-4B45F00FBD7C}"/>
                </a:ext>
              </a:extLst>
            </p:cNvPr>
            <p:cNvSpPr>
              <a:spLocks noChangeArrowheads="1"/>
            </p:cNvSpPr>
            <p:nvPr/>
          </p:nvSpPr>
          <p:spPr bwMode="auto">
            <a:xfrm>
              <a:off x="295" y="2886"/>
              <a:ext cx="480" cy="480"/>
            </a:xfrm>
            <a:prstGeom prst="ellipse">
              <a:avLst/>
            </a:prstGeom>
            <a:grpFill/>
            <a:ln w="9525">
              <a:solidFill>
                <a:srgbClr val="000000"/>
              </a:solidFill>
              <a:round/>
              <a:headEnd/>
              <a:tailEnd/>
            </a:ln>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3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p:txBody>
        </p:sp>
        <p:sp>
          <p:nvSpPr>
            <p:cNvPr id="29" name="Rectangle 16">
              <a:extLst>
                <a:ext uri="{FF2B5EF4-FFF2-40B4-BE49-F238E27FC236}">
                  <a16:creationId xmlns:a16="http://schemas.microsoft.com/office/drawing/2014/main" id="{DF0E7C21-729E-4FE5-9E71-6F8A91551A8C}"/>
                </a:ext>
              </a:extLst>
            </p:cNvPr>
            <p:cNvSpPr>
              <a:spLocks noChangeArrowheads="1"/>
            </p:cNvSpPr>
            <p:nvPr/>
          </p:nvSpPr>
          <p:spPr bwMode="auto">
            <a:xfrm>
              <a:off x="752" y="2696"/>
              <a:ext cx="1221" cy="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3200" b="0" i="0" u="none" strike="noStrike" kern="0" cap="none" spc="0" normalizeH="0" baseline="0" noProof="0">
                  <a:ln>
                    <a:noFill/>
                  </a:ln>
                  <a:solidFill>
                    <a:srgbClr val="0000FF"/>
                  </a:solidFill>
                  <a:effectLst/>
                  <a:uLnTx/>
                  <a:uFillTx/>
                  <a:latin typeface="微软雅黑" panose="020B0503020204020204" pitchFamily="34" charset="-122"/>
                  <a:ea typeface="微软雅黑" panose="020B0503020204020204" pitchFamily="34" charset="-122"/>
                </a:rPr>
                <a:t>同步问题</a:t>
              </a:r>
            </a:p>
          </p:txBody>
        </p:sp>
      </p:grpSp>
      <p:sp>
        <p:nvSpPr>
          <p:cNvPr id="30" name="AutoShape 17">
            <a:extLst>
              <a:ext uri="{FF2B5EF4-FFF2-40B4-BE49-F238E27FC236}">
                <a16:creationId xmlns:a16="http://schemas.microsoft.com/office/drawing/2014/main" id="{0BA356DC-299A-49A5-940C-315D755C5168}"/>
              </a:ext>
            </a:extLst>
          </p:cNvPr>
          <p:cNvSpPr>
            <a:spLocks noChangeArrowheads="1"/>
          </p:cNvSpPr>
          <p:nvPr/>
        </p:nvSpPr>
        <p:spPr bwMode="auto">
          <a:xfrm>
            <a:off x="3295650" y="4692650"/>
            <a:ext cx="4332288" cy="1205436"/>
          </a:xfrm>
          <a:prstGeom prst="roundRect">
            <a:avLst>
              <a:gd name="adj" fmla="val 16667"/>
            </a:avLst>
          </a:prstGeom>
          <a:noFill/>
          <a:ln>
            <a:noFill/>
          </a:ln>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just" defTabSz="914400" eaLnBrk="1" fontAlgn="base" latinLnBrk="0" hangingPunct="1">
              <a:lnSpc>
                <a:spcPct val="90000"/>
              </a:lnSpc>
              <a:spcBef>
                <a:spcPct val="20000"/>
              </a:spcBef>
              <a:spcAft>
                <a:spcPct val="0"/>
              </a:spcAft>
              <a:buClr>
                <a:srgbClr val="FF0000"/>
              </a:buClr>
              <a:buSzTx/>
              <a:buFont typeface="Wingdings" panose="05000000000000000000" pitchFamily="2" charset="2"/>
              <a:buNone/>
              <a:tabLst/>
              <a:defRPr/>
            </a:pPr>
            <a:r>
              <a:rPr kumimoji="0" lang="zh-CN" altLang="en-US" sz="2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如何正确访问缓冲区？即：不会向已满的缓冲区写数据</a:t>
            </a:r>
            <a:r>
              <a:rPr kumimoji="0" lang="en-US" altLang="zh-CN" sz="2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2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不会从空缓冲区读数据。</a:t>
            </a:r>
          </a:p>
        </p:txBody>
      </p:sp>
    </p:spTree>
    <p:extLst>
      <p:ext uri="{BB962C8B-B14F-4D97-AF65-F5344CB8AC3E}">
        <p14:creationId xmlns:p14="http://schemas.microsoft.com/office/powerpoint/2010/main" val="252622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ox(i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500" fill="hold"/>
                                        <p:tgtEl>
                                          <p:spTgt spid="26"/>
                                        </p:tgtEl>
                                        <p:attrNameLst>
                                          <p:attrName>ppt_x</p:attrName>
                                        </p:attrNameLst>
                                      </p:cBhvr>
                                      <p:tavLst>
                                        <p:tav tm="0">
                                          <p:val>
                                            <p:strVal val="0-#ppt_w/2"/>
                                          </p:val>
                                        </p:tav>
                                        <p:tav tm="100000">
                                          <p:val>
                                            <p:strVal val="#ppt_x"/>
                                          </p:val>
                                        </p:tav>
                                      </p:tavLst>
                                    </p:anim>
                                    <p:anim calcmode="lin" valueType="num">
                                      <p:cBhvr additive="base">
                                        <p:cTn id="23"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ox(i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ox(in)">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1"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ppt_x"/>
                                          </p:val>
                                        </p:tav>
                                        <p:tav tm="100000">
                                          <p:val>
                                            <p:strVal val="#ppt_x"/>
                                          </p:val>
                                        </p:tav>
                                      </p:tavLst>
                                    </p:anim>
                                    <p:anim calcmode="lin" valueType="num">
                                      <p:cBhvr additive="base">
                                        <p:cTn id="39"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5"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style.rotation</p:attrName>
                                        </p:attrNameLst>
                                      </p:cBhvr>
                                      <p:tavLst>
                                        <p:tav tm="0">
                                          <p:val>
                                            <p:fltVal val="720"/>
                                          </p:val>
                                        </p:tav>
                                        <p:tav tm="100000">
                                          <p:val>
                                            <p:fltVal val="0"/>
                                          </p:val>
                                        </p:tav>
                                      </p:tavLst>
                                    </p:anim>
                                    <p:anim calcmode="lin" valueType="num">
                                      <p:cBhvr>
                                        <p:cTn id="46" dur="1000" fill="hold"/>
                                        <p:tgtEl>
                                          <p:spTgt spid="27"/>
                                        </p:tgtEl>
                                        <p:attrNameLst>
                                          <p:attrName>ppt_h</p:attrName>
                                        </p:attrNameLst>
                                      </p:cBhvr>
                                      <p:tavLst>
                                        <p:tav tm="0">
                                          <p:val>
                                            <p:fltVal val="0"/>
                                          </p:val>
                                        </p:tav>
                                        <p:tav tm="100000">
                                          <p:val>
                                            <p:strVal val="#ppt_h"/>
                                          </p:val>
                                        </p:tav>
                                      </p:tavLst>
                                    </p:anim>
                                    <p:anim calcmode="lin" valueType="num">
                                      <p:cBhvr>
                                        <p:cTn id="47" dur="1000" fill="hold"/>
                                        <p:tgtEl>
                                          <p:spTgt spid="27"/>
                                        </p:tgtEl>
                                        <p:attrNameLst>
                                          <p:attrName>ppt_w</p:attrName>
                                        </p:attrNameLst>
                                      </p:cBhvr>
                                      <p:tavLst>
                                        <p:tav tm="0">
                                          <p:val>
                                            <p:fltVal val="0"/>
                                          </p:val>
                                        </p:tav>
                                        <p:tav tm="100000">
                                          <p:val>
                                            <p:strVal val="#ppt_w"/>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animBg="1"/>
      <p:bldP spid="20" grpId="0" animBg="1"/>
      <p:bldP spid="21" grpId="0"/>
      <p:bldP spid="22" grpId="0"/>
      <p:bldP spid="26"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sz="3200" b="1" dirty="0">
                <a:solidFill>
                  <a:schemeClr val="tx1"/>
                </a:solidFill>
                <a:latin typeface="微软雅黑" panose="020B0503020204020204" pitchFamily="34" charset="-122"/>
              </a:rPr>
              <a:t>第一节 语句级控制结构</a:t>
            </a:r>
            <a:endParaRPr lang="zh-CN" altLang="en-US" dirty="0">
              <a:solidFill>
                <a:schemeClr val="tx1"/>
              </a:solidFill>
              <a:latin typeface="微软雅黑" panose="020B0503020204020204" pitchFamily="34" charset="-122"/>
            </a:endParaRPr>
          </a:p>
        </p:txBody>
      </p:sp>
      <p:sp>
        <p:nvSpPr>
          <p:cNvPr id="8" name="AutoShape 5">
            <a:extLst>
              <a:ext uri="{FF2B5EF4-FFF2-40B4-BE49-F238E27FC236}">
                <a16:creationId xmlns:a16="http://schemas.microsoft.com/office/drawing/2014/main" id="{7C402E5E-8B26-4238-9FDE-C03E975D9454}"/>
              </a:ext>
            </a:extLst>
          </p:cNvPr>
          <p:cNvSpPr>
            <a:spLocks noChangeArrowheads="1"/>
          </p:cNvSpPr>
          <p:nvPr/>
        </p:nvSpPr>
        <p:spPr bwMode="auto">
          <a:xfrm>
            <a:off x="427038" y="1363551"/>
            <a:ext cx="7785100" cy="1957245"/>
          </a:xfrm>
          <a:prstGeom prst="roundRect">
            <a:avLst>
              <a:gd name="adj" fmla="val 5123"/>
            </a:avLst>
          </a:prstGeom>
          <a:noFill/>
          <a:ln w="9525">
            <a:solidFill>
              <a:srgbClr val="000000"/>
            </a:solidFill>
            <a:round/>
            <a:headEnd/>
            <a:tailEnd/>
          </a:ln>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35050"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just" defTabSz="914400" eaLnBrk="1" fontAlgn="base" latinLnBrk="0" hangingPunct="1">
              <a:lnSpc>
                <a:spcPct val="90000"/>
              </a:lnSpc>
              <a:spcBef>
                <a:spcPct val="20000"/>
              </a:spcBef>
              <a:spcAft>
                <a:spcPct val="0"/>
              </a:spcAft>
              <a:buClrTx/>
              <a:buSzTx/>
              <a:buFont typeface="Wingdings" panose="05000000000000000000" pitchFamily="2" charset="2"/>
              <a:buChar char="q"/>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语句级控制结构分为三种：</a:t>
            </a:r>
          </a:p>
          <a:p>
            <a:pPr marL="1035050" marR="0" lvl="1" indent="-457200" algn="just" defTabSz="914400" eaLnBrk="1" fontAlgn="base" latinLnBrk="0" hangingPunct="1">
              <a:lnSpc>
                <a:spcPct val="90000"/>
              </a:lnSpc>
              <a:spcBef>
                <a:spcPct val="20000"/>
              </a:spcBef>
              <a:spcAft>
                <a:spcPct val="0"/>
              </a:spcAft>
              <a:buSzTx/>
              <a:buFont typeface="Wingdings" panose="05000000000000000000"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顺序（</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sequencing</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1035050" marR="0" lvl="1" indent="-457200" algn="just" defTabSz="914400" eaLnBrk="1" fontAlgn="base" latinLnBrk="0" hangingPunct="1">
              <a:lnSpc>
                <a:spcPct val="90000"/>
              </a:lnSpc>
              <a:spcBef>
                <a:spcPct val="20000"/>
              </a:spcBef>
              <a:spcAft>
                <a:spcPct val="0"/>
              </a:spcAft>
              <a:buSzTx/>
              <a:buFont typeface="Wingdings" panose="05000000000000000000"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选择（</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selection</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1035050" marR="0" lvl="1" indent="-457200" algn="just" defTabSz="914400" eaLnBrk="1" fontAlgn="base" latinLnBrk="0" hangingPunct="1">
              <a:lnSpc>
                <a:spcPct val="90000"/>
              </a:lnSpc>
              <a:spcBef>
                <a:spcPct val="20000"/>
              </a:spcBef>
              <a:spcAft>
                <a:spcPct val="0"/>
              </a:spcAft>
              <a:buSzTx/>
              <a:buFont typeface="Wingdings" panose="05000000000000000000"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重复（</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repetition</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p:txBody>
      </p:sp>
      <p:sp>
        <p:nvSpPr>
          <p:cNvPr id="9" name="AutoShape 6">
            <a:extLst>
              <a:ext uri="{FF2B5EF4-FFF2-40B4-BE49-F238E27FC236}">
                <a16:creationId xmlns:a16="http://schemas.microsoft.com/office/drawing/2014/main" id="{6BA90E4C-8C5D-4A28-90CB-FA6B586B4AB0}"/>
              </a:ext>
            </a:extLst>
          </p:cNvPr>
          <p:cNvSpPr>
            <a:spLocks noChangeArrowheads="1"/>
          </p:cNvSpPr>
          <p:nvPr/>
        </p:nvSpPr>
        <p:spPr bwMode="auto">
          <a:xfrm>
            <a:off x="449263" y="3524138"/>
            <a:ext cx="7867650" cy="2615184"/>
          </a:xfrm>
          <a:prstGeom prst="roundRect">
            <a:avLst>
              <a:gd name="adj" fmla="val 16667"/>
            </a:avLst>
          </a:prstGeom>
          <a:noFill/>
          <a:ln w="9525">
            <a:noFill/>
            <a:round/>
            <a:headEnd/>
            <a:tailEnd/>
          </a:ln>
          <a:effectLst/>
        </p:spPr>
        <p:txBody>
          <a:bodyPr>
            <a:spAutoFit/>
          </a:bodyPr>
          <a:lstStyle/>
          <a:p>
            <a:pPr algn="just" fontAlgn="base">
              <a:lnSpc>
                <a:spcPct val="90000"/>
              </a:lnSpc>
              <a:spcBef>
                <a:spcPct val="20000"/>
              </a:spcBef>
              <a:spcAft>
                <a:spcPct val="0"/>
              </a:spcAft>
              <a:buFont typeface="Wingdings" pitchFamily="2" charset="2"/>
              <a:buChar char="q"/>
              <a:defRPr/>
            </a:pPr>
            <a:r>
              <a:rPr lang="zh-CN" altLang="en-US" sz="2800" dirty="0">
                <a:solidFill>
                  <a:srgbClr val="000000"/>
                </a:solidFill>
                <a:latin typeface="微软雅黑" panose="020B0503020204020204" pitchFamily="34" charset="-122"/>
                <a:ea typeface="微软雅黑" panose="020B0503020204020204" pitchFamily="34" charset="-122"/>
              </a:rPr>
              <a:t>顺序</a:t>
            </a:r>
          </a:p>
          <a:p>
            <a:pPr marL="1035050" lvl="1" indent="-457200" algn="just" fontAlgn="base">
              <a:lnSpc>
                <a:spcPct val="90000"/>
              </a:lnSpc>
              <a:spcBef>
                <a:spcPct val="20000"/>
              </a:spcBef>
              <a:spcAft>
                <a:spcPct val="0"/>
              </a:spcAft>
              <a:buClr>
                <a:schemeClr val="tx1"/>
              </a:buClr>
              <a:buFont typeface="Wingdings" pitchFamily="2" charset="2"/>
              <a:buChar char="ü"/>
              <a:defRPr/>
            </a:pPr>
            <a:r>
              <a:rPr lang="zh-CN" altLang="en-US" sz="2400" dirty="0">
                <a:solidFill>
                  <a:srgbClr val="000000"/>
                </a:solidFill>
                <a:latin typeface="微软雅黑" panose="020B0503020204020204" pitchFamily="34" charset="-122"/>
                <a:ea typeface="微软雅黑" panose="020B0503020204020204" pitchFamily="34" charset="-122"/>
              </a:rPr>
              <a:t>顺序运算符“</a:t>
            </a:r>
            <a:r>
              <a:rPr lang="en-US" altLang="zh-CN" sz="2400" dirty="0">
                <a:solidFill>
                  <a:srgbClr val="000000"/>
                </a:solidFill>
                <a:latin typeface="微软雅黑" panose="020B0503020204020204" pitchFamily="34" charset="-122"/>
                <a:ea typeface="微软雅黑" panose="020B0503020204020204" pitchFamily="34" charset="-122"/>
              </a:rPr>
              <a:t>;”</a:t>
            </a:r>
          </a:p>
          <a:p>
            <a:pPr marL="1035050" lvl="1" indent="-457200" algn="just" fontAlgn="base">
              <a:lnSpc>
                <a:spcPct val="90000"/>
              </a:lnSpc>
              <a:spcBef>
                <a:spcPct val="20000"/>
              </a:spcBef>
              <a:spcAft>
                <a:spcPct val="0"/>
              </a:spcAft>
              <a:buClr>
                <a:schemeClr val="tx1"/>
              </a:buClr>
              <a:buFont typeface="Wingdings" pitchFamily="2" charset="2"/>
              <a:buChar char="ü"/>
              <a:defRPr/>
            </a:pPr>
            <a:r>
              <a:rPr lang="zh-CN" altLang="en-US" sz="2400" dirty="0">
                <a:solidFill>
                  <a:srgbClr val="000000"/>
                </a:solidFill>
                <a:latin typeface="微软雅黑" panose="020B0503020204020204" pitchFamily="34" charset="-122"/>
                <a:ea typeface="微软雅黑" panose="020B0503020204020204" pitchFamily="34" charset="-122"/>
              </a:rPr>
              <a:t>在</a:t>
            </a:r>
            <a:r>
              <a:rPr lang="en-US" altLang="zh-CN" sz="2400" dirty="0">
                <a:solidFill>
                  <a:srgbClr val="000000"/>
                </a:solidFill>
                <a:latin typeface="微软雅黑" panose="020B0503020204020204" pitchFamily="34" charset="-122"/>
                <a:ea typeface="微软雅黑" panose="020B0503020204020204" pitchFamily="34" charset="-122"/>
              </a:rPr>
              <a:t>ALGOL</a:t>
            </a:r>
            <a:r>
              <a:rPr lang="zh-CN" altLang="en-US" sz="2400" dirty="0">
                <a:solidFill>
                  <a:srgbClr val="000000"/>
                </a:solidFill>
                <a:latin typeface="微软雅黑" panose="020B0503020204020204" pitchFamily="34" charset="-122"/>
                <a:ea typeface="微软雅黑" panose="020B0503020204020204" pitchFamily="34" charset="-122"/>
              </a:rPr>
              <a:t>和</a:t>
            </a:r>
            <a:r>
              <a:rPr lang="en-US" altLang="zh-CN" sz="2400" dirty="0">
                <a:solidFill>
                  <a:srgbClr val="000000"/>
                </a:solidFill>
                <a:latin typeface="微软雅黑" panose="020B0503020204020204" pitchFamily="34" charset="-122"/>
                <a:ea typeface="微软雅黑" panose="020B0503020204020204" pitchFamily="34" charset="-122"/>
              </a:rPr>
              <a:t>PASCAL</a:t>
            </a:r>
            <a:r>
              <a:rPr lang="zh-CN" altLang="en-US" sz="2400" dirty="0">
                <a:solidFill>
                  <a:srgbClr val="000000"/>
                </a:solidFill>
                <a:latin typeface="微软雅黑" panose="020B0503020204020204" pitchFamily="34" charset="-122"/>
                <a:ea typeface="微软雅黑" panose="020B0503020204020204" pitchFamily="34" charset="-122"/>
              </a:rPr>
              <a:t>中，用语句括号</a:t>
            </a:r>
            <a:r>
              <a:rPr lang="en-US" altLang="zh-CN" sz="2400" dirty="0">
                <a:solidFill>
                  <a:srgbClr val="000000"/>
                </a:solidFill>
                <a:latin typeface="微软雅黑" panose="020B0503020204020204" pitchFamily="34" charset="-122"/>
                <a:ea typeface="微软雅黑" panose="020B0503020204020204" pitchFamily="34" charset="-122"/>
              </a:rPr>
              <a:t>begin . . . end </a:t>
            </a:r>
            <a:r>
              <a:rPr lang="zh-CN" altLang="en-US" sz="2400" dirty="0">
                <a:solidFill>
                  <a:srgbClr val="000000"/>
                </a:solidFill>
                <a:latin typeface="微软雅黑" panose="020B0503020204020204" pitchFamily="34" charset="-122"/>
                <a:ea typeface="微软雅黑" panose="020B0503020204020204" pitchFamily="34" charset="-122"/>
              </a:rPr>
              <a:t>把多个语句组成一个单独的语句，称为</a:t>
            </a:r>
            <a:r>
              <a:rPr lang="zh-CN" altLang="en-US" sz="2400" b="1" dirty="0">
                <a:solidFill>
                  <a:srgbClr val="C00000"/>
                </a:solidFill>
                <a:latin typeface="微软雅黑" panose="020B0503020204020204" pitchFamily="34" charset="-122"/>
                <a:ea typeface="微软雅黑" panose="020B0503020204020204" pitchFamily="34" charset="-122"/>
              </a:rPr>
              <a:t>复合语句</a:t>
            </a:r>
          </a:p>
          <a:p>
            <a:pPr marL="1035050" lvl="1" indent="-457200" algn="just" fontAlgn="base">
              <a:lnSpc>
                <a:spcPct val="90000"/>
              </a:lnSpc>
              <a:spcBef>
                <a:spcPct val="20000"/>
              </a:spcBef>
              <a:spcAft>
                <a:spcPct val="0"/>
              </a:spcAft>
              <a:buClr>
                <a:schemeClr val="tx1"/>
              </a:buClr>
              <a:buFont typeface="Wingdings" pitchFamily="2" charset="2"/>
              <a:buChar char="ü"/>
              <a:defRPr/>
            </a:pPr>
            <a:r>
              <a:rPr lang="zh-CN" altLang="en-US" sz="2400" dirty="0">
                <a:solidFill>
                  <a:srgbClr val="000000"/>
                </a:solidFill>
                <a:latin typeface="微软雅黑" panose="020B0503020204020204" pitchFamily="34" charset="-122"/>
                <a:ea typeface="微软雅黑" panose="020B0503020204020204" pitchFamily="34" charset="-122"/>
              </a:rPr>
              <a:t>在</a:t>
            </a:r>
            <a:r>
              <a:rPr lang="en-US" altLang="zh-CN" sz="2400" dirty="0" err="1">
                <a:solidFill>
                  <a:srgbClr val="000000"/>
                </a:solidFill>
                <a:latin typeface="微软雅黑" panose="020B0503020204020204" pitchFamily="34" charset="-122"/>
                <a:ea typeface="微软雅黑" panose="020B0503020204020204" pitchFamily="34" charset="-122"/>
              </a:rPr>
              <a:t>fortran</a:t>
            </a:r>
            <a:r>
              <a:rPr lang="zh-CN" altLang="en-US" sz="2400" dirty="0">
                <a:solidFill>
                  <a:srgbClr val="000000"/>
                </a:solidFill>
                <a:latin typeface="微软雅黑" panose="020B0503020204020204" pitchFamily="34" charset="-122"/>
                <a:ea typeface="微软雅黑" panose="020B0503020204020204" pitchFamily="34" charset="-122"/>
              </a:rPr>
              <a:t>中，以行结束符分隔语句</a:t>
            </a:r>
          </a:p>
        </p:txBody>
      </p:sp>
      <p:sp>
        <p:nvSpPr>
          <p:cNvPr id="10" name="AutoShape 7">
            <a:extLst>
              <a:ext uri="{FF2B5EF4-FFF2-40B4-BE49-F238E27FC236}">
                <a16:creationId xmlns:a16="http://schemas.microsoft.com/office/drawing/2014/main" id="{461D72B3-AFB8-4606-AC0F-838883946E68}"/>
              </a:ext>
            </a:extLst>
          </p:cNvPr>
          <p:cNvSpPr>
            <a:spLocks noChangeArrowheads="1"/>
          </p:cNvSpPr>
          <p:nvPr/>
        </p:nvSpPr>
        <p:spPr bwMode="auto">
          <a:xfrm>
            <a:off x="2985250" y="2878026"/>
            <a:ext cx="3962400" cy="1223962"/>
          </a:xfrm>
          <a:prstGeom prst="wedgeRoundRectCallout">
            <a:avLst>
              <a:gd name="adj1" fmla="val 70678"/>
              <a:gd name="adj2" fmla="val 116561"/>
              <a:gd name="adj3" fmla="val 16667"/>
            </a:avLst>
          </a:prstGeom>
          <a:solidFill>
            <a:schemeClr val="accent1">
              <a:lumMod val="60000"/>
              <a:lumOff val="4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begin</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S1; S2; …; Sn</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end</a:t>
            </a:r>
          </a:p>
        </p:txBody>
      </p:sp>
    </p:spTree>
    <p:extLst>
      <p:ext uri="{BB962C8B-B14F-4D97-AF65-F5344CB8AC3E}">
        <p14:creationId xmlns:p14="http://schemas.microsoft.com/office/powerpoint/2010/main" val="311420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14" name="AutoShape 4">
            <a:extLst>
              <a:ext uri="{FF2B5EF4-FFF2-40B4-BE49-F238E27FC236}">
                <a16:creationId xmlns:a16="http://schemas.microsoft.com/office/drawing/2014/main" id="{6B45C9B9-4BFB-4130-9639-64BFD42F08BD}"/>
              </a:ext>
            </a:extLst>
          </p:cNvPr>
          <p:cNvSpPr>
            <a:spLocks noChangeArrowheads="1"/>
          </p:cNvSpPr>
          <p:nvPr/>
        </p:nvSpPr>
        <p:spPr bwMode="auto">
          <a:xfrm>
            <a:off x="358775" y="801688"/>
            <a:ext cx="8048625" cy="531209"/>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457200" marR="0" lvl="0"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q"/>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动作的“不可分”与“可分”</a:t>
            </a:r>
          </a:p>
        </p:txBody>
      </p:sp>
      <p:sp>
        <p:nvSpPr>
          <p:cNvPr id="15" name="Rectangle 5">
            <a:extLst>
              <a:ext uri="{FF2B5EF4-FFF2-40B4-BE49-F238E27FC236}">
                <a16:creationId xmlns:a16="http://schemas.microsoft.com/office/drawing/2014/main" id="{98E50B90-45D5-4874-A6FA-40C3B9D3FBE4}"/>
              </a:ext>
            </a:extLst>
          </p:cNvPr>
          <p:cNvSpPr>
            <a:spLocks noChangeArrowheads="1"/>
          </p:cNvSpPr>
          <p:nvPr/>
        </p:nvSpPr>
        <p:spPr bwMode="auto">
          <a:xfrm>
            <a:off x="538163" y="1484313"/>
            <a:ext cx="7346950" cy="2449512"/>
          </a:xfrm>
          <a:prstGeom prst="rect">
            <a:avLst/>
          </a:prstGeom>
          <a:noFill/>
          <a:ln w="9525">
            <a:noFill/>
            <a:miter lim="800000"/>
            <a:headEnd/>
            <a:tailEnd/>
          </a:ln>
          <a:effectLst/>
        </p:spPr>
        <p:txBody>
          <a:bodyPr/>
          <a:lstStyle/>
          <a:p>
            <a:pPr eaLnBrk="0" fontAlgn="base" hangingPunct="0">
              <a:spcBef>
                <a:spcPct val="0"/>
              </a:spcBef>
              <a:spcAft>
                <a:spcPct val="0"/>
              </a:spcAft>
              <a:defRPr/>
            </a:pPr>
            <a:r>
              <a:rPr lang="zh-CN" altLang="en-US" sz="2400" kern="0" dirty="0">
                <a:solidFill>
                  <a:srgbClr val="000000"/>
                </a:solidFill>
                <a:latin typeface="微软雅黑" panose="020B0503020204020204" pitchFamily="34" charset="-122"/>
                <a:ea typeface="微软雅黑" panose="020B0503020204020204" pitchFamily="34" charset="-122"/>
              </a:rPr>
              <a:t>设</a:t>
            </a:r>
            <a:r>
              <a:rPr lang="en-US" altLang="zh-CN" sz="2400" kern="0" dirty="0">
                <a:solidFill>
                  <a:srgbClr val="000000"/>
                </a:solidFill>
                <a:latin typeface="微软雅黑" panose="020B0503020204020204" pitchFamily="34" charset="-122"/>
                <a:ea typeface="微软雅黑" panose="020B0503020204020204" pitchFamily="34" charset="-122"/>
              </a:rPr>
              <a:t>t</a:t>
            </a:r>
            <a:r>
              <a:rPr lang="zh-CN" altLang="en-US" sz="2400" kern="0" dirty="0">
                <a:solidFill>
                  <a:srgbClr val="000000"/>
                </a:solidFill>
                <a:latin typeface="微软雅黑" panose="020B0503020204020204" pitchFamily="34" charset="-122"/>
                <a:ea typeface="微软雅黑" panose="020B0503020204020204" pitchFamily="34" charset="-122"/>
              </a:rPr>
              <a:t>表示所存项目总数</a:t>
            </a:r>
            <a:r>
              <a:rPr lang="en-US" altLang="zh-CN" sz="2400" kern="0" dirty="0">
                <a:solidFill>
                  <a:srgbClr val="000000"/>
                </a:solidFill>
                <a:latin typeface="微软雅黑" panose="020B0503020204020204" pitchFamily="34" charset="-122"/>
                <a:ea typeface="微软雅黑" panose="020B0503020204020204" pitchFamily="34" charset="-122"/>
              </a:rPr>
              <a:t>,append</a:t>
            </a:r>
            <a:r>
              <a:rPr lang="zh-CN" altLang="en-US" sz="2400" kern="0" dirty="0">
                <a:solidFill>
                  <a:srgbClr val="000000"/>
                </a:solidFill>
                <a:latin typeface="微软雅黑" panose="020B0503020204020204" pitchFamily="34" charset="-122"/>
                <a:ea typeface="微软雅黑" panose="020B0503020204020204" pitchFamily="34" charset="-122"/>
              </a:rPr>
              <a:t>是生产者向缓冲区存数的操作</a:t>
            </a:r>
            <a:r>
              <a:rPr lang="en-US" altLang="zh-CN" sz="2400" kern="0" dirty="0">
                <a:solidFill>
                  <a:srgbClr val="000000"/>
                </a:solidFill>
                <a:latin typeface="微软雅黑" panose="020B0503020204020204" pitchFamily="34" charset="-122"/>
                <a:ea typeface="微软雅黑" panose="020B0503020204020204" pitchFamily="34" charset="-122"/>
              </a:rPr>
              <a:t>, remove</a:t>
            </a:r>
            <a:r>
              <a:rPr lang="zh-CN" altLang="en-US" sz="2400" kern="0" dirty="0">
                <a:solidFill>
                  <a:srgbClr val="000000"/>
                </a:solidFill>
                <a:latin typeface="微软雅黑" panose="020B0503020204020204" pitchFamily="34" charset="-122"/>
                <a:ea typeface="微软雅黑" panose="020B0503020204020204" pitchFamily="34" charset="-122"/>
              </a:rPr>
              <a:t>是消费者从缓冲区取数的操作</a:t>
            </a:r>
            <a:r>
              <a:rPr lang="en-US" altLang="zh-CN" sz="2400" kern="0" dirty="0">
                <a:solidFill>
                  <a:srgbClr val="000000"/>
                </a:solidFill>
                <a:latin typeface="微软雅黑" panose="020B0503020204020204" pitchFamily="34" charset="-122"/>
                <a:ea typeface="微软雅黑" panose="020B0503020204020204" pitchFamily="34" charset="-122"/>
              </a:rPr>
              <a:t>,</a:t>
            </a:r>
            <a:r>
              <a:rPr lang="zh-CN" altLang="en-US" sz="2400" kern="0" dirty="0">
                <a:solidFill>
                  <a:srgbClr val="000000"/>
                </a:solidFill>
                <a:latin typeface="微软雅黑" panose="020B0503020204020204" pitchFamily="34" charset="-122"/>
                <a:ea typeface="微软雅黑" panose="020B0503020204020204" pitchFamily="34" charset="-122"/>
              </a:rPr>
              <a:t>这两个操作都要修改</a:t>
            </a:r>
            <a:r>
              <a:rPr lang="en-US" altLang="zh-CN" sz="2400" kern="0" dirty="0">
                <a:solidFill>
                  <a:srgbClr val="000000"/>
                </a:solidFill>
                <a:latin typeface="微软雅黑" panose="020B0503020204020204" pitchFamily="34" charset="-122"/>
                <a:ea typeface="微软雅黑" panose="020B0503020204020204" pitchFamily="34" charset="-122"/>
              </a:rPr>
              <a:t>t</a:t>
            </a:r>
            <a:r>
              <a:rPr lang="zh-CN" altLang="en-US" sz="2400" kern="0" dirty="0">
                <a:solidFill>
                  <a:srgbClr val="000000"/>
                </a:solidFill>
                <a:latin typeface="微软雅黑" panose="020B0503020204020204" pitchFamily="34" charset="-122"/>
                <a:ea typeface="微软雅黑" panose="020B0503020204020204" pitchFamily="34" charset="-122"/>
              </a:rPr>
              <a:t>的值</a:t>
            </a:r>
            <a:r>
              <a:rPr lang="en-US" altLang="zh-CN" sz="2400" kern="0" dirty="0">
                <a:solidFill>
                  <a:srgbClr val="000000"/>
                </a:solidFill>
                <a:latin typeface="微软雅黑" panose="020B0503020204020204" pitchFamily="34" charset="-122"/>
                <a:ea typeface="微软雅黑" panose="020B0503020204020204" pitchFamily="34" charset="-122"/>
              </a:rPr>
              <a:t>, </a:t>
            </a:r>
            <a:r>
              <a:rPr lang="zh-CN" altLang="en-US" sz="2400" kern="0" dirty="0">
                <a:solidFill>
                  <a:srgbClr val="000000"/>
                </a:solidFill>
                <a:latin typeface="微软雅黑" panose="020B0503020204020204" pitchFamily="34" charset="-122"/>
                <a:ea typeface="微软雅黑" panose="020B0503020204020204" pitchFamily="34" charset="-122"/>
              </a:rPr>
              <a:t>相应执行操作</a:t>
            </a:r>
            <a:r>
              <a:rPr lang="en-US" altLang="zh-CN" sz="2400" kern="0" dirty="0">
                <a:solidFill>
                  <a:srgbClr val="000000"/>
                </a:solidFill>
                <a:latin typeface="微软雅黑" panose="020B0503020204020204" pitchFamily="34" charset="-122"/>
                <a:ea typeface="微软雅黑" panose="020B0503020204020204" pitchFamily="34" charset="-122"/>
              </a:rPr>
              <a:t>(1)t:=t+1</a:t>
            </a:r>
            <a:r>
              <a:rPr lang="zh-CN" altLang="en-US" sz="2400" kern="0" dirty="0">
                <a:solidFill>
                  <a:srgbClr val="000000"/>
                </a:solidFill>
                <a:latin typeface="微软雅黑" panose="020B0503020204020204" pitchFamily="34" charset="-122"/>
                <a:ea typeface="微软雅黑" panose="020B0503020204020204" pitchFamily="34" charset="-122"/>
              </a:rPr>
              <a:t>和</a:t>
            </a:r>
            <a:r>
              <a:rPr lang="en-US" altLang="zh-CN" sz="2400" kern="0" dirty="0">
                <a:solidFill>
                  <a:srgbClr val="000000"/>
                </a:solidFill>
                <a:latin typeface="微软雅黑" panose="020B0503020204020204" pitchFamily="34" charset="-122"/>
                <a:ea typeface="微软雅黑" panose="020B0503020204020204" pitchFamily="34" charset="-122"/>
              </a:rPr>
              <a:t>(2)t:=t-1</a:t>
            </a:r>
            <a:r>
              <a:rPr lang="zh-CN" altLang="en-US" sz="2400" kern="0" dirty="0">
                <a:solidFill>
                  <a:srgbClr val="000000"/>
                </a:solidFill>
                <a:latin typeface="微软雅黑" panose="020B0503020204020204" pitchFamily="34" charset="-122"/>
                <a:ea typeface="微软雅黑" panose="020B0503020204020204" pitchFamily="34" charset="-122"/>
              </a:rPr>
              <a:t>来实现。假定</a:t>
            </a:r>
            <a:r>
              <a:rPr lang="en-US" altLang="zh-CN" sz="2400" kern="0" dirty="0">
                <a:solidFill>
                  <a:srgbClr val="000000"/>
                </a:solidFill>
                <a:latin typeface="微软雅黑" panose="020B0503020204020204" pitchFamily="34" charset="-122"/>
                <a:ea typeface="微软雅黑" panose="020B0503020204020204" pitchFamily="34" charset="-122"/>
              </a:rPr>
              <a:t>(1)</a:t>
            </a:r>
            <a:r>
              <a:rPr lang="zh-CN" altLang="en-US" sz="2400" kern="0" dirty="0">
                <a:solidFill>
                  <a:srgbClr val="000000"/>
                </a:solidFill>
                <a:latin typeface="微软雅黑" panose="020B0503020204020204" pitchFamily="34" charset="-122"/>
                <a:ea typeface="微软雅黑" panose="020B0503020204020204" pitchFamily="34" charset="-122"/>
              </a:rPr>
              <a:t>和</a:t>
            </a:r>
            <a:r>
              <a:rPr lang="en-US" altLang="zh-CN" sz="2400" kern="0" dirty="0">
                <a:solidFill>
                  <a:srgbClr val="000000"/>
                </a:solidFill>
                <a:latin typeface="微软雅黑" panose="020B0503020204020204" pitchFamily="34" charset="-122"/>
                <a:ea typeface="微软雅黑" panose="020B0503020204020204" pitchFamily="34" charset="-122"/>
              </a:rPr>
              <a:t>(2)</a:t>
            </a:r>
            <a:r>
              <a:rPr lang="zh-CN" altLang="en-US" sz="2400" kern="0" dirty="0">
                <a:solidFill>
                  <a:srgbClr val="000000"/>
                </a:solidFill>
                <a:latin typeface="微软雅黑" panose="020B0503020204020204" pitchFamily="34" charset="-122"/>
                <a:ea typeface="微软雅黑" panose="020B0503020204020204" pitchFamily="34" charset="-122"/>
              </a:rPr>
              <a:t>是这样实现的</a:t>
            </a:r>
            <a:r>
              <a:rPr lang="en-US" altLang="zh-CN" sz="2400" kern="0" dirty="0">
                <a:solidFill>
                  <a:srgbClr val="000000"/>
                </a:solidFill>
                <a:latin typeface="微软雅黑" panose="020B0503020204020204" pitchFamily="34" charset="-122"/>
                <a:ea typeface="微软雅黑" panose="020B0503020204020204" pitchFamily="34" charset="-122"/>
              </a:rPr>
              <a:t>:</a:t>
            </a:r>
          </a:p>
          <a:p>
            <a:pPr marL="1081088" lvl="1" indent="-457200" eaLnBrk="0" fontAlgn="base" hangingPunct="0">
              <a:spcBef>
                <a:spcPct val="0"/>
              </a:spcBef>
              <a:spcAft>
                <a:spcPct val="0"/>
              </a:spcAft>
              <a:buClr>
                <a:srgbClr val="0033CC"/>
              </a:buClr>
              <a:buFont typeface="Wingdings" pitchFamily="2" charset="2"/>
              <a:buChar char="ü"/>
              <a:defRPr/>
            </a:pPr>
            <a:r>
              <a:rPr lang="zh-CN" altLang="en-US" sz="2400" kern="0" dirty="0">
                <a:solidFill>
                  <a:srgbClr val="000000"/>
                </a:solidFill>
                <a:latin typeface="微软雅黑" panose="020B0503020204020204" pitchFamily="34" charset="-122"/>
                <a:ea typeface="微软雅黑" panose="020B0503020204020204" pitchFamily="34" charset="-122"/>
              </a:rPr>
              <a:t>读</a:t>
            </a:r>
            <a:r>
              <a:rPr lang="en-US" altLang="zh-CN" sz="2400" kern="0" dirty="0">
                <a:solidFill>
                  <a:srgbClr val="000000"/>
                </a:solidFill>
                <a:latin typeface="微软雅黑" panose="020B0503020204020204" pitchFamily="34" charset="-122"/>
                <a:ea typeface="微软雅黑" panose="020B0503020204020204" pitchFamily="34" charset="-122"/>
              </a:rPr>
              <a:t>t</a:t>
            </a:r>
            <a:r>
              <a:rPr lang="zh-CN" altLang="en-US" sz="2400" kern="0" dirty="0">
                <a:solidFill>
                  <a:srgbClr val="000000"/>
                </a:solidFill>
                <a:latin typeface="微软雅黑" panose="020B0503020204020204" pitchFamily="34" charset="-122"/>
                <a:ea typeface="微软雅黑" panose="020B0503020204020204" pitchFamily="34" charset="-122"/>
              </a:rPr>
              <a:t>到一个专用寄存器</a:t>
            </a:r>
            <a:r>
              <a:rPr lang="en-US" altLang="zh-CN" sz="2400" kern="0" dirty="0">
                <a:solidFill>
                  <a:srgbClr val="000000"/>
                </a:solidFill>
                <a:latin typeface="微软雅黑" panose="020B0503020204020204" pitchFamily="34" charset="-122"/>
                <a:ea typeface="微软雅黑" panose="020B0503020204020204" pitchFamily="34" charset="-122"/>
              </a:rPr>
              <a:t>;</a:t>
            </a:r>
          </a:p>
          <a:p>
            <a:pPr marL="1081088" lvl="1" indent="-457200" eaLnBrk="0" fontAlgn="base" hangingPunct="0">
              <a:spcBef>
                <a:spcPct val="0"/>
              </a:spcBef>
              <a:spcAft>
                <a:spcPct val="0"/>
              </a:spcAft>
              <a:buClr>
                <a:srgbClr val="0033CC"/>
              </a:buClr>
              <a:buFont typeface="Wingdings" pitchFamily="2" charset="2"/>
              <a:buChar char="ü"/>
              <a:defRPr/>
            </a:pPr>
            <a:r>
              <a:rPr lang="zh-CN" altLang="en-US" sz="2400" kern="0" dirty="0">
                <a:solidFill>
                  <a:srgbClr val="000000"/>
                </a:solidFill>
                <a:latin typeface="微软雅黑" panose="020B0503020204020204" pitchFamily="34" charset="-122"/>
                <a:ea typeface="微软雅黑" panose="020B0503020204020204" pitchFamily="34" charset="-122"/>
              </a:rPr>
              <a:t>更新专用寄存器的值</a:t>
            </a:r>
            <a:r>
              <a:rPr lang="en-US" altLang="zh-CN" sz="2400" kern="0" dirty="0">
                <a:solidFill>
                  <a:srgbClr val="000000"/>
                </a:solidFill>
                <a:latin typeface="微软雅黑" panose="020B0503020204020204" pitchFamily="34" charset="-122"/>
                <a:ea typeface="微软雅黑" panose="020B0503020204020204" pitchFamily="34" charset="-122"/>
              </a:rPr>
              <a:t>;</a:t>
            </a:r>
          </a:p>
          <a:p>
            <a:pPr marL="1081088" lvl="1" indent="-457200" eaLnBrk="0" fontAlgn="base" hangingPunct="0">
              <a:spcBef>
                <a:spcPct val="0"/>
              </a:spcBef>
              <a:spcAft>
                <a:spcPct val="0"/>
              </a:spcAft>
              <a:buClr>
                <a:srgbClr val="0033CC"/>
              </a:buClr>
              <a:buFont typeface="Wingdings" pitchFamily="2" charset="2"/>
              <a:buChar char="ü"/>
              <a:defRPr/>
            </a:pPr>
            <a:r>
              <a:rPr lang="zh-CN" altLang="en-US" sz="2400" kern="0" dirty="0">
                <a:solidFill>
                  <a:srgbClr val="000000"/>
                </a:solidFill>
                <a:latin typeface="微软雅黑" panose="020B0503020204020204" pitchFamily="34" charset="-122"/>
                <a:ea typeface="微软雅黑" panose="020B0503020204020204" pitchFamily="34" charset="-122"/>
              </a:rPr>
              <a:t>将专用寄存器的值写到</a:t>
            </a:r>
            <a:r>
              <a:rPr lang="en-US" altLang="zh-CN" sz="2400" kern="0" dirty="0">
                <a:solidFill>
                  <a:srgbClr val="000000"/>
                </a:solidFill>
                <a:latin typeface="微软雅黑" panose="020B0503020204020204" pitchFamily="34" charset="-122"/>
                <a:ea typeface="微软雅黑" panose="020B0503020204020204" pitchFamily="34" charset="-122"/>
              </a:rPr>
              <a:t>t;</a:t>
            </a:r>
          </a:p>
        </p:txBody>
      </p:sp>
      <p:grpSp>
        <p:nvGrpSpPr>
          <p:cNvPr id="16" name="Group 6">
            <a:extLst>
              <a:ext uri="{FF2B5EF4-FFF2-40B4-BE49-F238E27FC236}">
                <a16:creationId xmlns:a16="http://schemas.microsoft.com/office/drawing/2014/main" id="{2C18E628-9570-404F-A027-EA9AB0083BE9}"/>
              </a:ext>
            </a:extLst>
          </p:cNvPr>
          <p:cNvGrpSpPr>
            <a:grpSpLocks/>
          </p:cNvGrpSpPr>
          <p:nvPr/>
        </p:nvGrpSpPr>
        <p:grpSpPr bwMode="auto">
          <a:xfrm>
            <a:off x="468313" y="4432300"/>
            <a:ext cx="2663825" cy="1309688"/>
            <a:chOff x="295" y="2792"/>
            <a:chExt cx="1678" cy="825"/>
          </a:xfrm>
        </p:grpSpPr>
        <p:sp>
          <p:nvSpPr>
            <p:cNvPr id="17" name="Oval 7">
              <a:extLst>
                <a:ext uri="{FF2B5EF4-FFF2-40B4-BE49-F238E27FC236}">
                  <a16:creationId xmlns:a16="http://schemas.microsoft.com/office/drawing/2014/main" id="{03026732-B928-4249-9E41-7A6DADD8DBC6}"/>
                </a:ext>
              </a:extLst>
            </p:cNvPr>
            <p:cNvSpPr>
              <a:spLocks noChangeArrowheads="1"/>
            </p:cNvSpPr>
            <p:nvPr/>
          </p:nvSpPr>
          <p:spPr bwMode="auto">
            <a:xfrm>
              <a:off x="295" y="2958"/>
              <a:ext cx="480" cy="480"/>
            </a:xfrm>
            <a:prstGeom prst="ellipse">
              <a:avLst/>
            </a:prstGeom>
            <a:solidFill>
              <a:srgbClr val="FF0000"/>
            </a:solidFill>
            <a:ln w="9525">
              <a:solidFill>
                <a:srgbClr val="000000"/>
              </a:solidFill>
              <a:round/>
              <a:headEnd/>
              <a:tailEnd/>
            </a:ln>
          </p:spPr>
          <p:txBody>
            <a:bodyPr wrap="none"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3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p>
          </p:txBody>
        </p:sp>
        <p:sp>
          <p:nvSpPr>
            <p:cNvPr id="18" name="Rectangle 8">
              <a:extLst>
                <a:ext uri="{FF2B5EF4-FFF2-40B4-BE49-F238E27FC236}">
                  <a16:creationId xmlns:a16="http://schemas.microsoft.com/office/drawing/2014/main" id="{D0EE5D0F-3B06-43A1-83DB-6B46985BB80B}"/>
                </a:ext>
              </a:extLst>
            </p:cNvPr>
            <p:cNvSpPr>
              <a:spLocks noChangeArrowheads="1"/>
            </p:cNvSpPr>
            <p:nvPr/>
          </p:nvSpPr>
          <p:spPr bwMode="auto">
            <a:xfrm>
              <a:off x="752" y="2792"/>
              <a:ext cx="1221" cy="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32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问题</a:t>
              </a:r>
            </a:p>
          </p:txBody>
        </p:sp>
      </p:grpSp>
      <p:sp>
        <p:nvSpPr>
          <p:cNvPr id="19" name="AutoShape 9">
            <a:extLst>
              <a:ext uri="{FF2B5EF4-FFF2-40B4-BE49-F238E27FC236}">
                <a16:creationId xmlns:a16="http://schemas.microsoft.com/office/drawing/2014/main" id="{34A3F418-264A-4A53-B217-70222ECF27D4}"/>
              </a:ext>
            </a:extLst>
          </p:cNvPr>
          <p:cNvSpPr>
            <a:spLocks noChangeArrowheads="1"/>
          </p:cNvSpPr>
          <p:nvPr/>
        </p:nvSpPr>
        <p:spPr bwMode="auto">
          <a:xfrm>
            <a:off x="2916238" y="4332605"/>
            <a:ext cx="4367212" cy="1940957"/>
          </a:xfrm>
          <a:prstGeom prst="roundRect">
            <a:avLst>
              <a:gd name="adj" fmla="val 16667"/>
            </a:avLst>
          </a:prstGeom>
          <a:noFill/>
          <a:ln>
            <a:noFill/>
          </a:ln>
        </p:spPr>
        <p:txBody>
          <a:bodyP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just" defTabSz="914400" eaLnBrk="1" fontAlgn="base" latinLnBrk="0" hangingPunct="1">
              <a:lnSpc>
                <a:spcPct val="90000"/>
              </a:lnSpc>
              <a:spcBef>
                <a:spcPct val="20000"/>
              </a:spcBef>
              <a:spcAft>
                <a:spcPct val="0"/>
              </a:spcAft>
              <a:buClr>
                <a:srgbClr val="FF0000"/>
              </a:buClr>
              <a:buSzTx/>
              <a:buFont typeface="Wingdings" panose="05000000000000000000" pitchFamily="2" charset="2"/>
              <a:buNone/>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若以上的三个操作是可分的（即可被打断执行），那么如果</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的值为</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那么执行一个</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append</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和一个</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remove</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之后</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的值可能是多少？</a:t>
            </a:r>
          </a:p>
        </p:txBody>
      </p:sp>
      <p:sp>
        <p:nvSpPr>
          <p:cNvPr id="20" name="Freeform 10">
            <a:extLst>
              <a:ext uri="{FF2B5EF4-FFF2-40B4-BE49-F238E27FC236}">
                <a16:creationId xmlns:a16="http://schemas.microsoft.com/office/drawing/2014/main" id="{9A660478-93C5-43A3-B82A-CEF6315DD74D}"/>
              </a:ext>
            </a:extLst>
          </p:cNvPr>
          <p:cNvSpPr>
            <a:spLocks/>
          </p:cNvSpPr>
          <p:nvPr/>
        </p:nvSpPr>
        <p:spPr bwMode="auto">
          <a:xfrm>
            <a:off x="4400454" y="5741988"/>
            <a:ext cx="863600" cy="358775"/>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5"/>
              <a:gd name="T37" fmla="*/ 0 h 293"/>
              <a:gd name="T38" fmla="*/ 695 w 695"/>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1" name="AutoShape 11">
            <a:extLst>
              <a:ext uri="{FF2B5EF4-FFF2-40B4-BE49-F238E27FC236}">
                <a16:creationId xmlns:a16="http://schemas.microsoft.com/office/drawing/2014/main" id="{BD363F3E-6C5A-4335-992D-50DB1AD13951}"/>
              </a:ext>
            </a:extLst>
          </p:cNvPr>
          <p:cNvSpPr>
            <a:spLocks noChangeArrowheads="1"/>
          </p:cNvSpPr>
          <p:nvPr/>
        </p:nvSpPr>
        <p:spPr bwMode="auto">
          <a:xfrm>
            <a:off x="6011863" y="3500438"/>
            <a:ext cx="2374900" cy="576262"/>
          </a:xfrm>
          <a:prstGeom prst="wedgeRoundRectCallout">
            <a:avLst>
              <a:gd name="adj1" fmla="val -84333"/>
              <a:gd name="adj2" fmla="val 335863"/>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a:t>
            </a:r>
            <a:r>
              <a:rPr kumimoji="1" lang="zh-CN"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或</a:t>
            </a:r>
            <a:r>
              <a:rPr kumimoji="1" lang="en-US" altLang="zh-CN"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m+1</a:t>
            </a:r>
            <a:r>
              <a:rPr kumimoji="1" lang="zh-CN"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或</a:t>
            </a:r>
            <a:r>
              <a:rPr kumimoji="1" lang="en-US" altLang="zh-CN"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m-1</a:t>
            </a:r>
            <a:endParaRPr kumimoji="1" lang="en-US" altLang="en-US" sz="2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2" name="AutoShape 12">
            <a:extLst>
              <a:ext uri="{FF2B5EF4-FFF2-40B4-BE49-F238E27FC236}">
                <a16:creationId xmlns:a16="http://schemas.microsoft.com/office/drawing/2014/main" id="{4021BF0A-4DD9-4D09-8AD2-2B1C0D133F7A}"/>
              </a:ext>
            </a:extLst>
          </p:cNvPr>
          <p:cNvSpPr>
            <a:spLocks noChangeArrowheads="1"/>
          </p:cNvSpPr>
          <p:nvPr/>
        </p:nvSpPr>
        <p:spPr bwMode="auto">
          <a:xfrm>
            <a:off x="6659563" y="3453773"/>
            <a:ext cx="90" cy="598156"/>
          </a:xfrm>
          <a:prstGeom prst="flowChartSummingJunction">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0" tIns="46038" rIns="0" bIns="46038" anchor="ct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fontAlgn="base">
              <a:lnSpc>
                <a:spcPct val="90000"/>
              </a:lnSpc>
              <a:spcBef>
                <a:spcPct val="50000"/>
              </a:spcBef>
              <a:spcAft>
                <a:spcPct val="0"/>
              </a:spcAft>
              <a:buClr>
                <a:srgbClr val="99CCFF"/>
              </a:buClr>
              <a:buFontTx/>
              <a:buNone/>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3" name="AutoShape 13">
            <a:extLst>
              <a:ext uri="{FF2B5EF4-FFF2-40B4-BE49-F238E27FC236}">
                <a16:creationId xmlns:a16="http://schemas.microsoft.com/office/drawing/2014/main" id="{9667B657-60A6-45AD-BAD1-316231F1A10E}"/>
              </a:ext>
            </a:extLst>
          </p:cNvPr>
          <p:cNvSpPr>
            <a:spLocks noChangeArrowheads="1"/>
          </p:cNvSpPr>
          <p:nvPr/>
        </p:nvSpPr>
        <p:spPr bwMode="auto">
          <a:xfrm>
            <a:off x="7378700" y="3453773"/>
            <a:ext cx="90" cy="598156"/>
          </a:xfrm>
          <a:prstGeom prst="flowChartSummingJunction">
            <a:avLst/>
          </a:prstGeom>
          <a:noFill/>
          <a:ln w="28575">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0" tIns="46038" rIns="0" bIns="46038" anchor="ctr">
            <a:spAutoFit/>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fontAlgn="base">
              <a:lnSpc>
                <a:spcPct val="90000"/>
              </a:lnSpc>
              <a:spcBef>
                <a:spcPct val="50000"/>
              </a:spcBef>
              <a:spcAft>
                <a:spcPct val="0"/>
              </a:spcAft>
              <a:buClr>
                <a:srgbClr val="99CCFF"/>
              </a:buClr>
              <a:buFontTx/>
              <a:buNone/>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4" name="Cloud">
            <a:extLst>
              <a:ext uri="{FF2B5EF4-FFF2-40B4-BE49-F238E27FC236}">
                <a16:creationId xmlns:a16="http://schemas.microsoft.com/office/drawing/2014/main" id="{FDF38887-4F79-455A-984D-4D3E073250C8}"/>
              </a:ext>
            </a:extLst>
          </p:cNvPr>
          <p:cNvSpPr>
            <a:spLocks noChangeAspect="1" noEditPoints="1" noChangeArrowheads="1"/>
          </p:cNvSpPr>
          <p:nvPr/>
        </p:nvSpPr>
        <p:spPr bwMode="auto">
          <a:xfrm>
            <a:off x="2195513" y="2060575"/>
            <a:ext cx="4897437" cy="26638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lumMod val="40000"/>
              <a:lumOff val="60000"/>
            </a:schemeClr>
          </a:solidFill>
          <a:ln w="9525">
            <a:solidFill>
              <a:srgbClr val="000000"/>
            </a:solidFill>
            <a:miter lim="800000"/>
            <a:headEnd/>
            <a:tailEnd/>
          </a:ln>
          <a:effectLst>
            <a:outerShdw dist="107763" dir="2700000" algn="ctr" rotWithShape="0">
              <a:srgbClr val="808080"/>
            </a:outerShdw>
          </a:effec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rPr>
              <a:t>结论</a:t>
            </a: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Wingdings" pitchFamily="2" charset="2"/>
              </a:rPr>
              <a:t>：（</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Wingdings" pitchFamily="2" charset="2"/>
              </a:rPr>
              <a:t>1</a:t>
            </a: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Wingdings" pitchFamily="2" charset="2"/>
              </a:rPr>
              <a:t>）和（</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Wingdings" pitchFamily="2" charset="2"/>
              </a:rPr>
              <a:t>2</a:t>
            </a: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Wingdings" pitchFamily="2" charset="2"/>
              </a:rPr>
              <a:t>）的执行不能被打断，就像不可分的操作一样，即（</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Wingdings" pitchFamily="2" charset="2"/>
              </a:rPr>
              <a:t>1</a:t>
            </a: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Wingdings" pitchFamily="2" charset="2"/>
              </a:rPr>
              <a:t>）和（</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Wingdings" pitchFamily="2" charset="2"/>
              </a:rPr>
              <a:t>2</a:t>
            </a: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Wingdings" pitchFamily="2" charset="2"/>
              </a:rPr>
              <a:t>）必须</a:t>
            </a:r>
            <a:r>
              <a:rPr kumimoji="1" lang="zh-CN" altLang="en-US" sz="2400" b="1" i="0" u="none" strike="noStrike" kern="0" cap="none" spc="0" normalizeH="0" baseline="0" noProof="0" dirty="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sym typeface="Wingdings" pitchFamily="2" charset="2"/>
              </a:rPr>
              <a:t>互斥</a:t>
            </a: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Wingdings" pitchFamily="2" charset="2"/>
              </a:rPr>
              <a:t>执行</a:t>
            </a:r>
            <a:endPar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11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anim calcmode="lin" valueType="num">
                                      <p:cBhvr>
                                        <p:cTn id="8" dur="2000" fill="hold"/>
                                        <p:tgtEl>
                                          <p:spTgt spid="16"/>
                                        </p:tgtEl>
                                        <p:attrNameLst>
                                          <p:attrName>style.rotation</p:attrName>
                                        </p:attrNameLst>
                                      </p:cBhvr>
                                      <p:tavLst>
                                        <p:tav tm="0">
                                          <p:val>
                                            <p:fltVal val="720"/>
                                          </p:val>
                                        </p:tav>
                                        <p:tav tm="100000">
                                          <p:val>
                                            <p:fltVal val="0"/>
                                          </p:val>
                                        </p:tav>
                                      </p:tavLst>
                                    </p:anim>
                                    <p:anim calcmode="lin" valueType="num">
                                      <p:cBhvr>
                                        <p:cTn id="9" dur="2000" fill="hold"/>
                                        <p:tgtEl>
                                          <p:spTgt spid="16"/>
                                        </p:tgtEl>
                                        <p:attrNameLst>
                                          <p:attrName>ppt_h</p:attrName>
                                        </p:attrNameLst>
                                      </p:cBhvr>
                                      <p:tavLst>
                                        <p:tav tm="0">
                                          <p:val>
                                            <p:fltVal val="0"/>
                                          </p:val>
                                        </p:tav>
                                        <p:tav tm="100000">
                                          <p:val>
                                            <p:strVal val="#ppt_h"/>
                                          </p:val>
                                        </p:tav>
                                      </p:tavLst>
                                    </p:anim>
                                    <p:anim calcmode="lin" valueType="num">
                                      <p:cBhvr>
                                        <p:cTn id="10" dur="2000" fill="hold"/>
                                        <p:tgtEl>
                                          <p:spTgt spid="16"/>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edg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58" presetClass="entr" presetSubtype="0" accel="10000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strVal val="#ppt_w*2.5"/>
                                          </p:val>
                                        </p:tav>
                                        <p:tav tm="100000">
                                          <p:val>
                                            <p:strVal val="#ppt_w"/>
                                          </p:val>
                                        </p:tav>
                                      </p:tavLst>
                                    </p:anim>
                                    <p:anim calcmode="lin" valueType="num">
                                      <p:cBhvr>
                                        <p:cTn id="31" dur="500" fill="hold"/>
                                        <p:tgtEl>
                                          <p:spTgt spid="22"/>
                                        </p:tgtEl>
                                        <p:attrNameLst>
                                          <p:attrName>ppt_h</p:attrName>
                                        </p:attrNameLst>
                                      </p:cBhvr>
                                      <p:tavLst>
                                        <p:tav tm="0">
                                          <p:val>
                                            <p:strVal val="#ppt_h*0.01"/>
                                          </p:val>
                                        </p:tav>
                                        <p:tav tm="100000">
                                          <p:val>
                                            <p:strVal val="#ppt_h"/>
                                          </p:val>
                                        </p:tav>
                                      </p:tavLst>
                                    </p:anim>
                                    <p:anim calcmode="lin" valueType="num">
                                      <p:cBhvr>
                                        <p:cTn id="32" dur="500" fill="hold"/>
                                        <p:tgtEl>
                                          <p:spTgt spid="22"/>
                                        </p:tgtEl>
                                        <p:attrNameLst>
                                          <p:attrName>ppt_x</p:attrName>
                                        </p:attrNameLst>
                                      </p:cBhvr>
                                      <p:tavLst>
                                        <p:tav tm="0">
                                          <p:val>
                                            <p:strVal val="#ppt_x"/>
                                          </p:val>
                                        </p:tav>
                                        <p:tav tm="100000">
                                          <p:val>
                                            <p:strVal val="#ppt_x"/>
                                          </p:val>
                                        </p:tav>
                                      </p:tavLst>
                                    </p:anim>
                                    <p:anim calcmode="lin" valueType="num">
                                      <p:cBhvr>
                                        <p:cTn id="33" dur="500" fill="hold"/>
                                        <p:tgtEl>
                                          <p:spTgt spid="22"/>
                                        </p:tgtEl>
                                        <p:attrNameLst>
                                          <p:attrName>ppt_y</p:attrName>
                                        </p:attrNameLst>
                                      </p:cBhvr>
                                      <p:tavLst>
                                        <p:tav tm="0">
                                          <p:val>
                                            <p:strVal val="#ppt_h+1"/>
                                          </p:val>
                                        </p:tav>
                                        <p:tav tm="100000">
                                          <p:val>
                                            <p:strVal val="#ppt_y"/>
                                          </p:val>
                                        </p:tav>
                                      </p:tavLst>
                                    </p:anim>
                                    <p:animEffect transition="in" filter="fade">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58" presetClass="entr" presetSubtype="0" accel="10000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strVal val="#ppt_w*2.5"/>
                                          </p:val>
                                        </p:tav>
                                        <p:tav tm="100000">
                                          <p:val>
                                            <p:strVal val="#ppt_w"/>
                                          </p:val>
                                        </p:tav>
                                      </p:tavLst>
                                    </p:anim>
                                    <p:anim calcmode="lin" valueType="num">
                                      <p:cBhvr>
                                        <p:cTn id="40" dur="500" fill="hold"/>
                                        <p:tgtEl>
                                          <p:spTgt spid="23"/>
                                        </p:tgtEl>
                                        <p:attrNameLst>
                                          <p:attrName>ppt_h</p:attrName>
                                        </p:attrNameLst>
                                      </p:cBhvr>
                                      <p:tavLst>
                                        <p:tav tm="0">
                                          <p:val>
                                            <p:strVal val="#ppt_h*0.01"/>
                                          </p:val>
                                        </p:tav>
                                        <p:tav tm="100000">
                                          <p:val>
                                            <p:strVal val="#ppt_h"/>
                                          </p:val>
                                        </p:tav>
                                      </p:tavLst>
                                    </p:anim>
                                    <p:anim calcmode="lin" valueType="num">
                                      <p:cBhvr>
                                        <p:cTn id="41" dur="500" fill="hold"/>
                                        <p:tgtEl>
                                          <p:spTgt spid="23"/>
                                        </p:tgtEl>
                                        <p:attrNameLst>
                                          <p:attrName>ppt_x</p:attrName>
                                        </p:attrNameLst>
                                      </p:cBhvr>
                                      <p:tavLst>
                                        <p:tav tm="0">
                                          <p:val>
                                            <p:strVal val="#ppt_x"/>
                                          </p:val>
                                        </p:tav>
                                        <p:tav tm="100000">
                                          <p:val>
                                            <p:strVal val="#ppt_x"/>
                                          </p:val>
                                        </p:tav>
                                      </p:tavLst>
                                    </p:anim>
                                    <p:anim calcmode="lin" valueType="num">
                                      <p:cBhvr>
                                        <p:cTn id="42" dur="500" fill="hold"/>
                                        <p:tgtEl>
                                          <p:spTgt spid="23"/>
                                        </p:tgtEl>
                                        <p:attrNameLst>
                                          <p:attrName>ppt_y</p:attrName>
                                        </p:attrNameLst>
                                      </p:cBhvr>
                                      <p:tavLst>
                                        <p:tav tm="0">
                                          <p:val>
                                            <p:strVal val="#ppt_h+1"/>
                                          </p:val>
                                        </p:tav>
                                        <p:tav tm="100000">
                                          <p:val>
                                            <p:strVal val="#ppt_y"/>
                                          </p:val>
                                        </p:tav>
                                      </p:tavLst>
                                    </p:anim>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slide(fromLeft)">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autoUpdateAnimBg="0"/>
      <p:bldP spid="22" grpId="0" animBg="1"/>
      <p:bldP spid="23" grpId="0" animBg="1"/>
      <p:bldP spid="2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16" name="AutoShape 4">
            <a:extLst>
              <a:ext uri="{FF2B5EF4-FFF2-40B4-BE49-F238E27FC236}">
                <a16:creationId xmlns:a16="http://schemas.microsoft.com/office/drawing/2014/main" id="{2FA39CCF-FDBC-4DEF-8834-D5530FAA9E65}"/>
              </a:ext>
            </a:extLst>
          </p:cNvPr>
          <p:cNvSpPr>
            <a:spLocks noChangeArrowheads="1"/>
          </p:cNvSpPr>
          <p:nvPr/>
        </p:nvSpPr>
        <p:spPr bwMode="auto">
          <a:xfrm>
            <a:off x="293688" y="820796"/>
            <a:ext cx="8178800" cy="1389317"/>
          </a:xfrm>
          <a:prstGeom prst="roundRect">
            <a:avLst>
              <a:gd name="adj" fmla="val 16667"/>
            </a:avLst>
          </a:prstGeom>
          <a:noFill/>
          <a:ln w="9525">
            <a:noFill/>
            <a:round/>
            <a:headEnd/>
            <a:tailEnd/>
          </a:ln>
          <a:effectLst/>
        </p:spPr>
        <p:txBody>
          <a:bodyPr>
            <a:spAutoFit/>
          </a:bodyPr>
          <a:lstStyle/>
          <a:p>
            <a:pPr marL="457200" indent="-457200" algn="just" fontAlgn="base">
              <a:lnSpc>
                <a:spcPct val="90000"/>
              </a:lnSpc>
              <a:spcBef>
                <a:spcPct val="20000"/>
              </a:spcBef>
              <a:spcAft>
                <a:spcPct val="0"/>
              </a:spcAft>
              <a:buFont typeface="Wingdings" pitchFamily="2" charset="2"/>
              <a:buChar char="q"/>
              <a:defRPr/>
            </a:pPr>
            <a:r>
              <a:rPr lang="zh-CN" altLang="en-US" sz="2800" dirty="0">
                <a:solidFill>
                  <a:srgbClr val="000000"/>
                </a:solidFill>
                <a:latin typeface="微软雅黑" panose="020B0503020204020204" pitchFamily="34" charset="-122"/>
                <a:ea typeface="微软雅黑" panose="020B0503020204020204" pitchFamily="34" charset="-122"/>
              </a:rPr>
              <a:t>进程的</a:t>
            </a:r>
            <a:r>
              <a:rPr lang="zh-CN" altLang="en-US" sz="2800" b="1" dirty="0">
                <a:solidFill>
                  <a:srgbClr val="C00000"/>
                </a:solidFill>
                <a:latin typeface="微软雅黑" panose="020B0503020204020204" pitchFamily="34" charset="-122"/>
                <a:ea typeface="微软雅黑" panose="020B0503020204020204" pitchFamily="34" charset="-122"/>
              </a:rPr>
              <a:t>并发性</a:t>
            </a:r>
            <a:r>
              <a:rPr lang="en-US" altLang="zh-CN"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000000"/>
                </a:solidFill>
                <a:latin typeface="微软雅黑" panose="020B0503020204020204" pitchFamily="34" charset="-122"/>
                <a:ea typeface="微软雅黑" panose="020B0503020204020204" pitchFamily="34" charset="-122"/>
              </a:rPr>
              <a:t>诸进程的执行概念上是可重叠的（即正在执行的进程尚未终止，另一个进程可能开始执行</a:t>
            </a:r>
            <a:r>
              <a:rPr lang="zh-CN" altLang="en-US" sz="2800" dirty="0" smtClean="0">
                <a:solidFill>
                  <a:srgbClr val="000000"/>
                </a:solidFill>
                <a:latin typeface="微软雅黑" panose="020B0503020204020204" pitchFamily="34" charset="-122"/>
                <a:ea typeface="微软雅黑" panose="020B0503020204020204" pitchFamily="34" charset="-122"/>
              </a:rPr>
              <a:t>）</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17" name="AutoShape 5">
            <a:extLst>
              <a:ext uri="{FF2B5EF4-FFF2-40B4-BE49-F238E27FC236}">
                <a16:creationId xmlns:a16="http://schemas.microsoft.com/office/drawing/2014/main" id="{0A3A6BC7-21DC-4CAE-8CF8-3C5C92EC36E2}"/>
              </a:ext>
            </a:extLst>
          </p:cNvPr>
          <p:cNvSpPr>
            <a:spLocks noChangeArrowheads="1"/>
          </p:cNvSpPr>
          <p:nvPr/>
        </p:nvSpPr>
        <p:spPr bwMode="auto">
          <a:xfrm>
            <a:off x="374650" y="2265421"/>
            <a:ext cx="8220075" cy="531209"/>
          </a:xfrm>
          <a:prstGeom prst="roundRect">
            <a:avLst>
              <a:gd name="adj" fmla="val 16667"/>
            </a:avLst>
          </a:prstGeom>
          <a:noFill/>
          <a:ln w="9525">
            <a:noFill/>
            <a:round/>
            <a:headEnd/>
            <a:tailEnd/>
          </a:ln>
          <a:effectLst/>
        </p:spPr>
        <p:txBody>
          <a:bodyPr>
            <a:spAutoFit/>
          </a:bodyPr>
          <a:lstStyle/>
          <a:p>
            <a:pPr marL="457200" marR="0" lvl="0" indent="-457200" algn="just" defTabSz="914400" eaLnBrk="1" fontAlgn="base" latinLnBrk="0" hangingPunct="1">
              <a:lnSpc>
                <a:spcPct val="90000"/>
              </a:lnSpc>
              <a:spcBef>
                <a:spcPct val="20000"/>
              </a:spcBef>
              <a:spcAft>
                <a:spcPct val="0"/>
              </a:spcAft>
              <a:buSzTx/>
              <a:buFont typeface="Wingdings" pitchFamily="2" charset="2"/>
              <a:buChar char="q"/>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进程</a:t>
            </a:r>
            <a:r>
              <a:rPr kumimoji="0" lang="zh-CN" altLang="en-US" sz="28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竞争</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：进程之间能过竞争以得到共享的</a:t>
            </a:r>
            <a:r>
              <a:rPr kumimoji="0" lang="zh-CN" altLang="en-US" sz="2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资源</a:t>
            </a:r>
            <a:endPar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8" name="AutoShape 6">
            <a:extLst>
              <a:ext uri="{FF2B5EF4-FFF2-40B4-BE49-F238E27FC236}">
                <a16:creationId xmlns:a16="http://schemas.microsoft.com/office/drawing/2014/main" id="{062E3321-D6D5-488C-97DB-9C92F1D16268}"/>
              </a:ext>
            </a:extLst>
          </p:cNvPr>
          <p:cNvSpPr>
            <a:spLocks noChangeArrowheads="1"/>
          </p:cNvSpPr>
          <p:nvPr/>
        </p:nvSpPr>
        <p:spPr bwMode="auto">
          <a:xfrm>
            <a:off x="374650" y="3273483"/>
            <a:ext cx="8220075" cy="960263"/>
          </a:xfrm>
          <a:prstGeom prst="roundRect">
            <a:avLst>
              <a:gd name="adj" fmla="val 16667"/>
            </a:avLst>
          </a:prstGeom>
          <a:noFill/>
          <a:ln w="9525">
            <a:noFill/>
            <a:round/>
            <a:headEnd/>
            <a:tailEnd/>
          </a:ln>
          <a:effectLst/>
        </p:spPr>
        <p:txBody>
          <a:bodyPr>
            <a:spAutoFit/>
          </a:bodyPr>
          <a:lstStyle/>
          <a:p>
            <a:pPr marL="457200" marR="0" lvl="0" indent="-457200" algn="just" defTabSz="914400" eaLnBrk="1" fontAlgn="base" latinLnBrk="0" hangingPunct="1">
              <a:lnSpc>
                <a:spcPct val="90000"/>
              </a:lnSpc>
              <a:spcBef>
                <a:spcPct val="20000"/>
              </a:spcBef>
              <a:spcAft>
                <a:spcPct val="0"/>
              </a:spcAft>
              <a:buSzTx/>
              <a:buFont typeface="Wingdings" pitchFamily="2" charset="2"/>
              <a:buChar char="q"/>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进程的</a:t>
            </a:r>
            <a:r>
              <a:rPr kumimoji="0" lang="zh-CN" altLang="zh-CN" sz="28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合作</a:t>
            </a:r>
            <a:r>
              <a:rPr kumimoji="0" lang="zh-CN"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：进程之间通过合作以达到共同的</a:t>
            </a:r>
            <a:r>
              <a:rPr kumimoji="0" lang="zh-CN" altLang="zh-CN" sz="2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目标</a:t>
            </a:r>
            <a:endParaRPr kumimoji="0" lang="zh-CN"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19" name="Group 10">
            <a:extLst>
              <a:ext uri="{FF2B5EF4-FFF2-40B4-BE49-F238E27FC236}">
                <a16:creationId xmlns:a16="http://schemas.microsoft.com/office/drawing/2014/main" id="{DDE6A1E8-2F98-46C8-9AEF-E80739C6C23E}"/>
              </a:ext>
            </a:extLst>
          </p:cNvPr>
          <p:cNvGrpSpPr>
            <a:grpSpLocks/>
          </p:cNvGrpSpPr>
          <p:nvPr/>
        </p:nvGrpSpPr>
        <p:grpSpPr bwMode="auto">
          <a:xfrm>
            <a:off x="304800" y="4281546"/>
            <a:ext cx="8458200" cy="1079500"/>
            <a:chOff x="192" y="2750"/>
            <a:chExt cx="5328" cy="680"/>
          </a:xfrm>
          <a:noFill/>
        </p:grpSpPr>
        <p:sp>
          <p:nvSpPr>
            <p:cNvPr id="20" name="AutoShape 8">
              <a:extLst>
                <a:ext uri="{FF2B5EF4-FFF2-40B4-BE49-F238E27FC236}">
                  <a16:creationId xmlns:a16="http://schemas.microsoft.com/office/drawing/2014/main" id="{D2B5B1B7-3196-4710-81F0-4777741885BE}"/>
                </a:ext>
              </a:extLst>
            </p:cNvPr>
            <p:cNvSpPr>
              <a:spLocks noChangeArrowheads="1"/>
            </p:cNvSpPr>
            <p:nvPr/>
          </p:nvSpPr>
          <p:spPr bwMode="auto">
            <a:xfrm>
              <a:off x="192" y="2760"/>
              <a:ext cx="5328" cy="670"/>
            </a:xfrm>
            <a:prstGeom prst="roundRect">
              <a:avLst>
                <a:gd name="adj" fmla="val 5435"/>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901700" indent="-9017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901700" marR="0" lvl="0" indent="-901700" defTabSz="914400" eaLnBrk="1" fontAlgn="base" latinLnBrk="0" hangingPunct="1">
                <a:lnSpc>
                  <a:spcPct val="90000"/>
                </a:lnSpc>
                <a:spcBef>
                  <a:spcPct val="20000"/>
                </a:spcBef>
                <a:spcAft>
                  <a:spcPct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zh-CN" altLang="en-US" sz="24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注意</a:t>
              </a:r>
              <a:r>
                <a:rPr kumimoji="1"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言为了实现进程之间的同步，需要提供同步语句（或称原语）以实现进程之间的通信，基本的同步机制有信号灯、管程和会合</a:t>
              </a:r>
            </a:p>
          </p:txBody>
        </p:sp>
        <p:graphicFrame>
          <p:nvGraphicFramePr>
            <p:cNvPr id="21" name="Object 9">
              <a:extLst>
                <a:ext uri="{FF2B5EF4-FFF2-40B4-BE49-F238E27FC236}">
                  <a16:creationId xmlns:a16="http://schemas.microsoft.com/office/drawing/2014/main" id="{FA80DD79-3094-4202-8987-BF2301CD0F1B}"/>
                </a:ext>
              </a:extLst>
            </p:cNvPr>
            <p:cNvGraphicFramePr>
              <a:graphicFrameLocks noChangeAspect="1"/>
            </p:cNvGraphicFramePr>
            <p:nvPr/>
          </p:nvGraphicFramePr>
          <p:xfrm>
            <a:off x="336" y="2750"/>
            <a:ext cx="240" cy="400"/>
          </p:xfrm>
          <a:graphic>
            <a:graphicData uri="http://schemas.openxmlformats.org/presentationml/2006/ole">
              <mc:AlternateContent xmlns:mc="http://schemas.openxmlformats.org/markup-compatibility/2006">
                <mc:Choice xmlns:v="urn:schemas-microsoft-com:vml" Requires="v">
                  <p:oleObj spid="_x0000_s3087" name="剪辑" r:id="rId3" imgW="1728788" imgH="3252788" progId="MS_ClipArt_Gallery.2">
                    <p:embed/>
                  </p:oleObj>
                </mc:Choice>
                <mc:Fallback>
                  <p:oleObj name="剪辑" r:id="rId3" imgW="1728788" imgH="3252788" progId="MS_ClipArt_Gallery.2">
                    <p:embed/>
                    <p:pic>
                      <p:nvPicPr>
                        <p:cNvPr id="64521" name="Object 9">
                          <a:extLst>
                            <a:ext uri="{FF2B5EF4-FFF2-40B4-BE49-F238E27FC236}">
                              <a16:creationId xmlns:a16="http://schemas.microsoft.com/office/drawing/2014/main" id="{3BF928F7-67BA-4CEE-B648-CABE27B484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2750"/>
                          <a:ext cx="240" cy="4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15215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290">
                                          <p:stCondLst>
                                            <p:cond delay="0"/>
                                          </p:stCondLst>
                                        </p:cTn>
                                        <p:tgtEl>
                                          <p:spTgt spid="19"/>
                                        </p:tgtEl>
                                      </p:cBhvr>
                                    </p:animEffect>
                                    <p:anim calcmode="lin" valueType="num">
                                      <p:cBhvr>
                                        <p:cTn id="8" dur="911"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9"/>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9"/>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9"/>
                                        </p:tgtEl>
                                        <p:attrNameLst>
                                          <p:attrName>ppt_y</p:attrName>
                                        </p:attrNameLst>
                                      </p:cBhvr>
                                      <p:tavLst>
                                        <p:tav tm="0" fmla="#ppt_y-sin(pi*$)/81">
                                          <p:val>
                                            <p:fltVal val="0"/>
                                          </p:val>
                                        </p:tav>
                                        <p:tav tm="100000">
                                          <p:val>
                                            <p:fltVal val="1"/>
                                          </p:val>
                                        </p:tav>
                                      </p:tavLst>
                                    </p:anim>
                                    <p:animScale>
                                      <p:cBhvr>
                                        <p:cTn id="13" dur="13">
                                          <p:stCondLst>
                                            <p:cond delay="325"/>
                                          </p:stCondLst>
                                        </p:cTn>
                                        <p:tgtEl>
                                          <p:spTgt spid="19"/>
                                        </p:tgtEl>
                                      </p:cBhvr>
                                      <p:to x="100000" y="60000"/>
                                    </p:animScale>
                                    <p:animScale>
                                      <p:cBhvr>
                                        <p:cTn id="14" dur="83" decel="50000">
                                          <p:stCondLst>
                                            <p:cond delay="338"/>
                                          </p:stCondLst>
                                        </p:cTn>
                                        <p:tgtEl>
                                          <p:spTgt spid="19"/>
                                        </p:tgtEl>
                                      </p:cBhvr>
                                      <p:to x="100000" y="100000"/>
                                    </p:animScale>
                                    <p:animScale>
                                      <p:cBhvr>
                                        <p:cTn id="15" dur="13">
                                          <p:stCondLst>
                                            <p:cond delay="656"/>
                                          </p:stCondLst>
                                        </p:cTn>
                                        <p:tgtEl>
                                          <p:spTgt spid="19"/>
                                        </p:tgtEl>
                                      </p:cBhvr>
                                      <p:to x="100000" y="80000"/>
                                    </p:animScale>
                                    <p:animScale>
                                      <p:cBhvr>
                                        <p:cTn id="16" dur="83" decel="50000">
                                          <p:stCondLst>
                                            <p:cond delay="669"/>
                                          </p:stCondLst>
                                        </p:cTn>
                                        <p:tgtEl>
                                          <p:spTgt spid="19"/>
                                        </p:tgtEl>
                                      </p:cBhvr>
                                      <p:to x="100000" y="100000"/>
                                    </p:animScale>
                                    <p:animScale>
                                      <p:cBhvr>
                                        <p:cTn id="17" dur="13">
                                          <p:stCondLst>
                                            <p:cond delay="821"/>
                                          </p:stCondLst>
                                        </p:cTn>
                                        <p:tgtEl>
                                          <p:spTgt spid="19"/>
                                        </p:tgtEl>
                                      </p:cBhvr>
                                      <p:to x="100000" y="90000"/>
                                    </p:animScale>
                                    <p:animScale>
                                      <p:cBhvr>
                                        <p:cTn id="18" dur="83" decel="50000">
                                          <p:stCondLst>
                                            <p:cond delay="834"/>
                                          </p:stCondLst>
                                        </p:cTn>
                                        <p:tgtEl>
                                          <p:spTgt spid="19"/>
                                        </p:tgtEl>
                                      </p:cBhvr>
                                      <p:to x="100000" y="100000"/>
                                    </p:animScale>
                                    <p:animScale>
                                      <p:cBhvr>
                                        <p:cTn id="19" dur="13">
                                          <p:stCondLst>
                                            <p:cond delay="904"/>
                                          </p:stCondLst>
                                        </p:cTn>
                                        <p:tgtEl>
                                          <p:spTgt spid="19"/>
                                        </p:tgtEl>
                                      </p:cBhvr>
                                      <p:to x="100000" y="95000"/>
                                    </p:animScale>
                                    <p:animScale>
                                      <p:cBhvr>
                                        <p:cTn id="20" dur="83" decel="50000">
                                          <p:stCondLst>
                                            <p:cond delay="917"/>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sp>
        <p:nvSpPr>
          <p:cNvPr id="12" name="AutoShape 4">
            <a:extLst>
              <a:ext uri="{FF2B5EF4-FFF2-40B4-BE49-F238E27FC236}">
                <a16:creationId xmlns:a16="http://schemas.microsoft.com/office/drawing/2014/main" id="{30B03360-E7B5-49AA-9789-A44592039473}"/>
              </a:ext>
            </a:extLst>
          </p:cNvPr>
          <p:cNvSpPr>
            <a:spLocks noChangeArrowheads="1"/>
          </p:cNvSpPr>
          <p:nvPr/>
        </p:nvSpPr>
        <p:spPr bwMode="auto">
          <a:xfrm>
            <a:off x="395288" y="775985"/>
            <a:ext cx="2305050" cy="531209"/>
          </a:xfrm>
          <a:prstGeom prst="roundRect">
            <a:avLst>
              <a:gd name="adj" fmla="val 16667"/>
            </a:avLst>
          </a:prstGeom>
          <a:noFill/>
          <a:ln w="9525">
            <a:noFill/>
            <a:round/>
            <a:headEnd/>
            <a:tailEnd/>
          </a:ln>
          <a:effectLst/>
        </p:spPr>
        <p:txBody>
          <a:bodyPr>
            <a:spAutoFit/>
          </a:bodyPr>
          <a:lstStyle/>
          <a:p>
            <a:pPr marL="457200" marR="0" lvl="0" indent="-457200" algn="just" defTabSz="914400" eaLnBrk="1" fontAlgn="base" latinLnBrk="0" hangingPunct="1">
              <a:lnSpc>
                <a:spcPct val="90000"/>
              </a:lnSpc>
              <a:spcBef>
                <a:spcPct val="20000"/>
              </a:spcBef>
              <a:spcAft>
                <a:spcPct val="0"/>
              </a:spcAft>
              <a:buClr>
                <a:schemeClr val="tx1"/>
              </a:buClr>
              <a:buSzTx/>
              <a:buFont typeface="Wingdings" pitchFamily="2" charset="2"/>
              <a:buChar char="q"/>
              <a:tabLst/>
              <a:defRPr/>
            </a:pPr>
            <a:r>
              <a:rPr kumimoji="0" lang="zh-CN" altLang="en-US" sz="28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信号灯</a:t>
            </a:r>
            <a:endParaRPr kumimoji="0" lang="zh-CN" altLang="en-US" sz="2800" b="0"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endParaRPr>
          </a:p>
        </p:txBody>
      </p:sp>
      <p:sp>
        <p:nvSpPr>
          <p:cNvPr id="13" name="AutoShape 5">
            <a:extLst>
              <a:ext uri="{FF2B5EF4-FFF2-40B4-BE49-F238E27FC236}">
                <a16:creationId xmlns:a16="http://schemas.microsoft.com/office/drawing/2014/main" id="{88B6608D-B119-4C79-8877-B968CA7787DC}"/>
              </a:ext>
            </a:extLst>
          </p:cNvPr>
          <p:cNvSpPr>
            <a:spLocks noChangeArrowheads="1"/>
          </p:cNvSpPr>
          <p:nvPr/>
        </p:nvSpPr>
        <p:spPr bwMode="auto">
          <a:xfrm>
            <a:off x="349250" y="1423685"/>
            <a:ext cx="7699375" cy="1707106"/>
          </a:xfrm>
          <a:prstGeom prst="roundRect">
            <a:avLst>
              <a:gd name="adj" fmla="val 6553"/>
            </a:avLst>
          </a:prstGeom>
          <a:noFill/>
          <a:ln w="9525">
            <a:solidFill>
              <a:srgbClr val="000000"/>
            </a:solidFill>
            <a:round/>
            <a:headEnd/>
            <a:tailEnd/>
          </a:ln>
          <a:effectLst/>
        </p:spPr>
        <p:txBody>
          <a:bodyPr>
            <a:spAutoFit/>
          </a:bodyPr>
          <a:lstStyle/>
          <a:p>
            <a:pPr marL="0" marR="0" lvl="0" indent="0" algn="just" defTabSz="914400" eaLnBrk="1" fontAlgn="base" latinLnBrk="0" hangingPunct="1">
              <a:lnSpc>
                <a:spcPct val="120000"/>
              </a:lnSpc>
              <a:spcBef>
                <a:spcPct val="20000"/>
              </a:spcBef>
              <a:spcAft>
                <a:spcPct val="0"/>
              </a:spcAft>
              <a:buClr>
                <a:srgbClr val="000000"/>
              </a:buClr>
              <a:buSzTx/>
              <a:buFontTx/>
              <a:buNone/>
              <a:tabLst/>
              <a:defRPr/>
            </a:pPr>
            <a:r>
              <a:rPr kumimoji="0" lang="zh-CN" altLang="en-US" sz="28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定义</a:t>
            </a:r>
            <a:r>
              <a:rPr kumimoji="0" lang="zh-CN" altLang="en-US" sz="2800" b="0" i="0" u="none" strike="noStrike" kern="0" cap="none" spc="0" normalizeH="0" baseline="0" noProof="0" dirty="0">
                <a:ln>
                  <a:noFill/>
                </a:ln>
                <a:solidFill>
                  <a:srgbClr val="000000"/>
                </a:solidFill>
                <a:uLnTx/>
                <a:uFillTx/>
                <a:latin typeface="微软雅黑" panose="020B0503020204020204" pitchFamily="34" charset="-122"/>
                <a:ea typeface="微软雅黑" panose="020B0503020204020204" pitchFamily="34" charset="-122"/>
              </a:rPr>
              <a:t>：</a:t>
            </a:r>
            <a:r>
              <a:rPr kumimoji="0" lang="zh-CN" altLang="en-US" sz="28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信号灯</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是一个数据对象</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该数据对象采用一个整数值</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并可用</a:t>
            </a:r>
            <a:r>
              <a:rPr kumimoji="0" lang="zh-CN" altLang="en-US"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原语</a:t>
            </a:r>
            <a:r>
              <a:rPr kumimoji="0" lang="en-US" altLang="zh-CN"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P</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和</a:t>
            </a:r>
            <a:r>
              <a:rPr kumimoji="0" lang="en-US" altLang="zh-CN"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V</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对它进行操作。信号灯在说明时</a:t>
            </a:r>
            <a:r>
              <a:rPr kumimoji="0"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以某个整数值对它初始化。</a:t>
            </a:r>
          </a:p>
        </p:txBody>
      </p:sp>
      <p:sp>
        <p:nvSpPr>
          <p:cNvPr id="14" name="Rectangle 6">
            <a:extLst>
              <a:ext uri="{FF2B5EF4-FFF2-40B4-BE49-F238E27FC236}">
                <a16:creationId xmlns:a16="http://schemas.microsoft.com/office/drawing/2014/main" id="{C463646A-2090-49DD-B8B4-F8AC8AB0DCA0}"/>
              </a:ext>
            </a:extLst>
          </p:cNvPr>
          <p:cNvSpPr>
            <a:spLocks noChangeArrowheads="1"/>
          </p:cNvSpPr>
          <p:nvPr/>
        </p:nvSpPr>
        <p:spPr bwMode="auto">
          <a:xfrm>
            <a:off x="2266950" y="3368372"/>
            <a:ext cx="5689600" cy="1944688"/>
          </a:xfrm>
          <a:prstGeom prst="rect">
            <a:avLst/>
          </a:prstGeom>
          <a:noFill/>
          <a:ln w="9525">
            <a:noFill/>
            <a:miter lim="800000"/>
            <a:headEnd/>
            <a:tailEnd/>
          </a:ln>
          <a:effectLst/>
        </p:spPr>
        <p:txBody>
          <a:bodyPr/>
          <a:lstStyle/>
          <a:p>
            <a:pPr eaLnBrk="0" fontAlgn="base" hangingPunct="0">
              <a:spcBef>
                <a:spcPct val="0"/>
              </a:spcBef>
              <a:spcAft>
                <a:spcPct val="0"/>
              </a:spcAft>
              <a:defRPr/>
            </a:pPr>
            <a:r>
              <a:rPr kumimoji="1" lang="en-US" altLang="zh-CN" sz="2000" b="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P</a:t>
            </a:r>
            <a:r>
              <a:rPr kumimoji="1" lang="zh-CN" altLang="en-US" sz="2000" b="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a:t>
            </a:r>
            <a:r>
              <a:rPr kumimoji="1" lang="en-US" altLang="zh-CN" sz="2000" b="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V</a:t>
            </a:r>
            <a:r>
              <a:rPr kumimoji="1" lang="zh-CN" altLang="en-US" sz="2000" b="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操作的定义：</a:t>
            </a:r>
          </a:p>
          <a:p>
            <a:pPr eaLnBrk="0" fontAlgn="base" hangingPunct="0">
              <a:spcBef>
                <a:spcPct val="0"/>
              </a:spcBef>
              <a:spcAft>
                <a:spcPct val="0"/>
              </a:spcAft>
              <a:defRPr/>
            </a:pPr>
            <a:r>
              <a:rPr kumimoji="1" lang="zh-CN" altLang="en-US" sz="2000" b="1">
                <a:solidFill>
                  <a:srgbClr val="00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     </a:t>
            </a:r>
            <a:r>
              <a:rPr kumimoji="1" lang="en-US" altLang="zh-CN" sz="2000" b="1">
                <a:solidFill>
                  <a:srgbClr val="000000"/>
                </a:solidFill>
                <a:latin typeface="微软雅黑" panose="020B0503020204020204" pitchFamily="34" charset="-122"/>
                <a:ea typeface="微软雅黑" panose="020B0503020204020204" pitchFamily="34" charset="-122"/>
              </a:rPr>
              <a:t>P(s): if s&gt;0 then s:=s-1</a:t>
            </a:r>
          </a:p>
          <a:p>
            <a:pPr eaLnBrk="0" fontAlgn="base" hangingPunct="0">
              <a:spcBef>
                <a:spcPct val="0"/>
              </a:spcBef>
              <a:spcAft>
                <a:spcPct val="0"/>
              </a:spcAft>
              <a:defRPr/>
            </a:pPr>
            <a:r>
              <a:rPr kumimoji="1" lang="en-US" altLang="zh-CN" sz="2000" b="1">
                <a:solidFill>
                  <a:srgbClr val="000000"/>
                </a:solidFill>
                <a:latin typeface="微软雅黑" panose="020B0503020204020204" pitchFamily="34" charset="-122"/>
                <a:ea typeface="微软雅黑" panose="020B0503020204020204" pitchFamily="34" charset="-122"/>
              </a:rPr>
              <a:t>                  else </a:t>
            </a:r>
            <a:r>
              <a:rPr kumimoji="1" lang="zh-CN" altLang="en-US" sz="2000" b="1">
                <a:solidFill>
                  <a:srgbClr val="000000"/>
                </a:solidFill>
                <a:latin typeface="微软雅黑" panose="020B0503020204020204" pitchFamily="34" charset="-122"/>
                <a:ea typeface="微软雅黑" panose="020B0503020204020204" pitchFamily="34" charset="-122"/>
              </a:rPr>
              <a:t>挂起当前进程</a:t>
            </a:r>
          </a:p>
          <a:p>
            <a:pPr eaLnBrk="0" fontAlgn="base" hangingPunct="0">
              <a:spcBef>
                <a:spcPct val="0"/>
              </a:spcBef>
              <a:spcAft>
                <a:spcPct val="0"/>
              </a:spcAft>
              <a:defRPr/>
            </a:pPr>
            <a:r>
              <a:rPr kumimoji="1" lang="zh-CN" altLang="en-US" sz="2000" b="1">
                <a:solidFill>
                  <a:srgbClr val="000000"/>
                </a:solidFill>
                <a:latin typeface="微软雅黑" panose="020B0503020204020204" pitchFamily="34" charset="-122"/>
                <a:ea typeface="微软雅黑" panose="020B0503020204020204" pitchFamily="34" charset="-122"/>
              </a:rPr>
              <a:t>     </a:t>
            </a:r>
            <a:r>
              <a:rPr kumimoji="1" lang="en-US" altLang="zh-CN" sz="2000" b="1">
                <a:solidFill>
                  <a:srgbClr val="000000"/>
                </a:solidFill>
                <a:latin typeface="微软雅黑" panose="020B0503020204020204" pitchFamily="34" charset="-122"/>
                <a:ea typeface="微软雅黑" panose="020B0503020204020204" pitchFamily="34" charset="-122"/>
              </a:rPr>
              <a:t>V(s): if </a:t>
            </a:r>
            <a:r>
              <a:rPr kumimoji="1" lang="zh-CN" altLang="en-US" sz="2000" b="1">
                <a:solidFill>
                  <a:srgbClr val="000000"/>
                </a:solidFill>
                <a:latin typeface="微软雅黑" panose="020B0503020204020204" pitchFamily="34" charset="-122"/>
                <a:ea typeface="微软雅黑" panose="020B0503020204020204" pitchFamily="34" charset="-122"/>
              </a:rPr>
              <a:t>信号灯上有挂起的进程</a:t>
            </a:r>
          </a:p>
          <a:p>
            <a:pPr eaLnBrk="0" fontAlgn="base" hangingPunct="0">
              <a:spcBef>
                <a:spcPct val="0"/>
              </a:spcBef>
              <a:spcAft>
                <a:spcPct val="0"/>
              </a:spcAft>
              <a:defRPr/>
            </a:pPr>
            <a:r>
              <a:rPr kumimoji="1" lang="zh-CN" altLang="en-US" sz="2000" b="1">
                <a:solidFill>
                  <a:srgbClr val="000000"/>
                </a:solidFill>
                <a:latin typeface="微软雅黑" panose="020B0503020204020204" pitchFamily="34" charset="-122"/>
                <a:ea typeface="微软雅黑" panose="020B0503020204020204" pitchFamily="34" charset="-122"/>
              </a:rPr>
              <a:t>              </a:t>
            </a:r>
            <a:r>
              <a:rPr kumimoji="1" lang="en-US" altLang="zh-CN" sz="2000" b="1">
                <a:solidFill>
                  <a:srgbClr val="000000"/>
                </a:solidFill>
                <a:latin typeface="微软雅黑" panose="020B0503020204020204" pitchFamily="34" charset="-122"/>
                <a:ea typeface="微软雅黑" panose="020B0503020204020204" pitchFamily="34" charset="-122"/>
              </a:rPr>
              <a:t>then </a:t>
            </a:r>
            <a:r>
              <a:rPr kumimoji="1" lang="zh-CN" altLang="en-US" sz="2000" b="1">
                <a:solidFill>
                  <a:srgbClr val="000000"/>
                </a:solidFill>
                <a:latin typeface="微软雅黑" panose="020B0503020204020204" pitchFamily="34" charset="-122"/>
                <a:ea typeface="微软雅黑" panose="020B0503020204020204" pitchFamily="34" charset="-122"/>
              </a:rPr>
              <a:t>唤配进程</a:t>
            </a:r>
          </a:p>
          <a:p>
            <a:pPr eaLnBrk="0" fontAlgn="base" hangingPunct="0">
              <a:spcBef>
                <a:spcPct val="0"/>
              </a:spcBef>
              <a:spcAft>
                <a:spcPct val="0"/>
              </a:spcAft>
              <a:defRPr/>
            </a:pPr>
            <a:r>
              <a:rPr kumimoji="1" lang="zh-CN" altLang="en-US" sz="2000" b="1">
                <a:solidFill>
                  <a:srgbClr val="000000"/>
                </a:solidFill>
                <a:latin typeface="微软雅黑" panose="020B0503020204020204" pitchFamily="34" charset="-122"/>
                <a:ea typeface="微软雅黑" panose="020B0503020204020204" pitchFamily="34" charset="-122"/>
              </a:rPr>
              <a:t>              </a:t>
            </a:r>
            <a:r>
              <a:rPr kumimoji="1" lang="en-US" altLang="zh-CN" sz="2000" b="1">
                <a:solidFill>
                  <a:srgbClr val="000000"/>
                </a:solidFill>
                <a:latin typeface="微软雅黑" panose="020B0503020204020204" pitchFamily="34" charset="-122"/>
                <a:ea typeface="微软雅黑" panose="020B0503020204020204" pitchFamily="34" charset="-122"/>
              </a:rPr>
              <a:t>else  s:=s+1</a:t>
            </a:r>
          </a:p>
        </p:txBody>
      </p:sp>
      <p:sp>
        <p:nvSpPr>
          <p:cNvPr id="15" name="Freeform 7">
            <a:extLst>
              <a:ext uri="{FF2B5EF4-FFF2-40B4-BE49-F238E27FC236}">
                <a16:creationId xmlns:a16="http://schemas.microsoft.com/office/drawing/2014/main" id="{690FB9B0-B397-461E-9F59-6969168ACEAD}"/>
              </a:ext>
            </a:extLst>
          </p:cNvPr>
          <p:cNvSpPr>
            <a:spLocks/>
          </p:cNvSpPr>
          <p:nvPr/>
        </p:nvSpPr>
        <p:spPr bwMode="auto">
          <a:xfrm>
            <a:off x="2844800" y="3730322"/>
            <a:ext cx="719138" cy="358775"/>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5"/>
              <a:gd name="T37" fmla="*/ 0 h 293"/>
              <a:gd name="T38" fmla="*/ 695 w 695"/>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a:solidFill>
              <a:srgbClr val="FF0000"/>
            </a:solidFill>
            <a:round/>
            <a:headEnd/>
            <a:tailEnd/>
          </a:ln>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6" name="Freeform 8">
            <a:extLst>
              <a:ext uri="{FF2B5EF4-FFF2-40B4-BE49-F238E27FC236}">
                <a16:creationId xmlns:a16="http://schemas.microsoft.com/office/drawing/2014/main" id="{7DFBD692-76D5-4185-98BC-6939E00BE522}"/>
              </a:ext>
            </a:extLst>
          </p:cNvPr>
          <p:cNvSpPr>
            <a:spLocks/>
          </p:cNvSpPr>
          <p:nvPr/>
        </p:nvSpPr>
        <p:spPr bwMode="auto">
          <a:xfrm>
            <a:off x="2843213" y="4304997"/>
            <a:ext cx="719137" cy="358775"/>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5"/>
              <a:gd name="T37" fmla="*/ 0 h 293"/>
              <a:gd name="T38" fmla="*/ 695 w 695"/>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a:solidFill>
              <a:srgbClr val="FF0000"/>
            </a:solidFill>
            <a:round/>
            <a:headEnd/>
            <a:tailEnd/>
          </a:ln>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grpSp>
        <p:nvGrpSpPr>
          <p:cNvPr id="17" name="Group 12">
            <a:extLst>
              <a:ext uri="{FF2B5EF4-FFF2-40B4-BE49-F238E27FC236}">
                <a16:creationId xmlns:a16="http://schemas.microsoft.com/office/drawing/2014/main" id="{73CE58FC-8559-4F73-858D-27F2E3B84B73}"/>
              </a:ext>
            </a:extLst>
          </p:cNvPr>
          <p:cNvGrpSpPr>
            <a:grpSpLocks/>
          </p:cNvGrpSpPr>
          <p:nvPr/>
        </p:nvGrpSpPr>
        <p:grpSpPr bwMode="auto">
          <a:xfrm>
            <a:off x="106363" y="3944635"/>
            <a:ext cx="2736850" cy="2303462"/>
            <a:chOff x="67" y="2387"/>
            <a:chExt cx="1724" cy="1451"/>
          </a:xfrm>
          <a:noFill/>
        </p:grpSpPr>
        <p:sp>
          <p:nvSpPr>
            <p:cNvPr id="18" name="Line 9">
              <a:extLst>
                <a:ext uri="{FF2B5EF4-FFF2-40B4-BE49-F238E27FC236}">
                  <a16:creationId xmlns:a16="http://schemas.microsoft.com/office/drawing/2014/main" id="{0F99467D-0DE0-4E37-B710-95AF581B328B}"/>
                </a:ext>
              </a:extLst>
            </p:cNvPr>
            <p:cNvSpPr>
              <a:spLocks noChangeShapeType="1"/>
            </p:cNvSpPr>
            <p:nvPr/>
          </p:nvSpPr>
          <p:spPr bwMode="auto">
            <a:xfrm flipH="1">
              <a:off x="1519" y="2387"/>
              <a:ext cx="272" cy="363"/>
            </a:xfrm>
            <a:prstGeom prst="line">
              <a:avLst/>
            </a:prstGeom>
            <a:grpFill/>
            <a:ln w="28575">
              <a:solidFill>
                <a:srgbClr val="FF3300"/>
              </a:solidFill>
              <a:round/>
              <a:headEnd/>
              <a:tailEnd/>
            </a:ln>
            <a:extLst/>
          </p:spPr>
          <p:txBody>
            <a:bodyPr lIns="0" tIns="46038" rIns="0"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33CC"/>
                </a:solidFill>
                <a:effectLst/>
                <a:uLnTx/>
                <a:uFillTx/>
                <a:latin typeface="微软雅黑" panose="020B0503020204020204" pitchFamily="34" charset="-122"/>
                <a:ea typeface="微软雅黑" panose="020B0503020204020204" pitchFamily="34" charset="-122"/>
              </a:endParaRPr>
            </a:p>
          </p:txBody>
        </p:sp>
        <p:sp>
          <p:nvSpPr>
            <p:cNvPr id="19" name="Line 10">
              <a:extLst>
                <a:ext uri="{FF2B5EF4-FFF2-40B4-BE49-F238E27FC236}">
                  <a16:creationId xmlns:a16="http://schemas.microsoft.com/office/drawing/2014/main" id="{608A8C0A-15DC-47D0-8C20-4ED9DFBED805}"/>
                </a:ext>
              </a:extLst>
            </p:cNvPr>
            <p:cNvSpPr>
              <a:spLocks noChangeShapeType="1"/>
            </p:cNvSpPr>
            <p:nvPr/>
          </p:nvSpPr>
          <p:spPr bwMode="auto">
            <a:xfrm flipH="1" flipV="1">
              <a:off x="1474" y="2750"/>
              <a:ext cx="317" cy="0"/>
            </a:xfrm>
            <a:prstGeom prst="line">
              <a:avLst/>
            </a:prstGeom>
            <a:grpFill/>
            <a:ln w="28575">
              <a:solidFill>
                <a:srgbClr val="FF3300"/>
              </a:solidFill>
              <a:round/>
              <a:headEnd/>
              <a:tailEnd/>
            </a:ln>
            <a:extLst/>
          </p:spPr>
          <p:txBody>
            <a:bodyPr lIns="0" tIns="46038" rIns="0"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0033CC"/>
                </a:solidFill>
                <a:effectLst/>
                <a:uLnTx/>
                <a:uFillTx/>
                <a:latin typeface="微软雅黑" panose="020B0503020204020204" pitchFamily="34" charset="-122"/>
                <a:ea typeface="微软雅黑" panose="020B0503020204020204" pitchFamily="34" charset="-122"/>
              </a:endParaRPr>
            </a:p>
          </p:txBody>
        </p:sp>
        <p:sp>
          <p:nvSpPr>
            <p:cNvPr id="20" name="Cloud">
              <a:extLst>
                <a:ext uri="{FF2B5EF4-FFF2-40B4-BE49-F238E27FC236}">
                  <a16:creationId xmlns:a16="http://schemas.microsoft.com/office/drawing/2014/main" id="{4755D32D-43F3-4D05-B7CA-D8CA6AF1C00A}"/>
                </a:ext>
              </a:extLst>
            </p:cNvPr>
            <p:cNvSpPr>
              <a:spLocks noChangeAspect="1" noEditPoints="1" noChangeArrowheads="1"/>
            </p:cNvSpPr>
            <p:nvPr/>
          </p:nvSpPr>
          <p:spPr bwMode="auto">
            <a:xfrm>
              <a:off x="67" y="2747"/>
              <a:ext cx="1724" cy="109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982 w 21600"/>
                <a:gd name="T13" fmla="*/ 3267 h 21600"/>
                <a:gd name="T14" fmla="*/ 17090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pFill/>
            <a:ln w="9525">
              <a:solidFill>
                <a:srgbClr val="000000"/>
              </a:solidFill>
              <a:miter lim="800000"/>
              <a:headEnd/>
              <a:tailEnd/>
            </a:ln>
            <a:effectLst>
              <a:outerShdw dist="107763" dir="2700000" algn="ctr" rotWithShape="0">
                <a:srgbClr val="808080"/>
              </a:outerShdw>
            </a:effectLst>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Wingdings" panose="05000000000000000000" pitchFamily="2" charset="2"/>
                </a:rPr>
                <a:t>原语</a:t>
              </a: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Wingdings" panose="05000000000000000000" pitchFamily="2" charset="2"/>
                </a:rPr>
                <a:t>P</a:t>
              </a:r>
              <a:r>
                <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Wingdings" panose="05000000000000000000" pitchFamily="2" charset="2"/>
                </a:rPr>
                <a:t>V</a:t>
              </a:r>
              <a:r>
                <a:rPr kumimoji="1" lang="zh-CN" altLang="en-US" sz="2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Wingdings" panose="05000000000000000000" pitchFamily="2" charset="2"/>
                </a:rPr>
                <a:t>是不可再分的原子操作</a:t>
              </a:r>
            </a:p>
          </p:txBody>
        </p:sp>
      </p:grpSp>
    </p:spTree>
    <p:extLst>
      <p:ext uri="{BB962C8B-B14F-4D97-AF65-F5344CB8AC3E}">
        <p14:creationId xmlns:p14="http://schemas.microsoft.com/office/powerpoint/2010/main" val="407100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style.rotation</p:attrName>
                                        </p:attrNameLst>
                                      </p:cBhvr>
                                      <p:tavLst>
                                        <p:tav tm="0">
                                          <p:val>
                                            <p:fltVal val="720"/>
                                          </p:val>
                                        </p:tav>
                                        <p:tav tm="100000">
                                          <p:val>
                                            <p:fltVal val="0"/>
                                          </p:val>
                                        </p:tav>
                                      </p:tavLst>
                                    </p:anim>
                                    <p:anim calcmode="lin" valueType="num">
                                      <p:cBhvr>
                                        <p:cTn id="9" dur="500" fill="hold"/>
                                        <p:tgtEl>
                                          <p:spTgt spid="14"/>
                                        </p:tgtEl>
                                        <p:attrNameLst>
                                          <p:attrName>ppt_h</p:attrName>
                                        </p:attrNameLst>
                                      </p:cBhvr>
                                      <p:tavLst>
                                        <p:tav tm="0">
                                          <p:val>
                                            <p:fltVal val="0"/>
                                          </p:val>
                                        </p:tav>
                                        <p:tav tm="100000">
                                          <p:val>
                                            <p:strVal val="#ppt_h"/>
                                          </p:val>
                                        </p:tav>
                                      </p:tavLst>
                                    </p:anim>
                                    <p:anim calcmode="lin" valueType="num">
                                      <p:cBhvr>
                                        <p:cTn id="10" dur="500" fill="hold"/>
                                        <p:tgtEl>
                                          <p:spTgt spid="1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edg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edg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第二节 单元级控制结构</a:t>
            </a:r>
            <a:endParaRPr lang="zh-CN" altLang="en-US" dirty="0"/>
          </a:p>
        </p:txBody>
      </p:sp>
      <p:grpSp>
        <p:nvGrpSpPr>
          <p:cNvPr id="8" name="Group 4">
            <a:extLst>
              <a:ext uri="{FF2B5EF4-FFF2-40B4-BE49-F238E27FC236}">
                <a16:creationId xmlns:a16="http://schemas.microsoft.com/office/drawing/2014/main" id="{3937C270-6D6E-42EC-ACAB-604337DF51A8}"/>
              </a:ext>
            </a:extLst>
          </p:cNvPr>
          <p:cNvGrpSpPr>
            <a:grpSpLocks/>
          </p:cNvGrpSpPr>
          <p:nvPr/>
        </p:nvGrpSpPr>
        <p:grpSpPr bwMode="auto">
          <a:xfrm>
            <a:off x="304800" y="950937"/>
            <a:ext cx="8458200" cy="792163"/>
            <a:chOff x="192" y="2750"/>
            <a:chExt cx="5328" cy="680"/>
          </a:xfrm>
          <a:noFill/>
        </p:grpSpPr>
        <p:sp>
          <p:nvSpPr>
            <p:cNvPr id="9" name="AutoShape 5">
              <a:extLst>
                <a:ext uri="{FF2B5EF4-FFF2-40B4-BE49-F238E27FC236}">
                  <a16:creationId xmlns:a16="http://schemas.microsoft.com/office/drawing/2014/main" id="{0CF0BE17-F15C-4E6C-95E2-EF61441626B0}"/>
                </a:ext>
              </a:extLst>
            </p:cNvPr>
            <p:cNvSpPr>
              <a:spLocks noChangeArrowheads="1"/>
            </p:cNvSpPr>
            <p:nvPr/>
          </p:nvSpPr>
          <p:spPr bwMode="auto">
            <a:xfrm>
              <a:off x="192" y="2760"/>
              <a:ext cx="5328" cy="670"/>
            </a:xfrm>
            <a:prstGeom prst="roundRect">
              <a:avLst>
                <a:gd name="adj" fmla="val 5435"/>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901700" indent="-9017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901700" marR="0" lvl="0" indent="-901700" defTabSz="914400" eaLnBrk="1" fontAlgn="base" latinLnBrk="0" hangingPunct="1">
                <a:lnSpc>
                  <a:spcPct val="90000"/>
                </a:lnSpc>
                <a:spcBef>
                  <a:spcPct val="20000"/>
                </a:spcBef>
                <a:spcAft>
                  <a:spcPct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zh-CN" altLang="en-US" sz="24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注意</a:t>
              </a:r>
              <a:r>
                <a:rPr kumimoji="1"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在访问共享资源前</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不能忘记执行一次</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操作</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释放资源时不要忽略执行一次</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操作</a:t>
              </a:r>
            </a:p>
          </p:txBody>
        </p:sp>
        <p:graphicFrame>
          <p:nvGraphicFramePr>
            <p:cNvPr id="10" name="Object 6">
              <a:extLst>
                <a:ext uri="{FF2B5EF4-FFF2-40B4-BE49-F238E27FC236}">
                  <a16:creationId xmlns:a16="http://schemas.microsoft.com/office/drawing/2014/main" id="{A1F6AA2E-8945-4117-A71E-DBC80CFFB6C8}"/>
                </a:ext>
              </a:extLst>
            </p:cNvPr>
            <p:cNvGraphicFramePr>
              <a:graphicFrameLocks noChangeAspect="1"/>
            </p:cNvGraphicFramePr>
            <p:nvPr/>
          </p:nvGraphicFramePr>
          <p:xfrm>
            <a:off x="336" y="2750"/>
            <a:ext cx="240" cy="400"/>
          </p:xfrm>
          <a:graphic>
            <a:graphicData uri="http://schemas.openxmlformats.org/presentationml/2006/ole">
              <mc:AlternateContent xmlns:mc="http://schemas.openxmlformats.org/markup-compatibility/2006">
                <mc:Choice xmlns:v="urn:schemas-microsoft-com:vml" Requires="v">
                  <p:oleObj spid="_x0000_s4111" name="剪辑" r:id="rId3" imgW="1728788" imgH="3252788" progId="MS_ClipArt_Gallery.2">
                    <p:embed/>
                  </p:oleObj>
                </mc:Choice>
                <mc:Fallback>
                  <p:oleObj name="剪辑" r:id="rId3" imgW="1728788" imgH="3252788" progId="MS_ClipArt_Gallery.2">
                    <p:embed/>
                    <p:pic>
                      <p:nvPicPr>
                        <p:cNvPr id="68616" name="Object 6">
                          <a:extLst>
                            <a:ext uri="{FF2B5EF4-FFF2-40B4-BE49-F238E27FC236}">
                              <a16:creationId xmlns:a16="http://schemas.microsoft.com/office/drawing/2014/main" id="{550145BB-9FBA-4F13-94DC-249961CF2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2750"/>
                          <a:ext cx="240" cy="400"/>
                        </a:xfrm>
                        <a:prstGeom prst="rect">
                          <a:avLst/>
                        </a:prstGeom>
                        <a:solidFill>
                          <a:srgbClr val="FF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AutoShape 7">
            <a:extLst>
              <a:ext uri="{FF2B5EF4-FFF2-40B4-BE49-F238E27FC236}">
                <a16:creationId xmlns:a16="http://schemas.microsoft.com/office/drawing/2014/main" id="{98E6959A-A871-42A5-BB37-D00532197F1D}"/>
              </a:ext>
            </a:extLst>
          </p:cNvPr>
          <p:cNvSpPr>
            <a:spLocks noChangeArrowheads="1"/>
          </p:cNvSpPr>
          <p:nvPr/>
        </p:nvSpPr>
        <p:spPr bwMode="auto">
          <a:xfrm>
            <a:off x="303213" y="1871687"/>
            <a:ext cx="2973387" cy="531209"/>
          </a:xfrm>
          <a:prstGeom prst="roundRect">
            <a:avLst>
              <a:gd name="adj" fmla="val 16667"/>
            </a:avLst>
          </a:prstGeom>
          <a:noFill/>
          <a:ln w="9525">
            <a:noFill/>
            <a:round/>
            <a:headEnd/>
            <a:tailEnd/>
          </a:ln>
          <a:effectLst/>
        </p:spPr>
        <p:txBody>
          <a:bodyPr>
            <a:spAutoFit/>
          </a:bodyPr>
          <a:lstStyle/>
          <a:p>
            <a:pPr marL="457200" marR="0" lvl="0" indent="-457200" algn="just" defTabSz="914400" eaLnBrk="1" fontAlgn="base" latinLnBrk="0" hangingPunct="1">
              <a:lnSpc>
                <a:spcPct val="90000"/>
              </a:lnSpc>
              <a:spcBef>
                <a:spcPct val="20000"/>
              </a:spcBef>
              <a:spcAft>
                <a:spcPct val="0"/>
              </a:spcAft>
              <a:buClr>
                <a:schemeClr val="tx1"/>
              </a:buClr>
              <a:buSzTx/>
              <a:buFont typeface="Wingdings" pitchFamily="2" charset="2"/>
              <a:buChar char="q"/>
              <a:tabLst/>
              <a:defRPr/>
            </a:pPr>
            <a:r>
              <a:rPr kumimoji="0" lang="zh-CN" altLang="en-US" sz="2800" b="1" i="0" u="none" strike="noStrike" kern="0" cap="none" spc="0" normalizeH="0" baseline="0" noProof="0" dirty="0">
                <a:ln>
                  <a:noFill/>
                </a:ln>
                <a:solidFill>
                  <a:srgbClr val="C00000"/>
                </a:solidFill>
                <a:uLnTx/>
                <a:uFillTx/>
                <a:latin typeface="微软雅黑" panose="020B0503020204020204" pitchFamily="34" charset="-122"/>
                <a:ea typeface="微软雅黑" panose="020B0503020204020204" pitchFamily="34" charset="-122"/>
              </a:rPr>
              <a:t>信号灯的弱点</a:t>
            </a:r>
          </a:p>
        </p:txBody>
      </p:sp>
      <p:sp>
        <p:nvSpPr>
          <p:cNvPr id="12" name="AutoShape 8">
            <a:extLst>
              <a:ext uri="{FF2B5EF4-FFF2-40B4-BE49-F238E27FC236}">
                <a16:creationId xmlns:a16="http://schemas.microsoft.com/office/drawing/2014/main" id="{227AC681-C2E9-41A4-8200-2356DB667B23}"/>
              </a:ext>
            </a:extLst>
          </p:cNvPr>
          <p:cNvSpPr>
            <a:spLocks noChangeArrowheads="1"/>
          </p:cNvSpPr>
          <p:nvPr/>
        </p:nvSpPr>
        <p:spPr bwMode="auto">
          <a:xfrm>
            <a:off x="323850" y="2540025"/>
            <a:ext cx="7786688" cy="1580007"/>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457200" marR="0" lvl="0"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简单低级，难设计，难</a:t>
            </a:r>
            <a:r>
              <a:rPr kumimoji="0" lang="zh-CN" altLang="en-US" sz="2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理解</a:t>
            </a:r>
            <a:endPar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457200" marR="0" lvl="0"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ü"/>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不能作静态</a:t>
            </a:r>
            <a:r>
              <a:rPr kumimoji="0" lang="zh-CN" altLang="en-US" sz="2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检查</a:t>
            </a:r>
          </a:p>
          <a:p>
            <a:pPr marL="457200" marR="0" lvl="0" indent="-457200" algn="just" defTabSz="914400" eaLnBrk="1" fontAlgn="base" latinLnBrk="0" hangingPunct="1">
              <a:lnSpc>
                <a:spcPct val="90000"/>
              </a:lnSpc>
              <a:spcBef>
                <a:spcPct val="20000"/>
              </a:spcBef>
              <a:spcAft>
                <a:spcPct val="0"/>
              </a:spcAft>
              <a:buClrTx/>
              <a:buSzTx/>
              <a:buFont typeface="Wingdings" panose="05000000000000000000" pitchFamily="2" charset="2"/>
              <a:buChar char="ü"/>
              <a:tabLst/>
              <a:defRPr/>
            </a:pPr>
            <a:r>
              <a:rPr kumimoji="0" lang="zh-CN" altLang="en-US" sz="2800" b="0"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rPr>
              <a:t>容易出错，容易导致死锁</a:t>
            </a:r>
            <a:endPar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601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0" lang="zh-CN" altLang="en-US" sz="3200" b="1" i="0" u="none" strike="noStrike" kern="0" cap="none" spc="0" normalizeH="0" baseline="0" noProof="0" dirty="0">
                <a:ln>
                  <a:noFill/>
                </a:ln>
                <a:solidFill>
                  <a:schemeClr val="tx1"/>
                </a:solidFill>
                <a:uLnTx/>
                <a:uFillTx/>
                <a:latin typeface="微软雅黑" panose="020B0503020204020204" pitchFamily="34" charset="-122"/>
              </a:rPr>
              <a:t>第三章习题</a:t>
            </a:r>
            <a:endParaRPr lang="zh-CN" altLang="en-US" dirty="0"/>
          </a:p>
        </p:txBody>
      </p:sp>
      <p:sp>
        <p:nvSpPr>
          <p:cNvPr id="5" name="Rectangle 2">
            <a:extLst>
              <a:ext uri="{FF2B5EF4-FFF2-40B4-BE49-F238E27FC236}">
                <a16:creationId xmlns:a16="http://schemas.microsoft.com/office/drawing/2014/main" id="{FD306B2D-445B-4E7B-9E24-800CBE9F0388}"/>
              </a:ext>
            </a:extLst>
          </p:cNvPr>
          <p:cNvSpPr txBox="1">
            <a:spLocks noChangeArrowheads="1"/>
          </p:cNvSpPr>
          <p:nvPr/>
        </p:nvSpPr>
        <p:spPr bwMode="auto">
          <a:xfrm>
            <a:off x="395288" y="836613"/>
            <a:ext cx="2520950" cy="56515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2pPr>
            <a:lvl3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3pPr>
            <a:lvl4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4pPr>
            <a:lvl5pPr algn="ctr" rtl="0" eaLnBrk="0" fontAlgn="base" hangingPunct="0">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5pPr>
            <a:lvl6pPr marL="4572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6pPr>
            <a:lvl7pPr marL="9144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7pPr>
            <a:lvl8pPr marL="13716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8pPr>
            <a:lvl9pPr marL="1828800" algn="ctr" rtl="0" fontAlgn="base">
              <a:spcBef>
                <a:spcPct val="0"/>
              </a:spcBef>
              <a:spcAft>
                <a:spcPct val="0"/>
              </a:spcAft>
              <a:defRPr sz="3200" b="1">
                <a:solidFill>
                  <a:srgbClr val="00CC99"/>
                </a:solidFill>
                <a:effectLst>
                  <a:outerShdw blurRad="38100" dist="38100" dir="2700000" algn="tl">
                    <a:srgbClr val="C0C0C0"/>
                  </a:outerShdw>
                </a:effectLst>
                <a:latin typeface="Times New Roman" pitchFamily="18" charset="0"/>
                <a:ea typeface="仿宋_GB2312" pitchFamily="1"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2800" b="1" i="0" u="none" strike="noStrike" kern="0" cap="none" spc="0" normalizeH="0" baseline="0" noProof="0" dirty="0">
              <a:ln>
                <a:noFill/>
              </a:ln>
              <a:solidFill>
                <a:schemeClr val="tx1"/>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endParaRPr>
          </a:p>
        </p:txBody>
      </p:sp>
      <p:sp>
        <p:nvSpPr>
          <p:cNvPr id="6" name="AutoShape 3">
            <a:extLst>
              <a:ext uri="{FF2B5EF4-FFF2-40B4-BE49-F238E27FC236}">
                <a16:creationId xmlns:a16="http://schemas.microsoft.com/office/drawing/2014/main" id="{499239D0-125E-4793-8B02-8FDDBEE6D9ED}"/>
              </a:ext>
            </a:extLst>
          </p:cNvPr>
          <p:cNvSpPr>
            <a:spLocks noChangeArrowheads="1"/>
          </p:cNvSpPr>
          <p:nvPr/>
        </p:nvSpPr>
        <p:spPr bwMode="auto">
          <a:xfrm>
            <a:off x="468313" y="1628775"/>
            <a:ext cx="7315200" cy="2736850"/>
          </a:xfrm>
          <a:prstGeom prst="roundRect">
            <a:avLst>
              <a:gd name="adj" fmla="val 16667"/>
            </a:avLst>
          </a:prstGeom>
          <a:noFill/>
          <a:ln>
            <a:noFill/>
          </a:ln>
        </p:spPr>
        <p:txBody>
          <a:bodyPr/>
          <a:lstStyle>
            <a:lvl1pPr>
              <a:spcBef>
                <a:spcPct val="20000"/>
              </a:spcBef>
              <a:buClr>
                <a:schemeClr val="accent2"/>
              </a:buClr>
              <a:buSzPct val="75000"/>
              <a:buFont typeface="Monotype Sorts" pitchFamily="2" charset="2"/>
              <a:buChar char="u"/>
              <a:tabLst>
                <a:tab pos="103188" algn="l"/>
              </a:tabLst>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tabLst>
                <a:tab pos="103188" algn="l"/>
              </a:tabLst>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tabLst>
                <a:tab pos="103188" algn="l"/>
              </a:tabLst>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tabLst>
                <a:tab pos="103188" algn="l"/>
              </a:tabLst>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tabLst>
                <a:tab pos="103188" algn="l"/>
              </a:tabLst>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tabLst>
                <a:tab pos="103188" algn="l"/>
              </a:tabLst>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tabLst>
                <a:tab pos="103188" algn="l"/>
              </a:tabLst>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tabLst>
                <a:tab pos="103188" algn="l"/>
              </a:tabLst>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tabLst>
                <a:tab pos="103188" algn="l"/>
              </a:tabLst>
              <a:defRPr sz="2000">
                <a:solidFill>
                  <a:schemeClr val="tx1"/>
                </a:solidFill>
                <a:latin typeface="Times New Roman" panose="02020603050405020304" pitchFamily="18" charset="0"/>
                <a:ea typeface="仿宋_GB2312" pitchFamily="49" charset="-122"/>
              </a:defRPr>
            </a:lvl9pPr>
          </a:lstStyle>
          <a:p>
            <a:pPr marL="0" marR="0" lvl="0" indent="0" defTabSz="914400" eaLnBrk="1" fontAlgn="base" latinLnBrk="0" hangingPunct="1">
              <a:lnSpc>
                <a:spcPct val="120000"/>
              </a:lnSpc>
              <a:spcBef>
                <a:spcPct val="20000"/>
              </a:spcBef>
              <a:spcAft>
                <a:spcPct val="0"/>
              </a:spcAft>
              <a:buClr>
                <a:srgbClr val="CCCCFF"/>
              </a:buClr>
              <a:buSzPct val="75000"/>
              <a:buFont typeface="Monotype Sorts" pitchFamily="2" charset="2"/>
              <a:buNone/>
              <a:tabLst>
                <a:tab pos="103188" algn="l"/>
              </a:tabLst>
              <a:defRPr/>
            </a:pPr>
            <a:r>
              <a:rPr kumimoji="0" lang="zh-CN" altLang="en-US" sz="24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rPr>
              <a:t>思考题</a:t>
            </a:r>
            <a:r>
              <a:rPr kumimoji="0" lang="en-US" altLang="zh-CN" sz="24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rPr>
              <a:t>:</a:t>
            </a:r>
          </a:p>
          <a:p>
            <a:pPr marL="0" marR="0" lvl="0" indent="0" defTabSz="914400" eaLnBrk="1" fontAlgn="base" latinLnBrk="0" hangingPunct="1">
              <a:lnSpc>
                <a:spcPct val="120000"/>
              </a:lnSpc>
              <a:spcBef>
                <a:spcPct val="20000"/>
              </a:spcBef>
              <a:spcAft>
                <a:spcPct val="0"/>
              </a:spcAft>
              <a:buClr>
                <a:srgbClr val="CCCCFF"/>
              </a:buClr>
              <a:buSzPct val="75000"/>
              <a:buFont typeface="Monotype Sorts" pitchFamily="2" charset="2"/>
              <a:buNone/>
              <a:tabLst>
                <a:tab pos="103188" algn="l"/>
              </a:tabLst>
              <a:defRPr/>
            </a:pPr>
            <a:r>
              <a:rPr kumimoji="0" lang="en-US" altLang="zh-CN" sz="24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rPr>
              <a:t>    3-1</a:t>
            </a:r>
            <a:r>
              <a:rPr kumimoji="0" lang="zh-CN" altLang="en-US" sz="24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rPr>
              <a:t>3-2</a:t>
            </a:r>
            <a:r>
              <a:rPr kumimoji="0" lang="zh-CN" altLang="en-US" sz="24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rPr>
              <a:t>3-3</a:t>
            </a:r>
            <a:r>
              <a:rPr kumimoji="0" lang="zh-CN" altLang="en-US" sz="24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rPr>
              <a:t>、</a:t>
            </a:r>
            <a:r>
              <a:rPr kumimoji="0" lang="en-US" altLang="zh-CN" sz="2400" b="0" i="0" u="none" strike="noStrike" kern="0" cap="none" spc="0" normalizeH="0" baseline="0" noProof="0">
                <a:ln>
                  <a:noFill/>
                </a:ln>
                <a:effectLst/>
                <a:uLnTx/>
                <a:uFillTx/>
                <a:latin typeface="微软雅黑" panose="020B0503020204020204" pitchFamily="34" charset="-122"/>
                <a:ea typeface="微软雅黑" panose="020B0503020204020204" pitchFamily="34" charset="-122"/>
              </a:rPr>
              <a:t>3-4</a:t>
            </a:r>
          </a:p>
        </p:txBody>
      </p:sp>
    </p:spTree>
    <p:extLst>
      <p:ext uri="{BB962C8B-B14F-4D97-AF65-F5344CB8AC3E}">
        <p14:creationId xmlns:p14="http://schemas.microsoft.com/office/powerpoint/2010/main" val="1196751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7FEA9-DC35-4B1E-9AD2-B2CC6252AFAA}"/>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第一节 语句级控制结构</a:t>
            </a:r>
            <a:endParaRPr lang="zh-CN" altLang="en-US" dirty="0"/>
          </a:p>
        </p:txBody>
      </p:sp>
      <p:sp>
        <p:nvSpPr>
          <p:cNvPr id="12" name="AutoShape 4">
            <a:extLst>
              <a:ext uri="{FF2B5EF4-FFF2-40B4-BE49-F238E27FC236}">
                <a16:creationId xmlns:a16="http://schemas.microsoft.com/office/drawing/2014/main" id="{B3E3D0C5-F384-4F5D-AF36-0DBB2CD6A8CF}"/>
              </a:ext>
            </a:extLst>
          </p:cNvPr>
          <p:cNvSpPr>
            <a:spLocks noChangeArrowheads="1"/>
          </p:cNvSpPr>
          <p:nvPr/>
        </p:nvSpPr>
        <p:spPr bwMode="auto">
          <a:xfrm>
            <a:off x="438150" y="897595"/>
            <a:ext cx="7889875" cy="2853547"/>
          </a:xfrm>
          <a:prstGeom prst="roundRect">
            <a:avLst>
              <a:gd name="adj" fmla="val 16667"/>
            </a:avLst>
          </a:prstGeom>
          <a:noFill/>
          <a:ln w="9525">
            <a:noFill/>
            <a:round/>
            <a:headEnd/>
            <a:tailEnd/>
          </a:ln>
          <a:effectLst/>
        </p:spPr>
        <p:txBody>
          <a:bodyPr>
            <a:spAutoFit/>
          </a:bodyPr>
          <a:lstStyle/>
          <a:p>
            <a:pPr marL="457200" indent="-457200" algn="just" fontAlgn="base">
              <a:lnSpc>
                <a:spcPct val="90000"/>
              </a:lnSpc>
              <a:spcBef>
                <a:spcPct val="20000"/>
              </a:spcBef>
              <a:spcAft>
                <a:spcPct val="0"/>
              </a:spcAft>
              <a:buFont typeface="Wingdings" pitchFamily="2" charset="2"/>
              <a:buChar char="q"/>
              <a:defRPr/>
            </a:pPr>
            <a:r>
              <a:rPr lang="zh-CN" altLang="en-US" sz="2800" dirty="0">
                <a:solidFill>
                  <a:srgbClr val="000000"/>
                </a:solidFill>
                <a:latin typeface="微软雅黑" panose="020B0503020204020204" pitchFamily="34" charset="-122"/>
                <a:ea typeface="微软雅黑" panose="020B0503020204020204" pitchFamily="34" charset="-122"/>
              </a:rPr>
              <a:t>选择</a:t>
            </a:r>
          </a:p>
          <a:p>
            <a:pPr marL="1035050" lvl="1" indent="-457200" algn="just" fontAlgn="base">
              <a:lnSpc>
                <a:spcPct val="90000"/>
              </a:lnSpc>
              <a:spcBef>
                <a:spcPct val="20000"/>
              </a:spcBef>
              <a:spcAft>
                <a:spcPct val="0"/>
              </a:spcAft>
              <a:buFont typeface="Wingdings" pitchFamily="2" charset="2"/>
              <a:buAutoNum type="circleNumDbPlain"/>
              <a:defRPr/>
            </a:pPr>
            <a:r>
              <a:rPr lang="en-US" altLang="zh-CN" sz="2800" dirty="0">
                <a:solidFill>
                  <a:srgbClr val="000000"/>
                </a:solidFill>
                <a:latin typeface="微软雅黑" panose="020B0503020204020204" pitchFamily="34" charset="-122"/>
                <a:ea typeface="微软雅黑" panose="020B0503020204020204" pitchFamily="34" charset="-122"/>
              </a:rPr>
              <a:t>if</a:t>
            </a:r>
            <a:r>
              <a:rPr lang="zh-CN" altLang="en-US" sz="2800" dirty="0">
                <a:solidFill>
                  <a:srgbClr val="000000"/>
                </a:solidFill>
                <a:latin typeface="微软雅黑" panose="020B0503020204020204" pitchFamily="34" charset="-122"/>
                <a:ea typeface="微软雅黑" panose="020B0503020204020204" pitchFamily="34" charset="-122"/>
              </a:rPr>
              <a:t>语句</a:t>
            </a:r>
          </a:p>
          <a:p>
            <a:pPr marL="1035050" lvl="1" indent="-457200" algn="just" fontAlgn="base">
              <a:lnSpc>
                <a:spcPct val="90000"/>
              </a:lnSpc>
              <a:spcBef>
                <a:spcPct val="20000"/>
              </a:spcBef>
              <a:spcAft>
                <a:spcPct val="0"/>
              </a:spcAft>
              <a:buFont typeface="Wingdings" pitchFamily="2" charset="2"/>
              <a:buChar char="ü"/>
              <a:defRPr/>
            </a:pPr>
            <a:r>
              <a:rPr lang="zh-CN" altLang="zh-CN" sz="2400" dirty="0">
                <a:solidFill>
                  <a:srgbClr val="000000"/>
                </a:solidFill>
                <a:latin typeface="微软雅黑" panose="020B0503020204020204" pitchFamily="34" charset="-122"/>
                <a:ea typeface="微软雅黑" panose="020B0503020204020204" pitchFamily="34" charset="-122"/>
              </a:rPr>
              <a:t>一般形式：</a:t>
            </a:r>
            <a:endParaRPr lang="zh-CN" altLang="en-US" sz="2400" dirty="0">
              <a:solidFill>
                <a:srgbClr val="000000"/>
              </a:solidFill>
              <a:latin typeface="微软雅黑" panose="020B0503020204020204" pitchFamily="34" charset="-122"/>
              <a:ea typeface="微软雅黑" panose="020B0503020204020204" pitchFamily="34" charset="-122"/>
            </a:endParaRPr>
          </a:p>
          <a:p>
            <a:pPr marL="1035050" lvl="1" indent="-457200" algn="just" fontAlgn="base">
              <a:lnSpc>
                <a:spcPct val="90000"/>
              </a:lnSpc>
              <a:spcBef>
                <a:spcPct val="20000"/>
              </a:spcBef>
              <a:spcAft>
                <a:spcPct val="0"/>
              </a:spcAft>
              <a:buClr>
                <a:srgbClr val="0000FF"/>
              </a:buClr>
              <a:buFont typeface="Wingdings" pitchFamily="2" charset="2"/>
              <a:buNone/>
              <a:defRPr/>
            </a:pPr>
            <a:r>
              <a:rPr lang="zh-CN" altLang="en-US" sz="2400" dirty="0">
                <a:solidFill>
                  <a:srgbClr val="000000"/>
                </a:solidFill>
                <a:latin typeface="微软雅黑" panose="020B0503020204020204" pitchFamily="34" charset="-122"/>
                <a:ea typeface="微软雅黑" panose="020B0503020204020204" pitchFamily="34" charset="-122"/>
              </a:rPr>
              <a:t>	</a:t>
            </a:r>
            <a:r>
              <a:rPr lang="zh-CN" altLang="zh-CN" sz="2400" b="1" dirty="0">
                <a:solidFill>
                  <a:srgbClr val="C00000"/>
                </a:solidFill>
                <a:latin typeface="微软雅黑" panose="020B0503020204020204" pitchFamily="34" charset="-122"/>
                <a:ea typeface="微软雅黑" panose="020B0503020204020204" pitchFamily="34" charset="-122"/>
              </a:rPr>
              <a:t>if 条件 then 语句1 else 语句2</a:t>
            </a:r>
          </a:p>
          <a:p>
            <a:pPr marL="1035050" lvl="1" indent="-457200" algn="just" fontAlgn="base">
              <a:lnSpc>
                <a:spcPct val="90000"/>
              </a:lnSpc>
              <a:spcBef>
                <a:spcPct val="20000"/>
              </a:spcBef>
              <a:spcAft>
                <a:spcPct val="0"/>
              </a:spcAft>
              <a:buFont typeface="Wingdings" pitchFamily="2" charset="2"/>
              <a:buChar char="ü"/>
              <a:defRPr/>
            </a:pPr>
            <a:r>
              <a:rPr lang="zh-CN" altLang="zh-CN" sz="2400" dirty="0">
                <a:solidFill>
                  <a:srgbClr val="000000"/>
                </a:solidFill>
                <a:latin typeface="微软雅黑" panose="020B0503020204020204" pitchFamily="34" charset="-122"/>
                <a:ea typeface="微软雅黑" panose="020B0503020204020204" pitchFamily="34" charset="-122"/>
              </a:rPr>
              <a:t>选择结构引起二义性</a:t>
            </a:r>
          </a:p>
          <a:p>
            <a:pPr marL="1035050" lvl="1" indent="-457200" algn="just" fontAlgn="base">
              <a:lnSpc>
                <a:spcPct val="90000"/>
              </a:lnSpc>
              <a:spcBef>
                <a:spcPct val="20000"/>
              </a:spcBef>
              <a:spcAft>
                <a:spcPct val="0"/>
              </a:spcAft>
              <a:buClr>
                <a:srgbClr val="0000FF"/>
              </a:buClr>
              <a:buFont typeface="Wingdings" pitchFamily="2" charset="2"/>
              <a:buNone/>
              <a:defRPr/>
            </a:pPr>
            <a:r>
              <a:rPr lang="zh-CN" altLang="en-US" sz="2400" dirty="0">
                <a:solidFill>
                  <a:srgbClr val="000000"/>
                </a:solidFill>
                <a:latin typeface="微软雅黑" panose="020B0503020204020204" pitchFamily="34" charset="-122"/>
                <a:ea typeface="微软雅黑" panose="020B0503020204020204" pitchFamily="34" charset="-122"/>
              </a:rPr>
              <a:t>	</a:t>
            </a:r>
            <a:r>
              <a:rPr lang="zh-CN" altLang="zh-CN" sz="2400" dirty="0">
                <a:solidFill>
                  <a:srgbClr val="000000"/>
                </a:solidFill>
                <a:latin typeface="微软雅黑" panose="020B0503020204020204" pitchFamily="34" charset="-122"/>
                <a:ea typeface="微软雅黑" panose="020B0503020204020204" pitchFamily="34" charset="-122"/>
              </a:rPr>
              <a:t>if x&gt;0 then if x&lt;10 then x:=0 else x:=1000</a:t>
            </a:r>
          </a:p>
        </p:txBody>
      </p:sp>
      <p:grpSp>
        <p:nvGrpSpPr>
          <p:cNvPr id="13" name="Group 8">
            <a:extLst>
              <a:ext uri="{FF2B5EF4-FFF2-40B4-BE49-F238E27FC236}">
                <a16:creationId xmlns:a16="http://schemas.microsoft.com/office/drawing/2014/main" id="{15048AA1-9055-4D88-A513-1DDA4A64F3C1}"/>
              </a:ext>
            </a:extLst>
          </p:cNvPr>
          <p:cNvGrpSpPr>
            <a:grpSpLocks/>
          </p:cNvGrpSpPr>
          <p:nvPr/>
        </p:nvGrpSpPr>
        <p:grpSpPr bwMode="auto">
          <a:xfrm>
            <a:off x="2484438" y="3914744"/>
            <a:ext cx="5694362" cy="1800225"/>
            <a:chOff x="1565" y="2296"/>
            <a:chExt cx="3587" cy="1134"/>
          </a:xfrm>
        </p:grpSpPr>
        <p:graphicFrame>
          <p:nvGraphicFramePr>
            <p:cNvPr id="14" name="Object 5">
              <a:extLst>
                <a:ext uri="{FF2B5EF4-FFF2-40B4-BE49-F238E27FC236}">
                  <a16:creationId xmlns:a16="http://schemas.microsoft.com/office/drawing/2014/main" id="{61E620B2-8BF3-40E7-972E-DE5368247748}"/>
                </a:ext>
              </a:extLst>
            </p:cNvPr>
            <p:cNvGraphicFramePr>
              <a:graphicFrameLocks noChangeAspect="1"/>
            </p:cNvGraphicFramePr>
            <p:nvPr/>
          </p:nvGraphicFramePr>
          <p:xfrm>
            <a:off x="4286" y="2477"/>
            <a:ext cx="866" cy="953"/>
          </p:xfrm>
          <a:graphic>
            <a:graphicData uri="http://schemas.openxmlformats.org/presentationml/2006/ole">
              <mc:AlternateContent xmlns:mc="http://schemas.openxmlformats.org/markup-compatibility/2006">
                <mc:Choice xmlns:v="urn:schemas-microsoft-com:vml" Requires="v">
                  <p:oleObj spid="_x0000_s1039" name="CorelDRAW" r:id="rId3" imgW="1445118" imgH="1589136" progId="CorelDRAW.Graphic.9">
                    <p:embed/>
                  </p:oleObj>
                </mc:Choice>
                <mc:Fallback>
                  <p:oleObj name="CorelDRAW" r:id="rId3" imgW="1445118" imgH="1589136" progId="CorelDRAW.Graphic.9">
                    <p:embed/>
                    <p:pic>
                      <p:nvPicPr>
                        <p:cNvPr id="9227" name="Object 5">
                          <a:extLst>
                            <a:ext uri="{FF2B5EF4-FFF2-40B4-BE49-F238E27FC236}">
                              <a16:creationId xmlns:a16="http://schemas.microsoft.com/office/drawing/2014/main" id="{7008E326-89E9-4E4D-97C8-8BE9E189CE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 y="2477"/>
                          <a:ext cx="866" cy="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AutoShape 6">
              <a:extLst>
                <a:ext uri="{FF2B5EF4-FFF2-40B4-BE49-F238E27FC236}">
                  <a16:creationId xmlns:a16="http://schemas.microsoft.com/office/drawing/2014/main" id="{25DE65D0-0213-4B98-82CE-939DC30C97C3}"/>
                </a:ext>
              </a:extLst>
            </p:cNvPr>
            <p:cNvSpPr>
              <a:spLocks noChangeArrowheads="1"/>
            </p:cNvSpPr>
            <p:nvPr/>
          </p:nvSpPr>
          <p:spPr bwMode="auto">
            <a:xfrm>
              <a:off x="1565" y="2296"/>
              <a:ext cx="2051" cy="1104"/>
            </a:xfrm>
            <a:prstGeom prst="cloudCallout">
              <a:avLst>
                <a:gd name="adj1" fmla="val 97491"/>
                <a:gd name="adj2" fmla="val -28440"/>
              </a:avLst>
            </a:prstGeom>
            <a:noFill/>
            <a:ln w="9525">
              <a:solidFill>
                <a:srgbClr val="000000"/>
              </a:solidFill>
              <a:round/>
              <a:headEnd/>
              <a:tailEnd/>
            </a:ln>
          </p:spPr>
          <p:txBody>
            <a:bodyPr anchor="ct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怎样解决</a:t>
              </a:r>
              <a:r>
                <a:rPr kumimoji="1" lang="en-US" altLang="zh-CN"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if</a:t>
              </a:r>
              <a:r>
                <a:rPr kumimoji="1" lang="zh-CN" altLang="en-US" sz="28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语句的二义性？</a:t>
              </a:r>
            </a:p>
          </p:txBody>
        </p:sp>
      </p:grpSp>
      <p:sp>
        <p:nvSpPr>
          <p:cNvPr id="16" name="Rectangle 7">
            <a:extLst>
              <a:ext uri="{FF2B5EF4-FFF2-40B4-BE49-F238E27FC236}">
                <a16:creationId xmlns:a16="http://schemas.microsoft.com/office/drawing/2014/main" id="{02B4135B-7840-4956-AAB9-E3648FDCBEEA}"/>
              </a:ext>
            </a:extLst>
          </p:cNvPr>
          <p:cNvSpPr>
            <a:spLocks noChangeArrowheads="1"/>
          </p:cNvSpPr>
          <p:nvPr/>
        </p:nvSpPr>
        <p:spPr bwMode="auto">
          <a:xfrm>
            <a:off x="971550" y="4059206"/>
            <a:ext cx="7273925" cy="1512888"/>
          </a:xfrm>
          <a:prstGeom prst="rect">
            <a:avLst/>
          </a:prstGeom>
          <a:solidFill>
            <a:srgbClr val="B4FC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eaLnBrk="0" fontAlgn="base" hangingPunct="0">
              <a:spcBef>
                <a:spcPct val="0"/>
              </a:spcBef>
              <a:spcAft>
                <a:spcPct val="0"/>
              </a:spcAft>
              <a:buClrTx/>
              <a:buSzTx/>
              <a:buFontTx/>
              <a:buNone/>
            </a:pPr>
            <a:r>
              <a:rPr kumimoji="1" lang="en-US" altLang="zh-CN" sz="2000">
                <a:solidFill>
                  <a:srgbClr val="000000"/>
                </a:solidFill>
                <a:latin typeface="微软雅黑" panose="020B0503020204020204" pitchFamily="34" charset="-122"/>
                <a:ea typeface="微软雅黑" panose="020B0503020204020204" pitchFamily="34" charset="-122"/>
              </a:rPr>
              <a:t>ALGOL 60</a:t>
            </a:r>
            <a:r>
              <a:rPr kumimoji="1" lang="zh-CN" altLang="en-US" sz="2000">
                <a:solidFill>
                  <a:srgbClr val="000000"/>
                </a:solidFill>
                <a:latin typeface="微软雅黑" panose="020B0503020204020204" pitchFamily="34" charset="-122"/>
                <a:ea typeface="微软雅黑" panose="020B0503020204020204" pitchFamily="34" charset="-122"/>
              </a:rPr>
              <a:t>加入</a:t>
            </a:r>
            <a:r>
              <a:rPr kumimoji="1" lang="en-US" altLang="zh-CN" sz="2000">
                <a:solidFill>
                  <a:srgbClr val="000000"/>
                </a:solidFill>
                <a:latin typeface="微软雅黑" panose="020B0503020204020204" pitchFamily="34" charset="-122"/>
                <a:ea typeface="微软雅黑" panose="020B0503020204020204" pitchFamily="34" charset="-122"/>
              </a:rPr>
              <a:t>begin..end</a:t>
            </a:r>
            <a:r>
              <a:rPr kumimoji="1" lang="zh-CN" altLang="en-US" sz="2000">
                <a:solidFill>
                  <a:srgbClr val="000000"/>
                </a:solidFill>
                <a:latin typeface="微软雅黑" panose="020B0503020204020204" pitchFamily="34" charset="-122"/>
                <a:ea typeface="微软雅黑" panose="020B0503020204020204" pitchFamily="34" charset="-122"/>
              </a:rPr>
              <a:t>来消除二义性</a:t>
            </a:r>
            <a:r>
              <a:rPr kumimoji="1" lang="en-US" altLang="zh-CN" sz="2000">
                <a:solidFill>
                  <a:srgbClr val="000000"/>
                </a:solidFill>
                <a:latin typeface="微软雅黑" panose="020B0503020204020204" pitchFamily="34" charset="-122"/>
                <a:ea typeface="微软雅黑" panose="020B0503020204020204" pitchFamily="34" charset="-122"/>
              </a:rPr>
              <a:t>:</a:t>
            </a:r>
          </a:p>
          <a:p>
            <a:pPr eaLnBrk="0" fontAlgn="base" hangingPunct="0">
              <a:spcBef>
                <a:spcPct val="0"/>
              </a:spcBef>
              <a:spcAft>
                <a:spcPct val="0"/>
              </a:spcAft>
              <a:buClrTx/>
              <a:buSzTx/>
              <a:buFontTx/>
              <a:buNone/>
            </a:pPr>
            <a:r>
              <a:rPr kumimoji="1" lang="en-US" altLang="zh-CN" sz="2000" b="1">
                <a:solidFill>
                  <a:srgbClr val="000000"/>
                </a:solidFill>
                <a:latin typeface="微软雅黑" panose="020B0503020204020204" pitchFamily="34" charset="-122"/>
                <a:ea typeface="微软雅黑" panose="020B0503020204020204" pitchFamily="34" charset="-122"/>
              </a:rPr>
              <a:t>if</a:t>
            </a:r>
            <a:r>
              <a:rPr kumimoji="1" lang="en-US" altLang="zh-CN" sz="2000">
                <a:solidFill>
                  <a:srgbClr val="000000"/>
                </a:solidFill>
                <a:latin typeface="微软雅黑" panose="020B0503020204020204" pitchFamily="34" charset="-122"/>
                <a:ea typeface="微软雅黑" panose="020B0503020204020204" pitchFamily="34" charset="-122"/>
              </a:rPr>
              <a:t> x&gt;0 </a:t>
            </a:r>
            <a:r>
              <a:rPr kumimoji="1" lang="en-US" altLang="zh-CN" sz="2000" b="1">
                <a:solidFill>
                  <a:srgbClr val="000000"/>
                </a:solidFill>
                <a:latin typeface="微软雅黑" panose="020B0503020204020204" pitchFamily="34" charset="-122"/>
                <a:ea typeface="微软雅黑" panose="020B0503020204020204" pitchFamily="34" charset="-122"/>
              </a:rPr>
              <a:t>then </a:t>
            </a:r>
            <a:r>
              <a:rPr kumimoji="1" lang="en-US" altLang="zh-CN" sz="2000" b="1">
                <a:solidFill>
                  <a:srgbClr val="FF3300"/>
                </a:solidFill>
                <a:latin typeface="微软雅黑" panose="020B0503020204020204" pitchFamily="34" charset="-122"/>
                <a:ea typeface="微软雅黑" panose="020B0503020204020204" pitchFamily="34" charset="-122"/>
              </a:rPr>
              <a:t>begin</a:t>
            </a:r>
            <a:r>
              <a:rPr kumimoji="1" lang="en-US" altLang="zh-CN" sz="2000" b="1">
                <a:solidFill>
                  <a:srgbClr val="000000"/>
                </a:solidFill>
                <a:latin typeface="微软雅黑" panose="020B0503020204020204" pitchFamily="34" charset="-122"/>
                <a:ea typeface="微软雅黑" panose="020B0503020204020204" pitchFamily="34" charset="-122"/>
              </a:rPr>
              <a:t> if</a:t>
            </a:r>
            <a:r>
              <a:rPr kumimoji="1" lang="en-US" altLang="zh-CN" sz="2000">
                <a:solidFill>
                  <a:srgbClr val="000000"/>
                </a:solidFill>
                <a:latin typeface="微软雅黑" panose="020B0503020204020204" pitchFamily="34" charset="-122"/>
                <a:ea typeface="微软雅黑" panose="020B0503020204020204" pitchFamily="34" charset="-122"/>
              </a:rPr>
              <a:t> x&lt;10 </a:t>
            </a:r>
            <a:r>
              <a:rPr kumimoji="1" lang="en-US" altLang="zh-CN" sz="2000" b="1">
                <a:solidFill>
                  <a:srgbClr val="000000"/>
                </a:solidFill>
                <a:latin typeface="微软雅黑" panose="020B0503020204020204" pitchFamily="34" charset="-122"/>
                <a:ea typeface="微软雅黑" panose="020B0503020204020204" pitchFamily="34" charset="-122"/>
              </a:rPr>
              <a:t>then</a:t>
            </a:r>
            <a:r>
              <a:rPr kumimoji="1" lang="en-US" altLang="zh-CN" sz="2000">
                <a:solidFill>
                  <a:srgbClr val="000000"/>
                </a:solidFill>
                <a:latin typeface="微软雅黑" panose="020B0503020204020204" pitchFamily="34" charset="-122"/>
                <a:ea typeface="微软雅黑" panose="020B0503020204020204" pitchFamily="34" charset="-122"/>
              </a:rPr>
              <a:t> x:=0 </a:t>
            </a:r>
            <a:r>
              <a:rPr kumimoji="1" lang="en-US" altLang="zh-CN" sz="2000" b="1">
                <a:solidFill>
                  <a:srgbClr val="000000"/>
                </a:solidFill>
                <a:latin typeface="微软雅黑" panose="020B0503020204020204" pitchFamily="34" charset="-122"/>
                <a:ea typeface="微软雅黑" panose="020B0503020204020204" pitchFamily="34" charset="-122"/>
              </a:rPr>
              <a:t>else</a:t>
            </a:r>
            <a:r>
              <a:rPr kumimoji="1" lang="en-US" altLang="zh-CN" sz="2000">
                <a:solidFill>
                  <a:srgbClr val="000000"/>
                </a:solidFill>
                <a:latin typeface="微软雅黑" panose="020B0503020204020204" pitchFamily="34" charset="-122"/>
                <a:ea typeface="微软雅黑" panose="020B0503020204020204" pitchFamily="34" charset="-122"/>
              </a:rPr>
              <a:t> x:=1000 </a:t>
            </a:r>
            <a:r>
              <a:rPr kumimoji="1" lang="en-US" altLang="zh-CN" sz="2000" b="1">
                <a:solidFill>
                  <a:srgbClr val="FF3300"/>
                </a:solidFill>
                <a:latin typeface="微软雅黑" panose="020B0503020204020204" pitchFamily="34" charset="-122"/>
                <a:ea typeface="微软雅黑" panose="020B0503020204020204" pitchFamily="34" charset="-122"/>
              </a:rPr>
              <a:t>end</a:t>
            </a:r>
          </a:p>
          <a:p>
            <a:pPr eaLnBrk="0" fontAlgn="base" hangingPunct="0">
              <a:spcBef>
                <a:spcPct val="0"/>
              </a:spcBef>
              <a:spcAft>
                <a:spcPct val="0"/>
              </a:spcAft>
              <a:buClrTx/>
              <a:buSzTx/>
              <a:buFontTx/>
              <a:buNone/>
            </a:pPr>
            <a:r>
              <a:rPr kumimoji="1" lang="en-US" altLang="zh-CN" sz="2000" b="1">
                <a:solidFill>
                  <a:srgbClr val="000000"/>
                </a:solidFill>
                <a:latin typeface="微软雅黑" panose="020B0503020204020204" pitchFamily="34" charset="-122"/>
                <a:ea typeface="微软雅黑" panose="020B0503020204020204" pitchFamily="34" charset="-122"/>
              </a:rPr>
              <a:t>if</a:t>
            </a:r>
            <a:r>
              <a:rPr kumimoji="1" lang="en-US" altLang="zh-CN" sz="2000">
                <a:solidFill>
                  <a:srgbClr val="000000"/>
                </a:solidFill>
                <a:latin typeface="微软雅黑" panose="020B0503020204020204" pitchFamily="34" charset="-122"/>
                <a:ea typeface="微软雅黑" panose="020B0503020204020204" pitchFamily="34" charset="-122"/>
              </a:rPr>
              <a:t> x&gt;0 </a:t>
            </a:r>
            <a:r>
              <a:rPr kumimoji="1" lang="en-US" altLang="zh-CN" sz="2000" b="1">
                <a:solidFill>
                  <a:srgbClr val="000000"/>
                </a:solidFill>
                <a:latin typeface="微软雅黑" panose="020B0503020204020204" pitchFamily="34" charset="-122"/>
                <a:ea typeface="微软雅黑" panose="020B0503020204020204" pitchFamily="34" charset="-122"/>
              </a:rPr>
              <a:t>then </a:t>
            </a:r>
            <a:r>
              <a:rPr kumimoji="1" lang="en-US" altLang="zh-CN" sz="2000" b="1">
                <a:solidFill>
                  <a:srgbClr val="FF3300"/>
                </a:solidFill>
                <a:latin typeface="微软雅黑" panose="020B0503020204020204" pitchFamily="34" charset="-122"/>
                <a:ea typeface="微软雅黑" panose="020B0503020204020204" pitchFamily="34" charset="-122"/>
              </a:rPr>
              <a:t>begin</a:t>
            </a:r>
            <a:r>
              <a:rPr kumimoji="1" lang="en-US" altLang="zh-CN" sz="2000">
                <a:solidFill>
                  <a:srgbClr val="000000"/>
                </a:solidFill>
                <a:latin typeface="微软雅黑" panose="020B0503020204020204" pitchFamily="34" charset="-122"/>
                <a:ea typeface="微软雅黑" panose="020B0503020204020204" pitchFamily="34" charset="-122"/>
              </a:rPr>
              <a:t> </a:t>
            </a:r>
            <a:r>
              <a:rPr kumimoji="1" lang="en-US" altLang="zh-CN" sz="2000" b="1">
                <a:solidFill>
                  <a:srgbClr val="000000"/>
                </a:solidFill>
                <a:latin typeface="微软雅黑" panose="020B0503020204020204" pitchFamily="34" charset="-122"/>
                <a:ea typeface="微软雅黑" panose="020B0503020204020204" pitchFamily="34" charset="-122"/>
              </a:rPr>
              <a:t>if</a:t>
            </a:r>
            <a:r>
              <a:rPr kumimoji="1" lang="en-US" altLang="zh-CN" sz="2000">
                <a:solidFill>
                  <a:srgbClr val="000000"/>
                </a:solidFill>
                <a:latin typeface="微软雅黑" panose="020B0503020204020204" pitchFamily="34" charset="-122"/>
                <a:ea typeface="微软雅黑" panose="020B0503020204020204" pitchFamily="34" charset="-122"/>
              </a:rPr>
              <a:t> x&lt;10 </a:t>
            </a:r>
            <a:r>
              <a:rPr kumimoji="1" lang="en-US" altLang="zh-CN" sz="2000" b="1">
                <a:solidFill>
                  <a:srgbClr val="000000"/>
                </a:solidFill>
                <a:latin typeface="微软雅黑" panose="020B0503020204020204" pitchFamily="34" charset="-122"/>
                <a:ea typeface="微软雅黑" panose="020B0503020204020204" pitchFamily="34" charset="-122"/>
              </a:rPr>
              <a:t>then</a:t>
            </a:r>
            <a:r>
              <a:rPr kumimoji="1" lang="en-US" altLang="zh-CN" sz="2000">
                <a:solidFill>
                  <a:srgbClr val="000000"/>
                </a:solidFill>
                <a:latin typeface="微软雅黑" panose="020B0503020204020204" pitchFamily="34" charset="-122"/>
                <a:ea typeface="微软雅黑" panose="020B0503020204020204" pitchFamily="34" charset="-122"/>
              </a:rPr>
              <a:t> x:=0 </a:t>
            </a:r>
            <a:r>
              <a:rPr kumimoji="1" lang="en-US" altLang="zh-CN" sz="2000" b="1">
                <a:solidFill>
                  <a:srgbClr val="FF3300"/>
                </a:solidFill>
                <a:latin typeface="微软雅黑" panose="020B0503020204020204" pitchFamily="34" charset="-122"/>
                <a:ea typeface="微软雅黑" panose="020B0503020204020204" pitchFamily="34" charset="-122"/>
              </a:rPr>
              <a:t>end</a:t>
            </a:r>
            <a:r>
              <a:rPr kumimoji="1" lang="en-US" altLang="zh-CN" sz="2000" b="1">
                <a:solidFill>
                  <a:srgbClr val="000000"/>
                </a:solidFill>
                <a:latin typeface="微软雅黑" panose="020B0503020204020204" pitchFamily="34" charset="-122"/>
                <a:ea typeface="微软雅黑" panose="020B0503020204020204" pitchFamily="34" charset="-122"/>
              </a:rPr>
              <a:t> else</a:t>
            </a:r>
            <a:r>
              <a:rPr kumimoji="1" lang="en-US" altLang="zh-CN" sz="2000">
                <a:solidFill>
                  <a:srgbClr val="000000"/>
                </a:solidFill>
                <a:latin typeface="微软雅黑" panose="020B0503020204020204" pitchFamily="34" charset="-122"/>
                <a:ea typeface="微软雅黑" panose="020B0503020204020204" pitchFamily="34" charset="-122"/>
              </a:rPr>
              <a:t> x:=1000</a:t>
            </a:r>
          </a:p>
        </p:txBody>
      </p:sp>
      <p:sp>
        <p:nvSpPr>
          <p:cNvPr id="17" name="Rectangle 9">
            <a:extLst>
              <a:ext uri="{FF2B5EF4-FFF2-40B4-BE49-F238E27FC236}">
                <a16:creationId xmlns:a16="http://schemas.microsoft.com/office/drawing/2014/main" id="{A559734F-3591-4329-8C71-6A0F5A0EF112}"/>
              </a:ext>
            </a:extLst>
          </p:cNvPr>
          <p:cNvSpPr>
            <a:spLocks noChangeArrowheads="1"/>
          </p:cNvSpPr>
          <p:nvPr/>
        </p:nvSpPr>
        <p:spPr bwMode="auto">
          <a:xfrm>
            <a:off x="1042988" y="4132231"/>
            <a:ext cx="7273925" cy="1512888"/>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PL/1</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和</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PASCAL</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语言采用“最近匹配原则”，即</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else</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匹配最近的</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then</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if</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x&gt;0 </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then if</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x&lt;10 </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then</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x:=0 </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else</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x:=1000</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等价于</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if</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x&gt;0 </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then </a:t>
            </a:r>
            <a:r>
              <a:rPr kumimoji="1" lang="en-US" altLang="zh-CN" sz="2000" b="1"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rPr>
              <a:t>begin</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if</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x&lt;10 </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then</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x:=0 </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else</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x:=1000 </a:t>
            </a:r>
            <a:r>
              <a:rPr kumimoji="1" lang="en-US" altLang="zh-CN" sz="2000" b="1" i="0" u="none" strike="noStrike" kern="0" cap="none" spc="0" normalizeH="0" baseline="0" noProof="0">
                <a:ln>
                  <a:noFill/>
                </a:ln>
                <a:solidFill>
                  <a:srgbClr val="FF3300"/>
                </a:solidFill>
                <a:effectLst/>
                <a:uLnTx/>
                <a:uFillTx/>
                <a:latin typeface="微软雅黑" panose="020B0503020204020204" pitchFamily="34" charset="-122"/>
                <a:ea typeface="微软雅黑" panose="020B0503020204020204" pitchFamily="34" charset="-122"/>
              </a:rPr>
              <a:t>end</a:t>
            </a:r>
          </a:p>
        </p:txBody>
      </p:sp>
      <p:sp>
        <p:nvSpPr>
          <p:cNvPr id="18" name="Rectangle 10">
            <a:extLst>
              <a:ext uri="{FF2B5EF4-FFF2-40B4-BE49-F238E27FC236}">
                <a16:creationId xmlns:a16="http://schemas.microsoft.com/office/drawing/2014/main" id="{B13BBCB0-1CF9-48FE-AA4E-E8D2E5D95F01}"/>
              </a:ext>
            </a:extLst>
          </p:cNvPr>
          <p:cNvSpPr>
            <a:spLocks noChangeArrowheads="1"/>
          </p:cNvSpPr>
          <p:nvPr/>
        </p:nvSpPr>
        <p:spPr bwMode="auto">
          <a:xfrm>
            <a:off x="1116013" y="4203669"/>
            <a:ext cx="7273925" cy="1512887"/>
          </a:xfrm>
          <a:prstGeom prst="rect">
            <a:avLst/>
          </a:prstGeom>
          <a:solidFill>
            <a:srgbClr val="00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eaLnBrk="0" fontAlgn="base" hangingPunct="0">
              <a:spcBef>
                <a:spcPct val="0"/>
              </a:spcBef>
              <a:spcAft>
                <a:spcPct val="0"/>
              </a:spcAft>
              <a:buClrTx/>
              <a:buSzTx/>
              <a:buFontTx/>
              <a:buNone/>
            </a:pPr>
            <a:r>
              <a:rPr kumimoji="1" lang="en-US" altLang="zh-CN" sz="2000">
                <a:solidFill>
                  <a:srgbClr val="000000"/>
                </a:solidFill>
                <a:latin typeface="微软雅黑" panose="020B0503020204020204" pitchFamily="34" charset="-122"/>
                <a:ea typeface="微软雅黑" panose="020B0503020204020204" pitchFamily="34" charset="-122"/>
              </a:rPr>
              <a:t>ALGOL 68</a:t>
            </a:r>
            <a:r>
              <a:rPr kumimoji="1" lang="zh-CN" altLang="en-US" sz="2000">
                <a:solidFill>
                  <a:srgbClr val="000000"/>
                </a:solidFill>
                <a:latin typeface="微软雅黑" panose="020B0503020204020204" pitchFamily="34" charset="-122"/>
                <a:ea typeface="微软雅黑" panose="020B0503020204020204" pitchFamily="34" charset="-122"/>
              </a:rPr>
              <a:t>中</a:t>
            </a:r>
            <a:r>
              <a:rPr kumimoji="1" lang="en-US" altLang="zh-CN" sz="2000">
                <a:solidFill>
                  <a:srgbClr val="000000"/>
                </a:solidFill>
                <a:latin typeface="微软雅黑" panose="020B0503020204020204" pitchFamily="34" charset="-122"/>
                <a:ea typeface="微软雅黑" panose="020B0503020204020204" pitchFamily="34" charset="-122"/>
              </a:rPr>
              <a:t>if</a:t>
            </a:r>
            <a:r>
              <a:rPr kumimoji="1" lang="zh-CN" altLang="en-US" sz="2000">
                <a:solidFill>
                  <a:srgbClr val="000000"/>
                </a:solidFill>
                <a:latin typeface="微软雅黑" panose="020B0503020204020204" pitchFamily="34" charset="-122"/>
                <a:ea typeface="微软雅黑" panose="020B0503020204020204" pitchFamily="34" charset="-122"/>
              </a:rPr>
              <a:t>语句的结束符号</a:t>
            </a:r>
            <a:r>
              <a:rPr kumimoji="1" lang="en-US" altLang="zh-CN" sz="2000">
                <a:solidFill>
                  <a:srgbClr val="000000"/>
                </a:solidFill>
                <a:latin typeface="微软雅黑" panose="020B0503020204020204" pitchFamily="34" charset="-122"/>
                <a:ea typeface="微软雅黑" panose="020B0503020204020204" pitchFamily="34" charset="-122"/>
              </a:rPr>
              <a:t>fi</a:t>
            </a:r>
            <a:r>
              <a:rPr kumimoji="1" lang="zh-CN" altLang="en-US" sz="2000">
                <a:solidFill>
                  <a:srgbClr val="000000"/>
                </a:solidFill>
                <a:latin typeface="微软雅黑" panose="020B0503020204020204" pitchFamily="34" charset="-122"/>
                <a:ea typeface="微软雅黑" panose="020B0503020204020204" pitchFamily="34" charset="-122"/>
              </a:rPr>
              <a:t>；</a:t>
            </a:r>
            <a:r>
              <a:rPr kumimoji="1" lang="en-US" altLang="zh-CN" sz="2000">
                <a:solidFill>
                  <a:srgbClr val="000000"/>
                </a:solidFill>
                <a:latin typeface="微软雅黑" panose="020B0503020204020204" pitchFamily="34" charset="-122"/>
                <a:ea typeface="微软雅黑" panose="020B0503020204020204" pitchFamily="34" charset="-122"/>
              </a:rPr>
              <a:t>Ada</a:t>
            </a:r>
            <a:r>
              <a:rPr kumimoji="1" lang="zh-CN" altLang="en-US" sz="2000">
                <a:solidFill>
                  <a:srgbClr val="000000"/>
                </a:solidFill>
                <a:latin typeface="微软雅黑" panose="020B0503020204020204" pitchFamily="34" charset="-122"/>
                <a:ea typeface="微软雅黑" panose="020B0503020204020204" pitchFamily="34" charset="-122"/>
              </a:rPr>
              <a:t>用</a:t>
            </a:r>
            <a:r>
              <a:rPr kumimoji="1" lang="en-US" altLang="zh-CN" sz="2000">
                <a:solidFill>
                  <a:srgbClr val="000000"/>
                </a:solidFill>
                <a:latin typeface="微软雅黑" panose="020B0503020204020204" pitchFamily="34" charset="-122"/>
                <a:ea typeface="微软雅黑" panose="020B0503020204020204" pitchFamily="34" charset="-122"/>
              </a:rPr>
              <a:t>end if</a:t>
            </a:r>
            <a:r>
              <a:rPr kumimoji="1" lang="zh-CN" altLang="en-US" sz="2000">
                <a:solidFill>
                  <a:srgbClr val="000000"/>
                </a:solidFill>
                <a:latin typeface="微软雅黑" panose="020B0503020204020204" pitchFamily="34" charset="-122"/>
                <a:ea typeface="微软雅黑" panose="020B0503020204020204" pitchFamily="34" charset="-122"/>
              </a:rPr>
              <a:t>；例如：</a:t>
            </a:r>
          </a:p>
          <a:p>
            <a:pPr eaLnBrk="0" fontAlgn="base" hangingPunct="0">
              <a:spcBef>
                <a:spcPct val="0"/>
              </a:spcBef>
              <a:spcAft>
                <a:spcPct val="0"/>
              </a:spcAft>
              <a:buClrTx/>
              <a:buSzTx/>
              <a:buFontTx/>
              <a:buNone/>
            </a:pPr>
            <a:r>
              <a:rPr kumimoji="1" lang="en-US" altLang="zh-CN" sz="2000" b="1">
                <a:solidFill>
                  <a:srgbClr val="000000"/>
                </a:solidFill>
                <a:latin typeface="微软雅黑" panose="020B0503020204020204" pitchFamily="34" charset="-122"/>
                <a:ea typeface="微软雅黑" panose="020B0503020204020204" pitchFamily="34" charset="-122"/>
              </a:rPr>
              <a:t>if</a:t>
            </a:r>
            <a:r>
              <a:rPr kumimoji="1" lang="en-US" altLang="zh-CN" sz="2000">
                <a:solidFill>
                  <a:srgbClr val="000000"/>
                </a:solidFill>
                <a:latin typeface="微软雅黑" panose="020B0503020204020204" pitchFamily="34" charset="-122"/>
                <a:ea typeface="微软雅黑" panose="020B0503020204020204" pitchFamily="34" charset="-122"/>
              </a:rPr>
              <a:t> x&gt;0 </a:t>
            </a:r>
            <a:r>
              <a:rPr kumimoji="1" lang="en-US" altLang="zh-CN" sz="2000" b="1">
                <a:solidFill>
                  <a:srgbClr val="000000"/>
                </a:solidFill>
                <a:latin typeface="微软雅黑" panose="020B0503020204020204" pitchFamily="34" charset="-122"/>
                <a:ea typeface="微软雅黑" panose="020B0503020204020204" pitchFamily="34" charset="-122"/>
              </a:rPr>
              <a:t>then if</a:t>
            </a:r>
            <a:r>
              <a:rPr kumimoji="1" lang="en-US" altLang="zh-CN" sz="2000">
                <a:solidFill>
                  <a:srgbClr val="000000"/>
                </a:solidFill>
                <a:latin typeface="微软雅黑" panose="020B0503020204020204" pitchFamily="34" charset="-122"/>
                <a:ea typeface="微软雅黑" panose="020B0503020204020204" pitchFamily="34" charset="-122"/>
              </a:rPr>
              <a:t> x&lt;10 </a:t>
            </a:r>
            <a:r>
              <a:rPr kumimoji="1" lang="en-US" altLang="zh-CN" sz="2000" b="1">
                <a:solidFill>
                  <a:srgbClr val="000000"/>
                </a:solidFill>
                <a:latin typeface="微软雅黑" panose="020B0503020204020204" pitchFamily="34" charset="-122"/>
                <a:ea typeface="微软雅黑" panose="020B0503020204020204" pitchFamily="34" charset="-122"/>
              </a:rPr>
              <a:t>then</a:t>
            </a:r>
            <a:r>
              <a:rPr kumimoji="1" lang="en-US" altLang="zh-CN" sz="2000">
                <a:solidFill>
                  <a:srgbClr val="000000"/>
                </a:solidFill>
                <a:latin typeface="微软雅黑" panose="020B0503020204020204" pitchFamily="34" charset="-122"/>
                <a:ea typeface="微软雅黑" panose="020B0503020204020204" pitchFamily="34" charset="-122"/>
              </a:rPr>
              <a:t> x:=0 </a:t>
            </a:r>
            <a:r>
              <a:rPr kumimoji="1" lang="en-US" altLang="zh-CN" sz="2000" b="1">
                <a:solidFill>
                  <a:srgbClr val="000000"/>
                </a:solidFill>
                <a:latin typeface="微软雅黑" panose="020B0503020204020204" pitchFamily="34" charset="-122"/>
                <a:ea typeface="微软雅黑" panose="020B0503020204020204" pitchFamily="34" charset="-122"/>
              </a:rPr>
              <a:t>else</a:t>
            </a:r>
            <a:r>
              <a:rPr kumimoji="1" lang="en-US" altLang="zh-CN" sz="2000">
                <a:solidFill>
                  <a:srgbClr val="000000"/>
                </a:solidFill>
                <a:latin typeface="微软雅黑" panose="020B0503020204020204" pitchFamily="34" charset="-122"/>
                <a:ea typeface="微软雅黑" panose="020B0503020204020204" pitchFamily="34" charset="-122"/>
              </a:rPr>
              <a:t> x:=1000 </a:t>
            </a:r>
            <a:r>
              <a:rPr kumimoji="1" lang="en-US" altLang="zh-CN" sz="2000" b="1">
                <a:solidFill>
                  <a:srgbClr val="000000"/>
                </a:solidFill>
                <a:latin typeface="微软雅黑" panose="020B0503020204020204" pitchFamily="34" charset="-122"/>
                <a:ea typeface="微软雅黑" panose="020B0503020204020204" pitchFamily="34" charset="-122"/>
              </a:rPr>
              <a:t>fi fi</a:t>
            </a:r>
          </a:p>
          <a:p>
            <a:pPr eaLnBrk="0" fontAlgn="base" hangingPunct="0">
              <a:spcBef>
                <a:spcPct val="0"/>
              </a:spcBef>
              <a:spcAft>
                <a:spcPct val="0"/>
              </a:spcAft>
              <a:buClrTx/>
              <a:buSzTx/>
              <a:buFontTx/>
              <a:buNone/>
            </a:pPr>
            <a:r>
              <a:rPr kumimoji="1" lang="en-US" altLang="zh-CN" sz="2000" b="1">
                <a:solidFill>
                  <a:srgbClr val="000000"/>
                </a:solidFill>
                <a:latin typeface="微软雅黑" panose="020B0503020204020204" pitchFamily="34" charset="-122"/>
                <a:ea typeface="微软雅黑" panose="020B0503020204020204" pitchFamily="34" charset="-122"/>
              </a:rPr>
              <a:t>if</a:t>
            </a:r>
            <a:r>
              <a:rPr kumimoji="1" lang="en-US" altLang="zh-CN" sz="2000">
                <a:solidFill>
                  <a:srgbClr val="000000"/>
                </a:solidFill>
                <a:latin typeface="微软雅黑" panose="020B0503020204020204" pitchFamily="34" charset="-122"/>
                <a:ea typeface="微软雅黑" panose="020B0503020204020204" pitchFamily="34" charset="-122"/>
              </a:rPr>
              <a:t> x&gt;0 </a:t>
            </a:r>
            <a:r>
              <a:rPr kumimoji="1" lang="en-US" altLang="zh-CN" sz="2000" b="1">
                <a:solidFill>
                  <a:srgbClr val="000000"/>
                </a:solidFill>
                <a:latin typeface="微软雅黑" panose="020B0503020204020204" pitchFamily="34" charset="-122"/>
                <a:ea typeface="微软雅黑" panose="020B0503020204020204" pitchFamily="34" charset="-122"/>
              </a:rPr>
              <a:t>then if</a:t>
            </a:r>
            <a:r>
              <a:rPr kumimoji="1" lang="en-US" altLang="zh-CN" sz="2000">
                <a:solidFill>
                  <a:srgbClr val="000000"/>
                </a:solidFill>
                <a:latin typeface="微软雅黑" panose="020B0503020204020204" pitchFamily="34" charset="-122"/>
                <a:ea typeface="微软雅黑" panose="020B0503020204020204" pitchFamily="34" charset="-122"/>
              </a:rPr>
              <a:t> x&lt;10 </a:t>
            </a:r>
            <a:r>
              <a:rPr kumimoji="1" lang="en-US" altLang="zh-CN" sz="2000" b="1">
                <a:solidFill>
                  <a:srgbClr val="000000"/>
                </a:solidFill>
                <a:latin typeface="微软雅黑" panose="020B0503020204020204" pitchFamily="34" charset="-122"/>
                <a:ea typeface="微软雅黑" panose="020B0503020204020204" pitchFamily="34" charset="-122"/>
              </a:rPr>
              <a:t>then</a:t>
            </a:r>
            <a:r>
              <a:rPr kumimoji="1" lang="en-US" altLang="zh-CN" sz="2000">
                <a:solidFill>
                  <a:srgbClr val="000000"/>
                </a:solidFill>
                <a:latin typeface="微软雅黑" panose="020B0503020204020204" pitchFamily="34" charset="-122"/>
                <a:ea typeface="微软雅黑" panose="020B0503020204020204" pitchFamily="34" charset="-122"/>
              </a:rPr>
              <a:t> x:=0 </a:t>
            </a:r>
            <a:r>
              <a:rPr kumimoji="1" lang="en-US" altLang="zh-CN" sz="2000" b="1">
                <a:solidFill>
                  <a:srgbClr val="000000"/>
                </a:solidFill>
                <a:latin typeface="微软雅黑" panose="020B0503020204020204" pitchFamily="34" charset="-122"/>
                <a:ea typeface="微软雅黑" panose="020B0503020204020204" pitchFamily="34" charset="-122"/>
              </a:rPr>
              <a:t>fi</a:t>
            </a:r>
            <a:r>
              <a:rPr kumimoji="1" lang="en-US" altLang="zh-CN" sz="2000">
                <a:solidFill>
                  <a:srgbClr val="000000"/>
                </a:solidFill>
                <a:latin typeface="微软雅黑" panose="020B0503020204020204" pitchFamily="34" charset="-122"/>
                <a:ea typeface="微软雅黑" panose="020B0503020204020204" pitchFamily="34" charset="-122"/>
              </a:rPr>
              <a:t> </a:t>
            </a:r>
            <a:r>
              <a:rPr kumimoji="1" lang="en-US" altLang="zh-CN" sz="2000" b="1">
                <a:solidFill>
                  <a:srgbClr val="000000"/>
                </a:solidFill>
                <a:latin typeface="微软雅黑" panose="020B0503020204020204" pitchFamily="34" charset="-122"/>
                <a:ea typeface="微软雅黑" panose="020B0503020204020204" pitchFamily="34" charset="-122"/>
              </a:rPr>
              <a:t>else</a:t>
            </a:r>
            <a:r>
              <a:rPr kumimoji="1" lang="en-US" altLang="zh-CN" sz="2000">
                <a:solidFill>
                  <a:srgbClr val="000000"/>
                </a:solidFill>
                <a:latin typeface="微软雅黑" panose="020B0503020204020204" pitchFamily="34" charset="-122"/>
                <a:ea typeface="微软雅黑" panose="020B0503020204020204" pitchFamily="34" charset="-122"/>
              </a:rPr>
              <a:t> x:=1000 </a:t>
            </a:r>
            <a:r>
              <a:rPr kumimoji="1" lang="en-US" altLang="zh-CN" sz="2000" b="1">
                <a:solidFill>
                  <a:srgbClr val="000000"/>
                </a:solidFill>
                <a:latin typeface="微软雅黑" panose="020B0503020204020204" pitchFamily="34" charset="-122"/>
                <a:ea typeface="微软雅黑" panose="020B0503020204020204" pitchFamily="34" charset="-122"/>
              </a:rPr>
              <a:t>fi</a:t>
            </a:r>
          </a:p>
        </p:txBody>
      </p:sp>
      <p:sp>
        <p:nvSpPr>
          <p:cNvPr id="19" name="Freeform 11">
            <a:extLst>
              <a:ext uri="{FF2B5EF4-FFF2-40B4-BE49-F238E27FC236}">
                <a16:creationId xmlns:a16="http://schemas.microsoft.com/office/drawing/2014/main" id="{7B818915-7EDF-49E2-88C3-1BC8C12FF8C4}"/>
              </a:ext>
            </a:extLst>
          </p:cNvPr>
          <p:cNvSpPr>
            <a:spLocks/>
          </p:cNvSpPr>
          <p:nvPr/>
        </p:nvSpPr>
        <p:spPr bwMode="auto">
          <a:xfrm>
            <a:off x="4224517" y="2378523"/>
            <a:ext cx="1800225" cy="431800"/>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5"/>
              <a:gd name="T37" fmla="*/ 0 h 293"/>
              <a:gd name="T38" fmla="*/ 695 w 695"/>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0" name="AutoShape 12">
            <a:extLst>
              <a:ext uri="{FF2B5EF4-FFF2-40B4-BE49-F238E27FC236}">
                <a16:creationId xmlns:a16="http://schemas.microsoft.com/office/drawing/2014/main" id="{95973739-7160-4D02-AD5F-5BD83090B881}"/>
              </a:ext>
            </a:extLst>
          </p:cNvPr>
          <p:cNvSpPr>
            <a:spLocks noChangeArrowheads="1"/>
          </p:cNvSpPr>
          <p:nvPr/>
        </p:nvSpPr>
        <p:spPr bwMode="auto">
          <a:xfrm>
            <a:off x="6184631" y="1285906"/>
            <a:ext cx="1727200" cy="576263"/>
          </a:xfrm>
          <a:prstGeom prst="wedgeRoundRectCallout">
            <a:avLst>
              <a:gd name="adj1" fmla="val -101472"/>
              <a:gd name="adj2" fmla="val 121352"/>
              <a:gd name="adj3" fmla="val 16667"/>
            </a:avLst>
          </a:prstGeom>
          <a:no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可省略</a:t>
            </a:r>
          </a:p>
        </p:txBody>
      </p:sp>
    </p:spTree>
    <p:extLst>
      <p:ext uri="{BB962C8B-B14F-4D97-AF65-F5344CB8AC3E}">
        <p14:creationId xmlns:p14="http://schemas.microsoft.com/office/powerpoint/2010/main" val="125926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edg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35"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anim calcmode="lin" valueType="num">
                                      <p:cBhvr>
                                        <p:cTn id="24" dur="500" fill="hold"/>
                                        <p:tgtEl>
                                          <p:spTgt spid="16"/>
                                        </p:tgtEl>
                                        <p:attrNameLst>
                                          <p:attrName>style.rotation</p:attrName>
                                        </p:attrNameLst>
                                      </p:cBhvr>
                                      <p:tavLst>
                                        <p:tav tm="0">
                                          <p:val>
                                            <p:fltVal val="720"/>
                                          </p:val>
                                        </p:tav>
                                        <p:tav tm="100000">
                                          <p:val>
                                            <p:fltVal val="0"/>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 calcmode="lin" valueType="num">
                                      <p:cBhvr>
                                        <p:cTn id="26" dur="500" fill="hold"/>
                                        <p:tgtEl>
                                          <p:spTgt spid="16"/>
                                        </p:tgtEl>
                                        <p:attrNameLst>
                                          <p:attrName>ppt_w</p:attrName>
                                        </p:attrNameLst>
                                      </p:cBhvr>
                                      <p:tavLst>
                                        <p:tav tm="0">
                                          <p:val>
                                            <p:fltVal val="0"/>
                                          </p:val>
                                        </p:tav>
                                        <p:tav tm="100000">
                                          <p:val>
                                            <p:strVal val="#ppt_w"/>
                                          </p:val>
                                        </p:tav>
                                      </p:tavLst>
                                    </p:anim>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35"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anim calcmode="lin" valueType="num">
                                      <p:cBhvr>
                                        <p:cTn id="32" dur="500" fill="hold"/>
                                        <p:tgtEl>
                                          <p:spTgt spid="17"/>
                                        </p:tgtEl>
                                        <p:attrNameLst>
                                          <p:attrName>style.rotation</p:attrName>
                                        </p:attrNameLst>
                                      </p:cBhvr>
                                      <p:tavLst>
                                        <p:tav tm="0">
                                          <p:val>
                                            <p:fltVal val="720"/>
                                          </p:val>
                                        </p:tav>
                                        <p:tav tm="100000">
                                          <p:val>
                                            <p:fltVal val="0"/>
                                          </p:val>
                                        </p:tav>
                                      </p:tavLst>
                                    </p:anim>
                                    <p:anim calcmode="lin" valueType="num">
                                      <p:cBhvr>
                                        <p:cTn id="33" dur="500" fill="hold"/>
                                        <p:tgtEl>
                                          <p:spTgt spid="17"/>
                                        </p:tgtEl>
                                        <p:attrNameLst>
                                          <p:attrName>ppt_h</p:attrName>
                                        </p:attrNameLst>
                                      </p:cBhvr>
                                      <p:tavLst>
                                        <p:tav tm="0">
                                          <p:val>
                                            <p:fltVal val="0"/>
                                          </p:val>
                                        </p:tav>
                                        <p:tav tm="100000">
                                          <p:val>
                                            <p:strVal val="#ppt_h"/>
                                          </p:val>
                                        </p:tav>
                                      </p:tavLst>
                                    </p:anim>
                                    <p:anim calcmode="lin" valueType="num">
                                      <p:cBhvr>
                                        <p:cTn id="34" dur="500" fill="hold"/>
                                        <p:tgtEl>
                                          <p:spTgt spid="17"/>
                                        </p:tgtEl>
                                        <p:attrNameLst>
                                          <p:attrName>ppt_w</p:attrName>
                                        </p:attrNameLst>
                                      </p:cBhvr>
                                      <p:tavLst>
                                        <p:tav tm="0">
                                          <p:val>
                                            <p:fltVal val="0"/>
                                          </p:val>
                                        </p:tav>
                                        <p:tav tm="100000">
                                          <p:val>
                                            <p:strVal val="#ppt_w"/>
                                          </p:val>
                                        </p:tav>
                                      </p:tavLst>
                                    </p:anim>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35"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anim calcmode="lin" valueType="num">
                                      <p:cBhvr>
                                        <p:cTn id="40" dur="500" fill="hold"/>
                                        <p:tgtEl>
                                          <p:spTgt spid="18"/>
                                        </p:tgtEl>
                                        <p:attrNameLst>
                                          <p:attrName>style.rotation</p:attrName>
                                        </p:attrNameLst>
                                      </p:cBhvr>
                                      <p:tavLst>
                                        <p:tav tm="0">
                                          <p:val>
                                            <p:fltVal val="720"/>
                                          </p:val>
                                        </p:tav>
                                        <p:tav tm="100000">
                                          <p:val>
                                            <p:fltVal val="0"/>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 calcmode="lin" valueType="num">
                                      <p:cBhvr>
                                        <p:cTn id="42" dur="500" fill="hold"/>
                                        <p:tgtEl>
                                          <p:spTgt spid="18"/>
                                        </p:tgtEl>
                                        <p:attrNameLst>
                                          <p:attrName>ppt_w</p:attrName>
                                        </p:attrNameLst>
                                      </p:cBhvr>
                                      <p:tavLst>
                                        <p:tav tm="0">
                                          <p:val>
                                            <p:fltVal val="0"/>
                                          </p:val>
                                        </p:tav>
                                        <p:tav tm="100000">
                                          <p:val>
                                            <p:strVal val="#ppt_w"/>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72CDFA-4089-4314-90E4-D5A6C62286B6}"/>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第一节 语句级控制结构</a:t>
            </a:r>
            <a:endParaRPr lang="zh-CN" altLang="en-US" dirty="0"/>
          </a:p>
        </p:txBody>
      </p:sp>
      <p:sp>
        <p:nvSpPr>
          <p:cNvPr id="6" name="AutoShape 4">
            <a:extLst>
              <a:ext uri="{FF2B5EF4-FFF2-40B4-BE49-F238E27FC236}">
                <a16:creationId xmlns:a16="http://schemas.microsoft.com/office/drawing/2014/main" id="{A784EBF6-210E-4714-A9E4-3DABC81103A4}"/>
              </a:ext>
            </a:extLst>
          </p:cNvPr>
          <p:cNvSpPr>
            <a:spLocks noChangeArrowheads="1"/>
          </p:cNvSpPr>
          <p:nvPr/>
        </p:nvSpPr>
        <p:spPr bwMode="auto">
          <a:xfrm>
            <a:off x="357188" y="806147"/>
            <a:ext cx="8051800" cy="3677603"/>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35050"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just" fontAlgn="base">
              <a:lnSpc>
                <a:spcPct val="90000"/>
              </a:lnSpc>
              <a:spcAft>
                <a:spcPct val="0"/>
              </a:spcAft>
              <a:buClrTx/>
              <a:buSzTx/>
              <a:buFont typeface="Wingdings" panose="05000000000000000000" pitchFamily="2" charset="2"/>
              <a:buAutoNum type="circleNumDbPlain" startAt="2"/>
            </a:pPr>
            <a:r>
              <a:rPr lang="zh-CN" altLang="en-US" sz="2800" dirty="0">
                <a:solidFill>
                  <a:srgbClr val="000000"/>
                </a:solidFill>
                <a:latin typeface="微软雅黑" panose="020B0503020204020204" pitchFamily="34" charset="-122"/>
                <a:ea typeface="微软雅黑" panose="020B0503020204020204" pitchFamily="34" charset="-122"/>
              </a:rPr>
              <a:t>多重选择</a:t>
            </a:r>
          </a:p>
          <a:p>
            <a:pPr lvl="1" algn="just" fontAlgn="base">
              <a:lnSpc>
                <a:spcPct val="90000"/>
              </a:lnSpc>
              <a:spcAft>
                <a:spcPct val="0"/>
              </a:spcAft>
              <a:buClrTx/>
              <a:buSzTx/>
              <a:buFont typeface="Wingdings" panose="05000000000000000000" pitchFamily="2" charset="2"/>
              <a:buChar char="ü"/>
            </a:pPr>
            <a:r>
              <a:rPr lang="zh-CN" altLang="zh-CN" sz="2400" dirty="0">
                <a:solidFill>
                  <a:srgbClr val="000000"/>
                </a:solidFill>
                <a:latin typeface="微软雅黑" panose="020B0503020204020204" pitchFamily="34" charset="-122"/>
                <a:ea typeface="微软雅黑" panose="020B0503020204020204" pitchFamily="34" charset="-122"/>
              </a:rPr>
              <a:t>PL/1的select结构</a:t>
            </a:r>
          </a:p>
          <a:p>
            <a:pPr lvl="1" algn="just" fontAlgn="base">
              <a:lnSpc>
                <a:spcPct val="90000"/>
              </a:lnSpc>
              <a:spcAft>
                <a:spcPct val="0"/>
              </a:spcAft>
              <a:buClr>
                <a:srgbClr val="0000FF"/>
              </a:buClr>
              <a:buSzTx/>
              <a:buFont typeface="Wingdings" panose="05000000000000000000" pitchFamily="2" charset="2"/>
              <a:buNone/>
            </a:pPr>
            <a:r>
              <a:rPr lang="zh-CN" altLang="en-US" sz="2400" dirty="0">
                <a:solidFill>
                  <a:srgbClr val="000000"/>
                </a:solidFill>
                <a:latin typeface="微软雅黑" panose="020B0503020204020204" pitchFamily="34" charset="-122"/>
                <a:ea typeface="微软雅黑" panose="020B0503020204020204" pitchFamily="34" charset="-122"/>
              </a:rPr>
              <a:t>   </a:t>
            </a:r>
            <a:r>
              <a:rPr lang="zh-CN" altLang="zh-CN" sz="2400" b="1" dirty="0">
                <a:solidFill>
                  <a:srgbClr val="000000"/>
                </a:solidFill>
                <a:latin typeface="微软雅黑" panose="020B0503020204020204" pitchFamily="34" charset="-122"/>
                <a:ea typeface="微软雅黑" panose="020B0503020204020204" pitchFamily="34" charset="-122"/>
              </a:rPr>
              <a:t>SELECT</a:t>
            </a:r>
            <a:r>
              <a:rPr lang="zh-CN" altLang="zh-CN" sz="2400" dirty="0">
                <a:solidFill>
                  <a:srgbClr val="000000"/>
                </a:solidFill>
                <a:latin typeface="微软雅黑" panose="020B0503020204020204" pitchFamily="34" charset="-122"/>
                <a:ea typeface="微软雅黑" panose="020B0503020204020204" pitchFamily="34" charset="-122"/>
              </a:rPr>
              <a:t>:</a:t>
            </a:r>
          </a:p>
          <a:p>
            <a:pPr lvl="1" algn="just" fontAlgn="base">
              <a:lnSpc>
                <a:spcPct val="90000"/>
              </a:lnSpc>
              <a:spcAft>
                <a:spcPct val="0"/>
              </a:spcAft>
              <a:buClr>
                <a:srgbClr val="0000FF"/>
              </a:buClr>
              <a:buSzTx/>
              <a:buFont typeface="Wingdings" panose="05000000000000000000" pitchFamily="2" charset="2"/>
              <a:buNone/>
            </a:pPr>
            <a:r>
              <a:rPr lang="zh-CN" altLang="zh-CN"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b="1" dirty="0">
                <a:solidFill>
                  <a:srgbClr val="000000"/>
                </a:solidFill>
                <a:latin typeface="微软雅黑" panose="020B0503020204020204" pitchFamily="34" charset="-122"/>
                <a:ea typeface="微软雅黑" panose="020B0503020204020204" pitchFamily="34" charset="-122"/>
              </a:rPr>
              <a:t>WHEN</a:t>
            </a:r>
            <a:r>
              <a:rPr lang="zh-CN" altLang="zh-CN" sz="2400" dirty="0">
                <a:solidFill>
                  <a:srgbClr val="000000"/>
                </a:solidFill>
                <a:latin typeface="微软雅黑" panose="020B0503020204020204" pitchFamily="34" charset="-122"/>
                <a:ea typeface="微软雅黑" panose="020B0503020204020204" pitchFamily="34" charset="-122"/>
              </a:rPr>
              <a:t>(A)S1;</a:t>
            </a:r>
          </a:p>
          <a:p>
            <a:pPr lvl="1" algn="just" fontAlgn="base">
              <a:lnSpc>
                <a:spcPct val="90000"/>
              </a:lnSpc>
              <a:spcAft>
                <a:spcPct val="0"/>
              </a:spcAft>
              <a:buClr>
                <a:srgbClr val="0000FF"/>
              </a:buClr>
              <a:buSzTx/>
              <a:buFont typeface="Wingdings" panose="05000000000000000000" pitchFamily="2" charset="2"/>
              <a:buNone/>
            </a:pPr>
            <a:r>
              <a:rPr lang="zh-CN" altLang="zh-CN"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b="1" dirty="0">
                <a:solidFill>
                  <a:srgbClr val="000000"/>
                </a:solidFill>
                <a:latin typeface="微软雅黑" panose="020B0503020204020204" pitchFamily="34" charset="-122"/>
                <a:ea typeface="微软雅黑" panose="020B0503020204020204" pitchFamily="34" charset="-122"/>
              </a:rPr>
              <a:t>WHEN</a:t>
            </a:r>
            <a:r>
              <a:rPr lang="zh-CN" altLang="zh-CN" sz="2400" dirty="0">
                <a:solidFill>
                  <a:srgbClr val="000000"/>
                </a:solidFill>
                <a:latin typeface="微软雅黑" panose="020B0503020204020204" pitchFamily="34" charset="-122"/>
                <a:ea typeface="微软雅黑" panose="020B0503020204020204" pitchFamily="34" charset="-122"/>
              </a:rPr>
              <a:t>(B)S2;</a:t>
            </a:r>
          </a:p>
          <a:p>
            <a:pPr lvl="1" algn="just" fontAlgn="base">
              <a:lnSpc>
                <a:spcPct val="90000"/>
              </a:lnSpc>
              <a:spcAft>
                <a:spcPct val="0"/>
              </a:spcAft>
              <a:buClr>
                <a:srgbClr val="0000FF"/>
              </a:buClr>
              <a:buSzTx/>
              <a:buFont typeface="Wingdings" panose="05000000000000000000" pitchFamily="2" charset="2"/>
              <a:buNone/>
            </a:pPr>
            <a:r>
              <a:rPr lang="zh-CN" altLang="zh-CN"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b="1" dirty="0">
                <a:solidFill>
                  <a:srgbClr val="000000"/>
                </a:solidFill>
                <a:latin typeface="微软雅黑" panose="020B0503020204020204" pitchFamily="34" charset="-122"/>
                <a:ea typeface="微软雅黑" panose="020B0503020204020204" pitchFamily="34" charset="-122"/>
              </a:rPr>
              <a:t>WHEN</a:t>
            </a:r>
            <a:r>
              <a:rPr lang="zh-CN" altLang="zh-CN" sz="2400" dirty="0">
                <a:solidFill>
                  <a:srgbClr val="000000"/>
                </a:solidFill>
                <a:latin typeface="微软雅黑" panose="020B0503020204020204" pitchFamily="34" charset="-122"/>
                <a:ea typeface="微软雅黑" panose="020B0503020204020204" pitchFamily="34" charset="-122"/>
              </a:rPr>
              <a:t>(C)S3;</a:t>
            </a:r>
          </a:p>
          <a:p>
            <a:pPr lvl="1" algn="just" fontAlgn="base">
              <a:lnSpc>
                <a:spcPct val="90000"/>
              </a:lnSpc>
              <a:spcAft>
                <a:spcPct val="0"/>
              </a:spcAft>
              <a:buClr>
                <a:srgbClr val="0000FF"/>
              </a:buClr>
              <a:buSzTx/>
              <a:buFont typeface="Wingdings" panose="05000000000000000000" pitchFamily="2" charset="2"/>
              <a:buNone/>
            </a:pPr>
            <a:r>
              <a:rPr lang="zh-CN" altLang="zh-CN" sz="2400" dirty="0">
                <a:solidFill>
                  <a:srgbClr val="000000"/>
                </a:solidFill>
                <a:latin typeface="微软雅黑" panose="020B0503020204020204" pitchFamily="34" charset="-122"/>
                <a:ea typeface="微软雅黑" panose="020B0503020204020204" pitchFamily="34" charset="-122"/>
              </a:rPr>
              <a:t>  </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b="1" dirty="0">
                <a:solidFill>
                  <a:srgbClr val="000000"/>
                </a:solidFill>
                <a:latin typeface="微软雅黑" panose="020B0503020204020204" pitchFamily="34" charset="-122"/>
                <a:ea typeface="微软雅黑" panose="020B0503020204020204" pitchFamily="34" charset="-122"/>
              </a:rPr>
              <a:t>OTHERWISE</a:t>
            </a:r>
            <a:r>
              <a:rPr lang="zh-CN" altLang="zh-CN" sz="2400" dirty="0">
                <a:solidFill>
                  <a:srgbClr val="000000"/>
                </a:solidFill>
                <a:latin typeface="微软雅黑" panose="020B0503020204020204" pitchFamily="34" charset="-122"/>
                <a:ea typeface="微软雅黑" panose="020B0503020204020204" pitchFamily="34" charset="-122"/>
              </a:rPr>
              <a:t> S4;</a:t>
            </a:r>
          </a:p>
          <a:p>
            <a:pPr lvl="1" algn="just" fontAlgn="base">
              <a:lnSpc>
                <a:spcPct val="90000"/>
              </a:lnSpc>
              <a:spcAft>
                <a:spcPct val="0"/>
              </a:spcAft>
              <a:buClr>
                <a:srgbClr val="0000FF"/>
              </a:buClr>
              <a:buSzTx/>
              <a:buFont typeface="Wingdings" panose="05000000000000000000" pitchFamily="2" charset="2"/>
              <a:buNone/>
            </a:pP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zh-CN" sz="2400" b="1" dirty="0">
                <a:solidFill>
                  <a:srgbClr val="000000"/>
                </a:solidFill>
                <a:latin typeface="微软雅黑" panose="020B0503020204020204" pitchFamily="34" charset="-122"/>
                <a:ea typeface="微软雅黑" panose="020B0503020204020204" pitchFamily="34" charset="-122"/>
              </a:rPr>
              <a:t>END</a:t>
            </a:r>
          </a:p>
        </p:txBody>
      </p:sp>
      <p:sp>
        <p:nvSpPr>
          <p:cNvPr id="7" name="AutoShape 5">
            <a:extLst>
              <a:ext uri="{FF2B5EF4-FFF2-40B4-BE49-F238E27FC236}">
                <a16:creationId xmlns:a16="http://schemas.microsoft.com/office/drawing/2014/main" id="{AC801A83-D77A-4E32-8EF8-BE087B3F209E}"/>
              </a:ext>
            </a:extLst>
          </p:cNvPr>
          <p:cNvSpPr>
            <a:spLocks noChangeArrowheads="1"/>
          </p:cNvSpPr>
          <p:nvPr/>
        </p:nvSpPr>
        <p:spPr bwMode="auto">
          <a:xfrm>
            <a:off x="352425" y="4547885"/>
            <a:ext cx="8045450" cy="1818370"/>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35050"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just" fontAlgn="base">
              <a:lnSpc>
                <a:spcPct val="90000"/>
              </a:lnSpc>
              <a:spcAft>
                <a:spcPct val="0"/>
              </a:spcAft>
              <a:buClrTx/>
              <a:buSzTx/>
              <a:buFont typeface="Wingdings" panose="05000000000000000000" pitchFamily="2" charset="2"/>
              <a:buChar char="ü"/>
            </a:pPr>
            <a:r>
              <a:rPr lang="zh-CN" altLang="zh-CN" sz="2400" dirty="0">
                <a:solidFill>
                  <a:srgbClr val="000000"/>
                </a:solidFill>
                <a:latin typeface="微软雅黑" panose="020B0503020204020204" pitchFamily="34" charset="-122"/>
                <a:ea typeface="微软雅黑" panose="020B0503020204020204" pitchFamily="34" charset="-122"/>
              </a:rPr>
              <a:t>多种语言的case语句</a:t>
            </a:r>
            <a:r>
              <a:rPr lang="zh-CN" altLang="en-US" sz="2400" b="1" dirty="0">
                <a:solidFill>
                  <a:srgbClr val="000000"/>
                </a:solidFill>
                <a:latin typeface="微软雅黑" panose="020B0503020204020204" pitchFamily="34" charset="-122"/>
                <a:ea typeface="微软雅黑" panose="020B0503020204020204" pitchFamily="34" charset="-122"/>
              </a:rPr>
              <a:t>：</a:t>
            </a:r>
            <a:endParaRPr lang="zh-CN" altLang="zh-CN" sz="2400" dirty="0">
              <a:solidFill>
                <a:srgbClr val="000000"/>
              </a:solidFill>
              <a:latin typeface="微软雅黑" panose="020B0503020204020204" pitchFamily="34" charset="-122"/>
              <a:ea typeface="微软雅黑" panose="020B0503020204020204" pitchFamily="34" charset="-122"/>
            </a:endParaRPr>
          </a:p>
          <a:p>
            <a:pPr lvl="1" algn="just" fontAlgn="base">
              <a:lnSpc>
                <a:spcPct val="90000"/>
              </a:lnSpc>
              <a:spcAft>
                <a:spcPct val="0"/>
              </a:spcAft>
              <a:buClrTx/>
              <a:buSzTx/>
              <a:buFont typeface="Wingdings" panose="05000000000000000000" pitchFamily="2" charset="2"/>
              <a:buChar char="p"/>
            </a:pPr>
            <a:r>
              <a:rPr lang="en-US" altLang="zh-CN" sz="2400" dirty="0">
                <a:solidFill>
                  <a:srgbClr val="000000"/>
                </a:solidFill>
                <a:latin typeface="微软雅黑" panose="020B0503020204020204" pitchFamily="34" charset="-122"/>
                <a:ea typeface="微软雅黑" panose="020B0503020204020204" pitchFamily="34" charset="-122"/>
              </a:rPr>
              <a:t>PASCAL</a:t>
            </a:r>
          </a:p>
          <a:p>
            <a:pPr lvl="1" algn="just" fontAlgn="base">
              <a:lnSpc>
                <a:spcPct val="90000"/>
              </a:lnSpc>
              <a:spcAft>
                <a:spcPct val="0"/>
              </a:spcAft>
              <a:buClrTx/>
              <a:buSzTx/>
              <a:buFont typeface="Wingdings" panose="05000000000000000000" pitchFamily="2" charset="2"/>
              <a:buChar char="p"/>
            </a:pPr>
            <a:r>
              <a:rPr lang="en-US" altLang="zh-CN" sz="2400" dirty="0">
                <a:solidFill>
                  <a:srgbClr val="000000"/>
                </a:solidFill>
                <a:latin typeface="微软雅黑" panose="020B0503020204020204" pitchFamily="34" charset="-122"/>
                <a:ea typeface="微软雅黑" panose="020B0503020204020204" pitchFamily="34" charset="-122"/>
              </a:rPr>
              <a:t>ALGOL 68</a:t>
            </a:r>
          </a:p>
          <a:p>
            <a:pPr lvl="1" algn="just" fontAlgn="base">
              <a:lnSpc>
                <a:spcPct val="90000"/>
              </a:lnSpc>
              <a:spcAft>
                <a:spcPct val="0"/>
              </a:spcAft>
              <a:buClrTx/>
              <a:buSzTx/>
              <a:buFont typeface="Wingdings" panose="05000000000000000000" pitchFamily="2" charset="2"/>
              <a:buChar char="p"/>
            </a:pPr>
            <a:r>
              <a:rPr lang="en-US" altLang="zh-CN" sz="2400" dirty="0">
                <a:solidFill>
                  <a:srgbClr val="000000"/>
                </a:solidFill>
                <a:latin typeface="微软雅黑" panose="020B0503020204020204" pitchFamily="34" charset="-122"/>
                <a:ea typeface="微软雅黑" panose="020B0503020204020204" pitchFamily="34" charset="-122"/>
              </a:rPr>
              <a:t>Ada</a:t>
            </a:r>
            <a:endParaRPr lang="zh-CN" altLang="zh-CN" sz="2400" b="1" dirty="0">
              <a:solidFill>
                <a:srgbClr val="000000"/>
              </a:solidFill>
              <a:latin typeface="微软雅黑" panose="020B0503020204020204" pitchFamily="34" charset="-122"/>
              <a:ea typeface="微软雅黑" panose="020B0503020204020204" pitchFamily="34" charset="-122"/>
            </a:endParaRPr>
          </a:p>
        </p:txBody>
      </p:sp>
      <p:sp>
        <p:nvSpPr>
          <p:cNvPr id="8" name="AutoShape 6">
            <a:extLst>
              <a:ext uri="{FF2B5EF4-FFF2-40B4-BE49-F238E27FC236}">
                <a16:creationId xmlns:a16="http://schemas.microsoft.com/office/drawing/2014/main" id="{8CFC70EB-43C3-4054-9676-20057999CCD1}"/>
              </a:ext>
            </a:extLst>
          </p:cNvPr>
          <p:cNvSpPr>
            <a:spLocks noChangeArrowheads="1"/>
          </p:cNvSpPr>
          <p:nvPr/>
        </p:nvSpPr>
        <p:spPr bwMode="auto">
          <a:xfrm>
            <a:off x="1647645" y="806147"/>
            <a:ext cx="6956605" cy="4073525"/>
          </a:xfrm>
          <a:prstGeom prst="wedgeRoundRectCallout">
            <a:avLst>
              <a:gd name="adj1" fmla="val -25738"/>
              <a:gd name="adj2" fmla="val 38845"/>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例：</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PASCAL</a:t>
            </a: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case</a:t>
            </a: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语句</a:t>
            </a:r>
            <a:endParaRPr kumimoji="1"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var</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4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operator:</a:t>
            </a:r>
            <a:r>
              <a:rPr kumimoji="1" lang="en-US" altLang="zh-CN" sz="24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char</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operand1,operand2,result:</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boolean</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case </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operator </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of</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result:=operand1 </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and</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operand2;</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result:=operand1 </a:t>
            </a: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or</a:t>
            </a: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operand2;</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 result:=operand1 = operand2;</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end</a:t>
            </a:r>
          </a:p>
        </p:txBody>
      </p:sp>
    </p:spTree>
    <p:extLst>
      <p:ext uri="{BB962C8B-B14F-4D97-AF65-F5344CB8AC3E}">
        <p14:creationId xmlns:p14="http://schemas.microsoft.com/office/powerpoint/2010/main" val="324401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D4D26E-0BD2-4818-B707-073DC2CF986E}"/>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第一节 语句级控制结构</a:t>
            </a:r>
            <a:endParaRPr lang="zh-CN" altLang="en-US" dirty="0"/>
          </a:p>
        </p:txBody>
      </p:sp>
      <p:sp>
        <p:nvSpPr>
          <p:cNvPr id="10" name="AutoShape 4">
            <a:extLst>
              <a:ext uri="{FF2B5EF4-FFF2-40B4-BE49-F238E27FC236}">
                <a16:creationId xmlns:a16="http://schemas.microsoft.com/office/drawing/2014/main" id="{4315F3B9-127C-4E59-955E-20797F5B21A7}"/>
              </a:ext>
            </a:extLst>
          </p:cNvPr>
          <p:cNvSpPr>
            <a:spLocks noChangeArrowheads="1"/>
          </p:cNvSpPr>
          <p:nvPr/>
        </p:nvSpPr>
        <p:spPr bwMode="auto">
          <a:xfrm>
            <a:off x="323850" y="856045"/>
            <a:ext cx="8045450" cy="3738896"/>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1035050" indent="-45720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algn="just" fontAlgn="base">
              <a:lnSpc>
                <a:spcPct val="90000"/>
              </a:lnSpc>
              <a:spcAft>
                <a:spcPct val="0"/>
              </a:spcAft>
              <a:buClrTx/>
              <a:buSzTx/>
              <a:buFont typeface="Wingdings" panose="05000000000000000000" pitchFamily="2" charset="2"/>
              <a:buChar char="ü"/>
            </a:pPr>
            <a:r>
              <a:rPr lang="zh-CN" altLang="en-US" sz="2400" dirty="0">
                <a:solidFill>
                  <a:srgbClr val="000000"/>
                </a:solidFill>
                <a:latin typeface="微软雅黑" panose="020B0503020204020204" pitchFamily="34" charset="-122"/>
                <a:ea typeface="微软雅黑" panose="020B0503020204020204" pitchFamily="34" charset="-122"/>
              </a:rPr>
              <a:t>不同</a:t>
            </a:r>
            <a:r>
              <a:rPr lang="zh-CN" altLang="zh-CN" sz="2400" dirty="0">
                <a:solidFill>
                  <a:srgbClr val="000000"/>
                </a:solidFill>
                <a:latin typeface="微软雅黑" panose="020B0503020204020204" pitchFamily="34" charset="-122"/>
                <a:ea typeface="微软雅黑" panose="020B0503020204020204" pitchFamily="34" charset="-122"/>
              </a:rPr>
              <a:t>语言case语句</a:t>
            </a:r>
            <a:r>
              <a:rPr lang="zh-CN" altLang="en-US" sz="2400" dirty="0">
                <a:solidFill>
                  <a:srgbClr val="000000"/>
                </a:solidFill>
                <a:latin typeface="微软雅黑" panose="020B0503020204020204" pitchFamily="34" charset="-122"/>
                <a:ea typeface="微软雅黑" panose="020B0503020204020204" pitchFamily="34" charset="-122"/>
              </a:rPr>
              <a:t>的差异</a:t>
            </a:r>
            <a:r>
              <a:rPr lang="zh-CN" altLang="en-US" sz="2400" b="1" dirty="0">
                <a:solidFill>
                  <a:srgbClr val="000000"/>
                </a:solidFill>
                <a:latin typeface="微软雅黑" panose="020B0503020204020204" pitchFamily="34" charset="-122"/>
                <a:ea typeface="微软雅黑" panose="020B0503020204020204" pitchFamily="34" charset="-122"/>
              </a:rPr>
              <a:t>：</a:t>
            </a:r>
            <a:endParaRPr lang="zh-CN" altLang="zh-CN" sz="2400" dirty="0">
              <a:solidFill>
                <a:srgbClr val="000000"/>
              </a:solidFill>
              <a:latin typeface="微软雅黑" panose="020B0503020204020204" pitchFamily="34" charset="-122"/>
              <a:ea typeface="微软雅黑" panose="020B0503020204020204" pitchFamily="34" charset="-122"/>
            </a:endParaRPr>
          </a:p>
          <a:p>
            <a:pPr lvl="1" algn="just" fontAlgn="base">
              <a:lnSpc>
                <a:spcPct val="90000"/>
              </a:lnSpc>
              <a:spcAft>
                <a:spcPct val="0"/>
              </a:spcAft>
              <a:buClrTx/>
              <a:buSzTx/>
              <a:buFont typeface="Wingdings" panose="05000000000000000000" pitchFamily="2" charset="2"/>
              <a:buChar char="p"/>
            </a:pPr>
            <a:r>
              <a:rPr lang="en-US" altLang="zh-CN" sz="2400" dirty="0">
                <a:solidFill>
                  <a:srgbClr val="000000"/>
                </a:solidFill>
                <a:latin typeface="微软雅黑" panose="020B0503020204020204" pitchFamily="34" charset="-122"/>
                <a:ea typeface="微软雅黑" panose="020B0503020204020204" pitchFamily="34" charset="-122"/>
              </a:rPr>
              <a:t>ALGOL 68</a:t>
            </a:r>
            <a:r>
              <a:rPr lang="zh-CN" altLang="en-US" sz="2400" dirty="0">
                <a:solidFill>
                  <a:srgbClr val="000000"/>
                </a:solidFill>
                <a:latin typeface="微软雅黑" panose="020B0503020204020204" pitchFamily="34" charset="-122"/>
                <a:ea typeface="微软雅黑" panose="020B0503020204020204" pitchFamily="34" charset="-122"/>
              </a:rPr>
              <a:t>中，</a:t>
            </a:r>
            <a:r>
              <a:rPr lang="en-US" altLang="zh-CN" sz="2400" dirty="0">
                <a:solidFill>
                  <a:srgbClr val="000000"/>
                </a:solidFill>
                <a:latin typeface="微软雅黑" panose="020B0503020204020204" pitchFamily="34" charset="-122"/>
                <a:ea typeface="微软雅黑" panose="020B0503020204020204" pitchFamily="34" charset="-122"/>
              </a:rPr>
              <a:t>case</a:t>
            </a:r>
            <a:r>
              <a:rPr lang="zh-CN" altLang="en-US" sz="2400" dirty="0">
                <a:solidFill>
                  <a:srgbClr val="000000"/>
                </a:solidFill>
                <a:latin typeface="微软雅黑" panose="020B0503020204020204" pitchFamily="34" charset="-122"/>
                <a:ea typeface="微软雅黑" panose="020B0503020204020204" pitchFamily="34" charset="-122"/>
              </a:rPr>
              <a:t>语句基于整表达式的值，表达式的值为</a:t>
            </a:r>
            <a:r>
              <a:rPr lang="en-US" altLang="zh-CN" sz="2400" dirty="0" err="1">
                <a:solidFill>
                  <a:srgbClr val="000000"/>
                </a:solidFill>
                <a:latin typeface="微软雅黑" panose="020B0503020204020204" pitchFamily="34" charset="-122"/>
                <a:ea typeface="微软雅黑" panose="020B0503020204020204" pitchFamily="34" charset="-122"/>
              </a:rPr>
              <a:t>i</a:t>
            </a:r>
            <a:r>
              <a:rPr lang="zh-CN" altLang="en-US" sz="2400" dirty="0">
                <a:solidFill>
                  <a:srgbClr val="000000"/>
                </a:solidFill>
                <a:latin typeface="微软雅黑" panose="020B0503020204020204" pitchFamily="34" charset="-122"/>
                <a:ea typeface="微软雅黑" panose="020B0503020204020204" pitchFamily="34" charset="-122"/>
              </a:rPr>
              <a:t>，则选择第</a:t>
            </a:r>
            <a:r>
              <a:rPr lang="en-US" altLang="zh-CN" sz="2400" dirty="0" err="1">
                <a:solidFill>
                  <a:srgbClr val="000000"/>
                </a:solidFill>
                <a:latin typeface="微软雅黑" panose="020B0503020204020204" pitchFamily="34" charset="-122"/>
                <a:ea typeface="微软雅黑" panose="020B0503020204020204" pitchFamily="34" charset="-122"/>
              </a:rPr>
              <a:t>i</a:t>
            </a:r>
            <a:r>
              <a:rPr lang="zh-CN" altLang="en-US" sz="2400" dirty="0">
                <a:solidFill>
                  <a:srgbClr val="000000"/>
                </a:solidFill>
                <a:latin typeface="微软雅黑" panose="020B0503020204020204" pitchFamily="34" charset="-122"/>
                <a:ea typeface="微软雅黑" panose="020B0503020204020204" pitchFamily="34" charset="-122"/>
              </a:rPr>
              <a:t>个分支执行。</a:t>
            </a:r>
          </a:p>
          <a:p>
            <a:pPr lvl="1" algn="just" fontAlgn="base">
              <a:lnSpc>
                <a:spcPct val="90000"/>
              </a:lnSpc>
              <a:spcAft>
                <a:spcPct val="0"/>
              </a:spcAft>
              <a:buClrTx/>
              <a:buSzTx/>
              <a:buFont typeface="Wingdings" panose="05000000000000000000" pitchFamily="2" charset="2"/>
              <a:buChar char="p"/>
            </a:pPr>
            <a:r>
              <a:rPr lang="en-US" altLang="zh-CN" sz="2400" dirty="0">
                <a:solidFill>
                  <a:srgbClr val="000000"/>
                </a:solidFill>
                <a:latin typeface="微软雅黑" panose="020B0503020204020204" pitchFamily="34" charset="-122"/>
                <a:ea typeface="微软雅黑" panose="020B0503020204020204" pitchFamily="34" charset="-122"/>
              </a:rPr>
              <a:t>PASCAL</a:t>
            </a:r>
            <a:r>
              <a:rPr lang="zh-CN" altLang="en-US" sz="2400" dirty="0">
                <a:solidFill>
                  <a:srgbClr val="000000"/>
                </a:solidFill>
                <a:latin typeface="微软雅黑" panose="020B0503020204020204" pitchFamily="34" charset="-122"/>
                <a:ea typeface="微软雅黑" panose="020B0503020204020204" pitchFamily="34" charset="-122"/>
              </a:rPr>
              <a:t>显式列出可能的值，表达式的值与分支的值相同时，选择该分支。每个分支在</a:t>
            </a:r>
            <a:r>
              <a:rPr lang="en-US" altLang="zh-CN" sz="2400" dirty="0">
                <a:solidFill>
                  <a:srgbClr val="000000"/>
                </a:solidFill>
                <a:latin typeface="微软雅黑" panose="020B0503020204020204" pitchFamily="34" charset="-122"/>
                <a:ea typeface="微软雅黑" panose="020B0503020204020204" pitchFamily="34" charset="-122"/>
              </a:rPr>
              <a:t>case</a:t>
            </a:r>
            <a:r>
              <a:rPr lang="zh-CN" altLang="en-US" sz="2400" dirty="0">
                <a:solidFill>
                  <a:srgbClr val="000000"/>
                </a:solidFill>
                <a:latin typeface="微软雅黑" panose="020B0503020204020204" pitchFamily="34" charset="-122"/>
                <a:ea typeface="微软雅黑" panose="020B0503020204020204" pitchFamily="34" charset="-122"/>
              </a:rPr>
              <a:t>中出现的次序是无关紧要的。</a:t>
            </a:r>
          </a:p>
          <a:p>
            <a:pPr lvl="1" algn="just" fontAlgn="base">
              <a:lnSpc>
                <a:spcPct val="90000"/>
              </a:lnSpc>
              <a:spcAft>
                <a:spcPct val="0"/>
              </a:spcAft>
              <a:buClrTx/>
              <a:buSzTx/>
              <a:buFont typeface="Wingdings" panose="05000000000000000000" pitchFamily="2" charset="2"/>
              <a:buChar char="p"/>
            </a:pPr>
            <a:r>
              <a:rPr lang="en-US" altLang="zh-CN" sz="2400" dirty="0">
                <a:solidFill>
                  <a:srgbClr val="000000"/>
                </a:solidFill>
                <a:latin typeface="微软雅黑" panose="020B0503020204020204" pitchFamily="34" charset="-122"/>
                <a:ea typeface="微软雅黑" panose="020B0503020204020204" pitchFamily="34" charset="-122"/>
              </a:rPr>
              <a:t>Ada</a:t>
            </a:r>
            <a:r>
              <a:rPr lang="zh-CN" altLang="en-US" sz="2400" dirty="0">
                <a:solidFill>
                  <a:srgbClr val="000000"/>
                </a:solidFill>
                <a:latin typeface="微软雅黑" panose="020B0503020204020204" pitchFamily="34" charset="-122"/>
                <a:ea typeface="微软雅黑" panose="020B0503020204020204" pitchFamily="34" charset="-122"/>
              </a:rPr>
              <a:t>结合</a:t>
            </a:r>
            <a:r>
              <a:rPr lang="en-US" altLang="zh-CN" sz="2400" dirty="0">
                <a:solidFill>
                  <a:srgbClr val="000000"/>
                </a:solidFill>
                <a:latin typeface="微软雅黑" panose="020B0503020204020204" pitchFamily="34" charset="-122"/>
                <a:ea typeface="微软雅黑" panose="020B0503020204020204" pitchFamily="34" charset="-122"/>
              </a:rPr>
              <a:t>ALGOL68</a:t>
            </a:r>
            <a:r>
              <a:rPr lang="zh-CN" altLang="en-US" sz="2400" dirty="0">
                <a:solidFill>
                  <a:srgbClr val="000000"/>
                </a:solidFill>
                <a:latin typeface="微软雅黑" panose="020B0503020204020204" pitchFamily="34" charset="-122"/>
                <a:ea typeface="微软雅黑" panose="020B0503020204020204" pitchFamily="34" charset="-122"/>
              </a:rPr>
              <a:t>和</a:t>
            </a:r>
            <a:r>
              <a:rPr lang="en-US" altLang="zh-CN" sz="2400" dirty="0">
                <a:solidFill>
                  <a:srgbClr val="000000"/>
                </a:solidFill>
                <a:latin typeface="微软雅黑" panose="020B0503020204020204" pitchFamily="34" charset="-122"/>
                <a:ea typeface="微软雅黑" panose="020B0503020204020204" pitchFamily="34" charset="-122"/>
              </a:rPr>
              <a:t>PASCAL</a:t>
            </a:r>
            <a:r>
              <a:rPr lang="zh-CN" altLang="en-US" sz="2400" dirty="0">
                <a:solidFill>
                  <a:srgbClr val="000000"/>
                </a:solidFill>
                <a:latin typeface="微软雅黑" panose="020B0503020204020204" pitchFamily="34" charset="-122"/>
                <a:ea typeface="微软雅黑" panose="020B0503020204020204" pitchFamily="34" charset="-122"/>
              </a:rPr>
              <a:t>；</a:t>
            </a:r>
          </a:p>
          <a:p>
            <a:pPr lvl="1" algn="just" fontAlgn="base">
              <a:lnSpc>
                <a:spcPct val="90000"/>
              </a:lnSpc>
              <a:spcAft>
                <a:spcPct val="0"/>
              </a:spcAft>
              <a:buClrTx/>
              <a:buSzTx/>
              <a:buFont typeface="Wingdings" panose="05000000000000000000" pitchFamily="2" charset="2"/>
              <a:buChar char="p"/>
            </a:pPr>
            <a:r>
              <a:rPr lang="zh-CN" altLang="en-US" sz="2400" dirty="0">
                <a:solidFill>
                  <a:srgbClr val="000000"/>
                </a:solidFill>
                <a:latin typeface="微软雅黑" panose="020B0503020204020204" pitchFamily="34" charset="-122"/>
                <a:ea typeface="微软雅黑" panose="020B0503020204020204" pitchFamily="34" charset="-122"/>
              </a:rPr>
              <a:t>表达式的值不在显式列出的值中时的处理：</a:t>
            </a:r>
            <a:r>
              <a:rPr lang="en-US" altLang="zh-CN" sz="2400" b="1" dirty="0">
                <a:solidFill>
                  <a:srgbClr val="000000"/>
                </a:solidFill>
                <a:latin typeface="微软雅黑" panose="020B0503020204020204" pitchFamily="34" charset="-122"/>
                <a:ea typeface="微软雅黑" panose="020B0503020204020204" pitchFamily="34" charset="-122"/>
              </a:rPr>
              <a:t>out</a:t>
            </a:r>
            <a:r>
              <a:rPr lang="en-US" altLang="zh-CN"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和 </a:t>
            </a:r>
            <a:r>
              <a:rPr lang="en-US" altLang="zh-CN" sz="2400" b="1" dirty="0">
                <a:solidFill>
                  <a:srgbClr val="000000"/>
                </a:solidFill>
                <a:latin typeface="微软雅黑" panose="020B0503020204020204" pitchFamily="34" charset="-122"/>
                <a:ea typeface="微软雅黑" panose="020B0503020204020204" pitchFamily="34" charset="-122"/>
              </a:rPr>
              <a:t>otherwise</a:t>
            </a:r>
            <a:r>
              <a:rPr lang="zh-CN" altLang="en-US" sz="2400" dirty="0">
                <a:solidFill>
                  <a:srgbClr val="000000"/>
                </a:solidFill>
                <a:latin typeface="微软雅黑" panose="020B0503020204020204" pitchFamily="34" charset="-122"/>
                <a:ea typeface="微软雅黑" panose="020B0503020204020204" pitchFamily="34" charset="-122"/>
              </a:rPr>
              <a:t>；</a:t>
            </a:r>
          </a:p>
        </p:txBody>
      </p:sp>
      <p:sp>
        <p:nvSpPr>
          <p:cNvPr id="11" name="Freeform 5">
            <a:extLst>
              <a:ext uri="{FF2B5EF4-FFF2-40B4-BE49-F238E27FC236}">
                <a16:creationId xmlns:a16="http://schemas.microsoft.com/office/drawing/2014/main" id="{E072A777-9113-4A33-A5CD-E314B60E543E}"/>
              </a:ext>
            </a:extLst>
          </p:cNvPr>
          <p:cNvSpPr>
            <a:spLocks/>
          </p:cNvSpPr>
          <p:nvPr/>
        </p:nvSpPr>
        <p:spPr bwMode="auto">
          <a:xfrm>
            <a:off x="1619250" y="3592895"/>
            <a:ext cx="3168650" cy="73025"/>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2" name="AutoShape 6">
            <a:extLst>
              <a:ext uri="{FF2B5EF4-FFF2-40B4-BE49-F238E27FC236}">
                <a16:creationId xmlns:a16="http://schemas.microsoft.com/office/drawing/2014/main" id="{9ECF0F70-4C21-4891-AA44-86C56BD6C28A}"/>
              </a:ext>
            </a:extLst>
          </p:cNvPr>
          <p:cNvSpPr>
            <a:spLocks noChangeArrowheads="1"/>
          </p:cNvSpPr>
          <p:nvPr/>
        </p:nvSpPr>
        <p:spPr bwMode="auto">
          <a:xfrm>
            <a:off x="2357227" y="1895119"/>
            <a:ext cx="6462923" cy="925719"/>
          </a:xfrm>
          <a:prstGeom prst="wedgeRoundRectCallout">
            <a:avLst>
              <a:gd name="adj1" fmla="val -41498"/>
              <a:gd name="adj2" fmla="val 122284"/>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a:t>
            </a:r>
            <a:r>
              <a:rPr kumimoji="1"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选择分支采用枚举类型或整数类型的表达式；</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2.</a:t>
            </a:r>
            <a:r>
              <a:rPr kumimoji="1"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在选择中要提供所有判别表达式类型的所有可能值；</a:t>
            </a:r>
          </a:p>
        </p:txBody>
      </p:sp>
      <p:sp>
        <p:nvSpPr>
          <p:cNvPr id="13" name="Freeform 9">
            <a:extLst>
              <a:ext uri="{FF2B5EF4-FFF2-40B4-BE49-F238E27FC236}">
                <a16:creationId xmlns:a16="http://schemas.microsoft.com/office/drawing/2014/main" id="{10B2FA02-2AA0-484E-8963-B38A6508D7DF}"/>
              </a:ext>
            </a:extLst>
          </p:cNvPr>
          <p:cNvSpPr>
            <a:spLocks/>
          </p:cNvSpPr>
          <p:nvPr/>
        </p:nvSpPr>
        <p:spPr bwMode="auto">
          <a:xfrm>
            <a:off x="7524750" y="3592895"/>
            <a:ext cx="720725" cy="431800"/>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5"/>
              <a:gd name="T37" fmla="*/ 0 h 293"/>
              <a:gd name="T38" fmla="*/ 695 w 695"/>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4" name="Freeform 10">
            <a:extLst>
              <a:ext uri="{FF2B5EF4-FFF2-40B4-BE49-F238E27FC236}">
                <a16:creationId xmlns:a16="http://schemas.microsoft.com/office/drawing/2014/main" id="{04C2670E-EFA5-4BD4-9CC7-B937C9F35ECC}"/>
              </a:ext>
            </a:extLst>
          </p:cNvPr>
          <p:cNvSpPr>
            <a:spLocks/>
          </p:cNvSpPr>
          <p:nvPr/>
        </p:nvSpPr>
        <p:spPr bwMode="auto">
          <a:xfrm>
            <a:off x="1979613" y="3953258"/>
            <a:ext cx="1800225" cy="431800"/>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5"/>
              <a:gd name="T37" fmla="*/ 0 h 293"/>
              <a:gd name="T38" fmla="*/ 695 w 695"/>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5" name="AutoShape 11">
            <a:extLst>
              <a:ext uri="{FF2B5EF4-FFF2-40B4-BE49-F238E27FC236}">
                <a16:creationId xmlns:a16="http://schemas.microsoft.com/office/drawing/2014/main" id="{9040F5DB-8D9F-42F8-AE93-1D59E31C8F1C}"/>
              </a:ext>
            </a:extLst>
          </p:cNvPr>
          <p:cNvSpPr>
            <a:spLocks noChangeArrowheads="1"/>
          </p:cNvSpPr>
          <p:nvPr/>
        </p:nvSpPr>
        <p:spPr bwMode="auto">
          <a:xfrm>
            <a:off x="4936496" y="4985058"/>
            <a:ext cx="2808287" cy="503238"/>
          </a:xfrm>
          <a:prstGeom prst="wedgeRoundRectCallout">
            <a:avLst>
              <a:gd name="adj1" fmla="val 47110"/>
              <a:gd name="adj2" fmla="val -244424"/>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ALGOL 68</a:t>
            </a:r>
            <a:r>
              <a:rPr kumimoji="1"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语言的用法</a:t>
            </a:r>
          </a:p>
        </p:txBody>
      </p:sp>
      <p:sp>
        <p:nvSpPr>
          <p:cNvPr id="16" name="AutoShape 12">
            <a:extLst>
              <a:ext uri="{FF2B5EF4-FFF2-40B4-BE49-F238E27FC236}">
                <a16:creationId xmlns:a16="http://schemas.microsoft.com/office/drawing/2014/main" id="{8F5DD9EB-FDB7-4DB2-BB47-FF8CECEB22A1}"/>
              </a:ext>
            </a:extLst>
          </p:cNvPr>
          <p:cNvSpPr>
            <a:spLocks noChangeArrowheads="1"/>
          </p:cNvSpPr>
          <p:nvPr/>
        </p:nvSpPr>
        <p:spPr bwMode="auto">
          <a:xfrm>
            <a:off x="1898650" y="4997039"/>
            <a:ext cx="2535327" cy="503238"/>
          </a:xfrm>
          <a:prstGeom prst="wedgeRoundRectCallout">
            <a:avLst>
              <a:gd name="adj1" fmla="val -29682"/>
              <a:gd name="adj2" fmla="val -173807"/>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PASCAL</a:t>
            </a:r>
            <a:r>
              <a:rPr kumimoji="1"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语言的用法</a:t>
            </a:r>
          </a:p>
        </p:txBody>
      </p:sp>
    </p:spTree>
    <p:extLst>
      <p:ext uri="{BB962C8B-B14F-4D97-AF65-F5344CB8AC3E}">
        <p14:creationId xmlns:p14="http://schemas.microsoft.com/office/powerpoint/2010/main" val="388182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edg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edg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ox(in)">
                                      <p:cBhvr>
                                        <p:cTn id="28"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ox(in)">
                                      <p:cBhvr>
                                        <p:cTn id="3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5" grpId="0" animBg="1" autoUpdateAnimBg="0"/>
      <p:bldP spid="1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29F90-03D3-41E5-9935-779C3F50FAC5}"/>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第一节 语句级控制结构</a:t>
            </a:r>
            <a:endParaRPr lang="zh-CN" altLang="en-US" dirty="0"/>
          </a:p>
        </p:txBody>
      </p:sp>
      <p:sp>
        <p:nvSpPr>
          <p:cNvPr id="6" name="AutoShape 4">
            <a:extLst>
              <a:ext uri="{FF2B5EF4-FFF2-40B4-BE49-F238E27FC236}">
                <a16:creationId xmlns:a16="http://schemas.microsoft.com/office/drawing/2014/main" id="{149CBC8F-F73E-4C12-9267-A344BF06703A}"/>
              </a:ext>
            </a:extLst>
          </p:cNvPr>
          <p:cNvSpPr>
            <a:spLocks noChangeArrowheads="1"/>
          </p:cNvSpPr>
          <p:nvPr/>
        </p:nvSpPr>
        <p:spPr bwMode="auto">
          <a:xfrm>
            <a:off x="282575" y="658813"/>
            <a:ext cx="8321675" cy="4433554"/>
          </a:xfrm>
          <a:prstGeom prst="roundRect">
            <a:avLst>
              <a:gd name="adj" fmla="val 16667"/>
            </a:avLst>
          </a:prstGeom>
          <a:noFill/>
          <a:ln>
            <a:noFill/>
          </a:ln>
        </p:spPr>
        <p:txBody>
          <a:bodyPr>
            <a:spAutoFit/>
          </a:bodyPr>
          <a:lstStyle>
            <a:lvl1pPr marL="355600" indent="-355600">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622300" indent="14288">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2573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355600" marR="0" lvl="0" indent="-355600" algn="just" defTabSz="914400" eaLnBrk="1" fontAlgn="base" latinLnBrk="0" hangingPunct="1">
              <a:lnSpc>
                <a:spcPct val="90000"/>
              </a:lnSpc>
              <a:spcBef>
                <a:spcPct val="20000"/>
              </a:spcBef>
              <a:spcAft>
                <a:spcPct val="0"/>
              </a:spcAft>
              <a:buClrTx/>
              <a:buSzTx/>
              <a:buFont typeface="Wingdings" panose="05000000000000000000" pitchFamily="2" charset="2"/>
              <a:buChar char="ü"/>
              <a:tabLst/>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Dijkstra选择结构</a:t>
            </a:r>
            <a:r>
              <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1257300" marR="0" lvl="2" indent="0" algn="just" defTabSz="914400" eaLnBrk="1" fontAlgn="base" latinLnBrk="0" hangingPunct="1">
              <a:lnSpc>
                <a:spcPct val="90000"/>
              </a:lnSpc>
              <a:spcBef>
                <a:spcPct val="20000"/>
              </a:spcBef>
              <a:spcAft>
                <a:spcPct val="0"/>
              </a:spcAft>
              <a:buClr>
                <a:srgbClr val="0000FF"/>
              </a:buClr>
              <a:buSzTx/>
              <a:buFont typeface="Wingdings" panose="05000000000000000000" pitchFamily="2" charset="2"/>
              <a:buNone/>
              <a:tabLst/>
              <a:defRPr/>
            </a:pPr>
            <a:r>
              <a:rPr kumimoji="0" lang="zh-CN"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if </a:t>
            </a:r>
            <a:r>
              <a:rPr kumimoji="0" lang="zh-CN"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B1→S1</a:t>
            </a:r>
          </a:p>
          <a:p>
            <a:pPr marL="1257300" marR="0" lvl="2" indent="0" algn="just" defTabSz="914400" eaLnBrk="1" fontAlgn="base" latinLnBrk="0" hangingPunct="1">
              <a:lnSpc>
                <a:spcPct val="90000"/>
              </a:lnSpc>
              <a:spcBef>
                <a:spcPct val="20000"/>
              </a:spcBef>
              <a:spcAft>
                <a:spcPct val="0"/>
              </a:spcAft>
              <a:buClr>
                <a:srgbClr val="0000FF"/>
              </a:buClr>
              <a:buSzTx/>
              <a:buFont typeface="Wingdings" panose="05000000000000000000" pitchFamily="2" charset="2"/>
              <a:buNone/>
              <a:tabLst/>
              <a:defRPr/>
            </a:pPr>
            <a:r>
              <a:rPr kumimoji="0" lang="zh-CN"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0" lang="zh-CN"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B2→S2</a:t>
            </a:r>
          </a:p>
          <a:p>
            <a:pPr marL="1257300" marR="0" lvl="2" indent="0" algn="just" defTabSz="914400" eaLnBrk="1" fontAlgn="base" latinLnBrk="0" hangingPunct="1">
              <a:lnSpc>
                <a:spcPct val="90000"/>
              </a:lnSpc>
              <a:spcBef>
                <a:spcPct val="20000"/>
              </a:spcBef>
              <a:spcAft>
                <a:spcPct val="0"/>
              </a:spcAft>
              <a:buClr>
                <a:srgbClr val="0000FF"/>
              </a:buClr>
              <a:buSzTx/>
              <a:buFont typeface="Wingdings" panose="05000000000000000000" pitchFamily="2" charset="2"/>
              <a:buNone/>
              <a:tabLst/>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a:t>
            </a:r>
            <a:r>
              <a:rPr kumimoji="0" lang="zh-CN"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B3→S3</a:t>
            </a:r>
          </a:p>
          <a:p>
            <a:pPr marL="1257300" marR="0" lvl="2" indent="0" algn="just" defTabSz="914400" eaLnBrk="1" fontAlgn="base" latinLnBrk="0" hangingPunct="1">
              <a:lnSpc>
                <a:spcPct val="90000"/>
              </a:lnSpc>
              <a:spcBef>
                <a:spcPct val="20000"/>
              </a:spcBef>
              <a:spcAft>
                <a:spcPct val="0"/>
              </a:spcAft>
              <a:buClr>
                <a:srgbClr val="0000FF"/>
              </a:buClr>
              <a:buSzTx/>
              <a:buFont typeface="Wingdings" panose="05000000000000000000" pitchFamily="2" charset="2"/>
              <a:buNone/>
              <a:tabLst/>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endParaRPr kumimoji="0" lang="zh-CN"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1257300" marR="0" lvl="2" indent="0" algn="just" defTabSz="914400" eaLnBrk="1" fontAlgn="base" latinLnBrk="0" hangingPunct="1">
              <a:lnSpc>
                <a:spcPct val="90000"/>
              </a:lnSpc>
              <a:spcBef>
                <a:spcPct val="20000"/>
              </a:spcBef>
              <a:spcAft>
                <a:spcPct val="0"/>
              </a:spcAft>
              <a:buClr>
                <a:srgbClr val="0000FF"/>
              </a:buClr>
              <a:buSzTx/>
              <a:buFont typeface="Wingdings" panose="05000000000000000000" pitchFamily="2" charset="2"/>
              <a:buNone/>
              <a:tabLst/>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Symbol" panose="05050102010706020507" pitchFamily="18" charset="2"/>
              </a:rPr>
              <a:t>   </a:t>
            </a:r>
            <a:r>
              <a:rPr kumimoji="0" lang="zh-CN"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BN→SN</a:t>
            </a:r>
          </a:p>
          <a:p>
            <a:pPr marL="1257300" marR="0" lvl="2" indent="0" algn="just" defTabSz="914400" eaLnBrk="1" fontAlgn="base" latinLnBrk="0" hangingPunct="1">
              <a:lnSpc>
                <a:spcPct val="90000"/>
              </a:lnSpc>
              <a:spcBef>
                <a:spcPct val="20000"/>
              </a:spcBef>
              <a:spcAft>
                <a:spcPct val="0"/>
              </a:spcAft>
              <a:buClr>
                <a:srgbClr val="0000FF"/>
              </a:buClr>
              <a:buSzTx/>
              <a:buFont typeface="Wingdings" panose="05000000000000000000" pitchFamily="2" charset="2"/>
              <a:buNone/>
              <a:tabLst/>
              <a:defRPr/>
            </a:pPr>
            <a:r>
              <a:rPr kumimoji="0" lang="zh-CN"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fi</a:t>
            </a:r>
          </a:p>
          <a:p>
            <a:pPr marL="1257300" marR="0" lvl="2" indent="0" algn="just" defTabSz="914400" eaLnBrk="1" fontAlgn="base" latinLnBrk="0" hangingPunct="1">
              <a:lnSpc>
                <a:spcPct val="90000"/>
              </a:lnSpc>
              <a:spcBef>
                <a:spcPct val="20000"/>
              </a:spcBef>
              <a:spcAft>
                <a:spcPct val="0"/>
              </a:spcAft>
              <a:buClr>
                <a:srgbClr val="0000FF"/>
              </a:buClr>
              <a:buSzTx/>
              <a:buFont typeface="Wingdings" panose="05000000000000000000" pitchFamily="2" charset="2"/>
              <a:buNone/>
              <a:tabLst/>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其中，Bi是布尔表达式，称为卫哨。若有多个卫哨为真时执行任一Si。</a:t>
            </a:r>
          </a:p>
          <a:p>
            <a:pPr marL="622300" marR="0" lvl="1" indent="14288" algn="just" defTabSz="914400" eaLnBrk="1" fontAlgn="base" latinLnBrk="0" hangingPunct="1">
              <a:lnSpc>
                <a:spcPct val="90000"/>
              </a:lnSpc>
              <a:spcBef>
                <a:spcPct val="20000"/>
              </a:spcBef>
              <a:spcAft>
                <a:spcPct val="0"/>
              </a:spcAft>
              <a:buClrTx/>
              <a:buSzTx/>
              <a:buFont typeface="Wingdings" panose="05000000000000000000" pitchFamily="2" charset="2"/>
              <a:buChar char="p"/>
              <a:tabLst/>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Dijkstra选择结构</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的最大特性是对非确定性的抽象</a:t>
            </a:r>
          </a:p>
        </p:txBody>
      </p:sp>
      <p:sp>
        <p:nvSpPr>
          <p:cNvPr id="7" name="Freeform 5">
            <a:extLst>
              <a:ext uri="{FF2B5EF4-FFF2-40B4-BE49-F238E27FC236}">
                <a16:creationId xmlns:a16="http://schemas.microsoft.com/office/drawing/2014/main" id="{AEC80D47-3681-488D-B1FD-1A5DB64DE0E0}"/>
              </a:ext>
            </a:extLst>
          </p:cNvPr>
          <p:cNvSpPr>
            <a:spLocks/>
          </p:cNvSpPr>
          <p:nvPr/>
        </p:nvSpPr>
        <p:spPr bwMode="auto">
          <a:xfrm>
            <a:off x="6084888" y="4846638"/>
            <a:ext cx="2159000"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8" name="AutoShape 6">
            <a:extLst>
              <a:ext uri="{FF2B5EF4-FFF2-40B4-BE49-F238E27FC236}">
                <a16:creationId xmlns:a16="http://schemas.microsoft.com/office/drawing/2014/main" id="{8417CBF6-A45C-49EE-8ECA-4CC02AA98CB0}"/>
              </a:ext>
            </a:extLst>
          </p:cNvPr>
          <p:cNvSpPr>
            <a:spLocks noChangeArrowheads="1"/>
          </p:cNvSpPr>
          <p:nvPr/>
        </p:nvSpPr>
        <p:spPr bwMode="auto">
          <a:xfrm>
            <a:off x="1390590" y="4846638"/>
            <a:ext cx="5040313" cy="1582737"/>
          </a:xfrm>
          <a:prstGeom prst="foldedCorner">
            <a:avLst>
              <a:gd name="adj" fmla="val 12500"/>
            </a:avLst>
          </a:prstGeom>
          <a:solidFill>
            <a:schemeClr val="accent1">
              <a:lumMod val="40000"/>
              <a:lumOff val="60000"/>
            </a:schemeClr>
          </a:solidFill>
          <a:ln>
            <a:noFill/>
          </a:ln>
        </p:spPr>
        <p:txBody>
          <a:bodyPr lIns="0" tIns="46038" rIns="0" bIns="46038"/>
          <a:lstStyle>
            <a:lvl1pPr marL="457200" indent="-457200" defTabSz="225425">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defTabSz="225425">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defTabSz="225425">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defTabSz="225425">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defTabSz="225425">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defTabSz="225425"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fontAlgn="base">
              <a:lnSpc>
                <a:spcPct val="90000"/>
              </a:lnSpc>
              <a:spcBef>
                <a:spcPct val="10000"/>
              </a:spcBef>
              <a:spcAft>
                <a:spcPct val="0"/>
              </a:spcAft>
              <a:buClr>
                <a:srgbClr val="99CCFF"/>
              </a:buClr>
              <a:buFontTx/>
              <a:buNone/>
            </a:pPr>
            <a:r>
              <a:rPr lang="zh-CN" altLang="en-US" sz="2400" dirty="0">
                <a:solidFill>
                  <a:srgbClr val="000000"/>
                </a:solidFill>
                <a:latin typeface="微软雅黑" panose="020B0503020204020204" pitchFamily="34" charset="-122"/>
                <a:ea typeface="微软雅黑" panose="020B0503020204020204" pitchFamily="34" charset="-122"/>
              </a:rPr>
              <a:t>例如计算</a:t>
            </a:r>
            <a:r>
              <a:rPr lang="en-US" altLang="zh-CN" sz="2400" dirty="0">
                <a:solidFill>
                  <a:srgbClr val="000000"/>
                </a:solidFill>
                <a:latin typeface="微软雅黑" panose="020B0503020204020204" pitchFamily="34" charset="-122"/>
                <a:ea typeface="微软雅黑" panose="020B0503020204020204" pitchFamily="34" charset="-122"/>
              </a:rPr>
              <a:t>A</a:t>
            </a:r>
            <a:r>
              <a:rPr lang="zh-CN" altLang="en-US" sz="2400" dirty="0">
                <a:solidFill>
                  <a:srgbClr val="000000"/>
                </a:solidFill>
                <a:latin typeface="微软雅黑" panose="020B0503020204020204" pitchFamily="34" charset="-122"/>
                <a:ea typeface="微软雅黑" panose="020B0503020204020204" pitchFamily="34" charset="-122"/>
              </a:rPr>
              <a:t>和</a:t>
            </a:r>
            <a:r>
              <a:rPr lang="en-US" altLang="zh-CN" sz="2400" dirty="0">
                <a:solidFill>
                  <a:srgbClr val="000000"/>
                </a:solidFill>
                <a:latin typeface="微软雅黑" panose="020B0503020204020204" pitchFamily="34" charset="-122"/>
                <a:ea typeface="微软雅黑" panose="020B0503020204020204" pitchFamily="34" charset="-122"/>
              </a:rPr>
              <a:t>B</a:t>
            </a:r>
            <a:r>
              <a:rPr lang="zh-CN" altLang="en-US" sz="2400" dirty="0">
                <a:solidFill>
                  <a:srgbClr val="000000"/>
                </a:solidFill>
                <a:latin typeface="微软雅黑" panose="020B0503020204020204" pitchFamily="34" charset="-122"/>
                <a:ea typeface="微软雅黑" panose="020B0503020204020204" pitchFamily="34" charset="-122"/>
              </a:rPr>
              <a:t>的最大值，可写成</a:t>
            </a:r>
          </a:p>
          <a:p>
            <a:pPr lvl="1" fontAlgn="base">
              <a:lnSpc>
                <a:spcPct val="90000"/>
              </a:lnSpc>
              <a:spcBef>
                <a:spcPct val="10000"/>
              </a:spcBef>
              <a:spcAft>
                <a:spcPct val="0"/>
              </a:spcAft>
              <a:buClr>
                <a:srgbClr val="99CCFF"/>
              </a:buClr>
              <a:buFontTx/>
              <a:buNone/>
            </a:pPr>
            <a:r>
              <a:rPr lang="en-US" altLang="zh-CN" sz="2400" b="1" dirty="0">
                <a:solidFill>
                  <a:srgbClr val="000000"/>
                </a:solidFill>
                <a:latin typeface="微软雅黑" panose="020B0503020204020204" pitchFamily="34" charset="-122"/>
                <a:ea typeface="微软雅黑" panose="020B0503020204020204" pitchFamily="34" charset="-122"/>
              </a:rPr>
              <a:t>if</a:t>
            </a:r>
            <a:r>
              <a:rPr lang="en-US" altLang="zh-CN" sz="2400" dirty="0">
                <a:solidFill>
                  <a:srgbClr val="000000"/>
                </a:solidFill>
                <a:latin typeface="微软雅黑" panose="020B0503020204020204" pitchFamily="34" charset="-122"/>
                <a:ea typeface="微软雅黑" panose="020B0503020204020204" pitchFamily="34" charset="-122"/>
              </a:rPr>
              <a:t>  A</a:t>
            </a:r>
            <a:r>
              <a:rPr lang="en-US" altLang="zh-CN" sz="24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B MAX:=B</a:t>
            </a:r>
          </a:p>
          <a:p>
            <a:pPr lvl="1" fontAlgn="base">
              <a:lnSpc>
                <a:spcPct val="90000"/>
              </a:lnSpc>
              <a:spcBef>
                <a:spcPct val="10000"/>
              </a:spcBef>
              <a:spcAft>
                <a:spcPct val="0"/>
              </a:spcAft>
              <a:buClr>
                <a:srgbClr val="99CCFF"/>
              </a:buClr>
              <a:buFontTx/>
              <a:buNone/>
            </a:pPr>
            <a:r>
              <a:rPr lang="en-US" altLang="zh-CN" sz="2400"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   AB MAX:=A</a:t>
            </a:r>
          </a:p>
          <a:p>
            <a:pPr lvl="1" fontAlgn="base">
              <a:lnSpc>
                <a:spcPct val="90000"/>
              </a:lnSpc>
              <a:spcBef>
                <a:spcPct val="10000"/>
              </a:spcBef>
              <a:spcAft>
                <a:spcPct val="0"/>
              </a:spcAft>
              <a:buClr>
                <a:srgbClr val="99CCFF"/>
              </a:buClr>
              <a:buFontTx/>
              <a:buNone/>
            </a:pPr>
            <a:r>
              <a:rPr lang="en-US" altLang="zh-CN" sz="2400" b="1" dirty="0">
                <a:solidFill>
                  <a:srgbClr val="000000"/>
                </a:solidFill>
                <a:latin typeface="微软雅黑" panose="020B0503020204020204" pitchFamily="34" charset="-122"/>
                <a:ea typeface="微软雅黑" panose="020B0503020204020204" pitchFamily="34" charset="-122"/>
                <a:sym typeface="Symbol" panose="05050102010706020507" pitchFamily="18" charset="2"/>
              </a:rPr>
              <a:t>fi</a:t>
            </a:r>
          </a:p>
        </p:txBody>
      </p:sp>
    </p:spTree>
    <p:extLst>
      <p:ext uri="{BB962C8B-B14F-4D97-AF65-F5344CB8AC3E}">
        <p14:creationId xmlns:p14="http://schemas.microsoft.com/office/powerpoint/2010/main" val="259627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5EC68-9FDD-42D5-9623-D242F97A0881}"/>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第一节 语句级控制结构</a:t>
            </a:r>
            <a:endParaRPr lang="zh-CN" altLang="en-US" dirty="0"/>
          </a:p>
        </p:txBody>
      </p:sp>
      <p:sp>
        <p:nvSpPr>
          <p:cNvPr id="13" name="AutoShape 4">
            <a:extLst>
              <a:ext uri="{FF2B5EF4-FFF2-40B4-BE49-F238E27FC236}">
                <a16:creationId xmlns:a16="http://schemas.microsoft.com/office/drawing/2014/main" id="{62A18010-A7EA-49D2-B75B-1351FA955080}"/>
              </a:ext>
            </a:extLst>
          </p:cNvPr>
          <p:cNvSpPr>
            <a:spLocks noChangeArrowheads="1"/>
          </p:cNvSpPr>
          <p:nvPr/>
        </p:nvSpPr>
        <p:spPr bwMode="auto">
          <a:xfrm>
            <a:off x="247650" y="821873"/>
            <a:ext cx="8270875" cy="4937522"/>
          </a:xfrm>
          <a:prstGeom prst="roundRect">
            <a:avLst>
              <a:gd name="adj" fmla="val 16667"/>
            </a:avLst>
          </a:prstGeom>
          <a:noFill/>
          <a:ln>
            <a:noFill/>
          </a:ln>
        </p:spPr>
        <p:txBody>
          <a:bodyPr>
            <a:spAutoFit/>
          </a:bodyPr>
          <a:lstStyle>
            <a:lvl1pPr marL="355600" indent="-355600">
              <a:spcBef>
                <a:spcPct val="20000"/>
              </a:spcBef>
              <a:buClr>
                <a:schemeClr val="accent2"/>
              </a:buClr>
              <a:buSzPct val="75000"/>
              <a:buFont typeface="Monotype Sorts" pitchFamily="2" charset="2"/>
              <a:buChar char="u"/>
              <a:tabLst>
                <a:tab pos="622300" algn="l"/>
              </a:tabLst>
              <a:defRPr sz="3200">
                <a:solidFill>
                  <a:schemeClr val="tx1"/>
                </a:solidFill>
                <a:latin typeface="Times New Roman" panose="02020603050405020304" pitchFamily="18" charset="0"/>
                <a:ea typeface="仿宋_GB2312" pitchFamily="49" charset="-122"/>
              </a:defRPr>
            </a:lvl1pPr>
            <a:lvl2pPr marL="622300" indent="1588">
              <a:spcBef>
                <a:spcPct val="20000"/>
              </a:spcBef>
              <a:buClr>
                <a:schemeClr val="tx1"/>
              </a:buClr>
              <a:buSzPct val="75000"/>
              <a:buChar char="–"/>
              <a:tabLst>
                <a:tab pos="622300" algn="l"/>
              </a:tabLst>
              <a:defRPr sz="2800">
                <a:solidFill>
                  <a:schemeClr val="tx1"/>
                </a:solidFill>
                <a:latin typeface="Times New Roman" panose="02020603050405020304" pitchFamily="18" charset="0"/>
                <a:ea typeface="仿宋_GB2312" pitchFamily="49" charset="-122"/>
              </a:defRPr>
            </a:lvl2pPr>
            <a:lvl3pPr marL="1682750" indent="-457200">
              <a:spcBef>
                <a:spcPct val="20000"/>
              </a:spcBef>
              <a:buClr>
                <a:schemeClr val="tx1"/>
              </a:buClr>
              <a:buSzPct val="75000"/>
              <a:buChar char="»"/>
              <a:tabLst>
                <a:tab pos="622300" algn="l"/>
              </a:tabLst>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tabLst>
                <a:tab pos="622300" algn="l"/>
              </a:tabLst>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tabLst>
                <a:tab pos="622300" algn="l"/>
              </a:tabLst>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tabLst>
                <a:tab pos="622300" algn="l"/>
              </a:tabLst>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tabLst>
                <a:tab pos="622300" algn="l"/>
              </a:tabLst>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tabLst>
                <a:tab pos="622300" algn="l"/>
              </a:tabLst>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tabLst>
                <a:tab pos="622300" algn="l"/>
              </a:tabLst>
              <a:defRPr sz="2000">
                <a:solidFill>
                  <a:schemeClr val="tx1"/>
                </a:solidFill>
                <a:latin typeface="Times New Roman" panose="02020603050405020304" pitchFamily="18" charset="0"/>
                <a:ea typeface="仿宋_GB2312" pitchFamily="49" charset="-122"/>
              </a:defRPr>
            </a:lvl9pPr>
          </a:lstStyle>
          <a:p>
            <a:pPr algn="just" fontAlgn="base">
              <a:lnSpc>
                <a:spcPct val="90000"/>
              </a:lnSpc>
              <a:spcAft>
                <a:spcPct val="0"/>
              </a:spcAft>
              <a:buClrTx/>
              <a:buSzTx/>
              <a:buFont typeface="Wingdings" panose="05000000000000000000" pitchFamily="2" charset="2"/>
              <a:buChar char="q"/>
            </a:pPr>
            <a:r>
              <a:rPr lang="zh-CN" altLang="en-US" sz="2800" dirty="0">
                <a:solidFill>
                  <a:srgbClr val="000000"/>
                </a:solidFill>
                <a:latin typeface="微软雅黑" panose="020B0503020204020204" pitchFamily="34" charset="-122"/>
                <a:ea typeface="微软雅黑" panose="020B0503020204020204" pitchFamily="34" charset="-122"/>
              </a:rPr>
              <a:t>重复（循环）</a:t>
            </a:r>
          </a:p>
          <a:p>
            <a:pPr lvl="1" algn="just" fontAlgn="base">
              <a:lnSpc>
                <a:spcPct val="90000"/>
              </a:lnSpc>
              <a:spcAft>
                <a:spcPct val="0"/>
              </a:spcAft>
              <a:buClrTx/>
              <a:buSzTx/>
              <a:buFont typeface="Wingdings" panose="05000000000000000000" pitchFamily="2" charset="2"/>
              <a:buAutoNum type="circleNumDbPlain"/>
            </a:pPr>
            <a:r>
              <a:rPr lang="en-US" altLang="en-US" dirty="0" err="1">
                <a:solidFill>
                  <a:srgbClr val="000000"/>
                </a:solidFill>
                <a:latin typeface="微软雅黑" panose="020B0503020204020204" pitchFamily="34" charset="-122"/>
                <a:ea typeface="微软雅黑" panose="020B0503020204020204" pitchFamily="34" charset="-122"/>
              </a:rPr>
              <a:t>计数器制导</a:t>
            </a:r>
            <a:endParaRPr lang="zh-CN" altLang="en-US" dirty="0">
              <a:solidFill>
                <a:srgbClr val="000000"/>
              </a:solidFill>
              <a:latin typeface="微软雅黑" panose="020B0503020204020204" pitchFamily="34" charset="-122"/>
              <a:ea typeface="微软雅黑" panose="020B0503020204020204" pitchFamily="34" charset="-122"/>
            </a:endParaRPr>
          </a:p>
          <a:p>
            <a:pPr lvl="1" algn="just" fontAlgn="base">
              <a:lnSpc>
                <a:spcPct val="90000"/>
              </a:lnSpc>
              <a:spcAft>
                <a:spcPct val="0"/>
              </a:spcAft>
              <a:buClr>
                <a:srgbClr val="0000FF"/>
              </a:buClr>
              <a:buSzTx/>
              <a:buFont typeface="Wingdings" panose="05000000000000000000" pitchFamily="2" charset="2"/>
              <a:buNone/>
            </a:pPr>
            <a:r>
              <a:rPr lang="zh-CN" altLang="en-US" sz="2400" dirty="0">
                <a:solidFill>
                  <a:srgbClr val="000000"/>
                </a:solidFill>
                <a:latin typeface="微软雅黑" panose="020B0503020204020204" pitchFamily="34" charset="-122"/>
                <a:ea typeface="微软雅黑" panose="020B0503020204020204" pitchFamily="34" charset="-122"/>
              </a:rPr>
              <a:t>当预先知道重复次数时</a:t>
            </a:r>
            <a:r>
              <a:rPr lang="en-US" altLang="zh-CN"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0000"/>
                </a:solidFill>
                <a:latin typeface="微软雅黑" panose="020B0503020204020204" pitchFamily="34" charset="-122"/>
                <a:ea typeface="微软雅黑" panose="020B0503020204020204" pitchFamily="34" charset="-122"/>
              </a:rPr>
              <a:t>在循环计数器值的有限集合上重复。</a:t>
            </a:r>
          </a:p>
          <a:p>
            <a:pPr lvl="1" algn="just" fontAlgn="base">
              <a:lnSpc>
                <a:spcPct val="90000"/>
              </a:lnSpc>
              <a:spcAft>
                <a:spcPct val="0"/>
              </a:spcAft>
              <a:buClrTx/>
              <a:buSzTx/>
              <a:buFont typeface="Wingdings" panose="05000000000000000000" pitchFamily="2" charset="2"/>
              <a:buChar char="ü"/>
            </a:pPr>
            <a:r>
              <a:rPr lang="en-US" altLang="zh-CN" sz="2400" dirty="0">
                <a:solidFill>
                  <a:srgbClr val="000000"/>
                </a:solidFill>
                <a:latin typeface="微软雅黑" panose="020B0503020204020204" pitchFamily="34" charset="-122"/>
                <a:ea typeface="微软雅黑" panose="020B0503020204020204" pitchFamily="34" charset="-122"/>
              </a:rPr>
              <a:t>FORTRAN</a:t>
            </a:r>
            <a:r>
              <a:rPr lang="zh-CN" altLang="en-US" sz="2400" dirty="0">
                <a:solidFill>
                  <a:srgbClr val="000000"/>
                </a:solidFill>
                <a:latin typeface="微软雅黑" panose="020B0503020204020204" pitchFamily="34" charset="-122"/>
                <a:ea typeface="微软雅黑" panose="020B0503020204020204" pitchFamily="34" charset="-122"/>
              </a:rPr>
              <a:t>的</a:t>
            </a:r>
            <a:r>
              <a:rPr lang="en-US" altLang="zh-CN" sz="2400" dirty="0">
                <a:solidFill>
                  <a:srgbClr val="000000"/>
                </a:solidFill>
                <a:latin typeface="微软雅黑" panose="020B0503020204020204" pitchFamily="34" charset="-122"/>
                <a:ea typeface="微软雅黑" panose="020B0503020204020204" pitchFamily="34" charset="-122"/>
              </a:rPr>
              <a:t>DO</a:t>
            </a:r>
            <a:r>
              <a:rPr lang="zh-CN" altLang="en-US" sz="2400" dirty="0">
                <a:solidFill>
                  <a:srgbClr val="000000"/>
                </a:solidFill>
                <a:latin typeface="微软雅黑" panose="020B0503020204020204" pitchFamily="34" charset="-122"/>
                <a:ea typeface="微软雅黑" panose="020B0503020204020204" pitchFamily="34" charset="-122"/>
              </a:rPr>
              <a:t>循环</a:t>
            </a:r>
          </a:p>
          <a:p>
            <a:pPr lvl="1" algn="just" fontAlgn="base">
              <a:lnSpc>
                <a:spcPct val="90000"/>
              </a:lnSpc>
              <a:spcAft>
                <a:spcPct val="0"/>
              </a:spcAft>
              <a:buClrTx/>
              <a:buSzTx/>
              <a:buFont typeface="Wingdings" panose="05000000000000000000" pitchFamily="2" charset="2"/>
              <a:buChar char="ü"/>
            </a:pPr>
            <a:r>
              <a:rPr lang="zh-CN" altLang="zh-CN" sz="2400" dirty="0">
                <a:solidFill>
                  <a:srgbClr val="000000"/>
                </a:solidFill>
                <a:latin typeface="微软雅黑" panose="020B0503020204020204" pitchFamily="34" charset="-122"/>
                <a:ea typeface="微软雅黑" panose="020B0503020204020204" pitchFamily="34" charset="-122"/>
              </a:rPr>
              <a:t>Pascal的for语句</a:t>
            </a:r>
            <a:endParaRPr lang="zh-CN" altLang="en-US" sz="2400" dirty="0">
              <a:solidFill>
                <a:srgbClr val="000000"/>
              </a:solidFill>
              <a:latin typeface="微软雅黑" panose="020B0503020204020204" pitchFamily="34" charset="-122"/>
              <a:ea typeface="微软雅黑" panose="020B0503020204020204" pitchFamily="34" charset="-122"/>
            </a:endParaRPr>
          </a:p>
          <a:p>
            <a:pPr lvl="2" algn="just" fontAlgn="base">
              <a:lnSpc>
                <a:spcPct val="90000"/>
              </a:lnSpc>
              <a:spcAft>
                <a:spcPct val="0"/>
              </a:spcAft>
              <a:buClr>
                <a:srgbClr val="FF3300"/>
              </a:buClr>
              <a:buSzTx/>
              <a:buFont typeface="Wingdings" panose="05000000000000000000" pitchFamily="2" charset="2"/>
              <a:buChar char="l"/>
            </a:pPr>
            <a:r>
              <a:rPr lang="zh-CN" altLang="zh-CN" dirty="0">
                <a:solidFill>
                  <a:srgbClr val="000000"/>
                </a:solidFill>
                <a:latin typeface="微软雅黑" panose="020B0503020204020204" pitchFamily="34" charset="-122"/>
                <a:ea typeface="微软雅黑" panose="020B0503020204020204" pitchFamily="34" charset="-122"/>
              </a:rPr>
              <a:t>计数重复的值可在任何有序集上</a:t>
            </a:r>
          </a:p>
          <a:p>
            <a:pPr lvl="2" algn="just" fontAlgn="base">
              <a:lnSpc>
                <a:spcPct val="90000"/>
              </a:lnSpc>
              <a:spcAft>
                <a:spcPct val="0"/>
              </a:spcAft>
              <a:buClr>
                <a:srgbClr val="FF3300"/>
              </a:buClr>
              <a:buSzTx/>
              <a:buFont typeface="Wingdings" panose="05000000000000000000" pitchFamily="2" charset="2"/>
              <a:buChar char="l"/>
            </a:pPr>
            <a:r>
              <a:rPr lang="zh-CN" altLang="zh-CN" dirty="0">
                <a:solidFill>
                  <a:srgbClr val="000000"/>
                </a:solidFill>
                <a:latin typeface="微软雅黑" panose="020B0503020204020204" pitchFamily="34" charset="-122"/>
                <a:ea typeface="微软雅黑" panose="020B0503020204020204" pitchFamily="34" charset="-122"/>
              </a:rPr>
              <a:t>for . . . </a:t>
            </a:r>
            <a:r>
              <a:rPr lang="zh-CN" altLang="zh-CN" b="1" dirty="0">
                <a:solidFill>
                  <a:srgbClr val="000000"/>
                </a:solidFill>
                <a:latin typeface="微软雅黑" panose="020B0503020204020204" pitchFamily="34" charset="-122"/>
                <a:ea typeface="微软雅黑" panose="020B0503020204020204" pitchFamily="34" charset="-122"/>
              </a:rPr>
              <a:t>to</a:t>
            </a:r>
          </a:p>
          <a:p>
            <a:pPr lvl="2" algn="just" fontAlgn="base">
              <a:lnSpc>
                <a:spcPct val="90000"/>
              </a:lnSpc>
              <a:spcAft>
                <a:spcPct val="0"/>
              </a:spcAft>
              <a:buClr>
                <a:srgbClr val="FF3300"/>
              </a:buClr>
              <a:buSzTx/>
              <a:buFont typeface="Wingdings" panose="05000000000000000000" pitchFamily="2" charset="2"/>
              <a:buChar char="l"/>
            </a:pPr>
            <a:r>
              <a:rPr lang="zh-CN" altLang="zh-CN" dirty="0">
                <a:solidFill>
                  <a:srgbClr val="000000"/>
                </a:solidFill>
                <a:latin typeface="微软雅黑" panose="020B0503020204020204" pitchFamily="34" charset="-122"/>
                <a:ea typeface="微软雅黑" panose="020B0503020204020204" pitchFamily="34" charset="-122"/>
              </a:rPr>
              <a:t>for . . . </a:t>
            </a:r>
            <a:r>
              <a:rPr lang="zh-CN" altLang="zh-CN" b="1" dirty="0">
                <a:solidFill>
                  <a:srgbClr val="000000"/>
                </a:solidFill>
                <a:latin typeface="微软雅黑" panose="020B0503020204020204" pitchFamily="34" charset="-122"/>
                <a:ea typeface="微软雅黑" panose="020B0503020204020204" pitchFamily="34" charset="-122"/>
              </a:rPr>
              <a:t>downto</a:t>
            </a:r>
          </a:p>
          <a:p>
            <a:pPr lvl="2" algn="just" fontAlgn="base">
              <a:lnSpc>
                <a:spcPct val="90000"/>
              </a:lnSpc>
              <a:spcAft>
                <a:spcPct val="0"/>
              </a:spcAft>
              <a:buClr>
                <a:srgbClr val="FF3300"/>
              </a:buClr>
              <a:buSzTx/>
              <a:buFont typeface="Wingdings" panose="05000000000000000000" pitchFamily="2" charset="2"/>
              <a:buChar char="l"/>
            </a:pPr>
            <a:r>
              <a:rPr lang="zh-CN" altLang="zh-CN" dirty="0">
                <a:solidFill>
                  <a:srgbClr val="000000"/>
                </a:solidFill>
                <a:latin typeface="微软雅黑" panose="020B0503020204020204" pitchFamily="34" charset="-122"/>
                <a:ea typeface="微软雅黑" panose="020B0503020204020204" pitchFamily="34" charset="-122"/>
              </a:rPr>
              <a:t>控制变量和它的上下界在循环内不改变；在循环外循环控制变量的值无定义</a:t>
            </a:r>
          </a:p>
        </p:txBody>
      </p:sp>
      <p:sp>
        <p:nvSpPr>
          <p:cNvPr id="14" name="Freeform 5">
            <a:extLst>
              <a:ext uri="{FF2B5EF4-FFF2-40B4-BE49-F238E27FC236}">
                <a16:creationId xmlns:a16="http://schemas.microsoft.com/office/drawing/2014/main" id="{2114F734-AA56-4663-BC63-45AD9FBC8A9E}"/>
              </a:ext>
            </a:extLst>
          </p:cNvPr>
          <p:cNvSpPr>
            <a:spLocks/>
          </p:cNvSpPr>
          <p:nvPr/>
        </p:nvSpPr>
        <p:spPr bwMode="auto">
          <a:xfrm>
            <a:off x="1476375" y="3085648"/>
            <a:ext cx="2159000"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5" name="Freeform 6">
            <a:extLst>
              <a:ext uri="{FF2B5EF4-FFF2-40B4-BE49-F238E27FC236}">
                <a16:creationId xmlns:a16="http://schemas.microsoft.com/office/drawing/2014/main" id="{571BC250-85B6-4B01-A70C-E9501A654628}"/>
              </a:ext>
            </a:extLst>
          </p:cNvPr>
          <p:cNvSpPr>
            <a:spLocks/>
          </p:cNvSpPr>
          <p:nvPr/>
        </p:nvSpPr>
        <p:spPr bwMode="auto">
          <a:xfrm>
            <a:off x="1476375" y="3517448"/>
            <a:ext cx="2159000"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6" name="AutoShape 7">
            <a:extLst>
              <a:ext uri="{FF2B5EF4-FFF2-40B4-BE49-F238E27FC236}">
                <a16:creationId xmlns:a16="http://schemas.microsoft.com/office/drawing/2014/main" id="{AC0EB47F-008A-40AC-AE92-FA723B8E9064}"/>
              </a:ext>
            </a:extLst>
          </p:cNvPr>
          <p:cNvSpPr>
            <a:spLocks noChangeArrowheads="1"/>
          </p:cNvSpPr>
          <p:nvPr/>
        </p:nvSpPr>
        <p:spPr bwMode="auto">
          <a:xfrm>
            <a:off x="1895535" y="3987860"/>
            <a:ext cx="5976938" cy="2016125"/>
          </a:xfrm>
          <a:prstGeom prst="wedgeRoundRectCallout">
            <a:avLst>
              <a:gd name="adj1" fmla="val -54009"/>
              <a:gd name="adj2" fmla="val -91338"/>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FORTRAN</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的</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DO</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循环中</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用标号控制循环体</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DO</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7 I=1</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10</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=0</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B</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I</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=0</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7 </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CONTINUE</a:t>
            </a:r>
          </a:p>
        </p:txBody>
      </p:sp>
      <p:sp>
        <p:nvSpPr>
          <p:cNvPr id="17" name="Freeform 8">
            <a:extLst>
              <a:ext uri="{FF2B5EF4-FFF2-40B4-BE49-F238E27FC236}">
                <a16:creationId xmlns:a16="http://schemas.microsoft.com/office/drawing/2014/main" id="{71678788-0F4E-4426-A1E1-D75CA8B94B2E}"/>
              </a:ext>
            </a:extLst>
          </p:cNvPr>
          <p:cNvSpPr>
            <a:spLocks/>
          </p:cNvSpPr>
          <p:nvPr/>
        </p:nvSpPr>
        <p:spPr bwMode="auto">
          <a:xfrm>
            <a:off x="4716463" y="3517448"/>
            <a:ext cx="1943100" cy="431800"/>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5"/>
              <a:gd name="T37" fmla="*/ 0 h 293"/>
              <a:gd name="T38" fmla="*/ 695 w 695"/>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8" name="AutoShape 9">
            <a:extLst>
              <a:ext uri="{FF2B5EF4-FFF2-40B4-BE49-F238E27FC236}">
                <a16:creationId xmlns:a16="http://schemas.microsoft.com/office/drawing/2014/main" id="{E7EE34CE-2FD8-4952-910D-B5563E5E15E9}"/>
              </a:ext>
            </a:extLst>
          </p:cNvPr>
          <p:cNvSpPr>
            <a:spLocks noChangeArrowheads="1"/>
          </p:cNvSpPr>
          <p:nvPr/>
        </p:nvSpPr>
        <p:spPr bwMode="auto">
          <a:xfrm>
            <a:off x="2268538" y="1574348"/>
            <a:ext cx="5976937" cy="1441450"/>
          </a:xfrm>
          <a:prstGeom prst="wedgeRoundRectCallout">
            <a:avLst>
              <a:gd name="adj1" fmla="val 10157"/>
              <a:gd name="adj2" fmla="val 86894"/>
              <a:gd name="adj3" fmla="val 16667"/>
            </a:avLst>
          </a:prstGeom>
          <a:solidFill>
            <a:schemeClr val="accent1">
              <a:lumMod val="40000"/>
              <a:lumOff val="60000"/>
            </a:schemeClr>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type</a:t>
            </a:r>
            <a:r>
              <a:rPr kumimoji="1"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day=(</a:t>
            </a:r>
            <a:r>
              <a:rPr kumimoji="1" lang="en-US" altLang="zh-CN" sz="20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sun,mon,tus,wed,thu,fri,sat</a:t>
            </a:r>
            <a:r>
              <a:rPr kumimoji="1"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var</a:t>
            </a:r>
            <a:r>
              <a:rPr kumimoji="1"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0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week_day:day</a:t>
            </a:r>
            <a:r>
              <a:rPr kumimoji="1"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for</a:t>
            </a:r>
            <a:r>
              <a:rPr kumimoji="1"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0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week_day</a:t>
            </a:r>
            <a:r>
              <a:rPr kumimoji="1"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=mon </a:t>
            </a: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to</a:t>
            </a:r>
            <a:r>
              <a:rPr kumimoji="1"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0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fri</a:t>
            </a:r>
            <a:r>
              <a:rPr kumimoji="1"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do</a:t>
            </a:r>
            <a:r>
              <a:rPr kumimoji="1"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endPar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9" name="Freeform 10">
            <a:extLst>
              <a:ext uri="{FF2B5EF4-FFF2-40B4-BE49-F238E27FC236}">
                <a16:creationId xmlns:a16="http://schemas.microsoft.com/office/drawing/2014/main" id="{8958D2B6-62CA-408D-A267-293D3225DFB7}"/>
              </a:ext>
            </a:extLst>
          </p:cNvPr>
          <p:cNvSpPr>
            <a:spLocks/>
          </p:cNvSpPr>
          <p:nvPr/>
        </p:nvSpPr>
        <p:spPr bwMode="auto">
          <a:xfrm>
            <a:off x="3223797" y="3966909"/>
            <a:ext cx="576263" cy="287337"/>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5"/>
              <a:gd name="T37" fmla="*/ 0 h 293"/>
              <a:gd name="T38" fmla="*/ 695 w 695"/>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0" name="Freeform 11">
            <a:extLst>
              <a:ext uri="{FF2B5EF4-FFF2-40B4-BE49-F238E27FC236}">
                <a16:creationId xmlns:a16="http://schemas.microsoft.com/office/drawing/2014/main" id="{9307C6DC-9BBC-478F-8288-615E5B6D321E}"/>
              </a:ext>
            </a:extLst>
          </p:cNvPr>
          <p:cNvSpPr>
            <a:spLocks/>
          </p:cNvSpPr>
          <p:nvPr/>
        </p:nvSpPr>
        <p:spPr bwMode="auto">
          <a:xfrm>
            <a:off x="3424208" y="4389154"/>
            <a:ext cx="1079500" cy="358775"/>
          </a:xfrm>
          <a:custGeom>
            <a:avLst/>
            <a:gdLst>
              <a:gd name="T0" fmla="*/ 2147483646 w 695"/>
              <a:gd name="T1" fmla="*/ 2147483646 h 293"/>
              <a:gd name="T2" fmla="*/ 2147483646 w 695"/>
              <a:gd name="T3" fmla="*/ 2147483646 h 293"/>
              <a:gd name="T4" fmla="*/ 2147483646 w 695"/>
              <a:gd name="T5" fmla="*/ 2147483646 h 293"/>
              <a:gd name="T6" fmla="*/ 2147483646 w 695"/>
              <a:gd name="T7" fmla="*/ 2147483646 h 293"/>
              <a:gd name="T8" fmla="*/ 2147483646 w 695"/>
              <a:gd name="T9" fmla="*/ 2147483646 h 293"/>
              <a:gd name="T10" fmla="*/ 2147483646 w 695"/>
              <a:gd name="T11" fmla="*/ 2147483646 h 293"/>
              <a:gd name="T12" fmla="*/ 2147483646 w 695"/>
              <a:gd name="T13" fmla="*/ 2147483646 h 293"/>
              <a:gd name="T14" fmla="*/ 2147483646 w 695"/>
              <a:gd name="T15" fmla="*/ 2147483646 h 293"/>
              <a:gd name="T16" fmla="*/ 2147483646 w 695"/>
              <a:gd name="T17" fmla="*/ 2147483646 h 293"/>
              <a:gd name="T18" fmla="*/ 2147483646 w 695"/>
              <a:gd name="T19" fmla="*/ 2147483646 h 293"/>
              <a:gd name="T20" fmla="*/ 2147483646 w 695"/>
              <a:gd name="T21" fmla="*/ 0 h 293"/>
              <a:gd name="T22" fmla="*/ 2147483646 w 695"/>
              <a:gd name="T23" fmla="*/ 2147483646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95"/>
              <a:gd name="T37" fmla="*/ 0 h 293"/>
              <a:gd name="T38" fmla="*/ 695 w 695"/>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95" h="293">
                <a:moveTo>
                  <a:pt x="251" y="10"/>
                </a:moveTo>
                <a:cubicBezTo>
                  <a:pt x="183" y="32"/>
                  <a:pt x="271" y="6"/>
                  <a:pt x="138" y="28"/>
                </a:cubicBezTo>
                <a:cubicBezTo>
                  <a:pt x="107" y="33"/>
                  <a:pt x="83" y="56"/>
                  <a:pt x="53" y="66"/>
                </a:cubicBezTo>
                <a:cubicBezTo>
                  <a:pt x="47" y="72"/>
                  <a:pt x="8" y="110"/>
                  <a:pt x="6" y="123"/>
                </a:cubicBezTo>
                <a:cubicBezTo>
                  <a:pt x="0" y="173"/>
                  <a:pt x="20" y="203"/>
                  <a:pt x="62" y="217"/>
                </a:cubicBezTo>
                <a:cubicBezTo>
                  <a:pt x="146" y="272"/>
                  <a:pt x="249" y="284"/>
                  <a:pt x="346" y="293"/>
                </a:cubicBezTo>
                <a:cubicBezTo>
                  <a:pt x="442" y="284"/>
                  <a:pt x="534" y="265"/>
                  <a:pt x="629" y="255"/>
                </a:cubicBezTo>
                <a:cubicBezTo>
                  <a:pt x="665" y="231"/>
                  <a:pt x="676" y="209"/>
                  <a:pt x="695" y="170"/>
                </a:cubicBezTo>
                <a:cubicBezTo>
                  <a:pt x="692" y="148"/>
                  <a:pt x="692" y="125"/>
                  <a:pt x="686" y="104"/>
                </a:cubicBezTo>
                <a:cubicBezTo>
                  <a:pt x="675" y="67"/>
                  <a:pt x="639" y="62"/>
                  <a:pt x="610" y="47"/>
                </a:cubicBezTo>
                <a:cubicBezTo>
                  <a:pt x="544" y="13"/>
                  <a:pt x="475" y="9"/>
                  <a:pt x="402" y="0"/>
                </a:cubicBezTo>
                <a:cubicBezTo>
                  <a:pt x="258" y="10"/>
                  <a:pt x="308" y="10"/>
                  <a:pt x="251" y="10"/>
                </a:cubicBezTo>
                <a:close/>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1" name="AutoShape 12">
            <a:extLst>
              <a:ext uri="{FF2B5EF4-FFF2-40B4-BE49-F238E27FC236}">
                <a16:creationId xmlns:a16="http://schemas.microsoft.com/office/drawing/2014/main" id="{DE89586E-D54F-4A67-8352-8A73ED47644A}"/>
              </a:ext>
            </a:extLst>
          </p:cNvPr>
          <p:cNvSpPr>
            <a:spLocks noChangeArrowheads="1"/>
          </p:cNvSpPr>
          <p:nvPr/>
        </p:nvSpPr>
        <p:spPr bwMode="auto">
          <a:xfrm>
            <a:off x="4787900" y="4238173"/>
            <a:ext cx="2663825" cy="358775"/>
          </a:xfrm>
          <a:prstGeom prst="wedgeRoundRectCallout">
            <a:avLst>
              <a:gd name="adj1" fmla="val -84627"/>
              <a:gd name="adj2" fmla="val -85325"/>
              <a:gd name="adj3" fmla="val 16667"/>
            </a:avLst>
          </a:prstGeom>
          <a:solidFill>
            <a:srgbClr val="CCCCFF"/>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升序，计数器增加</a:t>
            </a:r>
          </a:p>
        </p:txBody>
      </p:sp>
      <p:sp>
        <p:nvSpPr>
          <p:cNvPr id="22" name="AutoShape 13">
            <a:extLst>
              <a:ext uri="{FF2B5EF4-FFF2-40B4-BE49-F238E27FC236}">
                <a16:creationId xmlns:a16="http://schemas.microsoft.com/office/drawing/2014/main" id="{2498F50E-6734-4EF7-8103-0DC1C3073C06}"/>
              </a:ext>
            </a:extLst>
          </p:cNvPr>
          <p:cNvSpPr>
            <a:spLocks noChangeArrowheads="1"/>
          </p:cNvSpPr>
          <p:nvPr/>
        </p:nvSpPr>
        <p:spPr bwMode="auto">
          <a:xfrm>
            <a:off x="5003800" y="4885873"/>
            <a:ext cx="2520950" cy="358775"/>
          </a:xfrm>
          <a:prstGeom prst="wedgeRoundRectCallout">
            <a:avLst>
              <a:gd name="adj1" fmla="val -76324"/>
              <a:gd name="adj2" fmla="val -97347"/>
              <a:gd name="adj3" fmla="val 16667"/>
            </a:avLst>
          </a:prstGeom>
          <a:solidFill>
            <a:srgbClr val="CCCCFF"/>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降序，计数器减少</a:t>
            </a:r>
          </a:p>
        </p:txBody>
      </p:sp>
    </p:spTree>
    <p:extLst>
      <p:ext uri="{BB962C8B-B14F-4D97-AF65-F5344CB8AC3E}">
        <p14:creationId xmlns:p14="http://schemas.microsoft.com/office/powerpoint/2010/main" val="532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box(in)">
                                      <p:cBhvr>
                                        <p:cTn id="13"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500" fill="hold"/>
                                        <p:tgtEl>
                                          <p:spTgt spid="15"/>
                                        </p:tgtEl>
                                        <p:attrNameLst>
                                          <p:attrName>ppt_w</p:attrName>
                                        </p:attrNameLst>
                                      </p:cBhvr>
                                      <p:tavLst>
                                        <p:tav tm="0">
                                          <p:val>
                                            <p:fltVal val="0"/>
                                          </p:val>
                                        </p:tav>
                                        <p:tav tm="100000">
                                          <p:val>
                                            <p:strVal val="#ppt_w"/>
                                          </p:val>
                                        </p:tav>
                                      </p:tavLst>
                                    </p:anim>
                                    <p:anim calcmode="lin" valueType="num">
                                      <p:cBhvr>
                                        <p:cTn id="19"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0"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edg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ox(in)">
                                      <p:cBhvr>
                                        <p:cTn id="2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0"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edg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ox(in)">
                                      <p:cBhvr>
                                        <p:cTn id="39"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0"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edg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box(in)">
                                      <p:cBhvr>
                                        <p:cTn id="49"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P spid="18" grpId="0" animBg="1" autoUpdateAnimBg="0"/>
      <p:bldP spid="21" grpId="0" animBg="1" autoUpdateAnimBg="0"/>
      <p:bldP spid="22"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B1CC9-17FF-4CD0-B516-3E23594F2F71}"/>
              </a:ext>
            </a:extLst>
          </p:cNvPr>
          <p:cNvSpPr>
            <a:spLocks noGrp="1"/>
          </p:cNvSpPr>
          <p:nvPr>
            <p:ph type="ctrTitle"/>
          </p:nvPr>
        </p:nvSpPr>
        <p:spPr/>
        <p:txBody>
          <a:bodyPr/>
          <a:lstStyle/>
          <a:p>
            <a:r>
              <a:rPr kumimoji="1" lang="zh-CN" altLang="en-US" sz="3200" b="1" dirty="0">
                <a:solidFill>
                  <a:schemeClr val="tx1"/>
                </a:solidFill>
                <a:latin typeface="微软雅黑" panose="020B0503020204020204" pitchFamily="34" charset="-122"/>
              </a:rPr>
              <a:t>第一节 语句级控制结构</a:t>
            </a:r>
            <a:endParaRPr lang="zh-CN" altLang="en-US" dirty="0"/>
          </a:p>
        </p:txBody>
      </p:sp>
      <p:sp>
        <p:nvSpPr>
          <p:cNvPr id="12" name="AutoShape 4">
            <a:extLst>
              <a:ext uri="{FF2B5EF4-FFF2-40B4-BE49-F238E27FC236}">
                <a16:creationId xmlns:a16="http://schemas.microsoft.com/office/drawing/2014/main" id="{8D8B2E84-6344-440A-9428-366B2EBD3CF7}"/>
              </a:ext>
            </a:extLst>
          </p:cNvPr>
          <p:cNvSpPr>
            <a:spLocks noChangeArrowheads="1"/>
          </p:cNvSpPr>
          <p:nvPr/>
        </p:nvSpPr>
        <p:spPr bwMode="auto">
          <a:xfrm>
            <a:off x="77788" y="781437"/>
            <a:ext cx="8610600" cy="5601533"/>
          </a:xfrm>
          <a:prstGeom prst="roundRect">
            <a:avLst>
              <a:gd name="adj" fmla="val 16667"/>
            </a:avLst>
          </a:prstGeom>
          <a:noFill/>
          <a:ln>
            <a:noFill/>
          </a:ln>
        </p:spPr>
        <p:txBody>
          <a:bodyPr>
            <a:spAutoFit/>
          </a:bodyPr>
          <a:lstStyle>
            <a:lvl1pPr marL="457200" indent="-457200">
              <a:spcBef>
                <a:spcPct val="20000"/>
              </a:spcBef>
              <a:buClr>
                <a:schemeClr val="accent2"/>
              </a:buClr>
              <a:buSzPct val="75000"/>
              <a:buFont typeface="Monotype Sorts" pitchFamily="2" charset="2"/>
              <a:buChar char="u"/>
              <a:tabLst>
                <a:tab pos="622300" algn="l"/>
              </a:tabLst>
              <a:defRPr sz="3200">
                <a:solidFill>
                  <a:schemeClr val="tx1"/>
                </a:solidFill>
                <a:latin typeface="Times New Roman" panose="02020603050405020304" pitchFamily="18" charset="0"/>
                <a:ea typeface="仿宋_GB2312" pitchFamily="49" charset="-122"/>
              </a:defRPr>
            </a:lvl1pPr>
            <a:lvl2pPr marL="622300" indent="1588">
              <a:spcBef>
                <a:spcPct val="20000"/>
              </a:spcBef>
              <a:buClr>
                <a:schemeClr val="tx1"/>
              </a:buClr>
              <a:buSzPct val="75000"/>
              <a:buChar char="–"/>
              <a:tabLst>
                <a:tab pos="622300" algn="l"/>
              </a:tabLst>
              <a:defRPr sz="2800">
                <a:solidFill>
                  <a:schemeClr val="tx1"/>
                </a:solidFill>
                <a:latin typeface="Times New Roman" panose="02020603050405020304" pitchFamily="18" charset="0"/>
                <a:ea typeface="仿宋_GB2312" pitchFamily="49" charset="-122"/>
              </a:defRPr>
            </a:lvl2pPr>
            <a:lvl3pPr marL="1682750" indent="-457200">
              <a:spcBef>
                <a:spcPct val="20000"/>
              </a:spcBef>
              <a:buClr>
                <a:schemeClr val="tx1"/>
              </a:buClr>
              <a:buSzPct val="75000"/>
              <a:buChar char="»"/>
              <a:tabLst>
                <a:tab pos="622300" algn="l"/>
              </a:tabLst>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tabLst>
                <a:tab pos="622300" algn="l"/>
              </a:tabLst>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tabLst>
                <a:tab pos="622300" algn="l"/>
              </a:tabLst>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tabLst>
                <a:tab pos="622300" algn="l"/>
              </a:tabLst>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tabLst>
                <a:tab pos="622300" algn="l"/>
              </a:tabLst>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tabLst>
                <a:tab pos="622300" algn="l"/>
              </a:tabLst>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tabLst>
                <a:tab pos="622300" algn="l"/>
              </a:tabLst>
              <a:defRPr sz="2000">
                <a:solidFill>
                  <a:schemeClr val="tx1"/>
                </a:solidFill>
                <a:latin typeface="Times New Roman" panose="02020603050405020304" pitchFamily="18" charset="0"/>
                <a:ea typeface="仿宋_GB2312" pitchFamily="49" charset="-122"/>
              </a:defRPr>
            </a:lvl9pPr>
          </a:lstStyle>
          <a:p>
            <a:pPr marL="457200" marR="0" lvl="0" indent="-457200" algn="just" defTabSz="914400" eaLnBrk="1" fontAlgn="base" latinLnBrk="0" hangingPunct="1">
              <a:lnSpc>
                <a:spcPct val="90000"/>
              </a:lnSpc>
              <a:spcBef>
                <a:spcPct val="20000"/>
              </a:spcBef>
              <a:spcAft>
                <a:spcPct val="0"/>
              </a:spcAft>
              <a:buClr>
                <a:srgbClr val="FF0000"/>
              </a:buClr>
              <a:buSzTx/>
              <a:buFont typeface="Wingdings" panose="05000000000000000000" pitchFamily="2" charset="2"/>
              <a:buChar char="q"/>
              <a:tabLst>
                <a:tab pos="622300" algn="l"/>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重复（循环）</a:t>
            </a:r>
          </a:p>
          <a:p>
            <a:pPr marL="622300" marR="0" lvl="1" indent="1588" algn="just" defTabSz="914400" eaLnBrk="1" fontAlgn="base" latinLnBrk="0" hangingPunct="1">
              <a:lnSpc>
                <a:spcPct val="90000"/>
              </a:lnSpc>
              <a:spcBef>
                <a:spcPct val="5000"/>
              </a:spcBef>
              <a:spcAft>
                <a:spcPct val="0"/>
              </a:spcAft>
              <a:buClrTx/>
              <a:buSzTx/>
              <a:buFont typeface="Wingdings" panose="05000000000000000000" pitchFamily="2" charset="2"/>
              <a:buAutoNum type="circleNumDbPlain" startAt="2"/>
              <a:tabLst>
                <a:tab pos="622300" algn="l"/>
              </a:tabLst>
              <a:defRPr/>
            </a:pPr>
            <a:r>
              <a:rPr kumimoji="0" lang="zh-CN" altLang="en-US"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条件制导</a:t>
            </a:r>
          </a:p>
          <a:p>
            <a:pPr marL="622300" marR="0" lvl="1" indent="1588" algn="just" defTabSz="914400" eaLnBrk="1" fontAlgn="base" latinLnBrk="0" hangingPunct="1">
              <a:lnSpc>
                <a:spcPct val="90000"/>
              </a:lnSpc>
              <a:spcBef>
                <a:spcPct val="5000"/>
              </a:spcBef>
              <a:spcAft>
                <a:spcPct val="0"/>
              </a:spcAft>
              <a:buClr>
                <a:srgbClr val="0000FF"/>
              </a:buClr>
              <a:buSzTx/>
              <a:buFont typeface="Wingdings" panose="05000000000000000000" pitchFamily="2" charset="2"/>
              <a:buNone/>
              <a:tabLst>
                <a:tab pos="622300" algn="l"/>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当预先不知道重复次数时</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使用“条件制导”重复结构；条件通常是一个布尔表达式。</a:t>
            </a:r>
          </a:p>
          <a:p>
            <a:pPr marL="622300" marR="0" lvl="1" indent="1588" algn="just" defTabSz="914400" eaLnBrk="1" fontAlgn="base" latinLnBrk="0" hangingPunct="1">
              <a:lnSpc>
                <a:spcPct val="90000"/>
              </a:lnSpc>
              <a:spcBef>
                <a:spcPct val="5000"/>
              </a:spcBef>
              <a:spcAft>
                <a:spcPct val="0"/>
              </a:spcAft>
              <a:buClrTx/>
              <a:buSzTx/>
              <a:buFont typeface="Wingdings" panose="05000000000000000000" pitchFamily="2" charset="2"/>
              <a:buChar char="ü"/>
              <a:tabLst>
                <a:tab pos="622300" algn="l"/>
              </a:tabLst>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PASCAL</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的条件制导语句</a:t>
            </a:r>
          </a:p>
          <a:p>
            <a:pPr marL="1682750" marR="0" lvl="2" indent="-457200" algn="just" defTabSz="914400" eaLnBrk="1" fontAlgn="base" latinLnBrk="0" hangingPunct="1">
              <a:lnSpc>
                <a:spcPct val="90000"/>
              </a:lnSpc>
              <a:spcBef>
                <a:spcPct val="5000"/>
              </a:spcBef>
              <a:spcAft>
                <a:spcPct val="0"/>
              </a:spcAft>
              <a:buClr>
                <a:srgbClr val="FF3300"/>
              </a:buClr>
              <a:buSzTx/>
              <a:buFont typeface="Wingdings" panose="05000000000000000000" pitchFamily="2" charset="2"/>
              <a:buChar char="l"/>
              <a:tabLst>
                <a:tab pos="622300" algn="l"/>
              </a:tabLst>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while循环：描述0或任意多次的重复</a:t>
            </a:r>
            <a:endPar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1682750" marR="0" lvl="2" indent="-457200" algn="just" defTabSz="914400" eaLnBrk="1" fontAlgn="base" latinLnBrk="0" hangingPunct="1">
              <a:lnSpc>
                <a:spcPct val="90000"/>
              </a:lnSpc>
              <a:spcBef>
                <a:spcPct val="5000"/>
              </a:spcBef>
              <a:spcAft>
                <a:spcPct val="0"/>
              </a:spcAft>
              <a:buClr>
                <a:srgbClr val="FF3300"/>
              </a:buClr>
              <a:buSzTx/>
              <a:buFont typeface="Wingdings" panose="05000000000000000000" pitchFamily="2" charset="2"/>
              <a:buChar char="l"/>
              <a:tabLst>
                <a:tab pos="622300" algn="l"/>
              </a:tabLst>
              <a:defRPr/>
            </a:pPr>
            <a:r>
              <a:rPr kumimoji="0" lang="zh-CN"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repeat until循环：至少一次以上的重复</a:t>
            </a:r>
          </a:p>
          <a:p>
            <a:pPr marL="622300" marR="0" lvl="1" indent="1588" algn="just" defTabSz="914400" eaLnBrk="1" fontAlgn="base" latinLnBrk="0" hangingPunct="1">
              <a:lnSpc>
                <a:spcPct val="90000"/>
              </a:lnSpc>
              <a:spcBef>
                <a:spcPct val="5000"/>
              </a:spcBef>
              <a:spcAft>
                <a:spcPct val="0"/>
              </a:spcAft>
              <a:buClrTx/>
              <a:buSzTx/>
              <a:buFont typeface="Wingdings" panose="05000000000000000000" pitchFamily="2" charset="2"/>
              <a:buChar char="ü"/>
              <a:tabLst>
                <a:tab pos="622300" algn="l"/>
              </a:tabLst>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ALGOL 68</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的条件循环</a:t>
            </a:r>
          </a:p>
          <a:p>
            <a:pPr marL="1682750" marR="0" lvl="2" indent="-457200" algn="just" defTabSz="914400" eaLnBrk="1" fontAlgn="base" latinLnBrk="0" hangingPunct="1">
              <a:lnSpc>
                <a:spcPct val="90000"/>
              </a:lnSpc>
              <a:spcBef>
                <a:spcPct val="5000"/>
              </a:spcBef>
              <a:spcAft>
                <a:spcPct val="0"/>
              </a:spcAft>
              <a:buClr>
                <a:srgbClr val="FF3300"/>
              </a:buClr>
              <a:buSzTx/>
              <a:buFont typeface="Wingdings" panose="05000000000000000000" pitchFamily="2" charset="2"/>
              <a:buChar char="l"/>
              <a:tabLst>
                <a:tab pos="622300" algn="l"/>
              </a:tabLst>
              <a:defRPr/>
            </a:pP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一般形式：</a:t>
            </a:r>
            <a:r>
              <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for</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24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i</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from</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j </a:t>
            </a:r>
            <a:r>
              <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by</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k </a:t>
            </a:r>
            <a:r>
              <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to</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m </a:t>
            </a:r>
            <a:r>
              <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while</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b do...od</a:t>
            </a:r>
          </a:p>
          <a:p>
            <a:pPr marL="622300" marR="0" lvl="1" indent="1588" algn="just" defTabSz="914400" eaLnBrk="1" fontAlgn="base" latinLnBrk="0" hangingPunct="1">
              <a:lnSpc>
                <a:spcPct val="90000"/>
              </a:lnSpc>
              <a:spcBef>
                <a:spcPct val="5000"/>
              </a:spcBef>
              <a:spcAft>
                <a:spcPct val="0"/>
              </a:spcAft>
              <a:buClrTx/>
              <a:buSzTx/>
              <a:buFont typeface="Wingdings" panose="05000000000000000000" pitchFamily="2" charset="2"/>
              <a:buChar char="ü"/>
              <a:tabLst>
                <a:tab pos="622300" algn="l"/>
              </a:tabLst>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Ada</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的循环结构</a:t>
            </a:r>
          </a:p>
          <a:p>
            <a:pPr marL="1682750" marR="0" lvl="2" indent="-457200" algn="just" defTabSz="914400" eaLnBrk="1" fontAlgn="base" latinLnBrk="0" hangingPunct="1">
              <a:lnSpc>
                <a:spcPct val="90000"/>
              </a:lnSpc>
              <a:spcBef>
                <a:spcPct val="5000"/>
              </a:spcBef>
              <a:spcAft>
                <a:spcPct val="0"/>
              </a:spcAft>
              <a:buClr>
                <a:srgbClr val="0000FF"/>
              </a:buClr>
              <a:buSzTx/>
              <a:buFont typeface="Wingdings" panose="05000000000000000000" pitchFamily="2" charset="2"/>
              <a:buNone/>
              <a:tabLst>
                <a:tab pos="622300" algn="l"/>
              </a:tabLst>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loop   /*</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可以在</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loop</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前加重复说明*</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622300" marR="0" lvl="1" indent="1588" algn="just" defTabSz="914400" eaLnBrk="1" fontAlgn="base" latinLnBrk="0" hangingPunct="1">
              <a:lnSpc>
                <a:spcPct val="90000"/>
              </a:lnSpc>
              <a:spcBef>
                <a:spcPct val="5000"/>
              </a:spcBef>
              <a:spcAft>
                <a:spcPct val="0"/>
              </a:spcAft>
              <a:buClr>
                <a:srgbClr val="0000FF"/>
              </a:buClr>
              <a:buSzTx/>
              <a:buFont typeface="Wingdings" panose="05000000000000000000" pitchFamily="2" charset="2"/>
              <a:buNone/>
              <a:tabLst>
                <a:tab pos="622300" algn="l"/>
              </a:tabLst>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循环体</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语句序列</a:t>
            </a: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a:p>
            <a:pPr marL="1682750" marR="0" lvl="2" indent="-457200" algn="just" defTabSz="914400" eaLnBrk="1" fontAlgn="base" latinLnBrk="0" hangingPunct="1">
              <a:lnSpc>
                <a:spcPct val="90000"/>
              </a:lnSpc>
              <a:spcBef>
                <a:spcPct val="5000"/>
              </a:spcBef>
              <a:spcAft>
                <a:spcPct val="0"/>
              </a:spcAft>
              <a:buClr>
                <a:srgbClr val="0000FF"/>
              </a:buClr>
              <a:buSzTx/>
              <a:buFont typeface="Wingdings" panose="05000000000000000000" pitchFamily="2" charset="2"/>
              <a:buNone/>
              <a:tabLst>
                <a:tab pos="622300" algn="l"/>
              </a:tabLst>
              <a:defRPr/>
            </a:pPr>
            <a:r>
              <a:rPr kumimoji="0" lang="en-US" altLang="zh-CN" sz="2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end loop;</a:t>
            </a:r>
          </a:p>
        </p:txBody>
      </p:sp>
      <p:sp>
        <p:nvSpPr>
          <p:cNvPr id="13" name="Freeform 5">
            <a:extLst>
              <a:ext uri="{FF2B5EF4-FFF2-40B4-BE49-F238E27FC236}">
                <a16:creationId xmlns:a16="http://schemas.microsoft.com/office/drawing/2014/main" id="{C97BA591-08FC-4F84-9527-D6901C0F57C0}"/>
              </a:ext>
            </a:extLst>
          </p:cNvPr>
          <p:cNvSpPr>
            <a:spLocks/>
          </p:cNvSpPr>
          <p:nvPr/>
        </p:nvSpPr>
        <p:spPr bwMode="auto">
          <a:xfrm>
            <a:off x="2197100" y="3232537"/>
            <a:ext cx="1366838" cy="144462"/>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4" name="Freeform 6">
            <a:extLst>
              <a:ext uri="{FF2B5EF4-FFF2-40B4-BE49-F238E27FC236}">
                <a16:creationId xmlns:a16="http://schemas.microsoft.com/office/drawing/2014/main" id="{CCE007F5-C026-4767-A5F8-9F9B648717BF}"/>
              </a:ext>
            </a:extLst>
          </p:cNvPr>
          <p:cNvSpPr>
            <a:spLocks/>
          </p:cNvSpPr>
          <p:nvPr/>
        </p:nvSpPr>
        <p:spPr bwMode="auto">
          <a:xfrm>
            <a:off x="2195513" y="3592899"/>
            <a:ext cx="2159000" cy="95250"/>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5" name="AutoShape 7">
            <a:extLst>
              <a:ext uri="{FF2B5EF4-FFF2-40B4-BE49-F238E27FC236}">
                <a16:creationId xmlns:a16="http://schemas.microsoft.com/office/drawing/2014/main" id="{52CBEF11-24D7-484A-9D5F-EDB01495504C}"/>
              </a:ext>
            </a:extLst>
          </p:cNvPr>
          <p:cNvSpPr>
            <a:spLocks noChangeArrowheads="1"/>
          </p:cNvSpPr>
          <p:nvPr/>
        </p:nvSpPr>
        <p:spPr bwMode="auto">
          <a:xfrm>
            <a:off x="5148263" y="3161099"/>
            <a:ext cx="3673475" cy="2016125"/>
          </a:xfrm>
          <a:prstGeom prst="wedgeRoundRectCallout">
            <a:avLst>
              <a:gd name="adj1" fmla="val -111194"/>
              <a:gd name="adj2" fmla="val -43699"/>
              <a:gd name="adj3" fmla="val 16667"/>
            </a:avLst>
          </a:prstGeom>
          <a:solidFill>
            <a:srgbClr val="CCECFF"/>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例：</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while not</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eof(f) </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do</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begin</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从文件</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f</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中读一个项”；</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“处理这个项”</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end</a:t>
            </a:r>
          </a:p>
        </p:txBody>
      </p:sp>
      <p:sp>
        <p:nvSpPr>
          <p:cNvPr id="16" name="AutoShape 8">
            <a:extLst>
              <a:ext uri="{FF2B5EF4-FFF2-40B4-BE49-F238E27FC236}">
                <a16:creationId xmlns:a16="http://schemas.microsoft.com/office/drawing/2014/main" id="{6B9E756D-1D4C-412B-9C8C-F8AFC5AFE433}"/>
              </a:ext>
            </a:extLst>
          </p:cNvPr>
          <p:cNvSpPr>
            <a:spLocks noChangeArrowheads="1"/>
          </p:cNvSpPr>
          <p:nvPr/>
        </p:nvSpPr>
        <p:spPr bwMode="auto">
          <a:xfrm>
            <a:off x="468313" y="4024699"/>
            <a:ext cx="3673475" cy="2016125"/>
          </a:xfrm>
          <a:prstGeom prst="wedgeRoundRectCallout">
            <a:avLst>
              <a:gd name="adj1" fmla="val 4579"/>
              <a:gd name="adj2" fmla="val -68898"/>
              <a:gd name="adj3" fmla="val 16667"/>
            </a:avLst>
          </a:prstGeom>
          <a:solidFill>
            <a:srgbClr val="CCECFF"/>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例：</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repeat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1"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从文件</a:t>
            </a:r>
            <a:r>
              <a:rPr kumimoji="1"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a:t>
            </a:r>
            <a:r>
              <a:rPr kumimoji="1"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中读一个项”；</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   “处理这个项”</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until </a:t>
            </a:r>
            <a:r>
              <a:rPr kumimoji="1" lang="en-US" altLang="zh-CN" sz="20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rPr>
              <a:t>eof</a:t>
            </a:r>
            <a:r>
              <a:rPr kumimoji="1" lang="en-US" altLang="zh-CN"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(f);</a:t>
            </a:r>
          </a:p>
        </p:txBody>
      </p:sp>
      <p:sp>
        <p:nvSpPr>
          <p:cNvPr id="17" name="Freeform 9">
            <a:extLst>
              <a:ext uri="{FF2B5EF4-FFF2-40B4-BE49-F238E27FC236}">
                <a16:creationId xmlns:a16="http://schemas.microsoft.com/office/drawing/2014/main" id="{A282F8B1-A87A-4473-A1A9-58955B268A55}"/>
              </a:ext>
            </a:extLst>
          </p:cNvPr>
          <p:cNvSpPr>
            <a:spLocks/>
          </p:cNvSpPr>
          <p:nvPr/>
        </p:nvSpPr>
        <p:spPr bwMode="auto">
          <a:xfrm>
            <a:off x="2771775" y="3953262"/>
            <a:ext cx="1225550" cy="71437"/>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18" name="AutoShape 10">
            <a:extLst>
              <a:ext uri="{FF2B5EF4-FFF2-40B4-BE49-F238E27FC236}">
                <a16:creationId xmlns:a16="http://schemas.microsoft.com/office/drawing/2014/main" id="{420649D7-9A61-4836-9B1A-3F362B9E20EE}"/>
              </a:ext>
            </a:extLst>
          </p:cNvPr>
          <p:cNvSpPr>
            <a:spLocks noChangeArrowheads="1"/>
          </p:cNvSpPr>
          <p:nvPr/>
        </p:nvSpPr>
        <p:spPr bwMode="auto">
          <a:xfrm>
            <a:off x="3708400" y="1721237"/>
            <a:ext cx="3673475" cy="1511300"/>
          </a:xfrm>
          <a:prstGeom prst="wedgeRoundRectCallout">
            <a:avLst>
              <a:gd name="adj1" fmla="val -47625"/>
              <a:gd name="adj2" fmla="val 99792"/>
              <a:gd name="adj3" fmla="val 16667"/>
            </a:avLst>
          </a:prstGeom>
          <a:solidFill>
            <a:srgbClr val="CCECFF"/>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其中，</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for,from,by,to</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和</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while</a:t>
            </a:r>
            <a:r>
              <a:rPr kumimoji="1" lang="zh-CN" altLang="en-US"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是所有可能的选择（都可省缺）</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a:t>
            </a:r>
          </a:p>
          <a:p>
            <a:pPr marL="0" marR="0" lvl="0" indent="0" defTabSz="914400" eaLnBrk="0" fontAlgn="base" latinLnBrk="0" hangingPunct="0">
              <a:lnSpc>
                <a:spcPct val="100000"/>
              </a:lnSpc>
              <a:spcBef>
                <a:spcPct val="0"/>
              </a:spcBef>
              <a:spcAft>
                <a:spcPct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to</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10 </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do</a:t>
            </a:r>
            <a:r>
              <a:rPr kumimoji="1" lang="en-US"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a:=a+2 </a:t>
            </a:r>
            <a:r>
              <a:rPr kumimoji="1" lang="en-US" altLang="zh-CN" sz="20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od</a:t>
            </a:r>
          </a:p>
        </p:txBody>
      </p:sp>
      <p:sp>
        <p:nvSpPr>
          <p:cNvPr id="19" name="Freeform 11">
            <a:extLst>
              <a:ext uri="{FF2B5EF4-FFF2-40B4-BE49-F238E27FC236}">
                <a16:creationId xmlns:a16="http://schemas.microsoft.com/office/drawing/2014/main" id="{FE487F83-0D58-4847-A0F7-B06CF71A6427}"/>
              </a:ext>
            </a:extLst>
          </p:cNvPr>
          <p:cNvSpPr>
            <a:spLocks/>
          </p:cNvSpPr>
          <p:nvPr/>
        </p:nvSpPr>
        <p:spPr bwMode="auto">
          <a:xfrm>
            <a:off x="2051050" y="4961324"/>
            <a:ext cx="1225550" cy="71438"/>
          </a:xfrm>
          <a:custGeom>
            <a:avLst/>
            <a:gdLst>
              <a:gd name="T0" fmla="*/ 0 w 1313"/>
              <a:gd name="T1" fmla="*/ 2147483646 h 151"/>
              <a:gd name="T2" fmla="*/ 2147483646 w 1313"/>
              <a:gd name="T3" fmla="*/ 2147483646 h 151"/>
              <a:gd name="T4" fmla="*/ 2147483646 w 1313"/>
              <a:gd name="T5" fmla="*/ 0 h 151"/>
              <a:gd name="T6" fmla="*/ 2147483646 w 1313"/>
              <a:gd name="T7" fmla="*/ 2147483646 h 151"/>
              <a:gd name="T8" fmla="*/ 0 60000 65536"/>
              <a:gd name="T9" fmla="*/ 0 60000 65536"/>
              <a:gd name="T10" fmla="*/ 0 60000 65536"/>
              <a:gd name="T11" fmla="*/ 0 60000 65536"/>
              <a:gd name="T12" fmla="*/ 0 w 1313"/>
              <a:gd name="T13" fmla="*/ 0 h 151"/>
              <a:gd name="T14" fmla="*/ 1313 w 1313"/>
              <a:gd name="T15" fmla="*/ 151 h 151"/>
            </a:gdLst>
            <a:ahLst/>
            <a:cxnLst>
              <a:cxn ang="T8">
                <a:pos x="T0" y="T1"/>
              </a:cxn>
              <a:cxn ang="T9">
                <a:pos x="T2" y="T3"/>
              </a:cxn>
              <a:cxn ang="T10">
                <a:pos x="T4" y="T5"/>
              </a:cxn>
              <a:cxn ang="T11">
                <a:pos x="T6" y="T7"/>
              </a:cxn>
            </a:cxnLst>
            <a:rect l="T12" t="T13" r="T14" b="T15"/>
            <a:pathLst>
              <a:path w="1313" h="151">
                <a:moveTo>
                  <a:pt x="0" y="47"/>
                </a:moveTo>
                <a:cubicBezTo>
                  <a:pt x="153" y="151"/>
                  <a:pt x="403" y="68"/>
                  <a:pt x="585" y="37"/>
                </a:cubicBezTo>
                <a:cubicBezTo>
                  <a:pt x="654" y="25"/>
                  <a:pt x="793" y="0"/>
                  <a:pt x="793" y="0"/>
                </a:cubicBezTo>
                <a:cubicBezTo>
                  <a:pt x="966" y="8"/>
                  <a:pt x="1139" y="28"/>
                  <a:pt x="1313" y="28"/>
                </a:cubicBezTo>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2400">
              <a:solidFill>
                <a:srgbClr val="0033CC"/>
              </a:solidFill>
              <a:latin typeface="微软雅黑" panose="020B0503020204020204" pitchFamily="34" charset="-122"/>
              <a:ea typeface="微软雅黑" panose="020B0503020204020204" pitchFamily="34" charset="-122"/>
            </a:endParaRPr>
          </a:p>
        </p:txBody>
      </p:sp>
      <p:sp>
        <p:nvSpPr>
          <p:cNvPr id="20" name="AutoShape 12">
            <a:extLst>
              <a:ext uri="{FF2B5EF4-FFF2-40B4-BE49-F238E27FC236}">
                <a16:creationId xmlns:a16="http://schemas.microsoft.com/office/drawing/2014/main" id="{818552D8-E360-4008-A890-CF8192DC8E88}"/>
              </a:ext>
            </a:extLst>
          </p:cNvPr>
          <p:cNvSpPr>
            <a:spLocks noChangeArrowheads="1"/>
          </p:cNvSpPr>
          <p:nvPr/>
        </p:nvSpPr>
        <p:spPr bwMode="auto">
          <a:xfrm>
            <a:off x="2771775" y="1937137"/>
            <a:ext cx="6048375" cy="2159000"/>
          </a:xfrm>
          <a:prstGeom prst="wedgeRoundRectCallout">
            <a:avLst>
              <a:gd name="adj1" fmla="val -44620"/>
              <a:gd name="adj2" fmla="val 92060"/>
              <a:gd name="adj3" fmla="val 16667"/>
            </a:avLst>
          </a:prstGeom>
          <a:solidFill>
            <a:srgbClr val="CCECFF"/>
          </a:solidFill>
          <a:ln w="9525">
            <a:solidFill>
              <a:srgbClr val="000000"/>
            </a:solidFill>
            <a:miter lim="800000"/>
            <a:headEnd/>
            <a:tailEnd/>
          </a:ln>
        </p:spPr>
        <p:txBody>
          <a:bodyPr/>
          <a:lstStyle>
            <a:lvl1pPr>
              <a:spcBef>
                <a:spcPct val="20000"/>
              </a:spcBef>
              <a:buClr>
                <a:schemeClr val="accent2"/>
              </a:buClr>
              <a:buSzPct val="75000"/>
              <a:buFont typeface="Monotype Sorts" pitchFamily="2" charset="2"/>
              <a:buChar char="u"/>
              <a:defRPr sz="3200">
                <a:solidFill>
                  <a:schemeClr val="tx1"/>
                </a:solidFill>
                <a:latin typeface="Times New Roman" panose="02020603050405020304" pitchFamily="18" charset="0"/>
                <a:ea typeface="仿宋_GB2312" pitchFamily="49" charset="-122"/>
              </a:defRPr>
            </a:lvl1pPr>
            <a:lvl2pPr marL="742950" indent="-285750">
              <a:spcBef>
                <a:spcPct val="20000"/>
              </a:spcBef>
              <a:buClr>
                <a:schemeClr val="tx1"/>
              </a:buClr>
              <a:buSzPct val="75000"/>
              <a:buChar char="–"/>
              <a:defRPr sz="2800">
                <a:solidFill>
                  <a:schemeClr val="tx1"/>
                </a:solidFill>
                <a:latin typeface="Times New Roman" panose="02020603050405020304" pitchFamily="18" charset="0"/>
                <a:ea typeface="仿宋_GB2312" pitchFamily="49" charset="-122"/>
              </a:defRPr>
            </a:lvl2pPr>
            <a:lvl3pPr marL="1143000" indent="-228600">
              <a:spcBef>
                <a:spcPct val="20000"/>
              </a:spcBef>
              <a:buClr>
                <a:schemeClr val="tx1"/>
              </a:buClr>
              <a:buSzPct val="75000"/>
              <a:buChar char="»"/>
              <a:defRPr sz="2400">
                <a:solidFill>
                  <a:schemeClr val="tx1"/>
                </a:solidFill>
                <a:latin typeface="Times New Roman" panose="02020603050405020304" pitchFamily="18" charset="0"/>
                <a:ea typeface="仿宋_GB2312" pitchFamily="49" charset="-122"/>
              </a:defRPr>
            </a:lvl3pPr>
            <a:lvl4pPr marL="1600200" indent="-228600">
              <a:spcBef>
                <a:spcPct val="20000"/>
              </a:spcBef>
              <a:buClr>
                <a:schemeClr val="accent2"/>
              </a:buClr>
              <a:buSzPct val="65000"/>
              <a:buFont typeface="Monotype Sorts" pitchFamily="2" charset="2"/>
              <a:buChar char="u"/>
              <a:defRPr sz="2000">
                <a:solidFill>
                  <a:schemeClr val="tx1"/>
                </a:solidFill>
                <a:latin typeface="Times New Roman" panose="02020603050405020304" pitchFamily="18" charset="0"/>
                <a:ea typeface="仿宋_GB2312" pitchFamily="49" charset="-122"/>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ea typeface="仿宋_GB2312" pitchFamily="49" charset="-122"/>
              </a:defRPr>
            </a:lvl9pPr>
          </a:lstStyle>
          <a:p>
            <a:pPr marL="0" marR="0" lvl="0" indent="0" defTabSz="914400" eaLnBrk="0" fontAlgn="base" latinLnBrk="0" hangingPunct="0">
              <a:lnSpc>
                <a:spcPct val="100000"/>
              </a:lnSpc>
              <a:spcBef>
                <a:spcPct val="0"/>
              </a:spcBef>
              <a:spcAft>
                <a:spcPct val="0"/>
              </a:spcAft>
              <a:buClr>
                <a:srgbClr val="FF3300"/>
              </a:buClr>
              <a:buSzTx/>
              <a:buFont typeface="Wingdings" panose="05000000000000000000" pitchFamily="2" charset="2"/>
              <a:buChar char="Ø"/>
              <a:tabLst/>
              <a:defRPr/>
            </a:pPr>
            <a:r>
              <a:rPr kumimoji="1" lang="zh-CN"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重复说明可以是：</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     while  &lt;条件&gt;</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或   for &lt;计数变量&gt; in &lt;离散范围&gt;</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或   for &lt;计数变量&gt; in reverse &lt;离散范围&gt;</a:t>
            </a:r>
          </a:p>
          <a:p>
            <a:pPr marL="0" marR="0" lvl="0" indent="0" defTabSz="914400" eaLnBrk="0" fontAlgn="base" latinLnBrk="0" hangingPunct="0">
              <a:lnSpc>
                <a:spcPct val="100000"/>
              </a:lnSpc>
              <a:spcBef>
                <a:spcPct val="0"/>
              </a:spcBef>
              <a:spcAft>
                <a:spcPct val="0"/>
              </a:spcAft>
              <a:buClr>
                <a:srgbClr val="FF3300"/>
              </a:buClr>
              <a:buSzTx/>
              <a:buFont typeface="Wingdings" panose="05000000000000000000" pitchFamily="2" charset="2"/>
              <a:buChar char="Ø"/>
              <a:tabLst/>
              <a:defRPr/>
            </a:pPr>
            <a:r>
              <a:rPr kumimoji="1" lang="zh-CN"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可由exit或exit when&lt;条件&gt;终止循环</a:t>
            </a:r>
          </a:p>
          <a:p>
            <a:pPr marL="0" marR="0" lvl="0" indent="0" defTabSz="914400" eaLnBrk="0" fontAlgn="base" latinLnBrk="0" hangingPunct="0">
              <a:lnSpc>
                <a:spcPct val="100000"/>
              </a:lnSpc>
              <a:spcBef>
                <a:spcPct val="0"/>
              </a:spcBef>
              <a:spcAft>
                <a:spcPct val="0"/>
              </a:spcAft>
              <a:buClr>
                <a:srgbClr val="FF3300"/>
              </a:buClr>
              <a:buSzTx/>
              <a:buFont typeface="Wingdings" panose="05000000000000000000" pitchFamily="2" charset="2"/>
              <a:buChar char="Ø"/>
              <a:tabLst/>
              <a:defRPr/>
            </a:pPr>
            <a:r>
              <a:rPr kumimoji="1" lang="zh-CN" altLang="zh-CN" sz="20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Exit退出所有循环，continue退出当前循环。</a:t>
            </a:r>
          </a:p>
        </p:txBody>
      </p:sp>
    </p:spTree>
    <p:extLst>
      <p:ext uri="{BB962C8B-B14F-4D97-AF65-F5344CB8AC3E}">
        <p14:creationId xmlns:p14="http://schemas.microsoft.com/office/powerpoint/2010/main" val="153629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box(in)">
                                      <p:cBhvr>
                                        <p:cTn id="24"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slide(fromBottom)">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ox(in)">
                                      <p:cBhvr>
                                        <p:cTn id="34"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slide(fromBottom)">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ox(in)">
                                      <p:cBhvr>
                                        <p:cTn id="4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18" grpId="0" animBg="1" autoUpdateAnimBg="0"/>
      <p:bldP spid="20" grpId="0" animBg="1" autoUpdateAnimBg="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2968</TotalTime>
  <Words>3696</Words>
  <Application>Microsoft Office PowerPoint</Application>
  <PresentationFormat>全屏显示(4:3)</PresentationFormat>
  <Paragraphs>428</Paragraphs>
  <Slides>34</Slides>
  <Notes>5</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53" baseType="lpstr">
      <vt:lpstr>Monotype Sorts</vt:lpstr>
      <vt:lpstr>Plantagenet Cherokee</vt:lpstr>
      <vt:lpstr>等线</vt:lpstr>
      <vt:lpstr>等线 Light</vt:lpstr>
      <vt:lpstr>仿宋_GB2312</vt:lpstr>
      <vt:lpstr>黑体</vt:lpstr>
      <vt:lpstr>华文仿宋</vt:lpstr>
      <vt:lpstr>楷体_GB2312</vt:lpstr>
      <vt:lpstr>微软雅黑</vt:lpstr>
      <vt:lpstr>Arial</vt:lpstr>
      <vt:lpstr>Calibri</vt:lpstr>
      <vt:lpstr>Calibri Light</vt:lpstr>
      <vt:lpstr>Palatino Linotype</vt:lpstr>
      <vt:lpstr>Symbol</vt:lpstr>
      <vt:lpstr>Times New Roman</vt:lpstr>
      <vt:lpstr>Wingdings</vt:lpstr>
      <vt:lpstr>Office 主题​​</vt:lpstr>
      <vt:lpstr>CorelDRAW</vt:lpstr>
      <vt:lpstr>剪辑</vt:lpstr>
      <vt:lpstr>PowerPoint 演示文稿</vt:lpstr>
      <vt:lpstr>第三章  控制结构</vt:lpstr>
      <vt:lpstr>第一节 语句级控制结构</vt:lpstr>
      <vt:lpstr>第一节 语句级控制结构</vt:lpstr>
      <vt:lpstr>第一节 语句级控制结构</vt:lpstr>
      <vt:lpstr>第一节 语句级控制结构</vt:lpstr>
      <vt:lpstr>第一节 语句级控制结构</vt:lpstr>
      <vt:lpstr>第一节 语句级控制结构</vt:lpstr>
      <vt:lpstr>第一节 语句级控制结构</vt:lpstr>
      <vt:lpstr>第一节 语句级控制结构</vt:lpstr>
      <vt:lpstr>第一节 语句级控制结构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第二节 单元级控制结构</vt:lpstr>
      <vt:lpstr>第三章习题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论文引用</dc:title>
  <dc:creator>田玲</dc:creator>
  <cp:lastModifiedBy>123</cp:lastModifiedBy>
  <cp:revision>90</cp:revision>
  <dcterms:created xsi:type="dcterms:W3CDTF">2020-12-11T09:16:21Z</dcterms:created>
  <dcterms:modified xsi:type="dcterms:W3CDTF">2021-03-10T05:58:41Z</dcterms:modified>
</cp:coreProperties>
</file>