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8" r:id="rId2"/>
    <p:sldId id="287" r:id="rId3"/>
    <p:sldId id="285"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278" r:id="rId23"/>
    <p:sldId id="279" r:id="rId24"/>
    <p:sldId id="280" r:id="rId25"/>
    <p:sldId id="281" r:id="rId26"/>
    <p:sldId id="282" r:id="rId27"/>
    <p:sldId id="283" r:id="rId28"/>
    <p:sldId id="289" r:id="rId29"/>
    <p:sldId id="284" r:id="rId30"/>
    <p:sldId id="288"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E47"/>
    <a:srgbClr val="FEC000"/>
    <a:srgbClr val="599CD6"/>
    <a:srgbClr val="FEBF00"/>
    <a:srgbClr val="FFC000"/>
    <a:srgbClr val="5A9BD5"/>
    <a:srgbClr val="FFC002"/>
    <a:srgbClr val="00AFEF"/>
    <a:srgbClr val="112158"/>
    <a:srgbClr val="122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74421" autoAdjust="0"/>
  </p:normalViewPr>
  <p:slideViewPr>
    <p:cSldViewPr snapToGrid="0">
      <p:cViewPr varScale="1">
        <p:scale>
          <a:sx n="75" d="100"/>
          <a:sy n="75" d="100"/>
        </p:scale>
        <p:origin x="744" y="36"/>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63918-4532-4882-B5F0-FF986855DBB8}" type="datetimeFigureOut">
              <a:rPr lang="zh-CN" altLang="en-US" smtClean="0"/>
              <a:t>2021/3/11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485DEC-65DB-4FB1-B0C5-4FADC8B1BD53}" type="slidenum">
              <a:rPr lang="zh-CN" altLang="en-US" smtClean="0"/>
              <a:t>‹#›</a:t>
            </a:fld>
            <a:endParaRPr lang="zh-CN" altLang="en-US"/>
          </a:p>
        </p:txBody>
      </p:sp>
    </p:spTree>
    <p:extLst>
      <p:ext uri="{BB962C8B-B14F-4D97-AF65-F5344CB8AC3E}">
        <p14:creationId xmlns:p14="http://schemas.microsoft.com/office/powerpoint/2010/main" val="37642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C73D8-F983-49D6-8EC2-102BFAA3B2D7}" type="datetimeFigureOut">
              <a:rPr lang="zh-CN" altLang="en-US" smtClean="0"/>
              <a:t>2021/3/11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09082-B464-4497-A1BD-A07D538C7228}" type="slidenum">
              <a:rPr lang="zh-CN" altLang="en-US" smtClean="0"/>
              <a:t>‹#›</a:t>
            </a:fld>
            <a:endParaRPr lang="zh-CN" altLang="en-US"/>
          </a:p>
        </p:txBody>
      </p:sp>
    </p:spTree>
    <p:extLst>
      <p:ext uri="{BB962C8B-B14F-4D97-AF65-F5344CB8AC3E}">
        <p14:creationId xmlns:p14="http://schemas.microsoft.com/office/powerpoint/2010/main" val="249397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90A909DF-A058-47A2-9B36-12E5B4F9A344}" type="slidenum">
              <a:rPr lang="en-US" altLang="zh-CN" smtClean="0"/>
              <a:pPr/>
              <a:t>1</a:t>
            </a:fld>
            <a:endParaRPr lang="en-US" altLang="zh-CN"/>
          </a:p>
        </p:txBody>
      </p:sp>
    </p:spTree>
    <p:extLst>
      <p:ext uri="{BB962C8B-B14F-4D97-AF65-F5344CB8AC3E}">
        <p14:creationId xmlns:p14="http://schemas.microsoft.com/office/powerpoint/2010/main" val="208972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7</a:t>
            </a:fld>
            <a:endParaRPr lang="zh-CN" altLang="en-US"/>
          </a:p>
        </p:txBody>
      </p:sp>
    </p:spTree>
    <p:extLst>
      <p:ext uri="{BB962C8B-B14F-4D97-AF65-F5344CB8AC3E}">
        <p14:creationId xmlns:p14="http://schemas.microsoft.com/office/powerpoint/2010/main" val="3955118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10</a:t>
            </a:fld>
            <a:endParaRPr lang="zh-CN" altLang="en-US"/>
          </a:p>
        </p:txBody>
      </p:sp>
    </p:spTree>
    <p:extLst>
      <p:ext uri="{BB962C8B-B14F-4D97-AF65-F5344CB8AC3E}">
        <p14:creationId xmlns:p14="http://schemas.microsoft.com/office/powerpoint/2010/main" val="23697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11</a:t>
            </a:fld>
            <a:endParaRPr lang="zh-CN" altLang="en-US"/>
          </a:p>
        </p:txBody>
      </p:sp>
    </p:spTree>
    <p:extLst>
      <p:ext uri="{BB962C8B-B14F-4D97-AF65-F5344CB8AC3E}">
        <p14:creationId xmlns:p14="http://schemas.microsoft.com/office/powerpoint/2010/main" val="282128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13</a:t>
            </a:fld>
            <a:endParaRPr lang="zh-CN" altLang="en-US"/>
          </a:p>
        </p:txBody>
      </p:sp>
    </p:spTree>
    <p:extLst>
      <p:ext uri="{BB962C8B-B14F-4D97-AF65-F5344CB8AC3E}">
        <p14:creationId xmlns:p14="http://schemas.microsoft.com/office/powerpoint/2010/main" val="2949872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19</a:t>
            </a:fld>
            <a:endParaRPr lang="zh-CN" altLang="en-US"/>
          </a:p>
        </p:txBody>
      </p:sp>
    </p:spTree>
    <p:extLst>
      <p:ext uri="{BB962C8B-B14F-4D97-AF65-F5344CB8AC3E}">
        <p14:creationId xmlns:p14="http://schemas.microsoft.com/office/powerpoint/2010/main" val="374135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20</a:t>
            </a:fld>
            <a:endParaRPr lang="zh-CN" altLang="en-US"/>
          </a:p>
        </p:txBody>
      </p:sp>
    </p:spTree>
    <p:extLst>
      <p:ext uri="{BB962C8B-B14F-4D97-AF65-F5344CB8AC3E}">
        <p14:creationId xmlns:p14="http://schemas.microsoft.com/office/powerpoint/2010/main" val="2196736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27</a:t>
            </a:fld>
            <a:endParaRPr lang="zh-CN" altLang="en-US"/>
          </a:p>
        </p:txBody>
      </p:sp>
    </p:spTree>
    <p:extLst>
      <p:ext uri="{BB962C8B-B14F-4D97-AF65-F5344CB8AC3E}">
        <p14:creationId xmlns:p14="http://schemas.microsoft.com/office/powerpoint/2010/main" val="1552185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30</a:t>
            </a:fld>
            <a:endParaRPr lang="zh-CN" altLang="en-US"/>
          </a:p>
        </p:txBody>
      </p:sp>
    </p:spTree>
    <p:extLst>
      <p:ext uri="{BB962C8B-B14F-4D97-AF65-F5344CB8AC3E}">
        <p14:creationId xmlns:p14="http://schemas.microsoft.com/office/powerpoint/2010/main" val="7382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43255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580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4059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p:nvPr userDrawn="1"/>
        </p:nvSpPr>
        <p:spPr>
          <a:xfrm>
            <a:off x="0" y="6568098"/>
            <a:ext cx="9144000" cy="288000"/>
          </a:xfrm>
          <a:prstGeom prst="rect">
            <a:avLst/>
          </a:prstGeom>
          <a:solidFill>
            <a:srgbClr val="132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Title 1"/>
          <p:cNvSpPr>
            <a:spLocks noGrp="1"/>
          </p:cNvSpPr>
          <p:nvPr>
            <p:ph type="ctrTitle"/>
          </p:nvPr>
        </p:nvSpPr>
        <p:spPr>
          <a:xfrm>
            <a:off x="177924" y="48816"/>
            <a:ext cx="8786564" cy="581372"/>
          </a:xfrm>
        </p:spPr>
        <p:txBody>
          <a:bodyPr anchor="b">
            <a:normAutofit/>
          </a:bodyPr>
          <a:lstStyle>
            <a:lvl1pPr algn="l">
              <a:defRPr sz="3200" b="1" baseline="0">
                <a:solidFill>
                  <a:srgbClr val="132259"/>
                </a:solidFill>
                <a:latin typeface="Palatino Linotype" panose="02040502050505030304" pitchFamily="18" charset="0"/>
                <a:ea typeface="微软雅黑" panose="020B0503020204020204" pitchFamily="34" charset="-122"/>
              </a:defRPr>
            </a:lvl1pPr>
          </a:lstStyle>
          <a:p>
            <a:r>
              <a:rPr lang="en-US" altLang="zh-CN" dirty="0"/>
              <a:t>Click to edit Master title style</a:t>
            </a:r>
            <a:endParaRPr lang="zh-CN" altLang="en-US" dirty="0"/>
          </a:p>
        </p:txBody>
      </p:sp>
      <p:sp>
        <p:nvSpPr>
          <p:cNvPr id="12" name="TextBox 11"/>
          <p:cNvSpPr txBox="1"/>
          <p:nvPr userDrawn="1"/>
        </p:nvSpPr>
        <p:spPr>
          <a:xfrm>
            <a:off x="35496" y="6573599"/>
            <a:ext cx="2688860" cy="276999"/>
          </a:xfrm>
          <a:prstGeom prst="rect">
            <a:avLst/>
          </a:prstGeom>
          <a:noFill/>
        </p:spPr>
        <p:txBody>
          <a:bodyPr wrap="square">
            <a:spAutoFit/>
          </a:bodyPr>
          <a:lstStyle/>
          <a:p>
            <a:pPr algn="l">
              <a:defRPr/>
            </a:pPr>
            <a:r>
              <a:rPr lang="zh-CN" altLang="en-US" sz="1200" b="1" dirty="0">
                <a:solidFill>
                  <a:schemeClr val="bg1"/>
                </a:solidFill>
                <a:latin typeface="微软雅黑" panose="020B0503020204020204" pitchFamily="34" charset="-122"/>
                <a:ea typeface="微软雅黑" panose="020B0503020204020204" pitchFamily="34" charset="-122"/>
              </a:rPr>
              <a:t>编译原理</a:t>
            </a:r>
            <a:endParaRPr lang="en-US" sz="1200" b="1" dirty="0">
              <a:solidFill>
                <a:schemeClr val="bg1"/>
              </a:solidFill>
              <a:latin typeface="微软雅黑" panose="020B0503020204020204" pitchFamily="34" charset="-122"/>
              <a:ea typeface="微软雅黑" panose="020B0503020204020204" pitchFamily="34" charset="-122"/>
            </a:endParaRPr>
          </a:p>
        </p:txBody>
      </p:sp>
      <p:grpSp>
        <p:nvGrpSpPr>
          <p:cNvPr id="29" name="Group 28"/>
          <p:cNvGrpSpPr/>
          <p:nvPr userDrawn="1"/>
        </p:nvGrpSpPr>
        <p:grpSpPr>
          <a:xfrm>
            <a:off x="35496" y="644029"/>
            <a:ext cx="9073008" cy="108000"/>
            <a:chOff x="35496" y="672604"/>
            <a:chExt cx="9073008" cy="108000"/>
          </a:xfrm>
          <a:solidFill>
            <a:srgbClr val="132259"/>
          </a:solidFill>
        </p:grpSpPr>
        <p:grpSp>
          <p:nvGrpSpPr>
            <p:cNvPr id="22" name="Group 21"/>
            <p:cNvGrpSpPr/>
            <p:nvPr userDrawn="1"/>
          </p:nvGrpSpPr>
          <p:grpSpPr>
            <a:xfrm>
              <a:off x="35496" y="672604"/>
              <a:ext cx="150285" cy="108000"/>
              <a:chOff x="431552" y="1988840"/>
              <a:chExt cx="150285" cy="108000"/>
            </a:xfrm>
            <a:grpFill/>
          </p:grpSpPr>
          <p:sp>
            <p:nvSpPr>
              <p:cNvPr id="19" name="Chevron 18"/>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Chevron 19"/>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Group 22"/>
            <p:cNvGrpSpPr/>
            <p:nvPr userDrawn="1"/>
          </p:nvGrpSpPr>
          <p:grpSpPr>
            <a:xfrm flipH="1">
              <a:off x="8958219" y="672604"/>
              <a:ext cx="150285" cy="108000"/>
              <a:chOff x="431552" y="1988840"/>
              <a:chExt cx="150285" cy="108000"/>
            </a:xfrm>
            <a:grpFill/>
          </p:grpSpPr>
          <p:sp>
            <p:nvSpPr>
              <p:cNvPr id="24" name="Chevron 23"/>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Chevron 24"/>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8" name="Straight Connector 27"/>
            <p:cNvCxnSpPr/>
            <p:nvPr userDrawn="1"/>
          </p:nvCxnSpPr>
          <p:spPr>
            <a:xfrm>
              <a:off x="216000" y="726604"/>
              <a:ext cx="8712000" cy="0"/>
            </a:xfrm>
            <a:prstGeom prst="line">
              <a:avLst/>
            </a:prstGeom>
            <a:grpFill/>
            <a:ln w="25400">
              <a:solidFill>
                <a:srgbClr val="132259"/>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userDrawn="1"/>
        </p:nvSpPr>
        <p:spPr>
          <a:xfrm>
            <a:off x="6378469" y="6573599"/>
            <a:ext cx="2730035" cy="276999"/>
          </a:xfrm>
          <a:prstGeom prst="rect">
            <a:avLst/>
          </a:prstGeom>
          <a:noFill/>
        </p:spPr>
        <p:txBody>
          <a:bodyPr wrap="square">
            <a:spAutoFit/>
          </a:bodyPr>
          <a:lstStyle/>
          <a:p>
            <a:pPr algn="r">
              <a:defRPr/>
            </a:pPr>
            <a:r>
              <a:rPr lang="zh-CN" altLang="en-US" sz="1200" b="1" dirty="0">
                <a:solidFill>
                  <a:schemeClr val="bg1"/>
                </a:solidFill>
                <a:latin typeface="微软雅黑" panose="020B0503020204020204" pitchFamily="34" charset="-122"/>
                <a:ea typeface="微软雅黑" panose="020B0503020204020204" pitchFamily="34" charset="-122"/>
              </a:rPr>
              <a:t>电子科技大学 </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田玲</a:t>
            </a:r>
            <a:endParaRPr lang="en-US" sz="1200" b="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DF72587-E537-B54C-BC9F-BFD87FF2C52A}"/>
              </a:ext>
            </a:extLst>
          </p:cNvPr>
          <p:cNvSpPr txBox="1"/>
          <p:nvPr userDrawn="1"/>
        </p:nvSpPr>
        <p:spPr>
          <a:xfrm>
            <a:off x="4139952" y="6597352"/>
            <a:ext cx="864096" cy="276999"/>
          </a:xfrm>
          <a:prstGeom prst="rect">
            <a:avLst/>
          </a:prstGeom>
          <a:noFill/>
        </p:spPr>
        <p:txBody>
          <a:bodyPr wrap="square" rtlCol="0">
            <a:spAutoFit/>
          </a:bodyPr>
          <a:lstStyle/>
          <a:p>
            <a:fld id="{B27AD56D-2C3A-3D4D-813B-2CC6C9C04CC8}" type="slidenum">
              <a:rPr lang="zh-CN" altLang="en-US" sz="1200" b="1" kern="120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a:t>
            </a:fld>
            <a:r>
              <a:rPr lang="en-US" altLang="zh-CN" sz="1200" b="1" kern="1200" dirty="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/30</a:t>
            </a:r>
            <a:endParaRPr lang="zh-CN" altLang="en-US" sz="1200" b="1" kern="1200" dirty="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endParaRPr>
          </a:p>
        </p:txBody>
      </p:sp>
    </p:spTree>
    <p:extLst>
      <p:ext uri="{BB962C8B-B14F-4D97-AF65-F5344CB8AC3E}">
        <p14:creationId xmlns:p14="http://schemas.microsoft.com/office/powerpoint/2010/main" val="20918777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97998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0386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8162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98969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7303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40925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63375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53228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A8CDA-DAB7-42D6-94E9-E5EBF62DFCA4}" type="datetimeFigureOut">
              <a:rPr lang="zh-CN" altLang="en-US" smtClean="0"/>
              <a:t>2021/3/11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36180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4.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3E03277-EF2F-2042-860E-1DD2245FCC15}"/>
              </a:ext>
            </a:extLst>
          </p:cNvPr>
          <p:cNvSpPr>
            <a:spLocks noChangeArrowheads="1"/>
          </p:cNvSpPr>
          <p:nvPr/>
        </p:nvSpPr>
        <p:spPr bwMode="auto">
          <a:xfrm>
            <a:off x="817418" y="1175327"/>
            <a:ext cx="7286625" cy="1695450"/>
          </a:xfrm>
          <a:prstGeom prst="rect">
            <a:avLst/>
          </a:prstGeom>
          <a:noFill/>
          <a:ln w="9525">
            <a:noFill/>
            <a:miter lim="800000"/>
            <a:headEnd/>
            <a:tailEnd/>
          </a:ln>
        </p:spPr>
        <p:txBody>
          <a:bodyPr anchor="ctr"/>
          <a:lstStyle>
            <a:lvl1pPr>
              <a:defRPr sz="2400" b="1">
                <a:solidFill>
                  <a:srgbClr val="0033CC"/>
                </a:solidFill>
                <a:latin typeface="楷体_GB2312"/>
                <a:ea typeface="楷体_GB2312"/>
                <a:cs typeface="楷体_GB2312"/>
              </a:defRPr>
            </a:lvl1pPr>
            <a:lvl2pPr marL="742950" indent="-285750">
              <a:defRPr sz="2400" b="1">
                <a:solidFill>
                  <a:srgbClr val="0033CC"/>
                </a:solidFill>
                <a:latin typeface="楷体_GB2312"/>
                <a:ea typeface="楷体_GB2312"/>
                <a:cs typeface="楷体_GB2312"/>
              </a:defRPr>
            </a:lvl2pPr>
            <a:lvl3pPr marL="1143000" indent="-228600">
              <a:defRPr sz="2400" b="1">
                <a:solidFill>
                  <a:srgbClr val="0033CC"/>
                </a:solidFill>
                <a:latin typeface="楷体_GB2312"/>
                <a:ea typeface="楷体_GB2312"/>
                <a:cs typeface="楷体_GB2312"/>
              </a:defRPr>
            </a:lvl3pPr>
            <a:lvl4pPr marL="1600200" indent="-228600">
              <a:defRPr sz="2400" b="1">
                <a:solidFill>
                  <a:srgbClr val="0033CC"/>
                </a:solidFill>
                <a:latin typeface="楷体_GB2312"/>
                <a:ea typeface="楷体_GB2312"/>
                <a:cs typeface="楷体_GB2312"/>
              </a:defRPr>
            </a:lvl4pPr>
            <a:lvl5pPr marL="2057400" indent="-228600">
              <a:defRPr sz="2400" b="1">
                <a:solidFill>
                  <a:srgbClr val="0033CC"/>
                </a:solidFill>
                <a:latin typeface="楷体_GB2312"/>
                <a:ea typeface="楷体_GB2312"/>
                <a:cs typeface="楷体_GB2312"/>
              </a:defRPr>
            </a:lvl5pPr>
            <a:lvl6pPr marL="2514600" indent="-228600" eaLnBrk="0" fontAlgn="base" hangingPunct="0">
              <a:spcBef>
                <a:spcPct val="0"/>
              </a:spcBef>
              <a:spcAft>
                <a:spcPct val="0"/>
              </a:spcAft>
              <a:defRPr sz="2400" b="1">
                <a:solidFill>
                  <a:srgbClr val="0033CC"/>
                </a:solidFill>
                <a:latin typeface="楷体_GB2312"/>
                <a:ea typeface="楷体_GB2312"/>
                <a:cs typeface="楷体_GB2312"/>
              </a:defRPr>
            </a:lvl6pPr>
            <a:lvl7pPr marL="2971800" indent="-228600" eaLnBrk="0" fontAlgn="base" hangingPunct="0">
              <a:spcBef>
                <a:spcPct val="0"/>
              </a:spcBef>
              <a:spcAft>
                <a:spcPct val="0"/>
              </a:spcAft>
              <a:defRPr sz="2400" b="1">
                <a:solidFill>
                  <a:srgbClr val="0033CC"/>
                </a:solidFill>
                <a:latin typeface="楷体_GB2312"/>
                <a:ea typeface="楷体_GB2312"/>
                <a:cs typeface="楷体_GB2312"/>
              </a:defRPr>
            </a:lvl7pPr>
            <a:lvl8pPr marL="3429000" indent="-228600" eaLnBrk="0" fontAlgn="base" hangingPunct="0">
              <a:spcBef>
                <a:spcPct val="0"/>
              </a:spcBef>
              <a:spcAft>
                <a:spcPct val="0"/>
              </a:spcAft>
              <a:defRPr sz="2400" b="1">
                <a:solidFill>
                  <a:srgbClr val="0033CC"/>
                </a:solidFill>
                <a:latin typeface="楷体_GB2312"/>
                <a:ea typeface="楷体_GB2312"/>
                <a:cs typeface="楷体_GB2312"/>
              </a:defRPr>
            </a:lvl8pPr>
            <a:lvl9pPr marL="3886200" indent="-228600" eaLnBrk="0" fontAlgn="base" hangingPunct="0">
              <a:spcBef>
                <a:spcPct val="0"/>
              </a:spcBef>
              <a:spcAft>
                <a:spcPct val="0"/>
              </a:spcAft>
              <a:defRPr sz="2400" b="1">
                <a:solidFill>
                  <a:srgbClr val="0033CC"/>
                </a:solidFill>
                <a:latin typeface="楷体_GB2312"/>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编译</a:t>
            </a:r>
            <a:r>
              <a:rPr kumimoji="0" lang="zh-CN" altLang="en-US"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原理</a:t>
            </a:r>
            <a:endPar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9D6ADF91-0EA5-AB4F-B622-A1A8521409D0}"/>
              </a:ext>
            </a:extLst>
          </p:cNvPr>
          <p:cNvSpPr>
            <a:spLocks noChangeArrowheads="1"/>
          </p:cNvSpPr>
          <p:nvPr/>
        </p:nvSpPr>
        <p:spPr bwMode="auto">
          <a:xfrm>
            <a:off x="2088501" y="3187700"/>
            <a:ext cx="51133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5000"/>
              <a:buFont typeface="Monotype Sorts"/>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Font typeface="Monotype Sorts"/>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田玲 </a:t>
            </a:r>
            <a:r>
              <a:rPr kumimoji="0" lang="zh-CN" altLang="en-US" sz="32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教授</a:t>
            </a:r>
            <a:r>
              <a:rPr lang="zh-CN" altLang="en-US" b="1" dirty="0">
                <a:latin typeface="黑体" panose="02010609060101010101" pitchFamily="49" charset="-122"/>
                <a:ea typeface="黑体" panose="02010609060101010101" pitchFamily="49" charset="-122"/>
              </a:rPr>
              <a:t>、博导</a:t>
            </a:r>
          </a:p>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000" b="1" i="0" u="none" strike="noStrike" kern="1200" cap="none" spc="0" normalizeH="0" baseline="0" noProof="0" dirty="0">
                <a:ln>
                  <a:noFill/>
                </a:ln>
                <a:effectLst/>
                <a:uLnTx/>
                <a:uFillTx/>
                <a:latin typeface="华文仿宋" panose="02010600040101010101" pitchFamily="2" charset="-122"/>
                <a:ea typeface="华文仿宋" panose="02010600040101010101" pitchFamily="2" charset="-122"/>
              </a:rPr>
              <a:t>lingtian@uestc.edu.cn</a:t>
            </a:r>
          </a:p>
        </p:txBody>
      </p:sp>
      <p:pic>
        <p:nvPicPr>
          <p:cNvPr id="8" name="Picture 2" descr="G:\演说词\PictureVideo\╡τ╫╙┐╞╝╝┤≤╤º╒╒╞¼╩╙╞╡\╟σ╦«║╙╨ú╟°╓≈┬Ñ (5).jpg">
            <a:extLst>
              <a:ext uri="{FF2B5EF4-FFF2-40B4-BE49-F238E27FC236}">
                <a16:creationId xmlns:a16="http://schemas.microsoft.com/office/drawing/2014/main" id="{5FF1FE68-1CF9-0D4F-86F6-060440348C9D}"/>
              </a:ext>
            </a:extLst>
          </p:cNvPr>
          <p:cNvPicPr>
            <a:picLocks noChangeAspect="1"/>
          </p:cNvPicPr>
          <p:nvPr/>
        </p:nvPicPr>
        <p:blipFill>
          <a:blip r:embed="rId3"/>
          <a:srcRect t="37502"/>
          <a:stretch>
            <a:fillRect/>
          </a:stretch>
        </p:blipFill>
        <p:spPr>
          <a:xfrm>
            <a:off x="0" y="5296289"/>
            <a:ext cx="9144000" cy="1270492"/>
          </a:xfrm>
          <a:prstGeom prst="rect">
            <a:avLst/>
          </a:prstGeom>
          <a:noFill/>
          <a:ln w="9525">
            <a:noFill/>
          </a:ln>
        </p:spPr>
      </p:pic>
      <p:pic>
        <p:nvPicPr>
          <p:cNvPr id="11" name="图片 10">
            <a:extLst>
              <a:ext uri="{FF2B5EF4-FFF2-40B4-BE49-F238E27FC236}">
                <a16:creationId xmlns:a16="http://schemas.microsoft.com/office/drawing/2014/main" id="{A4B1D9BB-CFA9-904E-B6D3-8A5C585A33D6}"/>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272208" y="54148"/>
            <a:ext cx="612000" cy="612000"/>
          </a:xfrm>
          <a:prstGeom prst="rect">
            <a:avLst/>
          </a:prstGeom>
        </p:spPr>
      </p:pic>
    </p:spTree>
    <p:extLst>
      <p:ext uri="{BB962C8B-B14F-4D97-AF65-F5344CB8AC3E}">
        <p14:creationId xmlns:p14="http://schemas.microsoft.com/office/powerpoint/2010/main" val="1185112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语言的定义</a:t>
            </a:r>
            <a:endParaRPr lang="zh-CN" altLang="en-US" dirty="0"/>
          </a:p>
        </p:txBody>
      </p:sp>
      <p:sp>
        <p:nvSpPr>
          <p:cNvPr id="37" name="AutoShape 4"/>
          <p:cNvSpPr>
            <a:spLocks noChangeArrowheads="1"/>
          </p:cNvSpPr>
          <p:nvPr/>
        </p:nvSpPr>
        <p:spPr bwMode="auto">
          <a:xfrm>
            <a:off x="385763" y="823913"/>
            <a:ext cx="2457450" cy="531209"/>
          </a:xfrm>
          <a:prstGeom prst="roundRect">
            <a:avLst>
              <a:gd name="adj" fmla="val 16667"/>
            </a:avLst>
          </a:prstGeom>
          <a:noFill/>
          <a:ln>
            <a:noFill/>
          </a:ln>
          <a:effec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语义</a:t>
            </a:r>
          </a:p>
        </p:txBody>
      </p:sp>
      <p:sp>
        <p:nvSpPr>
          <p:cNvPr id="38" name="Rectangle 5"/>
          <p:cNvSpPr>
            <a:spLocks noChangeArrowheads="1"/>
          </p:cNvSpPr>
          <p:nvPr/>
        </p:nvSpPr>
        <p:spPr bwMode="auto">
          <a:xfrm>
            <a:off x="395288" y="1610487"/>
            <a:ext cx="10795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定义</a:t>
            </a:r>
          </a:p>
        </p:txBody>
      </p:sp>
      <p:sp>
        <p:nvSpPr>
          <p:cNvPr id="39" name="Rectangle 6"/>
          <p:cNvSpPr>
            <a:spLocks noChangeArrowheads="1"/>
          </p:cNvSpPr>
          <p:nvPr/>
        </p:nvSpPr>
        <p:spPr bwMode="auto">
          <a:xfrm>
            <a:off x="1619250" y="1484313"/>
            <a:ext cx="6840538" cy="79216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chemeClr val="tx1"/>
              </a:buClr>
              <a:defRPr/>
            </a:pPr>
            <a:r>
              <a:rPr kumimoji="0" lang="zh-CN" altLang="en-US" b="1" dirty="0" smtClean="0">
                <a:latin typeface="微软雅黑" pitchFamily="34" charset="-122"/>
                <a:ea typeface="微软雅黑" pitchFamily="34" charset="-122"/>
              </a:rPr>
              <a:t>语言的</a:t>
            </a:r>
            <a:r>
              <a:rPr kumimoji="0" lang="zh-CN" altLang="en-US" b="1" dirty="0" smtClean="0">
                <a:solidFill>
                  <a:srgbClr val="C00000"/>
                </a:solidFill>
                <a:latin typeface="微软雅黑" pitchFamily="34" charset="-122"/>
                <a:ea typeface="微软雅黑" pitchFamily="34" charset="-122"/>
              </a:rPr>
              <a:t>语义</a:t>
            </a:r>
            <a:r>
              <a:rPr kumimoji="0" lang="zh-CN" altLang="en-US" b="1" dirty="0" smtClean="0">
                <a:latin typeface="微软雅黑" pitchFamily="34" charset="-122"/>
                <a:ea typeface="微软雅黑" pitchFamily="34" charset="-122"/>
              </a:rPr>
              <a:t>定义语言合法句子的含义，即句子的作用和意义。</a:t>
            </a:r>
          </a:p>
        </p:txBody>
      </p:sp>
      <p:grpSp>
        <p:nvGrpSpPr>
          <p:cNvPr id="40" name="Group 7"/>
          <p:cNvGrpSpPr>
            <a:grpSpLocks/>
          </p:cNvGrpSpPr>
          <p:nvPr/>
        </p:nvGrpSpPr>
        <p:grpSpPr bwMode="auto">
          <a:xfrm>
            <a:off x="395288" y="2349500"/>
            <a:ext cx="7993062" cy="792163"/>
            <a:chOff x="340" y="1842"/>
            <a:chExt cx="5035" cy="499"/>
          </a:xfrm>
        </p:grpSpPr>
        <p:sp>
          <p:nvSpPr>
            <p:cNvPr id="41" name="AutoShape 8"/>
            <p:cNvSpPr>
              <a:spLocks noChangeArrowheads="1"/>
            </p:cNvSpPr>
            <p:nvPr/>
          </p:nvSpPr>
          <p:spPr bwMode="auto">
            <a:xfrm>
              <a:off x="340" y="1854"/>
              <a:ext cx="5035" cy="487"/>
            </a:xfrm>
            <a:prstGeom prst="roundRect">
              <a:avLst>
                <a:gd name="adj" fmla="val 5435"/>
              </a:avLst>
            </a:prstGeom>
            <a:no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863600" marR="0" lvl="0" indent="0" defTabSz="914400" eaLnBrk="1" fontAlgn="auto" latinLnBrk="0" hangingPunct="1">
                <a:lnSpc>
                  <a:spcPct val="90000"/>
                </a:lnSpc>
                <a:spcBef>
                  <a:spcPct val="20000"/>
                </a:spcBef>
                <a:spcAft>
                  <a:spcPts val="0"/>
                </a:spcAft>
                <a:buClrTx/>
                <a:buSzTx/>
                <a:buFontTx/>
                <a:buNone/>
                <a:tabLst/>
                <a:defRPr/>
              </a:pP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zh-CN" altLang="en-US" sz="24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注意</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：虽然目前有很多种描述语言的语义的形式化方法，但目前无普遍接受的典型形式描述工具。</a:t>
              </a:r>
            </a:p>
          </p:txBody>
        </p:sp>
        <p:graphicFrame>
          <p:nvGraphicFramePr>
            <p:cNvPr id="42" name="Object 9"/>
            <p:cNvGraphicFramePr>
              <a:graphicFrameLocks noChangeAspect="1"/>
            </p:cNvGraphicFramePr>
            <p:nvPr/>
          </p:nvGraphicFramePr>
          <p:xfrm>
            <a:off x="476" y="1842"/>
            <a:ext cx="227" cy="462"/>
          </p:xfrm>
          <a:graphic>
            <a:graphicData uri="http://schemas.openxmlformats.org/presentationml/2006/ole">
              <mc:AlternateContent xmlns:mc="http://schemas.openxmlformats.org/markup-compatibility/2006">
                <mc:Choice xmlns:v="urn:schemas-microsoft-com:vml" Requires="v">
                  <p:oleObj spid="_x0000_s5199" name="剪辑" r:id="rId4" imgW="1728788" imgH="3252788" progId="MS_ClipArt_Gallery.2">
                    <p:embed/>
                  </p:oleObj>
                </mc:Choice>
                <mc:Fallback>
                  <p:oleObj name="剪辑" r:id="rId4" imgW="1728788" imgH="32527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 y="1842"/>
                          <a:ext cx="227" cy="4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 name="Rectangle 10"/>
          <p:cNvSpPr>
            <a:spLocks noChangeArrowheads="1"/>
          </p:cNvSpPr>
          <p:nvPr/>
        </p:nvSpPr>
        <p:spPr bwMode="auto">
          <a:xfrm>
            <a:off x="468313" y="3284538"/>
            <a:ext cx="3743325" cy="1081087"/>
          </a:xfrm>
          <a:prstGeom prst="rect">
            <a:avLst/>
          </a:prstGeom>
          <a:noFill/>
          <a:ln>
            <a:noFill/>
          </a:ln>
          <a:effectLst/>
        </p:spPr>
        <p:txBody>
          <a:bodyPr/>
          <a:lstStyle/>
          <a:p>
            <a:pPr marL="0" marR="0" lvl="0" indent="0" defTabSz="914400" eaLnBrk="1" fontAlgn="auto" latinLnBrk="0" hangingPunct="1">
              <a:lnSpc>
                <a:spcPct val="90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例：利用</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GAM</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抽象机来定义和理解语言结构的语义，它的简单结构如左图。</a:t>
            </a:r>
            <a:endParaRPr kumimoji="1" lang="zh-CN"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nvGrpSpPr>
          <p:cNvPr id="44" name="Group 38"/>
          <p:cNvGrpSpPr>
            <a:grpSpLocks/>
          </p:cNvGrpSpPr>
          <p:nvPr/>
        </p:nvGrpSpPr>
        <p:grpSpPr bwMode="auto">
          <a:xfrm>
            <a:off x="4356100" y="3240089"/>
            <a:ext cx="4787900" cy="2538413"/>
            <a:chOff x="2744" y="2041"/>
            <a:chExt cx="3016" cy="1599"/>
          </a:xfrm>
        </p:grpSpPr>
        <p:grpSp>
          <p:nvGrpSpPr>
            <p:cNvPr id="45" name="Group 31"/>
            <p:cNvGrpSpPr>
              <a:grpSpLocks/>
            </p:cNvGrpSpPr>
            <p:nvPr/>
          </p:nvGrpSpPr>
          <p:grpSpPr bwMode="auto">
            <a:xfrm>
              <a:off x="2744" y="2041"/>
              <a:ext cx="2404" cy="1344"/>
              <a:chOff x="2744" y="2041"/>
              <a:chExt cx="2404" cy="1344"/>
            </a:xfrm>
          </p:grpSpPr>
          <p:grpSp>
            <p:nvGrpSpPr>
              <p:cNvPr id="48" name="Group 11"/>
              <p:cNvGrpSpPr>
                <a:grpSpLocks/>
              </p:cNvGrpSpPr>
              <p:nvPr/>
            </p:nvGrpSpPr>
            <p:grpSpPr bwMode="auto">
              <a:xfrm>
                <a:off x="4501" y="2041"/>
                <a:ext cx="647" cy="1344"/>
                <a:chOff x="4320" y="816"/>
                <a:chExt cx="1104" cy="2064"/>
              </a:xfrm>
            </p:grpSpPr>
            <p:sp>
              <p:nvSpPr>
                <p:cNvPr id="59" name="Rectangle 12"/>
                <p:cNvSpPr>
                  <a:spLocks noChangeArrowheads="1"/>
                </p:cNvSpPr>
                <p:nvPr/>
              </p:nvSpPr>
              <p:spPr bwMode="auto">
                <a:xfrm>
                  <a:off x="4320" y="816"/>
                  <a:ext cx="1104" cy="2064"/>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0" name="Line 13"/>
                <p:cNvSpPr>
                  <a:spLocks noChangeShapeType="1"/>
                </p:cNvSpPr>
                <p:nvPr/>
              </p:nvSpPr>
              <p:spPr bwMode="auto">
                <a:xfrm>
                  <a:off x="4320" y="1104"/>
                  <a:ext cx="1104"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1" name="Line 14"/>
                <p:cNvSpPr>
                  <a:spLocks noChangeShapeType="1"/>
                </p:cNvSpPr>
                <p:nvPr/>
              </p:nvSpPr>
              <p:spPr bwMode="auto">
                <a:xfrm>
                  <a:off x="4320" y="1392"/>
                  <a:ext cx="1104"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2" name="Line 15"/>
                <p:cNvSpPr>
                  <a:spLocks noChangeShapeType="1"/>
                </p:cNvSpPr>
                <p:nvPr/>
              </p:nvSpPr>
              <p:spPr bwMode="auto">
                <a:xfrm>
                  <a:off x="4320" y="1680"/>
                  <a:ext cx="1104"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3" name="Oval 16"/>
                <p:cNvSpPr>
                  <a:spLocks noChangeArrowheads="1"/>
                </p:cNvSpPr>
                <p:nvPr/>
              </p:nvSpPr>
              <p:spPr bwMode="auto">
                <a:xfrm>
                  <a:off x="4848" y="1872"/>
                  <a:ext cx="96" cy="96"/>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4" name="Oval 17"/>
                <p:cNvSpPr>
                  <a:spLocks noChangeArrowheads="1"/>
                </p:cNvSpPr>
                <p:nvPr/>
              </p:nvSpPr>
              <p:spPr bwMode="auto">
                <a:xfrm>
                  <a:off x="4848" y="2064"/>
                  <a:ext cx="96" cy="96"/>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5" name="Oval 18"/>
                <p:cNvSpPr>
                  <a:spLocks noChangeArrowheads="1"/>
                </p:cNvSpPr>
                <p:nvPr/>
              </p:nvSpPr>
              <p:spPr bwMode="auto">
                <a:xfrm>
                  <a:off x="4848" y="2304"/>
                  <a:ext cx="96" cy="96"/>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6" name="Line 19"/>
                <p:cNvSpPr>
                  <a:spLocks noChangeShapeType="1"/>
                </p:cNvSpPr>
                <p:nvPr/>
              </p:nvSpPr>
              <p:spPr bwMode="auto">
                <a:xfrm>
                  <a:off x="4320" y="1680"/>
                  <a:ext cx="1104"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49" name="Rectangle 21"/>
              <p:cNvSpPr>
                <a:spLocks noChangeArrowheads="1"/>
              </p:cNvSpPr>
              <p:nvPr/>
            </p:nvSpPr>
            <p:spPr bwMode="auto">
              <a:xfrm>
                <a:off x="3653" y="2041"/>
                <a:ext cx="621" cy="1344"/>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0" name="Line 22"/>
              <p:cNvSpPr>
                <a:spLocks noChangeShapeType="1"/>
              </p:cNvSpPr>
              <p:nvPr/>
            </p:nvSpPr>
            <p:spPr bwMode="auto">
              <a:xfrm>
                <a:off x="3653" y="2229"/>
                <a:ext cx="62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1" name="Line 23"/>
              <p:cNvSpPr>
                <a:spLocks noChangeShapeType="1"/>
              </p:cNvSpPr>
              <p:nvPr/>
            </p:nvSpPr>
            <p:spPr bwMode="auto">
              <a:xfrm>
                <a:off x="3653" y="2416"/>
                <a:ext cx="621"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2" name="Line 24"/>
              <p:cNvSpPr>
                <a:spLocks noChangeShapeType="1"/>
              </p:cNvSpPr>
              <p:nvPr/>
            </p:nvSpPr>
            <p:spPr bwMode="auto">
              <a:xfrm>
                <a:off x="3653" y="2604"/>
                <a:ext cx="62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3" name="Oval 25"/>
              <p:cNvSpPr>
                <a:spLocks noChangeArrowheads="1"/>
              </p:cNvSpPr>
              <p:nvPr/>
            </p:nvSpPr>
            <p:spPr bwMode="auto">
              <a:xfrm>
                <a:off x="3950" y="2729"/>
                <a:ext cx="54" cy="62"/>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4" name="Oval 26"/>
              <p:cNvSpPr>
                <a:spLocks noChangeArrowheads="1"/>
              </p:cNvSpPr>
              <p:nvPr/>
            </p:nvSpPr>
            <p:spPr bwMode="auto">
              <a:xfrm>
                <a:off x="3950" y="2854"/>
                <a:ext cx="54" cy="62"/>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5" name="Oval 27"/>
              <p:cNvSpPr>
                <a:spLocks noChangeArrowheads="1"/>
              </p:cNvSpPr>
              <p:nvPr/>
            </p:nvSpPr>
            <p:spPr bwMode="auto">
              <a:xfrm>
                <a:off x="3950" y="3010"/>
                <a:ext cx="54" cy="62"/>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6" name="Line 28"/>
              <p:cNvSpPr>
                <a:spLocks noChangeShapeType="1"/>
              </p:cNvSpPr>
              <p:nvPr/>
            </p:nvSpPr>
            <p:spPr bwMode="auto">
              <a:xfrm>
                <a:off x="3653" y="2604"/>
                <a:ext cx="62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7" name="Line 29"/>
              <p:cNvSpPr>
                <a:spLocks noChangeShapeType="1"/>
              </p:cNvSpPr>
              <p:nvPr/>
            </p:nvSpPr>
            <p:spPr bwMode="auto">
              <a:xfrm>
                <a:off x="3086" y="2541"/>
                <a:ext cx="567" cy="1"/>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8" name="Text Box 30"/>
              <p:cNvSpPr txBox="1">
                <a:spLocks noChangeArrowheads="1"/>
              </p:cNvSpPr>
              <p:nvPr/>
            </p:nvSpPr>
            <p:spPr bwMode="auto">
              <a:xfrm>
                <a:off x="2744" y="2447"/>
                <a:ext cx="332" cy="25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ip</a:t>
                </a:r>
              </a:p>
            </p:txBody>
          </p:sp>
        </p:grpSp>
        <p:sp>
          <p:nvSpPr>
            <p:cNvPr id="46" name="Text Box 32"/>
            <p:cNvSpPr txBox="1">
              <a:spLocks noChangeArrowheads="1"/>
            </p:cNvSpPr>
            <p:nvPr/>
          </p:nvSpPr>
          <p:spPr bwMode="auto">
            <a:xfrm>
              <a:off x="3016" y="3407"/>
              <a:ext cx="14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FF3300"/>
                  </a:solidFill>
                  <a:effectLst>
                    <a:outerShdw blurRad="38100" dist="38100" dir="2700000" algn="tl">
                      <a:srgbClr val="C0C0C0"/>
                    </a:outerShdw>
                  </a:effectLst>
                  <a:uLnTx/>
                  <a:uFillTx/>
                  <a:latin typeface="微软雅黑" pitchFamily="34" charset="-122"/>
                  <a:ea typeface="微软雅黑" pitchFamily="34" charset="-122"/>
                </a:rPr>
                <a:t>代码存储器（</a:t>
              </a:r>
              <a:r>
                <a:rPr kumimoji="1" lang="en-US" altLang="zh-CN" sz="1800" b="1" i="0" u="none" strike="noStrike" kern="0" cap="none" spc="0" normalizeH="0" baseline="0" noProof="0">
                  <a:ln>
                    <a:noFill/>
                  </a:ln>
                  <a:solidFill>
                    <a:srgbClr val="FF3300"/>
                  </a:solidFill>
                  <a:effectLst>
                    <a:outerShdw blurRad="38100" dist="38100" dir="2700000" algn="tl">
                      <a:srgbClr val="C0C0C0"/>
                    </a:outerShdw>
                  </a:effectLst>
                  <a:uLnTx/>
                  <a:uFillTx/>
                  <a:latin typeface="微软雅黑" pitchFamily="34" charset="-122"/>
                  <a:ea typeface="微软雅黑" pitchFamily="34" charset="-122"/>
                </a:rPr>
                <a:t>C</a:t>
              </a:r>
              <a:r>
                <a:rPr kumimoji="1" lang="zh-CN" altLang="en-US" sz="1800" b="1" i="0" u="none" strike="noStrike" kern="0" cap="none" spc="0" normalizeH="0" baseline="0" noProof="0">
                  <a:ln>
                    <a:noFill/>
                  </a:ln>
                  <a:solidFill>
                    <a:srgbClr val="FF3300"/>
                  </a:solidFill>
                  <a:effectLst>
                    <a:outerShdw blurRad="38100" dist="38100" dir="2700000" algn="tl">
                      <a:srgbClr val="C0C0C0"/>
                    </a:outerShdw>
                  </a:effectLst>
                  <a:uLnTx/>
                  <a:uFillTx/>
                  <a:latin typeface="微软雅黑" pitchFamily="34" charset="-122"/>
                  <a:ea typeface="微软雅黑" pitchFamily="34" charset="-122"/>
                </a:rPr>
                <a:t>）</a:t>
              </a:r>
            </a:p>
          </p:txBody>
        </p:sp>
        <p:sp>
          <p:nvSpPr>
            <p:cNvPr id="47" name="Text Box 33"/>
            <p:cNvSpPr txBox="1">
              <a:spLocks noChangeArrowheads="1"/>
            </p:cNvSpPr>
            <p:nvPr/>
          </p:nvSpPr>
          <p:spPr bwMode="auto">
            <a:xfrm>
              <a:off x="4399" y="3407"/>
              <a:ext cx="136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a:ln>
                    <a:noFill/>
                  </a:ln>
                  <a:solidFill>
                    <a:srgbClr val="FF3300"/>
                  </a:solidFill>
                  <a:effectLst>
                    <a:outerShdw blurRad="38100" dist="38100" dir="2700000" algn="tl">
                      <a:srgbClr val="C0C0C0"/>
                    </a:outerShdw>
                  </a:effectLst>
                  <a:uLnTx/>
                  <a:uFillTx/>
                  <a:latin typeface="微软雅黑" pitchFamily="34" charset="-122"/>
                  <a:ea typeface="微软雅黑" pitchFamily="34" charset="-122"/>
                </a:rPr>
                <a:t>数据存储器（</a:t>
              </a:r>
              <a:r>
                <a:rPr kumimoji="1" lang="en-US" altLang="zh-CN" sz="1800" b="1" i="0" u="none" strike="noStrike" kern="0" cap="none" spc="0" normalizeH="0" baseline="0" noProof="0">
                  <a:ln>
                    <a:noFill/>
                  </a:ln>
                  <a:solidFill>
                    <a:srgbClr val="FF3300"/>
                  </a:solidFill>
                  <a:effectLst>
                    <a:outerShdw blurRad="38100" dist="38100" dir="2700000" algn="tl">
                      <a:srgbClr val="C0C0C0"/>
                    </a:outerShdw>
                  </a:effectLst>
                  <a:uLnTx/>
                  <a:uFillTx/>
                  <a:latin typeface="微软雅黑" pitchFamily="34" charset="-122"/>
                  <a:ea typeface="微软雅黑" pitchFamily="34" charset="-122"/>
                </a:rPr>
                <a:t>D</a:t>
              </a:r>
              <a:r>
                <a:rPr kumimoji="1" lang="zh-CN" altLang="en-US" sz="1800" b="1" i="0" u="none" strike="noStrike" kern="0" cap="none" spc="0" normalizeH="0" baseline="0" noProof="0">
                  <a:ln>
                    <a:noFill/>
                  </a:ln>
                  <a:solidFill>
                    <a:srgbClr val="FF3300"/>
                  </a:solidFill>
                  <a:effectLst>
                    <a:outerShdw blurRad="38100" dist="38100" dir="2700000" algn="tl">
                      <a:srgbClr val="C0C0C0"/>
                    </a:outerShdw>
                  </a:effectLst>
                  <a:uLnTx/>
                  <a:uFillTx/>
                  <a:latin typeface="微软雅黑" pitchFamily="34" charset="-122"/>
                  <a:ea typeface="微软雅黑" pitchFamily="34" charset="-122"/>
                </a:rPr>
                <a:t>）</a:t>
              </a:r>
            </a:p>
          </p:txBody>
        </p:sp>
      </p:grpSp>
      <p:sp>
        <p:nvSpPr>
          <p:cNvPr id="67" name="AutoShape 34"/>
          <p:cNvSpPr>
            <a:spLocks noChangeArrowheads="1"/>
          </p:cNvSpPr>
          <p:nvPr/>
        </p:nvSpPr>
        <p:spPr bwMode="auto">
          <a:xfrm>
            <a:off x="2555875" y="4581525"/>
            <a:ext cx="3024188" cy="504825"/>
          </a:xfrm>
          <a:prstGeom prst="wedgeRoundRectCallout">
            <a:avLst>
              <a:gd name="adj1" fmla="val 56144"/>
              <a:gd name="adj2" fmla="val -99685"/>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存储可执行的指令代码</a:t>
            </a:r>
          </a:p>
        </p:txBody>
      </p:sp>
      <p:sp>
        <p:nvSpPr>
          <p:cNvPr id="68" name="AutoShape 35"/>
          <p:cNvSpPr>
            <a:spLocks noChangeArrowheads="1"/>
          </p:cNvSpPr>
          <p:nvPr/>
        </p:nvSpPr>
        <p:spPr bwMode="auto">
          <a:xfrm>
            <a:off x="2771775" y="4797425"/>
            <a:ext cx="3240088" cy="504825"/>
          </a:xfrm>
          <a:prstGeom prst="wedgeRoundRectCallout">
            <a:avLst>
              <a:gd name="adj1" fmla="val 83954"/>
              <a:gd name="adj2" fmla="val -11729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存放程序中被操纵的数据</a:t>
            </a:r>
          </a:p>
        </p:txBody>
      </p:sp>
      <p:sp>
        <p:nvSpPr>
          <p:cNvPr id="69" name="AutoShape 36"/>
          <p:cNvSpPr>
            <a:spLocks noChangeArrowheads="1"/>
          </p:cNvSpPr>
          <p:nvPr/>
        </p:nvSpPr>
        <p:spPr bwMode="auto">
          <a:xfrm>
            <a:off x="2987675" y="5013325"/>
            <a:ext cx="2520950" cy="504825"/>
          </a:xfrm>
          <a:prstGeom prst="wedgeRoundRectCallout">
            <a:avLst>
              <a:gd name="adj1" fmla="val 11838"/>
              <a:gd name="adj2" fmla="val -190250"/>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指令指针</a:t>
            </a:r>
          </a:p>
        </p:txBody>
      </p:sp>
      <p:sp>
        <p:nvSpPr>
          <p:cNvPr id="70" name="AutoShape 37"/>
          <p:cNvSpPr>
            <a:spLocks noChangeArrowheads="1"/>
          </p:cNvSpPr>
          <p:nvPr/>
        </p:nvSpPr>
        <p:spPr bwMode="auto">
          <a:xfrm>
            <a:off x="468313" y="4498975"/>
            <a:ext cx="4967287" cy="1573197"/>
          </a:xfrm>
          <a:prstGeom prst="roundRect">
            <a:avLst>
              <a:gd name="adj" fmla="val 16667"/>
            </a:avLst>
          </a:prstGeom>
          <a:solidFill>
            <a:srgbClr val="CCCC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None/>
              <a:tabLst/>
              <a:defRPr/>
            </a:pP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假定我们已经“知道”和“理解”了</a:t>
            </a:r>
            <a:r>
              <a:rPr kumimoji="0" lang="en-US" altLang="zh-CN"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GAM</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上的语义，就可以利用它的操作来定义高级语言的语义（</a:t>
            </a: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操作语义</a:t>
            </a:r>
            <a:r>
              <a:rPr kumimoji="0" lang="zh-CN" altLang="en-US" sz="2400" b="0"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Tree>
    <p:extLst>
      <p:ext uri="{BB962C8B-B14F-4D97-AF65-F5344CB8AC3E}">
        <p14:creationId xmlns:p14="http://schemas.microsoft.com/office/powerpoint/2010/main" val="357776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290">
                                          <p:stCondLst>
                                            <p:cond delay="0"/>
                                          </p:stCondLst>
                                        </p:cTn>
                                        <p:tgtEl>
                                          <p:spTgt spid="40"/>
                                        </p:tgtEl>
                                      </p:cBhvr>
                                    </p:animEffect>
                                    <p:anim calcmode="lin" valueType="num">
                                      <p:cBhvr>
                                        <p:cTn id="8" dur="911"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40"/>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40"/>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40"/>
                                        </p:tgtEl>
                                        <p:attrNameLst>
                                          <p:attrName>ppt_y</p:attrName>
                                        </p:attrNameLst>
                                      </p:cBhvr>
                                      <p:tavLst>
                                        <p:tav tm="0" fmla="#ppt_y-sin(pi*$)/81">
                                          <p:val>
                                            <p:fltVal val="0"/>
                                          </p:val>
                                        </p:tav>
                                        <p:tav tm="100000">
                                          <p:val>
                                            <p:fltVal val="1"/>
                                          </p:val>
                                        </p:tav>
                                      </p:tavLst>
                                    </p:anim>
                                    <p:animScale>
                                      <p:cBhvr>
                                        <p:cTn id="13" dur="13">
                                          <p:stCondLst>
                                            <p:cond delay="325"/>
                                          </p:stCondLst>
                                        </p:cTn>
                                        <p:tgtEl>
                                          <p:spTgt spid="40"/>
                                        </p:tgtEl>
                                      </p:cBhvr>
                                      <p:to x="100000" y="60000"/>
                                    </p:animScale>
                                    <p:animScale>
                                      <p:cBhvr>
                                        <p:cTn id="14" dur="83" decel="50000">
                                          <p:stCondLst>
                                            <p:cond delay="338"/>
                                          </p:stCondLst>
                                        </p:cTn>
                                        <p:tgtEl>
                                          <p:spTgt spid="40"/>
                                        </p:tgtEl>
                                      </p:cBhvr>
                                      <p:to x="100000" y="100000"/>
                                    </p:animScale>
                                    <p:animScale>
                                      <p:cBhvr>
                                        <p:cTn id="15" dur="13">
                                          <p:stCondLst>
                                            <p:cond delay="656"/>
                                          </p:stCondLst>
                                        </p:cTn>
                                        <p:tgtEl>
                                          <p:spTgt spid="40"/>
                                        </p:tgtEl>
                                      </p:cBhvr>
                                      <p:to x="100000" y="80000"/>
                                    </p:animScale>
                                    <p:animScale>
                                      <p:cBhvr>
                                        <p:cTn id="16" dur="83" decel="50000">
                                          <p:stCondLst>
                                            <p:cond delay="669"/>
                                          </p:stCondLst>
                                        </p:cTn>
                                        <p:tgtEl>
                                          <p:spTgt spid="40"/>
                                        </p:tgtEl>
                                      </p:cBhvr>
                                      <p:to x="100000" y="100000"/>
                                    </p:animScale>
                                    <p:animScale>
                                      <p:cBhvr>
                                        <p:cTn id="17" dur="13">
                                          <p:stCondLst>
                                            <p:cond delay="821"/>
                                          </p:stCondLst>
                                        </p:cTn>
                                        <p:tgtEl>
                                          <p:spTgt spid="40"/>
                                        </p:tgtEl>
                                      </p:cBhvr>
                                      <p:to x="100000" y="90000"/>
                                    </p:animScale>
                                    <p:animScale>
                                      <p:cBhvr>
                                        <p:cTn id="18" dur="83" decel="50000">
                                          <p:stCondLst>
                                            <p:cond delay="834"/>
                                          </p:stCondLst>
                                        </p:cTn>
                                        <p:tgtEl>
                                          <p:spTgt spid="40"/>
                                        </p:tgtEl>
                                      </p:cBhvr>
                                      <p:to x="100000" y="100000"/>
                                    </p:animScale>
                                    <p:animScale>
                                      <p:cBhvr>
                                        <p:cTn id="19" dur="13">
                                          <p:stCondLst>
                                            <p:cond delay="904"/>
                                          </p:stCondLst>
                                        </p:cTn>
                                        <p:tgtEl>
                                          <p:spTgt spid="40"/>
                                        </p:tgtEl>
                                      </p:cBhvr>
                                      <p:to x="100000" y="95000"/>
                                    </p:animScale>
                                    <p:animScale>
                                      <p:cBhvr>
                                        <p:cTn id="20" dur="83" decel="50000">
                                          <p:stCondLst>
                                            <p:cond delay="917"/>
                                          </p:stCondLst>
                                        </p:cTn>
                                        <p:tgtEl>
                                          <p:spTgt spid="4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anim calcmode="lin" valueType="num">
                                      <p:cBhvr>
                                        <p:cTn id="26" dur="500" fill="hold"/>
                                        <p:tgtEl>
                                          <p:spTgt spid="43"/>
                                        </p:tgtEl>
                                        <p:attrNameLst>
                                          <p:attrName>style.rotation</p:attrName>
                                        </p:attrNameLst>
                                      </p:cBhvr>
                                      <p:tavLst>
                                        <p:tav tm="0">
                                          <p:val>
                                            <p:fltVal val="720"/>
                                          </p:val>
                                        </p:tav>
                                        <p:tav tm="100000">
                                          <p:val>
                                            <p:fltVal val="0"/>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 calcmode="lin" valueType="num">
                                      <p:cBhvr>
                                        <p:cTn id="28" dur="500" fill="hold"/>
                                        <p:tgtEl>
                                          <p:spTgt spid="43"/>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dissolve">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box(in)">
                                      <p:cBhvr>
                                        <p:cTn id="38"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animEffect transition="in" filter="box(in)">
                                      <p:cBhvr>
                                        <p:cTn id="43" dur="500"/>
                                        <p:tgtEl>
                                          <p:spTgt spid="68"/>
                                        </p:tgtEl>
                                      </p:cBhvr>
                                    </p:animEffec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animEffect transition="in" filter="box(in)">
                                      <p:cBhvr>
                                        <p:cTn id="48"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fade">
                                      <p:cBhvr>
                                        <p:cTn id="5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67" grpId="0" animBg="1" autoUpdateAnimBg="0"/>
      <p:bldP spid="68" grpId="0" animBg="1" autoUpdateAnimBg="0"/>
      <p:bldP spid="69" grpId="0" animBg="1" autoUpdateAnimBg="0"/>
      <p:bldP spid="7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7924" y="67104"/>
            <a:ext cx="8786564" cy="581372"/>
          </a:xfrm>
        </p:spPr>
        <p:txBody>
          <a:bodyPr>
            <a:noAutofit/>
          </a:bodyPr>
          <a:lstStyle/>
          <a:p>
            <a:pPr lvl="0" fontAlgn="base">
              <a:lnSpc>
                <a:spcPct val="120000"/>
              </a:lnSpc>
              <a:spcBef>
                <a:spcPct val="20000"/>
              </a:spcBef>
              <a:spcAft>
                <a:spcPct val="0"/>
              </a:spcAft>
              <a:defRPr/>
            </a:pPr>
            <a:r>
              <a:rPr kumimoji="1" lang="zh-CN" altLang="en-US" dirty="0">
                <a:solidFill>
                  <a:schemeClr val="tx1"/>
                </a:solidFill>
                <a:latin typeface="微软雅黑" pitchFamily="34" charset="-122"/>
                <a:cs typeface="+mn-cs"/>
                <a:sym typeface="Symbol" pitchFamily="18" charset="2"/>
              </a:rPr>
              <a:t>第二节 文法</a:t>
            </a:r>
          </a:p>
        </p:txBody>
      </p:sp>
      <p:sp>
        <p:nvSpPr>
          <p:cNvPr id="13" name="Rectangle 5"/>
          <p:cNvSpPr>
            <a:spLocks noChangeArrowheads="1"/>
          </p:cNvSpPr>
          <p:nvPr/>
        </p:nvSpPr>
        <p:spPr bwMode="auto">
          <a:xfrm>
            <a:off x="395288" y="1281303"/>
            <a:ext cx="10795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0" dirty="0">
                <a:solidFill>
                  <a:srgbClr val="C00000"/>
                </a:solidFill>
                <a:latin typeface="微软雅黑" pitchFamily="34" charset="-122"/>
                <a:ea typeface="微软雅黑" pitchFamily="34" charset="-122"/>
              </a:rPr>
              <a:t>定义</a:t>
            </a:r>
          </a:p>
        </p:txBody>
      </p:sp>
      <p:sp>
        <p:nvSpPr>
          <p:cNvPr id="14" name="Rectangle 6"/>
          <p:cNvSpPr>
            <a:spLocks noChangeArrowheads="1"/>
          </p:cNvSpPr>
          <p:nvPr/>
        </p:nvSpPr>
        <p:spPr bwMode="auto">
          <a:xfrm>
            <a:off x="1474788" y="799592"/>
            <a:ext cx="6697663" cy="2159000"/>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ts val="2880"/>
              </a:lnSpc>
              <a:defRPr/>
            </a:pPr>
            <a:r>
              <a:rPr lang="zh-CN" altLang="en-US" b="1" dirty="0" smtClean="0">
                <a:latin typeface="微软雅黑" pitchFamily="34" charset="-122"/>
                <a:ea typeface="微软雅黑" pitchFamily="34" charset="-122"/>
              </a:rPr>
              <a:t>文法</a:t>
            </a:r>
            <a:r>
              <a:rPr lang="en-US" altLang="zh-CN" b="1" dirty="0" smtClean="0">
                <a:latin typeface="微软雅黑" pitchFamily="34" charset="-122"/>
                <a:ea typeface="微软雅黑" pitchFamily="34" charset="-122"/>
              </a:rPr>
              <a:t>G</a:t>
            </a:r>
            <a:r>
              <a:rPr lang="zh-CN" altLang="en-US" b="1" dirty="0" smtClean="0">
                <a:latin typeface="微软雅黑" pitchFamily="34" charset="-122"/>
                <a:ea typeface="微软雅黑" pitchFamily="34" charset="-122"/>
              </a:rPr>
              <a:t>定义成一个四元式：</a:t>
            </a:r>
          </a:p>
          <a:p>
            <a:pPr>
              <a:lnSpc>
                <a:spcPts val="2880"/>
              </a:lnSpc>
              <a:defRPr/>
            </a:pPr>
            <a:r>
              <a:rPr lang="zh-CN" altLang="en-US" b="1" dirty="0" smtClean="0">
                <a:latin typeface="微软雅黑" pitchFamily="34" charset="-122"/>
                <a:ea typeface="微软雅黑" pitchFamily="34" charset="-122"/>
              </a:rPr>
              <a:t>	</a:t>
            </a: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G=(V</a:t>
            </a:r>
            <a:r>
              <a:rPr lang="en-US" altLang="zh-CN" b="1" baseline="-25000" dirty="0" smtClean="0">
                <a:solidFill>
                  <a:srgbClr val="C00000"/>
                </a:solidFill>
                <a:effectLst>
                  <a:outerShdw blurRad="38100" dist="38100" dir="2700000" algn="tl">
                    <a:srgbClr val="000000"/>
                  </a:outerShdw>
                </a:effectLst>
                <a:latin typeface="微软雅黑" pitchFamily="34" charset="-122"/>
                <a:ea typeface="微软雅黑" pitchFamily="34" charset="-122"/>
              </a:rPr>
              <a:t>T</a:t>
            </a: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,V</a:t>
            </a:r>
            <a:r>
              <a:rPr lang="en-US" altLang="zh-CN" b="1" baseline="-25000" dirty="0" smtClean="0">
                <a:solidFill>
                  <a:srgbClr val="C00000"/>
                </a:solidFill>
                <a:effectLst>
                  <a:outerShdw blurRad="38100" dist="38100" dir="2700000" algn="tl">
                    <a:srgbClr val="000000"/>
                  </a:outerShdw>
                </a:effectLst>
                <a:latin typeface="微软雅黑" pitchFamily="34" charset="-122"/>
                <a:ea typeface="微软雅黑" pitchFamily="34" charset="-122"/>
              </a:rPr>
              <a:t>N</a:t>
            </a: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,S,P)</a:t>
            </a:r>
          </a:p>
          <a:p>
            <a:pPr>
              <a:lnSpc>
                <a:spcPts val="2880"/>
              </a:lnSpc>
              <a:defRPr/>
            </a:pPr>
            <a:r>
              <a:rPr lang="zh-CN" altLang="en-US" b="1" dirty="0" smtClean="0">
                <a:latin typeface="微软雅黑" pitchFamily="34" charset="-122"/>
                <a:ea typeface="微软雅黑" pitchFamily="34" charset="-122"/>
              </a:rPr>
              <a:t>其中</a:t>
            </a:r>
          </a:p>
          <a:p>
            <a:pPr lvl="1">
              <a:lnSpc>
                <a:spcPts val="2880"/>
              </a:lnSpc>
              <a:buClr>
                <a:srgbClr val="0033CC"/>
              </a:buClr>
              <a:buFont typeface="Wingdings" panose="05000000000000000000" pitchFamily="2" charset="2"/>
              <a:buChar char="ü"/>
              <a:defRPr/>
            </a:pP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V</a:t>
            </a:r>
            <a:r>
              <a:rPr lang="en-US" altLang="zh-CN" b="1" baseline="-25000" dirty="0" smtClean="0">
                <a:solidFill>
                  <a:srgbClr val="C00000"/>
                </a:solidFill>
                <a:effectLst>
                  <a:outerShdw blurRad="38100" dist="38100" dir="2700000" algn="tl">
                    <a:srgbClr val="000000"/>
                  </a:outerShdw>
                </a:effectLst>
                <a:latin typeface="微软雅黑" pitchFamily="34" charset="-122"/>
                <a:ea typeface="微软雅黑" pitchFamily="34" charset="-122"/>
              </a:rPr>
              <a:t>T</a:t>
            </a:r>
            <a:r>
              <a:rPr lang="zh-CN" altLang="en-US" b="1" dirty="0" smtClean="0">
                <a:latin typeface="微软雅黑" pitchFamily="34" charset="-122"/>
                <a:ea typeface="微软雅黑" pitchFamily="34" charset="-122"/>
              </a:rPr>
              <a:t>是非终结符的集合</a:t>
            </a:r>
          </a:p>
          <a:p>
            <a:pPr lvl="1">
              <a:lnSpc>
                <a:spcPts val="2880"/>
              </a:lnSpc>
              <a:buClr>
                <a:srgbClr val="0033CC"/>
              </a:buClr>
              <a:buFont typeface="Wingdings" panose="05000000000000000000" pitchFamily="2" charset="2"/>
              <a:buChar char="ü"/>
              <a:defRPr/>
            </a:pP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V</a:t>
            </a:r>
            <a:r>
              <a:rPr lang="en-US" altLang="zh-CN" b="1" baseline="-25000" dirty="0" smtClean="0">
                <a:solidFill>
                  <a:srgbClr val="C00000"/>
                </a:solidFill>
                <a:effectLst>
                  <a:outerShdw blurRad="38100" dist="38100" dir="2700000" algn="tl">
                    <a:srgbClr val="000000"/>
                  </a:outerShdw>
                </a:effectLst>
                <a:latin typeface="微软雅黑" pitchFamily="34" charset="-122"/>
                <a:ea typeface="微软雅黑" pitchFamily="34" charset="-122"/>
              </a:rPr>
              <a:t>N</a:t>
            </a:r>
            <a:r>
              <a:rPr lang="zh-CN" altLang="en-US" b="1" dirty="0" smtClean="0">
                <a:latin typeface="微软雅黑" pitchFamily="34" charset="-122"/>
                <a:ea typeface="微软雅黑" pitchFamily="34" charset="-122"/>
              </a:rPr>
              <a:t>是终结符的集合</a:t>
            </a:r>
          </a:p>
          <a:p>
            <a:pPr lvl="1">
              <a:lnSpc>
                <a:spcPts val="2880"/>
              </a:lnSpc>
              <a:buClr>
                <a:srgbClr val="0033CC"/>
              </a:buClr>
              <a:buFont typeface="Wingdings" panose="05000000000000000000" pitchFamily="2" charset="2"/>
              <a:buChar char="ü"/>
              <a:defRPr/>
            </a:pP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S</a:t>
            </a:r>
            <a:r>
              <a:rPr kumimoji="0"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sym typeface="Symbol" pitchFamily="18" charset="2"/>
              </a:rPr>
              <a:t></a:t>
            </a: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V</a:t>
            </a:r>
            <a:r>
              <a:rPr lang="en-US" altLang="zh-CN" b="1" baseline="-25000" dirty="0" smtClean="0">
                <a:solidFill>
                  <a:srgbClr val="C00000"/>
                </a:solidFill>
                <a:effectLst>
                  <a:outerShdw blurRad="38100" dist="38100" dir="2700000" algn="tl">
                    <a:srgbClr val="000000"/>
                  </a:outerShdw>
                </a:effectLst>
                <a:latin typeface="微软雅黑" pitchFamily="34" charset="-122"/>
                <a:ea typeface="微软雅黑" pitchFamily="34" charset="-122"/>
              </a:rPr>
              <a:t>N</a:t>
            </a:r>
            <a:r>
              <a:rPr lang="zh-CN" altLang="en-US" b="1" dirty="0" smtClean="0">
                <a:latin typeface="微软雅黑" pitchFamily="34" charset="-122"/>
                <a:ea typeface="微软雅黑" pitchFamily="34" charset="-122"/>
              </a:rPr>
              <a:t>是开始符号</a:t>
            </a:r>
          </a:p>
          <a:p>
            <a:pPr lvl="1">
              <a:lnSpc>
                <a:spcPts val="2880"/>
              </a:lnSpc>
              <a:buClr>
                <a:srgbClr val="0033CC"/>
              </a:buClr>
              <a:buFont typeface="Wingdings" panose="05000000000000000000" pitchFamily="2" charset="2"/>
              <a:buChar char="ü"/>
              <a:defRPr/>
            </a:pPr>
            <a:r>
              <a:rPr lang="en-US" altLang="zh-CN" b="1" dirty="0" smtClean="0">
                <a:solidFill>
                  <a:srgbClr val="C00000"/>
                </a:solidFill>
                <a:effectLst>
                  <a:outerShdw blurRad="38100" dist="38100" dir="2700000" algn="tl">
                    <a:srgbClr val="000000"/>
                  </a:outerShdw>
                </a:effectLst>
                <a:latin typeface="微软雅黑" pitchFamily="34" charset="-122"/>
                <a:ea typeface="微软雅黑" pitchFamily="34" charset="-122"/>
              </a:rPr>
              <a:t>P</a:t>
            </a:r>
            <a:r>
              <a:rPr lang="zh-CN" altLang="en-US" b="1" dirty="0" smtClean="0">
                <a:latin typeface="微软雅黑" pitchFamily="34" charset="-122"/>
                <a:ea typeface="微软雅黑" pitchFamily="34" charset="-122"/>
              </a:rPr>
              <a:t>是</a:t>
            </a:r>
            <a:r>
              <a:rPr lang="zh-CN" altLang="en-US" b="1" dirty="0" smtClean="0">
                <a:solidFill>
                  <a:srgbClr val="0033CC"/>
                </a:solidFill>
                <a:effectLst>
                  <a:outerShdw blurRad="38100" dist="38100" dir="2700000" algn="tl">
                    <a:srgbClr val="000000"/>
                  </a:outerShdw>
                </a:effectLst>
                <a:latin typeface="微软雅黑" pitchFamily="34" charset="-122"/>
                <a:ea typeface="微软雅黑" pitchFamily="34" charset="-122"/>
              </a:rPr>
              <a:t>产生式</a:t>
            </a:r>
            <a:r>
              <a:rPr lang="zh-CN" altLang="en-US" b="1" dirty="0" smtClean="0">
                <a:latin typeface="微软雅黑" pitchFamily="34" charset="-122"/>
                <a:ea typeface="微软雅黑" pitchFamily="34" charset="-122"/>
              </a:rPr>
              <a:t>的非空有限集</a:t>
            </a:r>
          </a:p>
        </p:txBody>
      </p:sp>
      <p:sp>
        <p:nvSpPr>
          <p:cNvPr id="15" name="Rectangle 7"/>
          <p:cNvSpPr>
            <a:spLocks noChangeArrowheads="1"/>
          </p:cNvSpPr>
          <p:nvPr/>
        </p:nvSpPr>
        <p:spPr bwMode="auto">
          <a:xfrm>
            <a:off x="413809" y="3950026"/>
            <a:ext cx="4608512" cy="2303462"/>
          </a:xfrm>
          <a:prstGeom prst="rect">
            <a:avLst/>
          </a:prstGeom>
          <a:noFill/>
          <a:ln>
            <a:noFill/>
          </a:ln>
          <a:effectLst/>
        </p:spPr>
        <p:txBody>
          <a:bodyPr/>
          <a:lstStyle/>
          <a:p>
            <a:pPr marL="0" marR="0" lvl="0" indent="0" defTabSz="914400" eaLnBrk="1" fontAlgn="auto" latinLnBrk="0" hangingPunct="1">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a:t>
            </a:r>
          </a:p>
          <a:p>
            <a:pPr marL="1081088" marR="0" lvl="1" indent="-457200" defTabSz="914400" eaLnBrk="1" fontAlgn="auto" latinLnBrk="0" hangingPunct="1">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0</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=(V</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T</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,V</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N</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,S,P),</a:t>
            </a: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其中</a:t>
            </a:r>
          </a:p>
          <a:p>
            <a:pPr marL="1717675" marR="0" lvl="2" indent="-457200" defTabSz="914400" eaLnBrk="1" fontAlgn="auto" latinLnBrk="0" hangingPunct="1">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V</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T</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0" marR="0" lvl="0" indent="0" defTabSz="914400" eaLnBrk="1" fontAlgn="auto" latinLnBrk="0" hangingPunct="1">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V</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N</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={E,T,F}</a:t>
            </a:r>
          </a:p>
          <a:p>
            <a:pPr marL="0" marR="0" lvl="0" indent="0" defTabSz="914400" eaLnBrk="1" fontAlgn="auto" latinLnBrk="0" hangingPunct="1">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S=E</a:t>
            </a:r>
          </a:p>
          <a:p>
            <a:pPr marL="0" marR="0" lvl="0" indent="0" defTabSz="914400" eaLnBrk="1" fontAlgn="auto" latinLnBrk="0" hangingPunct="1">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P={E→E+T|T</a:t>
            </a:r>
          </a:p>
          <a:p>
            <a:pPr marL="1717675" marR="0" lvl="2" indent="-457200" defTabSz="914400" eaLnBrk="1" fontAlgn="auto" latinLnBrk="0" hangingPunct="1">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T→T*F|F</a:t>
            </a:r>
          </a:p>
          <a:p>
            <a:pPr marL="1717675" marR="0" lvl="2" indent="-457200" defTabSz="914400" eaLnBrk="1" fontAlgn="auto" latinLnBrk="0" hangingPunct="1">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F→(E)|</a:t>
            </a:r>
            <a:r>
              <a:rPr kumimoji="1" lang="en-US" altLang="zh-CN" sz="18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p:txBody>
      </p:sp>
      <p:sp>
        <p:nvSpPr>
          <p:cNvPr id="16" name="Freeform 8"/>
          <p:cNvSpPr>
            <a:spLocks/>
          </p:cNvSpPr>
          <p:nvPr/>
        </p:nvSpPr>
        <p:spPr bwMode="auto">
          <a:xfrm>
            <a:off x="3276600" y="3418590"/>
            <a:ext cx="863600"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 name="AutoShape 9"/>
          <p:cNvSpPr>
            <a:spLocks noChangeArrowheads="1"/>
          </p:cNvSpPr>
          <p:nvPr/>
        </p:nvSpPr>
        <p:spPr bwMode="auto">
          <a:xfrm>
            <a:off x="6011738" y="2104782"/>
            <a:ext cx="2952750" cy="1223963"/>
          </a:xfrm>
          <a:prstGeom prst="wedgeRoundRectCallout">
            <a:avLst>
              <a:gd name="adj1" fmla="val -109587"/>
              <a:gd name="adj2" fmla="val 57220"/>
              <a:gd name="adj3" fmla="val 16667"/>
            </a:avLst>
          </a:prstGeom>
          <a:solidFill>
            <a:srgbClr val="CC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90000"/>
              </a:lnSpc>
              <a:spcBef>
                <a:spcPct val="0"/>
              </a:spcBef>
              <a:spcAft>
                <a:spcPct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产生式一般写为</a:t>
            </a:r>
            <a:r>
              <a:rPr kumimoji="1"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，其中</a:t>
            </a:r>
            <a:r>
              <a:rPr kumimoji="1"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V</a:t>
            </a:r>
            <a:r>
              <a:rPr kumimoji="1" lang="en-US" altLang="zh-CN" sz="2400" b="1" i="0" u="none" strike="noStrike" kern="0" cap="none" spc="0" normalizeH="0" baseline="30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V</a:t>
            </a:r>
            <a:r>
              <a:rPr kumimoji="1" lang="en-US" altLang="zh-CN" sz="2400" b="1"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N</a:t>
            </a:r>
            <a:r>
              <a:rPr kumimoji="1" lang="en-US" altLang="zh-CN"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V</a:t>
            </a:r>
            <a:r>
              <a:rPr kumimoji="1" lang="en-US" altLang="zh-CN" sz="2400" b="1" i="0" u="none" strike="noStrike" kern="0" cap="none" spc="0" normalizeH="0" baseline="30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V</a:t>
            </a:r>
            <a:r>
              <a:rPr kumimoji="1" lang="en-US" altLang="zh-CN" sz="2400" b="1" i="0" u="none" strike="noStrike" kern="0" cap="none" spc="0" normalizeH="0" baseline="30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zh-CN" altLang="en-US"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V=V</a:t>
            </a:r>
            <a:r>
              <a:rPr kumimoji="1" lang="en-US" altLang="zh-CN" sz="2400" b="1"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N</a:t>
            </a:r>
            <a:r>
              <a:rPr kumimoji="1" lang="en-US" altLang="zh-CN" sz="24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V</a:t>
            </a:r>
            <a:r>
              <a:rPr kumimoji="1" lang="en-US" altLang="zh-CN" sz="2400" b="1"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T</a:t>
            </a:r>
          </a:p>
        </p:txBody>
      </p:sp>
      <p:grpSp>
        <p:nvGrpSpPr>
          <p:cNvPr id="23" name="Group 14"/>
          <p:cNvGrpSpPr>
            <a:grpSpLocks/>
          </p:cNvGrpSpPr>
          <p:nvPr/>
        </p:nvGrpSpPr>
        <p:grpSpPr bwMode="auto">
          <a:xfrm>
            <a:off x="5552018" y="3969076"/>
            <a:ext cx="3168650" cy="2284412"/>
            <a:chOff x="3243" y="2399"/>
            <a:chExt cx="1996" cy="1439"/>
          </a:xfrm>
          <a:solidFill>
            <a:schemeClr val="accent5">
              <a:lumMod val="20000"/>
              <a:lumOff val="80000"/>
            </a:schemeClr>
          </a:solidFill>
        </p:grpSpPr>
        <p:sp>
          <p:nvSpPr>
            <p:cNvPr id="24" name="AutoShape 11"/>
            <p:cNvSpPr>
              <a:spLocks noChangeArrowheads="1"/>
            </p:cNvSpPr>
            <p:nvPr/>
          </p:nvSpPr>
          <p:spPr bwMode="auto">
            <a:xfrm>
              <a:off x="3243" y="2399"/>
              <a:ext cx="1996" cy="1439"/>
            </a:xfrm>
            <a:prstGeom prst="roundRect">
              <a:avLst>
                <a:gd name="adj" fmla="val 5435"/>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5410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2446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4351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1" fontAlgn="base" latinLnBrk="0" hangingPunct="1">
                <a:lnSpc>
                  <a:spcPct val="90000"/>
                </a:lnSpc>
                <a:spcBef>
                  <a:spcPct val="20000"/>
                </a:spcBef>
                <a:spcAft>
                  <a:spcPct val="0"/>
                </a:spcAft>
                <a:buClrTx/>
                <a:buSzTx/>
                <a:buFontTx/>
                <a:buNone/>
                <a:tabLst/>
                <a:defRPr/>
              </a:pPr>
              <a:r>
                <a:rPr kumimoji="1" lang="en-US" altLang="zh-CN" sz="2400" b="0"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sym typeface="Symbol" panose="05050102010706020507" pitchFamily="18" charset="2"/>
                </a:rPr>
                <a:t>       </a:t>
              </a:r>
              <a:r>
                <a:rPr kumimoji="1" lang="zh-CN" altLang="en-US" sz="2400" b="0" i="0" u="none" strike="noStrike" kern="0" cap="none" spc="0" normalizeH="0" baseline="0" noProof="0" dirty="0" smtClean="0">
                  <a:ln>
                    <a:noFill/>
                  </a:ln>
                  <a:solidFill>
                    <a:srgbClr val="FF0000"/>
                  </a:solidFill>
                  <a:effectLst/>
                  <a:uLnTx/>
                  <a:uFillTx/>
                  <a:latin typeface="Times New Roman" panose="02020603050405020304" pitchFamily="18" charset="0"/>
                  <a:ea typeface="楷体_GB2312" pitchFamily="49" charset="-122"/>
                  <a:sym typeface="Symbol" panose="05050102010706020507" pitchFamily="18" charset="2"/>
                </a:rPr>
                <a:t>注意</a:t>
              </a:r>
              <a:r>
                <a:rPr kumimoji="1" lang="zh-CN" altLang="en-US" sz="2400" b="0"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a:t>
              </a:r>
              <a:r>
                <a:rPr kumimoji="1" lang="zh-CN" altLang="en-US" sz="2000" b="0"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多个产生式</a:t>
              </a:r>
            </a:p>
            <a:p>
              <a:pPr marL="0" marR="0" lvl="0" indent="0" defTabSz="914400" eaLnBrk="1" fontAlgn="base" latinLnBrk="0" hangingPunct="1">
                <a:lnSpc>
                  <a:spcPct val="90000"/>
                </a:lnSpc>
                <a:spcBef>
                  <a:spcPct val="20000"/>
                </a:spcBef>
                <a:spcAft>
                  <a:spcPct val="0"/>
                </a:spcAft>
                <a:buClrTx/>
                <a:buSzTx/>
                <a:buFontTx/>
                <a:buNone/>
                <a:tabLst/>
                <a:defRPr/>
              </a:pPr>
              <a:r>
                <a:rPr kumimoji="0"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     →</a:t>
              </a:r>
              <a:r>
                <a:rPr kumimoji="0" lang="en-US" altLang="zh-CN" sz="2000" b="0"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1</a:t>
              </a:r>
            </a:p>
            <a:p>
              <a:pPr marL="0" marR="0" lvl="0" indent="0" defTabSz="914400" eaLnBrk="1" fontAlgn="base" latinLnBrk="0" hangingPunct="1">
                <a:lnSpc>
                  <a:spcPct val="9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     →</a:t>
              </a:r>
              <a:r>
                <a:rPr kumimoji="0" lang="en-US" altLang="zh-CN" sz="2000" b="0"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2</a:t>
              </a:r>
            </a:p>
            <a:p>
              <a:pPr marL="0" marR="0" lvl="0" indent="0" defTabSz="914400" eaLnBrk="1" fontAlgn="base" latinLnBrk="0" hangingPunct="1">
                <a:lnSpc>
                  <a:spcPct val="9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     </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a:t>
              </a:r>
              <a:endParaRPr kumimoji="0" lang="en-US" altLang="zh-CN"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endParaRPr>
            </a:p>
            <a:p>
              <a:pPr marL="0" marR="0" lvl="0" indent="0" defTabSz="914400" eaLnBrk="1" fontAlgn="base" latinLnBrk="0" hangingPunct="1">
                <a:lnSpc>
                  <a:spcPct val="90000"/>
                </a:lnSpc>
                <a:spcBef>
                  <a:spcPct val="20000"/>
                </a:spcBef>
                <a:spcAft>
                  <a:spcPct val="0"/>
                </a:spcAft>
                <a:buClrTx/>
                <a:buSzTx/>
                <a:buFontTx/>
                <a:buNone/>
                <a:tabLst/>
                <a:defRPr/>
              </a:pPr>
              <a:r>
                <a:rPr kumimoji="0" lang="en-US" altLang="zh-CN"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     →</a:t>
              </a:r>
              <a:r>
                <a:rPr kumimoji="0" lang="en-US" altLang="zh-CN" sz="2000" b="0"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n</a:t>
              </a:r>
              <a:endParaRPr kumimoji="0" lang="en-US" altLang="zh-CN"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endParaRPr>
            </a:p>
            <a:p>
              <a:pPr marL="0" marR="0" lvl="0" indent="0" defTabSz="914400" eaLnBrk="1" fontAlgn="base" latinLnBrk="0" hangingPunct="1">
                <a:lnSpc>
                  <a:spcPct val="90000"/>
                </a:lnSpc>
                <a:spcBef>
                  <a:spcPct val="20000"/>
                </a:spcBef>
                <a:spcAft>
                  <a:spcPct val="0"/>
                </a:spcAft>
                <a:buClrTx/>
                <a:buSzTx/>
                <a:buFontTx/>
                <a:buNone/>
                <a:tabLst/>
                <a:defRPr/>
              </a:pPr>
              <a:r>
                <a:rPr kumimoji="0" lang="zh-CN" altLang="en-US"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一般缩写成→</a:t>
              </a:r>
              <a:r>
                <a:rPr kumimoji="0" lang="en-US" altLang="zh-CN" sz="2000" b="0"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1</a:t>
              </a:r>
              <a:r>
                <a:rPr kumimoji="0" lang="en-US" altLang="zh-CN"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0" lang="en-US" altLang="zh-CN" sz="2000" b="0" i="0" u="none" strike="noStrike" kern="0" cap="none" spc="0" normalizeH="0" baseline="0" noProof="0" dirty="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a:t>
              </a:r>
              <a:r>
                <a:rPr kumimoji="0" lang="en-US" altLang="zh-CN" sz="2000" b="0"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0" lang="en-US" altLang="zh-CN" sz="2000" b="0" i="0" u="none" strike="noStrike" kern="0" cap="none" spc="0" normalizeH="0" baseline="-2500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n</a:t>
              </a:r>
            </a:p>
          </p:txBody>
        </p:sp>
        <p:graphicFrame>
          <p:nvGraphicFramePr>
            <p:cNvPr id="25" name="Object 12"/>
            <p:cNvGraphicFramePr>
              <a:graphicFrameLocks noChangeAspect="1"/>
            </p:cNvGraphicFramePr>
            <p:nvPr/>
          </p:nvGraphicFramePr>
          <p:xfrm>
            <a:off x="3379" y="2433"/>
            <a:ext cx="227" cy="362"/>
          </p:xfrm>
          <a:graphic>
            <a:graphicData uri="http://schemas.openxmlformats.org/presentationml/2006/ole">
              <mc:AlternateContent xmlns:mc="http://schemas.openxmlformats.org/markup-compatibility/2006">
                <mc:Choice xmlns:v="urn:schemas-microsoft-com:vml" Requires="v">
                  <p:oleObj spid="_x0000_s6224" name="剪辑" r:id="rId4" imgW="1728788" imgH="3252788" progId="MS_ClipArt_Gallery.2">
                    <p:embed/>
                  </p:oleObj>
                </mc:Choice>
                <mc:Fallback>
                  <p:oleObj name="剪辑" r:id="rId4" imgW="1728788" imgH="3252788" progId="MS_ClipArt_Gallery.2">
                    <p:embed/>
                    <p:pic>
                      <p:nvPicPr>
                        <p:cNvPr id="14348"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9" y="2433"/>
                          <a:ext cx="227" cy="3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13227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in)">
                                      <p:cBhvr>
                                        <p:cTn id="1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5"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style.rotation</p:attrName>
                                        </p:attrNameLst>
                                      </p:cBhvr>
                                      <p:tavLst>
                                        <p:tav tm="0">
                                          <p:val>
                                            <p:fltVal val="720"/>
                                          </p:val>
                                        </p:tav>
                                        <p:tav tm="100000">
                                          <p:val>
                                            <p:fltVal val="0"/>
                                          </p:val>
                                        </p:tav>
                                      </p:tavLst>
                                    </p:anim>
                                    <p:anim calcmode="lin" valueType="num">
                                      <p:cBhvr>
                                        <p:cTn id="19" dur="500" fill="hold"/>
                                        <p:tgtEl>
                                          <p:spTgt spid="15"/>
                                        </p:tgtEl>
                                        <p:attrNameLst>
                                          <p:attrName>ppt_h</p:attrName>
                                        </p:attrNameLst>
                                      </p:cBhvr>
                                      <p:tavLst>
                                        <p:tav tm="0">
                                          <p:val>
                                            <p:fltVal val="0"/>
                                          </p:val>
                                        </p:tav>
                                        <p:tav tm="100000">
                                          <p:val>
                                            <p:strVal val="#ppt_h"/>
                                          </p:val>
                                        </p:tav>
                                      </p:tavLst>
                                    </p:anim>
                                    <p:anim calcmode="lin" valueType="num">
                                      <p:cBhvr>
                                        <p:cTn id="20" dur="500" fill="hold"/>
                                        <p:tgtEl>
                                          <p:spTgt spid="15"/>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290">
                                          <p:stCondLst>
                                            <p:cond delay="0"/>
                                          </p:stCondLst>
                                        </p:cTn>
                                        <p:tgtEl>
                                          <p:spTgt spid="23"/>
                                        </p:tgtEl>
                                      </p:cBhvr>
                                    </p:animEffect>
                                    <p:anim calcmode="lin" valueType="num">
                                      <p:cBhvr>
                                        <p:cTn id="26" dur="911"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23"/>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23"/>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23"/>
                                        </p:tgtEl>
                                        <p:attrNameLst>
                                          <p:attrName>ppt_y</p:attrName>
                                        </p:attrNameLst>
                                      </p:cBhvr>
                                      <p:tavLst>
                                        <p:tav tm="0" fmla="#ppt_y-sin(pi*$)/81">
                                          <p:val>
                                            <p:fltVal val="0"/>
                                          </p:val>
                                        </p:tav>
                                        <p:tav tm="100000">
                                          <p:val>
                                            <p:fltVal val="1"/>
                                          </p:val>
                                        </p:tav>
                                      </p:tavLst>
                                    </p:anim>
                                    <p:animScale>
                                      <p:cBhvr>
                                        <p:cTn id="31" dur="13">
                                          <p:stCondLst>
                                            <p:cond delay="325"/>
                                          </p:stCondLst>
                                        </p:cTn>
                                        <p:tgtEl>
                                          <p:spTgt spid="23"/>
                                        </p:tgtEl>
                                      </p:cBhvr>
                                      <p:to x="100000" y="60000"/>
                                    </p:animScale>
                                    <p:animScale>
                                      <p:cBhvr>
                                        <p:cTn id="32" dur="83" decel="50000">
                                          <p:stCondLst>
                                            <p:cond delay="338"/>
                                          </p:stCondLst>
                                        </p:cTn>
                                        <p:tgtEl>
                                          <p:spTgt spid="23"/>
                                        </p:tgtEl>
                                      </p:cBhvr>
                                      <p:to x="100000" y="100000"/>
                                    </p:animScale>
                                    <p:animScale>
                                      <p:cBhvr>
                                        <p:cTn id="33" dur="13">
                                          <p:stCondLst>
                                            <p:cond delay="656"/>
                                          </p:stCondLst>
                                        </p:cTn>
                                        <p:tgtEl>
                                          <p:spTgt spid="23"/>
                                        </p:tgtEl>
                                      </p:cBhvr>
                                      <p:to x="100000" y="80000"/>
                                    </p:animScale>
                                    <p:animScale>
                                      <p:cBhvr>
                                        <p:cTn id="34" dur="83" decel="50000">
                                          <p:stCondLst>
                                            <p:cond delay="669"/>
                                          </p:stCondLst>
                                        </p:cTn>
                                        <p:tgtEl>
                                          <p:spTgt spid="23"/>
                                        </p:tgtEl>
                                      </p:cBhvr>
                                      <p:to x="100000" y="100000"/>
                                    </p:animScale>
                                    <p:animScale>
                                      <p:cBhvr>
                                        <p:cTn id="35" dur="13">
                                          <p:stCondLst>
                                            <p:cond delay="821"/>
                                          </p:stCondLst>
                                        </p:cTn>
                                        <p:tgtEl>
                                          <p:spTgt spid="23"/>
                                        </p:tgtEl>
                                      </p:cBhvr>
                                      <p:to x="100000" y="90000"/>
                                    </p:animScale>
                                    <p:animScale>
                                      <p:cBhvr>
                                        <p:cTn id="36" dur="83" decel="50000">
                                          <p:stCondLst>
                                            <p:cond delay="834"/>
                                          </p:stCondLst>
                                        </p:cTn>
                                        <p:tgtEl>
                                          <p:spTgt spid="23"/>
                                        </p:tgtEl>
                                      </p:cBhvr>
                                      <p:to x="100000" y="100000"/>
                                    </p:animScale>
                                    <p:animScale>
                                      <p:cBhvr>
                                        <p:cTn id="37" dur="13">
                                          <p:stCondLst>
                                            <p:cond delay="904"/>
                                          </p:stCondLst>
                                        </p:cTn>
                                        <p:tgtEl>
                                          <p:spTgt spid="23"/>
                                        </p:tgtEl>
                                      </p:cBhvr>
                                      <p:to x="100000" y="95000"/>
                                    </p:animScale>
                                    <p:animScale>
                                      <p:cBhvr>
                                        <p:cTn id="38" dur="83" decel="50000">
                                          <p:stCondLst>
                                            <p:cond delay="917"/>
                                          </p:stCondLst>
                                        </p:cTn>
                                        <p:tgtEl>
                                          <p:spTgt spid="2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22"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sym typeface="Symbol" pitchFamily="18" charset="2"/>
              </a:rPr>
              <a:t>第二节 文法</a:t>
            </a:r>
            <a:endParaRPr lang="zh-CN" altLang="en-US" dirty="0"/>
          </a:p>
        </p:txBody>
      </p:sp>
      <p:sp>
        <p:nvSpPr>
          <p:cNvPr id="10" name="AutoShape 4"/>
          <p:cNvSpPr>
            <a:spLocks noChangeArrowheads="1"/>
          </p:cNvSpPr>
          <p:nvPr/>
        </p:nvSpPr>
        <p:spPr bwMode="auto">
          <a:xfrm>
            <a:off x="385763" y="767017"/>
            <a:ext cx="3106737" cy="531209"/>
          </a:xfrm>
          <a:prstGeom prst="roundRect">
            <a:avLst>
              <a:gd name="adj" fmla="val 16667"/>
            </a:avLst>
          </a:prstGeom>
          <a:noFill/>
          <a:ln>
            <a:noFill/>
          </a:ln>
          <a:effec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文法的分类</a:t>
            </a:r>
          </a:p>
        </p:txBody>
      </p:sp>
      <p:sp>
        <p:nvSpPr>
          <p:cNvPr id="17" name="Rectangle 5"/>
          <p:cNvSpPr>
            <a:spLocks noChangeArrowheads="1"/>
          </p:cNvSpPr>
          <p:nvPr/>
        </p:nvSpPr>
        <p:spPr bwMode="auto">
          <a:xfrm>
            <a:off x="309967" y="1298226"/>
            <a:ext cx="4319588" cy="2520950"/>
          </a:xfrm>
          <a:prstGeom prst="rect">
            <a:avLst/>
          </a:prstGeom>
          <a:solidFill>
            <a:schemeClr val="bg1"/>
          </a:solidFill>
          <a:ln>
            <a:noFill/>
          </a:ln>
          <a:effectLst/>
          <a:extLst/>
        </p:spPr>
        <p:txBody>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l" defTabSz="914400" eaLnBrk="0" fontAlgn="base" latinLnBrk="0" hangingPunct="0">
              <a:lnSpc>
                <a:spcPts val="2500"/>
              </a:lnSpc>
              <a:spcBef>
                <a:spcPct val="0"/>
              </a:spcBef>
              <a:spcAft>
                <a:spcPct val="0"/>
              </a:spcAft>
              <a:buClr>
                <a:srgbClr val="0033CC"/>
              </a:buClr>
              <a:buSzTx/>
              <a:buFontTx/>
              <a:buAutoNum type="circleNumDbPlain"/>
              <a:tabLst/>
              <a:defRPr/>
            </a:pPr>
            <a:r>
              <a:rPr kumimoji="1" lang="en-US" altLang="zh-CN" sz="18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0</a:t>
            </a:r>
            <a:r>
              <a:rPr kumimoji="1" lang="zh-CN" altLang="en-US" sz="18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型文法</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a:p>
            <a:pPr marL="457200" marR="0" lvl="0" indent="-457200" algn="l" defTabSz="914400" eaLnBrk="0" fontAlgn="base" latinLnBrk="0" hangingPunct="0">
              <a:lnSpc>
                <a:spcPts val="2500"/>
              </a:lnSpc>
              <a:spcBef>
                <a:spcPct val="0"/>
              </a:spcBef>
              <a:spcAft>
                <a:spcPct val="0"/>
              </a:spcAft>
              <a:buClr>
                <a:srgbClr val="FF3300"/>
              </a:buClr>
              <a:buSzTx/>
              <a:buFont typeface="Wingdings" panose="05000000000000000000" pitchFamily="2" charset="2"/>
              <a:buChar char="ü"/>
              <a:tabLst/>
              <a:defRPr/>
            </a:pPr>
            <a:r>
              <a:rPr kumimoji="0"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产生式形如→， </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V</a:t>
            </a:r>
            <a:r>
              <a:rPr kumimoji="1" lang="en-US" altLang="zh-CN" sz="1800" b="1" i="0" u="none" strike="noStrike" kern="0" cap="none" spc="0" normalizeH="0" baseline="3000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V</a:t>
            </a:r>
            <a:r>
              <a:rPr kumimoji="1" lang="en-US" altLang="zh-CN" sz="1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N</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V</a:t>
            </a:r>
            <a:r>
              <a:rPr kumimoji="1" lang="en-US" altLang="zh-CN" sz="1800" b="1" i="0" u="none" strike="noStrike" kern="0" cap="none" spc="0" normalizeH="0" baseline="3000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V</a:t>
            </a:r>
            <a:r>
              <a:rPr kumimoji="1" lang="en-US" altLang="zh-CN" sz="1800" b="1" i="0" u="none" strike="noStrike" kern="0" cap="none" spc="0" normalizeH="0" baseline="3000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endParaRPr kumimoji="0"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endParaRPr>
          </a:p>
          <a:p>
            <a:pPr marL="457200" marR="0" lvl="0" indent="-457200" algn="l" defTabSz="914400" eaLnBrk="0" fontAlgn="base" latinLnBrk="0" hangingPunct="0">
              <a:lnSpc>
                <a:spcPts val="2500"/>
              </a:lnSpc>
              <a:spcBef>
                <a:spcPct val="0"/>
              </a:spcBef>
              <a:spcAft>
                <a:spcPct val="0"/>
              </a:spcAft>
              <a:buClr>
                <a:srgbClr val="FF3300"/>
              </a:buClr>
              <a:buSzTx/>
              <a:buFont typeface="Wingdings" panose="05000000000000000000" pitchFamily="2" charset="2"/>
              <a:buChar char="ü"/>
              <a:tabLst/>
              <a:defRPr/>
            </a:pP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又称为短语结构文法</a:t>
            </a:r>
          </a:p>
          <a:p>
            <a:pPr marL="457200" marR="0" lvl="0" indent="-457200" algn="l" defTabSz="914400" eaLnBrk="0" fontAlgn="base" latinLnBrk="0" hangingPunct="0">
              <a:lnSpc>
                <a:spcPts val="2500"/>
              </a:lnSpc>
              <a:spcBef>
                <a:spcPct val="0"/>
              </a:spcBef>
              <a:spcAft>
                <a:spcPct val="0"/>
              </a:spcAft>
              <a:buClr>
                <a:srgbClr val="FF3300"/>
              </a:buClr>
              <a:buSzTx/>
              <a:buFont typeface="Wingdings" panose="05000000000000000000" pitchFamily="2" charset="2"/>
              <a:buChar char="ü"/>
              <a:tabLst/>
              <a:defRPr/>
            </a:pP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0</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型文法产生的语言称为</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0</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型语言</a:t>
            </a:r>
          </a:p>
          <a:p>
            <a:pPr marL="457200" marR="0" lvl="0" indent="-457200" algn="l" defTabSz="914400" eaLnBrk="0" fontAlgn="base" latinLnBrk="0" hangingPunct="0">
              <a:lnSpc>
                <a:spcPts val="2500"/>
              </a:lnSpc>
              <a:spcBef>
                <a:spcPct val="0"/>
              </a:spcBef>
              <a:spcAft>
                <a:spcPct val="0"/>
              </a:spcAft>
              <a:buClr>
                <a:srgbClr val="FF3300"/>
              </a:buClr>
              <a:buSzTx/>
              <a:buFont typeface="Wingdings" panose="05000000000000000000" pitchFamily="2" charset="2"/>
              <a:buChar char="ü"/>
              <a:tabLst/>
              <a:defRPr/>
            </a:pP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0</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型文法的能力相当于图灵机（</a:t>
            </a:r>
            <a:r>
              <a:rPr kumimoji="1" lang="en-US" altLang="zh-CN" sz="1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turing</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 machine)</a:t>
            </a:r>
          </a:p>
          <a:p>
            <a:pPr marL="457200" marR="0" lvl="0" indent="-457200" algn="l" defTabSz="914400" eaLnBrk="0" fontAlgn="base" latinLnBrk="0" hangingPunct="0">
              <a:lnSpc>
                <a:spcPts val="2500"/>
              </a:lnSpc>
              <a:spcBef>
                <a:spcPct val="0"/>
              </a:spcBef>
              <a:spcAft>
                <a:spcPct val="0"/>
              </a:spcAft>
              <a:buClr>
                <a:srgbClr val="FF3300"/>
              </a:buClr>
              <a:buSzTx/>
              <a:buFont typeface="Wingdings" panose="05000000000000000000" pitchFamily="2" charset="2"/>
              <a:buChar char="ü"/>
              <a:tabLst/>
              <a:defRPr/>
            </a:pP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递归可枚举</a:t>
            </a:r>
          </a:p>
        </p:txBody>
      </p:sp>
      <p:sp>
        <p:nvSpPr>
          <p:cNvPr id="18" name="Rectangle 6"/>
          <p:cNvSpPr>
            <a:spLocks noChangeArrowheads="1"/>
          </p:cNvSpPr>
          <p:nvPr/>
        </p:nvSpPr>
        <p:spPr bwMode="auto">
          <a:xfrm>
            <a:off x="4702580" y="1299813"/>
            <a:ext cx="4319587" cy="2590800"/>
          </a:xfrm>
          <a:prstGeom prst="rect">
            <a:avLst/>
          </a:prstGeom>
          <a:solidFill>
            <a:schemeClr val="bg1"/>
          </a:solidFill>
          <a:ln>
            <a:noFill/>
          </a:ln>
          <a:effectLst/>
          <a:extLst/>
        </p:spPr>
        <p:txBody>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ts val="2500"/>
              </a:lnSpc>
              <a:spcAft>
                <a:spcPct val="0"/>
              </a:spcAft>
              <a:buClr>
                <a:srgbClr val="0033CC"/>
              </a:buClr>
              <a:buFontTx/>
              <a:buAutoNum type="circleNumDbPlain" startAt="2"/>
              <a:defRPr/>
            </a:pPr>
            <a:r>
              <a:rPr lang="en-US" altLang="zh-CN"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1</a:t>
            </a:r>
            <a:r>
              <a:rPr lang="zh-CN" altLang="en-US"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型文法</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lnSpc>
                <a:spcPts val="2500"/>
              </a:lnSpc>
              <a:spcAft>
                <a:spcPct val="0"/>
              </a:spcAft>
              <a:buClr>
                <a:srgbClr val="FF3300"/>
              </a:buClr>
              <a:buFont typeface="Wingdings" panose="05000000000000000000" pitchFamily="2" charset="2"/>
              <a:buChar char="ü"/>
              <a:defRPr/>
            </a:pP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产生式形如→，</a:t>
            </a:r>
            <a:r>
              <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endPar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fontAlgn="base">
              <a:lnSpc>
                <a:spcPts val="2500"/>
              </a:lnSpc>
              <a:spcAft>
                <a:spcPct val="0"/>
              </a:spcAft>
              <a:buClr>
                <a:srgbClr val="FF3300"/>
              </a:buClr>
              <a:buFont typeface="Wingdings" panose="05000000000000000000" pitchFamily="2" charset="2"/>
              <a:buChar char="ü"/>
              <a:defRPr/>
            </a:pP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S</a:t>
            </a: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l-GR" altLang="zh-CN"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ε</a:t>
            </a:r>
            <a:r>
              <a:rPr lang="zh-CN" altLang="en-US" sz="18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除外</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S</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不得出现在任何产生式右部；</a:t>
            </a:r>
            <a:endPar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fontAlgn="base">
              <a:lnSpc>
                <a:spcPts val="2500"/>
              </a:lnSpc>
              <a:spcAft>
                <a:spcPct val="0"/>
              </a:spcAft>
              <a:buClr>
                <a:srgbClr val="FF3300"/>
              </a:buClr>
              <a:buFont typeface="Wingdings" panose="05000000000000000000" pitchFamily="2" charset="2"/>
              <a:buChar char="ü"/>
              <a:defRPr/>
            </a:pP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又称为</a:t>
            </a:r>
            <a:r>
              <a:rPr lang="zh-CN" altLang="en-US" sz="18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上下文相关文法；</a:t>
            </a:r>
            <a:endParaRPr lang="en-US" altLang="zh-CN" sz="18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endParaRPr>
          </a:p>
          <a:p>
            <a:pPr fontAlgn="base">
              <a:lnSpc>
                <a:spcPts val="2500"/>
              </a:lnSpc>
              <a:spcAft>
                <a:spcPct val="0"/>
              </a:spcAft>
              <a:buClr>
                <a:srgbClr val="FF3300"/>
              </a:buClr>
              <a:buFont typeface="Wingdings" panose="05000000000000000000" pitchFamily="2" charset="2"/>
              <a:buChar char="ü"/>
              <a:defRPr/>
            </a:pP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产生的语言称为</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型语言，也称为上下文相关语言</a:t>
            </a:r>
          </a:p>
          <a:p>
            <a:pPr fontAlgn="base">
              <a:lnSpc>
                <a:spcPts val="2500"/>
              </a:lnSpc>
              <a:spcAft>
                <a:spcPct val="0"/>
              </a:spcAft>
              <a:buClr>
                <a:srgbClr val="FF3300"/>
              </a:buClr>
              <a:buFont typeface="Wingdings" panose="05000000000000000000" pitchFamily="2" charset="2"/>
              <a:buChar char="ü"/>
              <a:defRPr/>
            </a:pP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生成语言一定是递归集，递归集不一定是</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型语言</a:t>
            </a:r>
          </a:p>
        </p:txBody>
      </p:sp>
      <p:sp>
        <p:nvSpPr>
          <p:cNvPr id="19" name="Freeform 7"/>
          <p:cNvSpPr>
            <a:spLocks/>
          </p:cNvSpPr>
          <p:nvPr/>
        </p:nvSpPr>
        <p:spPr bwMode="auto">
          <a:xfrm>
            <a:off x="6358341" y="1940673"/>
            <a:ext cx="609726" cy="45719"/>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sp>
        <p:nvSpPr>
          <p:cNvPr id="20" name="AutoShape 8"/>
          <p:cNvSpPr>
            <a:spLocks noChangeArrowheads="1"/>
          </p:cNvSpPr>
          <p:nvPr/>
        </p:nvSpPr>
        <p:spPr bwMode="auto">
          <a:xfrm>
            <a:off x="5311385" y="406400"/>
            <a:ext cx="3457575" cy="864648"/>
          </a:xfrm>
          <a:prstGeom prst="wedgeRoundRectCallout">
            <a:avLst>
              <a:gd name="adj1" fmla="val -3182"/>
              <a:gd name="adj2" fmla="val 98511"/>
              <a:gd name="adj3" fmla="val 16667"/>
            </a:avLst>
          </a:prstGeom>
          <a:solidFill>
            <a:schemeClr val="accent5">
              <a:lumMod val="20000"/>
              <a:lumOff val="80000"/>
            </a:schemeClr>
          </a:solidFill>
          <a:ln w="9525">
            <a:solidFill>
              <a:srgbClr val="000000"/>
            </a:solidFill>
            <a:miter lim="800000"/>
            <a:headEnd/>
            <a:tailEnd/>
          </a:ln>
          <a:effec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90000"/>
              </a:lnSpc>
              <a:spcBef>
                <a:spcPct val="0"/>
              </a:spcBef>
              <a:spcAft>
                <a:spcPct val="0"/>
              </a:spcAft>
              <a:buClrTx/>
              <a:buSzTx/>
              <a:buFontTx/>
              <a:buNone/>
              <a:tabLst/>
              <a:defRPr/>
            </a:pP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等价定义：要求每个产生式均为</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形式，其中</a:t>
            </a:r>
            <a:r>
              <a:rPr kumimoji="1" lang="en-US"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a:t>
            </a:r>
            <a:r>
              <a:rPr kumimoji="1" lang="zh-CN" altLang="en-US"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为非终结符</a:t>
            </a:r>
            <a:endParaRPr kumimoji="1" lang="zh-CN" altLang="zh-CN" sz="1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endParaRPr>
          </a:p>
        </p:txBody>
      </p:sp>
      <p:sp>
        <p:nvSpPr>
          <p:cNvPr id="21" name="Rectangle 9"/>
          <p:cNvSpPr>
            <a:spLocks noChangeArrowheads="1"/>
          </p:cNvSpPr>
          <p:nvPr/>
        </p:nvSpPr>
        <p:spPr bwMode="auto">
          <a:xfrm>
            <a:off x="309967" y="4030842"/>
            <a:ext cx="4319588" cy="2592387"/>
          </a:xfrm>
          <a:prstGeom prst="rect">
            <a:avLst/>
          </a:prstGeom>
          <a:solidFill>
            <a:schemeClr val="bg1"/>
          </a:solidFill>
          <a:ln>
            <a:noFill/>
          </a:ln>
          <a:effectLst/>
          <a:extLst/>
        </p:spPr>
        <p:txBody>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ts val="2500"/>
              </a:lnSpc>
              <a:spcAft>
                <a:spcPct val="0"/>
              </a:spcAft>
              <a:buClr>
                <a:srgbClr val="0033CC"/>
              </a:buClr>
              <a:buFontTx/>
              <a:buAutoNum type="circleNumDbPlain" startAt="3"/>
              <a:defRPr/>
            </a:pPr>
            <a:r>
              <a:rPr lang="en-US" altLang="zh-CN"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2</a:t>
            </a:r>
            <a:r>
              <a:rPr lang="zh-CN" altLang="en-US"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型文法</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lnSpc>
                <a:spcPts val="2500"/>
              </a:lnSpc>
              <a:spcAft>
                <a:spcPct val="0"/>
              </a:spcAft>
              <a:buClr>
                <a:srgbClr val="FF3300"/>
              </a:buClr>
              <a:buFont typeface="Wingdings" panose="05000000000000000000" pitchFamily="2" charset="2"/>
              <a:buChar char="ü"/>
              <a:defRPr/>
            </a:pP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产生式形如</a:t>
            </a:r>
            <a:r>
              <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a:t>
            </a: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sz="1800"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sz="18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endPar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fontAlgn="base">
              <a:lnSpc>
                <a:spcPts val="2500"/>
              </a:lnSpc>
              <a:spcAft>
                <a:spcPct val="0"/>
              </a:spcAft>
              <a:buClr>
                <a:srgbClr val="FF3300"/>
              </a:buClr>
              <a:buFont typeface="Wingdings" panose="05000000000000000000" pitchFamily="2" charset="2"/>
              <a:buChar char="ü"/>
              <a:defRPr/>
            </a:pP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又称为</a:t>
            </a:r>
            <a:r>
              <a:rPr lang="zh-CN" altLang="en-US" sz="18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上下文无关文法</a:t>
            </a:r>
          </a:p>
          <a:p>
            <a:pPr fontAlgn="base">
              <a:lnSpc>
                <a:spcPts val="2500"/>
              </a:lnSpc>
              <a:spcAft>
                <a:spcPct val="0"/>
              </a:spcAft>
              <a:buClr>
                <a:srgbClr val="FF3300"/>
              </a:buClr>
              <a:buFont typeface="Wingdings" panose="05000000000000000000" pitchFamily="2" charset="2"/>
              <a:buChar char="ü"/>
              <a:defRPr/>
            </a:pP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型文法产生的语言称为</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型语言，也称为上下文无关语言（</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CFL</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lnSpc>
                <a:spcPts val="2500"/>
              </a:lnSpc>
              <a:spcAft>
                <a:spcPct val="0"/>
              </a:spcAft>
              <a:buClr>
                <a:srgbClr val="FF3300"/>
              </a:buClr>
              <a:buFont typeface="Wingdings" panose="05000000000000000000" pitchFamily="2" charset="2"/>
              <a:buChar char="ü"/>
              <a:defRPr/>
            </a:pP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型文法的能力相当于下推自动机</a:t>
            </a:r>
          </a:p>
          <a:p>
            <a:pPr fontAlgn="base">
              <a:lnSpc>
                <a:spcPts val="2500"/>
              </a:lnSpc>
              <a:spcAft>
                <a:spcPct val="0"/>
              </a:spcAft>
              <a:buClr>
                <a:srgbClr val="FF3300"/>
              </a:buClr>
              <a:buFont typeface="Wingdings" panose="05000000000000000000" pitchFamily="2" charset="2"/>
              <a:buChar char="ü"/>
              <a:defRPr/>
            </a:pP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通常强制式语言属于</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型语言</a:t>
            </a:r>
          </a:p>
        </p:txBody>
      </p:sp>
      <p:sp>
        <p:nvSpPr>
          <p:cNvPr id="22" name="Rectangle 10"/>
          <p:cNvSpPr>
            <a:spLocks noChangeArrowheads="1"/>
          </p:cNvSpPr>
          <p:nvPr/>
        </p:nvSpPr>
        <p:spPr bwMode="auto">
          <a:xfrm>
            <a:off x="4704167" y="3890613"/>
            <a:ext cx="4319588" cy="2520950"/>
          </a:xfrm>
          <a:prstGeom prst="rect">
            <a:avLst/>
          </a:prstGeom>
          <a:solidFill>
            <a:schemeClr val="bg1"/>
          </a:solidFill>
          <a:ln>
            <a:noFill/>
          </a:ln>
          <a:effectLst/>
          <a:extLst/>
        </p:spPr>
        <p:txBody>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ts val="2500"/>
              </a:lnSpc>
              <a:spcAft>
                <a:spcPct val="0"/>
              </a:spcAft>
              <a:buClr>
                <a:srgbClr val="0033CC"/>
              </a:buClr>
              <a:buFontTx/>
              <a:buAutoNum type="circleNumDbPlain" startAt="3"/>
              <a:defRPr/>
            </a:pPr>
            <a:r>
              <a:rPr lang="en-US" altLang="zh-CN"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3</a:t>
            </a:r>
            <a:r>
              <a:rPr lang="zh-CN" altLang="en-US"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型文法</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lnSpc>
                <a:spcPts val="2500"/>
              </a:lnSpc>
              <a:spcAft>
                <a:spcPct val="0"/>
              </a:spcAft>
              <a:buClr>
                <a:srgbClr val="FF3300"/>
              </a:buClr>
              <a:buFont typeface="Wingdings" panose="05000000000000000000" pitchFamily="2" charset="2"/>
              <a:buChar char="ü"/>
              <a:defRPr/>
            </a:pP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产生式形如</a:t>
            </a:r>
            <a:r>
              <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A→B</a:t>
            </a: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，或</a:t>
            </a:r>
            <a:r>
              <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a:t>
            </a: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a:t>
            </a:r>
            <a:r>
              <a:rPr kumimoji="0"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sz="1800"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sz="1800"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T</a:t>
            </a:r>
            <a:r>
              <a:rPr lang="en-US" altLang="zh-CN" sz="18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endParaRPr kumimoji="0"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fontAlgn="base">
              <a:lnSpc>
                <a:spcPts val="2500"/>
              </a:lnSpc>
              <a:spcAft>
                <a:spcPct val="0"/>
              </a:spcAft>
              <a:buClr>
                <a:srgbClr val="FF3300"/>
              </a:buClr>
              <a:buFont typeface="Wingdings" panose="05000000000000000000" pitchFamily="2" charset="2"/>
              <a:buChar char="ü"/>
              <a:defRPr/>
            </a:pP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又称为</a:t>
            </a:r>
            <a:r>
              <a:rPr lang="zh-CN" altLang="en-US" sz="18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正则文法</a:t>
            </a:r>
            <a:r>
              <a:rPr lang="en-US" altLang="zh-CN" sz="18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右线性文法</a:t>
            </a:r>
            <a:r>
              <a:rPr lang="en-US" altLang="zh-CN" sz="18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p>
          <a:p>
            <a:pPr fontAlgn="base">
              <a:lnSpc>
                <a:spcPts val="2500"/>
              </a:lnSpc>
              <a:spcAft>
                <a:spcPct val="0"/>
              </a:spcAft>
              <a:buClr>
                <a:srgbClr val="FF3300"/>
              </a:buClr>
              <a:buFont typeface="Wingdings" panose="05000000000000000000" pitchFamily="2" charset="2"/>
              <a:buChar char="ü"/>
              <a:defRPr/>
            </a:pP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型文法产生的语言称为</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型语言，也称为正则语言（正则集）</a:t>
            </a:r>
          </a:p>
          <a:p>
            <a:pPr fontAlgn="base">
              <a:lnSpc>
                <a:spcPts val="2500"/>
              </a:lnSpc>
              <a:spcAft>
                <a:spcPct val="0"/>
              </a:spcAft>
              <a:buClr>
                <a:srgbClr val="FF3300"/>
              </a:buClr>
              <a:buFont typeface="Wingdings" panose="05000000000000000000" pitchFamily="2" charset="2"/>
              <a:buChar char="ü"/>
              <a:defRPr/>
            </a:pP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型文法的能力相当于有限自动机</a:t>
            </a:r>
          </a:p>
          <a:p>
            <a:pPr fontAlgn="base">
              <a:lnSpc>
                <a:spcPts val="2500"/>
              </a:lnSpc>
              <a:spcAft>
                <a:spcPct val="0"/>
              </a:spcAft>
              <a:buClr>
                <a:srgbClr val="FF3300"/>
              </a:buClr>
              <a:buFont typeface="Wingdings" panose="05000000000000000000" pitchFamily="2" charset="2"/>
              <a:buChar char="ü"/>
              <a:defRPr/>
            </a:pP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3</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型语言是</a:t>
            </a:r>
            <a:r>
              <a:rPr lang="en-US" altLang="zh-CN"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1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型语言的一个子集</a:t>
            </a:r>
          </a:p>
        </p:txBody>
      </p:sp>
    </p:spTree>
    <p:extLst>
      <p:ext uri="{BB962C8B-B14F-4D97-AF65-F5344CB8AC3E}">
        <p14:creationId xmlns:p14="http://schemas.microsoft.com/office/powerpoint/2010/main" val="342805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style.rotation</p:attrName>
                                        </p:attrNameLst>
                                      </p:cBhvr>
                                      <p:tavLst>
                                        <p:tav tm="0">
                                          <p:val>
                                            <p:fltVal val="720"/>
                                          </p:val>
                                        </p:tav>
                                        <p:tav tm="100000">
                                          <p:val>
                                            <p:fltVal val="0"/>
                                          </p:val>
                                        </p:tav>
                                      </p:tavLst>
                                    </p:anim>
                                    <p:anim calcmode="lin" valueType="num">
                                      <p:cBhvr>
                                        <p:cTn id="9" dur="500" fill="hold"/>
                                        <p:tgtEl>
                                          <p:spTgt spid="17"/>
                                        </p:tgtEl>
                                        <p:attrNameLst>
                                          <p:attrName>ppt_h</p:attrName>
                                        </p:attrNameLst>
                                      </p:cBhvr>
                                      <p:tavLst>
                                        <p:tav tm="0">
                                          <p:val>
                                            <p:fltVal val="0"/>
                                          </p:val>
                                        </p:tav>
                                        <p:tav tm="100000">
                                          <p:val>
                                            <p:strVal val="#ppt_h"/>
                                          </p:val>
                                        </p:tav>
                                      </p:tavLst>
                                    </p:anim>
                                    <p:anim calcmode="lin" valueType="num">
                                      <p:cBhvr>
                                        <p:cTn id="10" dur="500" fill="hold"/>
                                        <p:tgtEl>
                                          <p:spTgt spid="17"/>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anim calcmode="lin" valueType="num">
                                      <p:cBhvr>
                                        <p:cTn id="16" dur="500" fill="hold"/>
                                        <p:tgtEl>
                                          <p:spTgt spid="18"/>
                                        </p:tgtEl>
                                        <p:attrNameLst>
                                          <p:attrName>style.rotation</p:attrName>
                                        </p:attrNameLst>
                                      </p:cBhvr>
                                      <p:tavLst>
                                        <p:tav tm="0">
                                          <p:val>
                                            <p:fltVal val="720"/>
                                          </p:val>
                                        </p:tav>
                                        <p:tav tm="100000">
                                          <p:val>
                                            <p:fltVal val="0"/>
                                          </p:val>
                                        </p:tav>
                                      </p:tavLst>
                                    </p:anim>
                                    <p:anim calcmode="lin" valueType="num">
                                      <p:cBhvr>
                                        <p:cTn id="17" dur="500" fill="hold"/>
                                        <p:tgtEl>
                                          <p:spTgt spid="18"/>
                                        </p:tgtEl>
                                        <p:attrNameLst>
                                          <p:attrName>ppt_h</p:attrName>
                                        </p:attrNameLst>
                                      </p:cBhvr>
                                      <p:tavLst>
                                        <p:tav tm="0">
                                          <p:val>
                                            <p:fltVal val="0"/>
                                          </p:val>
                                        </p:tav>
                                        <p:tav tm="100000">
                                          <p:val>
                                            <p:strVal val="#ppt_h"/>
                                          </p:val>
                                        </p:tav>
                                      </p:tavLst>
                                    </p:anim>
                                    <p:anim calcmode="lin" valueType="num">
                                      <p:cBhvr>
                                        <p:cTn id="18" dur="500" fill="hold"/>
                                        <p:tgtEl>
                                          <p:spTgt spid="18"/>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lide(fromBottom)">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35"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anim calcmode="lin" valueType="num">
                                      <p:cBhvr>
                                        <p:cTn id="34" dur="500" fill="hold"/>
                                        <p:tgtEl>
                                          <p:spTgt spid="21"/>
                                        </p:tgtEl>
                                        <p:attrNameLst>
                                          <p:attrName>style.rotation</p:attrName>
                                        </p:attrNameLst>
                                      </p:cBhvr>
                                      <p:tavLst>
                                        <p:tav tm="0">
                                          <p:val>
                                            <p:fltVal val="720"/>
                                          </p:val>
                                        </p:tav>
                                        <p:tav tm="100000">
                                          <p:val>
                                            <p:fltVal val="0"/>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 calcmode="lin" valueType="num">
                                      <p:cBhvr>
                                        <p:cTn id="36" dur="500" fill="hold"/>
                                        <p:tgtEl>
                                          <p:spTgt spid="21"/>
                                        </p:tgtEl>
                                        <p:attrNameLst>
                                          <p:attrName>ppt_w</p:attrName>
                                        </p:attrNameLst>
                                      </p:cBhvr>
                                      <p:tavLst>
                                        <p:tav tm="0">
                                          <p:val>
                                            <p:fltVal val="0"/>
                                          </p:val>
                                        </p:tav>
                                        <p:tav tm="100000">
                                          <p:val>
                                            <p:strVal val="#ppt_w"/>
                                          </p:val>
                                        </p:tav>
                                      </p:tavLst>
                                    </p:anim>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anim calcmode="lin" valueType="num">
                                      <p:cBhvr>
                                        <p:cTn id="42" dur="500" fill="hold"/>
                                        <p:tgtEl>
                                          <p:spTgt spid="22"/>
                                        </p:tgtEl>
                                        <p:attrNameLst>
                                          <p:attrName>style.rotation</p:attrName>
                                        </p:attrNameLst>
                                      </p:cBhvr>
                                      <p:tavLst>
                                        <p:tav tm="0">
                                          <p:val>
                                            <p:fltVal val="720"/>
                                          </p:val>
                                        </p:tav>
                                        <p:tav tm="100000">
                                          <p:val>
                                            <p:fltVal val="0"/>
                                          </p:val>
                                        </p:tav>
                                      </p:tavLst>
                                    </p:anim>
                                    <p:anim calcmode="lin" valueType="num">
                                      <p:cBhvr>
                                        <p:cTn id="43" dur="500" fill="hold"/>
                                        <p:tgtEl>
                                          <p:spTgt spid="22"/>
                                        </p:tgtEl>
                                        <p:attrNameLst>
                                          <p:attrName>ppt_h</p:attrName>
                                        </p:attrNameLst>
                                      </p:cBhvr>
                                      <p:tavLst>
                                        <p:tav tm="0">
                                          <p:val>
                                            <p:fltVal val="0"/>
                                          </p:val>
                                        </p:tav>
                                        <p:tav tm="100000">
                                          <p:val>
                                            <p:strVal val="#ppt_h"/>
                                          </p:val>
                                        </p:tav>
                                      </p:tavLst>
                                    </p:anim>
                                    <p:anim calcmode="lin" valueType="num">
                                      <p:cBhvr>
                                        <p:cTn id="44" dur="500" fill="hold"/>
                                        <p:tgtEl>
                                          <p:spTgt spid="2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autoUpdateAnimBg="0"/>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sym typeface="Symbol" pitchFamily="18" charset="2"/>
              </a:rPr>
              <a:t>第二节 文法</a:t>
            </a:r>
            <a:endParaRPr lang="zh-CN" altLang="en-US" dirty="0"/>
          </a:p>
        </p:txBody>
      </p:sp>
      <p:sp>
        <p:nvSpPr>
          <p:cNvPr id="18" name="AutoShape 4"/>
          <p:cNvSpPr>
            <a:spLocks noChangeArrowheads="1"/>
          </p:cNvSpPr>
          <p:nvPr/>
        </p:nvSpPr>
        <p:spPr bwMode="auto">
          <a:xfrm>
            <a:off x="385763" y="785305"/>
            <a:ext cx="3394075" cy="531209"/>
          </a:xfrm>
          <a:prstGeom prst="roundRect">
            <a:avLst>
              <a:gd name="adj" fmla="val 16667"/>
            </a:avLst>
          </a:prstGeom>
          <a:noFill/>
          <a:ln>
            <a:noFill/>
          </a:ln>
          <a:effec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文法产生的语言</a:t>
            </a:r>
          </a:p>
        </p:txBody>
      </p:sp>
      <p:sp>
        <p:nvSpPr>
          <p:cNvPr id="27" name="Freeform 12"/>
          <p:cNvSpPr>
            <a:spLocks/>
          </p:cNvSpPr>
          <p:nvPr/>
        </p:nvSpPr>
        <p:spPr bwMode="auto">
          <a:xfrm flipV="1">
            <a:off x="1187450" y="4907153"/>
            <a:ext cx="4464050"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8" name="Freeform 13"/>
          <p:cNvSpPr>
            <a:spLocks/>
          </p:cNvSpPr>
          <p:nvPr/>
        </p:nvSpPr>
        <p:spPr bwMode="auto">
          <a:xfrm flipV="1">
            <a:off x="1187450" y="5267516"/>
            <a:ext cx="4464050"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9" name="Freeform 14"/>
          <p:cNvSpPr>
            <a:spLocks/>
          </p:cNvSpPr>
          <p:nvPr/>
        </p:nvSpPr>
        <p:spPr bwMode="auto">
          <a:xfrm flipV="1">
            <a:off x="1116013" y="5682742"/>
            <a:ext cx="4464050"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 name="AutoShape 17"/>
          <p:cNvSpPr>
            <a:spLocks noChangeArrowheads="1"/>
          </p:cNvSpPr>
          <p:nvPr/>
        </p:nvSpPr>
        <p:spPr bwMode="auto">
          <a:xfrm>
            <a:off x="5800601" y="4907153"/>
            <a:ext cx="3019549" cy="719138"/>
          </a:xfrm>
          <a:prstGeom prst="wedgeRoundRectCallout">
            <a:avLst>
              <a:gd name="adj1" fmla="val -57526"/>
              <a:gd name="adj2" fmla="val 8279"/>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最左推导，逆过程称为最右归约</a:t>
            </a:r>
          </a:p>
        </p:txBody>
      </p:sp>
      <p:sp>
        <p:nvSpPr>
          <p:cNvPr id="32" name="AutoShape 18"/>
          <p:cNvSpPr>
            <a:spLocks noChangeArrowheads="1"/>
          </p:cNvSpPr>
          <p:nvPr/>
        </p:nvSpPr>
        <p:spPr bwMode="auto">
          <a:xfrm>
            <a:off x="5800600" y="5956888"/>
            <a:ext cx="3019549" cy="431800"/>
          </a:xfrm>
          <a:prstGeom prst="wedgeRoundRectCallout">
            <a:avLst>
              <a:gd name="adj1" fmla="val -57866"/>
              <a:gd name="adj2" fmla="val -99877"/>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该句型的另一个规范推导</a:t>
            </a:r>
          </a:p>
        </p:txBody>
      </p:sp>
      <p:grpSp>
        <p:nvGrpSpPr>
          <p:cNvPr id="33" name="Group 20"/>
          <p:cNvGrpSpPr>
            <a:grpSpLocks/>
          </p:cNvGrpSpPr>
          <p:nvPr/>
        </p:nvGrpSpPr>
        <p:grpSpPr bwMode="auto">
          <a:xfrm>
            <a:off x="655637" y="1519222"/>
            <a:ext cx="7804150" cy="3257550"/>
            <a:chOff x="413" y="845"/>
            <a:chExt cx="4916" cy="2052"/>
          </a:xfrm>
          <a:solidFill>
            <a:schemeClr val="bg1"/>
          </a:solidFill>
        </p:grpSpPr>
        <p:sp>
          <p:nvSpPr>
            <p:cNvPr id="34" name="Rectangle 6"/>
            <p:cNvSpPr>
              <a:spLocks noChangeArrowheads="1"/>
            </p:cNvSpPr>
            <p:nvPr/>
          </p:nvSpPr>
          <p:spPr bwMode="auto">
            <a:xfrm>
              <a:off x="975" y="845"/>
              <a:ext cx="4354" cy="140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r>
                <a:rPr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设文法</a:t>
              </a:r>
              <a:r>
                <a:rPr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G=(V</a:t>
              </a:r>
              <a:r>
                <a:rPr lang="en-US" altLang="zh-CN" b="1" baseline="-25000"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T</a:t>
              </a:r>
              <a:r>
                <a:rPr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,V</a:t>
              </a:r>
              <a:r>
                <a:rPr lang="en-US" altLang="zh-CN" b="1" baseline="-25000"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N</a:t>
              </a:r>
              <a:r>
                <a:rPr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,S,P)</a:t>
              </a:r>
              <a:r>
                <a:rPr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αβ</a:t>
              </a:r>
              <a:r>
                <a:rPr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spcAft>
                  <a:spcPct val="0"/>
                </a:spcAft>
                <a:buClr>
                  <a:srgbClr val="FF3300"/>
                </a:buClr>
                <a:buFontTx/>
                <a:buAutoNum type="circleNumDbPlain"/>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如果</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βP</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，则</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αβ</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称</a:t>
              </a:r>
              <a:r>
                <a:rPr kumimoji="0" lang="zh-CN" altLang="en-US"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直接推导</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，记为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αβα</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；其逆过程称为归约；</a:t>
              </a:r>
            </a:p>
            <a:p>
              <a:pPr fontAlgn="base">
                <a:spcAft>
                  <a:spcPct val="0"/>
                </a:spcAft>
                <a:buClr>
                  <a:srgbClr val="FF3300"/>
                </a:buClr>
                <a:buFontTx/>
                <a:buAutoNum type="circleNumDbPlain"/>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如果</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，则称记为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 </a:t>
              </a:r>
              <a:r>
                <a:rPr kumimoji="0" lang="zh-CN" altLang="en-US"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推导</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，记为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spcAft>
                  <a:spcPct val="0"/>
                </a:spcAft>
                <a:buClr>
                  <a:srgbClr val="FF3300"/>
                </a:buClr>
                <a:buFontTx/>
                <a:buAutoNum type="circleNumDbPlain"/>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如果</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，或</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，则记为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p:txBody>
        </p:sp>
        <p:sp>
          <p:nvSpPr>
            <p:cNvPr id="37" name="Text Box 9"/>
            <p:cNvSpPr txBox="1">
              <a:spLocks noChangeArrowheads="1"/>
            </p:cNvSpPr>
            <p:nvPr/>
          </p:nvSpPr>
          <p:spPr bwMode="auto">
            <a:xfrm>
              <a:off x="413" y="1679"/>
              <a:ext cx="224" cy="21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spcBef>
                  <a:spcPct val="0"/>
                </a:spcBef>
                <a:spcAft>
                  <a:spcPct val="0"/>
                </a:spcAft>
                <a:buClrTx/>
                <a:buSzTx/>
                <a:buFontTx/>
                <a:buNone/>
              </a:pPr>
              <a:endParaRPr kumimoji="1" lang="en-US" altLang="zh-CN" sz="1600" b="1" dirty="0" smtClean="0">
                <a:solidFill>
                  <a:srgbClr val="000000"/>
                </a:solidFill>
                <a:ea typeface="宋体" panose="02010600030101010101" pitchFamily="2" charset="-122"/>
                <a:sym typeface="Symbol" panose="05050102010706020507" pitchFamily="18" charset="2"/>
              </a:endParaRPr>
            </a:p>
          </p:txBody>
        </p:sp>
        <p:sp>
          <p:nvSpPr>
            <p:cNvPr id="38" name="Text Box 10"/>
            <p:cNvSpPr txBox="1">
              <a:spLocks noChangeArrowheads="1"/>
            </p:cNvSpPr>
            <p:nvPr/>
          </p:nvSpPr>
          <p:spPr bwMode="auto">
            <a:xfrm>
              <a:off x="4939" y="2645"/>
              <a:ext cx="254" cy="25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spcBef>
                  <a:spcPct val="0"/>
                </a:spcBef>
                <a:spcAft>
                  <a:spcPct val="0"/>
                </a:spcAft>
                <a:buClrTx/>
                <a:buSzTx/>
                <a:buFontTx/>
                <a:buNone/>
              </a:pPr>
              <a:endParaRPr kumimoji="1" lang="en-US" altLang="zh-CN" sz="2000" b="1" dirty="0" smtClean="0">
                <a:solidFill>
                  <a:srgbClr val="000000"/>
                </a:solidFill>
                <a:ea typeface="宋体" panose="02010600030101010101" pitchFamily="2" charset="-122"/>
                <a:sym typeface="Symbol" panose="05050102010706020507" pitchFamily="18" charset="2"/>
              </a:endParaRPr>
            </a:p>
          </p:txBody>
        </p:sp>
      </p:grpSp>
      <p:sp>
        <p:nvSpPr>
          <p:cNvPr id="40" name="Rectangle 11"/>
          <p:cNvSpPr>
            <a:spLocks noChangeArrowheads="1"/>
          </p:cNvSpPr>
          <p:nvPr/>
        </p:nvSpPr>
        <p:spPr bwMode="auto">
          <a:xfrm>
            <a:off x="409574" y="3953955"/>
            <a:ext cx="7632700" cy="2016125"/>
          </a:xfrm>
          <a:prstGeom prst="rect">
            <a:avLst/>
          </a:prstGeom>
          <a:noFill/>
          <a:ln>
            <a:noFill/>
          </a:ln>
          <a:effec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81088"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717675"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2354263" indent="-4572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990850" indent="-4572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34480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39052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43624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48196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spcBef>
                <a:spcPct val="0"/>
              </a:spcBef>
              <a:spcAft>
                <a:spcPct val="0"/>
              </a:spcAft>
              <a:buClrTx/>
              <a:buSzTx/>
              <a:buFontTx/>
              <a:buNone/>
            </a:pP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例：</a:t>
            </a:r>
          </a:p>
          <a:p>
            <a:pPr lvl="1" eaLnBrk="0" fontAlgn="base" hangingPunct="0">
              <a:spcBef>
                <a:spcPct val="0"/>
              </a:spcBef>
              <a:spcAft>
                <a:spcPct val="0"/>
              </a:spcAft>
              <a:buClrTx/>
              <a:buSzTx/>
              <a:buFontTx/>
              <a:buNone/>
            </a:pP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已知G</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E→E+E│E*E│(E)│</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i的推导过程</a:t>
            </a: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如下：</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lvl="1"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a:t>
            </a:r>
            <a:r>
              <a:rPr lang="en-US" altLang="zh-CN" sz="24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E+E</a:t>
            </a:r>
            <a:r>
              <a:rPr lang="en-US" altLang="zh-CN" sz="24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E+E*E</a:t>
            </a:r>
            <a:r>
              <a:rPr lang="en-US" altLang="zh-CN" sz="24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E+E*</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lvl="1" eaLnBrk="0" fontAlgn="base" hangingPunct="0">
              <a:spcBef>
                <a:spcPct val="0"/>
              </a:spcBef>
              <a:spcAft>
                <a:spcPct val="0"/>
              </a:spcAft>
              <a:buClrTx/>
              <a:buSzTx/>
              <a:buFontTx/>
              <a:buNone/>
            </a:pP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E+E</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i+E</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i+E</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lvl="1"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a:t>
            </a:r>
            <a:r>
              <a:rPr lang="en-US" altLang="zh-CN" sz="24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E*E</a:t>
            </a:r>
            <a:r>
              <a:rPr lang="en-US" altLang="zh-CN" sz="24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E+E</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E+i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lang="en-US" altLang="zh-CN" sz="24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8" name="组合 7"/>
          <p:cNvGrpSpPr/>
          <p:nvPr/>
        </p:nvGrpSpPr>
        <p:grpSpPr>
          <a:xfrm>
            <a:off x="395288" y="1793367"/>
            <a:ext cx="6578077" cy="1749750"/>
            <a:chOff x="395288" y="1793367"/>
            <a:chExt cx="6578077" cy="1749750"/>
          </a:xfrm>
        </p:grpSpPr>
        <p:sp>
          <p:nvSpPr>
            <p:cNvPr id="19" name="Rectangle 5"/>
            <p:cNvSpPr>
              <a:spLocks noChangeArrowheads="1"/>
            </p:cNvSpPr>
            <p:nvPr/>
          </p:nvSpPr>
          <p:spPr bwMode="auto">
            <a:xfrm>
              <a:off x="395288" y="1793367"/>
              <a:ext cx="10795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0" dirty="0">
                  <a:solidFill>
                    <a:srgbClr val="C00000"/>
                  </a:solidFill>
                  <a:latin typeface="微软雅黑" pitchFamily="34" charset="-122"/>
                  <a:ea typeface="微软雅黑" pitchFamily="34" charset="-122"/>
                </a:rPr>
                <a:t>定义</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5072" y="3325786"/>
              <a:ext cx="165108" cy="209561"/>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3249" y="2965252"/>
              <a:ext cx="165108" cy="20956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6358" y="3390709"/>
              <a:ext cx="127007" cy="152408"/>
            </a:xfrm>
            <a:prstGeom prst="rect">
              <a:avLst/>
            </a:prstGeom>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8650" y="3358958"/>
              <a:ext cx="139707" cy="184159"/>
            </a:xfrm>
            <a:prstGeom prst="rect">
              <a:avLst/>
            </a:prstGeom>
          </p:spPr>
        </p:pic>
      </p:grpSp>
      <p:sp>
        <p:nvSpPr>
          <p:cNvPr id="30" name="AutoShape 15"/>
          <p:cNvSpPr>
            <a:spLocks noChangeArrowheads="1"/>
          </p:cNvSpPr>
          <p:nvPr/>
        </p:nvSpPr>
        <p:spPr bwMode="auto">
          <a:xfrm>
            <a:off x="5800600" y="3881628"/>
            <a:ext cx="3019549" cy="909289"/>
          </a:xfrm>
          <a:prstGeom prst="wedgeRoundRectCallout">
            <a:avLst>
              <a:gd name="adj1" fmla="val -54585"/>
              <a:gd name="adj2" fmla="val 69800"/>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最右推导（规范推导），逆过程称为最左归约（规范归约）</a:t>
            </a:r>
          </a:p>
        </p:txBody>
      </p:sp>
    </p:spTree>
    <p:extLst>
      <p:ext uri="{BB962C8B-B14F-4D97-AF65-F5344CB8AC3E}">
        <p14:creationId xmlns:p14="http://schemas.microsoft.com/office/powerpoint/2010/main" val="417031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anim calcmode="lin" valueType="num">
                                      <p:cBhvr>
                                        <p:cTn id="8" dur="500" fill="hold"/>
                                        <p:tgtEl>
                                          <p:spTgt spid="40"/>
                                        </p:tgtEl>
                                        <p:attrNameLst>
                                          <p:attrName>style.rotation</p:attrName>
                                        </p:attrNameLst>
                                      </p:cBhvr>
                                      <p:tavLst>
                                        <p:tav tm="0">
                                          <p:val>
                                            <p:fltVal val="720"/>
                                          </p:val>
                                        </p:tav>
                                        <p:tav tm="100000">
                                          <p:val>
                                            <p:fltVal val="0"/>
                                          </p:val>
                                        </p:tav>
                                      </p:tavLst>
                                    </p:anim>
                                    <p:anim calcmode="lin" valueType="num">
                                      <p:cBhvr>
                                        <p:cTn id="9" dur="500" fill="hold"/>
                                        <p:tgtEl>
                                          <p:spTgt spid="40"/>
                                        </p:tgtEl>
                                        <p:attrNameLst>
                                          <p:attrName>ppt_h</p:attrName>
                                        </p:attrNameLst>
                                      </p:cBhvr>
                                      <p:tavLst>
                                        <p:tav tm="0">
                                          <p:val>
                                            <p:fltVal val="0"/>
                                          </p:val>
                                        </p:tav>
                                        <p:tav tm="100000">
                                          <p:val>
                                            <p:strVal val="#ppt_h"/>
                                          </p:val>
                                        </p:tav>
                                      </p:tavLst>
                                    </p:anim>
                                    <p:anim calcmode="lin" valueType="num">
                                      <p:cBhvr>
                                        <p:cTn id="10" dur="500" fill="hold"/>
                                        <p:tgtEl>
                                          <p:spTgt spid="4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slide(fromBottom)">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box(in)">
                                      <p:cBhvr>
                                        <p:cTn id="20"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slide(fromBottom)">
                                      <p:cBhvr>
                                        <p:cTn id="25" dur="500"/>
                                        <p:tgtEl>
                                          <p:spTgt spid="2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ox(in)">
                                      <p:cBhvr>
                                        <p:cTn id="30"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slide(fromBottom)">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ox(in)">
                                      <p:cBhvr>
                                        <p:cTn id="40"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autoUpdateAnimBg="0"/>
      <p:bldP spid="32" grpId="0" animBg="1" autoUpdateAnimBg="0"/>
      <p:bldP spid="40" grpId="0"/>
      <p:bldP spid="3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10"/>
          <p:cNvSpPr>
            <a:spLocks noChangeArrowheads="1"/>
          </p:cNvSpPr>
          <p:nvPr/>
        </p:nvSpPr>
        <p:spPr bwMode="auto">
          <a:xfrm>
            <a:off x="585788" y="3113038"/>
            <a:ext cx="7632700" cy="3384550"/>
          </a:xfrm>
          <a:prstGeom prst="rect">
            <a:avLst/>
          </a:prstGeom>
          <a:noFill/>
          <a:ln>
            <a:noFill/>
          </a:ln>
          <a:effec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81088"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717675"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2354263" indent="-4572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990850" indent="-4572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34480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39052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43624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48196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spcBef>
                <a:spcPct val="0"/>
              </a:spcBef>
              <a:spcAft>
                <a:spcPct val="0"/>
              </a:spcAft>
              <a:buClrTx/>
              <a:buSzTx/>
              <a:buFontTx/>
              <a:buNone/>
            </a:pP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例</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：文法</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1" lang="en-US" altLang="zh-CN"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S</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aS|b</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产生的语言</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L</a:t>
            </a: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a:t>
            </a:r>
            <a:r>
              <a:rPr kumimoji="1" lang="en-US" altLang="zh-CN" sz="20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b|n0}; </a:t>
            </a:r>
          </a:p>
          <a:p>
            <a:pPr eaLnBrk="0" fontAlgn="base" hangingPunct="0">
              <a:spcBef>
                <a:spcPct val="0"/>
              </a:spcBef>
              <a:spcAft>
                <a:spcPct val="0"/>
              </a:spcAft>
              <a:buClrTx/>
              <a:buSzTx/>
              <a:buFontTx/>
              <a:buNone/>
            </a:pP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例</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2</a:t>
            </a: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S→aS│aP</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P→bP│bQ</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Q→cQ│c</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它产生语言</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L(G)={a</a:t>
            </a:r>
            <a:r>
              <a:rPr kumimoji="1" lang="en-US" altLang="en-US" sz="20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a:t>
            </a:r>
            <a:r>
              <a:rPr kumimoji="1" lang="en-US" altLang="en-US" sz="20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j</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c</a:t>
            </a:r>
            <a:r>
              <a:rPr kumimoji="1" lang="en-US" altLang="en-US" sz="20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k</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│i,j,k</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0</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例</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3</a:t>
            </a: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S→aSPQ│abQ</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QP→PQ</a:t>
            </a:r>
          </a:p>
          <a:p>
            <a:pPr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bP→bb</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bQ→bc</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en-US" sz="2000" b="1" dirty="0" err="1"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cQ→cc</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endPar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eaLnBrk="0" fontAlgn="base" hangingPunct="0">
              <a:spcBef>
                <a:spcPct val="0"/>
              </a:spcBef>
              <a:spcAft>
                <a:spcPct val="0"/>
              </a:spcAft>
              <a:buClrTx/>
              <a:buSzTx/>
              <a:buFontTx/>
              <a:buNone/>
            </a:pPr>
            <a:r>
              <a:rPr kumimoji="1" lang="zh-CN"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它产生语言</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L(G)={ a</a:t>
            </a:r>
            <a:r>
              <a:rPr kumimoji="1" lang="en-US" altLang="en-US" sz="20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a:t>
            </a:r>
            <a:r>
              <a:rPr kumimoji="1" lang="en-US" altLang="en-US" sz="20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c</a:t>
            </a:r>
            <a:r>
              <a:rPr kumimoji="1" lang="en-US" altLang="en-US" sz="2000"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│i</a:t>
            </a:r>
            <a:r>
              <a:rPr kumimoji="1"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1" lang="en-US" altLang="en-US"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1}</a:t>
            </a:r>
          </a:p>
        </p:txBody>
      </p:sp>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sym typeface="Symbol" pitchFamily="18" charset="2"/>
              </a:rPr>
              <a:t>第二节 文法</a:t>
            </a:r>
            <a:endParaRPr lang="zh-CN" altLang="en-US" dirty="0"/>
          </a:p>
        </p:txBody>
      </p:sp>
      <p:sp>
        <p:nvSpPr>
          <p:cNvPr id="21" name="Rectangle 5"/>
          <p:cNvSpPr>
            <a:spLocks noChangeArrowheads="1"/>
          </p:cNvSpPr>
          <p:nvPr/>
        </p:nvSpPr>
        <p:spPr bwMode="auto">
          <a:xfrm>
            <a:off x="395288" y="1271969"/>
            <a:ext cx="10795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定义</a:t>
            </a:r>
          </a:p>
        </p:txBody>
      </p:sp>
      <p:sp>
        <p:nvSpPr>
          <p:cNvPr id="28" name="AutoShape 11"/>
          <p:cNvSpPr>
            <a:spLocks noChangeArrowheads="1"/>
          </p:cNvSpPr>
          <p:nvPr/>
        </p:nvSpPr>
        <p:spPr bwMode="auto">
          <a:xfrm>
            <a:off x="5363104" y="4804636"/>
            <a:ext cx="2736850" cy="431800"/>
          </a:xfrm>
          <a:prstGeom prst="wedgeRoundRectCallout">
            <a:avLst>
              <a:gd name="adj1" fmla="val -123319"/>
              <a:gd name="adj2" fmla="val 6286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一个上下文相关文法</a:t>
            </a:r>
          </a:p>
        </p:txBody>
      </p:sp>
      <p:grpSp>
        <p:nvGrpSpPr>
          <p:cNvPr id="44" name="Group 15"/>
          <p:cNvGrpSpPr>
            <a:grpSpLocks/>
          </p:cNvGrpSpPr>
          <p:nvPr/>
        </p:nvGrpSpPr>
        <p:grpSpPr bwMode="auto">
          <a:xfrm>
            <a:off x="1547813" y="847675"/>
            <a:ext cx="6911975" cy="2159000"/>
            <a:chOff x="975" y="391"/>
            <a:chExt cx="4354" cy="1360"/>
          </a:xfrm>
          <a:noFill/>
        </p:grpSpPr>
        <p:sp>
          <p:nvSpPr>
            <p:cNvPr id="45" name="Rectangle 6"/>
            <p:cNvSpPr>
              <a:spLocks noChangeArrowheads="1"/>
            </p:cNvSpPr>
            <p:nvPr/>
          </p:nvSpPr>
          <p:spPr bwMode="auto">
            <a:xfrm>
              <a:off x="975" y="391"/>
              <a:ext cx="4354" cy="136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ts val="3000"/>
                </a:lnSpc>
                <a:spcAft>
                  <a:spcPct val="0"/>
                </a:spcAft>
                <a:defRPr/>
              </a:pPr>
              <a:r>
                <a:rPr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设文法</a:t>
              </a:r>
              <a:r>
                <a:rPr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G=(V</a:t>
              </a:r>
              <a:r>
                <a:rPr lang="en-US" altLang="zh-CN" b="1" baseline="-25000"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T</a:t>
              </a:r>
              <a:r>
                <a:rPr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,V</a:t>
              </a:r>
              <a:r>
                <a:rPr lang="en-US" altLang="zh-CN" b="1" baseline="-25000"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N</a:t>
              </a:r>
              <a:r>
                <a:rPr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,S,P)</a:t>
              </a:r>
              <a:r>
                <a:rPr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α,β</a:t>
              </a:r>
              <a:r>
                <a:rPr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lnSpc>
                  <a:spcPts val="3000"/>
                </a:lnSpc>
                <a:spcAft>
                  <a:spcPct val="0"/>
                </a:spcAft>
                <a:buClr>
                  <a:srgbClr val="FF3300"/>
                </a:buClr>
                <a:buFontTx/>
                <a:buAutoNum type="circleNumDbPlain"/>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如果</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Sα</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，则</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的一个</a:t>
              </a:r>
              <a:r>
                <a:rPr kumimoji="0" lang="zh-CN" altLang="en-US"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句型</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a:p>
              <a:pPr fontAlgn="base">
                <a:lnSpc>
                  <a:spcPts val="3000"/>
                </a:lnSpc>
                <a:spcAft>
                  <a:spcPct val="0"/>
                </a:spcAft>
                <a:buClr>
                  <a:srgbClr val="FF3300"/>
                </a:buClr>
                <a:buFontTx/>
                <a:buAutoNum type="circleNumDbPlain"/>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如果</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Sα</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T</a:t>
              </a:r>
              <a:r>
                <a:rPr lang="en-US" altLang="zh-CN"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，则</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α</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的一个</a:t>
              </a:r>
              <a:r>
                <a:rPr kumimoji="0" lang="zh-CN" altLang="en-US"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句子</a:t>
              </a:r>
              <a:endPar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a:p>
              <a:pPr fontAlgn="base">
                <a:lnSpc>
                  <a:spcPts val="3000"/>
                </a:lnSpc>
                <a:spcAft>
                  <a:spcPct val="0"/>
                </a:spcAft>
                <a:buClr>
                  <a:srgbClr val="FF3300"/>
                </a:buClr>
                <a:buFontTx/>
                <a:buAutoNum type="circleNumDbPlain"/>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文法</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的所有句子的集合称为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产生的</a:t>
              </a:r>
              <a:r>
                <a:rPr kumimoji="0" lang="zh-CN" altLang="en-US"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语言</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，记为</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L</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G),</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即：</a:t>
              </a:r>
            </a:p>
            <a:p>
              <a:pPr lvl="1" fontAlgn="base">
                <a:lnSpc>
                  <a:spcPts val="3000"/>
                </a:lnSpc>
                <a:spcAft>
                  <a:spcPct val="0"/>
                </a:spcAft>
                <a:buClr>
                  <a:srgbClr val="FF3300"/>
                </a:buClr>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L(G)={α│Sα,α</a:t>
              </a:r>
              <a:r>
                <a:rPr lang="en-US" altLang="zh-CN" sz="20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V</a:t>
              </a:r>
              <a:r>
                <a:rPr lang="en-US" altLang="zh-CN" b="1" baseline="-25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T</a:t>
              </a:r>
              <a:r>
                <a:rPr lang="en-US" altLang="zh-CN" b="1" baseline="30000"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p>
          </p:txBody>
        </p:sp>
        <p:sp>
          <p:nvSpPr>
            <p:cNvPr id="46" name="Text Box 7"/>
            <p:cNvSpPr txBox="1">
              <a:spLocks noChangeArrowheads="1"/>
            </p:cNvSpPr>
            <p:nvPr/>
          </p:nvSpPr>
          <p:spPr bwMode="auto">
            <a:xfrm>
              <a:off x="1770" y="570"/>
              <a:ext cx="22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spcBef>
                  <a:spcPct val="0"/>
                </a:spcBef>
                <a:spcAft>
                  <a:spcPct val="0"/>
                </a:spcAft>
                <a:buClrTx/>
                <a:buSzTx/>
                <a:buFontTx/>
                <a:buNone/>
              </a:pPr>
              <a:r>
                <a:rPr kumimoji="1" lang="en-US" altLang="zh-CN" sz="2000" b="1" smtClean="0">
                  <a:solidFill>
                    <a:srgbClr val="000000"/>
                  </a:solidFill>
                  <a:ea typeface="宋体" panose="02010600030101010101" pitchFamily="2" charset="-122"/>
                  <a:sym typeface="Symbol" panose="05050102010706020507" pitchFamily="18" charset="2"/>
                </a:rPr>
                <a:t>*</a:t>
              </a:r>
            </a:p>
          </p:txBody>
        </p:sp>
        <p:sp>
          <p:nvSpPr>
            <p:cNvPr id="47" name="Text Box 8"/>
            <p:cNvSpPr txBox="1">
              <a:spLocks noChangeArrowheads="1"/>
            </p:cNvSpPr>
            <p:nvPr/>
          </p:nvSpPr>
          <p:spPr bwMode="auto">
            <a:xfrm>
              <a:off x="1778" y="776"/>
              <a:ext cx="22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spcBef>
                  <a:spcPct val="0"/>
                </a:spcBef>
                <a:spcAft>
                  <a:spcPct val="0"/>
                </a:spcAft>
                <a:buClrTx/>
                <a:buSzTx/>
                <a:buFontTx/>
                <a:buNone/>
              </a:pPr>
              <a:r>
                <a:rPr kumimoji="1" lang="en-US" altLang="zh-CN" sz="2000" b="1" smtClean="0">
                  <a:solidFill>
                    <a:srgbClr val="000000"/>
                  </a:solidFill>
                  <a:ea typeface="宋体" panose="02010600030101010101" pitchFamily="2" charset="-122"/>
                  <a:sym typeface="Symbol" panose="05050102010706020507" pitchFamily="18" charset="2"/>
                </a:rPr>
                <a:t>*</a:t>
              </a:r>
            </a:p>
          </p:txBody>
        </p:sp>
        <p:sp>
          <p:nvSpPr>
            <p:cNvPr id="48" name="Text Box 9"/>
            <p:cNvSpPr txBox="1">
              <a:spLocks noChangeArrowheads="1"/>
            </p:cNvSpPr>
            <p:nvPr/>
          </p:nvSpPr>
          <p:spPr bwMode="auto">
            <a:xfrm>
              <a:off x="2549" y="1389"/>
              <a:ext cx="224" cy="25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spcBef>
                  <a:spcPct val="0"/>
                </a:spcBef>
                <a:spcAft>
                  <a:spcPct val="0"/>
                </a:spcAft>
                <a:buClrTx/>
                <a:buSzTx/>
                <a:buFontTx/>
                <a:buNone/>
              </a:pPr>
              <a:r>
                <a:rPr kumimoji="1" lang="en-US" altLang="zh-CN" sz="2000" b="1" smtClean="0">
                  <a:solidFill>
                    <a:srgbClr val="000000"/>
                  </a:solidFill>
                  <a:ea typeface="宋体" panose="02010600030101010101" pitchFamily="2" charset="-122"/>
                  <a:sym typeface="Symbol" panose="05050102010706020507" pitchFamily="18" charset="2"/>
                </a:rPr>
                <a:t>*</a:t>
              </a:r>
            </a:p>
          </p:txBody>
        </p:sp>
      </p:grpSp>
    </p:spTree>
    <p:extLst>
      <p:ext uri="{BB962C8B-B14F-4D97-AF65-F5344CB8AC3E}">
        <p14:creationId xmlns:p14="http://schemas.microsoft.com/office/powerpoint/2010/main" val="45921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ox(in)">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anim calcmode="lin" valueType="num">
                                      <p:cBhvr>
                                        <p:cTn id="13" dur="500" fill="hold"/>
                                        <p:tgtEl>
                                          <p:spTgt spid="49"/>
                                        </p:tgtEl>
                                        <p:attrNameLst>
                                          <p:attrName>style.rotation</p:attrName>
                                        </p:attrNameLst>
                                      </p:cBhvr>
                                      <p:tavLst>
                                        <p:tav tm="0">
                                          <p:val>
                                            <p:fltVal val="720"/>
                                          </p:val>
                                        </p:tav>
                                        <p:tav tm="100000">
                                          <p:val>
                                            <p:fltVal val="0"/>
                                          </p:val>
                                        </p:tav>
                                      </p:tavLst>
                                    </p:anim>
                                    <p:anim calcmode="lin" valueType="num">
                                      <p:cBhvr>
                                        <p:cTn id="14" dur="500" fill="hold"/>
                                        <p:tgtEl>
                                          <p:spTgt spid="49"/>
                                        </p:tgtEl>
                                        <p:attrNameLst>
                                          <p:attrName>ppt_h</p:attrName>
                                        </p:attrNameLst>
                                      </p:cBhvr>
                                      <p:tavLst>
                                        <p:tav tm="0">
                                          <p:val>
                                            <p:fltVal val="0"/>
                                          </p:val>
                                        </p:tav>
                                        <p:tav tm="100000">
                                          <p:val>
                                            <p:strVal val="#ppt_h"/>
                                          </p:val>
                                        </p:tav>
                                      </p:tavLst>
                                    </p:anim>
                                    <p:anim calcmode="lin" valueType="num">
                                      <p:cBhvr>
                                        <p:cTn id="15" dur="500" fill="hold"/>
                                        <p:tgtEl>
                                          <p:spTgt spid="49"/>
                                        </p:tgtEl>
                                        <p:attrNameLst>
                                          <p:attrName>ppt_w</p:attrName>
                                        </p:attrNameLst>
                                      </p:cBhvr>
                                      <p:tavLst>
                                        <p:tav tm="0">
                                          <p:val>
                                            <p:fltVal val="0"/>
                                          </p:val>
                                        </p:tav>
                                        <p:tav tm="100000">
                                          <p:val>
                                            <p:strVal val="#ppt_w"/>
                                          </p:val>
                                        </p:tav>
                                      </p:tavLst>
                                    </p:anim>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strVal val="#ppt_w*0.70"/>
                                          </p:val>
                                        </p:tav>
                                        <p:tav tm="100000">
                                          <p:val>
                                            <p:strVal val="#ppt_w"/>
                                          </p:val>
                                        </p:tav>
                                      </p:tavLst>
                                    </p:anim>
                                    <p:anim calcmode="lin" valueType="num">
                                      <p:cBhvr>
                                        <p:cTn id="21" dur="500" fill="hold"/>
                                        <p:tgtEl>
                                          <p:spTgt spid="28"/>
                                        </p:tgtEl>
                                        <p:attrNameLst>
                                          <p:attrName>ppt_h</p:attrName>
                                        </p:attrNameLst>
                                      </p:cBhvr>
                                      <p:tavLst>
                                        <p:tav tm="0">
                                          <p:val>
                                            <p:strVal val="#ppt_h"/>
                                          </p:val>
                                        </p:tav>
                                        <p:tav tm="100000">
                                          <p:val>
                                            <p:strVal val="#ppt_h"/>
                                          </p:val>
                                        </p:tav>
                                      </p:tavLst>
                                    </p:anim>
                                    <p:animEffect transition="in" filter="fade">
                                      <p:cBhvr>
                                        <p:cTn id="2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sym typeface="Symbol" pitchFamily="18" charset="2"/>
              </a:rPr>
              <a:t>第二节 文法</a:t>
            </a:r>
            <a:endParaRPr lang="zh-CN" altLang="en-US" dirty="0"/>
          </a:p>
        </p:txBody>
      </p:sp>
      <p:sp>
        <p:nvSpPr>
          <p:cNvPr id="34" name="AutoShape 4"/>
          <p:cNvSpPr>
            <a:spLocks noChangeArrowheads="1"/>
          </p:cNvSpPr>
          <p:nvPr/>
        </p:nvSpPr>
        <p:spPr bwMode="auto">
          <a:xfrm>
            <a:off x="385763" y="840169"/>
            <a:ext cx="3106737" cy="531209"/>
          </a:xfrm>
          <a:prstGeom prst="roundRect">
            <a:avLst>
              <a:gd name="adj" fmla="val 16667"/>
            </a:avLst>
          </a:prstGeom>
          <a:noFill/>
          <a:ln>
            <a:noFill/>
          </a:ln>
          <a:effec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语法树</a:t>
            </a:r>
          </a:p>
        </p:txBody>
      </p:sp>
      <p:sp>
        <p:nvSpPr>
          <p:cNvPr id="35" name="Rectangle 5"/>
          <p:cNvSpPr>
            <a:spLocks noChangeArrowheads="1"/>
          </p:cNvSpPr>
          <p:nvPr/>
        </p:nvSpPr>
        <p:spPr bwMode="auto">
          <a:xfrm>
            <a:off x="395288" y="1559306"/>
            <a:ext cx="10795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定义</a:t>
            </a:r>
          </a:p>
        </p:txBody>
      </p:sp>
      <p:sp>
        <p:nvSpPr>
          <p:cNvPr id="36" name="Rectangle 6"/>
          <p:cNvSpPr>
            <a:spLocks noChangeArrowheads="1"/>
          </p:cNvSpPr>
          <p:nvPr/>
        </p:nvSpPr>
        <p:spPr bwMode="auto">
          <a:xfrm>
            <a:off x="1619250" y="1487869"/>
            <a:ext cx="6697663" cy="3168650"/>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b="1" dirty="0" smtClean="0">
                <a:solidFill>
                  <a:srgbClr val="C00000"/>
                </a:solidFill>
                <a:latin typeface="微软雅黑" pitchFamily="34" charset="-122"/>
                <a:ea typeface="微软雅黑" pitchFamily="34" charset="-122"/>
              </a:rPr>
              <a:t>语法树</a:t>
            </a:r>
            <a:r>
              <a:rPr lang="zh-CN" altLang="en-US" b="1" dirty="0" smtClean="0">
                <a:latin typeface="微软雅黑" pitchFamily="34" charset="-122"/>
                <a:ea typeface="微软雅黑" pitchFamily="34" charset="-122"/>
              </a:rPr>
              <a:t>（或</a:t>
            </a:r>
            <a:r>
              <a:rPr lang="zh-CN" altLang="en-US" b="1" dirty="0" smtClean="0">
                <a:solidFill>
                  <a:srgbClr val="C00000"/>
                </a:solidFill>
                <a:latin typeface="微软雅黑" pitchFamily="34" charset="-122"/>
                <a:ea typeface="微软雅黑" pitchFamily="34" charset="-122"/>
              </a:rPr>
              <a:t>推导树</a:t>
            </a:r>
            <a:r>
              <a:rPr lang="zh-CN" altLang="en-US" b="1" dirty="0" smtClean="0">
                <a:latin typeface="微软雅黑" pitchFamily="34" charset="-122"/>
                <a:ea typeface="微软雅黑" pitchFamily="34" charset="-122"/>
              </a:rPr>
              <a:t>）是一棵用来表示一个句型的推导过程的树，它满足：</a:t>
            </a:r>
          </a:p>
          <a:p>
            <a:pPr lvl="1">
              <a:buClr>
                <a:schemeClr val="tx1"/>
              </a:buClr>
              <a:buFontTx/>
              <a:buAutoNum type="circleNumDbPlain"/>
              <a:defRPr/>
            </a:pPr>
            <a:r>
              <a:rPr lang="zh-CN" altLang="en-US" b="1" dirty="0" smtClean="0">
                <a:latin typeface="微软雅黑" pitchFamily="34" charset="-122"/>
                <a:ea typeface="微软雅黑" pitchFamily="34" charset="-122"/>
              </a:rPr>
              <a:t>每个结点带有一个唯一的标记，标记是文法</a:t>
            </a:r>
            <a:r>
              <a:rPr lang="en-US" altLang="zh-CN" b="1" dirty="0" smtClean="0">
                <a:latin typeface="微软雅黑" pitchFamily="34" charset="-122"/>
                <a:ea typeface="微软雅黑" pitchFamily="34" charset="-122"/>
              </a:rPr>
              <a:t>G</a:t>
            </a:r>
            <a:r>
              <a:rPr lang="zh-CN" altLang="en-US" b="1" dirty="0" smtClean="0">
                <a:latin typeface="微软雅黑" pitchFamily="34" charset="-122"/>
                <a:ea typeface="微软雅黑" pitchFamily="34" charset="-122"/>
              </a:rPr>
              <a:t>的非终结符或终结符；</a:t>
            </a:r>
          </a:p>
          <a:p>
            <a:pPr lvl="1">
              <a:buClr>
                <a:schemeClr val="tx1"/>
              </a:buClr>
              <a:buFontTx/>
              <a:buAutoNum type="circleNumDbPlain"/>
              <a:defRPr/>
            </a:pPr>
            <a:r>
              <a:rPr lang="zh-CN" altLang="en-US" b="1" dirty="0" smtClean="0">
                <a:latin typeface="微软雅黑" pitchFamily="34" charset="-122"/>
                <a:ea typeface="微软雅黑" pitchFamily="34" charset="-122"/>
              </a:rPr>
              <a:t>如果标记为非终结符</a:t>
            </a:r>
            <a:r>
              <a:rPr lang="en-US" altLang="zh-CN" b="1" dirty="0" smtClean="0">
                <a:latin typeface="微软雅黑" pitchFamily="34" charset="-122"/>
                <a:ea typeface="微软雅黑" pitchFamily="34" charset="-122"/>
              </a:rPr>
              <a:t>A</a:t>
            </a:r>
            <a:r>
              <a:rPr lang="zh-CN" altLang="en-US" b="1" dirty="0" smtClean="0">
                <a:latin typeface="微软雅黑" pitchFamily="34" charset="-122"/>
                <a:ea typeface="微软雅黑" pitchFamily="34" charset="-122"/>
              </a:rPr>
              <a:t>的内部结点从左到右有子结点</a:t>
            </a:r>
            <a:r>
              <a:rPr lang="en-US" altLang="zh-CN" b="1" dirty="0" smtClean="0">
                <a:latin typeface="微软雅黑" pitchFamily="34" charset="-122"/>
                <a:ea typeface="微软雅黑" pitchFamily="34" charset="-122"/>
              </a:rPr>
              <a:t>X</a:t>
            </a:r>
            <a:r>
              <a:rPr lang="en-US" altLang="zh-CN" b="1" baseline="-25000"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X</a:t>
            </a:r>
            <a:r>
              <a:rPr lang="en-US" altLang="zh-CN" b="1" baseline="-25000"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a:t>
            </a:r>
            <a:r>
              <a:rPr lang="en-US" altLang="zh-CN" b="1" dirty="0" smtClean="0">
                <a:latin typeface="微软雅黑" pitchFamily="34" charset="-122"/>
                <a:ea typeface="微软雅黑" pitchFamily="34" charset="-122"/>
              </a:rPr>
              <a:t>…, </a:t>
            </a:r>
            <a:r>
              <a:rPr lang="en-US" altLang="zh-CN" b="1" dirty="0" err="1" smtClean="0">
                <a:latin typeface="微软雅黑" pitchFamily="34" charset="-122"/>
                <a:ea typeface="微软雅黑" pitchFamily="34" charset="-122"/>
              </a:rPr>
              <a:t>X</a:t>
            </a:r>
            <a:r>
              <a:rPr lang="en-US" altLang="zh-CN" b="1" baseline="-25000" dirty="0" err="1" smtClean="0">
                <a:latin typeface="微软雅黑" pitchFamily="34" charset="-122"/>
                <a:ea typeface="微软雅黑" pitchFamily="34" charset="-122"/>
              </a:rPr>
              <a:t>n</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则</a:t>
            </a:r>
            <a:r>
              <a:rPr lang="en-US" altLang="zh-CN" b="1" dirty="0" smtClean="0">
                <a:latin typeface="微软雅黑" pitchFamily="34" charset="-122"/>
                <a:ea typeface="微软雅黑" pitchFamily="34" charset="-122"/>
              </a:rPr>
              <a:t>A→X</a:t>
            </a:r>
            <a:r>
              <a:rPr lang="en-US" altLang="zh-CN" b="1" baseline="-25000" dirty="0" smtClean="0">
                <a:latin typeface="微软雅黑" pitchFamily="34" charset="-122"/>
                <a:ea typeface="微软雅黑" pitchFamily="34" charset="-122"/>
              </a:rPr>
              <a:t>1</a:t>
            </a:r>
            <a:r>
              <a:rPr lang="en-US" altLang="zh-CN"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X</a:t>
            </a:r>
            <a:r>
              <a:rPr lang="en-US" altLang="zh-CN" b="1" baseline="-25000" dirty="0" err="1" smtClean="0">
                <a:latin typeface="微软雅黑" pitchFamily="34" charset="-122"/>
                <a:ea typeface="微软雅黑" pitchFamily="34" charset="-122"/>
              </a:rPr>
              <a:t>n</a:t>
            </a:r>
            <a:r>
              <a:rPr lang="zh-CN" altLang="en-US" b="1" dirty="0" smtClean="0">
                <a:latin typeface="微软雅黑" pitchFamily="34" charset="-122"/>
                <a:ea typeface="微软雅黑" pitchFamily="34" charset="-122"/>
              </a:rPr>
              <a:t>是一个产生式</a:t>
            </a:r>
            <a:r>
              <a:rPr lang="en-US" altLang="zh-CN" b="1" dirty="0" smtClean="0">
                <a:latin typeface="微软雅黑" pitchFamily="34" charset="-122"/>
                <a:ea typeface="微软雅黑" pitchFamily="34" charset="-122"/>
              </a:rPr>
              <a:t>;</a:t>
            </a:r>
          </a:p>
          <a:p>
            <a:pPr lvl="1">
              <a:buClr>
                <a:schemeClr val="tx1"/>
              </a:buClr>
              <a:buFontTx/>
              <a:buAutoNum type="circleNumDbPlain"/>
              <a:defRPr/>
            </a:pPr>
            <a:r>
              <a:rPr lang="zh-CN" altLang="en-US" b="1" dirty="0" smtClean="0">
                <a:latin typeface="微软雅黑" pitchFamily="34" charset="-122"/>
                <a:ea typeface="微软雅黑" pitchFamily="34" charset="-122"/>
              </a:rPr>
              <a:t>如果有结点标记为，则它必是叶结点，且它是该父结点的唯一子结点；</a:t>
            </a:r>
          </a:p>
        </p:txBody>
      </p:sp>
      <p:sp>
        <p:nvSpPr>
          <p:cNvPr id="37" name="Rectangle 8"/>
          <p:cNvSpPr>
            <a:spLocks noChangeArrowheads="1"/>
          </p:cNvSpPr>
          <p:nvPr/>
        </p:nvSpPr>
        <p:spPr bwMode="auto">
          <a:xfrm>
            <a:off x="395288" y="4943856"/>
            <a:ext cx="4608512" cy="1152525"/>
          </a:xfrm>
          <a:prstGeom prst="rect">
            <a:avLst/>
          </a:prstGeom>
          <a:noFill/>
          <a:ln>
            <a:noFill/>
          </a:ln>
          <a:effectLst/>
        </p:spPr>
        <p:txBody>
          <a:bodyPr/>
          <a:lstStyle/>
          <a:p>
            <a:pPr marL="0" marR="0" lvl="0" indent="0" defTabSz="914400" eaLnBrk="1" fontAlgn="auto" latinLnBrk="0" hangingPunct="1">
              <a:lnSpc>
                <a:spcPts val="24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a:t>
            </a:r>
          </a:p>
          <a:p>
            <a:pPr marL="1081088" marR="0" lvl="1" indent="-457200" defTabSz="914400" eaLnBrk="1" fontAlgn="auto" latinLnBrk="0" hangingPunct="1">
              <a:lnSpc>
                <a:spcPts val="2400"/>
              </a:lnSpc>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a:t>
            </a:r>
            <a:r>
              <a:rPr kumimoji="1" lang="en-US" altLang="zh-CN" sz="1800" b="1"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1</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={E→E+E|E*E|(E)|i}</a:t>
            </a:r>
          </a:p>
          <a:p>
            <a:pPr marL="0" marR="0" lvl="0" indent="0" defTabSz="914400" eaLnBrk="1" fontAlgn="auto" latinLnBrk="0" hangingPunct="1">
              <a:lnSpc>
                <a:spcPts val="2400"/>
              </a:lnSpc>
              <a:spcBef>
                <a:spcPts val="0"/>
              </a:spcBef>
              <a:spcAft>
                <a:spcPts val="0"/>
              </a:spcAft>
              <a:buClrTx/>
              <a:buSzTx/>
              <a:buFontTx/>
              <a:buNone/>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句子</a:t>
            </a:r>
            <a:r>
              <a:rPr kumimoji="1" lang="en-US" altLang="zh-CN" sz="18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i+i</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*i</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的语法树下：</a:t>
            </a:r>
          </a:p>
        </p:txBody>
      </p:sp>
      <p:sp>
        <p:nvSpPr>
          <p:cNvPr id="38" name="AutoShape 9"/>
          <p:cNvSpPr>
            <a:spLocks noChangeArrowheads="1"/>
          </p:cNvSpPr>
          <p:nvPr/>
        </p:nvSpPr>
        <p:spPr bwMode="auto">
          <a:xfrm>
            <a:off x="3410744" y="1488665"/>
            <a:ext cx="4608513" cy="4176712"/>
          </a:xfrm>
          <a:prstGeom prst="roundRect">
            <a:avLst>
              <a:gd name="adj" fmla="val 16667"/>
            </a:avLst>
          </a:prstGeom>
          <a:solidFill>
            <a:srgbClr val="FFCCFF"/>
          </a:solidFill>
          <a:ln>
            <a:noFill/>
          </a:ln>
          <a:effectLst>
            <a:outerShdw dist="107763" dir="18900000" algn="ctr" rotWithShape="0">
              <a:srgbClr val="B2B2B2">
                <a:alpha val="50000"/>
              </a:srgbClr>
            </a:outerShdw>
          </a:effectLst>
          <a:extLst>
            <a:ext uri="{91240B29-F687-4F45-9708-019B960494DF}">
              <a14:hiddenLine xmlns:a14="http://schemas.microsoft.com/office/drawing/2010/main" w="9525" algn="ctr">
                <a:solidFill>
                  <a:schemeClr val="tx1"/>
                </a:solidFill>
                <a:round/>
                <a:headEnd/>
                <a:tailEnd/>
              </a14:hiddenLine>
            </a:ext>
          </a:extLst>
        </p:spPr>
        <p:txBody>
          <a:bodyPr wrap="none" lIns="0" tIns="46038" rIns="0" bIns="46038"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9" name="Text Box 37"/>
          <p:cNvSpPr txBox="1">
            <a:spLocks noChangeArrowheads="1"/>
          </p:cNvSpPr>
          <p:nvPr/>
        </p:nvSpPr>
        <p:spPr bwMode="auto">
          <a:xfrm>
            <a:off x="5394325" y="2037144"/>
            <a:ext cx="354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eaLnBrk="1" hangingPunct="1"/>
            <a:r>
              <a:rPr kumimoji="1" lang="en-US" altLang="zh-CN" sz="2400">
                <a:latin typeface="微软雅黑" pitchFamily="34" charset="-122"/>
                <a:ea typeface="微软雅黑" pitchFamily="34" charset="-122"/>
              </a:rPr>
              <a:t>E</a:t>
            </a:r>
          </a:p>
        </p:txBody>
      </p:sp>
      <p:grpSp>
        <p:nvGrpSpPr>
          <p:cNvPr id="40" name="Group 58"/>
          <p:cNvGrpSpPr>
            <a:grpSpLocks/>
          </p:cNvGrpSpPr>
          <p:nvPr/>
        </p:nvGrpSpPr>
        <p:grpSpPr bwMode="auto">
          <a:xfrm>
            <a:off x="4495801" y="2397508"/>
            <a:ext cx="2030413" cy="746126"/>
            <a:chOff x="2152" y="1508"/>
            <a:chExt cx="1279" cy="470"/>
          </a:xfrm>
        </p:grpSpPr>
        <p:grpSp>
          <p:nvGrpSpPr>
            <p:cNvPr id="41" name="Group 56"/>
            <p:cNvGrpSpPr>
              <a:grpSpLocks/>
            </p:cNvGrpSpPr>
            <p:nvPr/>
          </p:nvGrpSpPr>
          <p:grpSpPr bwMode="auto">
            <a:xfrm>
              <a:off x="2296" y="1508"/>
              <a:ext cx="1038" cy="244"/>
              <a:chOff x="2296" y="1508"/>
              <a:chExt cx="1038" cy="244"/>
            </a:xfrm>
          </p:grpSpPr>
          <p:sp>
            <p:nvSpPr>
              <p:cNvPr id="46" name="Line 38"/>
              <p:cNvSpPr>
                <a:spLocks noChangeShapeType="1"/>
              </p:cNvSpPr>
              <p:nvPr/>
            </p:nvSpPr>
            <p:spPr bwMode="auto">
              <a:xfrm flipH="1">
                <a:off x="2296" y="1508"/>
                <a:ext cx="432"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7" name="Line 39"/>
              <p:cNvSpPr>
                <a:spLocks noChangeShapeType="1"/>
              </p:cNvSpPr>
              <p:nvPr/>
            </p:nvSpPr>
            <p:spPr bwMode="auto">
              <a:xfrm>
                <a:off x="2920" y="1508"/>
                <a:ext cx="414" cy="24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8" name="Line 40"/>
              <p:cNvSpPr>
                <a:spLocks noChangeShapeType="1"/>
              </p:cNvSpPr>
              <p:nvPr/>
            </p:nvSpPr>
            <p:spPr bwMode="auto">
              <a:xfrm>
                <a:off x="2824" y="1556"/>
                <a:ext cx="11" cy="1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42" name="Group 57"/>
            <p:cNvGrpSpPr>
              <a:grpSpLocks/>
            </p:cNvGrpSpPr>
            <p:nvPr/>
          </p:nvGrpSpPr>
          <p:grpSpPr bwMode="auto">
            <a:xfrm>
              <a:off x="2152" y="1661"/>
              <a:ext cx="1279" cy="317"/>
              <a:chOff x="2152" y="1661"/>
              <a:chExt cx="1279" cy="317"/>
            </a:xfrm>
          </p:grpSpPr>
          <p:sp>
            <p:nvSpPr>
              <p:cNvPr id="43" name="Text Box 41"/>
              <p:cNvSpPr txBox="1">
                <a:spLocks noChangeArrowheads="1"/>
              </p:cNvSpPr>
              <p:nvPr/>
            </p:nvSpPr>
            <p:spPr bwMode="auto">
              <a:xfrm>
                <a:off x="2152" y="1687"/>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44" name="Text Box 42"/>
              <p:cNvSpPr txBox="1">
                <a:spLocks noChangeArrowheads="1"/>
              </p:cNvSpPr>
              <p:nvPr/>
            </p:nvSpPr>
            <p:spPr bwMode="auto">
              <a:xfrm>
                <a:off x="3208" y="1678"/>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45" name="Text Box 43"/>
              <p:cNvSpPr txBox="1">
                <a:spLocks noChangeArrowheads="1"/>
              </p:cNvSpPr>
              <p:nvPr/>
            </p:nvSpPr>
            <p:spPr bwMode="auto">
              <a:xfrm>
                <a:off x="2718" y="1661"/>
                <a:ext cx="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grpSp>
      </p:grpSp>
      <p:grpSp>
        <p:nvGrpSpPr>
          <p:cNvPr id="49" name="Group 63"/>
          <p:cNvGrpSpPr>
            <a:grpSpLocks/>
          </p:cNvGrpSpPr>
          <p:nvPr/>
        </p:nvGrpSpPr>
        <p:grpSpPr bwMode="auto">
          <a:xfrm>
            <a:off x="7010400" y="3881817"/>
            <a:ext cx="266700" cy="876299"/>
            <a:chOff x="3736" y="2443"/>
            <a:chExt cx="168" cy="552"/>
          </a:xfrm>
        </p:grpSpPr>
        <p:sp>
          <p:nvSpPr>
            <p:cNvPr id="50" name="Line 50"/>
            <p:cNvSpPr>
              <a:spLocks noChangeShapeType="1"/>
            </p:cNvSpPr>
            <p:nvPr/>
          </p:nvSpPr>
          <p:spPr bwMode="auto">
            <a:xfrm>
              <a:off x="3832" y="2443"/>
              <a:ext cx="1" cy="261"/>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1" name="Text Box 52"/>
            <p:cNvSpPr txBox="1">
              <a:spLocks noChangeArrowheads="1"/>
            </p:cNvSpPr>
            <p:nvPr/>
          </p:nvSpPr>
          <p:spPr bwMode="auto">
            <a:xfrm>
              <a:off x="3736" y="2704"/>
              <a:ext cx="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a:t>
              </a:r>
            </a:p>
          </p:txBody>
        </p:sp>
      </p:grpSp>
      <p:grpSp>
        <p:nvGrpSpPr>
          <p:cNvPr id="52" name="Group 62"/>
          <p:cNvGrpSpPr>
            <a:grpSpLocks/>
          </p:cNvGrpSpPr>
          <p:nvPr/>
        </p:nvGrpSpPr>
        <p:grpSpPr bwMode="auto">
          <a:xfrm>
            <a:off x="5181600" y="3864358"/>
            <a:ext cx="266700" cy="879476"/>
            <a:chOff x="2584" y="2432"/>
            <a:chExt cx="168" cy="554"/>
          </a:xfrm>
        </p:grpSpPr>
        <p:sp>
          <p:nvSpPr>
            <p:cNvPr id="53" name="Line 51"/>
            <p:cNvSpPr>
              <a:spLocks noChangeShapeType="1"/>
            </p:cNvSpPr>
            <p:nvPr/>
          </p:nvSpPr>
          <p:spPr bwMode="auto">
            <a:xfrm>
              <a:off x="2685" y="2432"/>
              <a:ext cx="0" cy="27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4" name="Text Box 53"/>
            <p:cNvSpPr txBox="1">
              <a:spLocks noChangeArrowheads="1"/>
            </p:cNvSpPr>
            <p:nvPr/>
          </p:nvSpPr>
          <p:spPr bwMode="auto">
            <a:xfrm>
              <a:off x="2584" y="2695"/>
              <a:ext cx="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a:t>
              </a:r>
            </a:p>
          </p:txBody>
        </p:sp>
      </p:grpSp>
      <p:grpSp>
        <p:nvGrpSpPr>
          <p:cNvPr id="55" name="Group 59"/>
          <p:cNvGrpSpPr>
            <a:grpSpLocks/>
          </p:cNvGrpSpPr>
          <p:nvPr/>
        </p:nvGrpSpPr>
        <p:grpSpPr bwMode="auto">
          <a:xfrm>
            <a:off x="4495800" y="3124583"/>
            <a:ext cx="266700" cy="817563"/>
            <a:chOff x="2152" y="1966"/>
            <a:chExt cx="168" cy="515"/>
          </a:xfrm>
        </p:grpSpPr>
        <p:sp>
          <p:nvSpPr>
            <p:cNvPr id="56" name="Text Box 49"/>
            <p:cNvSpPr txBox="1">
              <a:spLocks noChangeArrowheads="1"/>
            </p:cNvSpPr>
            <p:nvPr/>
          </p:nvSpPr>
          <p:spPr bwMode="auto">
            <a:xfrm>
              <a:off x="2152" y="2190"/>
              <a:ext cx="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a:t>
              </a:r>
            </a:p>
          </p:txBody>
        </p:sp>
        <p:sp>
          <p:nvSpPr>
            <p:cNvPr id="57" name="Line 54"/>
            <p:cNvSpPr>
              <a:spLocks noChangeShapeType="1"/>
            </p:cNvSpPr>
            <p:nvPr/>
          </p:nvSpPr>
          <p:spPr bwMode="auto">
            <a:xfrm flipH="1">
              <a:off x="2245" y="1966"/>
              <a:ext cx="3" cy="28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58" name="Group 60"/>
          <p:cNvGrpSpPr>
            <a:grpSpLocks/>
          </p:cNvGrpSpPr>
          <p:nvPr/>
        </p:nvGrpSpPr>
        <p:grpSpPr bwMode="auto">
          <a:xfrm>
            <a:off x="5181601" y="3124581"/>
            <a:ext cx="2182813" cy="836613"/>
            <a:chOff x="2584" y="1966"/>
            <a:chExt cx="1375" cy="527"/>
          </a:xfrm>
        </p:grpSpPr>
        <p:sp>
          <p:nvSpPr>
            <p:cNvPr id="59" name="Line 44"/>
            <p:cNvSpPr>
              <a:spLocks noChangeShapeType="1"/>
            </p:cNvSpPr>
            <p:nvPr/>
          </p:nvSpPr>
          <p:spPr bwMode="auto">
            <a:xfrm flipH="1">
              <a:off x="2824" y="1966"/>
              <a:ext cx="384"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0" name="Line 45"/>
            <p:cNvSpPr>
              <a:spLocks noChangeShapeType="1"/>
            </p:cNvSpPr>
            <p:nvPr/>
          </p:nvSpPr>
          <p:spPr bwMode="auto">
            <a:xfrm>
              <a:off x="3496" y="1966"/>
              <a:ext cx="336"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1" name="Line 46"/>
            <p:cNvSpPr>
              <a:spLocks noChangeShapeType="1"/>
            </p:cNvSpPr>
            <p:nvPr/>
          </p:nvSpPr>
          <p:spPr bwMode="auto">
            <a:xfrm>
              <a:off x="3304" y="2014"/>
              <a:ext cx="0" cy="2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2" name="Text Box 47"/>
            <p:cNvSpPr txBox="1">
              <a:spLocks noChangeArrowheads="1"/>
            </p:cNvSpPr>
            <p:nvPr/>
          </p:nvSpPr>
          <p:spPr bwMode="auto">
            <a:xfrm>
              <a:off x="3736" y="2190"/>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63" name="Text Box 48"/>
            <p:cNvSpPr txBox="1">
              <a:spLocks noChangeArrowheads="1"/>
            </p:cNvSpPr>
            <p:nvPr/>
          </p:nvSpPr>
          <p:spPr bwMode="auto">
            <a:xfrm>
              <a:off x="2584" y="2190"/>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64" name="Text Box 55"/>
            <p:cNvSpPr txBox="1">
              <a:spLocks noChangeArrowheads="1"/>
            </p:cNvSpPr>
            <p:nvPr/>
          </p:nvSpPr>
          <p:spPr bwMode="auto">
            <a:xfrm>
              <a:off x="3208" y="220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grpSp>
    </p:spTree>
    <p:extLst>
      <p:ext uri="{BB962C8B-B14F-4D97-AF65-F5344CB8AC3E}">
        <p14:creationId xmlns:p14="http://schemas.microsoft.com/office/powerpoint/2010/main" val="107298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anim calcmode="lin" valueType="num">
                                      <p:cBhvr>
                                        <p:cTn id="8" dur="500" fill="hold"/>
                                        <p:tgtEl>
                                          <p:spTgt spid="37"/>
                                        </p:tgtEl>
                                        <p:attrNameLst>
                                          <p:attrName>style.rotation</p:attrName>
                                        </p:attrNameLst>
                                      </p:cBhvr>
                                      <p:tavLst>
                                        <p:tav tm="0">
                                          <p:val>
                                            <p:fltVal val="720"/>
                                          </p:val>
                                        </p:tav>
                                        <p:tav tm="100000">
                                          <p:val>
                                            <p:fltVal val="0"/>
                                          </p:val>
                                        </p:tav>
                                      </p:tavLst>
                                    </p:anim>
                                    <p:anim calcmode="lin" valueType="num">
                                      <p:cBhvr>
                                        <p:cTn id="9" dur="500" fill="hold"/>
                                        <p:tgtEl>
                                          <p:spTgt spid="37"/>
                                        </p:tgtEl>
                                        <p:attrNameLst>
                                          <p:attrName>ppt_h</p:attrName>
                                        </p:attrNameLst>
                                      </p:cBhvr>
                                      <p:tavLst>
                                        <p:tav tm="0">
                                          <p:val>
                                            <p:fltVal val="0"/>
                                          </p:val>
                                        </p:tav>
                                        <p:tav tm="100000">
                                          <p:val>
                                            <p:strVal val="#ppt_h"/>
                                          </p:val>
                                        </p:tav>
                                      </p:tavLst>
                                    </p:anim>
                                    <p:anim calcmode="lin" valueType="num">
                                      <p:cBhvr>
                                        <p:cTn id="10" dur="500" fill="hold"/>
                                        <p:tgtEl>
                                          <p:spTgt spid="37"/>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39"/>
                                        </p:tgtEl>
                                        <p:attrNameLst>
                                          <p:attrName>style.visibility</p:attrName>
                                        </p:attrNameLst>
                                      </p:cBhvr>
                                      <p:to>
                                        <p:strVal val="visible"/>
                                      </p:to>
                                    </p:set>
                                    <p:anim calcmode="lin" valueType="num">
                                      <p:cBhvr>
                                        <p:cTn id="20" dur="1000" fill="hold"/>
                                        <p:tgtEl>
                                          <p:spTgt spid="39"/>
                                        </p:tgtEl>
                                        <p:attrNameLst>
                                          <p:attrName>ppt_w</p:attrName>
                                        </p:attrNameLst>
                                      </p:cBhvr>
                                      <p:tavLst>
                                        <p:tav tm="0">
                                          <p:val>
                                            <p:strVal val="#ppt_w*0.70"/>
                                          </p:val>
                                        </p:tav>
                                        <p:tav tm="100000">
                                          <p:val>
                                            <p:strVal val="#ppt_w"/>
                                          </p:val>
                                        </p:tav>
                                      </p:tavLst>
                                    </p:anim>
                                    <p:anim calcmode="lin" valueType="num">
                                      <p:cBhvr>
                                        <p:cTn id="21" dur="1000" fill="hold"/>
                                        <p:tgtEl>
                                          <p:spTgt spid="39"/>
                                        </p:tgtEl>
                                        <p:attrNameLst>
                                          <p:attrName>ppt_h</p:attrName>
                                        </p:attrNameLst>
                                      </p:cBhvr>
                                      <p:tavLst>
                                        <p:tav tm="0">
                                          <p:val>
                                            <p:strVal val="#ppt_h"/>
                                          </p:val>
                                        </p:tav>
                                        <p:tav tm="100000">
                                          <p:val>
                                            <p:strVal val="#ppt_h"/>
                                          </p:val>
                                        </p:tav>
                                      </p:tavLst>
                                    </p:anim>
                                    <p:animEffect transition="in" filter="fade">
                                      <p:cBhvr>
                                        <p:cTn id="22" dur="10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circle(in)">
                                      <p:cBhvr>
                                        <p:cTn id="27" dur="10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5"/>
                                        </p:tgtEl>
                                        <p:attrNameLst>
                                          <p:attrName>style.visibility</p:attrName>
                                        </p:attrNameLst>
                                      </p:cBhvr>
                                      <p:to>
                                        <p:strVal val="visible"/>
                                      </p:to>
                                    </p:set>
                                    <p:animEffect transition="in" filter="circle(in)">
                                      <p:cBhvr>
                                        <p:cTn id="32" dur="1000"/>
                                        <p:tgtEl>
                                          <p:spTgt spid="55"/>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circle(in)">
                                      <p:cBhvr>
                                        <p:cTn id="37" dur="10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circle(in)">
                                      <p:cBhvr>
                                        <p:cTn id="42" dur="1000"/>
                                        <p:tgtEl>
                                          <p:spTgt spid="52"/>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circle(in)">
                                      <p:cBhvr>
                                        <p:cTn id="47"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sym typeface="Symbol" pitchFamily="18" charset="2"/>
              </a:rPr>
              <a:t>第二节 文法</a:t>
            </a:r>
            <a:endParaRPr lang="zh-CN" altLang="en-US" dirty="0"/>
          </a:p>
        </p:txBody>
      </p:sp>
      <p:grpSp>
        <p:nvGrpSpPr>
          <p:cNvPr id="39" name="Group 4"/>
          <p:cNvGrpSpPr>
            <a:grpSpLocks/>
          </p:cNvGrpSpPr>
          <p:nvPr/>
        </p:nvGrpSpPr>
        <p:grpSpPr bwMode="auto">
          <a:xfrm>
            <a:off x="395288" y="874903"/>
            <a:ext cx="7993062" cy="792163"/>
            <a:chOff x="340" y="1842"/>
            <a:chExt cx="5035" cy="499"/>
          </a:xfrm>
        </p:grpSpPr>
        <p:sp>
          <p:nvSpPr>
            <p:cNvPr id="40" name="AutoShape 5"/>
            <p:cNvSpPr>
              <a:spLocks noChangeArrowheads="1"/>
            </p:cNvSpPr>
            <p:nvPr/>
          </p:nvSpPr>
          <p:spPr bwMode="auto">
            <a:xfrm>
              <a:off x="340" y="1854"/>
              <a:ext cx="5035" cy="487"/>
            </a:xfrm>
            <a:prstGeom prst="roundRect">
              <a:avLst>
                <a:gd name="adj" fmla="val 5435"/>
              </a:avLst>
            </a:prstGeom>
            <a:no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863600" marR="0" lvl="0" indent="0" defTabSz="914400" eaLnBrk="1" fontAlgn="auto" latinLnBrk="0" hangingPunct="1">
                <a:lnSpc>
                  <a:spcPct val="90000"/>
                </a:lnSpc>
                <a:spcBef>
                  <a:spcPct val="2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zh-CN" altLang="en-US"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注意</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i+i</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*i</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除了上面的语法树之外，还存在不同的语法树。</a:t>
              </a:r>
            </a:p>
          </p:txBody>
        </p:sp>
        <p:graphicFrame>
          <p:nvGraphicFramePr>
            <p:cNvPr id="41" name="Object 6"/>
            <p:cNvGraphicFramePr>
              <a:graphicFrameLocks noChangeAspect="1"/>
            </p:cNvGraphicFramePr>
            <p:nvPr/>
          </p:nvGraphicFramePr>
          <p:xfrm>
            <a:off x="476" y="1842"/>
            <a:ext cx="227" cy="462"/>
          </p:xfrm>
          <a:graphic>
            <a:graphicData uri="http://schemas.openxmlformats.org/presentationml/2006/ole">
              <mc:AlternateContent xmlns:mc="http://schemas.openxmlformats.org/markup-compatibility/2006">
                <mc:Choice xmlns:v="urn:schemas-microsoft-com:vml" Requires="v">
                  <p:oleObj spid="_x0000_s7247" name="剪辑" r:id="rId3" imgW="1728788" imgH="3252788" progId="MS_ClipArt_Gallery.2">
                    <p:embed/>
                  </p:oleObj>
                </mc:Choice>
                <mc:Fallback>
                  <p:oleObj name="剪辑" r:id="rId3" imgW="1728788" imgH="32527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842"/>
                          <a:ext cx="227" cy="4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2" name="AutoShape 8"/>
          <p:cNvSpPr>
            <a:spLocks noChangeArrowheads="1"/>
          </p:cNvSpPr>
          <p:nvPr/>
        </p:nvSpPr>
        <p:spPr bwMode="auto">
          <a:xfrm>
            <a:off x="323850" y="1809941"/>
            <a:ext cx="4608513" cy="4176712"/>
          </a:xfrm>
          <a:prstGeom prst="roundRect">
            <a:avLst>
              <a:gd name="adj" fmla="val 16667"/>
            </a:avLst>
          </a:prstGeom>
          <a:noFill/>
          <a:ln>
            <a:noFill/>
          </a:ln>
          <a:effectLst>
            <a:outerShdw dist="107763" dir="18900000" algn="ctr" rotWithShape="0">
              <a:srgbClr val="B2B2B2">
                <a:alpha val="50000"/>
              </a:srgbClr>
            </a:outerShdw>
          </a:effectLst>
        </p:spPr>
        <p:txBody>
          <a:bodyPr wrap="none" lIns="0" tIns="46038" rIns="0" bIns="46038" anchor="ctr"/>
          <a:lstStyle/>
          <a:p>
            <a:pPr marL="0" marR="0" lvl="0" indent="0" algn="ctr" defTabSz="914400" eaLnBrk="1" fontAlgn="auto" latinLnBrk="0" hangingPunct="1">
              <a:lnSpc>
                <a:spcPct val="90000"/>
              </a:lnSpc>
              <a:spcBef>
                <a:spcPct val="50000"/>
              </a:spcBef>
              <a:spcAft>
                <a:spcPts val="0"/>
              </a:spcAft>
              <a:buClr>
                <a:srgbClr val="99CCFF"/>
              </a:buClr>
              <a:buSzPct val="75000"/>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43" name="Text Box 9"/>
          <p:cNvSpPr txBox="1">
            <a:spLocks noChangeArrowheads="1"/>
          </p:cNvSpPr>
          <p:nvPr/>
        </p:nvSpPr>
        <p:spPr bwMode="auto">
          <a:xfrm>
            <a:off x="2798763" y="1651187"/>
            <a:ext cx="3545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eaLnBrk="1" hangingPunct="1"/>
            <a:r>
              <a:rPr kumimoji="1" lang="en-US" altLang="zh-CN" sz="2400">
                <a:latin typeface="微软雅黑" pitchFamily="34" charset="-122"/>
                <a:ea typeface="微软雅黑" pitchFamily="34" charset="-122"/>
              </a:rPr>
              <a:t>E</a:t>
            </a:r>
          </a:p>
        </p:txBody>
      </p:sp>
      <p:grpSp>
        <p:nvGrpSpPr>
          <p:cNvPr id="44" name="Group 10"/>
          <p:cNvGrpSpPr>
            <a:grpSpLocks/>
          </p:cNvGrpSpPr>
          <p:nvPr/>
        </p:nvGrpSpPr>
        <p:grpSpPr bwMode="auto">
          <a:xfrm>
            <a:off x="823914" y="2832285"/>
            <a:ext cx="2030413" cy="746124"/>
            <a:chOff x="2152" y="1508"/>
            <a:chExt cx="1279" cy="470"/>
          </a:xfrm>
        </p:grpSpPr>
        <p:grpSp>
          <p:nvGrpSpPr>
            <p:cNvPr id="45" name="Group 11"/>
            <p:cNvGrpSpPr>
              <a:grpSpLocks/>
            </p:cNvGrpSpPr>
            <p:nvPr/>
          </p:nvGrpSpPr>
          <p:grpSpPr bwMode="auto">
            <a:xfrm>
              <a:off x="2296" y="1508"/>
              <a:ext cx="1038" cy="244"/>
              <a:chOff x="2296" y="1508"/>
              <a:chExt cx="1038" cy="244"/>
            </a:xfrm>
          </p:grpSpPr>
          <p:sp>
            <p:nvSpPr>
              <p:cNvPr id="50" name="Line 12"/>
              <p:cNvSpPr>
                <a:spLocks noChangeShapeType="1"/>
              </p:cNvSpPr>
              <p:nvPr/>
            </p:nvSpPr>
            <p:spPr bwMode="auto">
              <a:xfrm flipH="1">
                <a:off x="2296" y="1508"/>
                <a:ext cx="432"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1" name="Line 13"/>
              <p:cNvSpPr>
                <a:spLocks noChangeShapeType="1"/>
              </p:cNvSpPr>
              <p:nvPr/>
            </p:nvSpPr>
            <p:spPr bwMode="auto">
              <a:xfrm>
                <a:off x="2920" y="1508"/>
                <a:ext cx="414" cy="244"/>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2" name="Line 14"/>
              <p:cNvSpPr>
                <a:spLocks noChangeShapeType="1"/>
              </p:cNvSpPr>
              <p:nvPr/>
            </p:nvSpPr>
            <p:spPr bwMode="auto">
              <a:xfrm>
                <a:off x="2824" y="1556"/>
                <a:ext cx="11" cy="196"/>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46" name="Group 15"/>
            <p:cNvGrpSpPr>
              <a:grpSpLocks/>
            </p:cNvGrpSpPr>
            <p:nvPr/>
          </p:nvGrpSpPr>
          <p:grpSpPr bwMode="auto">
            <a:xfrm>
              <a:off x="2152" y="1661"/>
              <a:ext cx="1279" cy="317"/>
              <a:chOff x="2152" y="1661"/>
              <a:chExt cx="1279" cy="317"/>
            </a:xfrm>
          </p:grpSpPr>
          <p:sp>
            <p:nvSpPr>
              <p:cNvPr id="47" name="Text Box 16"/>
              <p:cNvSpPr txBox="1">
                <a:spLocks noChangeArrowheads="1"/>
              </p:cNvSpPr>
              <p:nvPr/>
            </p:nvSpPr>
            <p:spPr bwMode="auto">
              <a:xfrm>
                <a:off x="2152" y="1687"/>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48" name="Text Box 17"/>
              <p:cNvSpPr txBox="1">
                <a:spLocks noChangeArrowheads="1"/>
              </p:cNvSpPr>
              <p:nvPr/>
            </p:nvSpPr>
            <p:spPr bwMode="auto">
              <a:xfrm>
                <a:off x="3208" y="1678"/>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49" name="Text Box 18"/>
              <p:cNvSpPr txBox="1">
                <a:spLocks noChangeArrowheads="1"/>
              </p:cNvSpPr>
              <p:nvPr/>
            </p:nvSpPr>
            <p:spPr bwMode="auto">
              <a:xfrm>
                <a:off x="2718" y="1661"/>
                <a:ext cx="26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grpSp>
      </p:grpSp>
      <p:grpSp>
        <p:nvGrpSpPr>
          <p:cNvPr id="53" name="Group 19"/>
          <p:cNvGrpSpPr>
            <a:grpSpLocks/>
          </p:cNvGrpSpPr>
          <p:nvPr/>
        </p:nvGrpSpPr>
        <p:grpSpPr bwMode="auto">
          <a:xfrm>
            <a:off x="2555875" y="3495860"/>
            <a:ext cx="266700" cy="876299"/>
            <a:chOff x="3736" y="2443"/>
            <a:chExt cx="168" cy="552"/>
          </a:xfrm>
        </p:grpSpPr>
        <p:sp>
          <p:nvSpPr>
            <p:cNvPr id="54" name="Line 20"/>
            <p:cNvSpPr>
              <a:spLocks noChangeShapeType="1"/>
            </p:cNvSpPr>
            <p:nvPr/>
          </p:nvSpPr>
          <p:spPr bwMode="auto">
            <a:xfrm>
              <a:off x="3832" y="2443"/>
              <a:ext cx="1" cy="261"/>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5" name="Text Box 21"/>
            <p:cNvSpPr txBox="1">
              <a:spLocks noChangeArrowheads="1"/>
            </p:cNvSpPr>
            <p:nvPr/>
          </p:nvSpPr>
          <p:spPr bwMode="auto">
            <a:xfrm>
              <a:off x="3736" y="2704"/>
              <a:ext cx="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a:t>
              </a:r>
            </a:p>
          </p:txBody>
        </p:sp>
      </p:grpSp>
      <p:grpSp>
        <p:nvGrpSpPr>
          <p:cNvPr id="56" name="Group 22"/>
          <p:cNvGrpSpPr>
            <a:grpSpLocks/>
          </p:cNvGrpSpPr>
          <p:nvPr/>
        </p:nvGrpSpPr>
        <p:grpSpPr bwMode="auto">
          <a:xfrm>
            <a:off x="827088" y="3516501"/>
            <a:ext cx="266700" cy="879476"/>
            <a:chOff x="2584" y="2432"/>
            <a:chExt cx="168" cy="554"/>
          </a:xfrm>
        </p:grpSpPr>
        <p:sp>
          <p:nvSpPr>
            <p:cNvPr id="57" name="Line 23"/>
            <p:cNvSpPr>
              <a:spLocks noChangeShapeType="1"/>
            </p:cNvSpPr>
            <p:nvPr/>
          </p:nvSpPr>
          <p:spPr bwMode="auto">
            <a:xfrm>
              <a:off x="2685" y="2432"/>
              <a:ext cx="0" cy="272"/>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58" name="Text Box 24"/>
            <p:cNvSpPr txBox="1">
              <a:spLocks noChangeArrowheads="1"/>
            </p:cNvSpPr>
            <p:nvPr/>
          </p:nvSpPr>
          <p:spPr bwMode="auto">
            <a:xfrm>
              <a:off x="2584" y="2695"/>
              <a:ext cx="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a:t>
              </a:r>
            </a:p>
          </p:txBody>
        </p:sp>
      </p:grpSp>
      <p:grpSp>
        <p:nvGrpSpPr>
          <p:cNvPr id="59" name="Group 25"/>
          <p:cNvGrpSpPr>
            <a:grpSpLocks/>
          </p:cNvGrpSpPr>
          <p:nvPr/>
        </p:nvGrpSpPr>
        <p:grpSpPr bwMode="auto">
          <a:xfrm>
            <a:off x="3660775" y="2883089"/>
            <a:ext cx="266700" cy="817563"/>
            <a:chOff x="2152" y="1966"/>
            <a:chExt cx="168" cy="515"/>
          </a:xfrm>
        </p:grpSpPr>
        <p:sp>
          <p:nvSpPr>
            <p:cNvPr id="60" name="Text Box 26"/>
            <p:cNvSpPr txBox="1">
              <a:spLocks noChangeArrowheads="1"/>
            </p:cNvSpPr>
            <p:nvPr/>
          </p:nvSpPr>
          <p:spPr bwMode="auto">
            <a:xfrm>
              <a:off x="2152" y="2190"/>
              <a:ext cx="1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i</a:t>
              </a:r>
            </a:p>
          </p:txBody>
        </p:sp>
        <p:sp>
          <p:nvSpPr>
            <p:cNvPr id="61" name="Line 27"/>
            <p:cNvSpPr>
              <a:spLocks noChangeShapeType="1"/>
            </p:cNvSpPr>
            <p:nvPr/>
          </p:nvSpPr>
          <p:spPr bwMode="auto">
            <a:xfrm flipH="1">
              <a:off x="2245" y="1966"/>
              <a:ext cx="3" cy="285"/>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grpSp>
        <p:nvGrpSpPr>
          <p:cNvPr id="62" name="Group 28"/>
          <p:cNvGrpSpPr>
            <a:grpSpLocks/>
          </p:cNvGrpSpPr>
          <p:nvPr/>
        </p:nvGrpSpPr>
        <p:grpSpPr bwMode="auto">
          <a:xfrm>
            <a:off x="1758951" y="2040124"/>
            <a:ext cx="2182813" cy="836613"/>
            <a:chOff x="2584" y="1966"/>
            <a:chExt cx="1375" cy="527"/>
          </a:xfrm>
        </p:grpSpPr>
        <p:sp>
          <p:nvSpPr>
            <p:cNvPr id="63" name="Line 29"/>
            <p:cNvSpPr>
              <a:spLocks noChangeShapeType="1"/>
            </p:cNvSpPr>
            <p:nvPr/>
          </p:nvSpPr>
          <p:spPr bwMode="auto">
            <a:xfrm flipH="1">
              <a:off x="2824" y="1966"/>
              <a:ext cx="384"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4" name="Line 30"/>
            <p:cNvSpPr>
              <a:spLocks noChangeShapeType="1"/>
            </p:cNvSpPr>
            <p:nvPr/>
          </p:nvSpPr>
          <p:spPr bwMode="auto">
            <a:xfrm>
              <a:off x="3496" y="1966"/>
              <a:ext cx="336" cy="24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5" name="Line 31"/>
            <p:cNvSpPr>
              <a:spLocks noChangeShapeType="1"/>
            </p:cNvSpPr>
            <p:nvPr/>
          </p:nvSpPr>
          <p:spPr bwMode="auto">
            <a:xfrm>
              <a:off x="3304" y="2014"/>
              <a:ext cx="0" cy="288"/>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66" name="Text Box 32"/>
            <p:cNvSpPr txBox="1">
              <a:spLocks noChangeArrowheads="1"/>
            </p:cNvSpPr>
            <p:nvPr/>
          </p:nvSpPr>
          <p:spPr bwMode="auto">
            <a:xfrm>
              <a:off x="3736" y="2190"/>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67" name="Text Box 33"/>
            <p:cNvSpPr txBox="1">
              <a:spLocks noChangeArrowheads="1"/>
            </p:cNvSpPr>
            <p:nvPr/>
          </p:nvSpPr>
          <p:spPr bwMode="auto">
            <a:xfrm>
              <a:off x="2584" y="2190"/>
              <a:ext cx="22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E</a:t>
              </a:r>
            </a:p>
          </p:txBody>
        </p:sp>
        <p:sp>
          <p:nvSpPr>
            <p:cNvPr id="68" name="Text Box 34"/>
            <p:cNvSpPr txBox="1">
              <a:spLocks noChangeArrowheads="1"/>
            </p:cNvSpPr>
            <p:nvPr/>
          </p:nvSpPr>
          <p:spPr bwMode="auto">
            <a:xfrm>
              <a:off x="3208" y="220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a:solidFill>
                    <a:schemeClr val="tx1"/>
                  </a:solidFill>
                  <a:latin typeface="Times New Roman" pitchFamily="18" charset="0"/>
                  <a:ea typeface="仿宋_GB2312" pitchFamily="49" charset="-122"/>
                </a:defRPr>
              </a:lvl1pPr>
              <a:lvl2pPr>
                <a:defRPr sz="2800">
                  <a:solidFill>
                    <a:schemeClr val="tx1"/>
                  </a:solidFill>
                  <a:latin typeface="Times New Roman" pitchFamily="18" charset="0"/>
                  <a:ea typeface="仿宋_GB2312" pitchFamily="49" charset="-122"/>
                </a:defRPr>
              </a:lvl2pPr>
              <a:lvl3pPr>
                <a:defRPr sz="2400">
                  <a:solidFill>
                    <a:schemeClr val="tx1"/>
                  </a:solidFill>
                  <a:latin typeface="Times New Roman" pitchFamily="18" charset="0"/>
                  <a:ea typeface="仿宋_GB2312" pitchFamily="49" charset="-122"/>
                </a:defRPr>
              </a:lvl3pPr>
              <a:lvl4pPr>
                <a:defRPr sz="2000">
                  <a:solidFill>
                    <a:schemeClr val="tx1"/>
                  </a:solidFill>
                  <a:latin typeface="Times New Roman" pitchFamily="18" charset="0"/>
                  <a:ea typeface="仿宋_GB2312" pitchFamily="49" charset="-122"/>
                </a:defRPr>
              </a:lvl4pPr>
              <a:lvl5pPr>
                <a:defRPr sz="2000">
                  <a:solidFill>
                    <a:schemeClr val="tx1"/>
                  </a:solidFill>
                  <a:latin typeface="Times New Roman" pitchFamily="18" charset="0"/>
                  <a:ea typeface="仿宋_GB2312" pitchFamily="49" charset="-122"/>
                </a:defRPr>
              </a:lvl5pPr>
              <a:lvl6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6pPr>
              <a:lvl7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7pPr>
              <a:lvl8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8pPr>
              <a:lvl9pPr eaLnBrk="0" fontAlgn="base" hangingPunct="0">
                <a:spcBef>
                  <a:spcPct val="20000"/>
                </a:spcBef>
                <a:spcAft>
                  <a:spcPct val="0"/>
                </a:spcAft>
                <a:buClr>
                  <a:schemeClr val="tx1"/>
                </a:buClr>
                <a:buSzPct val="75000"/>
                <a:buChar char="–"/>
                <a:defRPr sz="2000">
                  <a:solidFill>
                    <a:schemeClr val="tx1"/>
                  </a:solidFill>
                  <a:latin typeface="Times New Roman" pitchFamily="18" charset="0"/>
                  <a:ea typeface="仿宋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微软雅黑" pitchFamily="34" charset="-122"/>
                  <a:ea typeface="微软雅黑" pitchFamily="34" charset="-122"/>
                </a:rPr>
                <a:t>*</a:t>
              </a:r>
            </a:p>
          </p:txBody>
        </p:sp>
      </p:grpSp>
      <p:sp>
        <p:nvSpPr>
          <p:cNvPr id="69" name="Rectangle 35"/>
          <p:cNvSpPr>
            <a:spLocks noChangeArrowheads="1"/>
          </p:cNvSpPr>
          <p:nvPr/>
        </p:nvSpPr>
        <p:spPr bwMode="auto">
          <a:xfrm>
            <a:off x="5076825" y="1667066"/>
            <a:ext cx="107950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定义</a:t>
            </a:r>
          </a:p>
        </p:txBody>
      </p:sp>
      <p:sp>
        <p:nvSpPr>
          <p:cNvPr id="70" name="Rectangle 36"/>
          <p:cNvSpPr>
            <a:spLocks noChangeArrowheads="1"/>
          </p:cNvSpPr>
          <p:nvPr/>
        </p:nvSpPr>
        <p:spPr bwMode="auto">
          <a:xfrm>
            <a:off x="5076825" y="2170303"/>
            <a:ext cx="3598863" cy="1009650"/>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defRPr/>
            </a:pPr>
            <a:r>
              <a:rPr lang="zh-CN" altLang="en-US" sz="2000" b="1" dirty="0" smtClean="0">
                <a:latin typeface="微软雅黑" pitchFamily="34" charset="-122"/>
                <a:ea typeface="微软雅黑" pitchFamily="34" charset="-122"/>
              </a:rPr>
              <a:t>如果一个文法存在某个句子有多于一个的语法树，则称这个文法是</a:t>
            </a:r>
            <a:r>
              <a:rPr lang="zh-CN" altLang="en-US" sz="2000" b="1" dirty="0" smtClean="0">
                <a:solidFill>
                  <a:srgbClr val="C00000"/>
                </a:solidFill>
                <a:latin typeface="微软雅黑" pitchFamily="34" charset="-122"/>
                <a:ea typeface="微软雅黑" pitchFamily="34" charset="-122"/>
              </a:rPr>
              <a:t>二义文法</a:t>
            </a:r>
            <a:r>
              <a:rPr lang="zh-CN" altLang="en-US" sz="2000" b="1" dirty="0" smtClean="0">
                <a:latin typeface="微软雅黑" pitchFamily="34" charset="-122"/>
                <a:ea typeface="微软雅黑" pitchFamily="34" charset="-122"/>
              </a:rPr>
              <a:t>。 </a:t>
            </a:r>
          </a:p>
        </p:txBody>
      </p:sp>
      <p:sp>
        <p:nvSpPr>
          <p:cNvPr id="71" name="Rectangle 37"/>
          <p:cNvSpPr>
            <a:spLocks noChangeArrowheads="1"/>
          </p:cNvSpPr>
          <p:nvPr/>
        </p:nvSpPr>
        <p:spPr bwMode="auto">
          <a:xfrm>
            <a:off x="5148263" y="3251391"/>
            <a:ext cx="30956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kumimoji="1" lang="zh-CN" altLang="en-US" sz="3200" b="1" dirty="0">
                <a:solidFill>
                  <a:srgbClr val="0033CC"/>
                </a:solidFill>
                <a:effectLst>
                  <a:outerShdw blurRad="38100" dist="38100" dir="2700000" algn="tl">
                    <a:srgbClr val="C0C0C0"/>
                  </a:outerShdw>
                </a:effectLst>
                <a:latin typeface="微软雅黑" pitchFamily="34" charset="-122"/>
                <a:ea typeface="微软雅黑" pitchFamily="34" charset="-122"/>
              </a:rPr>
              <a:t>几个结论</a:t>
            </a:r>
          </a:p>
        </p:txBody>
      </p:sp>
      <p:sp>
        <p:nvSpPr>
          <p:cNvPr id="72" name="Rectangle 38"/>
          <p:cNvSpPr>
            <a:spLocks noChangeArrowheads="1"/>
          </p:cNvSpPr>
          <p:nvPr/>
        </p:nvSpPr>
        <p:spPr bwMode="auto">
          <a:xfrm>
            <a:off x="5076825" y="3826066"/>
            <a:ext cx="4067175" cy="1584325"/>
          </a:xfrm>
          <a:prstGeom prst="rect">
            <a:avLst/>
          </a:prstGeom>
          <a:noFill/>
          <a:ln>
            <a:noFill/>
          </a:ln>
          <a:effectLst/>
        </p:spPr>
        <p:txBody>
          <a:bodyPr/>
          <a:lstStyle/>
          <a:p>
            <a:pPr marL="457200" marR="0" lvl="0" indent="-457200" defTabSz="914400" eaLnBrk="1" fontAlgn="auto" latinLnBrk="0" hangingPunct="1">
              <a:lnSpc>
                <a:spcPts val="2400"/>
              </a:lnSpc>
              <a:spcBef>
                <a:spcPts val="0"/>
              </a:spcBef>
              <a:spcAft>
                <a:spcPts val="0"/>
              </a:spcAft>
              <a:buClr>
                <a:srgbClr val="0033CC"/>
              </a:buClr>
              <a:buSzTx/>
              <a:buFontTx/>
              <a:buAutoNum type="circleNumDbPlain"/>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一个二义文法产生的语言不一定是二义语言；</a:t>
            </a:r>
          </a:p>
          <a:p>
            <a:pPr marL="457200" marR="0" lvl="0" indent="-457200" defTabSz="914400" eaLnBrk="1" fontAlgn="auto" latinLnBrk="0" hangingPunct="1">
              <a:lnSpc>
                <a:spcPts val="2400"/>
              </a:lnSpc>
              <a:spcBef>
                <a:spcPts val="0"/>
              </a:spcBef>
              <a:spcAft>
                <a:spcPts val="0"/>
              </a:spcAft>
              <a:buClr>
                <a:srgbClr val="0033CC"/>
              </a:buClr>
              <a:buSzTx/>
              <a:buFontTx/>
              <a:buAutoNum type="circleNumDbPlain"/>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二义性的问题是不可判定的；</a:t>
            </a:r>
          </a:p>
          <a:p>
            <a:pPr marL="457200" marR="0" lvl="0" indent="-457200" defTabSz="914400" eaLnBrk="1" fontAlgn="auto" latinLnBrk="0" hangingPunct="1">
              <a:lnSpc>
                <a:spcPts val="2400"/>
              </a:lnSpc>
              <a:spcBef>
                <a:spcPts val="0"/>
              </a:spcBef>
              <a:spcAft>
                <a:spcPts val="0"/>
              </a:spcAft>
              <a:buClr>
                <a:srgbClr val="0033CC"/>
              </a:buClr>
              <a:buSzTx/>
              <a:buFontTx/>
              <a:buAutoNum type="circleNumDbPlain"/>
              <a:tabLst/>
              <a:defRPr/>
            </a:pP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存在先天二义语言；即，每个产生它的文法都是二义的；</a:t>
            </a:r>
          </a:p>
        </p:txBody>
      </p:sp>
      <p:sp>
        <p:nvSpPr>
          <p:cNvPr id="73" name="Freeform 39"/>
          <p:cNvSpPr>
            <a:spLocks/>
          </p:cNvSpPr>
          <p:nvPr/>
        </p:nvSpPr>
        <p:spPr bwMode="auto">
          <a:xfrm flipV="1">
            <a:off x="5653088" y="4365625"/>
            <a:ext cx="3240087"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74" name="AutoShape 40"/>
          <p:cNvSpPr>
            <a:spLocks noChangeArrowheads="1"/>
          </p:cNvSpPr>
          <p:nvPr/>
        </p:nvSpPr>
        <p:spPr bwMode="auto">
          <a:xfrm>
            <a:off x="457200" y="4294377"/>
            <a:ext cx="4619625" cy="2232025"/>
          </a:xfrm>
          <a:prstGeom prst="wedgeRoundRectCallout">
            <a:avLst>
              <a:gd name="adj1" fmla="val 61458"/>
              <a:gd name="adj2" fmla="val -44003"/>
              <a:gd name="adj3" fmla="val 16667"/>
            </a:avLst>
          </a:prstGeom>
          <a:solidFill>
            <a:schemeClr val="accent1">
              <a:lumMod val="40000"/>
              <a:lumOff val="60000"/>
            </a:schemeClr>
          </a:solidFill>
          <a:ln w="9525">
            <a:solidFill>
              <a:srgbClr val="B2B2B2"/>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文法</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0</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={E→E+T|T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T→T*F|F</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F→(E)|i}</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和文法</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1</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={E→E+E|E*E|(E)|i}</a:t>
            </a:r>
          </a:p>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产生相同的语言（请大家验证），但</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1</a:t>
            </a: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是二义文法，而</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a:t>
            </a:r>
            <a:r>
              <a:rPr kumimoji="1" lang="en-US" altLang="zh-CN" sz="18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rPr>
              <a:t>0</a:t>
            </a: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不是。</a:t>
            </a:r>
          </a:p>
          <a:p>
            <a:pPr marL="0" marR="0" lvl="0" indent="0" defTabSz="914400" eaLnBrk="1" fontAlgn="auto" latinLnBrk="0" hangingPunct="1">
              <a:lnSpc>
                <a:spcPct val="100000"/>
              </a:lnSpc>
              <a:spcBef>
                <a:spcPts val="0"/>
              </a:spcBef>
              <a:spcAft>
                <a:spcPts val="0"/>
              </a:spcAft>
              <a:buClrTx/>
              <a:buSzTx/>
              <a:buFontTx/>
              <a:buNone/>
              <a:tabLst/>
              <a:defRPr/>
            </a:pPr>
            <a:endPar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66480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nodePh="1">
                                  <p:stCondLst>
                                    <p:cond delay="0"/>
                                  </p:stCondLst>
                                  <p:endCondLst>
                                    <p:cond evt="begin" delay="0">
                                      <p:tn val="5"/>
                                    </p:cond>
                                  </p:endCondLst>
                                  <p:childTnLst>
                                    <p:set>
                                      <p:cBhvr>
                                        <p:cTn id="6" dur="1" fill="hold">
                                          <p:stCondLst>
                                            <p:cond delay="0"/>
                                          </p:stCondLst>
                                        </p:cTn>
                                        <p:tgtEl>
                                          <p:spTgt spid="42"/>
                                        </p:tgtEl>
                                        <p:attrNameLst>
                                          <p:attrName>style.visibility</p:attrName>
                                        </p:attrNameLst>
                                      </p:cBhvr>
                                      <p:to>
                                        <p:strVal val="visible"/>
                                      </p:to>
                                    </p:set>
                                    <p:animEffect transition="in" filter="dissolv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circle(in)">
                                      <p:cBhvr>
                                        <p:cTn id="12" dur="1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circle(in)">
                                      <p:cBhvr>
                                        <p:cTn id="17" dur="10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circle(in)">
                                      <p:cBhvr>
                                        <p:cTn id="22" dur="10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circle(in)">
                                      <p:cBhvr>
                                        <p:cTn id="27" dur="10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circle(in)">
                                      <p:cBhvr>
                                        <p:cTn id="32" dur="10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circle(in)">
                                      <p:cBhvr>
                                        <p:cTn id="37" dur="1000"/>
                                        <p:tgtEl>
                                          <p:spTgt spid="59"/>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wipe(down)">
                                      <p:cBhvr>
                                        <p:cTn id="42" dur="145">
                                          <p:stCondLst>
                                            <p:cond delay="0"/>
                                          </p:stCondLst>
                                        </p:cTn>
                                        <p:tgtEl>
                                          <p:spTgt spid="69"/>
                                        </p:tgtEl>
                                      </p:cBhvr>
                                    </p:animEffect>
                                    <p:anim calcmode="lin" valueType="num">
                                      <p:cBhvr>
                                        <p:cTn id="43" dur="456" tmFilter="0,0; 0.14,0.36; 0.43,0.73; 0.71,0.91; 1.0,1.0">
                                          <p:stCondLst>
                                            <p:cond delay="0"/>
                                          </p:stCondLst>
                                        </p:cTn>
                                        <p:tgtEl>
                                          <p:spTgt spid="69"/>
                                        </p:tgtEl>
                                        <p:attrNameLst>
                                          <p:attrName>ppt_x</p:attrName>
                                        </p:attrNameLst>
                                      </p:cBhvr>
                                      <p:tavLst>
                                        <p:tav tm="0">
                                          <p:val>
                                            <p:strVal val="#ppt_x-0.25"/>
                                          </p:val>
                                        </p:tav>
                                        <p:tav tm="100000">
                                          <p:val>
                                            <p:strVal val="#ppt_x"/>
                                          </p:val>
                                        </p:tav>
                                      </p:tavLst>
                                    </p:anim>
                                    <p:anim calcmode="lin" valueType="num">
                                      <p:cBhvr>
                                        <p:cTn id="44" dur="166" tmFilter="0.0,0.0; 0.25,0.07; 0.50,0.2; 0.75,0.467; 1.0,1.0">
                                          <p:stCondLst>
                                            <p:cond delay="0"/>
                                          </p:stCondLst>
                                        </p:cTn>
                                        <p:tgtEl>
                                          <p:spTgt spid="69"/>
                                        </p:tgtEl>
                                        <p:attrNameLst>
                                          <p:attrName>ppt_y</p:attrName>
                                        </p:attrNameLst>
                                      </p:cBhvr>
                                      <p:tavLst>
                                        <p:tav tm="0" fmla="#ppt_y-sin(pi*$)/3">
                                          <p:val>
                                            <p:fltVal val="0.5"/>
                                          </p:val>
                                        </p:tav>
                                        <p:tav tm="100000">
                                          <p:val>
                                            <p:fltVal val="1"/>
                                          </p:val>
                                        </p:tav>
                                      </p:tavLst>
                                    </p:anim>
                                    <p:anim calcmode="lin" valueType="num">
                                      <p:cBhvr>
                                        <p:cTn id="45" dur="166" tmFilter="0, 0; 0.125,0.2665; 0.25,0.4; 0.375,0.465; 0.5,0.5;  0.625,0.535; 0.75,0.6; 0.875,0.7335; 1,1">
                                          <p:stCondLst>
                                            <p:cond delay="166"/>
                                          </p:stCondLst>
                                        </p:cTn>
                                        <p:tgtEl>
                                          <p:spTgt spid="69"/>
                                        </p:tgtEl>
                                        <p:attrNameLst>
                                          <p:attrName>ppt_y</p:attrName>
                                        </p:attrNameLst>
                                      </p:cBhvr>
                                      <p:tavLst>
                                        <p:tav tm="0" fmla="#ppt_y-sin(pi*$)/9">
                                          <p:val>
                                            <p:fltVal val="0"/>
                                          </p:val>
                                        </p:tav>
                                        <p:tav tm="100000">
                                          <p:val>
                                            <p:fltVal val="1"/>
                                          </p:val>
                                        </p:tav>
                                      </p:tavLst>
                                    </p:anim>
                                    <p:anim calcmode="lin" valueType="num">
                                      <p:cBhvr>
                                        <p:cTn id="46" dur="83" tmFilter="0, 0; 0.125,0.2665; 0.25,0.4; 0.375,0.465; 0.5,0.5;  0.625,0.535; 0.75,0.6; 0.875,0.7335; 1,1">
                                          <p:stCondLst>
                                            <p:cond delay="331"/>
                                          </p:stCondLst>
                                        </p:cTn>
                                        <p:tgtEl>
                                          <p:spTgt spid="69"/>
                                        </p:tgtEl>
                                        <p:attrNameLst>
                                          <p:attrName>ppt_y</p:attrName>
                                        </p:attrNameLst>
                                      </p:cBhvr>
                                      <p:tavLst>
                                        <p:tav tm="0" fmla="#ppt_y-sin(pi*$)/27">
                                          <p:val>
                                            <p:fltVal val="0"/>
                                          </p:val>
                                        </p:tav>
                                        <p:tav tm="100000">
                                          <p:val>
                                            <p:fltVal val="1"/>
                                          </p:val>
                                        </p:tav>
                                      </p:tavLst>
                                    </p:anim>
                                    <p:anim calcmode="lin" valueType="num">
                                      <p:cBhvr>
                                        <p:cTn id="47" dur="41" tmFilter="0, 0; 0.125,0.2665; 0.25,0.4; 0.375,0.465; 0.5,0.5;  0.625,0.535; 0.75,0.6; 0.875,0.7335; 1,1">
                                          <p:stCondLst>
                                            <p:cond delay="414"/>
                                          </p:stCondLst>
                                        </p:cTn>
                                        <p:tgtEl>
                                          <p:spTgt spid="69"/>
                                        </p:tgtEl>
                                        <p:attrNameLst>
                                          <p:attrName>ppt_y</p:attrName>
                                        </p:attrNameLst>
                                      </p:cBhvr>
                                      <p:tavLst>
                                        <p:tav tm="0" fmla="#ppt_y-sin(pi*$)/81">
                                          <p:val>
                                            <p:fltVal val="0"/>
                                          </p:val>
                                        </p:tav>
                                        <p:tav tm="100000">
                                          <p:val>
                                            <p:fltVal val="1"/>
                                          </p:val>
                                        </p:tav>
                                      </p:tavLst>
                                    </p:anim>
                                    <p:animScale>
                                      <p:cBhvr>
                                        <p:cTn id="48" dur="7">
                                          <p:stCondLst>
                                            <p:cond delay="162"/>
                                          </p:stCondLst>
                                        </p:cTn>
                                        <p:tgtEl>
                                          <p:spTgt spid="69"/>
                                        </p:tgtEl>
                                      </p:cBhvr>
                                      <p:to x="100000" y="60000"/>
                                    </p:animScale>
                                    <p:animScale>
                                      <p:cBhvr>
                                        <p:cTn id="49" dur="41" decel="50000">
                                          <p:stCondLst>
                                            <p:cond delay="169"/>
                                          </p:stCondLst>
                                        </p:cTn>
                                        <p:tgtEl>
                                          <p:spTgt spid="69"/>
                                        </p:tgtEl>
                                      </p:cBhvr>
                                      <p:to x="100000" y="100000"/>
                                    </p:animScale>
                                    <p:animScale>
                                      <p:cBhvr>
                                        <p:cTn id="50" dur="7">
                                          <p:stCondLst>
                                            <p:cond delay="328"/>
                                          </p:stCondLst>
                                        </p:cTn>
                                        <p:tgtEl>
                                          <p:spTgt spid="69"/>
                                        </p:tgtEl>
                                      </p:cBhvr>
                                      <p:to x="100000" y="80000"/>
                                    </p:animScale>
                                    <p:animScale>
                                      <p:cBhvr>
                                        <p:cTn id="51" dur="41" decel="50000">
                                          <p:stCondLst>
                                            <p:cond delay="335"/>
                                          </p:stCondLst>
                                        </p:cTn>
                                        <p:tgtEl>
                                          <p:spTgt spid="69"/>
                                        </p:tgtEl>
                                      </p:cBhvr>
                                      <p:to x="100000" y="100000"/>
                                    </p:animScale>
                                    <p:animScale>
                                      <p:cBhvr>
                                        <p:cTn id="52" dur="7">
                                          <p:stCondLst>
                                            <p:cond delay="410"/>
                                          </p:stCondLst>
                                        </p:cTn>
                                        <p:tgtEl>
                                          <p:spTgt spid="69"/>
                                        </p:tgtEl>
                                      </p:cBhvr>
                                      <p:to x="100000" y="90000"/>
                                    </p:animScale>
                                    <p:animScale>
                                      <p:cBhvr>
                                        <p:cTn id="53" dur="41" decel="50000">
                                          <p:stCondLst>
                                            <p:cond delay="417"/>
                                          </p:stCondLst>
                                        </p:cTn>
                                        <p:tgtEl>
                                          <p:spTgt spid="69"/>
                                        </p:tgtEl>
                                      </p:cBhvr>
                                      <p:to x="100000" y="100000"/>
                                    </p:animScale>
                                    <p:animScale>
                                      <p:cBhvr>
                                        <p:cTn id="54" dur="7">
                                          <p:stCondLst>
                                            <p:cond delay="452"/>
                                          </p:stCondLst>
                                        </p:cTn>
                                        <p:tgtEl>
                                          <p:spTgt spid="69"/>
                                        </p:tgtEl>
                                      </p:cBhvr>
                                      <p:to x="100000" y="95000"/>
                                    </p:animScale>
                                    <p:animScale>
                                      <p:cBhvr>
                                        <p:cTn id="55" dur="41" decel="50000">
                                          <p:stCondLst>
                                            <p:cond delay="458"/>
                                          </p:stCondLst>
                                        </p:cTn>
                                        <p:tgtEl>
                                          <p:spTgt spid="69"/>
                                        </p:tgtEl>
                                      </p:cBhvr>
                                      <p:to x="100000" y="100000"/>
                                    </p:animScale>
                                  </p:childTnLst>
                                </p:cTn>
                              </p:par>
                            </p:childTnLst>
                          </p:cTn>
                        </p:par>
                      </p:childTnLst>
                    </p:cTn>
                  </p:par>
                  <p:par>
                    <p:cTn id="56" fill="hold">
                      <p:stCondLst>
                        <p:cond delay="indefinite"/>
                      </p:stCondLst>
                      <p:childTnLst>
                        <p:par>
                          <p:cTn id="57" fill="hold">
                            <p:stCondLst>
                              <p:cond delay="0"/>
                            </p:stCondLst>
                            <p:childTnLst>
                              <p:par>
                                <p:cTn id="58" presetID="35" presetClass="entr" presetSubtype="0" fill="hold" grpId="0" nodeType="click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fade">
                                      <p:cBhvr>
                                        <p:cTn id="60" dur="500"/>
                                        <p:tgtEl>
                                          <p:spTgt spid="70"/>
                                        </p:tgtEl>
                                      </p:cBhvr>
                                    </p:animEffect>
                                    <p:anim calcmode="lin" valueType="num">
                                      <p:cBhvr>
                                        <p:cTn id="61" dur="500" fill="hold"/>
                                        <p:tgtEl>
                                          <p:spTgt spid="70"/>
                                        </p:tgtEl>
                                        <p:attrNameLst>
                                          <p:attrName>style.rotation</p:attrName>
                                        </p:attrNameLst>
                                      </p:cBhvr>
                                      <p:tavLst>
                                        <p:tav tm="0">
                                          <p:val>
                                            <p:fltVal val="720"/>
                                          </p:val>
                                        </p:tav>
                                        <p:tav tm="100000">
                                          <p:val>
                                            <p:fltVal val="0"/>
                                          </p:val>
                                        </p:tav>
                                      </p:tavLst>
                                    </p:anim>
                                    <p:anim calcmode="lin" valueType="num">
                                      <p:cBhvr>
                                        <p:cTn id="62" dur="500" fill="hold"/>
                                        <p:tgtEl>
                                          <p:spTgt spid="70"/>
                                        </p:tgtEl>
                                        <p:attrNameLst>
                                          <p:attrName>ppt_h</p:attrName>
                                        </p:attrNameLst>
                                      </p:cBhvr>
                                      <p:tavLst>
                                        <p:tav tm="0">
                                          <p:val>
                                            <p:fltVal val="0"/>
                                          </p:val>
                                        </p:tav>
                                        <p:tav tm="100000">
                                          <p:val>
                                            <p:strVal val="#ppt_h"/>
                                          </p:val>
                                        </p:tav>
                                      </p:tavLst>
                                    </p:anim>
                                    <p:anim calcmode="lin" valueType="num">
                                      <p:cBhvr>
                                        <p:cTn id="63" dur="500" fill="hold"/>
                                        <p:tgtEl>
                                          <p:spTgt spid="70"/>
                                        </p:tgtEl>
                                        <p:attrNameLst>
                                          <p:attrName>ppt_w</p:attrName>
                                        </p:attrNameLst>
                                      </p:cBhvr>
                                      <p:tavLst>
                                        <p:tav tm="0">
                                          <p:val>
                                            <p:fltVal val="0"/>
                                          </p:val>
                                        </p:tav>
                                        <p:tav tm="100000">
                                          <p:val>
                                            <p:strVal val="#ppt_w"/>
                                          </p:val>
                                        </p:tav>
                                      </p:tavLst>
                                    </p:anim>
                                  </p:childTnLst>
                                </p:cTn>
                              </p:par>
                            </p:childTnLst>
                          </p:cTn>
                        </p:par>
                      </p:childTnLst>
                    </p:cTn>
                  </p:par>
                  <p:par>
                    <p:cTn id="64" fill="hold">
                      <p:stCondLst>
                        <p:cond delay="indefinite"/>
                      </p:stCondLst>
                      <p:childTnLst>
                        <p:par>
                          <p:cTn id="65" fill="hold">
                            <p:stCondLst>
                              <p:cond delay="0"/>
                            </p:stCondLst>
                            <p:childTnLst>
                              <p:par>
                                <p:cTn id="66" presetID="26" presetClass="entr" presetSubtype="0" fill="hold" grpId="0" nodeType="clickEffect">
                                  <p:stCondLst>
                                    <p:cond delay="0"/>
                                  </p:stCondLst>
                                  <p:childTnLst>
                                    <p:set>
                                      <p:cBhvr>
                                        <p:cTn id="67" dur="1" fill="hold">
                                          <p:stCondLst>
                                            <p:cond delay="0"/>
                                          </p:stCondLst>
                                        </p:cTn>
                                        <p:tgtEl>
                                          <p:spTgt spid="71"/>
                                        </p:tgtEl>
                                        <p:attrNameLst>
                                          <p:attrName>style.visibility</p:attrName>
                                        </p:attrNameLst>
                                      </p:cBhvr>
                                      <p:to>
                                        <p:strVal val="visible"/>
                                      </p:to>
                                    </p:set>
                                    <p:animEffect transition="in" filter="wipe(down)">
                                      <p:cBhvr>
                                        <p:cTn id="68" dur="145">
                                          <p:stCondLst>
                                            <p:cond delay="0"/>
                                          </p:stCondLst>
                                        </p:cTn>
                                        <p:tgtEl>
                                          <p:spTgt spid="71"/>
                                        </p:tgtEl>
                                      </p:cBhvr>
                                    </p:animEffect>
                                    <p:anim calcmode="lin" valueType="num">
                                      <p:cBhvr>
                                        <p:cTn id="69" dur="456" tmFilter="0,0; 0.14,0.36; 0.43,0.73; 0.71,0.91; 1.0,1.0">
                                          <p:stCondLst>
                                            <p:cond delay="0"/>
                                          </p:stCondLst>
                                        </p:cTn>
                                        <p:tgtEl>
                                          <p:spTgt spid="71"/>
                                        </p:tgtEl>
                                        <p:attrNameLst>
                                          <p:attrName>ppt_x</p:attrName>
                                        </p:attrNameLst>
                                      </p:cBhvr>
                                      <p:tavLst>
                                        <p:tav tm="0">
                                          <p:val>
                                            <p:strVal val="#ppt_x-0.25"/>
                                          </p:val>
                                        </p:tav>
                                        <p:tav tm="100000">
                                          <p:val>
                                            <p:strVal val="#ppt_x"/>
                                          </p:val>
                                        </p:tav>
                                      </p:tavLst>
                                    </p:anim>
                                    <p:anim calcmode="lin" valueType="num">
                                      <p:cBhvr>
                                        <p:cTn id="70" dur="166" tmFilter="0.0,0.0; 0.25,0.07; 0.50,0.2; 0.75,0.467; 1.0,1.0">
                                          <p:stCondLst>
                                            <p:cond delay="0"/>
                                          </p:stCondLst>
                                        </p:cTn>
                                        <p:tgtEl>
                                          <p:spTgt spid="71"/>
                                        </p:tgtEl>
                                        <p:attrNameLst>
                                          <p:attrName>ppt_y</p:attrName>
                                        </p:attrNameLst>
                                      </p:cBhvr>
                                      <p:tavLst>
                                        <p:tav tm="0" fmla="#ppt_y-sin(pi*$)/3">
                                          <p:val>
                                            <p:fltVal val="0.5"/>
                                          </p:val>
                                        </p:tav>
                                        <p:tav tm="100000">
                                          <p:val>
                                            <p:fltVal val="1"/>
                                          </p:val>
                                        </p:tav>
                                      </p:tavLst>
                                    </p:anim>
                                    <p:anim calcmode="lin" valueType="num">
                                      <p:cBhvr>
                                        <p:cTn id="71" dur="166" tmFilter="0, 0; 0.125,0.2665; 0.25,0.4; 0.375,0.465; 0.5,0.5;  0.625,0.535; 0.75,0.6; 0.875,0.7335; 1,1">
                                          <p:stCondLst>
                                            <p:cond delay="166"/>
                                          </p:stCondLst>
                                        </p:cTn>
                                        <p:tgtEl>
                                          <p:spTgt spid="71"/>
                                        </p:tgtEl>
                                        <p:attrNameLst>
                                          <p:attrName>ppt_y</p:attrName>
                                        </p:attrNameLst>
                                      </p:cBhvr>
                                      <p:tavLst>
                                        <p:tav tm="0" fmla="#ppt_y-sin(pi*$)/9">
                                          <p:val>
                                            <p:fltVal val="0"/>
                                          </p:val>
                                        </p:tav>
                                        <p:tav tm="100000">
                                          <p:val>
                                            <p:fltVal val="1"/>
                                          </p:val>
                                        </p:tav>
                                      </p:tavLst>
                                    </p:anim>
                                    <p:anim calcmode="lin" valueType="num">
                                      <p:cBhvr>
                                        <p:cTn id="72" dur="83" tmFilter="0, 0; 0.125,0.2665; 0.25,0.4; 0.375,0.465; 0.5,0.5;  0.625,0.535; 0.75,0.6; 0.875,0.7335; 1,1">
                                          <p:stCondLst>
                                            <p:cond delay="331"/>
                                          </p:stCondLst>
                                        </p:cTn>
                                        <p:tgtEl>
                                          <p:spTgt spid="71"/>
                                        </p:tgtEl>
                                        <p:attrNameLst>
                                          <p:attrName>ppt_y</p:attrName>
                                        </p:attrNameLst>
                                      </p:cBhvr>
                                      <p:tavLst>
                                        <p:tav tm="0" fmla="#ppt_y-sin(pi*$)/27">
                                          <p:val>
                                            <p:fltVal val="0"/>
                                          </p:val>
                                        </p:tav>
                                        <p:tav tm="100000">
                                          <p:val>
                                            <p:fltVal val="1"/>
                                          </p:val>
                                        </p:tav>
                                      </p:tavLst>
                                    </p:anim>
                                    <p:anim calcmode="lin" valueType="num">
                                      <p:cBhvr>
                                        <p:cTn id="73" dur="41" tmFilter="0, 0; 0.125,0.2665; 0.25,0.4; 0.375,0.465; 0.5,0.5;  0.625,0.535; 0.75,0.6; 0.875,0.7335; 1,1">
                                          <p:stCondLst>
                                            <p:cond delay="414"/>
                                          </p:stCondLst>
                                        </p:cTn>
                                        <p:tgtEl>
                                          <p:spTgt spid="71"/>
                                        </p:tgtEl>
                                        <p:attrNameLst>
                                          <p:attrName>ppt_y</p:attrName>
                                        </p:attrNameLst>
                                      </p:cBhvr>
                                      <p:tavLst>
                                        <p:tav tm="0" fmla="#ppt_y-sin(pi*$)/81">
                                          <p:val>
                                            <p:fltVal val="0"/>
                                          </p:val>
                                        </p:tav>
                                        <p:tav tm="100000">
                                          <p:val>
                                            <p:fltVal val="1"/>
                                          </p:val>
                                        </p:tav>
                                      </p:tavLst>
                                    </p:anim>
                                    <p:animScale>
                                      <p:cBhvr>
                                        <p:cTn id="74" dur="7">
                                          <p:stCondLst>
                                            <p:cond delay="162"/>
                                          </p:stCondLst>
                                        </p:cTn>
                                        <p:tgtEl>
                                          <p:spTgt spid="71"/>
                                        </p:tgtEl>
                                      </p:cBhvr>
                                      <p:to x="100000" y="60000"/>
                                    </p:animScale>
                                    <p:animScale>
                                      <p:cBhvr>
                                        <p:cTn id="75" dur="41" decel="50000">
                                          <p:stCondLst>
                                            <p:cond delay="169"/>
                                          </p:stCondLst>
                                        </p:cTn>
                                        <p:tgtEl>
                                          <p:spTgt spid="71"/>
                                        </p:tgtEl>
                                      </p:cBhvr>
                                      <p:to x="100000" y="100000"/>
                                    </p:animScale>
                                    <p:animScale>
                                      <p:cBhvr>
                                        <p:cTn id="76" dur="7">
                                          <p:stCondLst>
                                            <p:cond delay="328"/>
                                          </p:stCondLst>
                                        </p:cTn>
                                        <p:tgtEl>
                                          <p:spTgt spid="71"/>
                                        </p:tgtEl>
                                      </p:cBhvr>
                                      <p:to x="100000" y="80000"/>
                                    </p:animScale>
                                    <p:animScale>
                                      <p:cBhvr>
                                        <p:cTn id="77" dur="41" decel="50000">
                                          <p:stCondLst>
                                            <p:cond delay="335"/>
                                          </p:stCondLst>
                                        </p:cTn>
                                        <p:tgtEl>
                                          <p:spTgt spid="71"/>
                                        </p:tgtEl>
                                      </p:cBhvr>
                                      <p:to x="100000" y="100000"/>
                                    </p:animScale>
                                    <p:animScale>
                                      <p:cBhvr>
                                        <p:cTn id="78" dur="7">
                                          <p:stCondLst>
                                            <p:cond delay="410"/>
                                          </p:stCondLst>
                                        </p:cTn>
                                        <p:tgtEl>
                                          <p:spTgt spid="71"/>
                                        </p:tgtEl>
                                      </p:cBhvr>
                                      <p:to x="100000" y="90000"/>
                                    </p:animScale>
                                    <p:animScale>
                                      <p:cBhvr>
                                        <p:cTn id="79" dur="41" decel="50000">
                                          <p:stCondLst>
                                            <p:cond delay="417"/>
                                          </p:stCondLst>
                                        </p:cTn>
                                        <p:tgtEl>
                                          <p:spTgt spid="71"/>
                                        </p:tgtEl>
                                      </p:cBhvr>
                                      <p:to x="100000" y="100000"/>
                                    </p:animScale>
                                    <p:animScale>
                                      <p:cBhvr>
                                        <p:cTn id="80" dur="7">
                                          <p:stCondLst>
                                            <p:cond delay="452"/>
                                          </p:stCondLst>
                                        </p:cTn>
                                        <p:tgtEl>
                                          <p:spTgt spid="71"/>
                                        </p:tgtEl>
                                      </p:cBhvr>
                                      <p:to x="100000" y="95000"/>
                                    </p:animScale>
                                    <p:animScale>
                                      <p:cBhvr>
                                        <p:cTn id="81" dur="41" decel="50000">
                                          <p:stCondLst>
                                            <p:cond delay="458"/>
                                          </p:stCondLst>
                                        </p:cTn>
                                        <p:tgtEl>
                                          <p:spTgt spid="71"/>
                                        </p:tgtEl>
                                      </p:cBhvr>
                                      <p:to x="100000" y="100000"/>
                                    </p:animScale>
                                  </p:childTnLst>
                                </p:cTn>
                              </p:par>
                            </p:childTnLst>
                          </p:cTn>
                        </p:par>
                      </p:childTnLst>
                    </p:cTn>
                  </p:par>
                  <p:par>
                    <p:cTn id="82" fill="hold">
                      <p:stCondLst>
                        <p:cond delay="indefinite"/>
                      </p:stCondLst>
                      <p:childTnLst>
                        <p:par>
                          <p:cTn id="83" fill="hold">
                            <p:stCondLst>
                              <p:cond delay="0"/>
                            </p:stCondLst>
                            <p:childTnLst>
                              <p:par>
                                <p:cTn id="84" presetID="35" presetClass="entr" presetSubtype="0" fill="hold" grpId="0" nodeType="clickEffect">
                                  <p:stCondLst>
                                    <p:cond delay="0"/>
                                  </p:stCondLst>
                                  <p:childTnLst>
                                    <p:set>
                                      <p:cBhvr>
                                        <p:cTn id="85" dur="1" fill="hold">
                                          <p:stCondLst>
                                            <p:cond delay="0"/>
                                          </p:stCondLst>
                                        </p:cTn>
                                        <p:tgtEl>
                                          <p:spTgt spid="72"/>
                                        </p:tgtEl>
                                        <p:attrNameLst>
                                          <p:attrName>style.visibility</p:attrName>
                                        </p:attrNameLst>
                                      </p:cBhvr>
                                      <p:to>
                                        <p:strVal val="visible"/>
                                      </p:to>
                                    </p:set>
                                    <p:animEffect transition="in" filter="fade">
                                      <p:cBhvr>
                                        <p:cTn id="86" dur="500"/>
                                        <p:tgtEl>
                                          <p:spTgt spid="72"/>
                                        </p:tgtEl>
                                      </p:cBhvr>
                                    </p:animEffect>
                                    <p:anim calcmode="lin" valueType="num">
                                      <p:cBhvr>
                                        <p:cTn id="87" dur="500" fill="hold"/>
                                        <p:tgtEl>
                                          <p:spTgt spid="72"/>
                                        </p:tgtEl>
                                        <p:attrNameLst>
                                          <p:attrName>style.rotation</p:attrName>
                                        </p:attrNameLst>
                                      </p:cBhvr>
                                      <p:tavLst>
                                        <p:tav tm="0">
                                          <p:val>
                                            <p:fltVal val="720"/>
                                          </p:val>
                                        </p:tav>
                                        <p:tav tm="100000">
                                          <p:val>
                                            <p:fltVal val="0"/>
                                          </p:val>
                                        </p:tav>
                                      </p:tavLst>
                                    </p:anim>
                                    <p:anim calcmode="lin" valueType="num">
                                      <p:cBhvr>
                                        <p:cTn id="88" dur="500" fill="hold"/>
                                        <p:tgtEl>
                                          <p:spTgt spid="72"/>
                                        </p:tgtEl>
                                        <p:attrNameLst>
                                          <p:attrName>ppt_h</p:attrName>
                                        </p:attrNameLst>
                                      </p:cBhvr>
                                      <p:tavLst>
                                        <p:tav tm="0">
                                          <p:val>
                                            <p:fltVal val="0"/>
                                          </p:val>
                                        </p:tav>
                                        <p:tav tm="100000">
                                          <p:val>
                                            <p:strVal val="#ppt_h"/>
                                          </p:val>
                                        </p:tav>
                                      </p:tavLst>
                                    </p:anim>
                                    <p:anim calcmode="lin" valueType="num">
                                      <p:cBhvr>
                                        <p:cTn id="89" dur="500" fill="hold"/>
                                        <p:tgtEl>
                                          <p:spTgt spid="72"/>
                                        </p:tgtEl>
                                        <p:attrNameLst>
                                          <p:attrName>ppt_w</p:attrName>
                                        </p:attrNameLst>
                                      </p:cBhvr>
                                      <p:tavLst>
                                        <p:tav tm="0">
                                          <p:val>
                                            <p:fltVal val="0"/>
                                          </p:val>
                                        </p:tav>
                                        <p:tav tm="100000">
                                          <p:val>
                                            <p:strVal val="#ppt_w"/>
                                          </p:val>
                                        </p:tav>
                                      </p:tavLst>
                                    </p:anim>
                                  </p:childTnLst>
                                </p:cTn>
                              </p:par>
                            </p:childTnLst>
                          </p:cTn>
                        </p:par>
                      </p:childTnLst>
                    </p:cTn>
                  </p:par>
                  <p:par>
                    <p:cTn id="90" fill="hold">
                      <p:stCondLst>
                        <p:cond delay="indefinite"/>
                      </p:stCondLst>
                      <p:childTnLst>
                        <p:par>
                          <p:cTn id="91" fill="hold">
                            <p:stCondLst>
                              <p:cond delay="0"/>
                            </p:stCondLst>
                            <p:childTnLst>
                              <p:par>
                                <p:cTn id="92" presetID="12" presetClass="entr" presetSubtype="4" fill="hold" grpId="0" nodeType="click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slide(fromBottom)">
                                      <p:cBhvr>
                                        <p:cTn id="94" dur="500"/>
                                        <p:tgtEl>
                                          <p:spTgt spid="73"/>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box(in)">
                                      <p:cBhvr>
                                        <p:cTn id="99"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69" grpId="0"/>
      <p:bldP spid="70" grpId="0"/>
      <p:bldP spid="71" grpId="0"/>
      <p:bldP spid="72" grpId="0"/>
      <p:bldP spid="73" grpId="0" animBg="1"/>
      <p:bldP spid="74"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第三节 语言的</a:t>
            </a:r>
            <a:r>
              <a:rPr kumimoji="1" lang="zh-CN" altLang="en-US" dirty="0" smtClean="0">
                <a:solidFill>
                  <a:schemeClr val="tx1"/>
                </a:solidFill>
                <a:latin typeface="微软雅黑" pitchFamily="34" charset="-122"/>
              </a:rPr>
              <a:t>设计</a:t>
            </a:r>
            <a:endParaRPr lang="zh-CN" altLang="en-US" dirty="0">
              <a:solidFill>
                <a:schemeClr val="tx1"/>
              </a:solidFill>
              <a:latin typeface="微软雅黑" pitchFamily="34" charset="-122"/>
            </a:endParaRPr>
          </a:p>
        </p:txBody>
      </p:sp>
      <p:sp>
        <p:nvSpPr>
          <p:cNvPr id="13" name="AutoShape 5"/>
          <p:cNvSpPr>
            <a:spLocks noChangeArrowheads="1"/>
          </p:cNvSpPr>
          <p:nvPr/>
        </p:nvSpPr>
        <p:spPr bwMode="auto">
          <a:xfrm>
            <a:off x="652463" y="1153478"/>
            <a:ext cx="8023225" cy="960263"/>
          </a:xfrm>
          <a:prstGeom prst="roundRect">
            <a:avLst>
              <a:gd name="adj" fmla="val 16667"/>
            </a:avLst>
          </a:prstGeom>
          <a:noFill/>
          <a:ln>
            <a:noFill/>
          </a:ln>
          <a:effectLst/>
          <a:ex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主要目的：给出设计一个强制式语言的入门知识和方法。</a:t>
            </a:r>
          </a:p>
        </p:txBody>
      </p:sp>
      <p:sp>
        <p:nvSpPr>
          <p:cNvPr id="14" name="AutoShape 6"/>
          <p:cNvSpPr>
            <a:spLocks noChangeArrowheads="1"/>
          </p:cNvSpPr>
          <p:nvPr/>
        </p:nvSpPr>
        <p:spPr bwMode="auto">
          <a:xfrm>
            <a:off x="596900" y="2205990"/>
            <a:ext cx="8197850" cy="3460664"/>
          </a:xfrm>
          <a:prstGeom prst="roundRect">
            <a:avLst>
              <a:gd name="adj" fmla="val 16667"/>
            </a:avLst>
          </a:prstGeom>
          <a:noFill/>
          <a:ln>
            <a:noFill/>
          </a:ln>
          <a:effectLst/>
          <a:extLst/>
        </p:spPr>
        <p:txBody>
          <a:bodyPr>
            <a:spAutoFit/>
          </a:bodyPr>
          <a:lstStyle/>
          <a:p>
            <a:pPr algn="just" eaLnBrk="1" hangingPunct="1">
              <a:lnSpc>
                <a:spcPts val="36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表达式的设计</a:t>
            </a:r>
          </a:p>
          <a:p>
            <a:pPr algn="just" eaLnBrk="1" hangingPunct="1">
              <a:lnSpc>
                <a:spcPts val="3600"/>
              </a:lnSpc>
              <a:spcBef>
                <a:spcPct val="20000"/>
              </a:spcBef>
              <a:buClr>
                <a:srgbClr val="FF0000"/>
              </a:buClr>
              <a:buFont typeface="Wingdings" pitchFamily="2" charset="2"/>
              <a:buNone/>
            </a:pPr>
            <a:r>
              <a:rPr lang="zh-CN" altLang="en-US" sz="2800" b="1" dirty="0">
                <a:latin typeface="微软雅黑" pitchFamily="34" charset="-122"/>
                <a:ea typeface="微软雅黑" pitchFamily="34" charset="-122"/>
              </a:rPr>
              <a:t>强制式语言对数据的处理（操作）主要在表达式中完成，表达式通常分为：</a:t>
            </a:r>
          </a:p>
          <a:p>
            <a:pPr marL="1081088" lvl="1" indent="-457200" algn="just" eaLnBrk="1" hangingPunct="1">
              <a:lnSpc>
                <a:spcPts val="3600"/>
              </a:lnSpc>
              <a:spcBef>
                <a:spcPct val="20000"/>
              </a:spcBef>
              <a:buFont typeface="Wingdings" pitchFamily="2" charset="2"/>
              <a:buChar char="ü"/>
            </a:pPr>
            <a:r>
              <a:rPr lang="zh-CN" altLang="en-US" sz="2400" b="1" dirty="0">
                <a:latin typeface="微软雅黑" pitchFamily="34" charset="-122"/>
                <a:ea typeface="微软雅黑" pitchFamily="34" charset="-122"/>
              </a:rPr>
              <a:t>逻辑表达式（</a:t>
            </a:r>
            <a:r>
              <a:rPr lang="en-US" altLang="zh-CN" sz="2400" b="1" dirty="0">
                <a:latin typeface="微软雅黑" pitchFamily="34" charset="-122"/>
                <a:ea typeface="微软雅黑" pitchFamily="34" charset="-122"/>
              </a:rPr>
              <a:t>logic expression</a:t>
            </a:r>
            <a:r>
              <a:rPr lang="zh-CN" altLang="en-US" sz="2400" b="1" dirty="0">
                <a:latin typeface="微软雅黑" pitchFamily="34" charset="-122"/>
                <a:ea typeface="微软雅黑" pitchFamily="34" charset="-122"/>
              </a:rPr>
              <a:t>）</a:t>
            </a:r>
          </a:p>
          <a:p>
            <a:pPr marL="1081088" lvl="1" indent="-457200" algn="just" eaLnBrk="1" hangingPunct="1">
              <a:lnSpc>
                <a:spcPts val="3600"/>
              </a:lnSpc>
              <a:spcBef>
                <a:spcPct val="20000"/>
              </a:spcBef>
              <a:buFont typeface="Wingdings" pitchFamily="2" charset="2"/>
              <a:buChar char="ü"/>
            </a:pPr>
            <a:r>
              <a:rPr lang="zh-CN" altLang="en-US" sz="2400" b="1" dirty="0">
                <a:latin typeface="微软雅黑" pitchFamily="34" charset="-122"/>
                <a:ea typeface="微软雅黑" pitchFamily="34" charset="-122"/>
              </a:rPr>
              <a:t>关系表达式（</a:t>
            </a:r>
            <a:r>
              <a:rPr lang="en-US" altLang="zh-CN" sz="2400" b="1" dirty="0">
                <a:latin typeface="微软雅黑" pitchFamily="34" charset="-122"/>
                <a:ea typeface="微软雅黑" pitchFamily="34" charset="-122"/>
              </a:rPr>
              <a:t>rational expression</a:t>
            </a:r>
            <a:r>
              <a:rPr lang="zh-CN" altLang="en-US" sz="2400" b="1" dirty="0">
                <a:latin typeface="微软雅黑" pitchFamily="34" charset="-122"/>
                <a:ea typeface="微软雅黑" pitchFamily="34" charset="-122"/>
              </a:rPr>
              <a:t>）</a:t>
            </a:r>
          </a:p>
          <a:p>
            <a:pPr marL="1081088" lvl="1" indent="-457200" algn="just" eaLnBrk="1" hangingPunct="1">
              <a:lnSpc>
                <a:spcPts val="3600"/>
              </a:lnSpc>
              <a:spcBef>
                <a:spcPct val="20000"/>
              </a:spcBef>
              <a:buFont typeface="Wingdings" pitchFamily="2" charset="2"/>
              <a:buChar char="ü"/>
            </a:pPr>
            <a:r>
              <a:rPr lang="zh-CN" altLang="en-US" sz="2400" b="1" dirty="0">
                <a:latin typeface="微软雅黑" pitchFamily="34" charset="-122"/>
                <a:ea typeface="微软雅黑" pitchFamily="34" charset="-122"/>
              </a:rPr>
              <a:t>算术表达式（</a:t>
            </a:r>
            <a:r>
              <a:rPr lang="en-US" altLang="zh-CN" sz="2400" b="1" dirty="0">
                <a:latin typeface="微软雅黑" pitchFamily="34" charset="-122"/>
                <a:ea typeface="微软雅黑" pitchFamily="34" charset="-122"/>
              </a:rPr>
              <a:t>arithmetic expression</a:t>
            </a:r>
            <a:r>
              <a:rPr lang="zh-CN" altLang="en-US" sz="2400" b="1" dirty="0">
                <a:latin typeface="微软雅黑" pitchFamily="34" charset="-122"/>
                <a:ea typeface="微软雅黑" pitchFamily="34" charset="-122"/>
              </a:rPr>
              <a:t>）</a:t>
            </a:r>
          </a:p>
        </p:txBody>
      </p:sp>
      <p:sp>
        <p:nvSpPr>
          <p:cNvPr id="15" name="Freeform 7"/>
          <p:cNvSpPr>
            <a:spLocks/>
          </p:cNvSpPr>
          <p:nvPr/>
        </p:nvSpPr>
        <p:spPr bwMode="auto">
          <a:xfrm>
            <a:off x="1715560" y="3898476"/>
            <a:ext cx="1871662" cy="503238"/>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 name="Freeform 8"/>
          <p:cNvSpPr>
            <a:spLocks/>
          </p:cNvSpPr>
          <p:nvPr/>
        </p:nvSpPr>
        <p:spPr bwMode="auto">
          <a:xfrm>
            <a:off x="1715560" y="4425564"/>
            <a:ext cx="1871662" cy="503238"/>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 name="Freeform 9"/>
          <p:cNvSpPr>
            <a:spLocks/>
          </p:cNvSpPr>
          <p:nvPr/>
        </p:nvSpPr>
        <p:spPr bwMode="auto">
          <a:xfrm>
            <a:off x="1763713" y="5021051"/>
            <a:ext cx="1871663" cy="503238"/>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 name="AutoShape 20"/>
          <p:cNvSpPr>
            <a:spLocks noChangeArrowheads="1"/>
          </p:cNvSpPr>
          <p:nvPr/>
        </p:nvSpPr>
        <p:spPr bwMode="auto">
          <a:xfrm>
            <a:off x="3801005" y="2991167"/>
            <a:ext cx="3960812" cy="717555"/>
          </a:xfrm>
          <a:prstGeom prst="wedgeRoundRectCallout">
            <a:avLst>
              <a:gd name="adj1" fmla="val -65028"/>
              <a:gd name="adj2" fmla="val 77412"/>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处理对象为逻辑数据，如布尔变量，存尔常量等；运算为逻辑运算；</a:t>
            </a:r>
          </a:p>
        </p:txBody>
      </p:sp>
      <p:sp>
        <p:nvSpPr>
          <p:cNvPr id="19" name="AutoShape 21"/>
          <p:cNvSpPr>
            <a:spLocks noChangeArrowheads="1"/>
          </p:cNvSpPr>
          <p:nvPr/>
        </p:nvSpPr>
        <p:spPr bwMode="auto">
          <a:xfrm>
            <a:off x="4211638" y="3236421"/>
            <a:ext cx="3960812" cy="1152525"/>
          </a:xfrm>
          <a:prstGeom prst="wedgeRoundRectCallout">
            <a:avLst>
              <a:gd name="adj1" fmla="val -65028"/>
              <a:gd name="adj2" fmla="val 77412"/>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用来判定某个条件成立或不成立，处理对象通常为算术表达式；运算为关系运算；</a:t>
            </a:r>
          </a:p>
        </p:txBody>
      </p:sp>
      <p:sp>
        <p:nvSpPr>
          <p:cNvPr id="20" name="AutoShape 22"/>
          <p:cNvSpPr>
            <a:spLocks noChangeArrowheads="1"/>
          </p:cNvSpPr>
          <p:nvPr/>
        </p:nvSpPr>
        <p:spPr bwMode="auto">
          <a:xfrm>
            <a:off x="4211638" y="3929910"/>
            <a:ext cx="3960812" cy="792162"/>
          </a:xfrm>
          <a:prstGeom prst="wedgeRoundRectCallout">
            <a:avLst>
              <a:gd name="adj1" fmla="val -65028"/>
              <a:gd name="adj2" fmla="val 135370"/>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处理对象是各种整数、实数；运算为算术运算；</a:t>
            </a:r>
          </a:p>
        </p:txBody>
      </p:sp>
    </p:spTree>
    <p:extLst>
      <p:ext uri="{BB962C8B-B14F-4D97-AF65-F5344CB8AC3E}">
        <p14:creationId xmlns:p14="http://schemas.microsoft.com/office/powerpoint/2010/main" val="1400450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edg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edg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edg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9" name="AutoShape 4"/>
          <p:cNvSpPr>
            <a:spLocks noChangeArrowheads="1"/>
          </p:cNvSpPr>
          <p:nvPr/>
        </p:nvSpPr>
        <p:spPr bwMode="auto">
          <a:xfrm>
            <a:off x="366713" y="821881"/>
            <a:ext cx="3700462" cy="531209"/>
          </a:xfrm>
          <a:prstGeom prst="roundRect">
            <a:avLst>
              <a:gd name="adj" fmla="val 16667"/>
            </a:avLst>
          </a:prstGeom>
          <a:noFill/>
          <a:ln>
            <a:noFill/>
          </a:ln>
          <a:effectLst/>
          <a:extLst/>
        </p:spPr>
        <p:txBody>
          <a:bodyPr>
            <a:spAutoFit/>
          </a:bodyPr>
          <a:lstStyle/>
          <a:p>
            <a:pPr marL="457200" marR="0" lvl="0" indent="-457200" algn="just" defTabSz="914400" eaLnBrk="1" fontAlgn="auto" latinLnBrk="0" hangingPunct="1">
              <a:lnSpc>
                <a:spcPct val="90000"/>
              </a:lnSpc>
              <a:spcBef>
                <a:spcPct val="20000"/>
              </a:spcBef>
              <a:spcAft>
                <a:spcPts val="0"/>
              </a:spcAft>
              <a:buClr>
                <a:srgbClr val="FF0000"/>
              </a:buClr>
              <a:buSzTx/>
              <a:buFont typeface="Wingdings" pitchFamily="2" charset="2"/>
              <a:buChar char="q"/>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逻辑表达式</a:t>
            </a:r>
          </a:p>
        </p:txBody>
      </p:sp>
      <p:sp>
        <p:nvSpPr>
          <p:cNvPr id="10" name="Rectangle 5"/>
          <p:cNvSpPr>
            <a:spLocks noChangeArrowheads="1"/>
          </p:cNvSpPr>
          <p:nvPr/>
        </p:nvSpPr>
        <p:spPr bwMode="auto">
          <a:xfrm>
            <a:off x="395288" y="1541018"/>
            <a:ext cx="15128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运算符</a:t>
            </a:r>
          </a:p>
        </p:txBody>
      </p:sp>
      <p:sp>
        <p:nvSpPr>
          <p:cNvPr id="12" name="Rectangle 7"/>
          <p:cNvSpPr>
            <a:spLocks noChangeArrowheads="1"/>
          </p:cNvSpPr>
          <p:nvPr/>
        </p:nvSpPr>
        <p:spPr bwMode="auto">
          <a:xfrm>
            <a:off x="395288" y="2228596"/>
            <a:ext cx="15128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0" dirty="0">
                <a:solidFill>
                  <a:srgbClr val="0033CC"/>
                </a:solidFill>
                <a:latin typeface="微软雅黑" pitchFamily="34" charset="-122"/>
                <a:ea typeface="微软雅黑" pitchFamily="34" charset="-122"/>
              </a:rPr>
              <a:t>要求</a:t>
            </a:r>
          </a:p>
        </p:txBody>
      </p:sp>
      <p:sp>
        <p:nvSpPr>
          <p:cNvPr id="20" name="Rectangle 6"/>
          <p:cNvSpPr>
            <a:spLocks noChangeArrowheads="1"/>
          </p:cNvSpPr>
          <p:nvPr/>
        </p:nvSpPr>
        <p:spPr bwMode="auto">
          <a:xfrm>
            <a:off x="2051050" y="1544783"/>
            <a:ext cx="4321175" cy="504825"/>
          </a:xfrm>
          <a:prstGeom prst="rect">
            <a:avLst/>
          </a:prstGeom>
          <a:noFill/>
          <a:ln>
            <a:noFill/>
          </a:ln>
          <a:effectLst/>
          <a:extLst/>
        </p:spPr>
        <p:txBody>
          <a:bodyPr anchor="ct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lnSpc>
                <a:spcPct val="90000"/>
              </a:lnSpc>
              <a:spcAft>
                <a:spcPct val="0"/>
              </a:spcAft>
              <a:defRPr/>
            </a:pPr>
            <a:r>
              <a:rPr lang="en-US" altLang="zh-CN" b="1" dirty="0" smtClean="0">
                <a:solidFill>
                  <a:srgbClr val="FF3300"/>
                </a:solidFill>
                <a:effectLst>
                  <a:outerShdw blurRad="38100" dist="38100" dir="2700000" algn="tl">
                    <a:srgbClr val="000000"/>
                  </a:outerShdw>
                </a:effectLst>
                <a:latin typeface="楷体_GB2312" pitchFamily="49" charset="-122"/>
                <a:ea typeface="楷体_GB2312" pitchFamily="49" charset="-122"/>
                <a:sym typeface="Symbol" panose="05050102010706020507" pitchFamily="18" charset="2"/>
              </a:rPr>
              <a:t></a:t>
            </a:r>
            <a:r>
              <a:rPr lang="zh-CN" altLang="en-US" b="1" dirty="0" smtClean="0">
                <a:solidFill>
                  <a:srgbClr val="000000"/>
                </a:solidFill>
                <a:latin typeface="楷体_GB2312" pitchFamily="49" charset="-122"/>
                <a:ea typeface="楷体_GB2312" pitchFamily="49" charset="-122"/>
                <a:sym typeface="Symbol" panose="05050102010706020507" pitchFamily="18" charset="2"/>
              </a:rPr>
              <a:t>（非）、</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sym typeface="Symbol" panose="05050102010706020507" pitchFamily="18" charset="2"/>
              </a:rPr>
              <a:t></a:t>
            </a:r>
            <a:r>
              <a:rPr lang="zh-CN" altLang="en-US" b="1" dirty="0" smtClean="0">
                <a:solidFill>
                  <a:srgbClr val="000000"/>
                </a:solidFill>
                <a:latin typeface="楷体_GB2312" pitchFamily="49" charset="-122"/>
                <a:ea typeface="楷体_GB2312" pitchFamily="49" charset="-122"/>
                <a:sym typeface="Symbol" panose="05050102010706020507" pitchFamily="18" charset="2"/>
              </a:rPr>
              <a:t>（与）、</a:t>
            </a:r>
            <a:r>
              <a:rPr lang="zh-CN" altLang="en-US" b="1" dirty="0" smtClean="0">
                <a:solidFill>
                  <a:srgbClr val="FF3300"/>
                </a:solidFill>
                <a:effectLst>
                  <a:outerShdw blurRad="38100" dist="38100" dir="2700000" algn="tl">
                    <a:srgbClr val="000000"/>
                  </a:outerShdw>
                </a:effectLst>
                <a:latin typeface="楷体_GB2312" pitchFamily="49" charset="-122"/>
                <a:ea typeface="楷体_GB2312" pitchFamily="49" charset="-122"/>
                <a:sym typeface="Symbol" panose="05050102010706020507" pitchFamily="18" charset="2"/>
              </a:rPr>
              <a:t></a:t>
            </a:r>
            <a:r>
              <a:rPr lang="zh-CN" altLang="en-US" b="1" dirty="0" smtClean="0">
                <a:solidFill>
                  <a:srgbClr val="000000"/>
                </a:solidFill>
                <a:latin typeface="楷体_GB2312" pitchFamily="49" charset="-122"/>
                <a:ea typeface="楷体_GB2312" pitchFamily="49" charset="-122"/>
                <a:sym typeface="Symbol" panose="05050102010706020507" pitchFamily="18" charset="2"/>
              </a:rPr>
              <a:t>（或）</a:t>
            </a:r>
          </a:p>
        </p:txBody>
      </p:sp>
      <p:sp>
        <p:nvSpPr>
          <p:cNvPr id="21" name="Rectangle 8"/>
          <p:cNvSpPr>
            <a:spLocks noChangeArrowheads="1"/>
          </p:cNvSpPr>
          <p:nvPr/>
        </p:nvSpPr>
        <p:spPr bwMode="auto">
          <a:xfrm>
            <a:off x="2051050" y="2172041"/>
            <a:ext cx="5329238" cy="7921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eaLnBrk="0" fontAlgn="base" latinLnBrk="0" hangingPunct="0">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满足优先次序； </a:t>
            </a:r>
            <a:r>
              <a:rPr kumimoji="1" lang="zh-CN" altLang="en-US" sz="20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&gt; </a:t>
            </a:r>
            <a:r>
              <a:rPr kumimoji="1" lang="en-US" altLang="zh-CN" sz="20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0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&gt; </a:t>
            </a:r>
            <a:r>
              <a:rPr kumimoji="1" lang="en-US" altLang="zh-CN" sz="20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endParaRPr>
          </a:p>
          <a:p>
            <a:pPr marL="0" marR="0" lvl="0" indent="0" algn="l" defTabSz="914400" eaLnBrk="0" fontAlgn="base" latinLnBrk="0" hangingPunct="0">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满足左结合；</a:t>
            </a:r>
          </a:p>
        </p:txBody>
      </p:sp>
      <p:sp>
        <p:nvSpPr>
          <p:cNvPr id="22" name="AutoShape 9"/>
          <p:cNvSpPr>
            <a:spLocks noChangeArrowheads="1"/>
          </p:cNvSpPr>
          <p:nvPr/>
        </p:nvSpPr>
        <p:spPr bwMode="auto">
          <a:xfrm>
            <a:off x="281781" y="3148543"/>
            <a:ext cx="8578850" cy="2792254"/>
          </a:xfrm>
          <a:prstGeom prst="roundRect">
            <a:avLst>
              <a:gd name="adj" fmla="val 16667"/>
            </a:avLst>
          </a:prstGeom>
          <a:noFill/>
          <a:ln>
            <a:noFill/>
          </a:ln>
          <a:effectLst/>
          <a:extLst/>
        </p:spPr>
        <p:txBody>
          <a:bodyPr>
            <a:spAutoFit/>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base" hangingPunct="1">
              <a:lnSpc>
                <a:spcPct val="90000"/>
              </a:lnSpc>
              <a:spcBef>
                <a:spcPct val="20000"/>
              </a:spcBef>
              <a:spcAft>
                <a:spcPct val="0"/>
              </a:spcAft>
              <a:buClr>
                <a:srgbClr val="FF0000"/>
              </a:buClr>
              <a:buFont typeface="Wingdings" panose="05000000000000000000" pitchFamily="2" charset="2"/>
              <a:buChar char="q"/>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逻辑表达式的</a:t>
            </a:r>
            <a:r>
              <a:rPr kumimoji="0"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BNF</a:t>
            </a: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范式</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逻辑表达式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布尔常量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布尔变量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关系表达式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逻辑表达式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              |&lt;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逻辑表达式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逻辑表达式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              |&lt;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逻辑表达式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18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逻辑表达式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布尔常量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 </a:t>
            </a:r>
            <a:r>
              <a:rPr kumimoji="0" lang="en-US" altLang="zh-CN" sz="2000" b="1" dirty="0" err="1"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true|false</a:t>
            </a:r>
            <a:endPar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endParaRP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布尔变量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 &lt;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标识符</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p:txBody>
      </p:sp>
    </p:spTree>
    <p:extLst>
      <p:ext uri="{BB962C8B-B14F-4D97-AF65-F5344CB8AC3E}">
        <p14:creationId xmlns:p14="http://schemas.microsoft.com/office/powerpoint/2010/main" val="87826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style.rotation</p:attrName>
                                        </p:attrNameLst>
                                      </p:cBhvr>
                                      <p:tavLst>
                                        <p:tav tm="0">
                                          <p:val>
                                            <p:fltVal val="720"/>
                                          </p:val>
                                        </p:tav>
                                        <p:tav tm="100000">
                                          <p:val>
                                            <p:fltVal val="0"/>
                                          </p:val>
                                        </p:tav>
                                      </p:tavLst>
                                    </p:anim>
                                    <p:anim calcmode="lin" valueType="num">
                                      <p:cBhvr>
                                        <p:cTn id="9" dur="500" fill="hold"/>
                                        <p:tgtEl>
                                          <p:spTgt spid="20"/>
                                        </p:tgtEl>
                                        <p:attrNameLst>
                                          <p:attrName>ppt_h</p:attrName>
                                        </p:attrNameLst>
                                      </p:cBhvr>
                                      <p:tavLst>
                                        <p:tav tm="0">
                                          <p:val>
                                            <p:fltVal val="0"/>
                                          </p:val>
                                        </p:tav>
                                        <p:tav tm="100000">
                                          <p:val>
                                            <p:strVal val="#ppt_h"/>
                                          </p:val>
                                        </p:tav>
                                      </p:tavLst>
                                    </p:anim>
                                    <p:anim calcmode="lin" valueType="num">
                                      <p:cBhvr>
                                        <p:cTn id="10" dur="500" fill="hold"/>
                                        <p:tgtEl>
                                          <p:spTgt spid="2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145">
                                          <p:stCondLst>
                                            <p:cond delay="0"/>
                                          </p:stCondLst>
                                        </p:cTn>
                                        <p:tgtEl>
                                          <p:spTgt spid="12"/>
                                        </p:tgtEl>
                                      </p:cBhvr>
                                    </p:animEffect>
                                    <p:anim calcmode="lin" valueType="num">
                                      <p:cBhvr>
                                        <p:cTn id="16" dur="456"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7" dur="166"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8" dur="166" tmFilter="0, 0; 0.125,0.2665; 0.25,0.4; 0.375,0.465; 0.5,0.5;  0.625,0.535; 0.75,0.6; 0.875,0.7335; 1,1">
                                          <p:stCondLst>
                                            <p:cond delay="166"/>
                                          </p:stCondLst>
                                        </p:cTn>
                                        <p:tgtEl>
                                          <p:spTgt spid="12"/>
                                        </p:tgtEl>
                                        <p:attrNameLst>
                                          <p:attrName>ppt_y</p:attrName>
                                        </p:attrNameLst>
                                      </p:cBhvr>
                                      <p:tavLst>
                                        <p:tav tm="0" fmla="#ppt_y-sin(pi*$)/9">
                                          <p:val>
                                            <p:fltVal val="0"/>
                                          </p:val>
                                        </p:tav>
                                        <p:tav tm="100000">
                                          <p:val>
                                            <p:fltVal val="1"/>
                                          </p:val>
                                        </p:tav>
                                      </p:tavLst>
                                    </p:anim>
                                    <p:anim calcmode="lin" valueType="num">
                                      <p:cBhvr>
                                        <p:cTn id="19" dur="83" tmFilter="0, 0; 0.125,0.2665; 0.25,0.4; 0.375,0.465; 0.5,0.5;  0.625,0.535; 0.75,0.6; 0.875,0.7335; 1,1">
                                          <p:stCondLst>
                                            <p:cond delay="331"/>
                                          </p:stCondLst>
                                        </p:cTn>
                                        <p:tgtEl>
                                          <p:spTgt spid="12"/>
                                        </p:tgtEl>
                                        <p:attrNameLst>
                                          <p:attrName>ppt_y</p:attrName>
                                        </p:attrNameLst>
                                      </p:cBhvr>
                                      <p:tavLst>
                                        <p:tav tm="0" fmla="#ppt_y-sin(pi*$)/27">
                                          <p:val>
                                            <p:fltVal val="0"/>
                                          </p:val>
                                        </p:tav>
                                        <p:tav tm="100000">
                                          <p:val>
                                            <p:fltVal val="1"/>
                                          </p:val>
                                        </p:tav>
                                      </p:tavLst>
                                    </p:anim>
                                    <p:anim calcmode="lin" valueType="num">
                                      <p:cBhvr>
                                        <p:cTn id="20" dur="41" tmFilter="0, 0; 0.125,0.2665; 0.25,0.4; 0.375,0.465; 0.5,0.5;  0.625,0.535; 0.75,0.6; 0.875,0.7335; 1,1">
                                          <p:stCondLst>
                                            <p:cond delay="414"/>
                                          </p:stCondLst>
                                        </p:cTn>
                                        <p:tgtEl>
                                          <p:spTgt spid="12"/>
                                        </p:tgtEl>
                                        <p:attrNameLst>
                                          <p:attrName>ppt_y</p:attrName>
                                        </p:attrNameLst>
                                      </p:cBhvr>
                                      <p:tavLst>
                                        <p:tav tm="0" fmla="#ppt_y-sin(pi*$)/81">
                                          <p:val>
                                            <p:fltVal val="0"/>
                                          </p:val>
                                        </p:tav>
                                        <p:tav tm="100000">
                                          <p:val>
                                            <p:fltVal val="1"/>
                                          </p:val>
                                        </p:tav>
                                      </p:tavLst>
                                    </p:anim>
                                    <p:animScale>
                                      <p:cBhvr>
                                        <p:cTn id="21" dur="7">
                                          <p:stCondLst>
                                            <p:cond delay="162"/>
                                          </p:stCondLst>
                                        </p:cTn>
                                        <p:tgtEl>
                                          <p:spTgt spid="12"/>
                                        </p:tgtEl>
                                      </p:cBhvr>
                                      <p:to x="100000" y="60000"/>
                                    </p:animScale>
                                    <p:animScale>
                                      <p:cBhvr>
                                        <p:cTn id="22" dur="41" decel="50000">
                                          <p:stCondLst>
                                            <p:cond delay="169"/>
                                          </p:stCondLst>
                                        </p:cTn>
                                        <p:tgtEl>
                                          <p:spTgt spid="12"/>
                                        </p:tgtEl>
                                      </p:cBhvr>
                                      <p:to x="100000" y="100000"/>
                                    </p:animScale>
                                    <p:animScale>
                                      <p:cBhvr>
                                        <p:cTn id="23" dur="7">
                                          <p:stCondLst>
                                            <p:cond delay="328"/>
                                          </p:stCondLst>
                                        </p:cTn>
                                        <p:tgtEl>
                                          <p:spTgt spid="12"/>
                                        </p:tgtEl>
                                      </p:cBhvr>
                                      <p:to x="100000" y="80000"/>
                                    </p:animScale>
                                    <p:animScale>
                                      <p:cBhvr>
                                        <p:cTn id="24" dur="41" decel="50000">
                                          <p:stCondLst>
                                            <p:cond delay="335"/>
                                          </p:stCondLst>
                                        </p:cTn>
                                        <p:tgtEl>
                                          <p:spTgt spid="12"/>
                                        </p:tgtEl>
                                      </p:cBhvr>
                                      <p:to x="100000" y="100000"/>
                                    </p:animScale>
                                    <p:animScale>
                                      <p:cBhvr>
                                        <p:cTn id="25" dur="7">
                                          <p:stCondLst>
                                            <p:cond delay="410"/>
                                          </p:stCondLst>
                                        </p:cTn>
                                        <p:tgtEl>
                                          <p:spTgt spid="12"/>
                                        </p:tgtEl>
                                      </p:cBhvr>
                                      <p:to x="100000" y="90000"/>
                                    </p:animScale>
                                    <p:animScale>
                                      <p:cBhvr>
                                        <p:cTn id="26" dur="41" decel="50000">
                                          <p:stCondLst>
                                            <p:cond delay="417"/>
                                          </p:stCondLst>
                                        </p:cTn>
                                        <p:tgtEl>
                                          <p:spTgt spid="12"/>
                                        </p:tgtEl>
                                      </p:cBhvr>
                                      <p:to x="100000" y="100000"/>
                                    </p:animScale>
                                    <p:animScale>
                                      <p:cBhvr>
                                        <p:cTn id="27" dur="7">
                                          <p:stCondLst>
                                            <p:cond delay="452"/>
                                          </p:stCondLst>
                                        </p:cTn>
                                        <p:tgtEl>
                                          <p:spTgt spid="12"/>
                                        </p:tgtEl>
                                      </p:cBhvr>
                                      <p:to x="100000" y="95000"/>
                                    </p:animScale>
                                    <p:animScale>
                                      <p:cBhvr>
                                        <p:cTn id="28" dur="41" decel="50000">
                                          <p:stCondLst>
                                            <p:cond delay="458"/>
                                          </p:stCondLst>
                                        </p:cTn>
                                        <p:tgtEl>
                                          <p:spTgt spid="12"/>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35"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anim calcmode="lin" valueType="num">
                                      <p:cBhvr>
                                        <p:cTn id="34" dur="500" fill="hold"/>
                                        <p:tgtEl>
                                          <p:spTgt spid="21"/>
                                        </p:tgtEl>
                                        <p:attrNameLst>
                                          <p:attrName>style.rotation</p:attrName>
                                        </p:attrNameLst>
                                      </p:cBhvr>
                                      <p:tavLst>
                                        <p:tav tm="0">
                                          <p:val>
                                            <p:fltVal val="720"/>
                                          </p:val>
                                        </p:tav>
                                        <p:tav tm="100000">
                                          <p:val>
                                            <p:fltVal val="0"/>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 calcmode="lin" valueType="num">
                                      <p:cBhvr>
                                        <p:cTn id="36" dur="500" fill="hold"/>
                                        <p:tgtEl>
                                          <p:spTgt spid="21"/>
                                        </p:tgtEl>
                                        <p:attrNameLst>
                                          <p:attrName>ppt_w</p:attrName>
                                        </p:attrNameLst>
                                      </p:cBhvr>
                                      <p:tavLst>
                                        <p:tav tm="0">
                                          <p:val>
                                            <p:fltVal val="0"/>
                                          </p:val>
                                        </p:tav>
                                        <p:tav tm="100000">
                                          <p:val>
                                            <p:strVal val="#ppt_w"/>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1"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12" name="AutoShape 4"/>
          <p:cNvSpPr>
            <a:spLocks noChangeArrowheads="1"/>
          </p:cNvSpPr>
          <p:nvPr/>
        </p:nvSpPr>
        <p:spPr bwMode="auto">
          <a:xfrm>
            <a:off x="366713" y="858457"/>
            <a:ext cx="3700462" cy="531209"/>
          </a:xfrm>
          <a:prstGeom prst="roundRect">
            <a:avLst>
              <a:gd name="adj" fmla="val 16667"/>
            </a:avLst>
          </a:prstGeom>
          <a:noFill/>
          <a:ln>
            <a:noFill/>
          </a:ln>
          <a:effectLst/>
          <a:extLst/>
        </p:spPr>
        <p:txBody>
          <a:bodyPr>
            <a:spAutoFit/>
          </a:bodyPr>
          <a:lstStyle/>
          <a:p>
            <a:pPr marL="457200" marR="0" lvl="0" indent="-457200" algn="just" defTabSz="914400" eaLnBrk="1" fontAlgn="auto" latinLnBrk="0" hangingPunct="1">
              <a:lnSpc>
                <a:spcPct val="90000"/>
              </a:lnSpc>
              <a:spcBef>
                <a:spcPct val="20000"/>
              </a:spcBef>
              <a:spcAft>
                <a:spcPts val="0"/>
              </a:spcAft>
              <a:buClr>
                <a:srgbClr val="FF0000"/>
              </a:buClr>
              <a:buSzTx/>
              <a:buFont typeface="Wingdings" pitchFamily="2" charset="2"/>
              <a:buChar char="q"/>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关系表达式</a:t>
            </a:r>
          </a:p>
        </p:txBody>
      </p:sp>
      <p:sp>
        <p:nvSpPr>
          <p:cNvPr id="13" name="Rectangle 5"/>
          <p:cNvSpPr>
            <a:spLocks noChangeArrowheads="1"/>
          </p:cNvSpPr>
          <p:nvPr/>
        </p:nvSpPr>
        <p:spPr bwMode="auto">
          <a:xfrm>
            <a:off x="395288" y="1577594"/>
            <a:ext cx="1512887" cy="503238"/>
          </a:xfrm>
          <a:prstGeom prst="rect">
            <a:avLst/>
          </a:prstGeom>
          <a:noFill/>
          <a:ln>
            <a:noFill/>
          </a:ln>
          <a:effectLst/>
          <a:extLst/>
        </p:spPr>
        <p:txBody>
          <a:bodyPr anchor="ctr"/>
          <a:lstStyle/>
          <a:p>
            <a:pPr algn="ctr"/>
            <a:r>
              <a:rPr kumimoji="1" lang="zh-CN" altLang="en-US" sz="3200" b="1" dirty="0">
                <a:solidFill>
                  <a:srgbClr val="C00000"/>
                </a:solidFill>
                <a:latin typeface="微软雅黑" pitchFamily="34" charset="-122"/>
                <a:ea typeface="微软雅黑" pitchFamily="34" charset="-122"/>
              </a:rPr>
              <a:t>运算符</a:t>
            </a:r>
          </a:p>
        </p:txBody>
      </p:sp>
      <p:sp>
        <p:nvSpPr>
          <p:cNvPr id="14" name="Rectangle 6"/>
          <p:cNvSpPr>
            <a:spLocks noChangeArrowheads="1"/>
          </p:cNvSpPr>
          <p:nvPr/>
        </p:nvSpPr>
        <p:spPr bwMode="auto">
          <a:xfrm>
            <a:off x="1979613" y="1577594"/>
            <a:ext cx="6652323" cy="649288"/>
          </a:xfrm>
          <a:prstGeom prst="rect">
            <a:avLst/>
          </a:prstGeom>
          <a:noFill/>
          <a:ln>
            <a:noFill/>
          </a:ln>
          <a:effectLst/>
          <a:extLst/>
        </p:spPr>
        <p:txBody>
          <a:bodyPr anchor="ct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defRPr/>
            </a:pP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&lt;</a:t>
            </a:r>
            <a:r>
              <a:rPr lang="zh-CN" altLang="en-US" b="1" dirty="0" smtClean="0">
                <a:latin typeface="微软雅黑" pitchFamily="34" charset="-122"/>
                <a:ea typeface="微软雅黑" pitchFamily="34" charset="-122"/>
              </a:rPr>
              <a:t>（小于）</a:t>
            </a:r>
            <a:r>
              <a:rPr lang="zh-CN" altLang="en-US" b="1" dirty="0" smtClean="0">
                <a:effectLst>
                  <a:outerShdw blurRad="38100" dist="38100" dir="2700000" algn="tl">
                    <a:srgbClr val="FFFFFF"/>
                  </a:outerShdw>
                </a:effectLst>
                <a:latin typeface="微软雅黑" pitchFamily="34" charset="-122"/>
                <a:ea typeface="微软雅黑" pitchFamily="34" charset="-122"/>
              </a:rPr>
              <a:t>，</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&lt;=</a:t>
            </a:r>
            <a:r>
              <a:rPr lang="zh-CN" altLang="en-US" b="1" dirty="0" smtClean="0">
                <a:latin typeface="微软雅黑" pitchFamily="34" charset="-122"/>
                <a:ea typeface="微软雅黑" pitchFamily="34" charset="-122"/>
              </a:rPr>
              <a:t>（小于等于）</a:t>
            </a:r>
            <a:r>
              <a:rPr lang="zh-CN" altLang="en-US" b="1" dirty="0" smtClean="0">
                <a:effectLst>
                  <a:outerShdw blurRad="38100" dist="38100" dir="2700000" algn="tl">
                    <a:srgbClr val="FFFFFF"/>
                  </a:outerShdw>
                </a:effectLst>
                <a:latin typeface="微软雅黑" pitchFamily="34" charset="-122"/>
                <a:ea typeface="微软雅黑" pitchFamily="34" charset="-122"/>
              </a:rPr>
              <a:t>，</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&gt;</a:t>
            </a:r>
            <a:r>
              <a:rPr lang="zh-CN" altLang="en-US" b="1" dirty="0" smtClean="0">
                <a:latin typeface="微软雅黑" pitchFamily="34" charset="-122"/>
                <a:ea typeface="微软雅黑" pitchFamily="34" charset="-122"/>
              </a:rPr>
              <a:t>（大于）</a:t>
            </a:r>
            <a:r>
              <a:rPr lang="zh-CN" altLang="en-US" b="1" dirty="0" smtClean="0">
                <a:effectLst>
                  <a:outerShdw blurRad="38100" dist="38100" dir="2700000" algn="tl">
                    <a:srgbClr val="FFFFFF"/>
                  </a:outerShdw>
                </a:effectLst>
                <a:latin typeface="微软雅黑" pitchFamily="34" charset="-122"/>
                <a:ea typeface="微软雅黑" pitchFamily="34" charset="-122"/>
              </a:rPr>
              <a:t>，</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&gt;=</a:t>
            </a:r>
            <a:r>
              <a:rPr lang="zh-CN" altLang="en-US" b="1" dirty="0" smtClean="0">
                <a:latin typeface="微软雅黑" pitchFamily="34" charset="-122"/>
                <a:ea typeface="微软雅黑" pitchFamily="34" charset="-122"/>
              </a:rPr>
              <a:t>（大于等于）</a:t>
            </a:r>
            <a:r>
              <a:rPr lang="zh-CN" altLang="en-US" b="1" dirty="0" smtClean="0">
                <a:effectLst>
                  <a:outerShdw blurRad="38100" dist="38100" dir="2700000" algn="tl">
                    <a:srgbClr val="FFFFFF"/>
                  </a:outerShdw>
                </a:effectLst>
                <a:latin typeface="微软雅黑" pitchFamily="34" charset="-122"/>
                <a:ea typeface="微软雅黑" pitchFamily="34" charset="-122"/>
              </a:rPr>
              <a:t>，</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a:t>
            </a:r>
            <a:r>
              <a:rPr lang="zh-CN" altLang="en-US" b="1" dirty="0" smtClean="0">
                <a:latin typeface="微软雅黑" pitchFamily="34" charset="-122"/>
                <a:ea typeface="微软雅黑" pitchFamily="34" charset="-122"/>
              </a:rPr>
              <a:t>（等于）</a:t>
            </a:r>
            <a:r>
              <a:rPr lang="zh-CN" altLang="en-US" b="1" dirty="0" smtClean="0">
                <a:effectLst>
                  <a:outerShdw blurRad="38100" dist="38100" dir="2700000" algn="tl">
                    <a:srgbClr val="FFFFFF"/>
                  </a:outerShdw>
                </a:effectLst>
                <a:latin typeface="微软雅黑" pitchFamily="34" charset="-122"/>
                <a:ea typeface="微软雅黑" pitchFamily="34" charset="-122"/>
              </a:rPr>
              <a:t>，</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&lt;&gt;</a:t>
            </a:r>
            <a:r>
              <a:rPr lang="zh-CN" altLang="en-US" b="1" dirty="0" smtClean="0">
                <a:latin typeface="微软雅黑" pitchFamily="34" charset="-122"/>
                <a:ea typeface="微软雅黑" pitchFamily="34" charset="-122"/>
              </a:rPr>
              <a:t>（不等于）</a:t>
            </a:r>
            <a:endParaRPr lang="zh-CN" altLang="en-US" b="1" dirty="0" smtClean="0">
              <a:effectLst>
                <a:outerShdw blurRad="38100" dist="38100" dir="2700000" algn="tl">
                  <a:srgbClr val="FFFFFF"/>
                </a:outerShdw>
              </a:effectLst>
              <a:latin typeface="微软雅黑" pitchFamily="34" charset="-122"/>
              <a:ea typeface="微软雅黑" pitchFamily="34" charset="-122"/>
            </a:endParaRPr>
          </a:p>
        </p:txBody>
      </p:sp>
      <p:sp>
        <p:nvSpPr>
          <p:cNvPr id="15" name="Rectangle 7"/>
          <p:cNvSpPr>
            <a:spLocks noChangeArrowheads="1"/>
          </p:cNvSpPr>
          <p:nvPr/>
        </p:nvSpPr>
        <p:spPr bwMode="auto">
          <a:xfrm>
            <a:off x="395288" y="2572512"/>
            <a:ext cx="1512887" cy="503238"/>
          </a:xfrm>
          <a:prstGeom prst="rect">
            <a:avLst/>
          </a:prstGeom>
          <a:noFill/>
          <a:ln>
            <a:noFill/>
          </a:ln>
          <a:effectLst/>
          <a:extLst/>
        </p:spPr>
        <p:txBody>
          <a:bodyPr anchor="ctr"/>
          <a:lstStyle/>
          <a:p>
            <a:pPr algn="ctr"/>
            <a:r>
              <a:rPr kumimoji="1" lang="zh-CN" altLang="en-US" sz="3200" b="1" dirty="0">
                <a:solidFill>
                  <a:srgbClr val="0033CC"/>
                </a:solidFill>
                <a:latin typeface="微软雅黑" pitchFamily="34" charset="-122"/>
                <a:ea typeface="微软雅黑" pitchFamily="34" charset="-122"/>
              </a:rPr>
              <a:t>要求</a:t>
            </a:r>
          </a:p>
        </p:txBody>
      </p:sp>
      <p:sp>
        <p:nvSpPr>
          <p:cNvPr id="16" name="Rectangle 8"/>
          <p:cNvSpPr>
            <a:spLocks noChangeArrowheads="1"/>
          </p:cNvSpPr>
          <p:nvPr/>
        </p:nvSpPr>
        <p:spPr bwMode="auto">
          <a:xfrm>
            <a:off x="2051050" y="2481199"/>
            <a:ext cx="5329238" cy="792163"/>
          </a:xfrm>
          <a:prstGeom prst="rect">
            <a:avLst/>
          </a:prstGeom>
          <a:noFill/>
          <a:ln>
            <a:noFill/>
          </a:ln>
          <a:effectLst/>
          <a:extLst/>
        </p:spPr>
        <p:txBody>
          <a:bodyPr anchor="ctr"/>
          <a:lstStyle/>
          <a:p>
            <a:pPr marL="0" marR="0" lvl="0" indent="0" defTabSz="914400" eaLnBrk="1" fontAlgn="auto" latinLnBrk="0" hangingPunct="1">
              <a:lnSpc>
                <a:spcPts val="3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运算符之间没有优先次序</a:t>
            </a:r>
          </a:p>
          <a:p>
            <a:pPr marL="0" marR="0" lvl="0" indent="0" defTabSz="914400" eaLnBrk="1" fontAlgn="auto" latinLnBrk="0" hangingPunct="1">
              <a:lnSpc>
                <a:spcPts val="3000"/>
              </a:lnSpc>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运算符没有重载</a:t>
            </a:r>
          </a:p>
        </p:txBody>
      </p:sp>
      <p:grpSp>
        <p:nvGrpSpPr>
          <p:cNvPr id="18" name="Group 10"/>
          <p:cNvGrpSpPr>
            <a:grpSpLocks/>
          </p:cNvGrpSpPr>
          <p:nvPr/>
        </p:nvGrpSpPr>
        <p:grpSpPr bwMode="auto">
          <a:xfrm>
            <a:off x="395288" y="5409184"/>
            <a:ext cx="7993062" cy="830263"/>
            <a:chOff x="340" y="1914"/>
            <a:chExt cx="5035" cy="523"/>
          </a:xfrm>
          <a:noFill/>
        </p:grpSpPr>
        <p:sp>
          <p:nvSpPr>
            <p:cNvPr id="19" name="AutoShape 11"/>
            <p:cNvSpPr>
              <a:spLocks noChangeArrowheads="1"/>
            </p:cNvSpPr>
            <p:nvPr/>
          </p:nvSpPr>
          <p:spPr bwMode="auto">
            <a:xfrm>
              <a:off x="340" y="1950"/>
              <a:ext cx="5035" cy="487"/>
            </a:xfrm>
            <a:prstGeom prst="roundRect">
              <a:avLst>
                <a:gd name="adj" fmla="val 5435"/>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863600" marR="0" lvl="0" indent="0" defTabSz="914400" eaLnBrk="1" fontAlgn="auto" latinLnBrk="0" hangingPunct="1">
                <a:lnSpc>
                  <a:spcPct val="90000"/>
                </a:lnSpc>
                <a:spcBef>
                  <a:spcPct val="2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zh-CN" altLang="en-US" sz="2400" b="1" i="0" u="none" strike="noStrike" kern="0" cap="none" spc="0" normalizeH="0" baseline="0" noProof="0" dirty="0" smtClean="0">
                  <a:ln>
                    <a:noFill/>
                  </a:ln>
                  <a:solidFill>
                    <a:srgbClr val="C00000"/>
                  </a:solidFill>
                  <a:effectLst/>
                  <a:uLnTx/>
                  <a:uFillTx/>
                  <a:latin typeface="微软雅黑" pitchFamily="34" charset="-122"/>
                  <a:ea typeface="微软雅黑" pitchFamily="34" charset="-122"/>
                </a:rPr>
                <a:t>注意</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：不同的语言之间，关系运算符的记号可能有所不同。</a:t>
              </a:r>
            </a:p>
          </p:txBody>
        </p:sp>
        <p:graphicFrame>
          <p:nvGraphicFramePr>
            <p:cNvPr id="20" name="Object 12"/>
            <p:cNvGraphicFramePr>
              <a:graphicFrameLocks noChangeAspect="1"/>
            </p:cNvGraphicFramePr>
            <p:nvPr>
              <p:extLst>
                <p:ext uri="{D42A27DB-BD31-4B8C-83A1-F6EECF244321}">
                  <p14:modId xmlns:p14="http://schemas.microsoft.com/office/powerpoint/2010/main" val="2151483151"/>
                </p:ext>
              </p:extLst>
            </p:nvPr>
          </p:nvGraphicFramePr>
          <p:xfrm>
            <a:off x="476" y="1914"/>
            <a:ext cx="227" cy="462"/>
          </p:xfrm>
          <a:graphic>
            <a:graphicData uri="http://schemas.openxmlformats.org/presentationml/2006/ole">
              <mc:AlternateContent xmlns:mc="http://schemas.openxmlformats.org/markup-compatibility/2006">
                <mc:Choice xmlns:v="urn:schemas-microsoft-com:vml" Requires="v">
                  <p:oleObj spid="_x0000_s8271" name="剪辑" r:id="rId4" imgW="1728788" imgH="3252788" progId="MS_ClipArt_Gallery.2">
                    <p:embed/>
                  </p:oleObj>
                </mc:Choice>
                <mc:Fallback>
                  <p:oleObj name="剪辑" r:id="rId4" imgW="1728788" imgH="325278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 y="1914"/>
                          <a:ext cx="227" cy="4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 name="AutoShape 9"/>
          <p:cNvSpPr>
            <a:spLocks noChangeArrowheads="1"/>
          </p:cNvSpPr>
          <p:nvPr/>
        </p:nvSpPr>
        <p:spPr bwMode="auto">
          <a:xfrm>
            <a:off x="311944" y="3582638"/>
            <a:ext cx="8807450" cy="1475156"/>
          </a:xfrm>
          <a:prstGeom prst="roundRect">
            <a:avLst>
              <a:gd name="adj" fmla="val 16667"/>
            </a:avLst>
          </a:prstGeom>
          <a:noFill/>
          <a:ln>
            <a:noFill/>
          </a:ln>
          <a:effectLst/>
          <a:extLst/>
        </p:spPr>
        <p:txBody>
          <a:bodyPr>
            <a:spAutoFit/>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base" hangingPunct="1">
              <a:lnSpc>
                <a:spcPts val="3000"/>
              </a:lnSpc>
              <a:spcBef>
                <a:spcPct val="20000"/>
              </a:spcBef>
              <a:spcAft>
                <a:spcPct val="0"/>
              </a:spcAft>
              <a:buClr>
                <a:srgbClr val="FF0000"/>
              </a:buClr>
              <a:buFont typeface="Wingdings" panose="05000000000000000000" pitchFamily="2" charset="2"/>
              <a:buChar char="q"/>
              <a:defRPr/>
            </a:pPr>
            <a:r>
              <a:rPr lang="zh-CN" altLang="en-US" b="1" kern="0" dirty="0">
                <a:solidFill>
                  <a:sysClr val="windowText" lastClr="000000"/>
                </a:solidFill>
                <a:latin typeface="微软雅黑" pitchFamily="34" charset="-122"/>
                <a:ea typeface="微软雅黑" pitchFamily="34" charset="-122"/>
                <a:sym typeface="Symbol" panose="05050102010706020507" pitchFamily="18" charset="2"/>
              </a:rPr>
              <a:t>关系表达式的</a:t>
            </a:r>
            <a:r>
              <a:rPr lang="en-US" altLang="zh-CN" b="1" kern="0" dirty="0">
                <a:solidFill>
                  <a:sysClr val="windowText" lastClr="000000"/>
                </a:solidFill>
                <a:latin typeface="微软雅黑" pitchFamily="34" charset="-122"/>
                <a:ea typeface="微软雅黑" pitchFamily="34" charset="-122"/>
                <a:sym typeface="Symbol" panose="05050102010706020507" pitchFamily="18" charset="2"/>
              </a:rPr>
              <a:t>BNF</a:t>
            </a:r>
            <a:r>
              <a:rPr lang="zh-CN" altLang="en-US" b="1" kern="0" dirty="0">
                <a:solidFill>
                  <a:sysClr val="windowText" lastClr="000000"/>
                </a:solidFill>
                <a:latin typeface="微软雅黑" pitchFamily="34" charset="-122"/>
                <a:ea typeface="微软雅黑" pitchFamily="34" charset="-122"/>
                <a:sym typeface="Symbol" panose="05050102010706020507" pitchFamily="18" charset="2"/>
              </a:rPr>
              <a:t>范式</a:t>
            </a:r>
          </a:p>
          <a:p>
            <a:pPr lvl="1" algn="just" eaLnBrk="1" fontAlgn="base" hangingPunct="1">
              <a:lnSpc>
                <a:spcPts val="3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关系表达式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关系表达式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关系运算符</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关系表达式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ts val="3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关系运算符</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&lt;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&lt;=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&gt;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&gt;=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&lt;&gt;</a:t>
            </a:r>
          </a:p>
        </p:txBody>
      </p:sp>
    </p:spTree>
    <p:extLst>
      <p:ext uri="{BB962C8B-B14F-4D97-AF65-F5344CB8AC3E}">
        <p14:creationId xmlns:p14="http://schemas.microsoft.com/office/powerpoint/2010/main" val="384927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style.rotation</p:attrName>
                                        </p:attrNameLst>
                                      </p:cBhvr>
                                      <p:tavLst>
                                        <p:tav tm="0">
                                          <p:val>
                                            <p:fltVal val="720"/>
                                          </p:val>
                                        </p:tav>
                                        <p:tav tm="100000">
                                          <p:val>
                                            <p:fltVal val="0"/>
                                          </p:val>
                                        </p:tav>
                                      </p:tavLst>
                                    </p:anim>
                                    <p:anim calcmode="lin" valueType="num">
                                      <p:cBhvr>
                                        <p:cTn id="9" dur="500" fill="hold"/>
                                        <p:tgtEl>
                                          <p:spTgt spid="14"/>
                                        </p:tgtEl>
                                        <p:attrNameLst>
                                          <p:attrName>ppt_h</p:attrName>
                                        </p:attrNameLst>
                                      </p:cBhvr>
                                      <p:tavLst>
                                        <p:tav tm="0">
                                          <p:val>
                                            <p:fltVal val="0"/>
                                          </p:val>
                                        </p:tav>
                                        <p:tav tm="100000">
                                          <p:val>
                                            <p:strVal val="#ppt_h"/>
                                          </p:val>
                                        </p:tav>
                                      </p:tavLst>
                                    </p:anim>
                                    <p:anim calcmode="lin" valueType="num">
                                      <p:cBhvr>
                                        <p:cTn id="10" dur="500" fill="hold"/>
                                        <p:tgtEl>
                                          <p:spTgt spid="1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145">
                                          <p:stCondLst>
                                            <p:cond delay="0"/>
                                          </p:stCondLst>
                                        </p:cTn>
                                        <p:tgtEl>
                                          <p:spTgt spid="15"/>
                                        </p:tgtEl>
                                      </p:cBhvr>
                                    </p:animEffect>
                                    <p:anim calcmode="lin" valueType="num">
                                      <p:cBhvr>
                                        <p:cTn id="16" dur="456"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7" dur="166"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8" dur="166" tmFilter="0, 0; 0.125,0.2665; 0.25,0.4; 0.375,0.465; 0.5,0.5;  0.625,0.535; 0.75,0.6; 0.875,0.7335; 1,1">
                                          <p:stCondLst>
                                            <p:cond delay="166"/>
                                          </p:stCondLst>
                                        </p:cTn>
                                        <p:tgtEl>
                                          <p:spTgt spid="15"/>
                                        </p:tgtEl>
                                        <p:attrNameLst>
                                          <p:attrName>ppt_y</p:attrName>
                                        </p:attrNameLst>
                                      </p:cBhvr>
                                      <p:tavLst>
                                        <p:tav tm="0" fmla="#ppt_y-sin(pi*$)/9">
                                          <p:val>
                                            <p:fltVal val="0"/>
                                          </p:val>
                                        </p:tav>
                                        <p:tav tm="100000">
                                          <p:val>
                                            <p:fltVal val="1"/>
                                          </p:val>
                                        </p:tav>
                                      </p:tavLst>
                                    </p:anim>
                                    <p:anim calcmode="lin" valueType="num">
                                      <p:cBhvr>
                                        <p:cTn id="19" dur="83" tmFilter="0, 0; 0.125,0.2665; 0.25,0.4; 0.375,0.465; 0.5,0.5;  0.625,0.535; 0.75,0.6; 0.875,0.7335; 1,1">
                                          <p:stCondLst>
                                            <p:cond delay="331"/>
                                          </p:stCondLst>
                                        </p:cTn>
                                        <p:tgtEl>
                                          <p:spTgt spid="15"/>
                                        </p:tgtEl>
                                        <p:attrNameLst>
                                          <p:attrName>ppt_y</p:attrName>
                                        </p:attrNameLst>
                                      </p:cBhvr>
                                      <p:tavLst>
                                        <p:tav tm="0" fmla="#ppt_y-sin(pi*$)/27">
                                          <p:val>
                                            <p:fltVal val="0"/>
                                          </p:val>
                                        </p:tav>
                                        <p:tav tm="100000">
                                          <p:val>
                                            <p:fltVal val="1"/>
                                          </p:val>
                                        </p:tav>
                                      </p:tavLst>
                                    </p:anim>
                                    <p:anim calcmode="lin" valueType="num">
                                      <p:cBhvr>
                                        <p:cTn id="20" dur="41" tmFilter="0, 0; 0.125,0.2665; 0.25,0.4; 0.375,0.465; 0.5,0.5;  0.625,0.535; 0.75,0.6; 0.875,0.7335; 1,1">
                                          <p:stCondLst>
                                            <p:cond delay="414"/>
                                          </p:stCondLst>
                                        </p:cTn>
                                        <p:tgtEl>
                                          <p:spTgt spid="15"/>
                                        </p:tgtEl>
                                        <p:attrNameLst>
                                          <p:attrName>ppt_y</p:attrName>
                                        </p:attrNameLst>
                                      </p:cBhvr>
                                      <p:tavLst>
                                        <p:tav tm="0" fmla="#ppt_y-sin(pi*$)/81">
                                          <p:val>
                                            <p:fltVal val="0"/>
                                          </p:val>
                                        </p:tav>
                                        <p:tav tm="100000">
                                          <p:val>
                                            <p:fltVal val="1"/>
                                          </p:val>
                                        </p:tav>
                                      </p:tavLst>
                                    </p:anim>
                                    <p:animScale>
                                      <p:cBhvr>
                                        <p:cTn id="21" dur="7">
                                          <p:stCondLst>
                                            <p:cond delay="162"/>
                                          </p:stCondLst>
                                        </p:cTn>
                                        <p:tgtEl>
                                          <p:spTgt spid="15"/>
                                        </p:tgtEl>
                                      </p:cBhvr>
                                      <p:to x="100000" y="60000"/>
                                    </p:animScale>
                                    <p:animScale>
                                      <p:cBhvr>
                                        <p:cTn id="22" dur="41" decel="50000">
                                          <p:stCondLst>
                                            <p:cond delay="169"/>
                                          </p:stCondLst>
                                        </p:cTn>
                                        <p:tgtEl>
                                          <p:spTgt spid="15"/>
                                        </p:tgtEl>
                                      </p:cBhvr>
                                      <p:to x="100000" y="100000"/>
                                    </p:animScale>
                                    <p:animScale>
                                      <p:cBhvr>
                                        <p:cTn id="23" dur="7">
                                          <p:stCondLst>
                                            <p:cond delay="328"/>
                                          </p:stCondLst>
                                        </p:cTn>
                                        <p:tgtEl>
                                          <p:spTgt spid="15"/>
                                        </p:tgtEl>
                                      </p:cBhvr>
                                      <p:to x="100000" y="80000"/>
                                    </p:animScale>
                                    <p:animScale>
                                      <p:cBhvr>
                                        <p:cTn id="24" dur="41" decel="50000">
                                          <p:stCondLst>
                                            <p:cond delay="335"/>
                                          </p:stCondLst>
                                        </p:cTn>
                                        <p:tgtEl>
                                          <p:spTgt spid="15"/>
                                        </p:tgtEl>
                                      </p:cBhvr>
                                      <p:to x="100000" y="100000"/>
                                    </p:animScale>
                                    <p:animScale>
                                      <p:cBhvr>
                                        <p:cTn id="25" dur="7">
                                          <p:stCondLst>
                                            <p:cond delay="410"/>
                                          </p:stCondLst>
                                        </p:cTn>
                                        <p:tgtEl>
                                          <p:spTgt spid="15"/>
                                        </p:tgtEl>
                                      </p:cBhvr>
                                      <p:to x="100000" y="90000"/>
                                    </p:animScale>
                                    <p:animScale>
                                      <p:cBhvr>
                                        <p:cTn id="26" dur="41" decel="50000">
                                          <p:stCondLst>
                                            <p:cond delay="417"/>
                                          </p:stCondLst>
                                        </p:cTn>
                                        <p:tgtEl>
                                          <p:spTgt spid="15"/>
                                        </p:tgtEl>
                                      </p:cBhvr>
                                      <p:to x="100000" y="100000"/>
                                    </p:animScale>
                                    <p:animScale>
                                      <p:cBhvr>
                                        <p:cTn id="27" dur="7">
                                          <p:stCondLst>
                                            <p:cond delay="452"/>
                                          </p:stCondLst>
                                        </p:cTn>
                                        <p:tgtEl>
                                          <p:spTgt spid="15"/>
                                        </p:tgtEl>
                                      </p:cBhvr>
                                      <p:to x="100000" y="95000"/>
                                    </p:animScale>
                                    <p:animScale>
                                      <p:cBhvr>
                                        <p:cTn id="28" dur="41" decel="50000">
                                          <p:stCondLst>
                                            <p:cond delay="458"/>
                                          </p:stCondLst>
                                        </p:cTn>
                                        <p:tgtEl>
                                          <p:spTgt spid="1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35"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anim calcmode="lin" valueType="num">
                                      <p:cBhvr>
                                        <p:cTn id="34" dur="500" fill="hold"/>
                                        <p:tgtEl>
                                          <p:spTgt spid="16"/>
                                        </p:tgtEl>
                                        <p:attrNameLst>
                                          <p:attrName>style.rotation</p:attrName>
                                        </p:attrNameLst>
                                      </p:cBhvr>
                                      <p:tavLst>
                                        <p:tav tm="0">
                                          <p:val>
                                            <p:fltVal val="720"/>
                                          </p:val>
                                        </p:tav>
                                        <p:tav tm="100000">
                                          <p:val>
                                            <p:fltVal val="0"/>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 calcmode="lin" valueType="num">
                                      <p:cBhvr>
                                        <p:cTn id="36" dur="500" fill="hold"/>
                                        <p:tgtEl>
                                          <p:spTgt spid="16"/>
                                        </p:tgtEl>
                                        <p:attrNameLst>
                                          <p:attrName>ppt_w</p:attrName>
                                        </p:attrNameLst>
                                      </p:cBhvr>
                                      <p:tavLst>
                                        <p:tav tm="0">
                                          <p:val>
                                            <p:fltVal val="0"/>
                                          </p:val>
                                        </p:tav>
                                        <p:tav tm="100000">
                                          <p:val>
                                            <p:strVal val="#ppt_w"/>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290">
                                          <p:stCondLst>
                                            <p:cond delay="0"/>
                                          </p:stCondLst>
                                        </p:cTn>
                                        <p:tgtEl>
                                          <p:spTgt spid="18"/>
                                        </p:tgtEl>
                                      </p:cBhvr>
                                    </p:animEffect>
                                    <p:anim calcmode="lin" valueType="num">
                                      <p:cBhvr>
                                        <p:cTn id="47" dur="911"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48" dur="332"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49" dur="332" tmFilter="0, 0; 0.125,0.2665; 0.25,0.4; 0.375,0.465; 0.5,0.5;  0.625,0.535; 0.75,0.6; 0.875,0.7335; 1,1">
                                          <p:stCondLst>
                                            <p:cond delay="332"/>
                                          </p:stCondLst>
                                        </p:cTn>
                                        <p:tgtEl>
                                          <p:spTgt spid="18"/>
                                        </p:tgtEl>
                                        <p:attrNameLst>
                                          <p:attrName>ppt_y</p:attrName>
                                        </p:attrNameLst>
                                      </p:cBhvr>
                                      <p:tavLst>
                                        <p:tav tm="0" fmla="#ppt_y-sin(pi*$)/9">
                                          <p:val>
                                            <p:fltVal val="0"/>
                                          </p:val>
                                        </p:tav>
                                        <p:tav tm="100000">
                                          <p:val>
                                            <p:fltVal val="1"/>
                                          </p:val>
                                        </p:tav>
                                      </p:tavLst>
                                    </p:anim>
                                    <p:anim calcmode="lin" valueType="num">
                                      <p:cBhvr>
                                        <p:cTn id="50" dur="166" tmFilter="0, 0; 0.125,0.2665; 0.25,0.4; 0.375,0.465; 0.5,0.5;  0.625,0.535; 0.75,0.6; 0.875,0.7335; 1,1">
                                          <p:stCondLst>
                                            <p:cond delay="662"/>
                                          </p:stCondLst>
                                        </p:cTn>
                                        <p:tgtEl>
                                          <p:spTgt spid="18"/>
                                        </p:tgtEl>
                                        <p:attrNameLst>
                                          <p:attrName>ppt_y</p:attrName>
                                        </p:attrNameLst>
                                      </p:cBhvr>
                                      <p:tavLst>
                                        <p:tav tm="0" fmla="#ppt_y-sin(pi*$)/27">
                                          <p:val>
                                            <p:fltVal val="0"/>
                                          </p:val>
                                        </p:tav>
                                        <p:tav tm="100000">
                                          <p:val>
                                            <p:fltVal val="1"/>
                                          </p:val>
                                        </p:tav>
                                      </p:tavLst>
                                    </p:anim>
                                    <p:anim calcmode="lin" valueType="num">
                                      <p:cBhvr>
                                        <p:cTn id="51" dur="82" tmFilter="0, 0; 0.125,0.2665; 0.25,0.4; 0.375,0.465; 0.5,0.5;  0.625,0.535; 0.75,0.6; 0.875,0.7335; 1,1">
                                          <p:stCondLst>
                                            <p:cond delay="828"/>
                                          </p:stCondLst>
                                        </p:cTn>
                                        <p:tgtEl>
                                          <p:spTgt spid="18"/>
                                        </p:tgtEl>
                                        <p:attrNameLst>
                                          <p:attrName>ppt_y</p:attrName>
                                        </p:attrNameLst>
                                      </p:cBhvr>
                                      <p:tavLst>
                                        <p:tav tm="0" fmla="#ppt_y-sin(pi*$)/81">
                                          <p:val>
                                            <p:fltVal val="0"/>
                                          </p:val>
                                        </p:tav>
                                        <p:tav tm="100000">
                                          <p:val>
                                            <p:fltVal val="1"/>
                                          </p:val>
                                        </p:tav>
                                      </p:tavLst>
                                    </p:anim>
                                    <p:animScale>
                                      <p:cBhvr>
                                        <p:cTn id="52" dur="13">
                                          <p:stCondLst>
                                            <p:cond delay="325"/>
                                          </p:stCondLst>
                                        </p:cTn>
                                        <p:tgtEl>
                                          <p:spTgt spid="18"/>
                                        </p:tgtEl>
                                      </p:cBhvr>
                                      <p:to x="100000" y="60000"/>
                                    </p:animScale>
                                    <p:animScale>
                                      <p:cBhvr>
                                        <p:cTn id="53" dur="83" decel="50000">
                                          <p:stCondLst>
                                            <p:cond delay="338"/>
                                          </p:stCondLst>
                                        </p:cTn>
                                        <p:tgtEl>
                                          <p:spTgt spid="18"/>
                                        </p:tgtEl>
                                      </p:cBhvr>
                                      <p:to x="100000" y="100000"/>
                                    </p:animScale>
                                    <p:animScale>
                                      <p:cBhvr>
                                        <p:cTn id="54" dur="13">
                                          <p:stCondLst>
                                            <p:cond delay="656"/>
                                          </p:stCondLst>
                                        </p:cTn>
                                        <p:tgtEl>
                                          <p:spTgt spid="18"/>
                                        </p:tgtEl>
                                      </p:cBhvr>
                                      <p:to x="100000" y="80000"/>
                                    </p:animScale>
                                    <p:animScale>
                                      <p:cBhvr>
                                        <p:cTn id="55" dur="83" decel="50000">
                                          <p:stCondLst>
                                            <p:cond delay="669"/>
                                          </p:stCondLst>
                                        </p:cTn>
                                        <p:tgtEl>
                                          <p:spTgt spid="18"/>
                                        </p:tgtEl>
                                      </p:cBhvr>
                                      <p:to x="100000" y="100000"/>
                                    </p:animScale>
                                    <p:animScale>
                                      <p:cBhvr>
                                        <p:cTn id="56" dur="13">
                                          <p:stCondLst>
                                            <p:cond delay="821"/>
                                          </p:stCondLst>
                                        </p:cTn>
                                        <p:tgtEl>
                                          <p:spTgt spid="18"/>
                                        </p:tgtEl>
                                      </p:cBhvr>
                                      <p:to x="100000" y="90000"/>
                                    </p:animScale>
                                    <p:animScale>
                                      <p:cBhvr>
                                        <p:cTn id="57" dur="83" decel="50000">
                                          <p:stCondLst>
                                            <p:cond delay="834"/>
                                          </p:stCondLst>
                                        </p:cTn>
                                        <p:tgtEl>
                                          <p:spTgt spid="18"/>
                                        </p:tgtEl>
                                      </p:cBhvr>
                                      <p:to x="100000" y="100000"/>
                                    </p:animScale>
                                    <p:animScale>
                                      <p:cBhvr>
                                        <p:cTn id="58" dur="13">
                                          <p:stCondLst>
                                            <p:cond delay="904"/>
                                          </p:stCondLst>
                                        </p:cTn>
                                        <p:tgtEl>
                                          <p:spTgt spid="18"/>
                                        </p:tgtEl>
                                      </p:cBhvr>
                                      <p:to x="100000" y="95000"/>
                                    </p:animScale>
                                    <p:animScale>
                                      <p:cBhvr>
                                        <p:cTn id="59" dur="83" decel="50000">
                                          <p:stCondLst>
                                            <p:cond delay="917"/>
                                          </p:stCondLst>
                                        </p:cTn>
                                        <p:tgtEl>
                                          <p:spTgt spid="1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lvl="0"/>
            <a:r>
              <a:rPr lang="zh-CN" altLang="en-US" kern="0" dirty="0">
                <a:solidFill>
                  <a:schemeClr val="tx1"/>
                </a:solidFill>
                <a:latin typeface="微软雅黑" pitchFamily="34" charset="-122"/>
              </a:rPr>
              <a:t>第四章  程序语言的</a:t>
            </a:r>
            <a:r>
              <a:rPr lang="zh-CN" altLang="en-US" kern="0" dirty="0" smtClean="0">
                <a:solidFill>
                  <a:schemeClr val="tx1"/>
                </a:solidFill>
                <a:latin typeface="微软雅黑" pitchFamily="34" charset="-122"/>
              </a:rPr>
              <a:t>设计</a:t>
            </a:r>
            <a:endParaRPr lang="zh-CN" altLang="en-US" dirty="0">
              <a:solidFill>
                <a:schemeClr val="tx1"/>
              </a:solidFill>
              <a:latin typeface="微软雅黑" pitchFamily="34" charset="-122"/>
            </a:endParaRPr>
          </a:p>
        </p:txBody>
      </p:sp>
      <p:sp>
        <p:nvSpPr>
          <p:cNvPr id="16" name="AutoShape 7"/>
          <p:cNvSpPr>
            <a:spLocks noChangeArrowheads="1"/>
          </p:cNvSpPr>
          <p:nvPr/>
        </p:nvSpPr>
        <p:spPr bwMode="auto">
          <a:xfrm>
            <a:off x="1472946" y="1385761"/>
            <a:ext cx="6408738" cy="3313112"/>
          </a:xfrm>
          <a:prstGeom prst="roundRect">
            <a:avLst>
              <a:gd name="adj" fmla="val 2867"/>
            </a:avLst>
          </a:prstGeom>
          <a:noFill/>
          <a:ln w="9525">
            <a:solidFill>
              <a:srgbClr val="B2B2B2"/>
            </a:solidFill>
            <a:round/>
            <a:headEnd/>
            <a:tailEnd/>
          </a:ln>
          <a:effectLst/>
        </p:spPr>
        <p:txBody>
          <a:bodyPr/>
          <a:lstStyle/>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主要内容</a:t>
            </a:r>
          </a:p>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1" i="0" u="none" strike="noStrike" kern="0" cap="none" spc="0" normalizeH="0" baseline="0" noProof="0" dirty="0" smtClean="0">
                <a:ln>
                  <a:noFill/>
                </a:ln>
                <a:effectLst/>
                <a:uLnTx/>
                <a:uFillTx/>
                <a:latin typeface="微软雅黑" pitchFamily="34" charset="-122"/>
                <a:ea typeface="微软雅黑" pitchFamily="34" charset="-122"/>
              </a:rPr>
              <a:t>1.</a:t>
            </a: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语言的定义</a:t>
            </a:r>
          </a:p>
          <a:p>
            <a:pPr marL="0" marR="0" lvl="1" indent="0" defTabSz="914400" eaLnBrk="1" fontAlgn="auto" latinLnBrk="0" hangingPunct="1">
              <a:lnSpc>
                <a:spcPct val="100000"/>
              </a:lnSpc>
              <a:spcBef>
                <a:spcPct val="20000"/>
              </a:spcBef>
              <a:spcAft>
                <a:spcPts val="0"/>
              </a:spcAft>
              <a:buClr>
                <a:srgbClr val="0033CC"/>
              </a:buClr>
              <a:buSzTx/>
              <a:buFont typeface="Wingdings" pitchFamily="2" charset="2"/>
              <a:buChar char="ü"/>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语法</a:t>
            </a:r>
          </a:p>
          <a:p>
            <a:pPr marL="0" marR="0" lvl="1" indent="0" defTabSz="914400" eaLnBrk="1" fontAlgn="auto" latinLnBrk="0" hangingPunct="1">
              <a:lnSpc>
                <a:spcPct val="100000"/>
              </a:lnSpc>
              <a:spcBef>
                <a:spcPct val="20000"/>
              </a:spcBef>
              <a:spcAft>
                <a:spcPts val="0"/>
              </a:spcAft>
              <a:buClr>
                <a:srgbClr val="0033CC"/>
              </a:buClr>
              <a:buSzTx/>
              <a:buFont typeface="Wingdings" pitchFamily="2" charset="2"/>
              <a:buChar char="ü"/>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语义</a:t>
            </a:r>
          </a:p>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1" i="0" u="none" strike="noStrike" kern="0" cap="none" spc="0" normalizeH="0" baseline="0" noProof="0" dirty="0" smtClean="0">
                <a:ln>
                  <a:noFill/>
                </a:ln>
                <a:effectLst/>
                <a:uLnTx/>
                <a:uFillTx/>
                <a:latin typeface="微软雅黑" pitchFamily="34" charset="-122"/>
                <a:ea typeface="微软雅黑" pitchFamily="34" charset="-122"/>
              </a:rPr>
              <a:t>2.</a:t>
            </a:r>
            <a:r>
              <a:rPr kumimoji="0" lang="zh-CN" altLang="en-US" sz="2800" b="1" i="0" u="none" strike="noStrike" kern="0" cap="none" spc="0" normalizeH="0" baseline="0" noProof="0" dirty="0" smtClean="0">
                <a:ln>
                  <a:noFill/>
                </a:ln>
                <a:effectLst/>
                <a:uLnTx/>
                <a:uFillTx/>
                <a:latin typeface="微软雅黑" pitchFamily="34" charset="-122"/>
                <a:ea typeface="微软雅黑" pitchFamily="34" charset="-122"/>
              </a:rPr>
              <a:t>文法</a:t>
            </a:r>
          </a:p>
          <a:p>
            <a:pPr marL="0" marR="0" lvl="0" indent="0" defTabSz="914400" eaLnBrk="1" fontAlgn="auto" latinLnBrk="0" hangingPunct="1">
              <a:lnSpc>
                <a:spcPct val="100000"/>
              </a:lnSpc>
              <a:spcBef>
                <a:spcPct val="20000"/>
              </a:spcBef>
              <a:spcAft>
                <a:spcPts val="0"/>
              </a:spcAft>
              <a:buClr>
                <a:srgbClr val="CCCCFF"/>
              </a:buClr>
              <a:buSzPct val="75000"/>
              <a:buFont typeface="Monotype Sorts" pitchFamily="2" charset="2"/>
              <a:buNone/>
              <a:tabLst/>
              <a:defRPr/>
            </a:pPr>
            <a:r>
              <a:rPr kumimoji="0" lang="en-US" altLang="zh-CN" sz="2800" b="1" i="0" u="none" strike="noStrike" kern="0" cap="none" spc="0" normalizeH="0" baseline="0" noProof="0" dirty="0" smtClean="0">
                <a:ln>
                  <a:noFill/>
                </a:ln>
                <a:effectLst/>
                <a:uLnTx/>
                <a:uFillTx/>
                <a:latin typeface="微软雅黑" pitchFamily="34" charset="-122"/>
                <a:ea typeface="微软雅黑" pitchFamily="34" charset="-122"/>
              </a:rPr>
              <a:t>3.</a:t>
            </a: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语言的设计</a:t>
            </a:r>
            <a:endParaRPr kumimoji="1"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7" name="Freeform 8"/>
          <p:cNvSpPr>
            <a:spLocks/>
          </p:cNvSpPr>
          <p:nvPr/>
        </p:nvSpPr>
        <p:spPr bwMode="auto">
          <a:xfrm>
            <a:off x="1833308" y="2420811"/>
            <a:ext cx="1655763"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 name="Freeform 9"/>
          <p:cNvSpPr>
            <a:spLocks/>
          </p:cNvSpPr>
          <p:nvPr/>
        </p:nvSpPr>
        <p:spPr bwMode="auto">
          <a:xfrm>
            <a:off x="1661509" y="2576385"/>
            <a:ext cx="1079500"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 name="Freeform 10"/>
          <p:cNvSpPr>
            <a:spLocks/>
          </p:cNvSpPr>
          <p:nvPr/>
        </p:nvSpPr>
        <p:spPr bwMode="auto">
          <a:xfrm>
            <a:off x="1689226" y="3029490"/>
            <a:ext cx="1079500"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 name="Freeform 11"/>
          <p:cNvSpPr>
            <a:spLocks/>
          </p:cNvSpPr>
          <p:nvPr/>
        </p:nvSpPr>
        <p:spPr bwMode="auto">
          <a:xfrm>
            <a:off x="1833309" y="4470273"/>
            <a:ext cx="1655762"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 name="AutoShape 14"/>
          <p:cNvSpPr>
            <a:spLocks noChangeArrowheads="1"/>
          </p:cNvSpPr>
          <p:nvPr/>
        </p:nvSpPr>
        <p:spPr bwMode="auto">
          <a:xfrm>
            <a:off x="4029511" y="2663973"/>
            <a:ext cx="4608512" cy="1943100"/>
          </a:xfrm>
          <a:prstGeom prst="wedgeRoundRectCallout">
            <a:avLst>
              <a:gd name="adj1" fmla="val -64398"/>
              <a:gd name="adj2" fmla="val -58741"/>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如何对高级语言给出明确的定义，以便语言的使用者和实现者，以及人和机器能无二义确定程序是否有效，它的含义是</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什么</a:t>
            </a:r>
            <a:endPar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22" name="AutoShape 15"/>
          <p:cNvSpPr>
            <a:spLocks noChangeArrowheads="1"/>
          </p:cNvSpPr>
          <p:nvPr/>
        </p:nvSpPr>
        <p:spPr bwMode="auto">
          <a:xfrm>
            <a:off x="3704971" y="3187573"/>
            <a:ext cx="5041900" cy="647700"/>
          </a:xfrm>
          <a:prstGeom prst="wedgeRoundRectCallout">
            <a:avLst>
              <a:gd name="adj1" fmla="val -67877"/>
              <a:gd name="adj2" fmla="val -98815"/>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定义语言是否合法的一组</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规则</a:t>
            </a:r>
            <a:endPar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23" name="AutoShape 16"/>
          <p:cNvSpPr>
            <a:spLocks noChangeArrowheads="1"/>
          </p:cNvSpPr>
          <p:nvPr/>
        </p:nvSpPr>
        <p:spPr bwMode="auto">
          <a:xfrm>
            <a:off x="3741293" y="3779986"/>
            <a:ext cx="4608513" cy="863600"/>
          </a:xfrm>
          <a:prstGeom prst="wedgeRoundRectCallout">
            <a:avLst>
              <a:gd name="adj1" fmla="val -71144"/>
              <a:gd name="adj2" fmla="val -95083"/>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用以规定程序或其成分的含 义的</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规则</a:t>
            </a:r>
            <a:endPar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24" name="Freeform 17"/>
          <p:cNvSpPr>
            <a:spLocks/>
          </p:cNvSpPr>
          <p:nvPr/>
        </p:nvSpPr>
        <p:spPr bwMode="auto">
          <a:xfrm>
            <a:off x="1689226" y="3547935"/>
            <a:ext cx="1079500"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5" name="AutoShape 18"/>
          <p:cNvSpPr>
            <a:spLocks noChangeArrowheads="1"/>
          </p:cNvSpPr>
          <p:nvPr/>
        </p:nvSpPr>
        <p:spPr bwMode="auto">
          <a:xfrm>
            <a:off x="3346196" y="4194048"/>
            <a:ext cx="4967288" cy="647700"/>
          </a:xfrm>
          <a:prstGeom prst="wedgeRoundRectCallout">
            <a:avLst>
              <a:gd name="adj1" fmla="val -63361"/>
              <a:gd name="adj2" fmla="val -9316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定义语言语法的形式化</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规则</a:t>
            </a:r>
            <a:endPar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26" name="AutoShape 19"/>
          <p:cNvSpPr>
            <a:spLocks noChangeArrowheads="1"/>
          </p:cNvSpPr>
          <p:nvPr/>
        </p:nvSpPr>
        <p:spPr bwMode="auto">
          <a:xfrm>
            <a:off x="3273171" y="4843336"/>
            <a:ext cx="3960813" cy="863600"/>
          </a:xfrm>
          <a:prstGeom prst="wedgeRoundRectCallout">
            <a:avLst>
              <a:gd name="adj1" fmla="val -64908"/>
              <a:gd name="adj2" fmla="val -80259"/>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介绍设计高级语言的一般知识和方法</a:t>
            </a:r>
          </a:p>
        </p:txBody>
      </p:sp>
    </p:spTree>
    <p:extLst>
      <p:ext uri="{BB962C8B-B14F-4D97-AF65-F5344CB8AC3E}">
        <p14:creationId xmlns:p14="http://schemas.microsoft.com/office/powerpoint/2010/main" val="12393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ox(in)">
                                      <p:cBhvr>
                                        <p:cTn id="1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edg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edg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ox(in)">
                                      <p:cBhvr>
                                        <p:cTn id="3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edg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ox(in)">
                                      <p:cBhvr>
                                        <p:cTn id="4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slide(fromBottom)">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box(in)">
                                      <p:cBhvr>
                                        <p:cTn id="52"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autoUpdateAnimBg="0"/>
      <p:bldP spid="22" grpId="0" animBg="1" autoUpdateAnimBg="0"/>
      <p:bldP spid="23" grpId="0" animBg="1" autoUpdateAnimBg="0"/>
      <p:bldP spid="24" grpId="0" animBg="1"/>
      <p:bldP spid="25" grpId="0" animBg="1" autoUpdateAnimBg="0"/>
      <p:bldP spid="26"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11" name="AutoShape 4"/>
          <p:cNvSpPr>
            <a:spLocks noChangeArrowheads="1"/>
          </p:cNvSpPr>
          <p:nvPr/>
        </p:nvSpPr>
        <p:spPr bwMode="auto">
          <a:xfrm>
            <a:off x="366713" y="840169"/>
            <a:ext cx="3700462" cy="531209"/>
          </a:xfrm>
          <a:prstGeom prst="roundRect">
            <a:avLst>
              <a:gd name="adj" fmla="val 16667"/>
            </a:avLst>
          </a:prstGeom>
          <a:noFill/>
          <a:ln>
            <a:noFill/>
          </a:ln>
          <a:effectLst/>
          <a:extLst/>
        </p:spPr>
        <p:txBody>
          <a:bodyPr>
            <a:spAutoFit/>
          </a:bodyPr>
          <a:lstStyle/>
          <a:p>
            <a:pPr marL="457200" marR="0" lvl="0" indent="-457200" algn="just" defTabSz="914400" eaLnBrk="1" fontAlgn="auto" latinLnBrk="0" hangingPunct="1">
              <a:lnSpc>
                <a:spcPct val="90000"/>
              </a:lnSpc>
              <a:spcBef>
                <a:spcPct val="20000"/>
              </a:spcBef>
              <a:spcAft>
                <a:spcPts val="0"/>
              </a:spcAft>
              <a:buClr>
                <a:srgbClr val="FF0000"/>
              </a:buClr>
              <a:buSzTx/>
              <a:buFont typeface="Wingdings" pitchFamily="2" charset="2"/>
              <a:buChar char="q"/>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算术表达式</a:t>
            </a:r>
          </a:p>
        </p:txBody>
      </p:sp>
      <p:sp>
        <p:nvSpPr>
          <p:cNvPr id="12" name="Rectangle 5"/>
          <p:cNvSpPr>
            <a:spLocks noChangeArrowheads="1"/>
          </p:cNvSpPr>
          <p:nvPr/>
        </p:nvSpPr>
        <p:spPr bwMode="auto">
          <a:xfrm>
            <a:off x="395288" y="1559306"/>
            <a:ext cx="15128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运算符</a:t>
            </a:r>
          </a:p>
        </p:txBody>
      </p:sp>
      <p:sp>
        <p:nvSpPr>
          <p:cNvPr id="13" name="Rectangle 6"/>
          <p:cNvSpPr>
            <a:spLocks noChangeArrowheads="1"/>
          </p:cNvSpPr>
          <p:nvPr/>
        </p:nvSpPr>
        <p:spPr bwMode="auto">
          <a:xfrm>
            <a:off x="1979613" y="1559306"/>
            <a:ext cx="6537854" cy="649288"/>
          </a:xfrm>
          <a:prstGeom prst="rect">
            <a:avLst/>
          </a:prstGeom>
          <a:noFill/>
          <a:ln>
            <a:noFill/>
          </a:ln>
          <a:effectLst/>
          <a:extLst/>
        </p:spPr>
        <p:txBody>
          <a:bodyPr anchor="ct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defRPr/>
            </a:pPr>
            <a:r>
              <a:rPr lang="zh-CN" altLang="en-US" b="1" dirty="0" smtClean="0">
                <a:latin typeface="微软雅黑" pitchFamily="34" charset="-122"/>
                <a:ea typeface="微软雅黑" pitchFamily="34" charset="-122"/>
              </a:rPr>
              <a:t>各种算术运算，常见的有</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加</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减</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a:t>
            </a:r>
            <a:r>
              <a:rPr lang="zh-CN" altLang="en-US" b="1" dirty="0" smtClean="0">
                <a:solidFill>
                  <a:srgbClr val="FF3300"/>
                </a:solidFill>
                <a:effectLst>
                  <a:outerShdw blurRad="38100" dist="38100" dir="2700000" algn="tl">
                    <a:srgbClr val="000000"/>
                  </a:outerShdw>
                </a:effectLst>
                <a:latin typeface="微软雅黑" pitchFamily="34" charset="-122"/>
                <a:ea typeface="微软雅黑" pitchFamily="34" charset="-122"/>
              </a:rPr>
              <a:t>*</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乘</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a:t>
            </a:r>
            <a:r>
              <a:rPr lang="en-US"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除</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等</a:t>
            </a:r>
          </a:p>
        </p:txBody>
      </p:sp>
      <p:sp>
        <p:nvSpPr>
          <p:cNvPr id="14" name="Rectangle 7"/>
          <p:cNvSpPr>
            <a:spLocks noChangeArrowheads="1"/>
          </p:cNvSpPr>
          <p:nvPr/>
        </p:nvSpPr>
        <p:spPr bwMode="auto">
          <a:xfrm>
            <a:off x="395288" y="2353056"/>
            <a:ext cx="1512887"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0033CC"/>
                </a:solidFill>
                <a:latin typeface="微软雅黑" pitchFamily="34" charset="-122"/>
                <a:ea typeface="微软雅黑" pitchFamily="34" charset="-122"/>
              </a:rPr>
              <a:t>要求</a:t>
            </a:r>
          </a:p>
        </p:txBody>
      </p:sp>
      <p:sp>
        <p:nvSpPr>
          <p:cNvPr id="20" name="Rectangle 8"/>
          <p:cNvSpPr>
            <a:spLocks noChangeArrowheads="1"/>
          </p:cNvSpPr>
          <p:nvPr/>
        </p:nvSpPr>
        <p:spPr bwMode="auto">
          <a:xfrm>
            <a:off x="1979613" y="2300496"/>
            <a:ext cx="5329238" cy="792163"/>
          </a:xfrm>
          <a:prstGeom prst="rect">
            <a:avLst/>
          </a:prstGeom>
          <a:noFill/>
          <a:ln>
            <a:noFill/>
          </a:ln>
          <a:effectLst/>
          <a:extLst/>
        </p:spPr>
        <p:txBody>
          <a:bodyPr anchor="ct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eaLnBrk="0" fontAlgn="base" latinLnBrk="0" hangingPunct="0">
              <a:lnSpc>
                <a:spcPct val="9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运算符的优先次序，</a:t>
            </a:r>
            <a:r>
              <a:rPr kumimoji="1" lang="zh-CN" altLang="en-US" sz="24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4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  </a:t>
            </a:r>
            <a:r>
              <a:rPr kumimoji="1" lang="en-US" altLang="zh-CN" sz="24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2400" b="1" i="0" u="none" strike="noStrike" kern="0" cap="none" spc="0" normalizeH="0" baseline="0" noProof="0" dirty="0" smtClean="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1"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a:p>
            <a:pPr marL="0" marR="0" lvl="0" indent="0" algn="l" defTabSz="914400" eaLnBrk="0" fontAlgn="base" latinLnBrk="0" hangingPunct="0">
              <a:lnSpc>
                <a:spcPct val="90000"/>
              </a:lnSpc>
              <a:spcBef>
                <a:spcPct val="0"/>
              </a:spcBef>
              <a:spcAft>
                <a:spcPct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同优先级算符左结合；</a:t>
            </a:r>
          </a:p>
        </p:txBody>
      </p:sp>
      <p:sp>
        <p:nvSpPr>
          <p:cNvPr id="21" name="AutoShape 9"/>
          <p:cNvSpPr>
            <a:spLocks noChangeArrowheads="1"/>
          </p:cNvSpPr>
          <p:nvPr/>
        </p:nvSpPr>
        <p:spPr bwMode="auto">
          <a:xfrm>
            <a:off x="366713" y="3149132"/>
            <a:ext cx="8259763" cy="2710529"/>
          </a:xfrm>
          <a:prstGeom prst="roundRect">
            <a:avLst>
              <a:gd name="adj" fmla="val 16667"/>
            </a:avLst>
          </a:prstGeom>
          <a:noFill/>
          <a:ln>
            <a:noFill/>
          </a:ln>
          <a:effectLst/>
          <a:extLst/>
        </p:spPr>
        <p:txBody>
          <a:bodyPr>
            <a:spAutoFit/>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879600" indent="-1255713"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25161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31527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37893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42465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47037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51609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5618163"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fontAlgn="base" hangingPunct="1">
              <a:lnSpc>
                <a:spcPct val="90000"/>
              </a:lnSpc>
              <a:spcBef>
                <a:spcPct val="20000"/>
              </a:spcBef>
              <a:spcAft>
                <a:spcPct val="0"/>
              </a:spcAft>
              <a:buClr>
                <a:srgbClr val="FF0000"/>
              </a:buClr>
              <a:buFont typeface="Wingdings" panose="05000000000000000000" pitchFamily="2" charset="2"/>
              <a:buChar char="q"/>
              <a:defRPr/>
            </a:pPr>
            <a:r>
              <a:rPr kumimoji="0" lang="zh-CN" altLang="en-US" sz="2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算术表达式的</a:t>
            </a:r>
            <a:r>
              <a:rPr kumimoji="0" lang="en-US" altLang="zh-CN" sz="2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BNF</a:t>
            </a:r>
            <a:r>
              <a:rPr kumimoji="0" lang="zh-CN" altLang="en-US" sz="2800"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范式</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算术表达式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算术表达式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项</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算术表达式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项</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项</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项</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项</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因子</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项</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因子</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项</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lang="en-US" altLang="zh-CN" sz="2000"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因子</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因子</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算术表达式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常量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变量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变量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标识符</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p>
          <a:p>
            <a:pPr lvl="1" algn="just" eaLnBrk="1" fontAlgn="base" hangingPunct="1">
              <a:lnSpc>
                <a:spcPct val="90000"/>
              </a:lnSpc>
              <a:spcBef>
                <a:spcPct val="20000"/>
              </a:spcBef>
              <a:spcAft>
                <a:spcPct val="0"/>
              </a:spcAft>
              <a:buClr>
                <a:srgbClr val="FF0000"/>
              </a:buClr>
              <a:buFont typeface="Wingdings" panose="05000000000000000000" pitchFamily="2" charset="2"/>
              <a:buNone/>
              <a:defRPr/>
            </a:pP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&lt;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常量</a:t>
            </a:r>
            <a:r>
              <a:rPr kumimoji="0" lang="en-US" altLang="zh-CN"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&gt;</a:t>
            </a:r>
            <a:r>
              <a:rPr kumimoji="0" lang="zh-CN" altLang="en-US" sz="2000" b="1" dirty="0" smtClean="0">
                <a:solidFill>
                  <a:srgbClr val="0033CC"/>
                </a:solidFill>
                <a:latin typeface="微软雅黑" panose="020B0503020204020204" pitchFamily="34" charset="-122"/>
                <a:ea typeface="微软雅黑" panose="020B0503020204020204" pitchFamily="34" charset="-122"/>
                <a:sym typeface="Symbol" panose="05050102010706020507" pitchFamily="18" charset="2"/>
              </a:rPr>
              <a:t>（略）</a:t>
            </a:r>
          </a:p>
        </p:txBody>
      </p:sp>
      <p:sp>
        <p:nvSpPr>
          <p:cNvPr id="17" name="Freeform 10"/>
          <p:cNvSpPr>
            <a:spLocks/>
          </p:cNvSpPr>
          <p:nvPr/>
        </p:nvSpPr>
        <p:spPr bwMode="auto">
          <a:xfrm flipV="1">
            <a:off x="1004888" y="3666188"/>
            <a:ext cx="3240087"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 name="AutoShape 12"/>
          <p:cNvSpPr>
            <a:spLocks noChangeArrowheads="1"/>
          </p:cNvSpPr>
          <p:nvPr/>
        </p:nvSpPr>
        <p:spPr bwMode="auto">
          <a:xfrm>
            <a:off x="1979613" y="4373094"/>
            <a:ext cx="6118225" cy="1727200"/>
          </a:xfrm>
          <a:prstGeom prst="wedgeRoundRectCallout">
            <a:avLst>
              <a:gd name="adj1" fmla="val -16215"/>
              <a:gd name="adj2" fmla="val -83271"/>
              <a:gd name="adj3" fmla="val 16667"/>
            </a:avLst>
          </a:prstGeom>
          <a:solidFill>
            <a:schemeClr val="accent5">
              <a:lumMod val="20000"/>
              <a:lumOff val="80000"/>
            </a:schemeClr>
          </a:solidFill>
          <a:ln w="9525">
            <a:solidFill>
              <a:srgbClr val="000000"/>
            </a:solidFill>
            <a:miter lim="800000"/>
            <a:headEnd/>
            <a:tailEnd/>
          </a:ln>
          <a:effectLs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FF3300"/>
                </a:solidFill>
                <a:effectLst>
                  <a:outerShdw blurRad="38100" dist="38100" dir="2700000" algn="tl">
                    <a:srgbClr val="000000"/>
                  </a:outerShdw>
                </a:effectLst>
                <a:uLnTx/>
                <a:uFillTx/>
                <a:ea typeface="楷体_GB2312" pitchFamily="49" charset="-122"/>
                <a:sym typeface="Symbol" panose="05050102010706020507" pitchFamily="18" charset="2"/>
              </a:rPr>
              <a:t>注意</a:t>
            </a:r>
            <a:r>
              <a:rPr kumimoji="1" lang="zh-CN" altLang="en-US" sz="2000" b="0"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，文法</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&lt;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算术表达式</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&gt;</a:t>
            </a:r>
            <a:r>
              <a:rPr kumimoji="0"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&lt;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常量</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&gt;|&lt;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变量</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&gt;|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&lt;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算术表达式</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&gt;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            </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|&lt;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算术表达式</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&gt;&lt;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算术运算符</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&gt;&lt;</a:t>
            </a:r>
            <a:r>
              <a:rPr kumimoji="1" lang="zh-CN" altLang="en-US"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算术表达</a:t>
            </a:r>
            <a:r>
              <a:rPr kumimoji="1" lang="en-US" altLang="zh-CN" sz="2000" b="1"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ea typeface="楷体_GB2312" pitchFamily="49" charset="-122"/>
                <a:sym typeface="Symbol" panose="05050102010706020507" pitchFamily="18" charset="2"/>
              </a:rPr>
              <a:t>是二义文法，只能在某些特点场合使用；</a:t>
            </a:r>
          </a:p>
        </p:txBody>
      </p:sp>
    </p:spTree>
    <p:extLst>
      <p:ext uri="{BB962C8B-B14F-4D97-AF65-F5344CB8AC3E}">
        <p14:creationId xmlns:p14="http://schemas.microsoft.com/office/powerpoint/2010/main" val="301068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anim calcmode="lin" valueType="num">
                                      <p:cBhvr>
                                        <p:cTn id="8" dur="500" fill="hold"/>
                                        <p:tgtEl>
                                          <p:spTgt spid="13"/>
                                        </p:tgtEl>
                                        <p:attrNameLst>
                                          <p:attrName>style.rotation</p:attrName>
                                        </p:attrNameLst>
                                      </p:cBhvr>
                                      <p:tavLst>
                                        <p:tav tm="0">
                                          <p:val>
                                            <p:fltVal val="720"/>
                                          </p:val>
                                        </p:tav>
                                        <p:tav tm="100000">
                                          <p:val>
                                            <p:fltVal val="0"/>
                                          </p:val>
                                        </p:tav>
                                      </p:tavLst>
                                    </p:anim>
                                    <p:anim calcmode="lin" valueType="num">
                                      <p:cBhvr>
                                        <p:cTn id="9" dur="500" fill="hold"/>
                                        <p:tgtEl>
                                          <p:spTgt spid="13"/>
                                        </p:tgtEl>
                                        <p:attrNameLst>
                                          <p:attrName>ppt_h</p:attrName>
                                        </p:attrNameLst>
                                      </p:cBhvr>
                                      <p:tavLst>
                                        <p:tav tm="0">
                                          <p:val>
                                            <p:fltVal val="0"/>
                                          </p:val>
                                        </p:tav>
                                        <p:tav tm="100000">
                                          <p:val>
                                            <p:strVal val="#ppt_h"/>
                                          </p:val>
                                        </p:tav>
                                      </p:tavLst>
                                    </p:anim>
                                    <p:anim calcmode="lin" valueType="num">
                                      <p:cBhvr>
                                        <p:cTn id="10" dur="500" fill="hold"/>
                                        <p:tgtEl>
                                          <p:spTgt spid="1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145">
                                          <p:stCondLst>
                                            <p:cond delay="0"/>
                                          </p:stCondLst>
                                        </p:cTn>
                                        <p:tgtEl>
                                          <p:spTgt spid="14"/>
                                        </p:tgtEl>
                                      </p:cBhvr>
                                    </p:animEffect>
                                    <p:anim calcmode="lin" valueType="num">
                                      <p:cBhvr>
                                        <p:cTn id="16" dur="456"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7" dur="166"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8" dur="166" tmFilter="0, 0; 0.125,0.2665; 0.25,0.4; 0.375,0.465; 0.5,0.5;  0.625,0.535; 0.75,0.6; 0.875,0.7335; 1,1">
                                          <p:stCondLst>
                                            <p:cond delay="166"/>
                                          </p:stCondLst>
                                        </p:cTn>
                                        <p:tgtEl>
                                          <p:spTgt spid="14"/>
                                        </p:tgtEl>
                                        <p:attrNameLst>
                                          <p:attrName>ppt_y</p:attrName>
                                        </p:attrNameLst>
                                      </p:cBhvr>
                                      <p:tavLst>
                                        <p:tav tm="0" fmla="#ppt_y-sin(pi*$)/9">
                                          <p:val>
                                            <p:fltVal val="0"/>
                                          </p:val>
                                        </p:tav>
                                        <p:tav tm="100000">
                                          <p:val>
                                            <p:fltVal val="1"/>
                                          </p:val>
                                        </p:tav>
                                      </p:tavLst>
                                    </p:anim>
                                    <p:anim calcmode="lin" valueType="num">
                                      <p:cBhvr>
                                        <p:cTn id="19" dur="83" tmFilter="0, 0; 0.125,0.2665; 0.25,0.4; 0.375,0.465; 0.5,0.5;  0.625,0.535; 0.75,0.6; 0.875,0.7335; 1,1">
                                          <p:stCondLst>
                                            <p:cond delay="331"/>
                                          </p:stCondLst>
                                        </p:cTn>
                                        <p:tgtEl>
                                          <p:spTgt spid="14"/>
                                        </p:tgtEl>
                                        <p:attrNameLst>
                                          <p:attrName>ppt_y</p:attrName>
                                        </p:attrNameLst>
                                      </p:cBhvr>
                                      <p:tavLst>
                                        <p:tav tm="0" fmla="#ppt_y-sin(pi*$)/27">
                                          <p:val>
                                            <p:fltVal val="0"/>
                                          </p:val>
                                        </p:tav>
                                        <p:tav tm="100000">
                                          <p:val>
                                            <p:fltVal val="1"/>
                                          </p:val>
                                        </p:tav>
                                      </p:tavLst>
                                    </p:anim>
                                    <p:anim calcmode="lin" valueType="num">
                                      <p:cBhvr>
                                        <p:cTn id="20" dur="41" tmFilter="0, 0; 0.125,0.2665; 0.25,0.4; 0.375,0.465; 0.5,0.5;  0.625,0.535; 0.75,0.6; 0.875,0.7335; 1,1">
                                          <p:stCondLst>
                                            <p:cond delay="414"/>
                                          </p:stCondLst>
                                        </p:cTn>
                                        <p:tgtEl>
                                          <p:spTgt spid="14"/>
                                        </p:tgtEl>
                                        <p:attrNameLst>
                                          <p:attrName>ppt_y</p:attrName>
                                        </p:attrNameLst>
                                      </p:cBhvr>
                                      <p:tavLst>
                                        <p:tav tm="0" fmla="#ppt_y-sin(pi*$)/81">
                                          <p:val>
                                            <p:fltVal val="0"/>
                                          </p:val>
                                        </p:tav>
                                        <p:tav tm="100000">
                                          <p:val>
                                            <p:fltVal val="1"/>
                                          </p:val>
                                        </p:tav>
                                      </p:tavLst>
                                    </p:anim>
                                    <p:animScale>
                                      <p:cBhvr>
                                        <p:cTn id="21" dur="7">
                                          <p:stCondLst>
                                            <p:cond delay="162"/>
                                          </p:stCondLst>
                                        </p:cTn>
                                        <p:tgtEl>
                                          <p:spTgt spid="14"/>
                                        </p:tgtEl>
                                      </p:cBhvr>
                                      <p:to x="100000" y="60000"/>
                                    </p:animScale>
                                    <p:animScale>
                                      <p:cBhvr>
                                        <p:cTn id="22" dur="41" decel="50000">
                                          <p:stCondLst>
                                            <p:cond delay="169"/>
                                          </p:stCondLst>
                                        </p:cTn>
                                        <p:tgtEl>
                                          <p:spTgt spid="14"/>
                                        </p:tgtEl>
                                      </p:cBhvr>
                                      <p:to x="100000" y="100000"/>
                                    </p:animScale>
                                    <p:animScale>
                                      <p:cBhvr>
                                        <p:cTn id="23" dur="7">
                                          <p:stCondLst>
                                            <p:cond delay="328"/>
                                          </p:stCondLst>
                                        </p:cTn>
                                        <p:tgtEl>
                                          <p:spTgt spid="14"/>
                                        </p:tgtEl>
                                      </p:cBhvr>
                                      <p:to x="100000" y="80000"/>
                                    </p:animScale>
                                    <p:animScale>
                                      <p:cBhvr>
                                        <p:cTn id="24" dur="41" decel="50000">
                                          <p:stCondLst>
                                            <p:cond delay="335"/>
                                          </p:stCondLst>
                                        </p:cTn>
                                        <p:tgtEl>
                                          <p:spTgt spid="14"/>
                                        </p:tgtEl>
                                      </p:cBhvr>
                                      <p:to x="100000" y="100000"/>
                                    </p:animScale>
                                    <p:animScale>
                                      <p:cBhvr>
                                        <p:cTn id="25" dur="7">
                                          <p:stCondLst>
                                            <p:cond delay="410"/>
                                          </p:stCondLst>
                                        </p:cTn>
                                        <p:tgtEl>
                                          <p:spTgt spid="14"/>
                                        </p:tgtEl>
                                      </p:cBhvr>
                                      <p:to x="100000" y="90000"/>
                                    </p:animScale>
                                    <p:animScale>
                                      <p:cBhvr>
                                        <p:cTn id="26" dur="41" decel="50000">
                                          <p:stCondLst>
                                            <p:cond delay="417"/>
                                          </p:stCondLst>
                                        </p:cTn>
                                        <p:tgtEl>
                                          <p:spTgt spid="14"/>
                                        </p:tgtEl>
                                      </p:cBhvr>
                                      <p:to x="100000" y="100000"/>
                                    </p:animScale>
                                    <p:animScale>
                                      <p:cBhvr>
                                        <p:cTn id="27" dur="7">
                                          <p:stCondLst>
                                            <p:cond delay="452"/>
                                          </p:stCondLst>
                                        </p:cTn>
                                        <p:tgtEl>
                                          <p:spTgt spid="14"/>
                                        </p:tgtEl>
                                      </p:cBhvr>
                                      <p:to x="100000" y="95000"/>
                                    </p:animScale>
                                    <p:animScale>
                                      <p:cBhvr>
                                        <p:cTn id="28" dur="41" decel="50000">
                                          <p:stCondLst>
                                            <p:cond delay="458"/>
                                          </p:stCondLst>
                                        </p:cTn>
                                        <p:tgtEl>
                                          <p:spTgt spid="14"/>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35"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anim calcmode="lin" valueType="num">
                                      <p:cBhvr>
                                        <p:cTn id="34" dur="500" fill="hold"/>
                                        <p:tgtEl>
                                          <p:spTgt spid="20"/>
                                        </p:tgtEl>
                                        <p:attrNameLst>
                                          <p:attrName>style.rotation</p:attrName>
                                        </p:attrNameLst>
                                      </p:cBhvr>
                                      <p:tavLst>
                                        <p:tav tm="0">
                                          <p:val>
                                            <p:fltVal val="720"/>
                                          </p:val>
                                        </p:tav>
                                        <p:tav tm="100000">
                                          <p:val>
                                            <p:fltVal val="0"/>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 calcmode="lin" valueType="num">
                                      <p:cBhvr>
                                        <p:cTn id="36" dur="500" fill="hold"/>
                                        <p:tgtEl>
                                          <p:spTgt spid="20"/>
                                        </p:tgtEl>
                                        <p:attrNameLst>
                                          <p:attrName>ppt_w</p:attrName>
                                        </p:attrNameLst>
                                      </p:cBhvr>
                                      <p:tavLst>
                                        <p:tav tm="0">
                                          <p:val>
                                            <p:fltVal val="0"/>
                                          </p:val>
                                        </p:tav>
                                        <p:tav tm="100000">
                                          <p:val>
                                            <p:strVal val="#ppt_w"/>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slide(fromBottom)">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0" grpId="0"/>
      <p:bldP spid="21" grpId="0"/>
      <p:bldP spid="17"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13" name="AutoShape 5"/>
          <p:cNvSpPr>
            <a:spLocks noChangeArrowheads="1"/>
          </p:cNvSpPr>
          <p:nvPr/>
        </p:nvSpPr>
        <p:spPr bwMode="auto">
          <a:xfrm>
            <a:off x="365125" y="604727"/>
            <a:ext cx="8197850" cy="2608374"/>
          </a:xfrm>
          <a:prstGeom prst="roundRect">
            <a:avLst>
              <a:gd name="adj" fmla="val 16667"/>
            </a:avLst>
          </a:prstGeom>
          <a:noFill/>
          <a:ln>
            <a:noFill/>
          </a:ln>
          <a:effectLst/>
          <a:extLst/>
        </p:spPr>
        <p:txBody>
          <a:bodyPr>
            <a:spAutoFit/>
          </a:bodyPr>
          <a:lstStyle/>
          <a:p>
            <a:pPr algn="just" eaLnBrk="1" hangingPunct="1">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语句的设计</a:t>
            </a:r>
          </a:p>
          <a:p>
            <a:pPr algn="just" eaLnBrk="1" hangingPunct="1">
              <a:spcBef>
                <a:spcPct val="20000"/>
              </a:spcBef>
              <a:buClr>
                <a:srgbClr val="FF0000"/>
              </a:buClr>
              <a:buFont typeface="Wingdings" pitchFamily="2" charset="2"/>
              <a:buNone/>
            </a:pPr>
            <a:r>
              <a:rPr lang="zh-CN" altLang="en-US" sz="2800" b="1" dirty="0">
                <a:latin typeface="微软雅黑" pitchFamily="34" charset="-122"/>
                <a:ea typeface="微软雅黑" pitchFamily="34" charset="-122"/>
              </a:rPr>
              <a:t>强制式语言是面向语句的语言，能过语句描述问题的求解过程。语句通常分为：</a:t>
            </a:r>
          </a:p>
          <a:p>
            <a:pPr marL="1081088" lvl="1" indent="-457200" algn="just" eaLnBrk="1" hangingPunct="1">
              <a:spcBef>
                <a:spcPct val="20000"/>
              </a:spcBef>
              <a:buFont typeface="Wingdings" pitchFamily="2" charset="2"/>
              <a:buChar char="ü"/>
            </a:pPr>
            <a:r>
              <a:rPr lang="zh-CN" altLang="en-US" sz="2400" b="1" dirty="0">
                <a:latin typeface="微软雅黑" pitchFamily="34" charset="-122"/>
                <a:ea typeface="微软雅黑" pitchFamily="34" charset="-122"/>
              </a:rPr>
              <a:t>说明语句（</a:t>
            </a:r>
            <a:r>
              <a:rPr lang="en-US" altLang="zh-CN" sz="2400" b="1" dirty="0">
                <a:latin typeface="微软雅黑" pitchFamily="34" charset="-122"/>
                <a:ea typeface="微软雅黑" pitchFamily="34" charset="-122"/>
              </a:rPr>
              <a:t>declare statement</a:t>
            </a:r>
            <a:r>
              <a:rPr lang="zh-CN" altLang="en-US" sz="2400" b="1" dirty="0">
                <a:latin typeface="微软雅黑" pitchFamily="34" charset="-122"/>
                <a:ea typeface="微软雅黑" pitchFamily="34" charset="-122"/>
              </a:rPr>
              <a:t>）</a:t>
            </a:r>
          </a:p>
          <a:p>
            <a:pPr marL="1081088" lvl="1" indent="-457200" algn="just" eaLnBrk="1" hangingPunct="1">
              <a:spcBef>
                <a:spcPct val="20000"/>
              </a:spcBef>
              <a:buFont typeface="Wingdings" pitchFamily="2" charset="2"/>
              <a:buChar char="ü"/>
            </a:pPr>
            <a:r>
              <a:rPr lang="zh-CN" altLang="en-US" sz="2400" b="1" dirty="0">
                <a:latin typeface="微软雅黑" pitchFamily="34" charset="-122"/>
                <a:ea typeface="微软雅黑" pitchFamily="34" charset="-122"/>
              </a:rPr>
              <a:t>控制语句（</a:t>
            </a:r>
            <a:r>
              <a:rPr lang="en-US" altLang="zh-CN" sz="2400" b="1" dirty="0">
                <a:latin typeface="微软雅黑" pitchFamily="34" charset="-122"/>
                <a:ea typeface="微软雅黑" pitchFamily="34" charset="-122"/>
              </a:rPr>
              <a:t>execute statement</a:t>
            </a:r>
            <a:r>
              <a:rPr lang="zh-CN" altLang="en-US" sz="2400" b="1" dirty="0">
                <a:latin typeface="微软雅黑" pitchFamily="34" charset="-122"/>
                <a:ea typeface="微软雅黑" pitchFamily="34" charset="-122"/>
              </a:rPr>
              <a:t>）</a:t>
            </a:r>
          </a:p>
        </p:txBody>
      </p:sp>
      <p:sp>
        <p:nvSpPr>
          <p:cNvPr id="14" name="Freeform 6"/>
          <p:cNvSpPr>
            <a:spLocks/>
          </p:cNvSpPr>
          <p:nvPr/>
        </p:nvSpPr>
        <p:spPr bwMode="auto">
          <a:xfrm flipV="1">
            <a:off x="1692275" y="2565400"/>
            <a:ext cx="1223963"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 name="Freeform 7"/>
          <p:cNvSpPr>
            <a:spLocks/>
          </p:cNvSpPr>
          <p:nvPr/>
        </p:nvSpPr>
        <p:spPr bwMode="auto">
          <a:xfrm flipV="1">
            <a:off x="1692275" y="2997200"/>
            <a:ext cx="1223963"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 name="AutoShape 8"/>
          <p:cNvSpPr>
            <a:spLocks noChangeArrowheads="1"/>
          </p:cNvSpPr>
          <p:nvPr/>
        </p:nvSpPr>
        <p:spPr bwMode="auto">
          <a:xfrm>
            <a:off x="2268538" y="2852738"/>
            <a:ext cx="5292725" cy="792162"/>
          </a:xfrm>
          <a:prstGeom prst="wedgeRoundRectCallout">
            <a:avLst>
              <a:gd name="adj1" fmla="val -58037"/>
              <a:gd name="adj2" fmla="val -82463"/>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不生成目标代码，用来告诉编译程序一些实体的属性；</a:t>
            </a:r>
          </a:p>
        </p:txBody>
      </p:sp>
      <p:sp>
        <p:nvSpPr>
          <p:cNvPr id="17" name="AutoShape 9"/>
          <p:cNvSpPr>
            <a:spLocks noChangeArrowheads="1"/>
          </p:cNvSpPr>
          <p:nvPr/>
        </p:nvSpPr>
        <p:spPr bwMode="auto">
          <a:xfrm>
            <a:off x="2555875" y="3429000"/>
            <a:ext cx="2808288" cy="504825"/>
          </a:xfrm>
          <a:prstGeom prst="wedgeRoundRectCallout">
            <a:avLst>
              <a:gd name="adj1" fmla="val -69051"/>
              <a:gd name="adj2" fmla="val -127046"/>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生成目标代码；</a:t>
            </a:r>
          </a:p>
        </p:txBody>
      </p:sp>
      <p:sp>
        <p:nvSpPr>
          <p:cNvPr id="18" name="AutoShape 10"/>
          <p:cNvSpPr>
            <a:spLocks noChangeArrowheads="1"/>
          </p:cNvSpPr>
          <p:nvPr/>
        </p:nvSpPr>
        <p:spPr bwMode="auto">
          <a:xfrm>
            <a:off x="611188" y="3357563"/>
            <a:ext cx="7131050" cy="1055608"/>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说明语句</a:t>
            </a:r>
          </a:p>
          <a:p>
            <a:pPr marL="457200" marR="0" lvl="0" indent="-45720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说明语句主要包括</a:t>
            </a:r>
            <a:r>
              <a:rPr kumimoji="0" lang="zh-CN" altLang="en-US" sz="28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变量说明</a:t>
            </a: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和</a:t>
            </a:r>
            <a:r>
              <a:rPr kumimoji="0" lang="zh-CN" altLang="en-US" sz="28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类型说明</a:t>
            </a: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19" name="Freeform 12"/>
          <p:cNvSpPr>
            <a:spLocks/>
          </p:cNvSpPr>
          <p:nvPr/>
        </p:nvSpPr>
        <p:spPr bwMode="auto">
          <a:xfrm flipV="1">
            <a:off x="3635375" y="4292600"/>
            <a:ext cx="1368425"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 name="Freeform 13"/>
          <p:cNvSpPr>
            <a:spLocks/>
          </p:cNvSpPr>
          <p:nvPr/>
        </p:nvSpPr>
        <p:spPr bwMode="auto">
          <a:xfrm flipV="1">
            <a:off x="5435600" y="4292600"/>
            <a:ext cx="1368425"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 name="AutoShape 14"/>
          <p:cNvSpPr>
            <a:spLocks noChangeArrowheads="1"/>
          </p:cNvSpPr>
          <p:nvPr/>
        </p:nvSpPr>
        <p:spPr bwMode="auto">
          <a:xfrm>
            <a:off x="468313" y="4508500"/>
            <a:ext cx="7559675" cy="2016125"/>
          </a:xfrm>
          <a:prstGeom prst="wedgeRoundRectCallout">
            <a:avLst>
              <a:gd name="adj1" fmla="val -1574"/>
              <a:gd name="adj2" fmla="val -56694"/>
              <a:gd name="adj3" fmla="val 16667"/>
            </a:avLst>
          </a:prstGeom>
          <a:solidFill>
            <a:schemeClr val="accent5">
              <a:lumMod val="20000"/>
              <a:lumOff val="8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说明语句</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常量说明</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变量说明</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类型说明</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常量说明</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r>
              <a:rPr kumimoji="1" lang="en-US" altLang="zh-CN" sz="2000" b="1" i="0" u="none" strike="noStrike" kern="0" cap="none" spc="0" normalizeH="0" baseline="0" noProof="0" dirty="0" err="1" smtClean="0">
                <a:ln>
                  <a:noFill/>
                </a:ln>
                <a:solidFill>
                  <a:srgbClr val="000000"/>
                </a:solidFill>
                <a:effectLst/>
                <a:uLnTx/>
                <a:uFillTx/>
                <a:latin typeface="楷体_GB2312" pitchFamily="49" charset="-122"/>
                <a:ea typeface="楷体_GB2312" pitchFamily="49" charset="-122"/>
                <a:sym typeface="Symbol" panose="05050102010706020507" pitchFamily="18" charset="2"/>
              </a:rPr>
              <a:t>const</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 &lt;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标识符</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常量</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变量说明</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r>
              <a:rPr kumimoji="1" lang="en-US" altLang="zh-CN" sz="2000" b="1" i="0" u="none" strike="noStrike" kern="0" cap="none" spc="0" normalizeH="0" baseline="0" noProof="0" dirty="0" err="1" smtClean="0">
                <a:ln>
                  <a:noFill/>
                </a:ln>
                <a:solidFill>
                  <a:srgbClr val="000000"/>
                </a:solidFill>
                <a:effectLst/>
                <a:uLnTx/>
                <a:uFillTx/>
                <a:latin typeface="楷体_GB2312" pitchFamily="49" charset="-122"/>
                <a:ea typeface="楷体_GB2312" pitchFamily="49" charset="-122"/>
                <a:sym typeface="Symbol" panose="05050102010706020507" pitchFamily="18" charset="2"/>
              </a:rPr>
              <a:t>var</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 &lt;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变量表</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类型</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变量表</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变量表</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变量</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标识符</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类型</a:t>
            </a:r>
            <a:r>
              <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r>
              <a:rPr kumimoji="1" lang="en-US" altLang="zh-CN" sz="2000" b="1" i="0" u="none" strike="noStrike" kern="0" cap="none" spc="0" normalizeH="0" baseline="0" noProof="0" dirty="0" err="1" smtClean="0">
                <a:ln>
                  <a:noFill/>
                </a:ln>
                <a:solidFill>
                  <a:srgbClr val="000000"/>
                </a:solidFill>
                <a:effectLst/>
                <a:uLnTx/>
                <a:uFillTx/>
                <a:latin typeface="楷体_GB2312" pitchFamily="49" charset="-122"/>
                <a:ea typeface="楷体_GB2312" pitchFamily="49" charset="-122"/>
                <a:sym typeface="Symbol" panose="05050102010706020507" pitchFamily="18" charset="2"/>
              </a:rPr>
              <a:t>integer|real|char|boolean</a:t>
            </a:r>
            <a:endParaRPr kumimoji="1" lang="en-US" altLang="zh-CN" sz="2000" b="1" i="0" u="none" strike="noStrike" kern="0" cap="none" spc="0" normalizeH="0" baseline="0" noProof="0" dirty="0" smtClean="0">
              <a:ln>
                <a:noFill/>
              </a:ln>
              <a:solidFill>
                <a:srgbClr val="000000"/>
              </a:solidFill>
              <a:effectLst/>
              <a:uLnTx/>
              <a:uFillTx/>
              <a:latin typeface="楷体_GB2312" pitchFamily="49" charset="-122"/>
              <a:ea typeface="楷体_GB2312" pitchFamily="49" charset="-122"/>
              <a:sym typeface="Symbol" panose="05050102010706020507" pitchFamily="18" charset="2"/>
            </a:endParaRPr>
          </a:p>
        </p:txBody>
      </p:sp>
      <p:sp>
        <p:nvSpPr>
          <p:cNvPr id="24" name="AutoShape 15"/>
          <p:cNvSpPr>
            <a:spLocks noChangeArrowheads="1"/>
          </p:cNvSpPr>
          <p:nvPr/>
        </p:nvSpPr>
        <p:spPr bwMode="auto">
          <a:xfrm>
            <a:off x="684213" y="4724400"/>
            <a:ext cx="7559675" cy="1081088"/>
          </a:xfrm>
          <a:prstGeom prst="wedgeRoundRectCallout">
            <a:avLst>
              <a:gd name="adj1" fmla="val 29843"/>
              <a:gd name="adj2" fmla="val -84801"/>
              <a:gd name="adj3" fmla="val 16667"/>
            </a:avLst>
          </a:prstGeom>
          <a:solidFill>
            <a:schemeClr val="accent3">
              <a:lumMod val="20000"/>
              <a:lumOff val="8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类型说明</a:t>
            </a: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&gt;type &lt;</a:t>
            </a:r>
            <a:r>
              <a:rPr kumimoji="1"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类型名</a:t>
            </a: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用户定义类型</a:t>
            </a: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类型名</a:t>
            </a: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&gt;&lt;</a:t>
            </a:r>
            <a:r>
              <a:rPr kumimoji="1"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标识符</a:t>
            </a: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&lt;</a:t>
            </a:r>
            <a:r>
              <a:rPr kumimoji="1"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用户定义类型</a:t>
            </a:r>
            <a:r>
              <a:rPr kumimoji="1" lang="en-US" altLang="zh-CN"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&gt;</a:t>
            </a:r>
            <a:r>
              <a:rPr kumimoji="1"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（从略）</a:t>
            </a:r>
          </a:p>
        </p:txBody>
      </p:sp>
    </p:spTree>
    <p:extLst>
      <p:ext uri="{BB962C8B-B14F-4D97-AF65-F5344CB8AC3E}">
        <p14:creationId xmlns:p14="http://schemas.microsoft.com/office/powerpoint/2010/main" val="377953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slide(fromBottom)">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Bottom)">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p:bldP spid="19" grpId="0" animBg="1"/>
      <p:bldP spid="20"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7" name="AutoShape 4"/>
          <p:cNvSpPr>
            <a:spLocks noChangeArrowheads="1"/>
          </p:cNvSpPr>
          <p:nvPr/>
        </p:nvSpPr>
        <p:spPr bwMode="auto">
          <a:xfrm>
            <a:off x="179388" y="815404"/>
            <a:ext cx="8713787" cy="1055608"/>
          </a:xfrm>
          <a:prstGeom prst="roundRect">
            <a:avLst>
              <a:gd name="adj" fmla="val 16667"/>
            </a:avLst>
          </a:prstGeom>
          <a:noFill/>
          <a:ln>
            <a:noFill/>
          </a:ln>
          <a:effectLst/>
          <a:extLst/>
        </p:spPr>
        <p:txBody>
          <a:bodyPr>
            <a:spAutoFit/>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622300" indent="1588"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Char char="q"/>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执行语句</a:t>
            </a:r>
          </a:p>
          <a:p>
            <a:pPr marL="0" marR="0" lvl="0" indent="0" algn="just" defTabSz="914400" eaLnBrk="1" fontAlgn="auto" latinLnBrk="0" hangingPunct="1">
              <a:lnSpc>
                <a:spcPct val="90000"/>
              </a:lnSpc>
              <a:spcBef>
                <a:spcPct val="20000"/>
              </a:spcBef>
              <a:spcAft>
                <a:spcPts val="0"/>
              </a:spcAft>
              <a:buClr>
                <a:srgbClr val="FF0000"/>
              </a:buClr>
              <a:buSzTx/>
              <a:buFont typeface="Wingdings" panose="05000000000000000000"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执行语句主要包括</a:t>
            </a:r>
            <a:r>
              <a:rPr kumimoji="0" lang="zh-CN" altLang="en-US" sz="28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赋值语句</a:t>
            </a:r>
            <a:r>
              <a:rPr kumimoji="0" lang="zh-CN" altLang="en-US" sz="28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a:t>
            </a:r>
            <a:r>
              <a:rPr kumimoji="0" lang="zh-CN" altLang="en-US" sz="28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控制语句</a:t>
            </a:r>
            <a:r>
              <a:rPr kumimoji="0" lang="zh-CN" altLang="en-US" sz="2800" b="1" i="0" u="none" strike="noStrike" kern="0" cap="none" spc="0" normalizeH="0" baseline="0" noProof="0" dirty="0" smtClean="0">
                <a:ln>
                  <a:noFill/>
                </a:ln>
                <a:solidFill>
                  <a:srgbClr val="000000"/>
                </a:solidFill>
                <a:uLnTx/>
                <a:uFillTx/>
                <a:latin typeface="微软雅黑" pitchFamily="34" charset="-122"/>
                <a:ea typeface="微软雅黑" pitchFamily="34" charset="-122"/>
              </a:rPr>
              <a:t>和</a:t>
            </a:r>
            <a:r>
              <a:rPr kumimoji="0" lang="zh-CN" altLang="en-US" sz="28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复合语句</a:t>
            </a:r>
            <a:r>
              <a:rPr kumimoji="0" lang="zh-CN" altLang="en-US" sz="28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p>
        </p:txBody>
      </p:sp>
      <p:sp>
        <p:nvSpPr>
          <p:cNvPr id="8" name="AutoShape 5"/>
          <p:cNvSpPr>
            <a:spLocks noChangeArrowheads="1"/>
          </p:cNvSpPr>
          <p:nvPr/>
        </p:nvSpPr>
        <p:spPr bwMode="auto">
          <a:xfrm>
            <a:off x="246063" y="1972691"/>
            <a:ext cx="8647112" cy="980694"/>
          </a:xfrm>
          <a:prstGeom prst="roundRect">
            <a:avLst>
              <a:gd name="adj" fmla="val 16667"/>
            </a:avLst>
          </a:prstGeom>
          <a:noFill/>
          <a:ln>
            <a:noFill/>
          </a:ln>
          <a:effectLst/>
          <a:extLst/>
        </p:spPr>
        <p:txBody>
          <a:bodyPr>
            <a:spAutoFit/>
          </a:bodyPr>
          <a:lstStyle/>
          <a:p>
            <a:pPr marL="457200" marR="0" lvl="0" indent="-457200" algn="just" defTabSz="914400" eaLnBrk="1" fontAlgn="auto" latinLnBrk="0" hangingPunct="1">
              <a:lnSpc>
                <a:spcPct val="90000"/>
              </a:lnSpc>
              <a:spcBef>
                <a:spcPct val="20000"/>
              </a:spcBef>
              <a:spcAft>
                <a:spcPts val="0"/>
              </a:spcAft>
              <a:buSzTx/>
              <a:buFont typeface="Wingdings" pitchFamily="2" charset="2"/>
              <a:buAutoNum type="arabicPeriod"/>
              <a:tabLst/>
              <a:defRPr/>
            </a:pPr>
            <a:r>
              <a:rPr kumimoji="0" lang="zh-CN" altLang="en-US" sz="2800" b="1" i="0" u="none" strike="noStrike" kern="0" cap="none" spc="0" normalizeH="0" baseline="0" noProof="0" dirty="0" smtClean="0">
                <a:ln>
                  <a:noFill/>
                </a:ln>
                <a:effectLst/>
                <a:uLnTx/>
                <a:uFillTx/>
                <a:latin typeface="微软雅黑" pitchFamily="34" charset="-122"/>
                <a:ea typeface="微软雅黑" pitchFamily="34" charset="-122"/>
              </a:rPr>
              <a:t>赋值语句</a:t>
            </a:r>
          </a:p>
          <a:p>
            <a:pPr marL="1081088" lvl="1" indent="-457200" algn="just">
              <a:lnSpc>
                <a:spcPct val="90000"/>
              </a:lnSpc>
              <a:spcBef>
                <a:spcPct val="20000"/>
              </a:spcBef>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赋值语句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solidFill>
                  <a:srgbClr val="0033CC"/>
                </a:solidFill>
                <a:latin typeface="楷体_GB2312" pitchFamily="49" charset="-122"/>
                <a:ea typeface="楷体_GB2312" pitchFamily="49" charset="-122"/>
                <a:sym typeface="Symbol" panose="05050102010706020507" pitchFamily="18" charset="2"/>
              </a:rPr>
              <a:t> </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solidFill>
                  <a:srgbClr val="0033CC"/>
                </a:solidFill>
                <a:latin typeface="楷体_GB2312" pitchFamily="49" charset="-122"/>
                <a:ea typeface="楷体_GB2312" pitchFamily="49" charset="-122"/>
                <a:sym typeface="Symbol" panose="05050102010706020507" pitchFamily="18" charset="2"/>
              </a:rPr>
              <a:t>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p:txBody>
      </p:sp>
      <p:sp>
        <p:nvSpPr>
          <p:cNvPr id="9" name="AutoShape 6"/>
          <p:cNvSpPr>
            <a:spLocks noChangeArrowheads="1"/>
          </p:cNvSpPr>
          <p:nvPr/>
        </p:nvSpPr>
        <p:spPr bwMode="auto">
          <a:xfrm>
            <a:off x="250825" y="2998216"/>
            <a:ext cx="8642350" cy="1879664"/>
          </a:xfrm>
          <a:prstGeom prst="roundRect">
            <a:avLst>
              <a:gd name="adj" fmla="val 16667"/>
            </a:avLst>
          </a:prstGeom>
          <a:noFill/>
          <a:ln>
            <a:noFill/>
          </a:ln>
          <a:effectLst/>
          <a:extLst/>
        </p:spPr>
        <p:txBody>
          <a:bodyPr>
            <a:spAutoFit/>
          </a:bodyPr>
          <a:lstStyle/>
          <a:p>
            <a:pPr marL="457200" marR="0" lvl="0" indent="-457200" algn="just" defTabSz="914400" eaLnBrk="1" fontAlgn="auto" latinLnBrk="0" hangingPunct="1">
              <a:lnSpc>
                <a:spcPct val="90000"/>
              </a:lnSpc>
              <a:spcBef>
                <a:spcPct val="20000"/>
              </a:spcBef>
              <a:spcAft>
                <a:spcPts val="0"/>
              </a:spcAft>
              <a:buSzTx/>
              <a:buFont typeface="Wingdings" pitchFamily="2" charset="2"/>
              <a:buAutoNum type="arabicPeriod" startAt="2"/>
              <a:tabLst/>
              <a:defRPr/>
            </a:pPr>
            <a:r>
              <a:rPr kumimoji="0" lang="zh-CN" altLang="en-US" sz="2800" b="1" i="0" u="none" strike="noStrike" kern="0" cap="none" spc="0" normalizeH="0" baseline="0" noProof="0" dirty="0" smtClean="0">
                <a:ln>
                  <a:noFill/>
                </a:ln>
                <a:effectLst/>
                <a:uLnTx/>
                <a:uFillTx/>
                <a:latin typeface="微软雅黑" pitchFamily="34" charset="-122"/>
                <a:ea typeface="微软雅黑" pitchFamily="34" charset="-122"/>
              </a:rPr>
              <a:t>控制语句</a:t>
            </a:r>
          </a:p>
          <a:p>
            <a:pPr marL="1081088" marR="0" lvl="1" indent="-457200" algn="just" defTabSz="914400" eaLnBrk="1" fontAlgn="auto" latinLnBrk="0" hangingPunct="1">
              <a:lnSpc>
                <a:spcPct val="90000"/>
              </a:lnSpc>
              <a:spcBef>
                <a:spcPct val="20000"/>
              </a:spcBef>
              <a:spcAft>
                <a:spcPts val="0"/>
              </a:spcAft>
              <a:buSzTx/>
              <a:buFont typeface="Wingdings" pitchFamily="2" charset="2"/>
              <a:buChar char="ü"/>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顺序、控制和循环</a:t>
            </a:r>
          </a:p>
          <a:p>
            <a:pPr marL="1081088" marR="0" lvl="1" indent="-457200" algn="just" defTabSz="914400" eaLnBrk="1" fontAlgn="auto" latinLnBrk="0" hangingPunct="1">
              <a:lnSpc>
                <a:spcPct val="90000"/>
              </a:lnSpc>
              <a:spcBef>
                <a:spcPct val="20000"/>
              </a:spcBef>
              <a:spcAft>
                <a:spcPts val="0"/>
              </a:spcAft>
              <a:buSzTx/>
              <a:buFont typeface="Wingdings" pitchFamily="2" charset="2"/>
              <a:buChar char="ü"/>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语句的选择：在多样性和效率之间折衷</a:t>
            </a:r>
          </a:p>
          <a:p>
            <a:pPr marL="1081088" marR="0" lvl="1" indent="-457200" algn="just" defTabSz="914400" eaLnBrk="1" fontAlgn="auto" latinLnBrk="0" hangingPunct="1">
              <a:lnSpc>
                <a:spcPct val="90000"/>
              </a:lnSpc>
              <a:spcBef>
                <a:spcPct val="20000"/>
              </a:spcBef>
              <a:spcAft>
                <a:spcPts val="0"/>
              </a:spcAft>
              <a:buSzTx/>
              <a:buFont typeface="Wingdings" pitchFamily="2" charset="2"/>
              <a:buChar char="ü"/>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语句的结束符：两个含义，控制执行顺序和语句结束</a:t>
            </a:r>
          </a:p>
        </p:txBody>
      </p:sp>
      <p:sp>
        <p:nvSpPr>
          <p:cNvPr id="10" name="AutoShape 7"/>
          <p:cNvSpPr>
            <a:spLocks noChangeArrowheads="1"/>
          </p:cNvSpPr>
          <p:nvPr/>
        </p:nvSpPr>
        <p:spPr bwMode="auto">
          <a:xfrm>
            <a:off x="271463" y="4896866"/>
            <a:ext cx="8548687" cy="1430179"/>
          </a:xfrm>
          <a:prstGeom prst="roundRect">
            <a:avLst>
              <a:gd name="adj" fmla="val 16667"/>
            </a:avLst>
          </a:prstGeom>
          <a:noFill/>
          <a:ln>
            <a:noFill/>
          </a:ln>
          <a:effectLst/>
          <a:extLst/>
        </p:spPr>
        <p:txBody>
          <a:bodyPr>
            <a:spAutoFit/>
          </a:bodyPr>
          <a:lstStyle/>
          <a:p>
            <a:pPr marL="457200" marR="0" lvl="0" indent="-457200" algn="just" defTabSz="914400" eaLnBrk="1" fontAlgn="auto" latinLnBrk="0" hangingPunct="1">
              <a:lnSpc>
                <a:spcPct val="90000"/>
              </a:lnSpc>
              <a:spcBef>
                <a:spcPct val="20000"/>
              </a:spcBef>
              <a:spcAft>
                <a:spcPts val="0"/>
              </a:spcAft>
              <a:buSzTx/>
              <a:buFont typeface="Wingdings" pitchFamily="2" charset="2"/>
              <a:buAutoNum type="arabicPeriod" startAt="3"/>
              <a:tabLst/>
              <a:defRPr/>
            </a:pPr>
            <a:r>
              <a:rPr kumimoji="0" lang="zh-CN" altLang="en-US" sz="2800" b="1" i="0" u="none" strike="noStrike" kern="0" cap="none" spc="0" normalizeH="0" baseline="0" noProof="0" dirty="0" smtClean="0">
                <a:ln>
                  <a:noFill/>
                </a:ln>
                <a:effectLst/>
                <a:uLnTx/>
                <a:uFillTx/>
                <a:latin typeface="微软雅黑" pitchFamily="34" charset="-122"/>
                <a:ea typeface="微软雅黑" pitchFamily="34" charset="-122"/>
              </a:rPr>
              <a:t>复合语句（</a:t>
            </a:r>
            <a:r>
              <a:rPr kumimoji="0" lang="en-US" altLang="zh-CN" sz="2800" b="1" i="0" u="none" strike="noStrike" kern="0" cap="none" spc="0" normalizeH="0" baseline="0" noProof="0" dirty="0" smtClean="0">
                <a:ln>
                  <a:noFill/>
                </a:ln>
                <a:effectLst/>
                <a:uLnTx/>
                <a:uFillTx/>
                <a:latin typeface="微软雅黑" pitchFamily="34" charset="-122"/>
                <a:ea typeface="微软雅黑" pitchFamily="34" charset="-122"/>
              </a:rPr>
              <a:t>compound statement</a:t>
            </a:r>
            <a:r>
              <a:rPr kumimoji="0" lang="zh-CN" altLang="en-US" sz="2800" b="1" i="0" u="none" strike="noStrike" kern="0" cap="none" spc="0" normalizeH="0" baseline="0" noProof="0" dirty="0" smtClean="0">
                <a:ln>
                  <a:noFill/>
                </a:ln>
                <a:effectLst/>
                <a:uLnTx/>
                <a:uFillTx/>
                <a:latin typeface="微软雅黑" pitchFamily="34" charset="-122"/>
                <a:ea typeface="微软雅黑" pitchFamily="34" charset="-122"/>
              </a:rPr>
              <a:t>）</a:t>
            </a:r>
          </a:p>
          <a:p>
            <a:pPr marL="1081088" lvl="1" indent="-457200" algn="just">
              <a:lnSpc>
                <a:spcPct val="90000"/>
              </a:lnSpc>
              <a:spcBef>
                <a:spcPct val="20000"/>
              </a:spcBef>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复合语句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solidFill>
                  <a:srgbClr val="0033CC"/>
                </a:solidFill>
                <a:latin typeface="楷体_GB2312" pitchFamily="49" charset="-122"/>
                <a:ea typeface="楷体_GB2312" pitchFamily="49" charset="-122"/>
                <a:sym typeface="Symbol" panose="05050102010706020507" pitchFamily="18" charset="2"/>
              </a:rPr>
              <a:t> </a:t>
            </a:r>
            <a:r>
              <a:rPr lang="en-US" altLang="zh-CN" sz="2400" b="1" dirty="0">
                <a:latin typeface="楷体_GB2312" pitchFamily="49" charset="-122"/>
                <a:ea typeface="楷体_GB2312" pitchFamily="49" charset="-122"/>
                <a:sym typeface="Symbol" panose="05050102010706020507" pitchFamily="18" charset="2"/>
              </a:rPr>
              <a:t></a:t>
            </a:r>
            <a:r>
              <a:rPr lang="en-US" altLang="zh-CN" sz="2400" b="1" dirty="0">
                <a:solidFill>
                  <a:srgbClr val="0033CC"/>
                </a:solidFill>
                <a:latin typeface="楷体_GB2312" pitchFamily="49" charset="-122"/>
                <a:ea typeface="楷体_GB2312" pitchFamily="49" charset="-122"/>
                <a:sym typeface="Symbol" panose="05050102010706020507" pitchFamily="18" charset="2"/>
              </a:rPr>
              <a:t>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begin &lt;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语句表</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 end</a:t>
            </a:r>
          </a:p>
          <a:p>
            <a:pPr marL="1081088" lvl="1" indent="-457200" algn="just">
              <a:lnSpc>
                <a:spcPct val="90000"/>
              </a:lnSpc>
              <a:spcBef>
                <a:spcPct val="20000"/>
              </a:spcBef>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语句表</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语句表</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p:txBody>
      </p:sp>
    </p:spTree>
    <p:extLst>
      <p:ext uri="{BB962C8B-B14F-4D97-AF65-F5344CB8AC3E}">
        <p14:creationId xmlns:p14="http://schemas.microsoft.com/office/powerpoint/2010/main" val="11574007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7" name="AutoShape 2"/>
          <p:cNvSpPr>
            <a:spLocks noChangeArrowheads="1"/>
          </p:cNvSpPr>
          <p:nvPr/>
        </p:nvSpPr>
        <p:spPr bwMode="auto">
          <a:xfrm>
            <a:off x="352425" y="803593"/>
            <a:ext cx="8283575" cy="3282601"/>
          </a:xfrm>
          <a:prstGeom prst="roundRect">
            <a:avLst>
              <a:gd name="adj" fmla="val 16667"/>
            </a:avLst>
          </a:prstGeom>
          <a:noFill/>
          <a:ln>
            <a:noFill/>
          </a:ln>
          <a:effectLst/>
          <a:extLst/>
        </p:spPr>
        <p:txBody>
          <a:bodyPr>
            <a:spAutoFit/>
          </a:bodyPr>
          <a:lstStyle/>
          <a:p>
            <a:pPr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程序单元的设计</a:t>
            </a:r>
          </a:p>
          <a:p>
            <a:pPr algn="just" eaLnBrk="1" hangingPunct="1">
              <a:lnSpc>
                <a:spcPct val="90000"/>
              </a:lnSpc>
              <a:spcBef>
                <a:spcPct val="20000"/>
              </a:spcBef>
              <a:buClr>
                <a:srgbClr val="FF0000"/>
              </a:buClr>
              <a:buFont typeface="Wingdings" pitchFamily="2" charset="2"/>
              <a:buNone/>
            </a:pPr>
            <a:r>
              <a:rPr lang="zh-CN" altLang="en-US" sz="2800" b="1" dirty="0">
                <a:latin typeface="微软雅黑" pitchFamily="34" charset="-122"/>
                <a:ea typeface="微软雅黑" pitchFamily="34" charset="-122"/>
              </a:rPr>
              <a:t>程序单元是程序可以独立调用的成分，在设计时要考虑下面的问题：</a:t>
            </a:r>
          </a:p>
          <a:p>
            <a:pPr marL="1081088" lvl="1" indent="-457200" algn="just" eaLnBrk="1" hangingPunct="1">
              <a:lnSpc>
                <a:spcPct val="90000"/>
              </a:lnSpc>
              <a:spcBef>
                <a:spcPct val="20000"/>
              </a:spcBef>
              <a:buFont typeface="Wingdings" pitchFamily="2" charset="2"/>
              <a:buChar char="ü"/>
            </a:pPr>
            <a:r>
              <a:rPr lang="zh-CN" altLang="en-US" sz="2400" b="1" dirty="0">
                <a:latin typeface="微软雅黑" pitchFamily="34" charset="-122"/>
                <a:ea typeface="微软雅黑" pitchFamily="34" charset="-122"/>
              </a:rPr>
              <a:t>程序单元的局部环境如何</a:t>
            </a:r>
            <a:r>
              <a:rPr lang="zh-CN" altLang="en-US" sz="2400" b="1" dirty="0" smtClean="0">
                <a:latin typeface="微软雅黑" pitchFamily="34" charset="-122"/>
                <a:ea typeface="微软雅黑" pitchFamily="34" charset="-122"/>
              </a:rPr>
              <a:t>定义</a:t>
            </a:r>
            <a:endParaRPr lang="zh-CN" altLang="en-US" sz="2400" b="1" dirty="0">
              <a:latin typeface="微软雅黑" pitchFamily="34" charset="-122"/>
              <a:ea typeface="微软雅黑" pitchFamily="34" charset="-122"/>
            </a:endParaRPr>
          </a:p>
          <a:p>
            <a:pPr marL="1081088" lvl="1" indent="-457200" algn="just" eaLnBrk="1" hangingPunct="1">
              <a:lnSpc>
                <a:spcPct val="90000"/>
              </a:lnSpc>
              <a:spcBef>
                <a:spcPct val="20000"/>
              </a:spcBef>
              <a:buFont typeface="Wingdings" pitchFamily="2" charset="2"/>
              <a:buChar char="ü"/>
            </a:pPr>
            <a:r>
              <a:rPr lang="zh-CN" altLang="en-US" sz="2400" b="1" dirty="0">
                <a:latin typeface="微软雅黑" pitchFamily="34" charset="-122"/>
                <a:ea typeface="微软雅黑" pitchFamily="34" charset="-122"/>
              </a:rPr>
              <a:t>程序单元的头尾</a:t>
            </a:r>
            <a:r>
              <a:rPr lang="zh-CN" altLang="en-US" sz="2400" b="1" dirty="0" smtClean="0">
                <a:latin typeface="微软雅黑" pitchFamily="34" charset="-122"/>
                <a:ea typeface="微软雅黑" pitchFamily="34" charset="-122"/>
              </a:rPr>
              <a:t>标识</a:t>
            </a:r>
            <a:endParaRPr lang="zh-CN" altLang="en-US" sz="2400" b="1" dirty="0">
              <a:latin typeface="微软雅黑" pitchFamily="34" charset="-122"/>
              <a:ea typeface="微软雅黑" pitchFamily="34" charset="-122"/>
            </a:endParaRPr>
          </a:p>
          <a:p>
            <a:pPr marL="1081088" lvl="1" indent="-457200" algn="just" eaLnBrk="1" hangingPunct="1">
              <a:lnSpc>
                <a:spcPct val="90000"/>
              </a:lnSpc>
              <a:spcBef>
                <a:spcPct val="20000"/>
              </a:spcBef>
              <a:buFont typeface="Wingdings" pitchFamily="2" charset="2"/>
              <a:buChar char="ü"/>
            </a:pPr>
            <a:r>
              <a:rPr lang="zh-CN" altLang="en-US" sz="2400" b="1" dirty="0">
                <a:latin typeface="微软雅黑" pitchFamily="34" charset="-122"/>
                <a:ea typeface="微软雅黑" pitchFamily="34" charset="-122"/>
              </a:rPr>
              <a:t>程序单元的名字及参数如何</a:t>
            </a:r>
            <a:r>
              <a:rPr lang="zh-CN" altLang="en-US" sz="2400" b="1" dirty="0" smtClean="0">
                <a:latin typeface="微软雅黑" pitchFamily="34" charset="-122"/>
                <a:ea typeface="微软雅黑" pitchFamily="34" charset="-122"/>
              </a:rPr>
              <a:t>定义</a:t>
            </a:r>
            <a:endParaRPr lang="zh-CN" altLang="en-US" sz="2400" b="1" dirty="0">
              <a:latin typeface="微软雅黑" pitchFamily="34" charset="-122"/>
              <a:ea typeface="微软雅黑" pitchFamily="34" charset="-122"/>
            </a:endParaRPr>
          </a:p>
          <a:p>
            <a:pPr marL="1081088" lvl="1" indent="-457200" algn="just" eaLnBrk="1" hangingPunct="1">
              <a:lnSpc>
                <a:spcPct val="90000"/>
              </a:lnSpc>
              <a:spcBef>
                <a:spcPct val="20000"/>
              </a:spcBef>
              <a:buFont typeface="Wingdings" pitchFamily="2" charset="2"/>
              <a:buChar char="ü"/>
            </a:pPr>
            <a:r>
              <a:rPr lang="zh-CN" altLang="en-US" sz="2400" b="1" dirty="0">
                <a:latin typeface="微软雅黑" pitchFamily="34" charset="-122"/>
                <a:ea typeface="微软雅黑" pitchFamily="34" charset="-122"/>
              </a:rPr>
              <a:t>程序单元如何被调用及参数如何</a:t>
            </a:r>
            <a:r>
              <a:rPr lang="zh-CN" altLang="en-US" sz="2400" b="1" dirty="0" smtClean="0">
                <a:latin typeface="微软雅黑" pitchFamily="34" charset="-122"/>
                <a:ea typeface="微软雅黑" pitchFamily="34" charset="-122"/>
              </a:rPr>
              <a:t>传递</a:t>
            </a:r>
            <a:endParaRPr lang="zh-CN" altLang="en-US" sz="2400" b="1" dirty="0">
              <a:latin typeface="微软雅黑" pitchFamily="34" charset="-122"/>
              <a:ea typeface="微软雅黑" pitchFamily="34" charset="-122"/>
            </a:endParaRPr>
          </a:p>
        </p:txBody>
      </p:sp>
      <p:sp>
        <p:nvSpPr>
          <p:cNvPr id="8" name="AutoShape 3"/>
          <p:cNvSpPr>
            <a:spLocks noChangeArrowheads="1"/>
          </p:cNvSpPr>
          <p:nvPr/>
        </p:nvSpPr>
        <p:spPr bwMode="auto">
          <a:xfrm>
            <a:off x="352425" y="3735249"/>
            <a:ext cx="8218487" cy="2613481"/>
          </a:xfrm>
          <a:prstGeom prst="roundRect">
            <a:avLst>
              <a:gd name="adj" fmla="val 16667"/>
            </a:avLst>
          </a:prstGeom>
          <a:noFill/>
          <a:ln>
            <a:noFill/>
          </a:ln>
          <a:effectLst/>
          <a:extLst/>
        </p:spPr>
        <p:txBody>
          <a:bodyPr>
            <a:spAutoFit/>
          </a:bodyPr>
          <a:lstStyle/>
          <a:p>
            <a:pPr marL="0" marR="0" lvl="0" indent="0" algn="just" defTabSz="914400" eaLnBrk="1" fontAlgn="auto" latinLnBrk="0" hangingPunct="1">
              <a:lnSpc>
                <a:spcPts val="3000"/>
              </a:lnSpc>
              <a:spcBef>
                <a:spcPct val="20000"/>
              </a:spcBef>
              <a:spcAft>
                <a:spcPts val="0"/>
              </a:spcAft>
              <a:buClr>
                <a:srgbClr val="FF0000"/>
              </a:buClr>
              <a:buSzTx/>
              <a:buFont typeface="Wingdings" pitchFamily="2" charset="2"/>
              <a:buChar char="q"/>
              <a:tabLst/>
              <a:defRPr/>
            </a:pPr>
            <a:r>
              <a:rPr kumimoji="0"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程序单元的</a:t>
            </a:r>
            <a:r>
              <a:rPr kumimoji="0"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BNF</a:t>
            </a:r>
            <a:r>
              <a:rPr kumimoji="0"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范式</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程序单元</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程序单元关键字</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程序单元名字</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形参表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程序单元体</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程序单元关键字</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err="1" smtClean="0">
                <a:ln>
                  <a:noFill/>
                </a:ln>
                <a:effectLst/>
                <a:uLnTx/>
                <a:uFillTx/>
                <a:latin typeface="微软雅黑" pitchFamily="34" charset="-122"/>
                <a:ea typeface="微软雅黑" pitchFamily="34" charset="-122"/>
              </a:rPr>
              <a:t>procedure|function|class</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程序单元名</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标识符</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形参表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形参</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形参表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形参</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p>
        </p:txBody>
      </p:sp>
      <p:sp>
        <p:nvSpPr>
          <p:cNvPr id="9" name="Freeform 4"/>
          <p:cNvSpPr>
            <a:spLocks/>
          </p:cNvSpPr>
          <p:nvPr/>
        </p:nvSpPr>
        <p:spPr bwMode="auto">
          <a:xfrm flipV="1">
            <a:off x="1331913" y="6277293"/>
            <a:ext cx="4752975"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0" name="AutoShape 5"/>
          <p:cNvSpPr>
            <a:spLocks noChangeArrowheads="1"/>
          </p:cNvSpPr>
          <p:nvPr/>
        </p:nvSpPr>
        <p:spPr bwMode="auto">
          <a:xfrm>
            <a:off x="2627188" y="5041989"/>
            <a:ext cx="6337300" cy="863600"/>
          </a:xfrm>
          <a:prstGeom prst="wedgeRoundRectCallout">
            <a:avLst>
              <a:gd name="adj1" fmla="val -38515"/>
              <a:gd name="adj2" fmla="val 101256"/>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注意</a:t>
            </a:r>
            <a:r>
              <a:rPr kumimoji="1"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，定义形参，要说明其类型；说明与实参的绑定方式；还要说明参数传递方式（见其他章节）</a:t>
            </a:r>
          </a:p>
        </p:txBody>
      </p:sp>
    </p:spTree>
    <p:extLst>
      <p:ext uri="{BB962C8B-B14F-4D97-AF65-F5344CB8AC3E}">
        <p14:creationId xmlns:p14="http://schemas.microsoft.com/office/powerpoint/2010/main" val="31414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10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7" name="AutoShape 4"/>
          <p:cNvSpPr>
            <a:spLocks noChangeArrowheads="1"/>
          </p:cNvSpPr>
          <p:nvPr/>
        </p:nvSpPr>
        <p:spPr bwMode="auto">
          <a:xfrm>
            <a:off x="250825" y="803593"/>
            <a:ext cx="8713663" cy="2613481"/>
          </a:xfrm>
          <a:prstGeom prst="roundRect">
            <a:avLst>
              <a:gd name="adj" fmla="val 16667"/>
            </a:avLst>
          </a:prstGeom>
          <a:noFill/>
          <a:ln>
            <a:noFill/>
          </a:ln>
          <a:effectLst/>
          <a:extLst/>
        </p:spPr>
        <p:txBody>
          <a:bodyPr wrap="square">
            <a:spAutoFit/>
          </a:bodyPr>
          <a:lstStyle/>
          <a:p>
            <a:pPr marL="0" marR="0" lvl="0" indent="0" algn="just" defTabSz="914400" eaLnBrk="1" fontAlgn="auto" latinLnBrk="0" hangingPunct="1">
              <a:lnSpc>
                <a:spcPts val="3000"/>
              </a:lnSpc>
              <a:spcBef>
                <a:spcPct val="20000"/>
              </a:spcBef>
              <a:spcAft>
                <a:spcPts val="0"/>
              </a:spcAft>
              <a:buClr>
                <a:srgbClr val="FF0000"/>
              </a:buClr>
              <a:buSzTx/>
              <a:buFont typeface="Wingdings" pitchFamily="2" charset="2"/>
              <a:buChar char="q"/>
              <a:tabLst/>
              <a:defRPr/>
            </a:pP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程序单元的</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BNF</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范式（续）</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程序单元体</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begin&lt;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说明部分</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执行部分</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 end</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说明部分</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说明语句表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说明语句表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说明语句</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说明语句表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说明语句</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执行部分</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执行语句表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ts val="3000"/>
              </a:lnSpc>
              <a:buClr>
                <a:srgbClr val="FF0000"/>
              </a:buClr>
              <a:defRPr/>
            </a:pP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执行语句表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执行语句</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执行语句表</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000" b="1" i="0" u="none" strike="noStrike" kern="0" cap="none" spc="0" normalizeH="0" baseline="0" noProof="0" dirty="0" smtClean="0">
                <a:ln>
                  <a:noFill/>
                </a:ln>
                <a:effectLst/>
                <a:uLnTx/>
                <a:uFillTx/>
                <a:latin typeface="微软雅黑" pitchFamily="34" charset="-122"/>
                <a:ea typeface="微软雅黑" pitchFamily="34" charset="-122"/>
              </a:rPr>
              <a:t>执行语句</a:t>
            </a:r>
            <a:r>
              <a:rPr kumimoji="0" lang="en-US" altLang="zh-CN" sz="2000" b="1" i="0" u="none" strike="noStrike" kern="0" cap="none" spc="0" normalizeH="0" baseline="0" noProof="0" dirty="0" smtClean="0">
                <a:ln>
                  <a:noFill/>
                </a:ln>
                <a:effectLst/>
                <a:uLnTx/>
                <a:uFillTx/>
                <a:latin typeface="微软雅黑" pitchFamily="34" charset="-122"/>
                <a:ea typeface="微软雅黑" pitchFamily="34" charset="-122"/>
              </a:rPr>
              <a:t>&gt;</a:t>
            </a:r>
          </a:p>
        </p:txBody>
      </p:sp>
      <p:sp>
        <p:nvSpPr>
          <p:cNvPr id="8" name="Rectangle 5"/>
          <p:cNvSpPr>
            <a:spLocks noChangeArrowheads="1"/>
          </p:cNvSpPr>
          <p:nvPr/>
        </p:nvSpPr>
        <p:spPr bwMode="auto">
          <a:xfrm>
            <a:off x="583406" y="3417074"/>
            <a:ext cx="8280400" cy="3024187"/>
          </a:xfrm>
          <a:prstGeom prst="rect">
            <a:avLst/>
          </a:prstGeom>
          <a:noFill/>
          <a:ln>
            <a:noFill/>
          </a:ln>
          <a:effectLst/>
          <a:extLst/>
        </p:spPr>
        <p:txBody>
          <a:bodyPr lIns="0" rIns="0"/>
          <a:lstStyle/>
          <a:p>
            <a:pPr marL="0" marR="0" lvl="0" indent="0" defTabSz="914400" eaLnBrk="1" fontAlgn="auto" latinLnBrk="0" hangingPunct="1">
              <a:lnSpc>
                <a:spcPts val="3000"/>
              </a:lnSpc>
              <a:spcBef>
                <a:spcPct val="20000"/>
              </a:spcBef>
              <a:spcAft>
                <a:spcPts val="0"/>
              </a:spcAft>
              <a:buClrTx/>
              <a:buSzTx/>
              <a:buFontTx/>
              <a:buNone/>
              <a:tabLst/>
              <a:defRPr/>
            </a:pPr>
            <a:r>
              <a:rPr kumimoji="1" lang="zh-CN" altLang="en-US" sz="2400" b="1" i="0" u="none" strike="noStrike" kern="0" cap="none" spc="0" normalizeH="0" baseline="0" noProof="0" dirty="0" smtClean="0">
                <a:ln>
                  <a:noFill/>
                </a:ln>
                <a:effectLst/>
                <a:uLnTx/>
                <a:uFillTx/>
                <a:latin typeface="微软雅黑" pitchFamily="34" charset="-122"/>
                <a:ea typeface="微软雅黑" pitchFamily="34" charset="-122"/>
              </a:rPr>
              <a:t>例：</a:t>
            </a:r>
            <a:r>
              <a:rPr kumimoji="1" lang="en-US" altLang="zh-CN" sz="2400" b="1" i="0" u="none" strike="noStrike" kern="0" cap="none" spc="0" normalizeH="0" baseline="0" noProof="0" dirty="0" smtClean="0">
                <a:ln>
                  <a:noFill/>
                </a:ln>
                <a:effectLst/>
                <a:uLnTx/>
                <a:uFillTx/>
                <a:latin typeface="微软雅黑" pitchFamily="34" charset="-122"/>
                <a:ea typeface="微软雅黑" pitchFamily="34" charset="-122"/>
              </a:rPr>
              <a:t>ALGOL 68</a:t>
            </a:r>
            <a:r>
              <a:rPr kumimoji="1" lang="zh-CN" altLang="en-US" sz="2400" b="1" i="0" u="none" strike="noStrike" kern="0" cap="none" spc="0" normalizeH="0" baseline="0" noProof="0" dirty="0" smtClean="0">
                <a:ln>
                  <a:noFill/>
                </a:ln>
                <a:effectLst/>
                <a:uLnTx/>
                <a:uFillTx/>
                <a:latin typeface="微软雅黑" pitchFamily="34" charset="-122"/>
                <a:ea typeface="微软雅黑" pitchFamily="34" charset="-122"/>
              </a:rPr>
              <a:t>中分程序的定义</a:t>
            </a:r>
          </a:p>
          <a:p>
            <a:pPr lvl="0">
              <a:lnSpc>
                <a:spcPts val="3000"/>
              </a:lnSpc>
              <a:spcBef>
                <a:spcPct val="20000"/>
              </a:spcBef>
              <a:defRPr/>
            </a:pP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分程序</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 </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begin &lt;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说明部分</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执行部分</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&gt;end</a:t>
            </a:r>
          </a:p>
          <a:p>
            <a:pPr lvl="0">
              <a:lnSpc>
                <a:spcPts val="3000"/>
              </a:lnSpc>
              <a:spcBef>
                <a:spcPct val="20000"/>
              </a:spcBef>
              <a:defRPr/>
            </a:pP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说明部分</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 </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变量说明表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数组说明表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过程说明表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分程序表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p>
          <a:p>
            <a:pPr lvl="0">
              <a:lnSpc>
                <a:spcPts val="3000"/>
              </a:lnSpc>
              <a:spcBef>
                <a:spcPct val="20000"/>
              </a:spcBef>
              <a:defRPr/>
            </a:pP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变量说明表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 </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变量说明</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变量说明表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变量说明</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p>
          <a:p>
            <a:pPr lvl="0">
              <a:lnSpc>
                <a:spcPts val="3000"/>
              </a:lnSpc>
              <a:spcBef>
                <a:spcPct val="20000"/>
              </a:spcBef>
              <a:defRPr/>
            </a:pP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数组说明表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 </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数组说明</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数组说明表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数组说明</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p>
          <a:p>
            <a:pPr lvl="0">
              <a:lnSpc>
                <a:spcPts val="3000"/>
              </a:lnSpc>
              <a:spcBef>
                <a:spcPct val="20000"/>
              </a:spcBef>
              <a:defRPr/>
            </a:pP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过程说明表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 </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过程说明</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过程说明表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过程说明</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p>
          <a:p>
            <a:pPr lvl="0">
              <a:lnSpc>
                <a:spcPts val="3000"/>
              </a:lnSpc>
              <a:spcBef>
                <a:spcPct val="20000"/>
              </a:spcBef>
              <a:defRPr/>
            </a:pP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分程序表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 </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分程序</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分程序表</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effectLst/>
                <a:uLnTx/>
                <a:uFillTx/>
                <a:latin typeface="微软雅黑" pitchFamily="34" charset="-122"/>
                <a:ea typeface="微软雅黑" pitchFamily="34" charset="-122"/>
              </a:rPr>
              <a:t>分程序</a:t>
            </a:r>
            <a:r>
              <a:rPr kumimoji="1" lang="en-US" altLang="zh-CN" sz="1800" b="1" i="0" u="none" strike="noStrike" kern="0" cap="none" spc="0" normalizeH="0" baseline="0" noProof="0" dirty="0" smtClean="0">
                <a:ln>
                  <a:noFill/>
                </a:ln>
                <a:effectLst/>
                <a:uLnTx/>
                <a:uFillTx/>
                <a:latin typeface="微软雅黑" pitchFamily="34" charset="-122"/>
                <a:ea typeface="微软雅黑" pitchFamily="34" charset="-122"/>
              </a:rPr>
              <a:t>&gt;</a:t>
            </a:r>
          </a:p>
        </p:txBody>
      </p:sp>
      <p:sp>
        <p:nvSpPr>
          <p:cNvPr id="9" name="Freeform 6"/>
          <p:cNvSpPr>
            <a:spLocks/>
          </p:cNvSpPr>
          <p:nvPr/>
        </p:nvSpPr>
        <p:spPr bwMode="auto">
          <a:xfrm flipV="1">
            <a:off x="4067112" y="4252749"/>
            <a:ext cx="1081087"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effectLst/>
              <a:uLnTx/>
              <a:uFillTx/>
              <a:latin typeface="微软雅黑" pitchFamily="34" charset="-122"/>
              <a:ea typeface="微软雅黑" pitchFamily="34" charset="-122"/>
            </a:endParaRPr>
          </a:p>
        </p:txBody>
      </p:sp>
      <p:sp>
        <p:nvSpPr>
          <p:cNvPr id="10" name="AutoShape 7"/>
          <p:cNvSpPr>
            <a:spLocks noChangeArrowheads="1"/>
          </p:cNvSpPr>
          <p:nvPr/>
        </p:nvSpPr>
        <p:spPr bwMode="auto">
          <a:xfrm>
            <a:off x="5865813" y="3619011"/>
            <a:ext cx="1339320" cy="431800"/>
          </a:xfrm>
          <a:prstGeom prst="wedgeRoundRectCallout">
            <a:avLst>
              <a:gd name="adj1" fmla="val -81016"/>
              <a:gd name="adj2" fmla="val 99876"/>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effectLst/>
                <a:uLnTx/>
                <a:uFillTx/>
                <a:latin typeface="微软雅黑" pitchFamily="34" charset="-122"/>
                <a:ea typeface="微软雅黑" pitchFamily="34" charset="-122"/>
              </a:rPr>
              <a:t>与上类似</a:t>
            </a:r>
          </a:p>
        </p:txBody>
      </p:sp>
    </p:spTree>
    <p:extLst>
      <p:ext uri="{BB962C8B-B14F-4D97-AF65-F5344CB8AC3E}">
        <p14:creationId xmlns:p14="http://schemas.microsoft.com/office/powerpoint/2010/main" val="315394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style.rotation</p:attrName>
                                        </p:attrNameLst>
                                      </p:cBhvr>
                                      <p:tavLst>
                                        <p:tav tm="0">
                                          <p:val>
                                            <p:fltVal val="720"/>
                                          </p:val>
                                        </p:tav>
                                        <p:tav tm="100000">
                                          <p:val>
                                            <p:fltVal val="0"/>
                                          </p:val>
                                        </p:tav>
                                      </p:tavLst>
                                    </p:anim>
                                    <p:anim calcmode="lin" valueType="num">
                                      <p:cBhvr>
                                        <p:cTn id="9" dur="500" fill="hold"/>
                                        <p:tgtEl>
                                          <p:spTgt spid="8"/>
                                        </p:tgtEl>
                                        <p:attrNameLst>
                                          <p:attrName>ppt_h</p:attrName>
                                        </p:attrNameLst>
                                      </p:cBhvr>
                                      <p:tavLst>
                                        <p:tav tm="0">
                                          <p:val>
                                            <p:fltVal val="0"/>
                                          </p:val>
                                        </p:tav>
                                        <p:tav tm="100000">
                                          <p:val>
                                            <p:strVal val="#ppt_h"/>
                                          </p:val>
                                        </p:tav>
                                      </p:tavLst>
                                    </p:anim>
                                    <p:anim calcmode="lin" valueType="num">
                                      <p:cBhvr>
                                        <p:cTn id="10" dur="500" fill="hold"/>
                                        <p:tgtEl>
                                          <p:spTgt spid="8"/>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Bottom)">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第三节 语言的设计</a:t>
            </a:r>
            <a:endParaRPr lang="zh-CN" altLang="en-US" dirty="0"/>
          </a:p>
        </p:txBody>
      </p:sp>
      <p:sp>
        <p:nvSpPr>
          <p:cNvPr id="4" name="AutoShape 5"/>
          <p:cNvSpPr>
            <a:spLocks noChangeArrowheads="1"/>
          </p:cNvSpPr>
          <p:nvPr/>
        </p:nvSpPr>
        <p:spPr bwMode="auto">
          <a:xfrm>
            <a:off x="390525" y="843280"/>
            <a:ext cx="8207375" cy="2895332"/>
          </a:xfrm>
          <a:prstGeom prst="roundRect">
            <a:avLst>
              <a:gd name="adj" fmla="val 16667"/>
            </a:avLst>
          </a:prstGeom>
          <a:noFill/>
          <a:ln>
            <a:noFill/>
          </a:ln>
          <a:effectLst/>
          <a:extLst/>
        </p:spPr>
        <p:txBody>
          <a:bodyPr>
            <a:spAutoFit/>
          </a:bodyPr>
          <a:lstStyle/>
          <a:p>
            <a:pPr algn="just" eaLnBrk="1" hangingPunct="1">
              <a:lnSpc>
                <a:spcPts val="36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程序的设计</a:t>
            </a:r>
          </a:p>
          <a:p>
            <a:pPr algn="just" eaLnBrk="1" hangingPunct="1">
              <a:lnSpc>
                <a:spcPts val="3600"/>
              </a:lnSpc>
              <a:spcBef>
                <a:spcPct val="20000"/>
              </a:spcBef>
              <a:buClr>
                <a:srgbClr val="FF0000"/>
              </a:buClr>
              <a:buFont typeface="Wingdings" pitchFamily="2" charset="2"/>
              <a:buNone/>
            </a:pPr>
            <a:r>
              <a:rPr lang="zh-CN" altLang="en-US" sz="2800" b="1" dirty="0">
                <a:latin typeface="微软雅黑" pitchFamily="34" charset="-122"/>
                <a:ea typeface="微软雅黑" pitchFamily="34" charset="-122"/>
              </a:rPr>
              <a:t>程序通常由一个关键字，后跟程序名，参数表以及程序体构成，即：</a:t>
            </a:r>
          </a:p>
          <a:p>
            <a:pPr marL="1081088" lvl="1" indent="-457200" algn="just">
              <a:lnSpc>
                <a:spcPts val="3600"/>
              </a:lnSpc>
              <a:spcBef>
                <a:spcPct val="20000"/>
              </a:spcBef>
              <a:buClr>
                <a:srgbClr val="FF0000"/>
              </a:buClr>
            </a:pPr>
            <a:r>
              <a:rPr lang="en-US" altLang="zh-CN" sz="2400" b="1" dirty="0">
                <a:latin typeface="微软雅黑" pitchFamily="34" charset="-122"/>
                <a:ea typeface="微软雅黑" pitchFamily="34" charset="-122"/>
              </a:rPr>
              <a:t>&lt;</a:t>
            </a:r>
            <a:r>
              <a:rPr lang="zh-CN" altLang="en-US" sz="2400" b="1" dirty="0">
                <a:latin typeface="微软雅黑" pitchFamily="34" charset="-122"/>
                <a:ea typeface="微软雅黑" pitchFamily="34" charset="-122"/>
              </a:rPr>
              <a:t>程序</a:t>
            </a:r>
            <a:r>
              <a:rPr lang="en-US" altLang="zh-CN" sz="2400" b="1" dirty="0" smtClean="0">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lang="en-US" altLang="zh-CN" sz="2400" b="1" dirty="0" smtClean="0">
                <a:latin typeface="微软雅黑" pitchFamily="34" charset="-122"/>
                <a:ea typeface="微软雅黑" pitchFamily="34" charset="-122"/>
              </a:rPr>
              <a:t>program</a:t>
            </a:r>
            <a:r>
              <a:rPr lang="en-US" altLang="zh-CN" sz="2400" b="1" dirty="0">
                <a:latin typeface="微软雅黑" pitchFamily="34" charset="-122"/>
                <a:ea typeface="微软雅黑" pitchFamily="34" charset="-122"/>
              </a:rPr>
              <a:t>&lt;</a:t>
            </a:r>
            <a:r>
              <a:rPr lang="zh-CN" altLang="en-US" sz="2400" b="1" dirty="0">
                <a:latin typeface="微软雅黑" pitchFamily="34" charset="-122"/>
                <a:ea typeface="微软雅黑" pitchFamily="34" charset="-122"/>
              </a:rPr>
              <a:t>程序名</a:t>
            </a:r>
            <a:r>
              <a:rPr lang="en-US" altLang="zh-CN" sz="2400" b="1" dirty="0">
                <a:latin typeface="微软雅黑" pitchFamily="34" charset="-122"/>
                <a:ea typeface="微软雅黑" pitchFamily="34" charset="-122"/>
              </a:rPr>
              <a:t>&gt;(&lt;</a:t>
            </a:r>
            <a:r>
              <a:rPr lang="zh-CN" altLang="en-US" sz="2400" b="1" dirty="0">
                <a:latin typeface="微软雅黑" pitchFamily="34" charset="-122"/>
                <a:ea typeface="微软雅黑" pitchFamily="34" charset="-122"/>
              </a:rPr>
              <a:t>参数表</a:t>
            </a:r>
            <a:r>
              <a:rPr lang="en-US" altLang="zh-CN" sz="2400" b="1" dirty="0">
                <a:latin typeface="微软雅黑" pitchFamily="34" charset="-122"/>
                <a:ea typeface="微软雅黑" pitchFamily="34" charset="-122"/>
              </a:rPr>
              <a:t>&gt;);</a:t>
            </a:r>
            <a:r>
              <a:rPr lang="zh-CN" altLang="en-US" sz="2400" b="1" dirty="0">
                <a:latin typeface="微软雅黑" pitchFamily="34" charset="-122"/>
                <a:ea typeface="微软雅黑" pitchFamily="34" charset="-122"/>
              </a:rPr>
              <a:t>程序体</a:t>
            </a:r>
          </a:p>
          <a:p>
            <a:pPr algn="just" eaLnBrk="1" hangingPunct="1">
              <a:lnSpc>
                <a:spcPts val="3600"/>
              </a:lnSpc>
              <a:spcBef>
                <a:spcPct val="20000"/>
              </a:spcBef>
              <a:buClr>
                <a:srgbClr val="FF0000"/>
              </a:buClr>
              <a:buFont typeface="Wingdings" pitchFamily="2" charset="2"/>
              <a:buNone/>
            </a:pPr>
            <a:r>
              <a:rPr lang="zh-CN" altLang="en-US" sz="2800" b="1" dirty="0">
                <a:latin typeface="微软雅黑" pitchFamily="34" charset="-122"/>
                <a:ea typeface="微软雅黑" pitchFamily="34" charset="-122"/>
              </a:rPr>
              <a:t>不同的语言有细微的</a:t>
            </a:r>
            <a:r>
              <a:rPr lang="zh-CN" altLang="en-US" sz="2800" b="1" dirty="0" smtClean="0">
                <a:latin typeface="微软雅黑" pitchFamily="34" charset="-122"/>
                <a:ea typeface="微软雅黑" pitchFamily="34" charset="-122"/>
              </a:rPr>
              <a:t>差别</a:t>
            </a:r>
            <a:endParaRPr lang="zh-CN" altLang="en-US" sz="2800" b="1" dirty="0">
              <a:latin typeface="微软雅黑" pitchFamily="34" charset="-122"/>
              <a:ea typeface="微软雅黑" pitchFamily="34" charset="-122"/>
            </a:endParaRPr>
          </a:p>
        </p:txBody>
      </p:sp>
    </p:spTree>
    <p:extLst>
      <p:ext uri="{BB962C8B-B14F-4D97-AF65-F5344CB8AC3E}">
        <p14:creationId xmlns:p14="http://schemas.microsoft.com/office/powerpoint/2010/main" val="2526227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第四节 语言设计</a:t>
            </a:r>
            <a:r>
              <a:rPr kumimoji="1" lang="zh-CN" altLang="en-US" dirty="0" smtClean="0">
                <a:solidFill>
                  <a:schemeClr val="tx1"/>
                </a:solidFill>
                <a:latin typeface="微软雅黑" pitchFamily="34" charset="-122"/>
              </a:rPr>
              <a:t>实例</a:t>
            </a:r>
            <a:endParaRPr lang="zh-CN" altLang="en-US" dirty="0">
              <a:solidFill>
                <a:schemeClr val="tx1"/>
              </a:solidFill>
              <a:latin typeface="微软雅黑" pitchFamily="34" charset="-122"/>
            </a:endParaRPr>
          </a:p>
        </p:txBody>
      </p:sp>
      <p:sp>
        <p:nvSpPr>
          <p:cNvPr id="10" name="AutoShape 5"/>
          <p:cNvSpPr>
            <a:spLocks noChangeArrowheads="1"/>
          </p:cNvSpPr>
          <p:nvPr/>
        </p:nvSpPr>
        <p:spPr bwMode="auto">
          <a:xfrm>
            <a:off x="631825" y="1041400"/>
            <a:ext cx="8064500" cy="1389317"/>
          </a:xfrm>
          <a:prstGeom prst="roundRect">
            <a:avLst>
              <a:gd name="adj" fmla="val 16667"/>
            </a:avLst>
          </a:prstGeom>
          <a:noFill/>
          <a:ln>
            <a:noFill/>
          </a:ln>
          <a:effectLst/>
          <a:ex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主要内容：给出一个极小的强制式语言的设计，它面向阶乘</a:t>
            </a:r>
            <a:r>
              <a:rPr lang="en-US" altLang="zh-CN" sz="2800" b="1" dirty="0">
                <a:latin typeface="微软雅黑" pitchFamily="34" charset="-122"/>
                <a:ea typeface="微软雅黑" pitchFamily="34" charset="-122"/>
              </a:rPr>
              <a:t>n!</a:t>
            </a:r>
            <a:r>
              <a:rPr lang="zh-CN" altLang="en-US" sz="2800" b="1" dirty="0">
                <a:latin typeface="微软雅黑" pitchFamily="34" charset="-122"/>
                <a:ea typeface="微软雅黑" pitchFamily="34" charset="-122"/>
              </a:rPr>
              <a:t>的求解，最后用该语言写出求阶乘的</a:t>
            </a:r>
            <a:r>
              <a:rPr lang="zh-CN" altLang="en-US" sz="2800" b="1" dirty="0" smtClean="0">
                <a:latin typeface="微软雅黑" pitchFamily="34" charset="-122"/>
                <a:ea typeface="微软雅黑" pitchFamily="34" charset="-122"/>
              </a:rPr>
              <a:t>程序</a:t>
            </a:r>
            <a:endParaRPr lang="zh-CN" altLang="en-US" sz="2800" b="1" dirty="0">
              <a:latin typeface="微软雅黑" pitchFamily="34" charset="-122"/>
              <a:ea typeface="微软雅黑" pitchFamily="34" charset="-122"/>
            </a:endParaRPr>
          </a:p>
        </p:txBody>
      </p:sp>
      <p:sp>
        <p:nvSpPr>
          <p:cNvPr id="11" name="Rectangle 6"/>
          <p:cNvSpPr>
            <a:spLocks noChangeArrowheads="1"/>
          </p:cNvSpPr>
          <p:nvPr/>
        </p:nvSpPr>
        <p:spPr bwMode="auto">
          <a:xfrm>
            <a:off x="2051050" y="2540000"/>
            <a:ext cx="5761038" cy="792163"/>
          </a:xfrm>
          <a:prstGeom prst="rect">
            <a:avLst/>
          </a:prstGeom>
          <a:noFill/>
          <a:ln>
            <a:noFill/>
          </a:ln>
          <a:effectLst/>
          <a:extLst/>
        </p:spPr>
        <p:txBody>
          <a:bodyPr lIns="0" rIns="0"/>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eaLnBrk="0" fontAlgn="auto" latinLnBrk="0" hangingPunct="0">
              <a:lnSpc>
                <a:spcPct val="90000"/>
              </a:lnSpc>
              <a:spcBef>
                <a:spcPct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问题：阶乘</a:t>
            </a:r>
            <a:r>
              <a:rPr kumimoji="1"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n!</a:t>
            </a:r>
            <a:r>
              <a:rPr kumimoji="1"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的求解</a:t>
            </a:r>
          </a:p>
          <a:p>
            <a:pPr marL="0" marR="0" lvl="0" indent="0" algn="l" defTabSz="914400" eaLnBrk="0" fontAlgn="auto" latinLnBrk="0" hangingPunct="0">
              <a:lnSpc>
                <a:spcPct val="90000"/>
              </a:lnSpc>
              <a:spcBef>
                <a:spcPct val="0"/>
              </a:spcBef>
              <a:spcAft>
                <a:spcPts val="0"/>
              </a:spcAft>
              <a:buClrTx/>
              <a:buSzTx/>
              <a:buFontTx/>
              <a:buNone/>
              <a:tabLst/>
              <a:defRPr/>
            </a:pPr>
            <a:r>
              <a:rPr kumimoji="1"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 </a:t>
            </a:r>
            <a:r>
              <a:rPr kumimoji="1" lang="en-US" altLang="zh-CN"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if n&lt;=0 then F:=1 else F:=n*F(n-1)</a:t>
            </a:r>
          </a:p>
        </p:txBody>
      </p:sp>
      <p:sp>
        <p:nvSpPr>
          <p:cNvPr id="12" name="AutoShape 7"/>
          <p:cNvSpPr>
            <a:spLocks noChangeArrowheads="1"/>
          </p:cNvSpPr>
          <p:nvPr/>
        </p:nvSpPr>
        <p:spPr bwMode="auto">
          <a:xfrm>
            <a:off x="246063" y="3403600"/>
            <a:ext cx="8578850" cy="3187256"/>
          </a:xfrm>
          <a:prstGeom prst="roundRect">
            <a:avLst>
              <a:gd name="adj" fmla="val 16667"/>
            </a:avLst>
          </a:prstGeom>
          <a:noFill/>
          <a:ln>
            <a:noFill/>
          </a:ln>
          <a:effectLst/>
          <a:extLst/>
        </p:spPr>
        <p:txBody>
          <a:bodyPr>
            <a:spAutoFit/>
          </a:bodyPr>
          <a:lstStyle/>
          <a:p>
            <a:pPr marL="0" marR="0" lvl="0" indent="0" algn="just" defTabSz="914400" eaLnBrk="1" fontAlgn="auto" latinLnBrk="0" hangingPunct="1">
              <a:lnSpc>
                <a:spcPct val="90000"/>
              </a:lnSpc>
              <a:spcBef>
                <a:spcPct val="20000"/>
              </a:spcBef>
              <a:spcAft>
                <a:spcPts val="0"/>
              </a:spcAft>
              <a:buClr>
                <a:srgbClr val="FF0000"/>
              </a:buClr>
              <a:buSzTx/>
              <a:buFont typeface="Wingdings" pitchFamily="2" charset="2"/>
              <a:buChar char="q"/>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该语言的</a:t>
            </a: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BNF</a:t>
            </a: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范式</a:t>
            </a:r>
          </a:p>
          <a:p>
            <a:pPr marL="2514600" lvl="1" indent="-1890713" algn="just">
              <a:lnSpc>
                <a:spcPct val="90000"/>
              </a:lnSpc>
              <a:spcBef>
                <a:spcPct val="20000"/>
              </a:spcBef>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程序</a:t>
            </a:r>
            <a:r>
              <a:rPr lang="en-US" altLang="zh-CN" sz="2400" b="1" kern="0" dirty="0">
                <a:latin typeface="微软雅黑" pitchFamily="34" charset="-122"/>
                <a:ea typeface="微软雅黑" pitchFamily="34" charset="-122"/>
              </a:rPr>
              <a:t>&gt; </a:t>
            </a:r>
            <a:r>
              <a:rPr lang="en-US" altLang="zh-CN" sz="2400" b="1" dirty="0">
                <a:latin typeface="楷体_GB2312" pitchFamily="49" charset="-122"/>
                <a:ea typeface="楷体_GB2312" pitchFamily="49" charset="-122"/>
                <a:sym typeface="Symbol" panose="05050102010706020507" pitchFamily="18" charset="2"/>
              </a:rPr>
              <a:t></a:t>
            </a:r>
            <a:r>
              <a:rPr lang="en-US" altLang="zh-CN" sz="2400" b="1" kern="0" dirty="0" smtClean="0">
                <a:latin typeface="微软雅黑" pitchFamily="34" charset="-122"/>
                <a:ea typeface="微软雅黑" pitchFamily="34" charset="-122"/>
              </a:rPr>
              <a:t> </a:t>
            </a:r>
            <a:r>
              <a:rPr lang="en-US" altLang="zh-CN" sz="2400" b="1" kern="0" dirty="0">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分程序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分程序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begin &lt;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说明语句表</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执行语句表</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 end</a:t>
            </a:r>
          </a:p>
          <a:p>
            <a:pPr marL="2514600" lvl="1" indent="-1890713" algn="just">
              <a:lnSpc>
                <a:spcPct val="90000"/>
              </a:lnSpc>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说明语句表</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说明语句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说明语句表</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说明语句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说明语句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变量说明</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 &lt;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函数说明</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buClr>
                <a:srgbClr val="FF0000"/>
              </a:buClr>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变量说明</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integer &lt;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p:txBody>
      </p:sp>
      <p:sp>
        <p:nvSpPr>
          <p:cNvPr id="13" name="Freeform 8"/>
          <p:cNvSpPr>
            <a:spLocks/>
          </p:cNvSpPr>
          <p:nvPr/>
        </p:nvSpPr>
        <p:spPr bwMode="auto">
          <a:xfrm flipV="1">
            <a:off x="3245422" y="6002973"/>
            <a:ext cx="1081087"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 name="AutoShape 9"/>
          <p:cNvSpPr>
            <a:spLocks noChangeArrowheads="1"/>
          </p:cNvSpPr>
          <p:nvPr/>
        </p:nvSpPr>
        <p:spPr bwMode="auto">
          <a:xfrm>
            <a:off x="4427538" y="3762121"/>
            <a:ext cx="4032250" cy="503238"/>
          </a:xfrm>
          <a:prstGeom prst="wedgeRoundRectCallout">
            <a:avLst>
              <a:gd name="adj1" fmla="val -56158"/>
              <a:gd name="adj2" fmla="val 392574"/>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dirty="0">
                <a:ln>
                  <a:noFill/>
                </a:ln>
                <a:solidFill>
                  <a:srgbClr val="C00000"/>
                </a:solidFill>
                <a:uLnTx/>
                <a:uFillTx/>
                <a:latin typeface="微软雅黑" pitchFamily="34" charset="-122"/>
                <a:ea typeface="微软雅黑" pitchFamily="34" charset="-122"/>
              </a:rPr>
              <a:t>注意</a:t>
            </a:r>
            <a:r>
              <a:rPr kumimoji="1"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，只允许无符号整形变量</a:t>
            </a:r>
          </a:p>
        </p:txBody>
      </p:sp>
    </p:spTree>
    <p:extLst>
      <p:ext uri="{BB962C8B-B14F-4D97-AF65-F5344CB8AC3E}">
        <p14:creationId xmlns:p14="http://schemas.microsoft.com/office/powerpoint/2010/main" val="13611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style.rotation</p:attrName>
                                        </p:attrNameLst>
                                      </p:cBhvr>
                                      <p:tavLst>
                                        <p:tav tm="0">
                                          <p:val>
                                            <p:fltVal val="720"/>
                                          </p:val>
                                        </p:tav>
                                        <p:tav tm="100000">
                                          <p:val>
                                            <p:fltVal val="0"/>
                                          </p:val>
                                        </p:tav>
                                      </p:tavLst>
                                    </p:anim>
                                    <p:anim calcmode="lin" valueType="num">
                                      <p:cBhvr>
                                        <p:cTn id="9" dur="500" fill="hold"/>
                                        <p:tgtEl>
                                          <p:spTgt spid="11"/>
                                        </p:tgtEl>
                                        <p:attrNameLst>
                                          <p:attrName>ppt_h</p:attrName>
                                        </p:attrNameLst>
                                      </p:cBhvr>
                                      <p:tavLst>
                                        <p:tav tm="0">
                                          <p:val>
                                            <p:fltVal val="0"/>
                                          </p:val>
                                        </p:tav>
                                        <p:tav tm="100000">
                                          <p:val>
                                            <p:strVal val="#ppt_h"/>
                                          </p:val>
                                        </p:tav>
                                      </p:tavLst>
                                    </p:anim>
                                    <p:anim calcmode="lin" valueType="num">
                                      <p:cBhvr>
                                        <p:cTn id="10" dur="500" fill="hold"/>
                                        <p:tgtEl>
                                          <p:spTgt spid="11"/>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slide(fromBottom)">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10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第四节 语言设计实例</a:t>
            </a:r>
            <a:endParaRPr lang="zh-CN" altLang="en-US" dirty="0"/>
          </a:p>
        </p:txBody>
      </p:sp>
      <p:sp>
        <p:nvSpPr>
          <p:cNvPr id="12" name="AutoShape 4"/>
          <p:cNvSpPr>
            <a:spLocks noChangeArrowheads="1"/>
          </p:cNvSpPr>
          <p:nvPr/>
        </p:nvSpPr>
        <p:spPr bwMode="auto">
          <a:xfrm>
            <a:off x="0" y="748729"/>
            <a:ext cx="9144000" cy="5465621"/>
          </a:xfrm>
          <a:prstGeom prst="roundRect">
            <a:avLst>
              <a:gd name="adj" fmla="val 16667"/>
            </a:avLst>
          </a:prstGeom>
          <a:noFill/>
          <a:ln>
            <a:noFill/>
          </a:ln>
          <a:effectLst/>
          <a:extLst/>
        </p:spPr>
        <p:txBody>
          <a:bodyPr wrap="square" tIns="10800" bIns="10800">
            <a:spAutoFit/>
          </a:bodyPr>
          <a:lstStyle/>
          <a:p>
            <a:pPr marL="0" marR="0" lvl="0" indent="0" algn="just" defTabSz="914400" eaLnBrk="1" fontAlgn="auto" latinLnBrk="0" hangingPunct="1">
              <a:lnSpc>
                <a:spcPct val="90000"/>
              </a:lnSpc>
              <a:spcBef>
                <a:spcPct val="20000"/>
              </a:spcBef>
              <a:spcAft>
                <a:spcPts val="0"/>
              </a:spcAft>
              <a:buClr>
                <a:srgbClr val="FF0000"/>
              </a:buClr>
              <a:buSzTx/>
              <a:buFont typeface="Wingdings" pitchFamily="2" charset="2"/>
              <a:buChar char="q"/>
              <a:tabLst>
                <a:tab pos="7175500" algn="l"/>
              </a:tabLst>
              <a:defRPr/>
            </a:pP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该语言的</a:t>
            </a: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BNF</a:t>
            </a: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范式（续）</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标识符</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标识符</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字母</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标识符</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字母</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标识符</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数字</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字母</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err="1" smtClean="0">
                <a:ln>
                  <a:noFill/>
                </a:ln>
                <a:effectLst/>
                <a:uLnTx/>
                <a:uFillTx/>
                <a:latin typeface="微软雅黑" pitchFamily="34" charset="-122"/>
                <a:ea typeface="微软雅黑" pitchFamily="34" charset="-122"/>
              </a:rPr>
              <a:t>a|b</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a:t>
            </a:r>
            <a:r>
              <a:rPr kumimoji="0" lang="en-US" altLang="zh-CN" sz="2300" b="1" i="0" u="none" strike="noStrike" kern="0" cap="none" spc="0" normalizeH="0" baseline="0" noProof="0" dirty="0" err="1" smtClean="0">
                <a:ln>
                  <a:noFill/>
                </a:ln>
                <a:effectLst/>
                <a:uLnTx/>
                <a:uFillTx/>
                <a:latin typeface="微软雅黑" pitchFamily="34" charset="-122"/>
                <a:ea typeface="微软雅黑" pitchFamily="34" charset="-122"/>
              </a:rPr>
              <a:t>y|z</a:t>
            </a:r>
            <a:endPar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endParaRP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数字</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0|1|……|9</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函数说明</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integer function&lt;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标识符</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参数</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函数体</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参数</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函数体</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begin &lt;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说明语句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执行语句表</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 end</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执行语句表</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执行语句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执行语句表</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执行语句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执行语句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读语句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写语句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赋值语句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条件语句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读语句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read (&lt;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写语句</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000" b="1" dirty="0">
                <a:latin typeface="楷体_GB2312" pitchFamily="49" charset="-122"/>
                <a:ea typeface="楷体_GB2312" pitchFamily="49" charset="-122"/>
                <a:sym typeface="Symbol" panose="05050102010706020507" pitchFamily="18" charset="2"/>
              </a:rPr>
              <a:t>  </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write (&lt;</a:t>
            </a:r>
            <a:r>
              <a:rPr kumimoji="0" lang="zh-CN" altLang="en-US" sz="23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300" b="1" i="0" u="none" strike="noStrike" kern="0" cap="none" spc="0" normalizeH="0" baseline="0" noProof="0" dirty="0" smtClean="0">
                <a:ln>
                  <a:noFill/>
                </a:ln>
                <a:effectLst/>
                <a:uLnTx/>
                <a:uFillTx/>
                <a:latin typeface="微软雅黑" pitchFamily="34" charset="-122"/>
                <a:ea typeface="微软雅黑" pitchFamily="34" charset="-122"/>
              </a:rPr>
              <a:t>&gt;)</a:t>
            </a:r>
          </a:p>
        </p:txBody>
      </p:sp>
      <p:sp>
        <p:nvSpPr>
          <p:cNvPr id="13" name="Freeform 5"/>
          <p:cNvSpPr>
            <a:spLocks/>
          </p:cNvSpPr>
          <p:nvPr/>
        </p:nvSpPr>
        <p:spPr bwMode="auto">
          <a:xfrm>
            <a:off x="1219487" y="3807651"/>
            <a:ext cx="2082053"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 name="Freeform 6"/>
          <p:cNvSpPr>
            <a:spLocks/>
          </p:cNvSpPr>
          <p:nvPr/>
        </p:nvSpPr>
        <p:spPr bwMode="auto">
          <a:xfrm>
            <a:off x="3028078" y="3141790"/>
            <a:ext cx="3566192"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 name="Freeform 7"/>
          <p:cNvSpPr>
            <a:spLocks/>
          </p:cNvSpPr>
          <p:nvPr/>
        </p:nvSpPr>
        <p:spPr bwMode="auto">
          <a:xfrm>
            <a:off x="1119965" y="5496560"/>
            <a:ext cx="3566193"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 name="Freeform 8"/>
          <p:cNvSpPr>
            <a:spLocks/>
          </p:cNvSpPr>
          <p:nvPr/>
        </p:nvSpPr>
        <p:spPr bwMode="auto">
          <a:xfrm>
            <a:off x="1191404" y="5931662"/>
            <a:ext cx="3566192"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 name="AutoShape 9"/>
          <p:cNvSpPr>
            <a:spLocks noChangeArrowheads="1"/>
          </p:cNvSpPr>
          <p:nvPr/>
        </p:nvSpPr>
        <p:spPr bwMode="auto">
          <a:xfrm>
            <a:off x="4419035" y="3772916"/>
            <a:ext cx="4308262" cy="1008063"/>
          </a:xfrm>
          <a:prstGeom prst="wedgeRoundRectCallout">
            <a:avLst>
              <a:gd name="adj1" fmla="val -69000"/>
              <a:gd name="adj2" fmla="val -103306"/>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ysClr val="windowText" lastClr="000000"/>
                </a:solidFill>
                <a:effectLst>
                  <a:outerShdw blurRad="38100" dist="38100" dir="2700000" algn="tl">
                    <a:srgbClr val="FFFFFF"/>
                  </a:outerShdw>
                </a:effectLst>
                <a:uLnTx/>
                <a:uFillTx/>
                <a:latin typeface="微软雅黑" pitchFamily="34" charset="-122"/>
                <a:ea typeface="微软雅黑" pitchFamily="34" charset="-122"/>
              </a:rPr>
              <a:t>函数可递归调用；返回值为整数，存放在标识符（函数名）中</a:t>
            </a:r>
            <a:endParaRPr kumimoji="1"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18" name="AutoShape 10"/>
          <p:cNvSpPr>
            <a:spLocks noChangeArrowheads="1"/>
          </p:cNvSpPr>
          <p:nvPr/>
        </p:nvSpPr>
        <p:spPr bwMode="auto">
          <a:xfrm>
            <a:off x="3122047" y="4493641"/>
            <a:ext cx="4308262" cy="792163"/>
          </a:xfrm>
          <a:prstGeom prst="wedgeRoundRectCallout">
            <a:avLst>
              <a:gd name="adj1" fmla="val -71972"/>
              <a:gd name="adj2" fmla="val -129373"/>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sysClr val="windowText" lastClr="000000"/>
                </a:solidFill>
                <a:effectLst>
                  <a:outerShdw blurRad="38100" dist="38100" dir="2700000" algn="tl">
                    <a:srgbClr val="FFFFFF"/>
                  </a:outerShdw>
                </a:effectLst>
                <a:uLnTx/>
                <a:uFillTx/>
                <a:latin typeface="微软雅黑" pitchFamily="34" charset="-122"/>
                <a:ea typeface="微软雅黑" pitchFamily="34" charset="-122"/>
              </a:rPr>
              <a:t>只允许一个参数，整型；并且参数的调用方式为传值 </a:t>
            </a:r>
            <a:endPar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19" name="AutoShape 11"/>
          <p:cNvSpPr>
            <a:spLocks noChangeArrowheads="1"/>
          </p:cNvSpPr>
          <p:nvPr/>
        </p:nvSpPr>
        <p:spPr bwMode="auto">
          <a:xfrm>
            <a:off x="3337947" y="4709541"/>
            <a:ext cx="4308262" cy="431800"/>
          </a:xfrm>
          <a:prstGeom prst="wedgeRoundRectCallout">
            <a:avLst>
              <a:gd name="adj1" fmla="val -79823"/>
              <a:gd name="adj2" fmla="val 139793"/>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sysClr val="windowText" lastClr="000000"/>
                </a:solidFill>
                <a:effectLst>
                  <a:outerShdw blurRad="38100" dist="38100" dir="2700000" algn="tl">
                    <a:srgbClr val="FFFFFF"/>
                  </a:outerShdw>
                </a:effectLst>
                <a:uLnTx/>
                <a:uFillTx/>
                <a:latin typeface="微软雅黑" pitchFamily="34" charset="-122"/>
                <a:ea typeface="微软雅黑" pitchFamily="34" charset="-122"/>
              </a:rPr>
              <a:t>从键盘上读入数据放入变量</a:t>
            </a:r>
            <a:endPar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
        <p:nvSpPr>
          <p:cNvPr id="20" name="AutoShape 12"/>
          <p:cNvSpPr>
            <a:spLocks noChangeArrowheads="1"/>
          </p:cNvSpPr>
          <p:nvPr/>
        </p:nvSpPr>
        <p:spPr bwMode="auto">
          <a:xfrm>
            <a:off x="3553847" y="4925441"/>
            <a:ext cx="4308262" cy="431800"/>
          </a:xfrm>
          <a:prstGeom prst="wedgeRoundRectCallout">
            <a:avLst>
              <a:gd name="adj1" fmla="val -77329"/>
              <a:gd name="adj2" fmla="val 186146"/>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sysClr val="windowText" lastClr="000000"/>
                </a:solidFill>
                <a:effectLst>
                  <a:outerShdw blurRad="38100" dist="38100" dir="2700000" algn="tl">
                    <a:srgbClr val="FFFFFF"/>
                  </a:outerShdw>
                </a:effectLst>
                <a:uLnTx/>
                <a:uFillTx/>
                <a:latin typeface="微软雅黑" pitchFamily="34" charset="-122"/>
                <a:ea typeface="微软雅黑" pitchFamily="34" charset="-122"/>
              </a:rPr>
              <a:t>把变量中的值输出到屏幕上</a:t>
            </a:r>
            <a:endPar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val="11521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Bottom)">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slide(fromBottom)">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第四节 语言设计实例</a:t>
            </a:r>
            <a:endParaRPr lang="zh-CN" altLang="en-US" dirty="0"/>
          </a:p>
        </p:txBody>
      </p:sp>
      <p:sp>
        <p:nvSpPr>
          <p:cNvPr id="7" name="AutoShape 4"/>
          <p:cNvSpPr>
            <a:spLocks noChangeArrowheads="1"/>
          </p:cNvSpPr>
          <p:nvPr/>
        </p:nvSpPr>
        <p:spPr bwMode="auto">
          <a:xfrm>
            <a:off x="230188" y="860743"/>
            <a:ext cx="8747125" cy="4866308"/>
          </a:xfrm>
          <a:prstGeom prst="roundRect">
            <a:avLst>
              <a:gd name="adj" fmla="val 16667"/>
            </a:avLst>
          </a:prstGeom>
          <a:noFill/>
          <a:ln>
            <a:noFill/>
          </a:ln>
          <a:effectLst/>
          <a:extLst/>
        </p:spPr>
        <p:txBody>
          <a:bodyPr tIns="10800" bIns="10800">
            <a:spAutoFit/>
          </a:bodyPr>
          <a:lstStyle/>
          <a:p>
            <a:pPr marL="0" marR="0" lvl="0" indent="0" algn="just" defTabSz="914400" eaLnBrk="1" fontAlgn="auto" latinLnBrk="0" hangingPunct="1">
              <a:lnSpc>
                <a:spcPct val="90000"/>
              </a:lnSpc>
              <a:spcBef>
                <a:spcPct val="20000"/>
              </a:spcBef>
              <a:spcAft>
                <a:spcPts val="0"/>
              </a:spcAft>
              <a:buClr>
                <a:srgbClr val="FF0000"/>
              </a:buClr>
              <a:buSzTx/>
              <a:buFont typeface="Wingdings" pitchFamily="2" charset="2"/>
              <a:buChar char="q"/>
              <a:tabLst>
                <a:tab pos="7175500" algn="l"/>
              </a:tabLst>
              <a:defRPr/>
            </a:pPr>
            <a:r>
              <a:rPr kumimoji="0" lang="zh-CN" altLang="en-US" sz="2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该</a:t>
            </a: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语言的</a:t>
            </a:r>
            <a:r>
              <a:rPr kumimoji="0" lang="en-US" altLang="zh-CN"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BNF</a:t>
            </a:r>
            <a:r>
              <a:rPr kumimoji="0" lang="zh-CN" altLang="en-US" sz="2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范式（续）</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赋值语句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算术表达式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算术表达式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算术表达式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项</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项</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项</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项</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因子</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因子</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因子</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变量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常数</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函数</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常数</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无符号整数</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无符号整数</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数字</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无符号整数</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数字</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条件语句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if &lt;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条件表达式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 then &lt;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执行语句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 else &lt;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执行语句</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条件表达式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算术表达式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关系算符</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算术表达式</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p>
          <a:p>
            <a:pPr marL="2514600" lvl="1" indent="-1890713" algn="just">
              <a:lnSpc>
                <a:spcPct val="90000"/>
              </a:lnSpc>
              <a:spcBef>
                <a:spcPct val="10000"/>
              </a:spcBef>
              <a:buClr>
                <a:srgbClr val="FF0000"/>
              </a:buClr>
              <a:tabLst>
                <a:tab pos="7175500" algn="l"/>
              </a:tabLst>
              <a:defRPr/>
            </a:pP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a:t>
            </a:r>
            <a:r>
              <a:rPr kumimoji="0" lang="zh-CN" altLang="en-US" sz="2400" b="1" i="0" u="none" strike="noStrike" kern="0" cap="none" spc="0" normalizeH="0" baseline="0" noProof="0" dirty="0" smtClean="0">
                <a:ln>
                  <a:noFill/>
                </a:ln>
                <a:effectLst/>
                <a:uLnTx/>
                <a:uFillTx/>
                <a:latin typeface="微软雅黑" pitchFamily="34" charset="-122"/>
                <a:ea typeface="微软雅黑" pitchFamily="34" charset="-122"/>
              </a:rPr>
              <a:t>关系算符</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&gt;</a:t>
            </a:r>
            <a:r>
              <a:rPr lang="en-US" altLang="zh-CN" sz="2400" b="1" dirty="0">
                <a:latin typeface="楷体_GB2312" pitchFamily="49" charset="-122"/>
                <a:ea typeface="楷体_GB2312" pitchFamily="49" charset="-122"/>
                <a:sym typeface="Symbol" panose="05050102010706020507" pitchFamily="18" charset="2"/>
              </a:rPr>
              <a:t>  </a:t>
            </a:r>
            <a:r>
              <a:rPr kumimoji="0" lang="en-US" altLang="zh-CN" sz="2400" b="1" i="0" u="none" strike="noStrike" kern="0" cap="none" spc="0" normalizeH="0" baseline="0" noProof="0" dirty="0" smtClean="0">
                <a:ln>
                  <a:noFill/>
                </a:ln>
                <a:effectLst/>
                <a:uLnTx/>
                <a:uFillTx/>
                <a:latin typeface="微软雅黑" pitchFamily="34" charset="-122"/>
                <a:ea typeface="微软雅黑" pitchFamily="34" charset="-122"/>
              </a:rPr>
              <a:t>&lt;|&lt;=|&gt;|&gt;=|=|&lt;&gt;</a:t>
            </a:r>
          </a:p>
        </p:txBody>
      </p:sp>
      <p:sp>
        <p:nvSpPr>
          <p:cNvPr id="8" name="Freeform 5"/>
          <p:cNvSpPr>
            <a:spLocks/>
          </p:cNvSpPr>
          <p:nvPr/>
        </p:nvSpPr>
        <p:spPr bwMode="auto">
          <a:xfrm>
            <a:off x="684213" y="1811655"/>
            <a:ext cx="5543550" cy="719138"/>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9" name="AutoShape 6"/>
          <p:cNvSpPr>
            <a:spLocks noChangeArrowheads="1"/>
          </p:cNvSpPr>
          <p:nvPr/>
        </p:nvSpPr>
        <p:spPr bwMode="auto">
          <a:xfrm>
            <a:off x="4335463" y="3186672"/>
            <a:ext cx="4175125" cy="863600"/>
          </a:xfrm>
          <a:prstGeom prst="wedgeRoundRectCallout">
            <a:avLst>
              <a:gd name="adj1" fmla="val -83116"/>
              <a:gd name="adj2" fmla="val -123528"/>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只支持减法和乘法（</a:t>
            </a:r>
            <a:r>
              <a:rPr kumimoji="1" lang="en-US" altLang="zh-CN"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，符合平常的优先级</a:t>
            </a:r>
          </a:p>
        </p:txBody>
      </p:sp>
      <p:sp>
        <p:nvSpPr>
          <p:cNvPr id="10" name="AutoShape 7"/>
          <p:cNvSpPr>
            <a:spLocks noChangeArrowheads="1"/>
          </p:cNvSpPr>
          <p:nvPr/>
        </p:nvSpPr>
        <p:spPr bwMode="auto">
          <a:xfrm>
            <a:off x="1961885" y="1811655"/>
            <a:ext cx="5761038" cy="4608512"/>
          </a:xfrm>
          <a:prstGeom prst="flowChartDocument">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outerShdw>
          </a:effectLst>
        </p:spPr>
        <p:txBody>
          <a:bodyPr/>
          <a:lstStyle/>
          <a:p>
            <a:pPr marL="0" marR="0" lvl="0" indent="0" defTabSz="914400" eaLnBrk="1" fontAlgn="auto" latinLnBrk="0" hangingPunct="1">
              <a:lnSpc>
                <a:spcPct val="9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例：计算阶乘</a:t>
            </a: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n!</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的程序如下</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begin </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integer k;</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integer function F(n);</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begin </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integer n;</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if n&lt;= 0 then F:=1;</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else F:=n*F(n-1);</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end</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read(m);</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k:=F(m);</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write(k);</a:t>
            </a:r>
          </a:p>
          <a:p>
            <a:pPr marL="0" marR="0" lvl="1" indent="0" defTabSz="914400" eaLnBrk="1" fontAlgn="auto" latinLnBrk="0" hangingPunct="1">
              <a:lnSpc>
                <a:spcPct val="90000"/>
              </a:lnSpc>
              <a:spcBef>
                <a:spcPts val="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end</a:t>
            </a:r>
          </a:p>
        </p:txBody>
      </p:sp>
    </p:spTree>
    <p:extLst>
      <p:ext uri="{BB962C8B-B14F-4D97-AF65-F5344CB8AC3E}">
        <p14:creationId xmlns:p14="http://schemas.microsoft.com/office/powerpoint/2010/main" val="407100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第五节 一些设计</a:t>
            </a:r>
            <a:r>
              <a:rPr kumimoji="1" lang="zh-CN" altLang="en-US" dirty="0" smtClean="0">
                <a:solidFill>
                  <a:schemeClr val="tx1"/>
                </a:solidFill>
                <a:latin typeface="微软雅黑" pitchFamily="34" charset="-122"/>
              </a:rPr>
              <a:t>准则</a:t>
            </a:r>
            <a:endParaRPr lang="zh-CN" altLang="en-US" dirty="0">
              <a:solidFill>
                <a:schemeClr val="tx1"/>
              </a:solidFill>
              <a:latin typeface="微软雅黑" pitchFamily="34" charset="-122"/>
            </a:endParaRPr>
          </a:p>
        </p:txBody>
      </p:sp>
      <p:sp>
        <p:nvSpPr>
          <p:cNvPr id="18" name="AutoShape 15"/>
          <p:cNvSpPr>
            <a:spLocks noChangeArrowheads="1"/>
          </p:cNvSpPr>
          <p:nvPr/>
        </p:nvSpPr>
        <p:spPr bwMode="auto">
          <a:xfrm>
            <a:off x="601663" y="1010476"/>
            <a:ext cx="8147050" cy="1695783"/>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Font typeface="Wingdings" panose="05000000000000000000" pitchFamily="2" charset="2"/>
              <a:buChar char="q"/>
              <a:defRPr/>
            </a:pPr>
            <a:r>
              <a:rPr kumimoji="0" lang="zh-CN" altLang="en-US" sz="2800" b="1" dirty="0" smtClean="0">
                <a:solidFill>
                  <a:srgbClr val="C00000"/>
                </a:solidFill>
                <a:latin typeface="微软雅黑" pitchFamily="34" charset="-122"/>
                <a:ea typeface="微软雅黑" pitchFamily="34" charset="-122"/>
              </a:rPr>
              <a:t>可写性</a:t>
            </a:r>
            <a:r>
              <a:rPr kumimoji="0" lang="zh-CN" altLang="en-US" sz="2800"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语言应提供一些构造使程序员方便地完成程序设计，让程序员把注意力集中在问题的求解上，而不必把注意力集中在表达求解工具上；可写性主要表现在</a:t>
            </a:r>
            <a:r>
              <a:rPr kumimoji="0" lang="zh-CN" altLang="en-US" b="1" dirty="0" smtClean="0">
                <a:solidFill>
                  <a:srgbClr val="0033CC"/>
                </a:solidFill>
                <a:latin typeface="微软雅黑" pitchFamily="34" charset="-122"/>
                <a:ea typeface="微软雅黑" pitchFamily="34" charset="-122"/>
              </a:rPr>
              <a:t>简单性</a:t>
            </a:r>
            <a:r>
              <a:rPr kumimoji="0" lang="zh-CN" altLang="en-US" b="1" dirty="0" smtClean="0">
                <a:latin typeface="微软雅黑" pitchFamily="34" charset="-122"/>
                <a:ea typeface="微软雅黑" pitchFamily="34" charset="-122"/>
              </a:rPr>
              <a:t>，</a:t>
            </a:r>
            <a:r>
              <a:rPr kumimoji="0" lang="zh-CN" altLang="en-US" b="1" dirty="0" smtClean="0">
                <a:solidFill>
                  <a:srgbClr val="0033CC"/>
                </a:solidFill>
                <a:latin typeface="微软雅黑" pitchFamily="34" charset="-122"/>
                <a:ea typeface="微软雅黑" pitchFamily="34" charset="-122"/>
              </a:rPr>
              <a:t>可表达性</a:t>
            </a:r>
            <a:r>
              <a:rPr kumimoji="0" lang="zh-CN" altLang="en-US" b="1" dirty="0" smtClean="0">
                <a:latin typeface="微软雅黑" pitchFamily="34" charset="-122"/>
                <a:ea typeface="微软雅黑" pitchFamily="34" charset="-122"/>
              </a:rPr>
              <a:t>，</a:t>
            </a:r>
            <a:r>
              <a:rPr kumimoji="0" lang="zh-CN" altLang="en-US" b="1" dirty="0" smtClean="0">
                <a:solidFill>
                  <a:srgbClr val="0033CC"/>
                </a:solidFill>
                <a:latin typeface="微软雅黑" pitchFamily="34" charset="-122"/>
                <a:ea typeface="微软雅黑" pitchFamily="34" charset="-122"/>
              </a:rPr>
              <a:t>正交性</a:t>
            </a:r>
            <a:r>
              <a:rPr kumimoji="0" lang="zh-CN" altLang="en-US" b="1" dirty="0" smtClean="0">
                <a:latin typeface="微软雅黑" pitchFamily="34" charset="-122"/>
                <a:ea typeface="微软雅黑" pitchFamily="34" charset="-122"/>
              </a:rPr>
              <a:t>和</a:t>
            </a:r>
            <a:r>
              <a:rPr kumimoji="0" lang="zh-CN" altLang="en-US" b="1" dirty="0" smtClean="0">
                <a:solidFill>
                  <a:srgbClr val="0033CC"/>
                </a:solidFill>
                <a:latin typeface="微软雅黑" pitchFamily="34" charset="-122"/>
                <a:ea typeface="微软雅黑" pitchFamily="34" charset="-122"/>
              </a:rPr>
              <a:t>准确性</a:t>
            </a:r>
            <a:r>
              <a:rPr kumimoji="0" lang="zh-CN" altLang="en-US" b="1" dirty="0" smtClean="0">
                <a:latin typeface="微软雅黑" pitchFamily="34" charset="-122"/>
                <a:ea typeface="微软雅黑" pitchFamily="34" charset="-122"/>
              </a:rPr>
              <a:t>方面</a:t>
            </a:r>
            <a:endParaRPr kumimoji="0" lang="zh-CN" altLang="en-US" sz="2800" b="1" dirty="0" smtClean="0">
              <a:latin typeface="微软雅黑" pitchFamily="34" charset="-122"/>
              <a:ea typeface="微软雅黑" pitchFamily="34" charset="-122"/>
            </a:endParaRPr>
          </a:p>
        </p:txBody>
      </p:sp>
      <p:sp>
        <p:nvSpPr>
          <p:cNvPr id="19" name="Freeform 16"/>
          <p:cNvSpPr>
            <a:spLocks/>
          </p:cNvSpPr>
          <p:nvPr/>
        </p:nvSpPr>
        <p:spPr bwMode="auto">
          <a:xfrm>
            <a:off x="3924300" y="2197926"/>
            <a:ext cx="1008063" cy="433387"/>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 name="Freeform 17"/>
          <p:cNvSpPr>
            <a:spLocks/>
          </p:cNvSpPr>
          <p:nvPr/>
        </p:nvSpPr>
        <p:spPr bwMode="auto">
          <a:xfrm>
            <a:off x="5076825" y="2197926"/>
            <a:ext cx="1225550" cy="433387"/>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1" name="Freeform 18"/>
          <p:cNvSpPr>
            <a:spLocks/>
          </p:cNvSpPr>
          <p:nvPr/>
        </p:nvSpPr>
        <p:spPr bwMode="auto">
          <a:xfrm>
            <a:off x="1187450" y="2199513"/>
            <a:ext cx="936625" cy="430213"/>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2" name="Freeform 19"/>
          <p:cNvSpPr>
            <a:spLocks/>
          </p:cNvSpPr>
          <p:nvPr/>
        </p:nvSpPr>
        <p:spPr bwMode="auto">
          <a:xfrm>
            <a:off x="2411413" y="2197926"/>
            <a:ext cx="1295400" cy="430212"/>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 name="AutoShape 20"/>
          <p:cNvSpPr>
            <a:spLocks noChangeArrowheads="1"/>
          </p:cNvSpPr>
          <p:nvPr/>
        </p:nvSpPr>
        <p:spPr bwMode="auto">
          <a:xfrm>
            <a:off x="755650" y="3134551"/>
            <a:ext cx="5292725" cy="792162"/>
          </a:xfrm>
          <a:prstGeom prst="wedgeRoundRectCallout">
            <a:avLst>
              <a:gd name="adj1" fmla="val -27806"/>
              <a:gd name="adj2" fmla="val -114528"/>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程序语言应该简单易懂，容易学习和便于记忆；</a:t>
            </a:r>
            <a:r>
              <a:rPr kumimoji="1" lang="en-US" altLang="zh-CN"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PL/1</a:t>
            </a: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不具备简单性；</a:t>
            </a:r>
          </a:p>
        </p:txBody>
      </p:sp>
      <p:sp>
        <p:nvSpPr>
          <p:cNvPr id="24" name="AutoShape 21"/>
          <p:cNvSpPr>
            <a:spLocks noChangeArrowheads="1"/>
          </p:cNvSpPr>
          <p:nvPr/>
        </p:nvSpPr>
        <p:spPr bwMode="auto">
          <a:xfrm>
            <a:off x="2627313" y="2845626"/>
            <a:ext cx="5292725" cy="792162"/>
          </a:xfrm>
          <a:prstGeom prst="wedgeRoundRectCallout">
            <a:avLst>
              <a:gd name="adj1" fmla="val -37042"/>
              <a:gd name="adj2" fmla="val -78657"/>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求解问题的算法到程序的映射能力；数据抽象与控制抽象提高语言的表达能力。</a:t>
            </a:r>
          </a:p>
        </p:txBody>
      </p:sp>
      <p:sp>
        <p:nvSpPr>
          <p:cNvPr id="25" name="AutoShape 22"/>
          <p:cNvSpPr>
            <a:spLocks noChangeArrowheads="1"/>
          </p:cNvSpPr>
          <p:nvPr/>
        </p:nvSpPr>
        <p:spPr bwMode="auto">
          <a:xfrm>
            <a:off x="1042988" y="2917063"/>
            <a:ext cx="5292725" cy="1152525"/>
          </a:xfrm>
          <a:prstGeom prst="wedgeRoundRectCallout">
            <a:avLst>
              <a:gd name="adj1" fmla="val 17125"/>
              <a:gd name="adj2" fmla="val -73417"/>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语言的正交性使得语言只提供较少的原始成分的构造方法，就可以任意组合出新的成分，使得语言简洁，便于记忆。</a:t>
            </a:r>
          </a:p>
        </p:txBody>
      </p:sp>
      <p:sp>
        <p:nvSpPr>
          <p:cNvPr id="26" name="AutoShape 23"/>
          <p:cNvSpPr>
            <a:spLocks noChangeArrowheads="1"/>
          </p:cNvSpPr>
          <p:nvPr/>
        </p:nvSpPr>
        <p:spPr bwMode="auto">
          <a:xfrm>
            <a:off x="1476375" y="3134551"/>
            <a:ext cx="5292725" cy="792162"/>
          </a:xfrm>
          <a:prstGeom prst="wedgeRoundRectCallout">
            <a:avLst>
              <a:gd name="adj1" fmla="val 37134"/>
              <a:gd name="adj2" fmla="val -117134"/>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语言的语法及语义应该是精确的，无二义的。</a:t>
            </a:r>
          </a:p>
        </p:txBody>
      </p:sp>
      <p:sp>
        <p:nvSpPr>
          <p:cNvPr id="27" name="AutoShape 24"/>
          <p:cNvSpPr>
            <a:spLocks noChangeArrowheads="1"/>
          </p:cNvSpPr>
          <p:nvPr/>
        </p:nvSpPr>
        <p:spPr bwMode="auto">
          <a:xfrm>
            <a:off x="611188" y="3346641"/>
            <a:ext cx="8026400" cy="898970"/>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Font typeface="Wingdings" panose="05000000000000000000" pitchFamily="2" charset="2"/>
              <a:buChar char="q"/>
              <a:defRPr/>
            </a:pPr>
            <a:r>
              <a:rPr kumimoji="0" lang="zh-CN" altLang="en-US" sz="2800" b="1" dirty="0" smtClean="0">
                <a:solidFill>
                  <a:srgbClr val="C00000"/>
                </a:solidFill>
                <a:latin typeface="微软雅黑" pitchFamily="34" charset="-122"/>
                <a:ea typeface="微软雅黑" pitchFamily="34" charset="-122"/>
              </a:rPr>
              <a:t>可读性</a:t>
            </a:r>
            <a:r>
              <a:rPr kumimoji="0" lang="zh-CN" altLang="en-US" sz="2800"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程序语言应该容易阅读；可读性与可写性相关，影响到语言的可修改性和可维护性</a:t>
            </a:r>
          </a:p>
        </p:txBody>
      </p:sp>
      <p:sp>
        <p:nvSpPr>
          <p:cNvPr id="28" name="AutoShape 25"/>
          <p:cNvSpPr>
            <a:spLocks noChangeArrowheads="1"/>
          </p:cNvSpPr>
          <p:nvPr/>
        </p:nvSpPr>
        <p:spPr bwMode="auto">
          <a:xfrm>
            <a:off x="593725" y="4825492"/>
            <a:ext cx="8061325" cy="1266730"/>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Font typeface="Wingdings" panose="05000000000000000000" pitchFamily="2" charset="2"/>
              <a:buChar char="q"/>
              <a:defRPr/>
            </a:pPr>
            <a:r>
              <a:rPr kumimoji="0" lang="zh-CN" altLang="en-US" sz="2800" b="1" dirty="0" smtClean="0">
                <a:solidFill>
                  <a:srgbClr val="C00000"/>
                </a:solidFill>
                <a:latin typeface="微软雅黑" pitchFamily="34" charset="-122"/>
                <a:ea typeface="微软雅黑" pitchFamily="34" charset="-122"/>
              </a:rPr>
              <a:t>可靠性</a:t>
            </a:r>
            <a:r>
              <a:rPr kumimoji="0" lang="zh-CN" altLang="en-US" sz="2800"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可靠性指一个软件系统正常工作的能力；一个语言应该使得用它编制的软件具有高的可靠性；语言的很多</a:t>
            </a:r>
            <a:r>
              <a:rPr kumimoji="0" lang="zh-CN" altLang="en-US" b="1" dirty="0" smtClean="0">
                <a:solidFill>
                  <a:srgbClr val="0033CC"/>
                </a:solidFill>
                <a:latin typeface="微软雅黑" pitchFamily="34" charset="-122"/>
                <a:ea typeface="微软雅黑" pitchFamily="34" charset="-122"/>
              </a:rPr>
              <a:t>构造</a:t>
            </a:r>
            <a:r>
              <a:rPr kumimoji="0" lang="zh-CN" altLang="en-US" b="1" dirty="0" smtClean="0">
                <a:latin typeface="微软雅黑" pitchFamily="34" charset="-122"/>
                <a:ea typeface="微软雅黑" pitchFamily="34" charset="-122"/>
              </a:rPr>
              <a:t>是为了提高可靠性</a:t>
            </a:r>
          </a:p>
        </p:txBody>
      </p:sp>
      <p:sp>
        <p:nvSpPr>
          <p:cNvPr id="29" name="Freeform 26"/>
          <p:cNvSpPr>
            <a:spLocks/>
          </p:cNvSpPr>
          <p:nvPr/>
        </p:nvSpPr>
        <p:spPr bwMode="auto">
          <a:xfrm>
            <a:off x="2315528" y="5662009"/>
            <a:ext cx="792163" cy="430213"/>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 name="AutoShape 27"/>
          <p:cNvSpPr>
            <a:spLocks noChangeArrowheads="1"/>
          </p:cNvSpPr>
          <p:nvPr/>
        </p:nvSpPr>
        <p:spPr bwMode="auto">
          <a:xfrm>
            <a:off x="2516982" y="4063064"/>
            <a:ext cx="6337300" cy="1008062"/>
          </a:xfrm>
          <a:prstGeom prst="wedgeRoundRectCallout">
            <a:avLst>
              <a:gd name="adj1" fmla="val -41499"/>
              <a:gd name="adj2" fmla="val 119928"/>
              <a:gd name="adj3" fmla="val 16667"/>
            </a:avLst>
          </a:prstGeom>
          <a:solidFill>
            <a:schemeClr val="accent1">
              <a:lumMod val="40000"/>
              <a:lumOff val="60000"/>
            </a:schemeClr>
          </a:solidFill>
          <a:ln w="9525">
            <a:solidFill>
              <a:srgbClr val="000000"/>
            </a:solidFill>
            <a:miter lim="800000"/>
            <a:headEnd/>
            <a:tailEnd/>
          </a:ln>
          <a:effectLst>
            <a:outerShdw dist="107763" dir="18900000" algn="ctr" rotWithShape="0">
              <a:srgbClr val="B2B2B2">
                <a:alpha val="50000"/>
              </a:srgbClr>
            </a:outerShdw>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a:ln>
                  <a:noFill/>
                </a:ln>
                <a:solidFill>
                  <a:srgbClr val="FF3300"/>
                </a:solidFill>
                <a:effectLst>
                  <a:outerShdw blurRad="38100" dist="38100" dir="2700000" algn="tl">
                    <a:srgbClr val="000000"/>
                  </a:outerShdw>
                </a:effectLst>
                <a:uLnTx/>
                <a:uFillTx/>
                <a:latin typeface="微软雅黑" pitchFamily="34" charset="-122"/>
                <a:ea typeface="微软雅黑" pitchFamily="34" charset="-122"/>
              </a:rPr>
              <a:t>例如</a:t>
            </a:r>
            <a:r>
              <a:rPr kumimoji="1"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t>
            </a:r>
            <a:r>
              <a:rPr kumimoji="1" lang="en-US" altLang="zh-CN"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Ada</a:t>
            </a:r>
            <a:r>
              <a:rPr kumimoji="1"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rPr>
              <a:t>语言中的数据抽象、信息屏蔽、模块的独立性、可见部分与实现部分的分离，私有类型、派生类型等都是为了提高程序的可靠性；</a:t>
            </a:r>
          </a:p>
        </p:txBody>
      </p:sp>
    </p:spTree>
    <p:extLst>
      <p:ext uri="{BB962C8B-B14F-4D97-AF65-F5344CB8AC3E}">
        <p14:creationId xmlns:p14="http://schemas.microsoft.com/office/powerpoint/2010/main" val="5860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edg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edg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edg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dissolve">
                                      <p:cBhvr>
                                        <p:cTn id="3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edg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dissolve">
                                      <p:cBhvr>
                                        <p:cTn id="42"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edg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dissolve">
                                      <p:cBhvr>
                                        <p:cTn id="6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a:solidFill>
                  <a:schemeClr val="tx1"/>
                </a:solidFill>
                <a:latin typeface="微软雅黑" pitchFamily="34" charset="-122"/>
              </a:rPr>
              <a:t>第一节 语言的</a:t>
            </a:r>
            <a:r>
              <a:rPr kumimoji="1" lang="zh-CN" altLang="en-US" dirty="0" smtClean="0">
                <a:solidFill>
                  <a:schemeClr val="tx1"/>
                </a:solidFill>
                <a:latin typeface="微软雅黑" pitchFamily="34" charset="-122"/>
              </a:rPr>
              <a:t>定义</a:t>
            </a:r>
            <a:endParaRPr lang="zh-CN" altLang="en-US" dirty="0">
              <a:solidFill>
                <a:schemeClr val="tx1"/>
              </a:solidFill>
              <a:latin typeface="微软雅黑" pitchFamily="34" charset="-122"/>
            </a:endParaRPr>
          </a:p>
        </p:txBody>
      </p:sp>
      <p:sp>
        <p:nvSpPr>
          <p:cNvPr id="12" name="Rectangle 6"/>
          <p:cNvSpPr>
            <a:spLocks noChangeArrowheads="1"/>
          </p:cNvSpPr>
          <p:nvPr/>
        </p:nvSpPr>
        <p:spPr bwMode="auto">
          <a:xfrm>
            <a:off x="395288" y="1372743"/>
            <a:ext cx="1079500"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C00000"/>
                </a:solidFill>
                <a:latin typeface="微软雅黑" pitchFamily="34" charset="-122"/>
                <a:ea typeface="微软雅黑" pitchFamily="34" charset="-122"/>
              </a:rPr>
              <a:t>定义</a:t>
            </a:r>
          </a:p>
        </p:txBody>
      </p:sp>
      <p:sp>
        <p:nvSpPr>
          <p:cNvPr id="13" name="Rectangle 7"/>
          <p:cNvSpPr>
            <a:spLocks noChangeArrowheads="1"/>
          </p:cNvSpPr>
          <p:nvPr/>
        </p:nvSpPr>
        <p:spPr bwMode="auto">
          <a:xfrm>
            <a:off x="1619250" y="1083819"/>
            <a:ext cx="6840538" cy="79216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sz="2800" b="1" dirty="0" smtClean="0">
                <a:solidFill>
                  <a:srgbClr val="C00000"/>
                </a:solidFill>
                <a:latin typeface="微软雅黑" pitchFamily="34" charset="-122"/>
                <a:ea typeface="微软雅黑" pitchFamily="34" charset="-122"/>
              </a:rPr>
              <a:t>程序设计语言</a:t>
            </a:r>
            <a:r>
              <a:rPr lang="zh-CN" altLang="en-US" sz="2800" b="1" dirty="0" smtClean="0">
                <a:latin typeface="微软雅黑" pitchFamily="34" charset="-122"/>
                <a:ea typeface="微软雅黑" pitchFamily="34" charset="-122"/>
              </a:rPr>
              <a:t>是用来描述计算机所执行的算法的形式表示</a:t>
            </a:r>
          </a:p>
        </p:txBody>
      </p:sp>
      <p:sp>
        <p:nvSpPr>
          <p:cNvPr id="14" name="AutoShape 8"/>
          <p:cNvSpPr>
            <a:spLocks noChangeArrowheads="1"/>
          </p:cNvSpPr>
          <p:nvPr/>
        </p:nvSpPr>
        <p:spPr bwMode="auto">
          <a:xfrm>
            <a:off x="468313" y="2245868"/>
            <a:ext cx="7912100" cy="3482400"/>
          </a:xfrm>
          <a:prstGeom prst="roundRect">
            <a:avLst>
              <a:gd name="adj" fmla="val 3955"/>
            </a:avLst>
          </a:prstGeom>
          <a:noFill/>
          <a:ln w="9525">
            <a:solidFill>
              <a:srgbClr val="000000"/>
            </a:solidFill>
            <a:round/>
            <a:headEnd/>
            <a:tailEnd/>
          </a:ln>
          <a:effectLst/>
          <a:extLst/>
        </p:spPr>
        <p:txBody>
          <a:bodyPr>
            <a:spAutoFit/>
          </a:bodyPr>
          <a:lstStyle>
            <a:lvl1pPr marL="355600" indent="-3556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812800" indent="-23495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55600" marR="0" lvl="0" indent="-355600" algn="just" defTabSz="914400" eaLnBrk="1" fontAlgn="auto" latinLnBrk="0" hangingPunct="1">
              <a:spcBef>
                <a:spcPct val="20000"/>
              </a:spcBef>
              <a:spcAft>
                <a:spcPts val="0"/>
              </a:spcAft>
              <a:buClr>
                <a:srgbClr val="FF0000"/>
              </a:buClr>
              <a:buSzTx/>
              <a:buFont typeface="Wingdings" panose="05000000000000000000" pitchFamily="2" charset="2"/>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由两个部分组成：</a:t>
            </a:r>
          </a:p>
          <a:p>
            <a:pPr marL="355600" marR="0" lvl="0" indent="-355600" algn="just" defTabSz="914400" eaLnBrk="1" fontAlgn="auto" latinLnBrk="0" hangingPunct="1">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语法</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用以构造程序及其成分的一组规则的集合</a:t>
            </a:r>
          </a:p>
          <a:p>
            <a:pPr marL="812800" marR="0" lvl="1" indent="-234950" algn="just" defTabSz="914400" eaLnBrk="1" fontAlgn="auto" latinLnBrk="0" hangingPunct="1">
              <a:spcBef>
                <a:spcPct val="20000"/>
              </a:spcBef>
              <a:spcAft>
                <a:spcPts val="0"/>
              </a:spcAft>
              <a:buSzTx/>
              <a:buFont typeface="Wingdings" panose="05000000000000000000" pitchFamily="2" charset="2"/>
              <a:buChar char="ü"/>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生成的观点</a:t>
            </a:r>
          </a:p>
          <a:p>
            <a:pPr marL="812800" marR="0" lvl="1" indent="-234950" algn="just" defTabSz="914400" eaLnBrk="1" fontAlgn="auto" latinLnBrk="0" hangingPunct="1">
              <a:spcBef>
                <a:spcPct val="20000"/>
              </a:spcBef>
              <a:spcAft>
                <a:spcPts val="0"/>
              </a:spcAft>
              <a:buSzTx/>
              <a:buFont typeface="Wingdings" panose="05000000000000000000" pitchFamily="2" charset="2"/>
              <a:buChar char="ü"/>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识别的观点</a:t>
            </a:r>
          </a:p>
          <a:p>
            <a:pPr marL="355600" marR="0" lvl="0" indent="-355600" algn="just" defTabSz="914400" eaLnBrk="1" fontAlgn="auto" latinLnBrk="0" hangingPunct="1">
              <a:spcBef>
                <a:spcPct val="20000"/>
              </a:spcBef>
              <a:spcAft>
                <a:spcPts val="0"/>
              </a:spcAft>
              <a:buClr>
                <a:srgbClr val="FF0000"/>
              </a:buClr>
              <a:buSzTx/>
              <a:buFont typeface="Wingdings" panose="05000000000000000000" pitchFamily="2" charset="2"/>
              <a:buChar char="q"/>
              <a:tabLst/>
              <a:defRPr/>
            </a:pPr>
            <a:r>
              <a:rPr kumimoji="0" lang="zh-CN" altLang="en-US" sz="2400" b="1" i="0" u="none" strike="noStrike" kern="0" cap="none" spc="0" normalizeH="0" baseline="0" noProof="0" dirty="0" smtClean="0">
                <a:ln>
                  <a:noFill/>
                </a:ln>
                <a:solidFill>
                  <a:srgbClr val="C00000"/>
                </a:solidFill>
                <a:uLnTx/>
                <a:uFillTx/>
                <a:latin typeface="微软雅黑" pitchFamily="34" charset="-122"/>
                <a:ea typeface="微软雅黑" pitchFamily="34" charset="-122"/>
              </a:rPr>
              <a:t>语义</a:t>
            </a:r>
            <a:r>
              <a:rPr kumimoji="0" lang="en-US" altLang="zh-CN"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用以规定语法正确的程序或其成分的含义的一组规则的集合</a:t>
            </a:r>
          </a:p>
          <a:p>
            <a:pPr marL="812800" marR="0" lvl="1" indent="-234950" algn="just" defTabSz="914400" eaLnBrk="1" fontAlgn="auto" latinLnBrk="0" hangingPunct="1">
              <a:spcBef>
                <a:spcPct val="20000"/>
              </a:spcBef>
              <a:spcAft>
                <a:spcPts val="0"/>
              </a:spcAft>
              <a:buSzTx/>
              <a:buFont typeface="Wingdings" panose="05000000000000000000" pitchFamily="2" charset="2"/>
              <a:buChar char="ü"/>
              <a:tabLst/>
              <a:defRPr/>
            </a:pPr>
            <a:r>
              <a:rPr kumimoji="0" lang="zh-CN" altLang="en-US" sz="2400" b="1" i="0" u="none" strike="noStrike" kern="0" cap="none" spc="0" normalizeH="0" baseline="0" noProof="0" dirty="0" smtClean="0">
                <a:ln>
                  <a:noFill/>
                </a:ln>
                <a:solidFill>
                  <a:srgbClr val="000000"/>
                </a:solidFill>
                <a:effectLst/>
                <a:uLnTx/>
                <a:uFillTx/>
                <a:latin typeface="微软雅黑" pitchFamily="34" charset="-122"/>
                <a:ea typeface="微软雅黑" pitchFamily="34" charset="-122"/>
              </a:rPr>
              <a:t>指称语义学、操作语义学、代数语义学、公理语义学</a:t>
            </a:r>
          </a:p>
        </p:txBody>
      </p:sp>
      <p:sp>
        <p:nvSpPr>
          <p:cNvPr id="15" name="Freeform 9"/>
          <p:cNvSpPr>
            <a:spLocks/>
          </p:cNvSpPr>
          <p:nvPr/>
        </p:nvSpPr>
        <p:spPr bwMode="auto">
          <a:xfrm>
            <a:off x="1474788" y="3555588"/>
            <a:ext cx="1439862"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 name="Freeform 10"/>
          <p:cNvSpPr>
            <a:spLocks/>
          </p:cNvSpPr>
          <p:nvPr/>
        </p:nvSpPr>
        <p:spPr bwMode="auto">
          <a:xfrm>
            <a:off x="1474788" y="3995166"/>
            <a:ext cx="1439862"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 name="AutoShape 11"/>
          <p:cNvSpPr>
            <a:spLocks noChangeArrowheads="1"/>
          </p:cNvSpPr>
          <p:nvPr/>
        </p:nvSpPr>
        <p:spPr bwMode="auto">
          <a:xfrm>
            <a:off x="3492500" y="3692652"/>
            <a:ext cx="4967288" cy="647700"/>
          </a:xfrm>
          <a:prstGeom prst="wedgeRoundRectCallout">
            <a:avLst>
              <a:gd name="adj1" fmla="val -63361"/>
              <a:gd name="adj2" fmla="val -76227"/>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用一组规则生成出一个语言；</a:t>
            </a:r>
          </a:p>
        </p:txBody>
      </p:sp>
      <p:sp>
        <p:nvSpPr>
          <p:cNvPr id="18" name="AutoShape 12"/>
          <p:cNvSpPr>
            <a:spLocks noChangeArrowheads="1"/>
          </p:cNvSpPr>
          <p:nvPr/>
        </p:nvSpPr>
        <p:spPr bwMode="auto">
          <a:xfrm>
            <a:off x="3276600" y="4161028"/>
            <a:ext cx="4967288" cy="647700"/>
          </a:xfrm>
          <a:prstGeom prst="wedgeRoundRectCallout">
            <a:avLst>
              <a:gd name="adj1" fmla="val -61888"/>
              <a:gd name="adj2" fmla="val -8469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用一个机制来识别一个语言；</a:t>
            </a:r>
          </a:p>
        </p:txBody>
      </p:sp>
    </p:spTree>
    <p:extLst>
      <p:ext uri="{BB962C8B-B14F-4D97-AF65-F5344CB8AC3E}">
        <p14:creationId xmlns:p14="http://schemas.microsoft.com/office/powerpoint/2010/main" val="311420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Bottom)">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lide(fromBottom)">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autoUpdateAnimBg="0"/>
      <p:bldP spid="15" grpId="0" animBg="1"/>
      <p:bldP spid="16" grpId="0" animBg="1"/>
      <p:bldP spid="17" grpId="0" animBg="1" autoUpdateAnimBg="0"/>
      <p:bldP spid="1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dirty="0" smtClean="0">
                <a:solidFill>
                  <a:schemeClr val="tx1"/>
                </a:solidFill>
                <a:latin typeface="微软雅黑" pitchFamily="34" charset="-122"/>
              </a:rPr>
              <a:t>作业</a:t>
            </a:r>
            <a:endParaRPr lang="zh-CN" altLang="en-US" dirty="0">
              <a:solidFill>
                <a:schemeClr val="tx1"/>
              </a:solidFill>
              <a:latin typeface="微软雅黑" pitchFamily="34" charset="-122"/>
            </a:endParaRPr>
          </a:p>
        </p:txBody>
      </p:sp>
      <p:sp>
        <p:nvSpPr>
          <p:cNvPr id="6" name="矩形 1"/>
          <p:cNvSpPr>
            <a:spLocks noChangeArrowheads="1"/>
          </p:cNvSpPr>
          <p:nvPr/>
        </p:nvSpPr>
        <p:spPr bwMode="auto">
          <a:xfrm>
            <a:off x="620713" y="859537"/>
            <a:ext cx="7921625" cy="5468112"/>
          </a:xfrm>
          <a:prstGeom prst="rect">
            <a:avLst/>
          </a:prstGeom>
          <a:noFill/>
          <a:ln>
            <a:noFill/>
          </a:ln>
          <a:effectLst/>
          <a:extLst/>
        </p:spPr>
        <p:txBody>
          <a:bodyPr lIns="0" tIns="46038" rIns="0" bIns="46038"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1</a:t>
            </a:r>
            <a:r>
              <a:rPr lang="zh-CN" altLang="zh-CN" sz="2200" dirty="0">
                <a:latin typeface="微软雅黑" pitchFamily="34" charset="-122"/>
                <a:ea typeface="微软雅黑" pitchFamily="34" charset="-122"/>
              </a:rPr>
              <a:t>． 文法</a:t>
            </a:r>
            <a:r>
              <a:rPr lang="en-US" altLang="zh-CN" sz="2200" dirty="0">
                <a:latin typeface="微软雅黑" pitchFamily="34" charset="-122"/>
                <a:ea typeface="微软雅黑" pitchFamily="34" charset="-122"/>
              </a:rPr>
              <a:t>G</a:t>
            </a:r>
            <a:r>
              <a:rPr lang="zh-CN" altLang="zh-CN" sz="2200" dirty="0">
                <a:latin typeface="微软雅黑" pitchFamily="34" charset="-122"/>
                <a:ea typeface="微软雅黑" pitchFamily="34" charset="-122"/>
              </a:rPr>
              <a:t>：</a:t>
            </a:r>
            <a:r>
              <a:rPr lang="en-US" altLang="zh-CN" sz="2200" dirty="0" err="1">
                <a:latin typeface="微软雅黑" pitchFamily="34" charset="-122"/>
                <a:ea typeface="微软雅黑" pitchFamily="34" charset="-122"/>
              </a:rPr>
              <a:t>S→xSx|y</a:t>
            </a:r>
            <a:r>
              <a:rPr lang="zh-CN" altLang="zh-CN" sz="2200" dirty="0">
                <a:latin typeface="微软雅黑" pitchFamily="34" charset="-122"/>
                <a:ea typeface="微软雅黑" pitchFamily="34" charset="-122"/>
              </a:rPr>
              <a:t>所识别的语言是</a:t>
            </a:r>
            <a:r>
              <a:rPr lang="en-US" altLang="zh-CN" sz="2200" dirty="0">
                <a:latin typeface="微软雅黑" pitchFamily="34" charset="-122"/>
                <a:ea typeface="微软雅黑" pitchFamily="34" charset="-122"/>
              </a:rPr>
              <a:t>_____</a:t>
            </a:r>
            <a:r>
              <a:rPr lang="zh-CN" altLang="zh-CN" sz="2200" dirty="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2. </a:t>
            </a:r>
            <a:r>
              <a:rPr lang="zh-CN" altLang="en-US" sz="2200" dirty="0">
                <a:latin typeface="微软雅黑" pitchFamily="34" charset="-122"/>
                <a:ea typeface="微软雅黑" pitchFamily="34" charset="-122"/>
              </a:rPr>
              <a:t>给出生成下述语言的上下文无关文法：</a:t>
            </a:r>
          </a:p>
          <a:p>
            <a:pPr lvl="0">
              <a:defRPr/>
            </a:pPr>
            <a:r>
              <a:rPr lang="zh-CN" altLang="en-US" sz="2200" dirty="0">
                <a:latin typeface="微软雅黑" pitchFamily="34" charset="-122"/>
                <a:ea typeface="微软雅黑" pitchFamily="34" charset="-122"/>
              </a:rPr>
              <a:t>    （</a:t>
            </a:r>
            <a:r>
              <a:rPr lang="en-US" altLang="zh-CN" sz="2200" dirty="0">
                <a:latin typeface="微软雅黑" pitchFamily="34" charset="-122"/>
                <a:ea typeface="微软雅黑" pitchFamily="34" charset="-122"/>
              </a:rPr>
              <a:t>1</a:t>
            </a:r>
            <a:r>
              <a:rPr lang="zh-CN" altLang="en-US" sz="2200" dirty="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a:t>
            </a:r>
            <a:r>
              <a:rPr lang="en-US" altLang="zh-CN" sz="2400" dirty="0" err="1">
                <a:latin typeface="楷体_GB2312" pitchFamily="49" charset="-122"/>
                <a:ea typeface="楷体_GB2312" pitchFamily="49" charset="-122"/>
              </a:rPr>
              <a:t>a</a:t>
            </a:r>
            <a:r>
              <a:rPr lang="en-US" altLang="zh-CN" sz="2400" baseline="30000" dirty="0" err="1">
                <a:latin typeface="楷体_GB2312" pitchFamily="49" charset="-122"/>
                <a:ea typeface="楷体_GB2312" pitchFamily="49" charset="-122"/>
              </a:rPr>
              <a:t>n</a:t>
            </a:r>
            <a:r>
              <a:rPr lang="en-US" altLang="zh-CN" sz="2400" dirty="0" err="1">
                <a:latin typeface="楷体_GB2312" pitchFamily="49" charset="-122"/>
                <a:ea typeface="楷体_GB2312" pitchFamily="49" charset="-122"/>
              </a:rPr>
              <a:t>b</a:t>
            </a:r>
            <a:r>
              <a:rPr lang="en-US" altLang="zh-CN" sz="2400" baseline="30000" dirty="0" err="1">
                <a:latin typeface="楷体_GB2312" pitchFamily="49" charset="-122"/>
                <a:ea typeface="楷体_GB2312" pitchFamily="49" charset="-122"/>
              </a:rPr>
              <a:t>n</a:t>
            </a:r>
            <a:r>
              <a:rPr lang="en-US" altLang="zh-CN" sz="2400" dirty="0" err="1">
                <a:latin typeface="楷体_GB2312" pitchFamily="49" charset="-122"/>
                <a:ea typeface="楷体_GB2312" pitchFamily="49" charset="-122"/>
              </a:rPr>
              <a:t>a</a:t>
            </a:r>
            <a:r>
              <a:rPr lang="en-US" altLang="zh-CN" sz="2400" baseline="30000" dirty="0" err="1">
                <a:latin typeface="楷体_GB2312" pitchFamily="49" charset="-122"/>
                <a:ea typeface="楷体_GB2312" pitchFamily="49" charset="-122"/>
              </a:rPr>
              <a:t>m</a:t>
            </a:r>
            <a:r>
              <a:rPr lang="en-US" altLang="zh-CN" sz="2400" dirty="0" err="1">
                <a:latin typeface="楷体_GB2312" pitchFamily="49" charset="-122"/>
                <a:ea typeface="楷体_GB2312" pitchFamily="49" charset="-122"/>
              </a:rPr>
              <a:t>b</a:t>
            </a:r>
            <a:r>
              <a:rPr lang="en-US" altLang="zh-CN" sz="2400" baseline="30000" dirty="0" err="1">
                <a:latin typeface="楷体_GB2312" pitchFamily="49" charset="-122"/>
                <a:ea typeface="楷体_GB2312" pitchFamily="49" charset="-122"/>
              </a:rPr>
              <a:t>m</a:t>
            </a:r>
            <a:r>
              <a:rPr lang="en-US" altLang="zh-CN" sz="2400" dirty="0" err="1">
                <a:latin typeface="楷体_GB2312" pitchFamily="49" charset="-122"/>
                <a:ea typeface="楷体_GB2312" pitchFamily="49" charset="-122"/>
              </a:rPr>
              <a:t>|n,m</a:t>
            </a:r>
            <a:r>
              <a:rPr lang="en-US" altLang="zh-CN" sz="2400" dirty="0">
                <a:latin typeface="楷体_GB2312" pitchFamily="49" charset="-122"/>
                <a:ea typeface="楷体_GB2312" pitchFamily="49" charset="-122"/>
              </a:rPr>
              <a:t>&gt;=0</a:t>
            </a:r>
            <a:r>
              <a:rPr lang="en-US" altLang="zh-CN" sz="2200" dirty="0" smtClean="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lvl="0">
              <a:defRPr/>
            </a:pPr>
            <a:r>
              <a:rPr lang="zh-CN" altLang="en-US" sz="2200" dirty="0">
                <a:latin typeface="微软雅黑" pitchFamily="34" charset="-122"/>
                <a:ea typeface="微软雅黑" pitchFamily="34" charset="-122"/>
              </a:rPr>
              <a:t>    （</a:t>
            </a:r>
            <a:r>
              <a:rPr lang="en-US" altLang="zh-CN" sz="2200" dirty="0">
                <a:latin typeface="微软雅黑" pitchFamily="34" charset="-122"/>
                <a:ea typeface="微软雅黑" pitchFamily="34" charset="-122"/>
              </a:rPr>
              <a:t>2</a:t>
            </a:r>
            <a:r>
              <a:rPr lang="zh-CN" altLang="en-US" sz="2200" dirty="0">
                <a:latin typeface="微软雅黑" pitchFamily="34" charset="-122"/>
                <a:ea typeface="微软雅黑" pitchFamily="34" charset="-122"/>
              </a:rPr>
              <a:t>）</a:t>
            </a:r>
            <a:r>
              <a:rPr lang="en-US" altLang="zh-CN" sz="2200" dirty="0" smtClean="0">
                <a:latin typeface="微软雅黑" pitchFamily="34" charset="-122"/>
                <a:ea typeface="微软雅黑" pitchFamily="34" charset="-122"/>
              </a:rPr>
              <a:t>{</a:t>
            </a:r>
            <a:r>
              <a:rPr lang="en-US" altLang="zh-CN" sz="2400" dirty="0">
                <a:latin typeface="楷体_GB2312" pitchFamily="49" charset="-122"/>
                <a:ea typeface="楷体_GB2312" pitchFamily="49" charset="-122"/>
              </a:rPr>
              <a:t>1</a:t>
            </a:r>
            <a:r>
              <a:rPr lang="en-US" altLang="zh-CN" sz="2400" baseline="30000" dirty="0">
                <a:latin typeface="楷体_GB2312" pitchFamily="49" charset="-122"/>
                <a:ea typeface="楷体_GB2312" pitchFamily="49" charset="-122"/>
              </a:rPr>
              <a:t>n</a:t>
            </a:r>
            <a:r>
              <a:rPr lang="en-US" altLang="zh-CN" sz="2400" dirty="0">
                <a:latin typeface="楷体_GB2312" pitchFamily="49" charset="-122"/>
                <a:ea typeface="楷体_GB2312" pitchFamily="49" charset="-122"/>
              </a:rPr>
              <a:t>0</a:t>
            </a:r>
            <a:r>
              <a:rPr lang="en-US" altLang="zh-CN" sz="2400" baseline="30000" dirty="0">
                <a:latin typeface="楷体_GB2312" pitchFamily="49" charset="-122"/>
                <a:ea typeface="楷体_GB2312" pitchFamily="49" charset="-122"/>
              </a:rPr>
              <a:t>m</a:t>
            </a:r>
            <a:r>
              <a:rPr lang="en-US" altLang="zh-CN" sz="2400" dirty="0">
                <a:latin typeface="楷体_GB2312" pitchFamily="49" charset="-122"/>
                <a:ea typeface="楷体_GB2312" pitchFamily="49" charset="-122"/>
              </a:rPr>
              <a:t>1</a:t>
            </a:r>
            <a:r>
              <a:rPr lang="en-US" altLang="zh-CN" sz="2400" baseline="30000" dirty="0">
                <a:latin typeface="楷体_GB2312" pitchFamily="49" charset="-122"/>
                <a:ea typeface="楷体_GB2312" pitchFamily="49" charset="-122"/>
              </a:rPr>
              <a:t>m</a:t>
            </a:r>
            <a:r>
              <a:rPr lang="en-US" altLang="zh-CN" sz="2400" dirty="0">
                <a:latin typeface="楷体_GB2312" pitchFamily="49" charset="-122"/>
                <a:ea typeface="楷体_GB2312" pitchFamily="49" charset="-122"/>
              </a:rPr>
              <a:t>0</a:t>
            </a:r>
            <a:r>
              <a:rPr lang="en-US" altLang="zh-CN" sz="2400" baseline="30000" dirty="0">
                <a:latin typeface="楷体_GB2312" pitchFamily="49" charset="-122"/>
                <a:ea typeface="楷体_GB2312" pitchFamily="49" charset="-122"/>
              </a:rPr>
              <a:t>n</a:t>
            </a:r>
            <a:r>
              <a:rPr lang="en-US" altLang="zh-CN" sz="2400" dirty="0">
                <a:latin typeface="楷体_GB2312" pitchFamily="49" charset="-122"/>
                <a:ea typeface="楷体_GB2312" pitchFamily="49" charset="-122"/>
              </a:rPr>
              <a:t>|n,m&gt;=0</a:t>
            </a:r>
            <a:r>
              <a:rPr lang="en-US" altLang="zh-CN" sz="2200" dirty="0" smtClean="0">
                <a:latin typeface="微软雅黑" pitchFamily="34" charset="-122"/>
                <a:ea typeface="微软雅黑" pitchFamily="34" charset="-122"/>
              </a:rPr>
              <a:t>}</a:t>
            </a:r>
            <a:endParaRPr lang="en-US"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3. </a:t>
            </a:r>
            <a:r>
              <a:rPr lang="zh-CN" altLang="zh-CN" sz="2200" dirty="0">
                <a:latin typeface="微软雅黑" pitchFamily="34" charset="-122"/>
                <a:ea typeface="微软雅黑" pitchFamily="34" charset="-122"/>
              </a:rPr>
              <a:t>文法</a:t>
            </a:r>
            <a:r>
              <a:rPr lang="en-US" altLang="zh-CN" sz="2200" dirty="0">
                <a:latin typeface="微软雅黑" pitchFamily="34" charset="-122"/>
                <a:ea typeface="微软雅黑" pitchFamily="34" charset="-122"/>
              </a:rPr>
              <a:t>G=({A,B,S},{</a:t>
            </a:r>
            <a:r>
              <a:rPr lang="en-US" altLang="zh-CN" sz="2200" dirty="0" err="1">
                <a:latin typeface="微软雅黑" pitchFamily="34" charset="-122"/>
                <a:ea typeface="微软雅黑" pitchFamily="34" charset="-122"/>
              </a:rPr>
              <a:t>a,b,c</a:t>
            </a:r>
            <a:r>
              <a:rPr lang="en-US" altLang="zh-CN" sz="2200" dirty="0">
                <a:latin typeface="微软雅黑" pitchFamily="34" charset="-122"/>
                <a:ea typeface="微软雅黑" pitchFamily="34" charset="-122"/>
              </a:rPr>
              <a:t>},P,S)</a:t>
            </a:r>
            <a:endParaRPr lang="zh-CN"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   </a:t>
            </a:r>
            <a:r>
              <a:rPr lang="zh-CN" altLang="zh-CN" sz="2200" dirty="0">
                <a:latin typeface="微软雅黑" pitchFamily="34" charset="-122"/>
                <a:ea typeface="微软雅黑" pitchFamily="34" charset="-122"/>
              </a:rPr>
              <a:t>其中</a:t>
            </a:r>
            <a:r>
              <a:rPr lang="en-US" altLang="zh-CN" sz="2200" dirty="0">
                <a:latin typeface="微软雅黑" pitchFamily="34" charset="-122"/>
                <a:ea typeface="微软雅黑" pitchFamily="34" charset="-122"/>
              </a:rPr>
              <a:t>P</a:t>
            </a:r>
            <a:r>
              <a:rPr lang="zh-CN" altLang="zh-CN" sz="2200" dirty="0">
                <a:latin typeface="微软雅黑" pitchFamily="34" charset="-122"/>
                <a:ea typeface="微软雅黑" pitchFamily="34" charset="-122"/>
              </a:rPr>
              <a:t>为</a:t>
            </a:r>
            <a:r>
              <a:rPr lang="en-US" altLang="zh-CN" sz="2200" dirty="0">
                <a:latin typeface="微软雅黑" pitchFamily="34" charset="-122"/>
                <a:ea typeface="微软雅黑" pitchFamily="34" charset="-122"/>
              </a:rPr>
              <a:t>:  S-&gt;</a:t>
            </a:r>
            <a:r>
              <a:rPr lang="en-US" altLang="zh-CN" sz="2200" dirty="0" err="1">
                <a:latin typeface="微软雅黑" pitchFamily="34" charset="-122"/>
                <a:ea typeface="微软雅黑" pitchFamily="34" charset="-122"/>
              </a:rPr>
              <a:t>Ac|AB</a:t>
            </a:r>
            <a:endParaRPr lang="zh-CN"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           A-&gt;</a:t>
            </a:r>
            <a:r>
              <a:rPr lang="en-US" altLang="zh-CN" sz="2200" dirty="0" err="1">
                <a:latin typeface="微软雅黑" pitchFamily="34" charset="-122"/>
                <a:ea typeface="微软雅黑" pitchFamily="34" charset="-122"/>
              </a:rPr>
              <a:t>ab</a:t>
            </a:r>
            <a:endParaRPr lang="zh-CN"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           B-&gt;</a:t>
            </a:r>
            <a:r>
              <a:rPr lang="en-US" altLang="zh-CN" sz="2200" dirty="0" err="1">
                <a:latin typeface="微软雅黑" pitchFamily="34" charset="-122"/>
                <a:ea typeface="微软雅黑" pitchFamily="34" charset="-122"/>
              </a:rPr>
              <a:t>bc|c</a:t>
            </a:r>
            <a:endParaRPr lang="zh-CN"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   </a:t>
            </a:r>
            <a:r>
              <a:rPr lang="zh-CN" altLang="zh-CN" sz="2200" dirty="0">
                <a:latin typeface="微软雅黑" pitchFamily="34" charset="-122"/>
                <a:ea typeface="微软雅黑" pitchFamily="34" charset="-122"/>
              </a:rPr>
              <a:t>是二义的吗？为什么？</a:t>
            </a:r>
            <a:endParaRPr lang="en-US"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4. </a:t>
            </a:r>
            <a:r>
              <a:rPr lang="zh-CN" altLang="en-US" sz="2200" dirty="0">
                <a:latin typeface="微软雅黑" pitchFamily="34" charset="-122"/>
                <a:ea typeface="微软雅黑" pitchFamily="34" charset="-122"/>
              </a:rPr>
              <a:t>文法</a:t>
            </a:r>
            <a:r>
              <a:rPr lang="en-US" altLang="zh-CN" sz="2200" dirty="0">
                <a:latin typeface="微软雅黑" pitchFamily="34" charset="-122"/>
                <a:ea typeface="微软雅黑" pitchFamily="34" charset="-122"/>
              </a:rPr>
              <a:t>G[E]</a:t>
            </a:r>
            <a:r>
              <a:rPr lang="zh-CN" altLang="en-US" sz="2200" dirty="0">
                <a:latin typeface="微软雅黑" pitchFamily="34" charset="-122"/>
                <a:ea typeface="微软雅黑" pitchFamily="34" charset="-122"/>
              </a:rPr>
              <a:t>为：</a:t>
            </a:r>
          </a:p>
          <a:p>
            <a:pPr marL="0" marR="0" lvl="0" indent="0" defTabSz="914400" eaLnBrk="1" fontAlgn="auto" latinLnBrk="0" hangingPunct="1">
              <a:lnSpc>
                <a:spcPct val="100000"/>
              </a:lnSpc>
              <a:spcBef>
                <a:spcPts val="0"/>
              </a:spcBef>
              <a:spcAft>
                <a:spcPts val="0"/>
              </a:spcAft>
              <a:buClrTx/>
              <a:buSzTx/>
              <a:buFontTx/>
              <a:buNone/>
              <a:tabLst/>
              <a:defRPr/>
            </a:pPr>
            <a:r>
              <a:rPr lang="zh-CN" altLang="en-US" sz="2200" dirty="0">
                <a:latin typeface="微软雅黑" pitchFamily="34" charset="-122"/>
                <a:ea typeface="微软雅黑" pitchFamily="34" charset="-122"/>
              </a:rPr>
              <a:t>	</a:t>
            </a:r>
            <a:r>
              <a:rPr lang="en-US" altLang="zh-CN" sz="2200" dirty="0">
                <a:latin typeface="微软雅黑" pitchFamily="34" charset="-122"/>
                <a:ea typeface="微软雅黑" pitchFamily="34" charset="-122"/>
              </a:rPr>
              <a:t>E → T|E+T|E-T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	T → F|T*F|T/F</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	F →(E)|i</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2200" dirty="0">
                <a:latin typeface="微软雅黑" pitchFamily="34" charset="-122"/>
                <a:ea typeface="微软雅黑" pitchFamily="34" charset="-122"/>
              </a:rPr>
              <a:t>	</a:t>
            </a:r>
            <a:r>
              <a:rPr lang="zh-CN" altLang="en-US" sz="2200" dirty="0">
                <a:latin typeface="微软雅黑" pitchFamily="34" charset="-122"/>
                <a:ea typeface="微软雅黑" pitchFamily="34" charset="-122"/>
              </a:rPr>
              <a:t>证明</a:t>
            </a:r>
            <a:r>
              <a:rPr lang="en-US" altLang="zh-CN" sz="2200" dirty="0">
                <a:latin typeface="微软雅黑" pitchFamily="34" charset="-122"/>
                <a:ea typeface="微软雅黑" pitchFamily="34" charset="-122"/>
              </a:rPr>
              <a:t>E+T*F</a:t>
            </a:r>
            <a:r>
              <a:rPr lang="zh-CN" altLang="en-US" sz="2200" dirty="0">
                <a:latin typeface="微软雅黑" pitchFamily="34" charset="-122"/>
                <a:ea typeface="微软雅黑" pitchFamily="34" charset="-122"/>
              </a:rPr>
              <a:t>是它的一个句型，指出这个句型的所有短语、直接短语和句柄。</a:t>
            </a:r>
            <a:endParaRPr lang="en-US" altLang="zh-CN" sz="2200" dirty="0">
              <a:latin typeface="微软雅黑" pitchFamily="34" charset="-122"/>
              <a:ea typeface="微软雅黑" pitchFamily="34"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196751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语言的定义</a:t>
            </a:r>
            <a:endParaRPr lang="zh-CN" altLang="en-US" dirty="0"/>
          </a:p>
        </p:txBody>
      </p:sp>
      <p:sp>
        <p:nvSpPr>
          <p:cNvPr id="12" name="AutoShape 4"/>
          <p:cNvSpPr>
            <a:spLocks noChangeArrowheads="1"/>
          </p:cNvSpPr>
          <p:nvPr/>
        </p:nvSpPr>
        <p:spPr bwMode="auto">
          <a:xfrm>
            <a:off x="385763" y="861632"/>
            <a:ext cx="7994650" cy="4826428"/>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ts val="3400"/>
              </a:lnSpc>
              <a:spcBef>
                <a:spcPct val="20000"/>
              </a:spcBef>
              <a:buClr>
                <a:srgbClr val="FF0000"/>
              </a:buClr>
              <a:buFont typeface="Wingdings" panose="05000000000000000000" pitchFamily="2" charset="2"/>
              <a:buChar char="q"/>
              <a:defRPr/>
            </a:pPr>
            <a:r>
              <a:rPr kumimoji="0" lang="zh-CN" altLang="en-US" sz="2800" b="1" dirty="0" smtClean="0">
                <a:latin typeface="微软雅黑" pitchFamily="34" charset="-122"/>
                <a:ea typeface="微软雅黑" pitchFamily="34" charset="-122"/>
              </a:rPr>
              <a:t>语法</a:t>
            </a:r>
          </a:p>
          <a:p>
            <a:pPr lvl="1" algn="just" eaLnBrk="1" hangingPunct="1">
              <a:lnSpc>
                <a:spcPts val="3400"/>
              </a:lnSpc>
              <a:spcBef>
                <a:spcPct val="20000"/>
              </a:spcBef>
              <a:buClr>
                <a:schemeClr val="tx1"/>
              </a:buClr>
              <a:buFont typeface="Wingdings" panose="05000000000000000000" pitchFamily="2" charset="2"/>
              <a:buAutoNum type="circleNumDbPlain"/>
              <a:defRPr/>
            </a:pPr>
            <a:r>
              <a:rPr kumimoji="0" lang="zh-CN" altLang="en-US" sz="2800" b="1" dirty="0" smtClean="0">
                <a:latin typeface="微软雅黑" pitchFamily="34" charset="-122"/>
                <a:ea typeface="微软雅黑" pitchFamily="34" charset="-122"/>
              </a:rPr>
              <a:t>几个术语</a:t>
            </a:r>
          </a:p>
          <a:p>
            <a:pPr lvl="1" algn="just" eaLnBrk="1" hangingPunct="1">
              <a:lnSpc>
                <a:spcPts val="3400"/>
              </a:lnSpc>
              <a:spcBef>
                <a:spcPct val="20000"/>
              </a:spcBef>
              <a:buClr>
                <a:schemeClr val="tx1"/>
              </a:buClr>
              <a:buFont typeface="Wingdings" panose="05000000000000000000" pitchFamily="2" charset="2"/>
              <a:buChar char="ü"/>
              <a:defRPr/>
            </a:pPr>
            <a:r>
              <a:rPr kumimoji="0" lang="zh-CN" altLang="en-US" b="1" dirty="0" smtClean="0">
                <a:solidFill>
                  <a:srgbClr val="C00000"/>
                </a:solidFill>
                <a:latin typeface="微软雅黑" pitchFamily="34" charset="-122"/>
                <a:ea typeface="微软雅黑" pitchFamily="34" charset="-122"/>
              </a:rPr>
              <a:t>字母表</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语言允许使用字符的集合</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其元素称为字符；由字符组成的有限串（字符串）称为符号。</a:t>
            </a:r>
          </a:p>
          <a:p>
            <a:pPr lvl="1" algn="just" eaLnBrk="1" hangingPunct="1">
              <a:lnSpc>
                <a:spcPts val="3400"/>
              </a:lnSpc>
              <a:spcBef>
                <a:spcPct val="20000"/>
              </a:spcBef>
              <a:buClr>
                <a:schemeClr val="tx1"/>
              </a:buClr>
              <a:buFont typeface="Wingdings" panose="05000000000000000000" pitchFamily="2" charset="2"/>
              <a:buChar char="ü"/>
              <a:defRPr/>
            </a:pPr>
            <a:r>
              <a:rPr kumimoji="0" lang="zh-CN" altLang="en-US" b="1" dirty="0" smtClean="0">
                <a:solidFill>
                  <a:srgbClr val="C00000"/>
                </a:solidFill>
                <a:latin typeface="微软雅黑" pitchFamily="34" charset="-122"/>
                <a:ea typeface="微软雅黑" pitchFamily="34" charset="-122"/>
              </a:rPr>
              <a:t>字汇表</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由符号组成的集合，其元素称为字</a:t>
            </a:r>
          </a:p>
          <a:p>
            <a:pPr lvl="1" algn="just" eaLnBrk="1" hangingPunct="1">
              <a:lnSpc>
                <a:spcPts val="3400"/>
              </a:lnSpc>
              <a:spcBef>
                <a:spcPct val="20000"/>
              </a:spcBef>
              <a:buClr>
                <a:schemeClr val="tx1"/>
              </a:buClr>
              <a:buFont typeface="Wingdings" panose="05000000000000000000" pitchFamily="2" charset="2"/>
              <a:buChar char="ü"/>
              <a:defRPr/>
            </a:pPr>
            <a:r>
              <a:rPr kumimoji="0" lang="zh-CN" altLang="en-US" b="1" dirty="0" smtClean="0">
                <a:solidFill>
                  <a:srgbClr val="C00000"/>
                </a:solidFill>
                <a:latin typeface="微软雅黑" pitchFamily="34" charset="-122"/>
                <a:ea typeface="微软雅黑" pitchFamily="34" charset="-122"/>
              </a:rPr>
              <a:t>词法规则</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规定什么样的字符串可以构成语言的有效符号</a:t>
            </a:r>
          </a:p>
          <a:p>
            <a:pPr lvl="1" algn="just" eaLnBrk="1" hangingPunct="1">
              <a:lnSpc>
                <a:spcPts val="3400"/>
              </a:lnSpc>
              <a:spcBef>
                <a:spcPct val="20000"/>
              </a:spcBef>
              <a:buClr>
                <a:schemeClr val="tx1"/>
              </a:buClr>
              <a:buFont typeface="Wingdings" panose="05000000000000000000" pitchFamily="2" charset="2"/>
              <a:buChar char="ü"/>
              <a:defRPr/>
            </a:pPr>
            <a:r>
              <a:rPr kumimoji="0" lang="zh-CN" altLang="en-US" b="1" dirty="0" smtClean="0">
                <a:solidFill>
                  <a:srgbClr val="C00000"/>
                </a:solidFill>
                <a:latin typeface="微软雅黑" pitchFamily="34" charset="-122"/>
                <a:ea typeface="微软雅黑" pitchFamily="34" charset="-122"/>
              </a:rPr>
              <a:t>语法规则</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确定一个符号序列是否为一个句子</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并提供句子的结构（什么样的符号序列是合法的）</a:t>
            </a:r>
          </a:p>
        </p:txBody>
      </p:sp>
      <p:sp>
        <p:nvSpPr>
          <p:cNvPr id="13" name="AutoShape 5"/>
          <p:cNvSpPr>
            <a:spLocks noChangeArrowheads="1"/>
          </p:cNvSpPr>
          <p:nvPr/>
        </p:nvSpPr>
        <p:spPr bwMode="auto">
          <a:xfrm>
            <a:off x="2916238" y="2514219"/>
            <a:ext cx="4967287" cy="792163"/>
          </a:xfrm>
          <a:prstGeom prst="wedgeRoundRectCallout">
            <a:avLst>
              <a:gd name="adj1" fmla="val -59311"/>
              <a:gd name="adj2" fmla="val -57592"/>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例如：</a:t>
            </a: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26</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个大小写英文字母，</a:t>
            </a: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10</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个数字，各种运算符号等等</a:t>
            </a: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p:txBody>
      </p:sp>
      <p:sp>
        <p:nvSpPr>
          <p:cNvPr id="14" name="Freeform 6"/>
          <p:cNvSpPr>
            <a:spLocks/>
          </p:cNvSpPr>
          <p:nvPr/>
        </p:nvSpPr>
        <p:spPr bwMode="auto">
          <a:xfrm>
            <a:off x="1763712" y="2527967"/>
            <a:ext cx="865188"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 name="Freeform 7"/>
          <p:cNvSpPr>
            <a:spLocks/>
          </p:cNvSpPr>
          <p:nvPr/>
        </p:nvSpPr>
        <p:spPr bwMode="auto">
          <a:xfrm>
            <a:off x="1763713" y="3445040"/>
            <a:ext cx="865187"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 name="Freeform 8"/>
          <p:cNvSpPr>
            <a:spLocks/>
          </p:cNvSpPr>
          <p:nvPr/>
        </p:nvSpPr>
        <p:spPr bwMode="auto">
          <a:xfrm>
            <a:off x="1763713" y="3979481"/>
            <a:ext cx="1223962" cy="841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 name="Freeform 10"/>
          <p:cNvSpPr>
            <a:spLocks/>
          </p:cNvSpPr>
          <p:nvPr/>
        </p:nvSpPr>
        <p:spPr bwMode="auto">
          <a:xfrm>
            <a:off x="1763713" y="4972717"/>
            <a:ext cx="1223962" cy="841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 name="AutoShape 11"/>
          <p:cNvSpPr>
            <a:spLocks noChangeArrowheads="1"/>
          </p:cNvSpPr>
          <p:nvPr/>
        </p:nvSpPr>
        <p:spPr bwMode="auto">
          <a:xfrm>
            <a:off x="2916238" y="3595307"/>
            <a:ext cx="4967287" cy="936625"/>
          </a:xfrm>
          <a:prstGeom prst="wedgeRoundRectCallout">
            <a:avLst>
              <a:gd name="adj1" fmla="val -57102"/>
              <a:gd name="adj2" fmla="val -81802"/>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例如：</a:t>
            </a:r>
            <a:r>
              <a:rPr kumimoji="1" lang="en-US" altLang="zh-CN" sz="2400" b="0"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for,while,procedure</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等各种关键字，标识符，数字串等等</a:t>
            </a:r>
          </a:p>
        </p:txBody>
      </p:sp>
      <p:sp>
        <p:nvSpPr>
          <p:cNvPr id="19" name="AutoShape 12"/>
          <p:cNvSpPr>
            <a:spLocks noChangeArrowheads="1"/>
          </p:cNvSpPr>
          <p:nvPr/>
        </p:nvSpPr>
        <p:spPr bwMode="auto">
          <a:xfrm>
            <a:off x="2916238" y="4314444"/>
            <a:ext cx="4967287" cy="936625"/>
          </a:xfrm>
          <a:prstGeom prst="wedgeRoundRectCallout">
            <a:avLst>
              <a:gd name="adj1" fmla="val -58337"/>
              <a:gd name="adj2" fmla="val -12063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例如：标识符是由字母打头的字母</a:t>
            </a: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r>
              <a:rPr kumimoji="1" lang="zh-CN" altLang="en-US"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数字串；</a:t>
            </a:r>
          </a:p>
        </p:txBody>
      </p:sp>
      <p:sp>
        <p:nvSpPr>
          <p:cNvPr id="20" name="AutoShape 13"/>
          <p:cNvSpPr>
            <a:spLocks noChangeArrowheads="1"/>
          </p:cNvSpPr>
          <p:nvPr/>
        </p:nvSpPr>
        <p:spPr bwMode="auto">
          <a:xfrm>
            <a:off x="2987675" y="4314444"/>
            <a:ext cx="4967288" cy="1223963"/>
          </a:xfrm>
          <a:prstGeom prst="wedgeRoundRectCallout">
            <a:avLst>
              <a:gd name="adj1" fmla="val -61986"/>
              <a:gd name="adj2" fmla="val -33216"/>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例如：算术表达式可以是单个的数字串，标识符，或由两个算术表达式经过算术运算构成；</a:t>
            </a:r>
          </a:p>
        </p:txBody>
      </p:sp>
    </p:spTree>
    <p:extLst>
      <p:ext uri="{BB962C8B-B14F-4D97-AF65-F5344CB8AC3E}">
        <p14:creationId xmlns:p14="http://schemas.microsoft.com/office/powerpoint/2010/main" val="119637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lide(fromBottom)">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ox(in)">
                                      <p:cBhvr>
                                        <p:cTn id="3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slide(fromBottom)">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ox(in)">
                                      <p:cBhvr>
                                        <p:cTn id="4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p:bldP spid="15" grpId="0" animBg="1"/>
      <p:bldP spid="16" grpId="0" animBg="1"/>
      <p:bldP spid="17" grpId="0" animBg="1"/>
      <p:bldP spid="18" grpId="0" animBg="1" autoUpdateAnimBg="0"/>
      <p:bldP spid="19" grpId="0" animBg="1" autoUpdateAnimBg="0"/>
      <p:bldP spid="2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语言的定义</a:t>
            </a:r>
            <a:endParaRPr lang="zh-CN" altLang="en-US" dirty="0"/>
          </a:p>
        </p:txBody>
      </p:sp>
      <p:sp>
        <p:nvSpPr>
          <p:cNvPr id="19" name="AutoShape 4"/>
          <p:cNvSpPr>
            <a:spLocks noChangeArrowheads="1"/>
          </p:cNvSpPr>
          <p:nvPr/>
        </p:nvSpPr>
        <p:spPr bwMode="auto">
          <a:xfrm>
            <a:off x="385763" y="867728"/>
            <a:ext cx="7994650" cy="1055608"/>
          </a:xfrm>
          <a:prstGeom prst="roundRect">
            <a:avLst>
              <a:gd name="adj" fmla="val 16667"/>
            </a:avLst>
          </a:prstGeom>
          <a:noFill/>
          <a:ln>
            <a:noFill/>
          </a:ln>
          <a:effec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语法</a:t>
            </a:r>
          </a:p>
          <a:p>
            <a:pPr marL="1035050" lvl="1" indent="-457200" algn="just" eaLnBrk="1" hangingPunct="1">
              <a:lnSpc>
                <a:spcPct val="90000"/>
              </a:lnSpc>
              <a:spcBef>
                <a:spcPct val="20000"/>
              </a:spcBef>
              <a:buFont typeface="Wingdings" pitchFamily="2" charset="2"/>
              <a:buAutoNum type="circleNumDbPlain" startAt="2"/>
            </a:pPr>
            <a:r>
              <a:rPr lang="zh-CN" altLang="en-US" sz="2800" b="1" dirty="0">
                <a:latin typeface="微软雅黑" pitchFamily="34" charset="-122"/>
                <a:ea typeface="微软雅黑" pitchFamily="34" charset="-122"/>
              </a:rPr>
              <a:t>生成的观点</a:t>
            </a:r>
          </a:p>
        </p:txBody>
      </p:sp>
      <p:sp>
        <p:nvSpPr>
          <p:cNvPr id="20" name="Rectangle 5"/>
          <p:cNvSpPr>
            <a:spLocks noChangeArrowheads="1"/>
          </p:cNvSpPr>
          <p:nvPr/>
        </p:nvSpPr>
        <p:spPr bwMode="auto">
          <a:xfrm>
            <a:off x="468313" y="2007553"/>
            <a:ext cx="3816350" cy="1512887"/>
          </a:xfrm>
          <a:prstGeom prst="rect">
            <a:avLst/>
          </a:prstGeom>
          <a:noFill/>
          <a:ln>
            <a:noFill/>
          </a:ln>
          <a:effectLst/>
        </p:spPr>
        <p:txBody>
          <a:bodyPr/>
          <a:lstStyle/>
          <a:p>
            <a:pPr marL="0" marR="0" lvl="0" indent="0" defTabSz="914400" eaLnBrk="1" fontAlgn="auto" latinLnBrk="0" hangingPunct="1">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例：一个简单英语句子如何按照生成的观点来描述它的语法：</a:t>
            </a:r>
          </a:p>
          <a:p>
            <a:pPr marL="0" marR="0" lvl="0" indent="0" defTabSz="914400" eaLnBrk="1" fontAlgn="auto" latinLnBrk="0" hangingPunct="1">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I/Students study/run.</a:t>
            </a:r>
          </a:p>
        </p:txBody>
      </p:sp>
      <p:grpSp>
        <p:nvGrpSpPr>
          <p:cNvPr id="21" name="Group 8"/>
          <p:cNvGrpSpPr>
            <a:grpSpLocks/>
          </p:cNvGrpSpPr>
          <p:nvPr/>
        </p:nvGrpSpPr>
        <p:grpSpPr bwMode="auto">
          <a:xfrm>
            <a:off x="4573588" y="2007553"/>
            <a:ext cx="3743325" cy="1851025"/>
            <a:chOff x="1927" y="2400"/>
            <a:chExt cx="3130" cy="1392"/>
          </a:xfrm>
          <a:noFill/>
        </p:grpSpPr>
        <p:graphicFrame>
          <p:nvGraphicFramePr>
            <p:cNvPr id="22" name="Object 6"/>
            <p:cNvGraphicFramePr>
              <a:graphicFrameLocks noChangeAspect="1"/>
            </p:cNvGraphicFramePr>
            <p:nvPr/>
          </p:nvGraphicFramePr>
          <p:xfrm>
            <a:off x="4079" y="2400"/>
            <a:ext cx="978" cy="1392"/>
          </p:xfrm>
          <a:graphic>
            <a:graphicData uri="http://schemas.openxmlformats.org/presentationml/2006/ole">
              <mc:AlternateContent xmlns:mc="http://schemas.openxmlformats.org/markup-compatibility/2006">
                <mc:Choice xmlns:v="urn:schemas-microsoft-com:vml" Requires="v">
                  <p:oleObj spid="_x0000_s3228" name="剪辑" r:id="rId3" imgW="3848100" imgH="5478463" progId="MS_ClipArt_Gallery.2">
                    <p:embed/>
                  </p:oleObj>
                </mc:Choice>
                <mc:Fallback>
                  <p:oleObj name="剪辑" r:id="rId3" imgW="3848100" imgH="5478463"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9" y="2400"/>
                          <a:ext cx="978" cy="1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AutoShape 7"/>
            <p:cNvSpPr>
              <a:spLocks noChangeArrowheads="1"/>
            </p:cNvSpPr>
            <p:nvPr/>
          </p:nvSpPr>
          <p:spPr bwMode="auto">
            <a:xfrm>
              <a:off x="1927" y="2496"/>
              <a:ext cx="2001" cy="1104"/>
            </a:xfrm>
            <a:prstGeom prst="cloudCallout">
              <a:avLst>
                <a:gd name="adj1" fmla="val 70241"/>
                <a:gd name="adj2" fmla="val -45106"/>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How to describe?</a:t>
              </a:r>
            </a:p>
          </p:txBody>
        </p:sp>
      </p:grpSp>
      <p:sp>
        <p:nvSpPr>
          <p:cNvPr id="24" name="Rectangle 11"/>
          <p:cNvSpPr>
            <a:spLocks noChangeArrowheads="1"/>
          </p:cNvSpPr>
          <p:nvPr/>
        </p:nvSpPr>
        <p:spPr bwMode="auto">
          <a:xfrm>
            <a:off x="611188" y="3736340"/>
            <a:ext cx="158273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3200" b="0" dirty="0">
                <a:solidFill>
                  <a:srgbClr val="C00000"/>
                </a:solidFill>
                <a:latin typeface="微软雅黑" pitchFamily="34" charset="-122"/>
                <a:ea typeface="微软雅黑" pitchFamily="34" charset="-122"/>
              </a:rPr>
              <a:t>解决办法</a:t>
            </a:r>
          </a:p>
        </p:txBody>
      </p:sp>
      <p:sp>
        <p:nvSpPr>
          <p:cNvPr id="25" name="Rectangle 12"/>
          <p:cNvSpPr>
            <a:spLocks noChangeArrowheads="1"/>
          </p:cNvSpPr>
          <p:nvPr/>
        </p:nvSpPr>
        <p:spPr bwMode="auto">
          <a:xfrm>
            <a:off x="2771775" y="3880803"/>
            <a:ext cx="4464050" cy="1152525"/>
          </a:xfrm>
          <a:prstGeom prst="rect">
            <a:avLst/>
          </a:prstGeom>
          <a:no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&lt;</a:t>
            </a:r>
            <a:r>
              <a:rPr kumimoji="1" lang="zh-CN" altLang="en-US"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句子</a:t>
            </a: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&gt;→&lt;</a:t>
            </a:r>
            <a:r>
              <a:rPr kumimoji="1" lang="zh-CN" altLang="en-US"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主语</a:t>
            </a: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&gt;&lt;</a:t>
            </a:r>
            <a:r>
              <a:rPr kumimoji="1" lang="zh-CN" altLang="en-US"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谓语</a:t>
            </a: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&gt;</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&lt;</a:t>
            </a:r>
            <a:r>
              <a:rPr kumimoji="1" lang="zh-CN" altLang="en-US"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主语</a:t>
            </a: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&gt;→I|Students</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&lt;</a:t>
            </a:r>
            <a:r>
              <a:rPr kumimoji="1" lang="zh-CN" altLang="en-US"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谓语</a:t>
            </a: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&gt;→study|run</a:t>
            </a:r>
          </a:p>
        </p:txBody>
      </p:sp>
      <p:sp>
        <p:nvSpPr>
          <p:cNvPr id="26" name="Freeform 13"/>
          <p:cNvSpPr>
            <a:spLocks/>
          </p:cNvSpPr>
          <p:nvPr/>
        </p:nvSpPr>
        <p:spPr bwMode="auto">
          <a:xfrm>
            <a:off x="2914650" y="4312603"/>
            <a:ext cx="2952750"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7" name="AutoShape 14"/>
          <p:cNvSpPr>
            <a:spLocks noChangeArrowheads="1"/>
          </p:cNvSpPr>
          <p:nvPr/>
        </p:nvSpPr>
        <p:spPr bwMode="auto">
          <a:xfrm>
            <a:off x="323850" y="5176203"/>
            <a:ext cx="5400675" cy="792162"/>
          </a:xfrm>
          <a:prstGeom prst="wedgeRoundRectCallout">
            <a:avLst>
              <a:gd name="adj1" fmla="val 41477"/>
              <a:gd name="adj2" fmla="val -156412"/>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每一行称为一条</a:t>
            </a:r>
            <a:r>
              <a:rPr kumimoji="1" lang="zh-CN" altLang="en-US" sz="1800" b="0" i="0" u="none" strike="noStrike" kern="0" cap="none" spc="0" normalizeH="0" baseline="0" noProof="0">
                <a:ln>
                  <a:noFill/>
                </a:ln>
                <a:solidFill>
                  <a:srgbClr val="FF3300"/>
                </a:solidFill>
                <a:effectLst>
                  <a:outerShdw blurRad="38100" dist="38100" dir="2700000" algn="tl">
                    <a:srgbClr val="000000"/>
                  </a:outerShdw>
                </a:effectLst>
                <a:uLnTx/>
                <a:uFillTx/>
                <a:latin typeface="微软雅黑" pitchFamily="34" charset="-122"/>
                <a:ea typeface="微软雅黑" pitchFamily="34" charset="-122"/>
              </a:rPr>
              <a:t>语法规则</a:t>
            </a:r>
            <a:r>
              <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；该行表示句子由主语后面跟一个谓语组成</a:t>
            </a:r>
          </a:p>
        </p:txBody>
      </p:sp>
      <p:sp>
        <p:nvSpPr>
          <p:cNvPr id="28" name="AutoShape 15"/>
          <p:cNvSpPr>
            <a:spLocks noChangeArrowheads="1"/>
          </p:cNvSpPr>
          <p:nvPr/>
        </p:nvSpPr>
        <p:spPr bwMode="auto">
          <a:xfrm>
            <a:off x="539750" y="5392103"/>
            <a:ext cx="4679950" cy="504825"/>
          </a:xfrm>
          <a:prstGeom prst="wedgeRoundRectCallout">
            <a:avLst>
              <a:gd name="adj1" fmla="val 11329"/>
              <a:gd name="adj2" fmla="val -12389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尖括号括起来的符号称为</a:t>
            </a:r>
            <a:r>
              <a:rPr kumimoji="1" lang="zh-CN" altLang="en-US" sz="1800" b="0" i="0" u="none" strike="noStrike" kern="0" cap="none" spc="0" normalizeH="0" baseline="0" noProof="0">
                <a:ln>
                  <a:noFill/>
                </a:ln>
                <a:solidFill>
                  <a:srgbClr val="FF3300"/>
                </a:solidFill>
                <a:effectLst>
                  <a:outerShdw blurRad="38100" dist="38100" dir="2700000" algn="tl">
                    <a:srgbClr val="000000"/>
                  </a:outerShdw>
                </a:effectLst>
                <a:uLnTx/>
                <a:uFillTx/>
                <a:latin typeface="微软雅黑" pitchFamily="34" charset="-122"/>
                <a:ea typeface="微软雅黑" pitchFamily="34" charset="-122"/>
              </a:rPr>
              <a:t>非终结符</a:t>
            </a:r>
            <a:r>
              <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p:txBody>
      </p:sp>
      <p:sp>
        <p:nvSpPr>
          <p:cNvPr id="29" name="Freeform 16"/>
          <p:cNvSpPr>
            <a:spLocks/>
          </p:cNvSpPr>
          <p:nvPr/>
        </p:nvSpPr>
        <p:spPr bwMode="auto">
          <a:xfrm>
            <a:off x="2771775" y="4674553"/>
            <a:ext cx="1079500"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0" name="Freeform 17"/>
          <p:cNvSpPr>
            <a:spLocks/>
          </p:cNvSpPr>
          <p:nvPr/>
        </p:nvSpPr>
        <p:spPr bwMode="auto">
          <a:xfrm>
            <a:off x="4859338" y="4672965"/>
            <a:ext cx="792162"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31" name="AutoShape 18"/>
          <p:cNvSpPr>
            <a:spLocks noChangeArrowheads="1"/>
          </p:cNvSpPr>
          <p:nvPr/>
        </p:nvSpPr>
        <p:spPr bwMode="auto">
          <a:xfrm>
            <a:off x="3132138" y="5392103"/>
            <a:ext cx="4464050" cy="504825"/>
          </a:xfrm>
          <a:prstGeom prst="wedgeRoundRectCallout">
            <a:avLst>
              <a:gd name="adj1" fmla="val 2347"/>
              <a:gd name="adj2" fmla="val -128931"/>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这些符号称为</a:t>
            </a:r>
            <a:r>
              <a:rPr kumimoji="1" lang="zh-CN" altLang="en-US" sz="1800" b="0" i="0" u="none" strike="noStrike" kern="0" cap="none" spc="0" normalizeH="0" baseline="0" noProof="0">
                <a:ln>
                  <a:noFill/>
                </a:ln>
                <a:solidFill>
                  <a:srgbClr val="FF3300"/>
                </a:solidFill>
                <a:effectLst>
                  <a:outerShdw blurRad="38100" dist="38100" dir="2700000" algn="tl">
                    <a:srgbClr val="000000"/>
                  </a:outerShdw>
                </a:effectLst>
                <a:uLnTx/>
                <a:uFillTx/>
                <a:latin typeface="微软雅黑" pitchFamily="34" charset="-122"/>
                <a:ea typeface="微软雅黑" pitchFamily="34" charset="-122"/>
              </a:rPr>
              <a:t>终结符</a:t>
            </a:r>
            <a:r>
              <a:rPr kumimoji="1" lang="zh-CN" altLang="en-US" sz="1800" b="0" i="0" u="none" strike="noStrike" kern="0" cap="none" spc="0" normalizeH="0" baseline="0" noProof="0">
                <a:ln>
                  <a:noFill/>
                </a:ln>
                <a:solidFill>
                  <a:sysClr val="windowText" lastClr="000000"/>
                </a:solidFill>
                <a:effectLst/>
                <a:uLnTx/>
                <a:uFillTx/>
                <a:latin typeface="微软雅黑" pitchFamily="34" charset="-122"/>
                <a:ea typeface="微软雅黑" pitchFamily="34" charset="-122"/>
              </a:rPr>
              <a:t>；</a:t>
            </a:r>
          </a:p>
        </p:txBody>
      </p:sp>
      <p:grpSp>
        <p:nvGrpSpPr>
          <p:cNvPr id="32" name="Group 19"/>
          <p:cNvGrpSpPr>
            <a:grpSpLocks/>
          </p:cNvGrpSpPr>
          <p:nvPr/>
        </p:nvGrpSpPr>
        <p:grpSpPr bwMode="auto">
          <a:xfrm>
            <a:off x="395288" y="5249228"/>
            <a:ext cx="7993062" cy="792162"/>
            <a:chOff x="340" y="1842"/>
            <a:chExt cx="5035" cy="499"/>
          </a:xfrm>
        </p:grpSpPr>
        <p:sp>
          <p:nvSpPr>
            <p:cNvPr id="33" name="AutoShape 20"/>
            <p:cNvSpPr>
              <a:spLocks noChangeArrowheads="1"/>
            </p:cNvSpPr>
            <p:nvPr/>
          </p:nvSpPr>
          <p:spPr bwMode="auto">
            <a:xfrm>
              <a:off x="340" y="1854"/>
              <a:ext cx="5035" cy="487"/>
            </a:xfrm>
            <a:prstGeom prst="roundRect">
              <a:avLst>
                <a:gd name="adj" fmla="val 5435"/>
              </a:avLst>
            </a:prstGeom>
            <a:solidFill>
              <a:srgbClr val="66FF66">
                <a:alpha val="50195"/>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863600" marR="0" lvl="0" indent="0" defTabSz="914400" eaLnBrk="1" fontAlgn="auto" latinLnBrk="0" hangingPunct="1">
                <a:lnSpc>
                  <a:spcPct val="90000"/>
                </a:lnSpc>
                <a:spcBef>
                  <a:spcPct val="20000"/>
                </a:spcBef>
                <a:spcAft>
                  <a:spcPts val="0"/>
                </a:spcAft>
                <a:buClrTx/>
                <a:buSzTx/>
                <a:buFontTx/>
                <a:buNone/>
                <a:tabLst/>
                <a:defRPr/>
              </a:pP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	</a:t>
              </a:r>
              <a:r>
                <a:rPr kumimoji="1" lang="zh-CN" altLang="en-US" sz="2400" b="0"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注意</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：描述以上规则的符号系统称为巴科斯</a:t>
              </a: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诺尔范式，即通常的</a:t>
              </a: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BNF</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1" lang="en-US" altLang="zh-CN"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Backus-Naur Form</a:t>
              </a: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endParaRPr kumimoji="0"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aphicFrame>
          <p:nvGraphicFramePr>
            <p:cNvPr id="34" name="Object 21"/>
            <p:cNvGraphicFramePr>
              <a:graphicFrameLocks noChangeAspect="1"/>
            </p:cNvGraphicFramePr>
            <p:nvPr/>
          </p:nvGraphicFramePr>
          <p:xfrm>
            <a:off x="476" y="1842"/>
            <a:ext cx="227" cy="462"/>
          </p:xfrm>
          <a:graphic>
            <a:graphicData uri="http://schemas.openxmlformats.org/presentationml/2006/ole">
              <mc:AlternateContent xmlns:mc="http://schemas.openxmlformats.org/markup-compatibility/2006">
                <mc:Choice xmlns:v="urn:schemas-microsoft-com:vml" Requires="v">
                  <p:oleObj spid="_x0000_s3229" name="剪辑" r:id="rId5" imgW="1728788" imgH="3252788" progId="MS_ClipArt_Gallery.2">
                    <p:embed/>
                  </p:oleObj>
                </mc:Choice>
                <mc:Fallback>
                  <p:oleObj name="剪辑" r:id="rId5" imgW="1728788" imgH="3252788"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1842"/>
                          <a:ext cx="227" cy="4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8863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anim calcmode="lin" valueType="num">
                                      <p:cBhvr>
                                        <p:cTn id="8" dur="500" fill="hold"/>
                                        <p:tgtEl>
                                          <p:spTgt spid="20"/>
                                        </p:tgtEl>
                                        <p:attrNameLst>
                                          <p:attrName>style.rotation</p:attrName>
                                        </p:attrNameLst>
                                      </p:cBhvr>
                                      <p:tavLst>
                                        <p:tav tm="0">
                                          <p:val>
                                            <p:fltVal val="720"/>
                                          </p:val>
                                        </p:tav>
                                        <p:tav tm="100000">
                                          <p:val>
                                            <p:fltVal val="0"/>
                                          </p:val>
                                        </p:tav>
                                      </p:tavLst>
                                    </p:anim>
                                    <p:anim calcmode="lin" valueType="num">
                                      <p:cBhvr>
                                        <p:cTn id="9" dur="500" fill="hold"/>
                                        <p:tgtEl>
                                          <p:spTgt spid="20"/>
                                        </p:tgtEl>
                                        <p:attrNameLst>
                                          <p:attrName>ppt_h</p:attrName>
                                        </p:attrNameLst>
                                      </p:cBhvr>
                                      <p:tavLst>
                                        <p:tav tm="0">
                                          <p:val>
                                            <p:fltVal val="0"/>
                                          </p:val>
                                        </p:tav>
                                        <p:tav tm="100000">
                                          <p:val>
                                            <p:strVal val="#ppt_h"/>
                                          </p:val>
                                        </p:tav>
                                      </p:tavLst>
                                    </p:anim>
                                    <p:anim calcmode="lin" valueType="num">
                                      <p:cBhvr>
                                        <p:cTn id="10" dur="500" fill="hold"/>
                                        <p:tgtEl>
                                          <p:spTgt spid="20"/>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p:cTn id="15" dur="1000" fill="hold"/>
                                        <p:tgtEl>
                                          <p:spTgt spid="21"/>
                                        </p:tgtEl>
                                        <p:attrNameLst>
                                          <p:attrName>ppt_w</p:attrName>
                                        </p:attrNameLst>
                                      </p:cBhvr>
                                      <p:tavLst>
                                        <p:tav tm="0">
                                          <p:val>
                                            <p:strVal val="#ppt_w*0.70"/>
                                          </p:val>
                                        </p:tav>
                                        <p:tav tm="100000">
                                          <p:val>
                                            <p:strVal val="#ppt_w"/>
                                          </p:val>
                                        </p:tav>
                                      </p:tavLst>
                                    </p:anim>
                                    <p:anim calcmode="lin" valueType="num">
                                      <p:cBhvr>
                                        <p:cTn id="16" dur="1000" fill="hold"/>
                                        <p:tgtEl>
                                          <p:spTgt spid="21"/>
                                        </p:tgtEl>
                                        <p:attrNameLst>
                                          <p:attrName>ppt_h</p:attrName>
                                        </p:attrNameLst>
                                      </p:cBhvr>
                                      <p:tavLst>
                                        <p:tav tm="0">
                                          <p:val>
                                            <p:strVal val="#ppt_h"/>
                                          </p:val>
                                        </p:tav>
                                        <p:tav tm="100000">
                                          <p:val>
                                            <p:strVal val="#ppt_h"/>
                                          </p:val>
                                        </p:tav>
                                      </p:tavLst>
                                    </p:anim>
                                    <p:animEffect transition="in" filter="fade">
                                      <p:cBhvr>
                                        <p:cTn id="17" dur="1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anim calcmode="lin" valueType="num">
                                      <p:cBhvr>
                                        <p:cTn id="28" dur="500" fill="hold"/>
                                        <p:tgtEl>
                                          <p:spTgt spid="25"/>
                                        </p:tgtEl>
                                        <p:attrNameLst>
                                          <p:attrName>style.rotation</p:attrName>
                                        </p:attrNameLst>
                                      </p:cBhvr>
                                      <p:tavLst>
                                        <p:tav tm="0">
                                          <p:val>
                                            <p:fltVal val="720"/>
                                          </p:val>
                                        </p:tav>
                                        <p:tav tm="100000">
                                          <p:val>
                                            <p:fltVal val="0"/>
                                          </p:val>
                                        </p:tav>
                                      </p:tavLst>
                                    </p:anim>
                                    <p:anim calcmode="lin" valueType="num">
                                      <p:cBhvr>
                                        <p:cTn id="29" dur="500" fill="hold"/>
                                        <p:tgtEl>
                                          <p:spTgt spid="25"/>
                                        </p:tgtEl>
                                        <p:attrNameLst>
                                          <p:attrName>ppt_h</p:attrName>
                                        </p:attrNameLst>
                                      </p:cBhvr>
                                      <p:tavLst>
                                        <p:tav tm="0">
                                          <p:val>
                                            <p:fltVal val="0"/>
                                          </p:val>
                                        </p:tav>
                                        <p:tav tm="100000">
                                          <p:val>
                                            <p:strVal val="#ppt_h"/>
                                          </p:val>
                                        </p:tav>
                                      </p:tavLst>
                                    </p:anim>
                                    <p:anim calcmode="lin" valueType="num">
                                      <p:cBhvr>
                                        <p:cTn id="30" dur="500" fill="hold"/>
                                        <p:tgtEl>
                                          <p:spTgt spid="25"/>
                                        </p:tgtEl>
                                        <p:attrNameLst>
                                          <p:attrName>ppt_w</p:attrName>
                                        </p:attrNameLst>
                                      </p:cBhvr>
                                      <p:tavLst>
                                        <p:tav tm="0">
                                          <p:val>
                                            <p:fltVal val="0"/>
                                          </p:val>
                                        </p:tav>
                                        <p:tav tm="100000">
                                          <p:val>
                                            <p:strVal val="#ppt_w"/>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lide(fromBottom)">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ox(in)">
                                      <p:cBhvr>
                                        <p:cTn id="40"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0"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edge">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ox(in)">
                                      <p:cBhvr>
                                        <p:cTn id="50"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0"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edge">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box(in)">
                                      <p:cBhvr>
                                        <p:cTn id="60"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6"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down)">
                                      <p:cBhvr>
                                        <p:cTn id="65" dur="290">
                                          <p:stCondLst>
                                            <p:cond delay="0"/>
                                          </p:stCondLst>
                                        </p:cTn>
                                        <p:tgtEl>
                                          <p:spTgt spid="32"/>
                                        </p:tgtEl>
                                      </p:cBhvr>
                                    </p:animEffect>
                                    <p:anim calcmode="lin" valueType="num">
                                      <p:cBhvr>
                                        <p:cTn id="66" dur="911"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67" dur="332"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68" dur="332" tmFilter="0, 0; 0.125,0.2665; 0.25,0.4; 0.375,0.465; 0.5,0.5;  0.625,0.535; 0.75,0.6; 0.875,0.7335; 1,1">
                                          <p:stCondLst>
                                            <p:cond delay="332"/>
                                          </p:stCondLst>
                                        </p:cTn>
                                        <p:tgtEl>
                                          <p:spTgt spid="32"/>
                                        </p:tgtEl>
                                        <p:attrNameLst>
                                          <p:attrName>ppt_y</p:attrName>
                                        </p:attrNameLst>
                                      </p:cBhvr>
                                      <p:tavLst>
                                        <p:tav tm="0" fmla="#ppt_y-sin(pi*$)/9">
                                          <p:val>
                                            <p:fltVal val="0"/>
                                          </p:val>
                                        </p:tav>
                                        <p:tav tm="100000">
                                          <p:val>
                                            <p:fltVal val="1"/>
                                          </p:val>
                                        </p:tav>
                                      </p:tavLst>
                                    </p:anim>
                                    <p:anim calcmode="lin" valueType="num">
                                      <p:cBhvr>
                                        <p:cTn id="69" dur="166" tmFilter="0, 0; 0.125,0.2665; 0.25,0.4; 0.375,0.465; 0.5,0.5;  0.625,0.535; 0.75,0.6; 0.875,0.7335; 1,1">
                                          <p:stCondLst>
                                            <p:cond delay="662"/>
                                          </p:stCondLst>
                                        </p:cTn>
                                        <p:tgtEl>
                                          <p:spTgt spid="32"/>
                                        </p:tgtEl>
                                        <p:attrNameLst>
                                          <p:attrName>ppt_y</p:attrName>
                                        </p:attrNameLst>
                                      </p:cBhvr>
                                      <p:tavLst>
                                        <p:tav tm="0" fmla="#ppt_y-sin(pi*$)/27">
                                          <p:val>
                                            <p:fltVal val="0"/>
                                          </p:val>
                                        </p:tav>
                                        <p:tav tm="100000">
                                          <p:val>
                                            <p:fltVal val="1"/>
                                          </p:val>
                                        </p:tav>
                                      </p:tavLst>
                                    </p:anim>
                                    <p:anim calcmode="lin" valueType="num">
                                      <p:cBhvr>
                                        <p:cTn id="70" dur="82" tmFilter="0, 0; 0.125,0.2665; 0.25,0.4; 0.375,0.465; 0.5,0.5;  0.625,0.535; 0.75,0.6; 0.875,0.7335; 1,1">
                                          <p:stCondLst>
                                            <p:cond delay="828"/>
                                          </p:stCondLst>
                                        </p:cTn>
                                        <p:tgtEl>
                                          <p:spTgt spid="32"/>
                                        </p:tgtEl>
                                        <p:attrNameLst>
                                          <p:attrName>ppt_y</p:attrName>
                                        </p:attrNameLst>
                                      </p:cBhvr>
                                      <p:tavLst>
                                        <p:tav tm="0" fmla="#ppt_y-sin(pi*$)/81">
                                          <p:val>
                                            <p:fltVal val="0"/>
                                          </p:val>
                                        </p:tav>
                                        <p:tav tm="100000">
                                          <p:val>
                                            <p:fltVal val="1"/>
                                          </p:val>
                                        </p:tav>
                                      </p:tavLst>
                                    </p:anim>
                                    <p:animScale>
                                      <p:cBhvr>
                                        <p:cTn id="71" dur="13">
                                          <p:stCondLst>
                                            <p:cond delay="325"/>
                                          </p:stCondLst>
                                        </p:cTn>
                                        <p:tgtEl>
                                          <p:spTgt spid="32"/>
                                        </p:tgtEl>
                                      </p:cBhvr>
                                      <p:to x="100000" y="60000"/>
                                    </p:animScale>
                                    <p:animScale>
                                      <p:cBhvr>
                                        <p:cTn id="72" dur="83" decel="50000">
                                          <p:stCondLst>
                                            <p:cond delay="338"/>
                                          </p:stCondLst>
                                        </p:cTn>
                                        <p:tgtEl>
                                          <p:spTgt spid="32"/>
                                        </p:tgtEl>
                                      </p:cBhvr>
                                      <p:to x="100000" y="100000"/>
                                    </p:animScale>
                                    <p:animScale>
                                      <p:cBhvr>
                                        <p:cTn id="73" dur="13">
                                          <p:stCondLst>
                                            <p:cond delay="656"/>
                                          </p:stCondLst>
                                        </p:cTn>
                                        <p:tgtEl>
                                          <p:spTgt spid="32"/>
                                        </p:tgtEl>
                                      </p:cBhvr>
                                      <p:to x="100000" y="80000"/>
                                    </p:animScale>
                                    <p:animScale>
                                      <p:cBhvr>
                                        <p:cTn id="74" dur="83" decel="50000">
                                          <p:stCondLst>
                                            <p:cond delay="669"/>
                                          </p:stCondLst>
                                        </p:cTn>
                                        <p:tgtEl>
                                          <p:spTgt spid="32"/>
                                        </p:tgtEl>
                                      </p:cBhvr>
                                      <p:to x="100000" y="100000"/>
                                    </p:animScale>
                                    <p:animScale>
                                      <p:cBhvr>
                                        <p:cTn id="75" dur="13">
                                          <p:stCondLst>
                                            <p:cond delay="821"/>
                                          </p:stCondLst>
                                        </p:cTn>
                                        <p:tgtEl>
                                          <p:spTgt spid="32"/>
                                        </p:tgtEl>
                                      </p:cBhvr>
                                      <p:to x="100000" y="90000"/>
                                    </p:animScale>
                                    <p:animScale>
                                      <p:cBhvr>
                                        <p:cTn id="76" dur="83" decel="50000">
                                          <p:stCondLst>
                                            <p:cond delay="834"/>
                                          </p:stCondLst>
                                        </p:cTn>
                                        <p:tgtEl>
                                          <p:spTgt spid="32"/>
                                        </p:tgtEl>
                                      </p:cBhvr>
                                      <p:to x="100000" y="100000"/>
                                    </p:animScale>
                                    <p:animScale>
                                      <p:cBhvr>
                                        <p:cTn id="77" dur="13">
                                          <p:stCondLst>
                                            <p:cond delay="904"/>
                                          </p:stCondLst>
                                        </p:cTn>
                                        <p:tgtEl>
                                          <p:spTgt spid="32"/>
                                        </p:tgtEl>
                                      </p:cBhvr>
                                      <p:to x="100000" y="95000"/>
                                    </p:animScale>
                                    <p:animScale>
                                      <p:cBhvr>
                                        <p:cTn id="78" dur="83" decel="50000">
                                          <p:stCondLst>
                                            <p:cond delay="917"/>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p:bldP spid="26" grpId="0" animBg="1"/>
      <p:bldP spid="27" grpId="0" animBg="1" autoUpdateAnimBg="0"/>
      <p:bldP spid="28" grpId="0" animBg="1" autoUpdateAnimBg="0"/>
      <p:bldP spid="29" grpId="0" animBg="1"/>
      <p:bldP spid="30" grpId="0" animBg="1"/>
      <p:bldP spid="3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语言的定义</a:t>
            </a:r>
            <a:endParaRPr lang="zh-CN" altLang="en-US" dirty="0"/>
          </a:p>
        </p:txBody>
      </p:sp>
      <p:sp>
        <p:nvSpPr>
          <p:cNvPr id="11" name="AutoShape 4"/>
          <p:cNvSpPr>
            <a:spLocks noChangeArrowheads="1"/>
          </p:cNvSpPr>
          <p:nvPr/>
        </p:nvSpPr>
        <p:spPr bwMode="auto">
          <a:xfrm>
            <a:off x="385763" y="874840"/>
            <a:ext cx="7994650" cy="531209"/>
          </a:xfrm>
          <a:prstGeom prst="roundRect">
            <a:avLst>
              <a:gd name="adj" fmla="val 16667"/>
            </a:avLst>
          </a:prstGeom>
          <a:noFill/>
          <a:ln>
            <a:noFill/>
          </a:ln>
          <a:effectLst/>
        </p:spPr>
        <p:txBody>
          <a:bodyPr>
            <a:spAutoFit/>
          </a:bodyPr>
          <a:lstStyle/>
          <a:p>
            <a:pPr marL="457200" indent="-457200" algn="just" eaLnBrk="1" hangingPunct="1">
              <a:lnSpc>
                <a:spcPct val="90000"/>
              </a:lnSpc>
              <a:spcBef>
                <a:spcPct val="20000"/>
              </a:spcBef>
              <a:buClr>
                <a:srgbClr val="FF0000"/>
              </a:buClr>
              <a:buFont typeface="Wingdings" pitchFamily="2" charset="2"/>
              <a:buChar char="q"/>
            </a:pPr>
            <a:r>
              <a:rPr lang="zh-CN" altLang="en-US" sz="2800" b="1" dirty="0">
                <a:latin typeface="微软雅黑" pitchFamily="34" charset="-122"/>
                <a:ea typeface="微软雅黑" pitchFamily="34" charset="-122"/>
              </a:rPr>
              <a:t>以上文法的形式描述</a:t>
            </a:r>
          </a:p>
        </p:txBody>
      </p:sp>
      <p:sp>
        <p:nvSpPr>
          <p:cNvPr id="12" name="Rectangle 6"/>
          <p:cNvSpPr>
            <a:spLocks noChangeArrowheads="1"/>
          </p:cNvSpPr>
          <p:nvPr/>
        </p:nvSpPr>
        <p:spPr bwMode="auto">
          <a:xfrm>
            <a:off x="396081" y="1373176"/>
            <a:ext cx="6264275" cy="2449512"/>
          </a:xfrm>
          <a:prstGeom prst="rect">
            <a:avLst/>
          </a:prstGeom>
          <a:no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defRPr/>
            </a:pPr>
            <a:r>
              <a:rPr lang="zh-CN" altLang="en-US" b="1" dirty="0" smtClean="0">
                <a:latin typeface="微软雅黑" pitchFamily="34" charset="-122"/>
                <a:ea typeface="微软雅黑" pitchFamily="34" charset="-122"/>
              </a:rPr>
              <a:t>在形式语言中，上述例子可写成文法</a:t>
            </a:r>
          </a:p>
          <a:p>
            <a:pPr>
              <a:defRPr/>
            </a:pPr>
            <a:r>
              <a:rPr lang="en-US" altLang="zh-CN" b="1" dirty="0" smtClean="0">
                <a:latin typeface="微软雅黑" pitchFamily="34" charset="-122"/>
                <a:ea typeface="微软雅黑" pitchFamily="34" charset="-122"/>
              </a:rPr>
              <a:t>G=</a:t>
            </a:r>
            <a:r>
              <a:rPr lang="zh-CN" altLang="zh-CN" b="1" dirty="0" smtClean="0">
                <a:latin typeface="微软雅黑" pitchFamily="34" charset="-122"/>
                <a:ea typeface="微软雅黑" pitchFamily="34" charset="-122"/>
              </a:rPr>
              <a:t>(N,T,P,S)</a:t>
            </a:r>
            <a:r>
              <a:rPr lang="zh-CN" altLang="en-US" b="1" dirty="0" smtClean="0">
                <a:latin typeface="微软雅黑" pitchFamily="34" charset="-122"/>
                <a:ea typeface="微软雅黑" pitchFamily="34" charset="-122"/>
              </a:rPr>
              <a:t>其中</a:t>
            </a:r>
            <a:endParaRPr lang="zh-CN" altLang="zh-CN" b="1" dirty="0" smtClean="0">
              <a:latin typeface="微软雅黑" pitchFamily="34" charset="-122"/>
              <a:ea typeface="微软雅黑" pitchFamily="34" charset="-122"/>
            </a:endParaRPr>
          </a:p>
          <a:p>
            <a:pPr lvl="1">
              <a:buClr>
                <a:srgbClr val="FF3300"/>
              </a:buClr>
              <a:buFont typeface="Wingdings" panose="05000000000000000000" pitchFamily="2" charset="2"/>
              <a:buChar char="ü"/>
              <a:defRPr/>
            </a:pPr>
            <a:r>
              <a:rPr lang="zh-CN"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N</a:t>
            </a:r>
            <a:r>
              <a:rPr lang="en-US" altLang="zh-CN" b="1" dirty="0" smtClean="0">
                <a:latin typeface="微软雅黑" pitchFamily="34" charset="-122"/>
                <a:ea typeface="微软雅黑" pitchFamily="34" charset="-122"/>
              </a:rPr>
              <a:t>={&lt;</a:t>
            </a:r>
            <a:r>
              <a:rPr lang="zh-CN" altLang="en-US" b="1" dirty="0" smtClean="0">
                <a:latin typeface="微软雅黑" pitchFamily="34" charset="-122"/>
                <a:ea typeface="微软雅黑" pitchFamily="34" charset="-122"/>
              </a:rPr>
              <a:t>句子</a:t>
            </a:r>
            <a:r>
              <a:rPr lang="en-US" altLang="zh-CN" b="1" dirty="0" smtClean="0">
                <a:latin typeface="微软雅黑" pitchFamily="34" charset="-122"/>
                <a:ea typeface="微软雅黑" pitchFamily="34" charset="-122"/>
              </a:rPr>
              <a:t>&gt;,&lt;</a:t>
            </a:r>
            <a:r>
              <a:rPr lang="zh-CN" altLang="en-US" b="1" dirty="0" smtClean="0">
                <a:latin typeface="微软雅黑" pitchFamily="34" charset="-122"/>
                <a:ea typeface="微软雅黑" pitchFamily="34" charset="-122"/>
              </a:rPr>
              <a:t>主语</a:t>
            </a:r>
            <a:r>
              <a:rPr lang="en-US" altLang="zh-CN" b="1" dirty="0" smtClean="0">
                <a:latin typeface="微软雅黑" pitchFamily="34" charset="-122"/>
                <a:ea typeface="微软雅黑" pitchFamily="34" charset="-122"/>
              </a:rPr>
              <a:t>&gt;,&lt;</a:t>
            </a:r>
            <a:r>
              <a:rPr lang="zh-CN" altLang="en-US" b="1" dirty="0" smtClean="0">
                <a:latin typeface="微软雅黑" pitchFamily="34" charset="-122"/>
                <a:ea typeface="微软雅黑" pitchFamily="34" charset="-122"/>
              </a:rPr>
              <a:t>谓语</a:t>
            </a:r>
            <a:r>
              <a:rPr lang="en-US" altLang="zh-CN" b="1" dirty="0" smtClean="0">
                <a:latin typeface="微软雅黑" pitchFamily="34" charset="-122"/>
                <a:ea typeface="微软雅黑" pitchFamily="34" charset="-122"/>
              </a:rPr>
              <a:t>&gt;}</a:t>
            </a:r>
            <a:endParaRPr lang="zh-CN" altLang="zh-CN" b="1" dirty="0" smtClean="0">
              <a:latin typeface="微软雅黑" pitchFamily="34" charset="-122"/>
              <a:ea typeface="微软雅黑" pitchFamily="34" charset="-122"/>
            </a:endParaRPr>
          </a:p>
          <a:p>
            <a:pPr lvl="1">
              <a:buClr>
                <a:srgbClr val="FF3300"/>
              </a:buClr>
              <a:buFont typeface="Wingdings" panose="05000000000000000000" pitchFamily="2" charset="2"/>
              <a:buChar char="ü"/>
              <a:defRPr/>
            </a:pPr>
            <a:r>
              <a:rPr lang="zh-CN"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T</a:t>
            </a:r>
            <a:r>
              <a:rPr lang="en-US" altLang="zh-CN" b="1" dirty="0" smtClean="0">
                <a:latin typeface="微软雅黑" pitchFamily="34" charset="-122"/>
                <a:ea typeface="微软雅黑" pitchFamily="34" charset="-122"/>
              </a:rPr>
              <a:t>={</a:t>
            </a:r>
            <a:r>
              <a:rPr lang="en-US" altLang="zh-CN" b="1" dirty="0" err="1" smtClean="0">
                <a:latin typeface="微软雅黑" pitchFamily="34" charset="-122"/>
                <a:ea typeface="微软雅黑" pitchFamily="34" charset="-122"/>
              </a:rPr>
              <a:t>I,students,study,run</a:t>
            </a:r>
            <a:r>
              <a:rPr lang="en-US" altLang="zh-CN" b="1" dirty="0" smtClean="0">
                <a:latin typeface="微软雅黑" pitchFamily="34" charset="-122"/>
                <a:ea typeface="微软雅黑" pitchFamily="34" charset="-122"/>
              </a:rPr>
              <a:t>}</a:t>
            </a:r>
            <a:endParaRPr lang="zh-CN" altLang="zh-CN" b="1" dirty="0" smtClean="0">
              <a:latin typeface="微软雅黑" pitchFamily="34" charset="-122"/>
              <a:ea typeface="微软雅黑" pitchFamily="34" charset="-122"/>
            </a:endParaRPr>
          </a:p>
          <a:p>
            <a:pPr lvl="1">
              <a:buClr>
                <a:srgbClr val="FF3300"/>
              </a:buClr>
              <a:buFont typeface="Wingdings" panose="05000000000000000000" pitchFamily="2" charset="2"/>
              <a:buChar char="ü"/>
              <a:defRPr/>
            </a:pPr>
            <a:r>
              <a:rPr lang="zh-CN"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P</a:t>
            </a:r>
            <a:r>
              <a:rPr lang="en-US" altLang="zh-CN" b="1" dirty="0" smtClean="0">
                <a:latin typeface="微软雅黑" pitchFamily="34" charset="-122"/>
                <a:ea typeface="微软雅黑" pitchFamily="34" charset="-122"/>
              </a:rPr>
              <a:t>={&lt;</a:t>
            </a:r>
            <a:r>
              <a:rPr lang="zh-CN" altLang="en-US" b="1" dirty="0" smtClean="0">
                <a:latin typeface="微软雅黑" pitchFamily="34" charset="-122"/>
                <a:ea typeface="微软雅黑" pitchFamily="34" charset="-122"/>
              </a:rPr>
              <a:t>句子</a:t>
            </a:r>
            <a:r>
              <a:rPr lang="en-US" altLang="zh-CN" b="1" dirty="0" smtClean="0">
                <a:latin typeface="微软雅黑" pitchFamily="34" charset="-122"/>
                <a:ea typeface="微软雅黑" pitchFamily="34" charset="-122"/>
              </a:rPr>
              <a:t>&gt;→&lt;</a:t>
            </a:r>
            <a:r>
              <a:rPr lang="zh-CN" altLang="en-US" b="1" dirty="0" smtClean="0">
                <a:latin typeface="微软雅黑" pitchFamily="34" charset="-122"/>
                <a:ea typeface="微软雅黑" pitchFamily="34" charset="-122"/>
              </a:rPr>
              <a:t>主语</a:t>
            </a:r>
            <a:r>
              <a:rPr lang="en-US" altLang="zh-CN" b="1" dirty="0" smtClean="0">
                <a:latin typeface="微软雅黑" pitchFamily="34" charset="-122"/>
                <a:ea typeface="微软雅黑" pitchFamily="34" charset="-122"/>
              </a:rPr>
              <a:t>&gt;&lt;</a:t>
            </a:r>
            <a:r>
              <a:rPr lang="zh-CN" altLang="en-US" b="1" dirty="0" smtClean="0">
                <a:latin typeface="微软雅黑" pitchFamily="34" charset="-122"/>
                <a:ea typeface="微软雅黑" pitchFamily="34" charset="-122"/>
              </a:rPr>
              <a:t>谓语</a:t>
            </a:r>
            <a:r>
              <a:rPr lang="en-US" altLang="zh-CN" b="1" dirty="0" smtClean="0">
                <a:latin typeface="微软雅黑" pitchFamily="34" charset="-122"/>
                <a:ea typeface="微软雅黑" pitchFamily="34" charset="-122"/>
              </a:rPr>
              <a:t>&gt;,&lt;</a:t>
            </a:r>
            <a:r>
              <a:rPr lang="zh-CN" altLang="en-US" b="1" dirty="0" smtClean="0">
                <a:latin typeface="微软雅黑" pitchFamily="34" charset="-122"/>
                <a:ea typeface="微软雅黑" pitchFamily="34" charset="-122"/>
              </a:rPr>
              <a:t>主语</a:t>
            </a:r>
            <a:r>
              <a:rPr lang="en-US" altLang="zh-CN" b="1" dirty="0" smtClean="0">
                <a:latin typeface="微软雅黑" pitchFamily="34" charset="-122"/>
                <a:ea typeface="微软雅黑" pitchFamily="34" charset="-122"/>
              </a:rPr>
              <a:t>&gt;→</a:t>
            </a:r>
            <a:r>
              <a:rPr lang="en-US" altLang="zh-CN" b="1" dirty="0" err="1" smtClean="0">
                <a:latin typeface="微软雅黑" pitchFamily="34" charset="-122"/>
                <a:ea typeface="微软雅黑" pitchFamily="34" charset="-122"/>
              </a:rPr>
              <a:t>I|Students</a:t>
            </a:r>
            <a:r>
              <a:rPr lang="en-US" altLang="zh-CN" b="1" dirty="0" smtClean="0">
                <a:latin typeface="微软雅黑" pitchFamily="34" charset="-122"/>
                <a:ea typeface="微软雅黑" pitchFamily="34" charset="-122"/>
              </a:rPr>
              <a:t>,&lt;</a:t>
            </a:r>
            <a:r>
              <a:rPr lang="zh-CN" altLang="en-US" b="1" dirty="0" smtClean="0">
                <a:latin typeface="微软雅黑" pitchFamily="34" charset="-122"/>
                <a:ea typeface="微软雅黑" pitchFamily="34" charset="-122"/>
              </a:rPr>
              <a:t>谓语</a:t>
            </a:r>
            <a:r>
              <a:rPr lang="en-US" altLang="zh-CN" b="1" dirty="0" smtClean="0">
                <a:latin typeface="微软雅黑" pitchFamily="34" charset="-122"/>
                <a:ea typeface="微软雅黑" pitchFamily="34" charset="-122"/>
              </a:rPr>
              <a:t>&gt;→</a:t>
            </a:r>
            <a:r>
              <a:rPr lang="en-US" altLang="zh-CN" b="1" dirty="0" err="1" smtClean="0">
                <a:latin typeface="微软雅黑" pitchFamily="34" charset="-122"/>
                <a:ea typeface="微软雅黑" pitchFamily="34" charset="-122"/>
              </a:rPr>
              <a:t>study|run</a:t>
            </a:r>
            <a:r>
              <a:rPr lang="en-US" altLang="zh-CN" b="1" dirty="0" smtClean="0">
                <a:latin typeface="微软雅黑" pitchFamily="34" charset="-122"/>
                <a:ea typeface="微软雅黑" pitchFamily="34" charset="-122"/>
              </a:rPr>
              <a:t>}</a:t>
            </a:r>
            <a:endParaRPr lang="zh-CN" altLang="zh-CN" b="1" dirty="0" smtClean="0">
              <a:latin typeface="微软雅黑" pitchFamily="34" charset="-122"/>
              <a:ea typeface="微软雅黑" pitchFamily="34" charset="-122"/>
            </a:endParaRPr>
          </a:p>
          <a:p>
            <a:pPr lvl="1">
              <a:buClr>
                <a:srgbClr val="FF3300"/>
              </a:buClr>
              <a:buFont typeface="Wingdings" panose="05000000000000000000" pitchFamily="2" charset="2"/>
              <a:buChar char="ü"/>
              <a:defRPr/>
            </a:pPr>
            <a:r>
              <a:rPr lang="zh-CN" altLang="zh-CN" b="1" dirty="0" smtClean="0">
                <a:solidFill>
                  <a:srgbClr val="FF3300"/>
                </a:solidFill>
                <a:effectLst>
                  <a:outerShdw blurRad="38100" dist="38100" dir="2700000" algn="tl">
                    <a:srgbClr val="000000"/>
                  </a:outerShdw>
                </a:effectLst>
                <a:latin typeface="微软雅黑" pitchFamily="34" charset="-122"/>
                <a:ea typeface="微软雅黑" pitchFamily="34" charset="-122"/>
              </a:rPr>
              <a:t>S</a:t>
            </a:r>
            <a:r>
              <a:rPr lang="en-US" altLang="zh-CN" b="1" dirty="0" smtClean="0">
                <a:latin typeface="微软雅黑" pitchFamily="34" charset="-122"/>
                <a:ea typeface="微软雅黑" pitchFamily="34" charset="-122"/>
              </a:rPr>
              <a:t>=&lt;</a:t>
            </a:r>
            <a:r>
              <a:rPr lang="zh-CN" altLang="en-US" b="1" dirty="0" smtClean="0">
                <a:latin typeface="微软雅黑" pitchFamily="34" charset="-122"/>
                <a:ea typeface="微软雅黑" pitchFamily="34" charset="-122"/>
              </a:rPr>
              <a:t>句子</a:t>
            </a:r>
            <a:r>
              <a:rPr lang="en-US" altLang="zh-CN" b="1" dirty="0" smtClean="0">
                <a:latin typeface="微软雅黑" pitchFamily="34" charset="-122"/>
                <a:ea typeface="微软雅黑" pitchFamily="34" charset="-122"/>
              </a:rPr>
              <a:t>&gt;</a:t>
            </a:r>
            <a:endParaRPr lang="zh-CN" altLang="zh-CN" b="1" dirty="0" smtClean="0">
              <a:latin typeface="微软雅黑" pitchFamily="34" charset="-122"/>
              <a:ea typeface="微软雅黑" pitchFamily="34" charset="-122"/>
            </a:endParaRPr>
          </a:p>
        </p:txBody>
      </p:sp>
      <p:sp>
        <p:nvSpPr>
          <p:cNvPr id="13" name="AutoShape 7"/>
          <p:cNvSpPr>
            <a:spLocks noChangeArrowheads="1"/>
          </p:cNvSpPr>
          <p:nvPr/>
        </p:nvSpPr>
        <p:spPr bwMode="auto">
          <a:xfrm>
            <a:off x="5765933" y="1842973"/>
            <a:ext cx="2675334" cy="504825"/>
          </a:xfrm>
          <a:prstGeom prst="wedgeRoundRectCallout">
            <a:avLst>
              <a:gd name="adj1" fmla="val -52017"/>
              <a:gd name="adj2" fmla="val 37107"/>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非终结符的集合</a:t>
            </a:r>
          </a:p>
        </p:txBody>
      </p:sp>
      <p:sp>
        <p:nvSpPr>
          <p:cNvPr id="14" name="AutoShape 8"/>
          <p:cNvSpPr>
            <a:spLocks noChangeArrowheads="1"/>
          </p:cNvSpPr>
          <p:nvPr/>
        </p:nvSpPr>
        <p:spPr bwMode="auto">
          <a:xfrm>
            <a:off x="5788554" y="2421064"/>
            <a:ext cx="2652713" cy="504825"/>
          </a:xfrm>
          <a:prstGeom prst="wedgeRoundRectCallout">
            <a:avLst>
              <a:gd name="adj1" fmla="val -59671"/>
              <a:gd name="adj2" fmla="val 691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终结符的集合</a:t>
            </a:r>
          </a:p>
        </p:txBody>
      </p:sp>
      <p:sp>
        <p:nvSpPr>
          <p:cNvPr id="15" name="AutoShape 9"/>
          <p:cNvSpPr>
            <a:spLocks noChangeArrowheads="1"/>
          </p:cNvSpPr>
          <p:nvPr/>
        </p:nvSpPr>
        <p:spPr bwMode="auto">
          <a:xfrm>
            <a:off x="5788553" y="3280837"/>
            <a:ext cx="2652713" cy="504825"/>
          </a:xfrm>
          <a:prstGeom prst="wedgeRoundRectCallout">
            <a:avLst>
              <a:gd name="adj1" fmla="val -60533"/>
              <a:gd name="adj2" fmla="val -45074"/>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产生式的集合</a:t>
            </a:r>
          </a:p>
        </p:txBody>
      </p:sp>
      <p:sp>
        <p:nvSpPr>
          <p:cNvPr id="16" name="AutoShape 10"/>
          <p:cNvSpPr>
            <a:spLocks noChangeArrowheads="1"/>
          </p:cNvSpPr>
          <p:nvPr/>
        </p:nvSpPr>
        <p:spPr bwMode="auto">
          <a:xfrm>
            <a:off x="3563144" y="4010742"/>
            <a:ext cx="2710656" cy="504825"/>
          </a:xfrm>
          <a:prstGeom prst="wedgeRoundRectCallout">
            <a:avLst>
              <a:gd name="adj1" fmla="val -65959"/>
              <a:gd name="adj2" fmla="val -23271"/>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文法的开始符号</a:t>
            </a:r>
          </a:p>
        </p:txBody>
      </p:sp>
      <p:sp>
        <p:nvSpPr>
          <p:cNvPr id="17" name="Rectangle 11"/>
          <p:cNvSpPr>
            <a:spLocks noChangeArrowheads="1"/>
          </p:cNvSpPr>
          <p:nvPr/>
        </p:nvSpPr>
        <p:spPr bwMode="auto">
          <a:xfrm>
            <a:off x="288925" y="4445731"/>
            <a:ext cx="4067175" cy="2160587"/>
          </a:xfrm>
          <a:prstGeom prst="rect">
            <a:avLst/>
          </a:prstGeom>
          <a:noFill/>
          <a:ln>
            <a:noFill/>
          </a:ln>
          <a:effectLst/>
        </p:spPr>
        <p:txBody>
          <a:bodyPr/>
          <a:lstStyle/>
          <a:p>
            <a:pPr marL="0" marR="0" lvl="0" indent="0" defTabSz="914400" eaLnBrk="1" fontAlgn="auto" latinLnBrk="0" hangingPunct="1">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1</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：标识符的文法</a:t>
            </a:r>
          </a:p>
          <a:p>
            <a:pPr marL="1081088" marR="0" lvl="1" indent="-45720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标识符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字母</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t>
            </a:r>
          </a:p>
          <a:p>
            <a:pPr marL="1081088" marR="0" lvl="1" indent="-45720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标识符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标识符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字母</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t>
            </a:r>
          </a:p>
          <a:p>
            <a:pPr marL="1081088" marR="0" lvl="1" indent="-45720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标识符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标识符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数字</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t>
            </a:r>
          </a:p>
          <a:p>
            <a:pPr marL="1081088" marR="0" lvl="1" indent="-45720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字母</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a:t>
            </a:r>
            <a:r>
              <a:rPr kumimoji="1" lang="en-US" altLang="zh-CN" sz="1800" b="1" i="0" u="none" strike="noStrike" kern="0" cap="none" spc="0" normalizeH="0" baseline="0" noProof="0" dirty="0" err="1" smtClean="0">
                <a:ln>
                  <a:noFill/>
                </a:ln>
                <a:solidFill>
                  <a:sysClr val="windowText" lastClr="000000"/>
                </a:solidFill>
                <a:effectLst/>
                <a:uLnTx/>
                <a:uFillTx/>
                <a:latin typeface="微软雅黑" pitchFamily="34" charset="-122"/>
                <a:ea typeface="微软雅黑" pitchFamily="34" charset="-122"/>
              </a:rPr>
              <a:t>Z|a</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|…|z</a:t>
            </a:r>
          </a:p>
          <a:p>
            <a:pPr marL="1081088" marR="0" lvl="1" indent="-45720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数字</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&gt;→0|…|9</a:t>
            </a:r>
          </a:p>
        </p:txBody>
      </p:sp>
      <p:sp>
        <p:nvSpPr>
          <p:cNvPr id="18" name="Rectangle 12"/>
          <p:cNvSpPr>
            <a:spLocks noChangeArrowheads="1"/>
          </p:cNvSpPr>
          <p:nvPr/>
        </p:nvSpPr>
        <p:spPr bwMode="auto">
          <a:xfrm>
            <a:off x="4356100" y="4460902"/>
            <a:ext cx="4608513" cy="2160587"/>
          </a:xfrm>
          <a:prstGeom prst="rect">
            <a:avLst/>
          </a:prstGeom>
          <a:noFill/>
          <a:ln>
            <a:noFill/>
          </a:ln>
          <a:effectLst/>
        </p:spPr>
        <p:txBody>
          <a:bodyPr/>
          <a:lstStyle/>
          <a:p>
            <a:pPr marL="0" marR="0" lvl="0" indent="0" defTabSz="914400" eaLnBrk="1" fontAlgn="auto" latinLnBrk="0" hangingPunct="1">
              <a:spcBef>
                <a:spcPts val="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例</a:t>
            </a:r>
            <a:r>
              <a:rPr kumimoji="1" lang="en-US" altLang="zh-CN"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2</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：表达式的文法</a:t>
            </a:r>
          </a:p>
          <a:p>
            <a:pPr marL="0" marR="0" lvl="0" indent="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表达式</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标识符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t>
            </a:r>
          </a:p>
          <a:p>
            <a:pPr marL="0" marR="0" lvl="0" indent="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表达式</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表达式</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t>
            </a:r>
          </a:p>
          <a:p>
            <a:pPr marL="0" marR="0" lvl="0" indent="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表达式</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表达式</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运算符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表达式</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t>
            </a:r>
          </a:p>
          <a:p>
            <a:pPr marL="0" marR="0" lvl="0" indent="0" defTabSz="914400" eaLnBrk="1" fontAlgn="auto" latinLnBrk="0" hangingPunct="1">
              <a:spcBef>
                <a:spcPts val="0"/>
              </a:spcBef>
              <a:spcAft>
                <a:spcPts val="0"/>
              </a:spcAft>
              <a:buClrTx/>
              <a:buSzTx/>
              <a:buFontTx/>
              <a:buNone/>
              <a:tabLst/>
              <a:defRPr/>
            </a:pP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&lt;</a:t>
            </a:r>
            <a:r>
              <a:rPr kumimoji="1"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运算符</a:t>
            </a:r>
            <a:r>
              <a:rPr kumimoji="1"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&gt;→+|-|*|/</a:t>
            </a:r>
          </a:p>
        </p:txBody>
      </p:sp>
    </p:spTree>
    <p:extLst>
      <p:ext uri="{BB962C8B-B14F-4D97-AF65-F5344CB8AC3E}">
        <p14:creationId xmlns:p14="http://schemas.microsoft.com/office/powerpoint/2010/main" val="38581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5"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anim calcmode="lin" valueType="num">
                                      <p:cBhvr>
                                        <p:cTn id="28" dur="500" fill="hold"/>
                                        <p:tgtEl>
                                          <p:spTgt spid="17"/>
                                        </p:tgtEl>
                                        <p:attrNameLst>
                                          <p:attrName>style.rotation</p:attrName>
                                        </p:attrNameLst>
                                      </p:cBhvr>
                                      <p:tavLst>
                                        <p:tav tm="0">
                                          <p:val>
                                            <p:fltVal val="720"/>
                                          </p:val>
                                        </p:tav>
                                        <p:tav tm="100000">
                                          <p:val>
                                            <p:fltVal val="0"/>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 calcmode="lin" valueType="num">
                                      <p:cBhvr>
                                        <p:cTn id="30" dur="500" fill="hold"/>
                                        <p:tgtEl>
                                          <p:spTgt spid="17"/>
                                        </p:tgtEl>
                                        <p:attrNameLst>
                                          <p:attrName>ppt_w</p:attrName>
                                        </p:attrNameLst>
                                      </p:cBhvr>
                                      <p:tavLst>
                                        <p:tav tm="0">
                                          <p:val>
                                            <p:fltVal val="0"/>
                                          </p:val>
                                        </p:tav>
                                        <p:tav tm="100000">
                                          <p:val>
                                            <p:strVal val="#ppt_w"/>
                                          </p:val>
                                        </p:tav>
                                      </p:tavLst>
                                    </p:anim>
                                  </p:childTnLst>
                                </p:cTn>
                              </p:par>
                            </p:childTnLst>
                          </p:cTn>
                        </p:par>
                      </p:childTnLst>
                    </p:cTn>
                  </p:par>
                  <p:par>
                    <p:cTn id="31" fill="hold">
                      <p:stCondLst>
                        <p:cond delay="indefinite"/>
                      </p:stCondLst>
                      <p:childTnLst>
                        <p:par>
                          <p:cTn id="32" fill="hold">
                            <p:stCondLst>
                              <p:cond delay="0"/>
                            </p:stCondLst>
                            <p:childTnLst>
                              <p:par>
                                <p:cTn id="33" presetID="35"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anim calcmode="lin" valueType="num">
                                      <p:cBhvr>
                                        <p:cTn id="36" dur="500" fill="hold"/>
                                        <p:tgtEl>
                                          <p:spTgt spid="18"/>
                                        </p:tgtEl>
                                        <p:attrNameLst>
                                          <p:attrName>style.rotation</p:attrName>
                                        </p:attrNameLst>
                                      </p:cBhvr>
                                      <p:tavLst>
                                        <p:tav tm="0">
                                          <p:val>
                                            <p:fltVal val="720"/>
                                          </p:val>
                                        </p:tav>
                                        <p:tav tm="100000">
                                          <p:val>
                                            <p:fltVal val="0"/>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 calcmode="lin" valueType="num">
                                      <p:cBhvr>
                                        <p:cTn id="38" dur="500" fill="hold"/>
                                        <p:tgtEl>
                                          <p:spTgt spid="1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autoUpdateAnimBg="0"/>
      <p:bldP spid="15" grpId="0" animBg="1" autoUpdateAnimBg="0"/>
      <p:bldP spid="16" grpId="0" animBg="1" autoUpdateAnimBg="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语言的定义</a:t>
            </a:r>
            <a:endParaRPr lang="zh-CN" altLang="en-US" dirty="0"/>
          </a:p>
        </p:txBody>
      </p:sp>
      <p:sp>
        <p:nvSpPr>
          <p:cNvPr id="65" name="AutoShape 4"/>
          <p:cNvSpPr>
            <a:spLocks noChangeArrowheads="1"/>
          </p:cNvSpPr>
          <p:nvPr/>
        </p:nvSpPr>
        <p:spPr bwMode="auto">
          <a:xfrm>
            <a:off x="385763" y="940880"/>
            <a:ext cx="7994650" cy="1055608"/>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350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6827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304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781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353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rgbClr val="FF0000"/>
              </a:buClr>
              <a:buFont typeface="Wingdings" panose="05000000000000000000" pitchFamily="2" charset="2"/>
              <a:buChar char="q"/>
              <a:defRPr/>
            </a:pPr>
            <a:r>
              <a:rPr kumimoji="0" lang="zh-CN" altLang="en-US" sz="2800" b="1" dirty="0" smtClean="0">
                <a:latin typeface="微软雅黑" pitchFamily="34" charset="-122"/>
                <a:ea typeface="微软雅黑" pitchFamily="34" charset="-122"/>
              </a:rPr>
              <a:t>语法</a:t>
            </a:r>
          </a:p>
          <a:p>
            <a:pPr lvl="1" algn="just" eaLnBrk="1" hangingPunct="1">
              <a:lnSpc>
                <a:spcPct val="90000"/>
              </a:lnSpc>
              <a:spcBef>
                <a:spcPct val="20000"/>
              </a:spcBef>
              <a:buClr>
                <a:schemeClr val="tx1"/>
              </a:buClr>
              <a:buFont typeface="Wingdings" panose="05000000000000000000" pitchFamily="2" charset="2"/>
              <a:buAutoNum type="circleNumDbPlain" startAt="3"/>
              <a:defRPr/>
            </a:pPr>
            <a:r>
              <a:rPr kumimoji="0" lang="zh-CN" altLang="en-US" sz="2800" b="1" dirty="0" smtClean="0">
                <a:latin typeface="微软雅黑" pitchFamily="34" charset="-122"/>
                <a:ea typeface="微软雅黑" pitchFamily="34" charset="-122"/>
              </a:rPr>
              <a:t>识别的观点：</a:t>
            </a:r>
            <a:r>
              <a:rPr kumimoji="0" lang="zh-CN" altLang="en-US" sz="2800" b="1" dirty="0" smtClean="0">
                <a:solidFill>
                  <a:srgbClr val="C00000"/>
                </a:solidFill>
                <a:latin typeface="微软雅黑" pitchFamily="34" charset="-122"/>
                <a:ea typeface="微软雅黑" pitchFamily="34" charset="-122"/>
              </a:rPr>
              <a:t>语法图</a:t>
            </a:r>
          </a:p>
        </p:txBody>
      </p:sp>
      <p:sp>
        <p:nvSpPr>
          <p:cNvPr id="66" name="Rectangle 5"/>
          <p:cNvSpPr>
            <a:spLocks noChangeArrowheads="1"/>
          </p:cNvSpPr>
          <p:nvPr/>
        </p:nvSpPr>
        <p:spPr bwMode="auto">
          <a:xfrm>
            <a:off x="468313" y="2080705"/>
            <a:ext cx="1582737"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zh-CN" altLang="en-US" sz="3200" b="1" dirty="0">
                <a:solidFill>
                  <a:srgbClr val="0000FF"/>
                </a:solidFill>
                <a:latin typeface="微软雅黑" pitchFamily="34" charset="-122"/>
                <a:ea typeface="微软雅黑" pitchFamily="34" charset="-122"/>
              </a:rPr>
              <a:t>语法图的定义</a:t>
            </a:r>
          </a:p>
        </p:txBody>
      </p:sp>
      <p:sp>
        <p:nvSpPr>
          <p:cNvPr id="128" name="Rectangle 6"/>
          <p:cNvSpPr>
            <a:spLocks noChangeArrowheads="1"/>
          </p:cNvSpPr>
          <p:nvPr/>
        </p:nvSpPr>
        <p:spPr bwMode="auto">
          <a:xfrm>
            <a:off x="2057400" y="2017713"/>
            <a:ext cx="5113338" cy="1152525"/>
          </a:xfrm>
          <a:prstGeom prst="rect">
            <a:avLst/>
          </a:prstGeom>
          <a:solidFill>
            <a:schemeClr val="accent5">
              <a:lumMod val="20000"/>
              <a:lumOff val="80000"/>
            </a:schemeClr>
          </a:solidFill>
          <a:ln>
            <a:noFill/>
          </a:ln>
          <a:effectLst/>
          <a:extLst/>
        </p:spPr>
        <p:txBody>
          <a:bodyPr/>
          <a:lstStyle>
            <a:lvl1pPr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1081088"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fontAlgn="base">
              <a:spcAft>
                <a:spcPct val="0"/>
              </a:spcAft>
              <a:defRPr/>
            </a:pPr>
            <a:r>
              <a:rPr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每一非终结符</a:t>
            </a:r>
            <a:r>
              <a:rPr lang="en-US" altLang="zh-CN"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连同相应的产生式</a:t>
            </a:r>
          </a:p>
          <a:p>
            <a:pPr lvl="1" fontAlgn="base">
              <a:spcAft>
                <a:spcPct val="0"/>
              </a:spcAft>
              <a:defRPr/>
            </a:pPr>
            <a:r>
              <a:rPr kumimoji="0"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N→</a:t>
            </a:r>
            <a:r>
              <a:rPr kumimoji="0" lang="en-US" altLang="zh-CN" b="1" baseline="-25000"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baseline="-25000"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2</a:t>
            </a:r>
            <a:r>
              <a:rPr kumimoji="0" lang="en-US" altLang="zh-CN" b="1"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a:t>
            </a:r>
            <a:r>
              <a:rPr kumimoji="0" lang="en-US" altLang="zh-CN" b="1" baseline="-25000" dirty="0" smtClean="0">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sym typeface="Symbol" panose="05050102010706020507" pitchFamily="18" charset="2"/>
              </a:rPr>
              <a:t>n</a:t>
            </a:r>
          </a:p>
          <a:p>
            <a:pPr fontAlgn="base">
              <a:spcAft>
                <a:spcPct val="0"/>
              </a:spcAft>
              <a:defRPr/>
            </a:pPr>
            <a:r>
              <a:rPr kumimoji="0" lang="zh-CN" altLang="en-US" b="1" dirty="0" smtClean="0">
                <a:solidFill>
                  <a:srgbClr val="000000"/>
                </a:solidFill>
                <a:latin typeface="微软雅黑" panose="020B0503020204020204" pitchFamily="34" charset="-122"/>
                <a:ea typeface="微软雅黑" panose="020B0503020204020204" pitchFamily="34" charset="-122"/>
                <a:sym typeface="Symbol" panose="05050102010706020507" pitchFamily="18" charset="2"/>
              </a:rPr>
              <a:t>对应一个语法图；具体对应如下：</a:t>
            </a:r>
          </a:p>
        </p:txBody>
      </p:sp>
      <p:grpSp>
        <p:nvGrpSpPr>
          <p:cNvPr id="129" name="Group 19"/>
          <p:cNvGrpSpPr>
            <a:grpSpLocks/>
          </p:cNvGrpSpPr>
          <p:nvPr/>
        </p:nvGrpSpPr>
        <p:grpSpPr bwMode="auto">
          <a:xfrm>
            <a:off x="1908175" y="3856038"/>
            <a:ext cx="4895850" cy="652462"/>
            <a:chOff x="476" y="2264"/>
            <a:chExt cx="3084" cy="411"/>
          </a:xfrm>
        </p:grpSpPr>
        <p:sp>
          <p:nvSpPr>
            <p:cNvPr id="130" name="Rectangle 7"/>
            <p:cNvSpPr>
              <a:spLocks noChangeArrowheads="1"/>
            </p:cNvSpPr>
            <p:nvPr/>
          </p:nvSpPr>
          <p:spPr bwMode="auto">
            <a:xfrm>
              <a:off x="476" y="2341"/>
              <a:ext cx="862" cy="273"/>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81088"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717675"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2354263" indent="-4572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990850" indent="-4572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34480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39052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43624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48196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lnSpc>
                  <a:spcPct val="90000"/>
                </a:lnSpc>
                <a:spcBef>
                  <a:spcPct val="0"/>
                </a:spcBef>
                <a:spcAft>
                  <a:spcPct val="0"/>
                </a:spcAft>
                <a:buClrTx/>
                <a:buSzTx/>
                <a:buFontTx/>
                <a:buNone/>
              </a:pPr>
              <a:r>
                <a:rPr kumimoji="1" lang="zh-CN" altLang="en-US" sz="2400" b="1" smtClean="0">
                  <a:solidFill>
                    <a:srgbClr val="000000"/>
                  </a:solidFill>
                  <a:latin typeface="楷体_GB2312" pitchFamily="49" charset="-122"/>
                  <a:ea typeface="楷体_GB2312" pitchFamily="49" charset="-122"/>
                  <a:sym typeface="Symbol" panose="05050102010706020507" pitchFamily="18" charset="2"/>
                </a:rPr>
                <a:t>终结符</a:t>
              </a:r>
              <a:r>
                <a:rPr kumimoji="1" lang="en-US" altLang="zh-CN" sz="2400" b="1" smtClean="0">
                  <a:solidFill>
                    <a:srgbClr val="000000"/>
                  </a:solidFill>
                  <a:latin typeface="楷体_GB2312" pitchFamily="49" charset="-122"/>
                  <a:ea typeface="楷体_GB2312" pitchFamily="49" charset="-122"/>
                  <a:sym typeface="Symbol" panose="05050102010706020507" pitchFamily="18" charset="2"/>
                </a:rPr>
                <a:t>x</a:t>
              </a:r>
              <a:endParaRPr lang="en-US" altLang="zh-CN" sz="2400" b="1" smtClean="0">
                <a:solidFill>
                  <a:srgbClr val="000000"/>
                </a:solidFill>
                <a:latin typeface="楷体_GB2312" pitchFamily="49" charset="-122"/>
                <a:ea typeface="楷体_GB2312" pitchFamily="49" charset="-122"/>
                <a:sym typeface="Symbol" panose="05050102010706020507" pitchFamily="18" charset="2"/>
              </a:endParaRPr>
            </a:p>
          </p:txBody>
        </p:sp>
        <p:sp>
          <p:nvSpPr>
            <p:cNvPr id="131" name="AutoShape 8"/>
            <p:cNvSpPr>
              <a:spLocks noChangeArrowheads="1"/>
            </p:cNvSpPr>
            <p:nvPr/>
          </p:nvSpPr>
          <p:spPr bwMode="auto">
            <a:xfrm>
              <a:off x="1474" y="2264"/>
              <a:ext cx="862" cy="4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3 w 21600"/>
                <a:gd name="T13" fmla="*/ 5413 h 21600"/>
                <a:gd name="T14" fmla="*/ 18894 w 21600"/>
                <a:gd name="T15" fmla="*/ 1618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spAutoFit/>
            </a:bodyPr>
            <a:lstStyle>
              <a:lvl1pPr marL="457200" indent="-457200" defTabSz="225425">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defTabSz="225425">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defTabSz="225425">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defTabSz="225425">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defTabSz="225425">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lnSpc>
                  <a:spcPct val="90000"/>
                </a:lnSpc>
                <a:spcBef>
                  <a:spcPct val="50000"/>
                </a:spcBef>
                <a:spcAft>
                  <a:spcPct val="0"/>
                </a:spcAft>
                <a:buClr>
                  <a:srgbClr val="99CCFF"/>
                </a:buClr>
                <a:buFontTx/>
                <a:buNone/>
              </a:pPr>
              <a:r>
                <a:rPr lang="zh-CN" altLang="en-US" sz="2000" b="1" smtClean="0">
                  <a:solidFill>
                    <a:srgbClr val="0033CC"/>
                  </a:solidFill>
                  <a:latin typeface="楷体_GB2312" pitchFamily="49" charset="-122"/>
                  <a:ea typeface="楷体_GB2312" pitchFamily="49" charset="-122"/>
                  <a:sym typeface="Symbol" panose="05050102010706020507" pitchFamily="18" charset="2"/>
                </a:rPr>
                <a:t>对应于</a:t>
              </a:r>
            </a:p>
          </p:txBody>
        </p:sp>
        <p:grpSp>
          <p:nvGrpSpPr>
            <p:cNvPr id="132" name="Group 9"/>
            <p:cNvGrpSpPr>
              <a:grpSpLocks/>
            </p:cNvGrpSpPr>
            <p:nvPr/>
          </p:nvGrpSpPr>
          <p:grpSpPr bwMode="auto">
            <a:xfrm>
              <a:off x="2552" y="2271"/>
              <a:ext cx="1008" cy="388"/>
              <a:chOff x="1728" y="624"/>
              <a:chExt cx="1248" cy="480"/>
            </a:xfrm>
          </p:grpSpPr>
          <p:sp>
            <p:nvSpPr>
              <p:cNvPr id="133" name="Oval 10"/>
              <p:cNvSpPr>
                <a:spLocks noChangeArrowheads="1"/>
              </p:cNvSpPr>
              <p:nvPr/>
            </p:nvSpPr>
            <p:spPr bwMode="auto">
              <a:xfrm>
                <a:off x="2112" y="624"/>
                <a:ext cx="480" cy="480"/>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Bef>
                    <a:spcPct val="0"/>
                  </a:spcBef>
                  <a:spcAft>
                    <a:spcPct val="0"/>
                  </a:spcAft>
                  <a:buClrTx/>
                  <a:buSzTx/>
                  <a:buFontTx/>
                  <a:buNone/>
                </a:pPr>
                <a:r>
                  <a:rPr kumimoji="1" lang="en-US" altLang="zh-CN" sz="2400" b="1" smtClean="0">
                    <a:solidFill>
                      <a:srgbClr val="000000"/>
                    </a:solidFill>
                    <a:ea typeface="宋体" panose="02010600030101010101" pitchFamily="2" charset="-122"/>
                    <a:sym typeface="Symbol" panose="05050102010706020507" pitchFamily="18" charset="2"/>
                  </a:rPr>
                  <a:t>x</a:t>
                </a:r>
              </a:p>
            </p:txBody>
          </p:sp>
          <p:sp>
            <p:nvSpPr>
              <p:cNvPr id="134" name="Line 11"/>
              <p:cNvSpPr>
                <a:spLocks noChangeShapeType="1"/>
              </p:cNvSpPr>
              <p:nvPr/>
            </p:nvSpPr>
            <p:spPr bwMode="auto">
              <a:xfrm>
                <a:off x="2592" y="864"/>
                <a:ext cx="38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sp>
            <p:nvSpPr>
              <p:cNvPr id="135" name="Line 12"/>
              <p:cNvSpPr>
                <a:spLocks noChangeShapeType="1"/>
              </p:cNvSpPr>
              <p:nvPr/>
            </p:nvSpPr>
            <p:spPr bwMode="auto">
              <a:xfrm>
                <a:off x="1728" y="864"/>
                <a:ext cx="38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grpSp>
      </p:grpSp>
      <p:grpSp>
        <p:nvGrpSpPr>
          <p:cNvPr id="136" name="Group 24"/>
          <p:cNvGrpSpPr>
            <a:grpSpLocks/>
          </p:cNvGrpSpPr>
          <p:nvPr/>
        </p:nvGrpSpPr>
        <p:grpSpPr bwMode="auto">
          <a:xfrm>
            <a:off x="1908175" y="3856038"/>
            <a:ext cx="4983163" cy="652462"/>
            <a:chOff x="431" y="3019"/>
            <a:chExt cx="3139" cy="411"/>
          </a:xfrm>
        </p:grpSpPr>
        <p:sp>
          <p:nvSpPr>
            <p:cNvPr id="137" name="Rectangle 13"/>
            <p:cNvSpPr>
              <a:spLocks noChangeArrowheads="1"/>
            </p:cNvSpPr>
            <p:nvPr/>
          </p:nvSpPr>
          <p:spPr bwMode="auto">
            <a:xfrm>
              <a:off x="431" y="3096"/>
              <a:ext cx="1043" cy="273"/>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81088"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717675"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2354263" indent="-4572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990850" indent="-4572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34480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39052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43624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48196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lnSpc>
                  <a:spcPct val="90000"/>
                </a:lnSpc>
                <a:spcBef>
                  <a:spcPct val="0"/>
                </a:spcBef>
                <a:spcAft>
                  <a:spcPct val="0"/>
                </a:spcAft>
                <a:buClrTx/>
                <a:buSzTx/>
                <a:buFontTx/>
                <a:buNone/>
              </a:pPr>
              <a:r>
                <a:rPr kumimoji="1" lang="zh-CN" altLang="en-US" sz="2400" b="1" smtClean="0">
                  <a:solidFill>
                    <a:srgbClr val="000000"/>
                  </a:solidFill>
                  <a:latin typeface="楷体_GB2312" pitchFamily="49" charset="-122"/>
                  <a:ea typeface="楷体_GB2312" pitchFamily="49" charset="-122"/>
                  <a:sym typeface="Symbol" panose="05050102010706020507" pitchFamily="18" charset="2"/>
                </a:rPr>
                <a:t>非终结符</a:t>
              </a:r>
              <a:r>
                <a:rPr kumimoji="1" lang="en-US" altLang="zh-CN" sz="2400" b="1" smtClean="0">
                  <a:solidFill>
                    <a:srgbClr val="000000"/>
                  </a:solidFill>
                  <a:latin typeface="楷体_GB2312" pitchFamily="49" charset="-122"/>
                  <a:ea typeface="楷体_GB2312" pitchFamily="49" charset="-122"/>
                  <a:sym typeface="Symbol" panose="05050102010706020507" pitchFamily="18" charset="2"/>
                </a:rPr>
                <a:t>N</a:t>
              </a:r>
              <a:endParaRPr lang="en-US" altLang="zh-CN" sz="2400" b="1" smtClean="0">
                <a:solidFill>
                  <a:srgbClr val="000000"/>
                </a:solidFill>
                <a:latin typeface="楷体_GB2312" pitchFamily="49" charset="-122"/>
                <a:ea typeface="楷体_GB2312" pitchFamily="49" charset="-122"/>
                <a:sym typeface="Symbol" panose="05050102010706020507" pitchFamily="18" charset="2"/>
              </a:endParaRPr>
            </a:p>
          </p:txBody>
        </p:sp>
        <p:sp>
          <p:nvSpPr>
            <p:cNvPr id="138" name="AutoShape 14"/>
            <p:cNvSpPr>
              <a:spLocks noChangeArrowheads="1"/>
            </p:cNvSpPr>
            <p:nvPr/>
          </p:nvSpPr>
          <p:spPr bwMode="auto">
            <a:xfrm>
              <a:off x="1610" y="3019"/>
              <a:ext cx="862" cy="4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3 w 21600"/>
                <a:gd name="T13" fmla="*/ 5413 h 21600"/>
                <a:gd name="T14" fmla="*/ 18894 w 21600"/>
                <a:gd name="T15" fmla="*/ 1618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spAutoFit/>
            </a:bodyPr>
            <a:lstStyle>
              <a:lvl1pPr marL="457200" indent="-457200" defTabSz="225425">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defTabSz="225425">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defTabSz="225425">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defTabSz="225425">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defTabSz="225425">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lnSpc>
                  <a:spcPct val="90000"/>
                </a:lnSpc>
                <a:spcBef>
                  <a:spcPct val="50000"/>
                </a:spcBef>
                <a:spcAft>
                  <a:spcPct val="0"/>
                </a:spcAft>
                <a:buClr>
                  <a:srgbClr val="99CCFF"/>
                </a:buClr>
                <a:buFontTx/>
                <a:buNone/>
              </a:pPr>
              <a:r>
                <a:rPr lang="zh-CN" altLang="en-US" sz="2000" b="1" smtClean="0">
                  <a:solidFill>
                    <a:srgbClr val="0033CC"/>
                  </a:solidFill>
                  <a:latin typeface="楷体_GB2312" pitchFamily="49" charset="-122"/>
                  <a:ea typeface="楷体_GB2312" pitchFamily="49" charset="-122"/>
                  <a:sym typeface="Symbol" panose="05050102010706020507" pitchFamily="18" charset="2"/>
                </a:rPr>
                <a:t>对应于</a:t>
              </a:r>
            </a:p>
          </p:txBody>
        </p:sp>
        <p:grpSp>
          <p:nvGrpSpPr>
            <p:cNvPr id="139" name="Group 20"/>
            <p:cNvGrpSpPr>
              <a:grpSpLocks/>
            </p:cNvGrpSpPr>
            <p:nvPr/>
          </p:nvGrpSpPr>
          <p:grpSpPr bwMode="auto">
            <a:xfrm>
              <a:off x="2562" y="3083"/>
              <a:ext cx="1008" cy="299"/>
              <a:chOff x="1680" y="1488"/>
              <a:chExt cx="1296" cy="384"/>
            </a:xfrm>
          </p:grpSpPr>
          <p:sp>
            <p:nvSpPr>
              <p:cNvPr id="140" name="Rectangle 21"/>
              <p:cNvSpPr>
                <a:spLocks noChangeArrowheads="1"/>
              </p:cNvSpPr>
              <p:nvPr/>
            </p:nvSpPr>
            <p:spPr bwMode="auto">
              <a:xfrm>
                <a:off x="2064" y="1488"/>
                <a:ext cx="528" cy="384"/>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Bef>
                    <a:spcPct val="0"/>
                  </a:spcBef>
                  <a:spcAft>
                    <a:spcPct val="0"/>
                  </a:spcAft>
                  <a:buClrTx/>
                  <a:buSzTx/>
                  <a:buFontTx/>
                  <a:buNone/>
                </a:pPr>
                <a:r>
                  <a:rPr kumimoji="1" lang="en-US" altLang="zh-CN" sz="2400" b="1" smtClean="0">
                    <a:solidFill>
                      <a:srgbClr val="000000"/>
                    </a:solidFill>
                    <a:ea typeface="宋体" panose="02010600030101010101" pitchFamily="2" charset="-122"/>
                    <a:sym typeface="Symbol" panose="05050102010706020507" pitchFamily="18" charset="2"/>
                  </a:rPr>
                  <a:t>N</a:t>
                </a:r>
              </a:p>
            </p:txBody>
          </p:sp>
          <p:sp>
            <p:nvSpPr>
              <p:cNvPr id="141" name="Line 22"/>
              <p:cNvSpPr>
                <a:spLocks noChangeShapeType="1"/>
              </p:cNvSpPr>
              <p:nvPr/>
            </p:nvSpPr>
            <p:spPr bwMode="auto">
              <a:xfrm>
                <a:off x="1680" y="1680"/>
                <a:ext cx="38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sp>
            <p:nvSpPr>
              <p:cNvPr id="142" name="Line 23"/>
              <p:cNvSpPr>
                <a:spLocks noChangeShapeType="1"/>
              </p:cNvSpPr>
              <p:nvPr/>
            </p:nvSpPr>
            <p:spPr bwMode="auto">
              <a:xfrm>
                <a:off x="2592" y="1680"/>
                <a:ext cx="38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grpSp>
      </p:grpSp>
      <p:grpSp>
        <p:nvGrpSpPr>
          <p:cNvPr id="143" name="Group 34"/>
          <p:cNvGrpSpPr>
            <a:grpSpLocks/>
          </p:cNvGrpSpPr>
          <p:nvPr/>
        </p:nvGrpSpPr>
        <p:grpSpPr bwMode="auto">
          <a:xfrm>
            <a:off x="1549400" y="3360738"/>
            <a:ext cx="6478588" cy="2228850"/>
            <a:chOff x="431" y="2024"/>
            <a:chExt cx="4081" cy="1404"/>
          </a:xfrm>
        </p:grpSpPr>
        <p:grpSp>
          <p:nvGrpSpPr>
            <p:cNvPr id="144" name="Group 35"/>
            <p:cNvGrpSpPr>
              <a:grpSpLocks/>
            </p:cNvGrpSpPr>
            <p:nvPr/>
          </p:nvGrpSpPr>
          <p:grpSpPr bwMode="auto">
            <a:xfrm>
              <a:off x="2928" y="2024"/>
              <a:ext cx="1584" cy="1404"/>
              <a:chOff x="1632" y="1248"/>
              <a:chExt cx="2112" cy="1872"/>
            </a:xfrm>
          </p:grpSpPr>
          <p:sp>
            <p:nvSpPr>
              <p:cNvPr id="147" name="Rectangle 36"/>
              <p:cNvSpPr>
                <a:spLocks noChangeArrowheads="1"/>
              </p:cNvSpPr>
              <p:nvPr/>
            </p:nvSpPr>
            <p:spPr bwMode="auto">
              <a:xfrm>
                <a:off x="2304" y="1824"/>
                <a:ext cx="528" cy="384"/>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p>
            </p:txBody>
          </p:sp>
          <p:sp>
            <p:nvSpPr>
              <p:cNvPr id="148" name="Line 37"/>
              <p:cNvSpPr>
                <a:spLocks noChangeShapeType="1"/>
              </p:cNvSpPr>
              <p:nvPr/>
            </p:nvSpPr>
            <p:spPr bwMode="auto">
              <a:xfrm>
                <a:off x="1872" y="2016"/>
                <a:ext cx="43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sp>
            <p:nvSpPr>
              <p:cNvPr id="149" name="Line 38"/>
              <p:cNvSpPr>
                <a:spLocks noChangeShapeType="1"/>
              </p:cNvSpPr>
              <p:nvPr/>
            </p:nvSpPr>
            <p:spPr bwMode="auto">
              <a:xfrm>
                <a:off x="2832" y="2016"/>
                <a:ext cx="62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sp>
            <p:nvSpPr>
              <p:cNvPr id="150" name="Rectangle 39"/>
              <p:cNvSpPr>
                <a:spLocks noChangeArrowheads="1"/>
              </p:cNvSpPr>
              <p:nvPr/>
            </p:nvSpPr>
            <p:spPr bwMode="auto">
              <a:xfrm>
                <a:off x="2304" y="2736"/>
                <a:ext cx="528" cy="384"/>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n</a:t>
                </a:r>
              </a:p>
            </p:txBody>
          </p:sp>
          <p:sp>
            <p:nvSpPr>
              <p:cNvPr id="151" name="Rectangle 40"/>
              <p:cNvSpPr>
                <a:spLocks noChangeArrowheads="1"/>
              </p:cNvSpPr>
              <p:nvPr/>
            </p:nvSpPr>
            <p:spPr bwMode="auto">
              <a:xfrm>
                <a:off x="2304" y="1248"/>
                <a:ext cx="528" cy="384"/>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endPar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52" name="Oval 41"/>
              <p:cNvSpPr>
                <a:spLocks noChangeArrowheads="1"/>
              </p:cNvSpPr>
              <p:nvPr/>
            </p:nvSpPr>
            <p:spPr bwMode="auto">
              <a:xfrm>
                <a:off x="2544" y="2304"/>
                <a:ext cx="48" cy="48"/>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53" name="Oval 42"/>
              <p:cNvSpPr>
                <a:spLocks noChangeArrowheads="1"/>
              </p:cNvSpPr>
              <p:nvPr/>
            </p:nvSpPr>
            <p:spPr bwMode="auto">
              <a:xfrm>
                <a:off x="2544" y="2592"/>
                <a:ext cx="48" cy="48"/>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sp>
            <p:nvSpPr>
              <p:cNvPr id="154" name="Oval 43"/>
              <p:cNvSpPr>
                <a:spLocks noChangeArrowheads="1"/>
              </p:cNvSpPr>
              <p:nvPr/>
            </p:nvSpPr>
            <p:spPr bwMode="auto">
              <a:xfrm>
                <a:off x="2544" y="2448"/>
                <a:ext cx="48" cy="48"/>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endParaRPr>
              </a:p>
            </p:txBody>
          </p:sp>
          <p:cxnSp>
            <p:nvCxnSpPr>
              <p:cNvPr id="155" name="AutoShape 44"/>
              <p:cNvCxnSpPr>
                <a:cxnSpLocks noChangeShapeType="1"/>
                <a:stCxn id="148" idx="0"/>
                <a:endCxn id="151" idx="1"/>
              </p:cNvCxnSpPr>
              <p:nvPr/>
            </p:nvCxnSpPr>
            <p:spPr bwMode="auto">
              <a:xfrm rot="-5400000">
                <a:off x="1800" y="1512"/>
                <a:ext cx="576" cy="432"/>
              </a:xfrm>
              <a:prstGeom prst="bentConnector2">
                <a:avLst/>
              </a:prstGeom>
              <a:noFill/>
              <a:ln w="28575">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cxnSp>
          <p:sp>
            <p:nvSpPr>
              <p:cNvPr id="156" name="Line 45"/>
              <p:cNvSpPr>
                <a:spLocks noChangeShapeType="1"/>
              </p:cNvSpPr>
              <p:nvPr/>
            </p:nvSpPr>
            <p:spPr bwMode="auto">
              <a:xfrm flipH="1">
                <a:off x="1632" y="2016"/>
                <a:ext cx="24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cxnSp>
            <p:nvCxnSpPr>
              <p:cNvPr id="157" name="AutoShape 46"/>
              <p:cNvCxnSpPr>
                <a:cxnSpLocks noChangeShapeType="1"/>
                <a:stCxn id="156" idx="0"/>
                <a:endCxn id="150" idx="1"/>
              </p:cNvCxnSpPr>
              <p:nvPr/>
            </p:nvCxnSpPr>
            <p:spPr bwMode="auto">
              <a:xfrm rot="5400000" flipV="1">
                <a:off x="1632" y="2256"/>
                <a:ext cx="912" cy="432"/>
              </a:xfrm>
              <a:prstGeom prst="bentConnector4">
                <a:avLst>
                  <a:gd name="adj1" fmla="val 329"/>
                  <a:gd name="adj2" fmla="val 1153"/>
                </a:avLst>
              </a:prstGeom>
              <a:noFill/>
              <a:ln w="28575">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cxnSp>
          <p:cxnSp>
            <p:nvCxnSpPr>
              <p:cNvPr id="158" name="AutoShape 47"/>
              <p:cNvCxnSpPr>
                <a:cxnSpLocks noChangeShapeType="1"/>
                <a:stCxn id="151" idx="3"/>
                <a:endCxn id="149" idx="1"/>
              </p:cNvCxnSpPr>
              <p:nvPr/>
            </p:nvCxnSpPr>
            <p:spPr bwMode="auto">
              <a:xfrm>
                <a:off x="2832" y="1440"/>
                <a:ext cx="624" cy="576"/>
              </a:xfrm>
              <a:prstGeom prst="bentConnector4">
                <a:avLst>
                  <a:gd name="adj1" fmla="val 100000"/>
                  <a:gd name="adj2" fmla="val 58333"/>
                </a:avLst>
              </a:prstGeom>
              <a:noFill/>
              <a:ln w="28575">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cxnSp>
          <p:cxnSp>
            <p:nvCxnSpPr>
              <p:cNvPr id="159" name="AutoShape 48"/>
              <p:cNvCxnSpPr>
                <a:cxnSpLocks noChangeShapeType="1"/>
                <a:stCxn id="150" idx="3"/>
              </p:cNvCxnSpPr>
              <p:nvPr/>
            </p:nvCxnSpPr>
            <p:spPr bwMode="auto">
              <a:xfrm flipV="1">
                <a:off x="2832" y="2016"/>
                <a:ext cx="624" cy="912"/>
              </a:xfrm>
              <a:prstGeom prst="bentConnector2">
                <a:avLst/>
              </a:prstGeom>
              <a:noFill/>
              <a:ln w="28575">
                <a:solidFill>
                  <a:srgbClr val="0033CC"/>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cxnSp>
          <p:sp>
            <p:nvSpPr>
              <p:cNvPr id="160" name="Line 49"/>
              <p:cNvSpPr>
                <a:spLocks noChangeShapeType="1"/>
              </p:cNvSpPr>
              <p:nvPr/>
            </p:nvSpPr>
            <p:spPr bwMode="auto">
              <a:xfrm>
                <a:off x="3456" y="2016"/>
                <a:ext cx="28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grpSp>
        <p:sp>
          <p:nvSpPr>
            <p:cNvPr id="145" name="Rectangle 50"/>
            <p:cNvSpPr>
              <a:spLocks noChangeArrowheads="1"/>
            </p:cNvSpPr>
            <p:nvPr/>
          </p:nvSpPr>
          <p:spPr bwMode="auto">
            <a:xfrm>
              <a:off x="431" y="2432"/>
              <a:ext cx="1542" cy="499"/>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81088"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717675"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2354263" indent="-4572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990850" indent="-4572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34480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39052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43624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48196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产生式</a:t>
              </a:r>
              <a:r>
                <a:rPr kumimoji="0" lang="en-US" altLang="zh-CN"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N→</a:t>
              </a:r>
              <a:r>
                <a:rPr kumimoji="0" lang="en-US" altLang="zh-CN" sz="2400" b="1" i="0" u="none" strike="noStrike" kern="0" cap="none" spc="0" normalizeH="0" baseline="-2500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1</a:t>
              </a:r>
              <a:r>
                <a:rPr kumimoji="0" lang="en-US" altLang="zh-CN"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0" lang="en-US" altLang="zh-CN" sz="2400" b="1" i="0" u="none" strike="noStrike" kern="0" cap="none" spc="0" normalizeH="0" baseline="-2500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2</a:t>
              </a:r>
              <a:r>
                <a:rPr kumimoji="0" lang="en-US" altLang="zh-CN"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a:t>
              </a:r>
              <a:r>
                <a:rPr kumimoji="0" lang="en-US" altLang="zh-CN"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0" lang="en-US" altLang="zh-CN" sz="2400" b="1" i="0" u="none" strike="noStrike" kern="0" cap="none" spc="0" normalizeH="0" baseline="-2500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n</a:t>
              </a:r>
            </a:p>
          </p:txBody>
        </p:sp>
        <p:sp>
          <p:nvSpPr>
            <p:cNvPr id="146" name="AutoShape 51"/>
            <p:cNvSpPr>
              <a:spLocks noChangeArrowheads="1"/>
            </p:cNvSpPr>
            <p:nvPr/>
          </p:nvSpPr>
          <p:spPr bwMode="auto">
            <a:xfrm>
              <a:off x="2018" y="2475"/>
              <a:ext cx="862" cy="4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3 w 21600"/>
                <a:gd name="T13" fmla="*/ 5413 h 21600"/>
                <a:gd name="T14" fmla="*/ 18894 w 21600"/>
                <a:gd name="T15" fmla="*/ 1618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spAutoFit/>
            </a:bodyPr>
            <a:lstStyle>
              <a:lvl1pPr marL="457200" indent="-457200" defTabSz="225425">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defTabSz="225425">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defTabSz="225425">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defTabSz="225425">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defTabSz="225425">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ctr" defTabSz="225425" eaLnBrk="1" fontAlgn="base" latinLnBrk="0" hangingPunct="1">
                <a:lnSpc>
                  <a:spcPct val="90000"/>
                </a:lnSpc>
                <a:spcBef>
                  <a:spcPct val="50000"/>
                </a:spcBef>
                <a:spcAft>
                  <a:spcPct val="0"/>
                </a:spcAft>
                <a:buClr>
                  <a:srgbClr val="99CCFF"/>
                </a:buClr>
                <a:buSzPct val="75000"/>
                <a:buFontTx/>
                <a:buNone/>
                <a:tabLst/>
                <a:defRPr/>
              </a:pPr>
              <a:r>
                <a:rPr kumimoji="0" lang="zh-CN" altLang="en-US" sz="2000" b="1" i="0" u="none" strike="noStrike" kern="0" cap="none" spc="0" normalizeH="0" baseline="0" noProof="0" smtClean="0">
                  <a:ln>
                    <a:noFill/>
                  </a:ln>
                  <a:solidFill>
                    <a:srgbClr val="0033CC"/>
                  </a:solidFill>
                  <a:effectLst/>
                  <a:uLnTx/>
                  <a:uFillTx/>
                  <a:latin typeface="楷体_GB2312" pitchFamily="49" charset="-122"/>
                  <a:ea typeface="楷体_GB2312" pitchFamily="49" charset="-122"/>
                  <a:sym typeface="Symbol" panose="05050102010706020507" pitchFamily="18" charset="2"/>
                </a:rPr>
                <a:t>对应于</a:t>
              </a:r>
            </a:p>
          </p:txBody>
        </p:sp>
      </p:grpSp>
      <p:grpSp>
        <p:nvGrpSpPr>
          <p:cNvPr id="161" name="Group 52"/>
          <p:cNvGrpSpPr>
            <a:grpSpLocks/>
          </p:cNvGrpSpPr>
          <p:nvPr/>
        </p:nvGrpSpPr>
        <p:grpSpPr bwMode="auto">
          <a:xfrm>
            <a:off x="827088" y="4005263"/>
            <a:ext cx="7848600" cy="792162"/>
            <a:chOff x="431" y="1071"/>
            <a:chExt cx="4944" cy="499"/>
          </a:xfrm>
        </p:grpSpPr>
        <p:sp>
          <p:nvSpPr>
            <p:cNvPr id="162" name="Rectangle 53"/>
            <p:cNvSpPr>
              <a:spLocks noChangeArrowheads="1"/>
            </p:cNvSpPr>
            <p:nvPr/>
          </p:nvSpPr>
          <p:spPr bwMode="auto">
            <a:xfrm>
              <a:off x="431" y="1071"/>
              <a:ext cx="1542" cy="499"/>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81088"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717675"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2354263" indent="-4572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990850" indent="-4572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34480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39052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43624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48196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1" lang="zh-CN" altLang="en-US"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产生式</a:t>
              </a:r>
              <a:r>
                <a:rPr kumimoji="1" lang="en-US" altLang="en-US"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en-US" altLang="en-US" sz="2400" b="1" i="0" u="none" strike="noStrike" kern="0" cap="none" spc="0" normalizeH="0" baseline="-2500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1</a:t>
              </a:r>
              <a:r>
                <a:rPr kumimoji="1" lang="en-US" altLang="en-US"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en-US" altLang="en-US" sz="2400" b="1" i="0" u="none" strike="noStrike" kern="0" cap="none" spc="0" normalizeH="0" baseline="-2500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2</a:t>
              </a:r>
              <a:r>
                <a:rPr kumimoji="1" lang="en-US"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sym typeface="Symbol" panose="05050102010706020507" pitchFamily="18" charset="2"/>
                </a:rPr>
                <a:t>…</a:t>
              </a:r>
              <a:r>
                <a:rPr kumimoji="1" lang="en-US" altLang="en-US" sz="24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a:t>
              </a:r>
              <a:r>
                <a:rPr kumimoji="1" lang="en-US" altLang="zh-CN" sz="2400" b="1" i="0" u="none" strike="noStrike" kern="0" cap="none" spc="0" normalizeH="0" baseline="-2500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rPr>
                <a:t>m</a:t>
              </a:r>
            </a:p>
          </p:txBody>
        </p:sp>
        <p:sp>
          <p:nvSpPr>
            <p:cNvPr id="163" name="AutoShape 54"/>
            <p:cNvSpPr>
              <a:spLocks noChangeArrowheads="1"/>
            </p:cNvSpPr>
            <p:nvPr/>
          </p:nvSpPr>
          <p:spPr bwMode="auto">
            <a:xfrm>
              <a:off x="2018" y="1114"/>
              <a:ext cx="862" cy="4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3 w 21600"/>
                <a:gd name="T13" fmla="*/ 5413 h 21600"/>
                <a:gd name="T14" fmla="*/ 18894 w 21600"/>
                <a:gd name="T15" fmla="*/ 1618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spAutoFit/>
            </a:bodyPr>
            <a:lstStyle>
              <a:lvl1pPr marL="457200" indent="-457200" defTabSz="225425">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defTabSz="225425">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defTabSz="225425">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defTabSz="225425">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defTabSz="225425">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ctr" defTabSz="225425" eaLnBrk="1" fontAlgn="base" latinLnBrk="0" hangingPunct="1">
                <a:lnSpc>
                  <a:spcPct val="90000"/>
                </a:lnSpc>
                <a:spcBef>
                  <a:spcPct val="50000"/>
                </a:spcBef>
                <a:spcAft>
                  <a:spcPct val="0"/>
                </a:spcAft>
                <a:buClr>
                  <a:srgbClr val="99CCFF"/>
                </a:buClr>
                <a:buSzPct val="75000"/>
                <a:buFontTx/>
                <a:buNone/>
                <a:tabLst/>
                <a:defRPr/>
              </a:pPr>
              <a:r>
                <a:rPr kumimoji="0" lang="zh-CN" altLang="en-US" sz="2000" b="1" i="0" u="none" strike="noStrike" kern="0" cap="none" spc="0" normalizeH="0" baseline="0" noProof="0" smtClean="0">
                  <a:ln>
                    <a:noFill/>
                  </a:ln>
                  <a:solidFill>
                    <a:srgbClr val="0033CC"/>
                  </a:solidFill>
                  <a:effectLst/>
                  <a:uLnTx/>
                  <a:uFillTx/>
                  <a:latin typeface="楷体_GB2312" pitchFamily="49" charset="-122"/>
                  <a:ea typeface="楷体_GB2312" pitchFamily="49" charset="-122"/>
                  <a:sym typeface="Symbol" panose="05050102010706020507" pitchFamily="18" charset="2"/>
                </a:rPr>
                <a:t>对应于</a:t>
              </a:r>
            </a:p>
          </p:txBody>
        </p:sp>
        <p:grpSp>
          <p:nvGrpSpPr>
            <p:cNvPr id="164" name="Group 55"/>
            <p:cNvGrpSpPr>
              <a:grpSpLocks/>
            </p:cNvGrpSpPr>
            <p:nvPr/>
          </p:nvGrpSpPr>
          <p:grpSpPr bwMode="auto">
            <a:xfrm>
              <a:off x="2963" y="1162"/>
              <a:ext cx="2412" cy="228"/>
              <a:chOff x="816" y="3168"/>
              <a:chExt cx="2412" cy="228"/>
            </a:xfrm>
          </p:grpSpPr>
          <p:sp>
            <p:nvSpPr>
              <p:cNvPr id="165" name="Rectangle 56"/>
              <p:cNvSpPr>
                <a:spLocks noChangeArrowheads="1"/>
              </p:cNvSpPr>
              <p:nvPr/>
            </p:nvSpPr>
            <p:spPr bwMode="auto">
              <a:xfrm>
                <a:off x="1044" y="3168"/>
                <a:ext cx="312" cy="228"/>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kern="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sym typeface="Symbol" panose="05050102010706020507" pitchFamily="18" charset="2"/>
                  </a:rPr>
                  <a:t>b</a:t>
                </a:r>
                <a:r>
                  <a:rPr kumimoji="1" lang="en-US" altLang="zh-CN" sz="24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1</a:t>
                </a:r>
              </a:p>
            </p:txBody>
          </p:sp>
          <p:sp>
            <p:nvSpPr>
              <p:cNvPr id="166" name="Line 57"/>
              <p:cNvSpPr>
                <a:spLocks noChangeShapeType="1"/>
              </p:cNvSpPr>
              <p:nvPr/>
            </p:nvSpPr>
            <p:spPr bwMode="auto">
              <a:xfrm>
                <a:off x="816" y="3282"/>
                <a:ext cx="22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sp>
            <p:nvSpPr>
              <p:cNvPr id="167" name="Line 58"/>
              <p:cNvSpPr>
                <a:spLocks noChangeShapeType="1"/>
              </p:cNvSpPr>
              <p:nvPr/>
            </p:nvSpPr>
            <p:spPr bwMode="auto">
              <a:xfrm>
                <a:off x="1356" y="3282"/>
                <a:ext cx="22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sp>
            <p:nvSpPr>
              <p:cNvPr id="168" name="Rectangle 59"/>
              <p:cNvSpPr>
                <a:spLocks noChangeArrowheads="1"/>
              </p:cNvSpPr>
              <p:nvPr/>
            </p:nvSpPr>
            <p:spPr bwMode="auto">
              <a:xfrm>
                <a:off x="1584" y="3168"/>
                <a:ext cx="312" cy="228"/>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kern="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sym typeface="Symbol" panose="05050102010706020507" pitchFamily="18" charset="2"/>
                  </a:rPr>
                  <a:t>b</a:t>
                </a:r>
                <a:r>
                  <a:rPr kumimoji="1" lang="en-US" altLang="zh-CN" sz="24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2</a:t>
                </a:r>
              </a:p>
            </p:txBody>
          </p:sp>
          <p:sp>
            <p:nvSpPr>
              <p:cNvPr id="169" name="Line 60"/>
              <p:cNvSpPr>
                <a:spLocks noChangeShapeType="1"/>
              </p:cNvSpPr>
              <p:nvPr/>
            </p:nvSpPr>
            <p:spPr bwMode="auto">
              <a:xfrm>
                <a:off x="1896" y="3282"/>
                <a:ext cx="22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sp>
            <p:nvSpPr>
              <p:cNvPr id="170" name="Oval 61"/>
              <p:cNvSpPr>
                <a:spLocks noChangeArrowheads="1"/>
              </p:cNvSpPr>
              <p:nvPr/>
            </p:nvSpPr>
            <p:spPr bwMode="auto">
              <a:xfrm>
                <a:off x="2160" y="3264"/>
                <a:ext cx="48" cy="48"/>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90000"/>
                  </a:lnSpc>
                  <a:spcBef>
                    <a:spcPct val="50000"/>
                  </a:spcBef>
                  <a:spcAft>
                    <a:spcPct val="0"/>
                  </a:spcAft>
                  <a:buClr>
                    <a:srgbClr val="99CCFF"/>
                  </a:buClr>
                  <a:buSzPct val="75000"/>
                  <a:buFontTx/>
                  <a:buNone/>
                  <a:tabLst/>
                  <a:defRPr/>
                </a:pPr>
                <a:endParaRPr kumimoji="0"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endParaRPr>
              </a:p>
            </p:txBody>
          </p:sp>
          <p:sp>
            <p:nvSpPr>
              <p:cNvPr id="171" name="Oval 62"/>
              <p:cNvSpPr>
                <a:spLocks noChangeArrowheads="1"/>
              </p:cNvSpPr>
              <p:nvPr/>
            </p:nvSpPr>
            <p:spPr bwMode="auto">
              <a:xfrm>
                <a:off x="2256" y="3264"/>
                <a:ext cx="48" cy="48"/>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90000"/>
                  </a:lnSpc>
                  <a:spcBef>
                    <a:spcPct val="50000"/>
                  </a:spcBef>
                  <a:spcAft>
                    <a:spcPct val="0"/>
                  </a:spcAft>
                  <a:buClr>
                    <a:srgbClr val="99CCFF"/>
                  </a:buClr>
                  <a:buSzPct val="75000"/>
                  <a:buFontTx/>
                  <a:buNone/>
                  <a:tabLst/>
                  <a:defRPr/>
                </a:pPr>
                <a:endParaRPr kumimoji="0"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endParaRPr>
              </a:p>
            </p:txBody>
          </p:sp>
          <p:sp>
            <p:nvSpPr>
              <p:cNvPr id="172" name="Oval 63"/>
              <p:cNvSpPr>
                <a:spLocks noChangeArrowheads="1"/>
              </p:cNvSpPr>
              <p:nvPr/>
            </p:nvSpPr>
            <p:spPr bwMode="auto">
              <a:xfrm>
                <a:off x="2352" y="3264"/>
                <a:ext cx="48" cy="48"/>
              </a:xfrm>
              <a:prstGeom prst="ellipse">
                <a:avLst/>
              </a:prstGeom>
              <a:solidFill>
                <a:srgbClr val="000000"/>
              </a:solidFill>
              <a:ln w="28575">
                <a:solidFill>
                  <a:srgbClr val="0033CC"/>
                </a:solidFill>
                <a:round/>
                <a:headEnd/>
                <a:tailEnd/>
              </a:ln>
              <a:effectLst/>
              <a:extLs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90000"/>
                  </a:lnSpc>
                  <a:spcBef>
                    <a:spcPct val="50000"/>
                  </a:spcBef>
                  <a:spcAft>
                    <a:spcPct val="0"/>
                  </a:spcAft>
                  <a:buClr>
                    <a:srgbClr val="99CCFF"/>
                  </a:buClr>
                  <a:buSzPct val="75000"/>
                  <a:buFontTx/>
                  <a:buNone/>
                  <a:tabLst/>
                  <a:defRPr/>
                </a:pPr>
                <a:endParaRPr kumimoji="0" lang="zh-CN" altLang="en-US" sz="20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sym typeface="Symbol" panose="05050102010706020507" pitchFamily="18" charset="2"/>
                </a:endParaRPr>
              </a:p>
            </p:txBody>
          </p:sp>
          <p:sp>
            <p:nvSpPr>
              <p:cNvPr id="173" name="Rectangle 64"/>
              <p:cNvSpPr>
                <a:spLocks noChangeArrowheads="1"/>
              </p:cNvSpPr>
              <p:nvPr/>
            </p:nvSpPr>
            <p:spPr bwMode="auto">
              <a:xfrm>
                <a:off x="2688" y="3168"/>
                <a:ext cx="312" cy="228"/>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kern="0" cap="none" spc="0" normalizeH="0" baseline="0" noProof="0" smtClean="0">
                    <a:ln>
                      <a:noFill/>
                    </a:ln>
                    <a:solidFill>
                      <a:srgbClr val="000000"/>
                    </a:solidFill>
                    <a:effectLst/>
                    <a:uLnTx/>
                    <a:uFillTx/>
                    <a:latin typeface="Symbol" panose="05050102010706020507" pitchFamily="18" charset="2"/>
                    <a:ea typeface="宋体" panose="02010600030101010101" pitchFamily="2" charset="-122"/>
                    <a:sym typeface="Symbol" panose="05050102010706020507" pitchFamily="18" charset="2"/>
                  </a:rPr>
                  <a:t>b</a:t>
                </a:r>
                <a:r>
                  <a:rPr kumimoji="1" lang="en-US" altLang="zh-CN" sz="2400" b="1" i="0" u="none" strike="noStrike" kern="0" cap="none" spc="0" normalizeH="0" baseline="-25000" noProof="0" smtClean="0">
                    <a:ln>
                      <a:noFill/>
                    </a:ln>
                    <a:solidFill>
                      <a:srgbClr val="000000"/>
                    </a:solidFill>
                    <a:effectLst/>
                    <a:uLnTx/>
                    <a:uFillTx/>
                    <a:latin typeface="Times New Roman" panose="02020603050405020304" pitchFamily="18" charset="0"/>
                    <a:ea typeface="宋体" panose="02010600030101010101" pitchFamily="2" charset="-122"/>
                    <a:sym typeface="Symbol" panose="05050102010706020507" pitchFamily="18" charset="2"/>
                  </a:rPr>
                  <a:t>m</a:t>
                </a:r>
              </a:p>
            </p:txBody>
          </p:sp>
          <p:sp>
            <p:nvSpPr>
              <p:cNvPr id="174" name="Line 65"/>
              <p:cNvSpPr>
                <a:spLocks noChangeShapeType="1"/>
              </p:cNvSpPr>
              <p:nvPr/>
            </p:nvSpPr>
            <p:spPr bwMode="auto">
              <a:xfrm>
                <a:off x="2460" y="3282"/>
                <a:ext cx="22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sp>
            <p:nvSpPr>
              <p:cNvPr id="175" name="Line 66"/>
              <p:cNvSpPr>
                <a:spLocks noChangeShapeType="1"/>
              </p:cNvSpPr>
              <p:nvPr/>
            </p:nvSpPr>
            <p:spPr bwMode="auto">
              <a:xfrm>
                <a:off x="3000" y="3282"/>
                <a:ext cx="22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ea typeface="楷体_GB2312" pitchFamily="49" charset="-122"/>
                  <a:sym typeface="Symbol" panose="05050102010706020507" pitchFamily="18" charset="2"/>
                </a:endParaRPr>
              </a:p>
            </p:txBody>
          </p:sp>
        </p:grpSp>
      </p:grpSp>
      <p:grpSp>
        <p:nvGrpSpPr>
          <p:cNvPr id="176" name="Group 67"/>
          <p:cNvGrpSpPr>
            <a:grpSpLocks/>
          </p:cNvGrpSpPr>
          <p:nvPr/>
        </p:nvGrpSpPr>
        <p:grpSpPr bwMode="auto">
          <a:xfrm>
            <a:off x="827088" y="3971925"/>
            <a:ext cx="6927850" cy="1112838"/>
            <a:chOff x="340" y="2570"/>
            <a:chExt cx="4364" cy="701"/>
          </a:xfrm>
        </p:grpSpPr>
        <p:sp>
          <p:nvSpPr>
            <p:cNvPr id="177" name="Rectangle 68"/>
            <p:cNvSpPr>
              <a:spLocks noChangeArrowheads="1"/>
            </p:cNvSpPr>
            <p:nvPr/>
          </p:nvSpPr>
          <p:spPr bwMode="auto">
            <a:xfrm>
              <a:off x="340" y="2570"/>
              <a:ext cx="1542" cy="499"/>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81088"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717675"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2354263" indent="-4572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990850" indent="-4572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34480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39052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43624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4819650" indent="-4572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lnSpc>
                  <a:spcPct val="90000"/>
                </a:lnSpc>
                <a:spcBef>
                  <a:spcPct val="0"/>
                </a:spcBef>
                <a:spcAft>
                  <a:spcPct val="0"/>
                </a:spcAft>
                <a:buClrTx/>
                <a:buSzTx/>
                <a:buFontTx/>
                <a:buNone/>
              </a:pPr>
              <a:r>
                <a:rPr kumimoji="1" lang="zh-CN" altLang="en-US" sz="2400" b="1" smtClean="0">
                  <a:solidFill>
                    <a:srgbClr val="000000"/>
                  </a:solidFill>
                  <a:latin typeface="楷体_GB2312" pitchFamily="49" charset="-122"/>
                  <a:ea typeface="楷体_GB2312" pitchFamily="49" charset="-122"/>
                  <a:sym typeface="Symbol" panose="05050102010706020507" pitchFamily="18" charset="2"/>
                </a:rPr>
                <a:t>产生式</a:t>
              </a:r>
            </a:p>
            <a:p>
              <a:pPr algn="ctr" eaLnBrk="0" fontAlgn="base" hangingPunct="0">
                <a:lnSpc>
                  <a:spcPct val="90000"/>
                </a:lnSpc>
                <a:spcBef>
                  <a:spcPct val="0"/>
                </a:spcBef>
                <a:spcAft>
                  <a:spcPct val="0"/>
                </a:spcAft>
                <a:buClrTx/>
                <a:buSzTx/>
                <a:buFontTx/>
                <a:buNone/>
              </a:pPr>
              <a:r>
                <a:rPr lang="en-US" altLang="en-US" sz="2400" b="1" smtClean="0">
                  <a:solidFill>
                    <a:srgbClr val="000000"/>
                  </a:solidFill>
                  <a:latin typeface="楷体_GB2312" pitchFamily="49" charset="-122"/>
                  <a:ea typeface="楷体_GB2312" pitchFamily="49" charset="-122"/>
                  <a:sym typeface="Symbol" panose="05050102010706020507" pitchFamily="18" charset="2"/>
                </a:rPr>
                <a:t>→|</a:t>
              </a:r>
              <a:endParaRPr lang="en-US" altLang="zh-CN" sz="2400" b="1" smtClean="0">
                <a:solidFill>
                  <a:srgbClr val="000000"/>
                </a:solidFill>
                <a:latin typeface="楷体_GB2312" pitchFamily="49" charset="-122"/>
                <a:ea typeface="楷体_GB2312" pitchFamily="49" charset="-122"/>
                <a:sym typeface="Symbol" panose="05050102010706020507" pitchFamily="18" charset="2"/>
              </a:endParaRPr>
            </a:p>
          </p:txBody>
        </p:sp>
        <p:sp>
          <p:nvSpPr>
            <p:cNvPr id="178" name="AutoShape 69"/>
            <p:cNvSpPr>
              <a:spLocks noChangeArrowheads="1"/>
            </p:cNvSpPr>
            <p:nvPr/>
          </p:nvSpPr>
          <p:spPr bwMode="auto">
            <a:xfrm>
              <a:off x="1927" y="2613"/>
              <a:ext cx="862" cy="411"/>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83 w 21600"/>
                <a:gd name="T13" fmla="*/ 5413 h 21600"/>
                <a:gd name="T14" fmla="*/ 18894 w 21600"/>
                <a:gd name="T15" fmla="*/ 1618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lIns="0" tIns="46038" rIns="0" bIns="46038" anchor="ctr">
              <a:spAutoFit/>
            </a:bodyPr>
            <a:lstStyle>
              <a:lvl1pPr marL="457200" indent="-457200" defTabSz="225425">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defTabSz="225425">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defTabSz="225425">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defTabSz="225425">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defTabSz="225425">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lnSpc>
                  <a:spcPct val="90000"/>
                </a:lnSpc>
                <a:spcBef>
                  <a:spcPct val="50000"/>
                </a:spcBef>
                <a:spcAft>
                  <a:spcPct val="0"/>
                </a:spcAft>
                <a:buClr>
                  <a:srgbClr val="99CCFF"/>
                </a:buClr>
                <a:buFontTx/>
                <a:buNone/>
              </a:pPr>
              <a:r>
                <a:rPr lang="zh-CN" altLang="en-US" sz="2000" b="1" smtClean="0">
                  <a:solidFill>
                    <a:srgbClr val="0033CC"/>
                  </a:solidFill>
                  <a:latin typeface="楷体_GB2312" pitchFamily="49" charset="-122"/>
                  <a:ea typeface="楷体_GB2312" pitchFamily="49" charset="-122"/>
                  <a:sym typeface="Symbol" panose="05050102010706020507" pitchFamily="18" charset="2"/>
                </a:rPr>
                <a:t>对应于</a:t>
              </a:r>
            </a:p>
          </p:txBody>
        </p:sp>
        <p:sp>
          <p:nvSpPr>
            <p:cNvPr id="179" name="Rectangle 70"/>
            <p:cNvSpPr>
              <a:spLocks noChangeArrowheads="1"/>
            </p:cNvSpPr>
            <p:nvPr/>
          </p:nvSpPr>
          <p:spPr bwMode="auto">
            <a:xfrm>
              <a:off x="3120" y="2659"/>
              <a:ext cx="336" cy="276"/>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Bef>
                  <a:spcPct val="0"/>
                </a:spcBef>
                <a:spcAft>
                  <a:spcPct val="0"/>
                </a:spcAft>
                <a:buClrTx/>
                <a:buSzTx/>
                <a:buFontTx/>
                <a:buNone/>
              </a:pPr>
              <a:r>
                <a:rPr kumimoji="1" lang="en-US" altLang="zh-CN" sz="2400" b="1" smtClean="0">
                  <a:solidFill>
                    <a:srgbClr val="000000"/>
                  </a:solidFill>
                  <a:ea typeface="宋体" panose="02010600030101010101" pitchFamily="2" charset="-122"/>
                  <a:sym typeface="Symbol" panose="05050102010706020507" pitchFamily="18" charset="2"/>
                </a:rPr>
                <a:t></a:t>
              </a:r>
              <a:r>
                <a:rPr kumimoji="1" lang="en-US" altLang="zh-CN" sz="2400" b="1" smtClean="0">
                  <a:solidFill>
                    <a:srgbClr val="000000"/>
                  </a:solidFill>
                  <a:latin typeface="Symbol" panose="05050102010706020507" pitchFamily="18" charset="2"/>
                  <a:ea typeface="宋体" panose="02010600030101010101" pitchFamily="2" charset="-122"/>
                  <a:sym typeface="Symbol" panose="05050102010706020507" pitchFamily="18" charset="2"/>
                </a:rPr>
                <a:t>g</a:t>
              </a:r>
              <a:endParaRPr kumimoji="1" lang="en-US" altLang="zh-CN" sz="2400" b="1" baseline="-25000" smtClean="0">
                <a:solidFill>
                  <a:srgbClr val="000000"/>
                </a:solidFill>
                <a:ea typeface="宋体" panose="02010600030101010101" pitchFamily="2" charset="-122"/>
                <a:sym typeface="Symbol" panose="05050102010706020507" pitchFamily="18" charset="2"/>
              </a:endParaRPr>
            </a:p>
          </p:txBody>
        </p:sp>
        <p:sp>
          <p:nvSpPr>
            <p:cNvPr id="180" name="Line 71"/>
            <p:cNvSpPr>
              <a:spLocks noChangeShapeType="1"/>
            </p:cNvSpPr>
            <p:nvPr/>
          </p:nvSpPr>
          <p:spPr bwMode="auto">
            <a:xfrm>
              <a:off x="2880" y="2803"/>
              <a:ext cx="22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sp>
          <p:nvSpPr>
            <p:cNvPr id="181" name="Line 72"/>
            <p:cNvSpPr>
              <a:spLocks noChangeShapeType="1"/>
            </p:cNvSpPr>
            <p:nvPr/>
          </p:nvSpPr>
          <p:spPr bwMode="auto">
            <a:xfrm>
              <a:off x="3456" y="2803"/>
              <a:ext cx="124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sp>
          <p:nvSpPr>
            <p:cNvPr id="182" name="Rectangle 73"/>
            <p:cNvSpPr>
              <a:spLocks noChangeArrowheads="1"/>
            </p:cNvSpPr>
            <p:nvPr/>
          </p:nvSpPr>
          <p:spPr bwMode="auto">
            <a:xfrm>
              <a:off x="3936" y="3043"/>
              <a:ext cx="336" cy="228"/>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Bef>
                  <a:spcPct val="0"/>
                </a:spcBef>
                <a:spcAft>
                  <a:spcPct val="0"/>
                </a:spcAft>
                <a:buClrTx/>
                <a:buSzTx/>
                <a:buFontTx/>
                <a:buNone/>
              </a:pPr>
              <a:r>
                <a:rPr kumimoji="1" lang="en-US" altLang="zh-CN" sz="2400" b="1" smtClean="0">
                  <a:solidFill>
                    <a:srgbClr val="000000"/>
                  </a:solidFill>
                  <a:ea typeface="宋体" panose="02010600030101010101" pitchFamily="2" charset="-122"/>
                  <a:sym typeface="Symbol" panose="05050102010706020507" pitchFamily="18" charset="2"/>
                </a:rPr>
                <a:t></a:t>
              </a:r>
              <a:r>
                <a:rPr kumimoji="1" lang="en-US" altLang="zh-CN" sz="2400" b="1" smtClean="0">
                  <a:solidFill>
                    <a:srgbClr val="000000"/>
                  </a:solidFill>
                  <a:latin typeface="Symbol" panose="05050102010706020507" pitchFamily="18" charset="2"/>
                  <a:ea typeface="宋体" panose="02010600030101010101" pitchFamily="2" charset="-122"/>
                  <a:sym typeface="Symbol" panose="05050102010706020507" pitchFamily="18" charset="2"/>
                </a:rPr>
                <a:t>b</a:t>
              </a:r>
              <a:endParaRPr kumimoji="1" lang="en-US" altLang="zh-CN" sz="2400" b="1" baseline="-25000" smtClean="0">
                <a:solidFill>
                  <a:srgbClr val="000000"/>
                </a:solidFill>
                <a:ea typeface="宋体" panose="02010600030101010101" pitchFamily="2" charset="-122"/>
                <a:sym typeface="Symbol" panose="05050102010706020507" pitchFamily="18" charset="2"/>
              </a:endParaRPr>
            </a:p>
          </p:txBody>
        </p:sp>
        <p:sp>
          <p:nvSpPr>
            <p:cNvPr id="183" name="Line 74"/>
            <p:cNvSpPr>
              <a:spLocks noChangeShapeType="1"/>
            </p:cNvSpPr>
            <p:nvPr/>
          </p:nvSpPr>
          <p:spPr bwMode="auto">
            <a:xfrm flipH="1">
              <a:off x="3744" y="3139"/>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sp>
          <p:nvSpPr>
            <p:cNvPr id="184" name="Line 75"/>
            <p:cNvSpPr>
              <a:spLocks noChangeShapeType="1"/>
            </p:cNvSpPr>
            <p:nvPr/>
          </p:nvSpPr>
          <p:spPr bwMode="auto">
            <a:xfrm flipV="1">
              <a:off x="3744" y="2803"/>
              <a:ext cx="0" cy="336"/>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grpSp>
          <p:nvGrpSpPr>
            <p:cNvPr id="185" name="Group 76"/>
            <p:cNvGrpSpPr>
              <a:grpSpLocks/>
            </p:cNvGrpSpPr>
            <p:nvPr/>
          </p:nvGrpSpPr>
          <p:grpSpPr bwMode="auto">
            <a:xfrm>
              <a:off x="4272" y="2803"/>
              <a:ext cx="192" cy="336"/>
              <a:chOff x="4896" y="3312"/>
              <a:chExt cx="192" cy="288"/>
            </a:xfrm>
          </p:grpSpPr>
          <p:sp>
            <p:nvSpPr>
              <p:cNvPr id="186" name="Line 77"/>
              <p:cNvSpPr>
                <a:spLocks noChangeShapeType="1"/>
              </p:cNvSpPr>
              <p:nvPr/>
            </p:nvSpPr>
            <p:spPr bwMode="auto">
              <a:xfrm>
                <a:off x="5088" y="3312"/>
                <a:ext cx="0" cy="288"/>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sp>
            <p:nvSpPr>
              <p:cNvPr id="187" name="Line 78"/>
              <p:cNvSpPr>
                <a:spLocks noChangeShapeType="1"/>
              </p:cNvSpPr>
              <p:nvPr/>
            </p:nvSpPr>
            <p:spPr bwMode="auto">
              <a:xfrm flipH="1">
                <a:off x="4896" y="3600"/>
                <a:ext cx="19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eaLnBrk="0" fontAlgn="base" hangingPunct="0">
                  <a:spcBef>
                    <a:spcPct val="0"/>
                  </a:spcBef>
                  <a:spcAft>
                    <a:spcPct val="0"/>
                  </a:spcAft>
                </a:pPr>
                <a:endParaRPr lang="zh-CN" altLang="en-US" sz="2000" b="1" smtClean="0">
                  <a:solidFill>
                    <a:srgbClr val="000000"/>
                  </a:solidFill>
                  <a:ea typeface="楷体_GB2312" pitchFamily="49" charset="-122"/>
                  <a:sym typeface="Symbol" panose="05050102010706020507" pitchFamily="18" charset="2"/>
                </a:endParaRPr>
              </a:p>
            </p:txBody>
          </p:sp>
        </p:grpSp>
      </p:grpSp>
    </p:spTree>
    <p:extLst>
      <p:ext uri="{BB962C8B-B14F-4D97-AF65-F5344CB8AC3E}">
        <p14:creationId xmlns:p14="http://schemas.microsoft.com/office/powerpoint/2010/main" val="291838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box(in)">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1" fill="hold">
                                          <p:stCondLst>
                                            <p:cond delay="0"/>
                                          </p:stCondLst>
                                        </p:cTn>
                                        <p:tgtEl>
                                          <p:spTgt spid="128"/>
                                        </p:tgtEl>
                                        <p:attrNameLst>
                                          <p:attrName>style.visibility</p:attrName>
                                        </p:attrNameLst>
                                      </p:cBhvr>
                                      <p:to>
                                        <p:strVal val="visible"/>
                                      </p:to>
                                    </p:set>
                                    <p:animEffect transition="in" filter="fade">
                                      <p:cBhvr>
                                        <p:cTn id="12" dur="500"/>
                                        <p:tgtEl>
                                          <p:spTgt spid="128"/>
                                        </p:tgtEl>
                                      </p:cBhvr>
                                    </p:animEffect>
                                    <p:anim calcmode="lin" valueType="num">
                                      <p:cBhvr>
                                        <p:cTn id="13" dur="500" fill="hold"/>
                                        <p:tgtEl>
                                          <p:spTgt spid="128"/>
                                        </p:tgtEl>
                                        <p:attrNameLst>
                                          <p:attrName>style.rotation</p:attrName>
                                        </p:attrNameLst>
                                      </p:cBhvr>
                                      <p:tavLst>
                                        <p:tav tm="0">
                                          <p:val>
                                            <p:fltVal val="720"/>
                                          </p:val>
                                        </p:tav>
                                        <p:tav tm="100000">
                                          <p:val>
                                            <p:fltVal val="0"/>
                                          </p:val>
                                        </p:tav>
                                      </p:tavLst>
                                    </p:anim>
                                    <p:anim calcmode="lin" valueType="num">
                                      <p:cBhvr>
                                        <p:cTn id="14" dur="500" fill="hold"/>
                                        <p:tgtEl>
                                          <p:spTgt spid="128"/>
                                        </p:tgtEl>
                                        <p:attrNameLst>
                                          <p:attrName>ppt_h</p:attrName>
                                        </p:attrNameLst>
                                      </p:cBhvr>
                                      <p:tavLst>
                                        <p:tav tm="0">
                                          <p:val>
                                            <p:fltVal val="0"/>
                                          </p:val>
                                        </p:tav>
                                        <p:tav tm="100000">
                                          <p:val>
                                            <p:strVal val="#ppt_h"/>
                                          </p:val>
                                        </p:tav>
                                      </p:tavLst>
                                    </p:anim>
                                    <p:anim calcmode="lin" valueType="num">
                                      <p:cBhvr>
                                        <p:cTn id="15" dur="500" fill="hold"/>
                                        <p:tgtEl>
                                          <p:spTgt spid="128"/>
                                        </p:tgtEl>
                                        <p:attrNameLst>
                                          <p:attrName>ppt_w</p:attrName>
                                        </p:attrNameLst>
                                      </p:cBhvr>
                                      <p:tavLst>
                                        <p:tav tm="0">
                                          <p:val>
                                            <p:fltVal val="0"/>
                                          </p:val>
                                        </p:tav>
                                        <p:tav tm="100000">
                                          <p:val>
                                            <p:strVal val="#ppt_w"/>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9"/>
                                        </p:tgtEl>
                                        <p:attrNameLst>
                                          <p:attrName>style.visibility</p:attrName>
                                        </p:attrNameLst>
                                      </p:cBhvr>
                                      <p:to>
                                        <p:strVal val="visible"/>
                                      </p:to>
                                    </p:set>
                                    <p:animEffect transition="in" filter="dissolve">
                                      <p:cBhvr>
                                        <p:cTn id="20" dur="500"/>
                                        <p:tgtEl>
                                          <p:spTgt spid="129"/>
                                        </p:tgtEl>
                                      </p:cBhvr>
                                    </p:animEffect>
                                  </p:childTnLst>
                                  <p:subTnLst>
                                    <p:set>
                                      <p:cBhvr override="childStyle">
                                        <p:cTn dur="1" fill="hold" display="0" masterRel="nextClick" afterEffect="1"/>
                                        <p:tgtEl>
                                          <p:spTgt spid="129"/>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36"/>
                                        </p:tgtEl>
                                        <p:attrNameLst>
                                          <p:attrName>style.visibility</p:attrName>
                                        </p:attrNameLst>
                                      </p:cBhvr>
                                      <p:to>
                                        <p:strVal val="visible"/>
                                      </p:to>
                                    </p:set>
                                    <p:animEffect transition="in" filter="dissolve">
                                      <p:cBhvr>
                                        <p:cTn id="25"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43"/>
                                        </p:tgtEl>
                                        <p:attrNameLst>
                                          <p:attrName>style.visibility</p:attrName>
                                        </p:attrNameLst>
                                      </p:cBhvr>
                                      <p:to>
                                        <p:strVal val="visible"/>
                                      </p:to>
                                    </p:set>
                                    <p:animEffect transition="in" filter="dissolve">
                                      <p:cBhvr>
                                        <p:cTn id="30" dur="500"/>
                                        <p:tgtEl>
                                          <p:spTgt spid="143"/>
                                        </p:tgtEl>
                                      </p:cBhvr>
                                    </p:animEffec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61"/>
                                        </p:tgtEl>
                                        <p:attrNameLst>
                                          <p:attrName>style.visibility</p:attrName>
                                        </p:attrNameLst>
                                      </p:cBhvr>
                                      <p:to>
                                        <p:strVal val="visible"/>
                                      </p:to>
                                    </p:set>
                                    <p:animEffect transition="in" filter="dissolve">
                                      <p:cBhvr>
                                        <p:cTn id="35" dur="500"/>
                                        <p:tgtEl>
                                          <p:spTgt spid="161"/>
                                        </p:tgtEl>
                                      </p:cBhvr>
                                    </p:animEffec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76"/>
                                        </p:tgtEl>
                                        <p:attrNameLst>
                                          <p:attrName>style.visibility</p:attrName>
                                        </p:attrNameLst>
                                      </p:cBhvr>
                                      <p:to>
                                        <p:strVal val="visible"/>
                                      </p:to>
                                    </p:set>
                                    <p:animEffect transition="in" filter="dissolve">
                                      <p:cBhvr>
                                        <p:cTn id="4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2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语言的定义</a:t>
            </a:r>
            <a:endParaRPr lang="zh-CN" altLang="en-US" dirty="0"/>
          </a:p>
        </p:txBody>
      </p:sp>
      <p:grpSp>
        <p:nvGrpSpPr>
          <p:cNvPr id="107" name="Group 110"/>
          <p:cNvGrpSpPr>
            <a:grpSpLocks/>
          </p:cNvGrpSpPr>
          <p:nvPr/>
        </p:nvGrpSpPr>
        <p:grpSpPr bwMode="auto">
          <a:xfrm>
            <a:off x="323850" y="3611879"/>
            <a:ext cx="4038600" cy="2098675"/>
            <a:chOff x="204" y="2160"/>
            <a:chExt cx="2544" cy="1322"/>
          </a:xfrm>
        </p:grpSpPr>
        <p:sp>
          <p:nvSpPr>
            <p:cNvPr id="108" name="Text Box 17"/>
            <p:cNvSpPr txBox="1">
              <a:spLocks noChangeArrowheads="1"/>
            </p:cNvSpPr>
            <p:nvPr/>
          </p:nvSpPr>
          <p:spPr bwMode="auto">
            <a:xfrm>
              <a:off x="703" y="3249"/>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dirty="0">
                  <a:ln>
                    <a:noFill/>
                  </a:ln>
                  <a:solidFill>
                    <a:srgbClr val="C00000"/>
                  </a:solidFill>
                  <a:effectLst>
                    <a:outerShdw blurRad="38100" dist="38100" dir="2700000" algn="tl">
                      <a:srgbClr val="C0C0C0"/>
                    </a:outerShdw>
                  </a:effectLst>
                  <a:uLnTx/>
                  <a:uFillTx/>
                  <a:latin typeface="微软雅黑" pitchFamily="34" charset="-122"/>
                  <a:ea typeface="微软雅黑" pitchFamily="34" charset="-122"/>
                </a:rPr>
                <a:t>表达式</a:t>
              </a:r>
            </a:p>
          </p:txBody>
        </p:sp>
        <p:grpSp>
          <p:nvGrpSpPr>
            <p:cNvPr id="109" name="Group 105"/>
            <p:cNvGrpSpPr>
              <a:grpSpLocks/>
            </p:cNvGrpSpPr>
            <p:nvPr/>
          </p:nvGrpSpPr>
          <p:grpSpPr bwMode="auto">
            <a:xfrm>
              <a:off x="204" y="2160"/>
              <a:ext cx="2544" cy="960"/>
              <a:chOff x="384" y="2160"/>
              <a:chExt cx="2544" cy="960"/>
            </a:xfrm>
          </p:grpSpPr>
          <p:sp>
            <p:nvSpPr>
              <p:cNvPr id="110" name="Rectangle 3"/>
              <p:cNvSpPr>
                <a:spLocks noChangeArrowheads="1"/>
              </p:cNvSpPr>
              <p:nvPr/>
            </p:nvSpPr>
            <p:spPr bwMode="auto">
              <a:xfrm>
                <a:off x="1536" y="2160"/>
                <a:ext cx="528" cy="19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标识符</a:t>
                </a:r>
                <a:endParaRPr kumimoji="1" lang="zh-CN" altLang="en-US" sz="2400" b="0" i="0" u="none" strike="noStrike" kern="0" cap="none" spc="0" normalizeH="0" baseline="-25000" noProof="0" smtClean="0">
                  <a:ln>
                    <a:noFill/>
                  </a:ln>
                  <a:solidFill>
                    <a:sysClr val="windowText" lastClr="000000"/>
                  </a:solidFill>
                  <a:effectLst/>
                  <a:uLnTx/>
                  <a:uFillTx/>
                  <a:latin typeface="微软雅黑" pitchFamily="34" charset="-122"/>
                  <a:ea typeface="微软雅黑" pitchFamily="34" charset="-122"/>
                </a:endParaRPr>
              </a:p>
            </p:txBody>
          </p:sp>
          <p:sp>
            <p:nvSpPr>
              <p:cNvPr id="111" name="Line 4"/>
              <p:cNvSpPr>
                <a:spLocks noChangeShapeType="1"/>
              </p:cNvSpPr>
              <p:nvPr/>
            </p:nvSpPr>
            <p:spPr bwMode="auto">
              <a:xfrm>
                <a:off x="912" y="2256"/>
                <a:ext cx="62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2" name="Rectangle 5"/>
              <p:cNvSpPr>
                <a:spLocks noChangeArrowheads="1"/>
              </p:cNvSpPr>
              <p:nvPr/>
            </p:nvSpPr>
            <p:spPr bwMode="auto">
              <a:xfrm>
                <a:off x="1536" y="2544"/>
                <a:ext cx="528" cy="19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表达式</a:t>
                </a:r>
                <a:endParaRPr kumimoji="1" lang="zh-CN" altLang="en-US" sz="2400" b="0" i="0" u="none" strike="noStrike" kern="0" cap="none" spc="0" normalizeH="0" baseline="-25000" noProof="0" smtClean="0">
                  <a:ln>
                    <a:noFill/>
                  </a:ln>
                  <a:solidFill>
                    <a:sysClr val="windowText" lastClr="000000"/>
                  </a:solidFill>
                  <a:effectLst/>
                  <a:uLnTx/>
                  <a:uFillTx/>
                  <a:latin typeface="微软雅黑" pitchFamily="34" charset="-122"/>
                  <a:ea typeface="微软雅黑" pitchFamily="34" charset="-122"/>
                </a:endParaRPr>
              </a:p>
            </p:txBody>
          </p:sp>
          <p:sp>
            <p:nvSpPr>
              <p:cNvPr id="113" name="Line 6"/>
              <p:cNvSpPr>
                <a:spLocks noChangeShapeType="1"/>
              </p:cNvSpPr>
              <p:nvPr/>
            </p:nvSpPr>
            <p:spPr bwMode="auto">
              <a:xfrm flipH="1">
                <a:off x="384" y="2256"/>
                <a:ext cx="5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4" name="Line 7"/>
              <p:cNvSpPr>
                <a:spLocks noChangeShapeType="1"/>
              </p:cNvSpPr>
              <p:nvPr/>
            </p:nvSpPr>
            <p:spPr bwMode="auto">
              <a:xfrm>
                <a:off x="2064" y="2256"/>
                <a:ext cx="86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5" name="Line 8"/>
              <p:cNvSpPr>
                <a:spLocks noChangeShapeType="1"/>
              </p:cNvSpPr>
              <p:nvPr/>
            </p:nvSpPr>
            <p:spPr bwMode="auto">
              <a:xfrm>
                <a:off x="960" y="2256"/>
                <a:ext cx="0" cy="3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6" name="Line 9"/>
              <p:cNvSpPr>
                <a:spLocks noChangeShapeType="1"/>
              </p:cNvSpPr>
              <p:nvPr/>
            </p:nvSpPr>
            <p:spPr bwMode="auto">
              <a:xfrm>
                <a:off x="960" y="2640"/>
                <a:ext cx="1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7" name="Line 10"/>
              <p:cNvSpPr>
                <a:spLocks noChangeShapeType="1"/>
              </p:cNvSpPr>
              <p:nvPr/>
            </p:nvSpPr>
            <p:spPr bwMode="auto">
              <a:xfrm>
                <a:off x="2448" y="2640"/>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8" name="Line 11"/>
              <p:cNvSpPr>
                <a:spLocks noChangeShapeType="1"/>
              </p:cNvSpPr>
              <p:nvPr/>
            </p:nvSpPr>
            <p:spPr bwMode="auto">
              <a:xfrm flipV="1">
                <a:off x="2544" y="2256"/>
                <a:ext cx="0" cy="384"/>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19" name="Rectangle 12"/>
              <p:cNvSpPr>
                <a:spLocks noChangeArrowheads="1"/>
              </p:cNvSpPr>
              <p:nvPr/>
            </p:nvSpPr>
            <p:spPr bwMode="auto">
              <a:xfrm>
                <a:off x="1632" y="2928"/>
                <a:ext cx="336" cy="19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sym typeface="Monotype Sorts" pitchFamily="2" charset="2"/>
                  </a:rPr>
                  <a:t>运算符</a:t>
                </a:r>
                <a:endParaRPr kumimoji="1" lang="zh-CN" altLang="en-US" sz="2400" b="0" i="0" u="none" strike="noStrike" kern="0" cap="none" spc="0" normalizeH="0" baseline="-25000" noProof="0" smtClean="0">
                  <a:ln>
                    <a:noFill/>
                  </a:ln>
                  <a:solidFill>
                    <a:sysClr val="windowText" lastClr="000000"/>
                  </a:solidFill>
                  <a:effectLst/>
                  <a:uLnTx/>
                  <a:uFillTx/>
                  <a:latin typeface="微软雅黑" pitchFamily="34" charset="-122"/>
                  <a:ea typeface="微软雅黑" pitchFamily="34" charset="-122"/>
                </a:endParaRPr>
              </a:p>
            </p:txBody>
          </p:sp>
          <p:sp>
            <p:nvSpPr>
              <p:cNvPr id="120" name="Line 13"/>
              <p:cNvSpPr>
                <a:spLocks noChangeShapeType="1"/>
              </p:cNvSpPr>
              <p:nvPr/>
            </p:nvSpPr>
            <p:spPr bwMode="auto">
              <a:xfrm>
                <a:off x="960" y="2640"/>
                <a:ext cx="0" cy="3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1" name="Line 14"/>
              <p:cNvSpPr>
                <a:spLocks noChangeShapeType="1"/>
              </p:cNvSpPr>
              <p:nvPr/>
            </p:nvSpPr>
            <p:spPr bwMode="auto">
              <a:xfrm>
                <a:off x="2448" y="3024"/>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2" name="Line 15"/>
              <p:cNvSpPr>
                <a:spLocks noChangeShapeType="1"/>
              </p:cNvSpPr>
              <p:nvPr/>
            </p:nvSpPr>
            <p:spPr bwMode="auto">
              <a:xfrm flipV="1">
                <a:off x="2544" y="2640"/>
                <a:ext cx="0" cy="3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3" name="Line 16"/>
              <p:cNvSpPr>
                <a:spLocks noChangeShapeType="1"/>
              </p:cNvSpPr>
              <p:nvPr/>
            </p:nvSpPr>
            <p:spPr bwMode="auto">
              <a:xfrm>
                <a:off x="2448" y="3024"/>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4" name="Oval 18"/>
              <p:cNvSpPr>
                <a:spLocks noChangeArrowheads="1"/>
              </p:cNvSpPr>
              <p:nvPr/>
            </p:nvSpPr>
            <p:spPr bwMode="auto">
              <a:xfrm>
                <a:off x="1104" y="2496"/>
                <a:ext cx="240" cy="240"/>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125" name="Line 19"/>
              <p:cNvSpPr>
                <a:spLocks noChangeShapeType="1"/>
              </p:cNvSpPr>
              <p:nvPr/>
            </p:nvSpPr>
            <p:spPr bwMode="auto">
              <a:xfrm>
                <a:off x="1344" y="2640"/>
                <a:ext cx="19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6" name="Oval 20"/>
              <p:cNvSpPr>
                <a:spLocks noChangeArrowheads="1"/>
              </p:cNvSpPr>
              <p:nvPr/>
            </p:nvSpPr>
            <p:spPr bwMode="auto">
              <a:xfrm>
                <a:off x="2208" y="2496"/>
                <a:ext cx="240" cy="240"/>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127" name="Line 21"/>
              <p:cNvSpPr>
                <a:spLocks noChangeShapeType="1"/>
              </p:cNvSpPr>
              <p:nvPr/>
            </p:nvSpPr>
            <p:spPr bwMode="auto">
              <a:xfrm>
                <a:off x="2064" y="2640"/>
                <a:ext cx="1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8" name="Line 22"/>
              <p:cNvSpPr>
                <a:spLocks noChangeShapeType="1"/>
              </p:cNvSpPr>
              <p:nvPr/>
            </p:nvSpPr>
            <p:spPr bwMode="auto">
              <a:xfrm>
                <a:off x="960" y="3024"/>
                <a:ext cx="1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29" name="Rectangle 23"/>
              <p:cNvSpPr>
                <a:spLocks noChangeArrowheads="1"/>
              </p:cNvSpPr>
              <p:nvPr/>
            </p:nvSpPr>
            <p:spPr bwMode="auto">
              <a:xfrm>
                <a:off x="1104" y="2928"/>
                <a:ext cx="336" cy="19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sym typeface="Monotype Sorts" pitchFamily="2" charset="2"/>
                  </a:rPr>
                  <a:t>表达式</a:t>
                </a:r>
                <a:endParaRPr kumimoji="1" lang="zh-CN" altLang="en-US" sz="2400" b="0" i="0" u="none" strike="noStrike" kern="0" cap="none" spc="0" normalizeH="0" baseline="-25000" noProof="0" smtClean="0">
                  <a:ln>
                    <a:noFill/>
                  </a:ln>
                  <a:solidFill>
                    <a:sysClr val="windowText" lastClr="000000"/>
                  </a:solidFill>
                  <a:effectLst/>
                  <a:uLnTx/>
                  <a:uFillTx/>
                  <a:latin typeface="微软雅黑" pitchFamily="34" charset="-122"/>
                  <a:ea typeface="微软雅黑" pitchFamily="34" charset="-122"/>
                </a:endParaRPr>
              </a:p>
            </p:txBody>
          </p:sp>
          <p:sp>
            <p:nvSpPr>
              <p:cNvPr id="130" name="Line 24"/>
              <p:cNvSpPr>
                <a:spLocks noChangeShapeType="1"/>
              </p:cNvSpPr>
              <p:nvPr/>
            </p:nvSpPr>
            <p:spPr bwMode="auto">
              <a:xfrm>
                <a:off x="1440" y="3024"/>
                <a:ext cx="19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1" name="Line 25"/>
              <p:cNvSpPr>
                <a:spLocks noChangeShapeType="1"/>
              </p:cNvSpPr>
              <p:nvPr/>
            </p:nvSpPr>
            <p:spPr bwMode="auto">
              <a:xfrm>
                <a:off x="1968" y="3024"/>
                <a:ext cx="14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2" name="Rectangle 26"/>
              <p:cNvSpPr>
                <a:spLocks noChangeArrowheads="1"/>
              </p:cNvSpPr>
              <p:nvPr/>
            </p:nvSpPr>
            <p:spPr bwMode="auto">
              <a:xfrm>
                <a:off x="2112" y="2928"/>
                <a:ext cx="336" cy="19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sym typeface="Monotype Sorts" pitchFamily="2" charset="2"/>
                  </a:rPr>
                  <a:t>表达式</a:t>
                </a:r>
                <a:endParaRPr kumimoji="1" lang="zh-CN" altLang="en-US" sz="16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sym typeface="Monotype Sorts" pitchFamily="2" charset="2"/>
                </a:endParaRPr>
              </a:p>
            </p:txBody>
          </p:sp>
        </p:grpSp>
      </p:grpSp>
      <p:grpSp>
        <p:nvGrpSpPr>
          <p:cNvPr id="133" name="Group 108"/>
          <p:cNvGrpSpPr>
            <a:grpSpLocks/>
          </p:cNvGrpSpPr>
          <p:nvPr/>
        </p:nvGrpSpPr>
        <p:grpSpPr bwMode="auto">
          <a:xfrm>
            <a:off x="468313" y="975043"/>
            <a:ext cx="3276600" cy="1673225"/>
            <a:chOff x="295" y="499"/>
            <a:chExt cx="2064" cy="1054"/>
          </a:xfrm>
        </p:grpSpPr>
        <p:grpSp>
          <p:nvGrpSpPr>
            <p:cNvPr id="134" name="Group 103"/>
            <p:cNvGrpSpPr>
              <a:grpSpLocks/>
            </p:cNvGrpSpPr>
            <p:nvPr/>
          </p:nvGrpSpPr>
          <p:grpSpPr bwMode="auto">
            <a:xfrm>
              <a:off x="295" y="499"/>
              <a:ext cx="2064" cy="708"/>
              <a:chOff x="480" y="336"/>
              <a:chExt cx="2064" cy="708"/>
            </a:xfrm>
          </p:grpSpPr>
          <p:sp>
            <p:nvSpPr>
              <p:cNvPr id="136" name="Rectangle 27"/>
              <p:cNvSpPr>
                <a:spLocks noChangeArrowheads="1"/>
              </p:cNvSpPr>
              <p:nvPr/>
            </p:nvSpPr>
            <p:spPr bwMode="auto">
              <a:xfrm>
                <a:off x="960" y="528"/>
                <a:ext cx="336" cy="276"/>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字母</a:t>
                </a:r>
                <a:endParaRPr kumimoji="1" lang="zh-CN" altLang="en-US" sz="24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37" name="Line 28"/>
              <p:cNvSpPr>
                <a:spLocks noChangeShapeType="1"/>
              </p:cNvSpPr>
              <p:nvPr/>
            </p:nvSpPr>
            <p:spPr bwMode="auto">
              <a:xfrm>
                <a:off x="480" y="672"/>
                <a:ext cx="46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8" name="Line 29"/>
              <p:cNvSpPr>
                <a:spLocks noChangeShapeType="1"/>
              </p:cNvSpPr>
              <p:nvPr/>
            </p:nvSpPr>
            <p:spPr bwMode="auto">
              <a:xfrm>
                <a:off x="1296" y="672"/>
                <a:ext cx="1248"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39" name="Rectangle 30"/>
              <p:cNvSpPr>
                <a:spLocks noChangeArrowheads="1"/>
              </p:cNvSpPr>
              <p:nvPr/>
            </p:nvSpPr>
            <p:spPr bwMode="auto">
              <a:xfrm>
                <a:off x="1776" y="816"/>
                <a:ext cx="336" cy="228"/>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字母</a:t>
                </a:r>
              </a:p>
            </p:txBody>
          </p:sp>
          <p:sp>
            <p:nvSpPr>
              <p:cNvPr id="140" name="Line 31"/>
              <p:cNvSpPr>
                <a:spLocks noChangeShapeType="1"/>
              </p:cNvSpPr>
              <p:nvPr/>
            </p:nvSpPr>
            <p:spPr bwMode="auto">
              <a:xfrm flipH="1">
                <a:off x="1584" y="912"/>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1" name="Line 32"/>
              <p:cNvSpPr>
                <a:spLocks noChangeShapeType="1"/>
              </p:cNvSpPr>
              <p:nvPr/>
            </p:nvSpPr>
            <p:spPr bwMode="auto">
              <a:xfrm flipV="1">
                <a:off x="1584" y="672"/>
                <a:ext cx="0" cy="24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2" name="Line 33"/>
              <p:cNvSpPr>
                <a:spLocks noChangeShapeType="1"/>
              </p:cNvSpPr>
              <p:nvPr/>
            </p:nvSpPr>
            <p:spPr bwMode="auto">
              <a:xfrm>
                <a:off x="2304" y="720"/>
                <a:ext cx="0" cy="19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3" name="Line 34"/>
              <p:cNvSpPr>
                <a:spLocks noChangeShapeType="1"/>
              </p:cNvSpPr>
              <p:nvPr/>
            </p:nvSpPr>
            <p:spPr bwMode="auto">
              <a:xfrm flipH="1">
                <a:off x="2112" y="912"/>
                <a:ext cx="19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4" name="Rectangle 35"/>
              <p:cNvSpPr>
                <a:spLocks noChangeArrowheads="1"/>
              </p:cNvSpPr>
              <p:nvPr/>
            </p:nvSpPr>
            <p:spPr bwMode="auto">
              <a:xfrm>
                <a:off x="1776" y="336"/>
                <a:ext cx="336" cy="228"/>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数字</a:t>
                </a:r>
                <a:endParaRPr kumimoji="1" lang="zh-CN" altLang="en-US" sz="24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45" name="Line 36"/>
              <p:cNvSpPr>
                <a:spLocks noChangeShapeType="1"/>
              </p:cNvSpPr>
              <p:nvPr/>
            </p:nvSpPr>
            <p:spPr bwMode="auto">
              <a:xfrm flipH="1">
                <a:off x="1584" y="432"/>
                <a:ext cx="1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6" name="Line 37"/>
              <p:cNvSpPr>
                <a:spLocks noChangeShapeType="1"/>
              </p:cNvSpPr>
              <p:nvPr/>
            </p:nvSpPr>
            <p:spPr bwMode="auto">
              <a:xfrm>
                <a:off x="2304" y="432"/>
                <a:ext cx="0" cy="33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7" name="Line 38"/>
              <p:cNvSpPr>
                <a:spLocks noChangeShapeType="1"/>
              </p:cNvSpPr>
              <p:nvPr/>
            </p:nvSpPr>
            <p:spPr bwMode="auto">
              <a:xfrm flipH="1">
                <a:off x="2112" y="432"/>
                <a:ext cx="19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48" name="Line 39"/>
              <p:cNvSpPr>
                <a:spLocks noChangeShapeType="1"/>
              </p:cNvSpPr>
              <p:nvPr/>
            </p:nvSpPr>
            <p:spPr bwMode="auto">
              <a:xfrm>
                <a:off x="1584" y="432"/>
                <a:ext cx="0" cy="24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grpSp>
        <p:sp>
          <p:nvSpPr>
            <p:cNvPr id="135" name="Text Box 40"/>
            <p:cNvSpPr txBox="1">
              <a:spLocks noChangeArrowheads="1"/>
            </p:cNvSpPr>
            <p:nvPr/>
          </p:nvSpPr>
          <p:spPr bwMode="auto">
            <a:xfrm>
              <a:off x="703" y="1320"/>
              <a:ext cx="72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dirty="0">
                  <a:ln>
                    <a:noFill/>
                  </a:ln>
                  <a:solidFill>
                    <a:srgbClr val="C00000"/>
                  </a:solidFill>
                  <a:uLnTx/>
                  <a:uFillTx/>
                  <a:latin typeface="微软雅黑" pitchFamily="34" charset="-122"/>
                  <a:ea typeface="微软雅黑" pitchFamily="34" charset="-122"/>
                </a:rPr>
                <a:t>标识符</a:t>
              </a:r>
            </a:p>
          </p:txBody>
        </p:sp>
      </p:grpSp>
      <p:grpSp>
        <p:nvGrpSpPr>
          <p:cNvPr id="149" name="Group 109"/>
          <p:cNvGrpSpPr>
            <a:grpSpLocks/>
          </p:cNvGrpSpPr>
          <p:nvPr/>
        </p:nvGrpSpPr>
        <p:grpSpPr bwMode="auto">
          <a:xfrm>
            <a:off x="4140200" y="944880"/>
            <a:ext cx="3384550" cy="1803400"/>
            <a:chOff x="2608" y="480"/>
            <a:chExt cx="2132" cy="1136"/>
          </a:xfrm>
        </p:grpSpPr>
        <p:grpSp>
          <p:nvGrpSpPr>
            <p:cNvPr id="150" name="Group 104"/>
            <p:cNvGrpSpPr>
              <a:grpSpLocks/>
            </p:cNvGrpSpPr>
            <p:nvPr/>
          </p:nvGrpSpPr>
          <p:grpSpPr bwMode="auto">
            <a:xfrm>
              <a:off x="2964" y="480"/>
              <a:ext cx="1776" cy="1136"/>
              <a:chOff x="2976" y="340"/>
              <a:chExt cx="1776" cy="1136"/>
            </a:xfrm>
          </p:grpSpPr>
          <p:sp>
            <p:nvSpPr>
              <p:cNvPr id="152" name="Line 83"/>
              <p:cNvSpPr>
                <a:spLocks noChangeShapeType="1"/>
              </p:cNvSpPr>
              <p:nvPr/>
            </p:nvSpPr>
            <p:spPr bwMode="auto">
              <a:xfrm flipV="1">
                <a:off x="2976" y="480"/>
                <a:ext cx="960"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3" name="Line 84"/>
              <p:cNvSpPr>
                <a:spLocks noChangeShapeType="1"/>
              </p:cNvSpPr>
              <p:nvPr/>
            </p:nvSpPr>
            <p:spPr bwMode="auto">
              <a:xfrm>
                <a:off x="4176" y="480"/>
                <a:ext cx="576"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4" name="Line 85"/>
              <p:cNvSpPr>
                <a:spLocks noChangeShapeType="1"/>
              </p:cNvSpPr>
              <p:nvPr/>
            </p:nvSpPr>
            <p:spPr bwMode="auto">
              <a:xfrm>
                <a:off x="3600" y="480"/>
                <a:ext cx="12" cy="87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5" name="Line 86"/>
              <p:cNvSpPr>
                <a:spLocks noChangeShapeType="1"/>
              </p:cNvSpPr>
              <p:nvPr/>
            </p:nvSpPr>
            <p:spPr bwMode="auto">
              <a:xfrm>
                <a:off x="3612" y="746"/>
                <a:ext cx="32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6" name="Line 87"/>
              <p:cNvSpPr>
                <a:spLocks noChangeShapeType="1"/>
              </p:cNvSpPr>
              <p:nvPr/>
            </p:nvSpPr>
            <p:spPr bwMode="auto">
              <a:xfrm>
                <a:off x="4180" y="746"/>
                <a:ext cx="24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7" name="Line 88"/>
              <p:cNvSpPr>
                <a:spLocks noChangeShapeType="1"/>
              </p:cNvSpPr>
              <p:nvPr/>
            </p:nvSpPr>
            <p:spPr bwMode="auto">
              <a:xfrm flipV="1">
                <a:off x="4423" y="462"/>
                <a:ext cx="0" cy="892"/>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8" name="Line 89"/>
              <p:cNvSpPr>
                <a:spLocks noChangeShapeType="1"/>
              </p:cNvSpPr>
              <p:nvPr/>
            </p:nvSpPr>
            <p:spPr bwMode="auto">
              <a:xfrm>
                <a:off x="3612" y="1030"/>
                <a:ext cx="32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59" name="Line 90"/>
              <p:cNvSpPr>
                <a:spLocks noChangeShapeType="1"/>
              </p:cNvSpPr>
              <p:nvPr/>
            </p:nvSpPr>
            <p:spPr bwMode="auto">
              <a:xfrm>
                <a:off x="4180" y="1030"/>
                <a:ext cx="24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0" name="Line 91"/>
              <p:cNvSpPr>
                <a:spLocks noChangeShapeType="1"/>
              </p:cNvSpPr>
              <p:nvPr/>
            </p:nvSpPr>
            <p:spPr bwMode="auto">
              <a:xfrm>
                <a:off x="3612" y="1354"/>
                <a:ext cx="32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1" name="Line 92"/>
              <p:cNvSpPr>
                <a:spLocks noChangeShapeType="1"/>
              </p:cNvSpPr>
              <p:nvPr/>
            </p:nvSpPr>
            <p:spPr bwMode="auto">
              <a:xfrm>
                <a:off x="4180" y="1354"/>
                <a:ext cx="24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62" name="Oval 93"/>
              <p:cNvSpPr>
                <a:spLocks noChangeArrowheads="1"/>
              </p:cNvSpPr>
              <p:nvPr/>
            </p:nvSpPr>
            <p:spPr bwMode="auto">
              <a:xfrm>
                <a:off x="3936" y="340"/>
                <a:ext cx="244" cy="244"/>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163" name="Oval 94"/>
              <p:cNvSpPr>
                <a:spLocks noChangeArrowheads="1"/>
              </p:cNvSpPr>
              <p:nvPr/>
            </p:nvSpPr>
            <p:spPr bwMode="auto">
              <a:xfrm>
                <a:off x="3936" y="624"/>
                <a:ext cx="244" cy="244"/>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164" name="Oval 95"/>
              <p:cNvSpPr>
                <a:spLocks noChangeArrowheads="1"/>
              </p:cNvSpPr>
              <p:nvPr/>
            </p:nvSpPr>
            <p:spPr bwMode="auto">
              <a:xfrm>
                <a:off x="3936" y="908"/>
                <a:ext cx="244" cy="244"/>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165" name="Oval 96"/>
              <p:cNvSpPr>
                <a:spLocks noChangeArrowheads="1"/>
              </p:cNvSpPr>
              <p:nvPr/>
            </p:nvSpPr>
            <p:spPr bwMode="auto">
              <a:xfrm>
                <a:off x="3936" y="1233"/>
                <a:ext cx="244" cy="24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grpSp>
        <p:sp>
          <p:nvSpPr>
            <p:cNvPr id="151" name="Text Box 97"/>
            <p:cNvSpPr txBox="1">
              <a:spLocks noChangeArrowheads="1"/>
            </p:cNvSpPr>
            <p:nvPr/>
          </p:nvSpPr>
          <p:spPr bwMode="auto">
            <a:xfrm>
              <a:off x="2608" y="1320"/>
              <a:ext cx="7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dirty="0">
                  <a:ln>
                    <a:noFill/>
                  </a:ln>
                  <a:solidFill>
                    <a:srgbClr val="C00000"/>
                  </a:solidFill>
                  <a:effectLst>
                    <a:outerShdw blurRad="38100" dist="38100" dir="2700000" algn="tl">
                      <a:srgbClr val="C0C0C0"/>
                    </a:outerShdw>
                  </a:effectLst>
                  <a:uLnTx/>
                  <a:uFillTx/>
                  <a:latin typeface="微软雅黑" pitchFamily="34" charset="-122"/>
                  <a:ea typeface="微软雅黑" pitchFamily="34" charset="-122"/>
                </a:rPr>
                <a:t>运算符</a:t>
              </a:r>
            </a:p>
          </p:txBody>
        </p:sp>
      </p:grpSp>
      <p:grpSp>
        <p:nvGrpSpPr>
          <p:cNvPr id="166" name="Group 111"/>
          <p:cNvGrpSpPr>
            <a:grpSpLocks/>
          </p:cNvGrpSpPr>
          <p:nvPr/>
        </p:nvGrpSpPr>
        <p:grpSpPr bwMode="auto">
          <a:xfrm>
            <a:off x="4213225" y="3072130"/>
            <a:ext cx="4175125" cy="3348038"/>
            <a:chOff x="2654" y="1820"/>
            <a:chExt cx="2630" cy="2109"/>
          </a:xfrm>
        </p:grpSpPr>
        <p:grpSp>
          <p:nvGrpSpPr>
            <p:cNvPr id="167" name="Group 106"/>
            <p:cNvGrpSpPr>
              <a:grpSpLocks/>
            </p:cNvGrpSpPr>
            <p:nvPr/>
          </p:nvGrpSpPr>
          <p:grpSpPr bwMode="auto">
            <a:xfrm>
              <a:off x="2932" y="1820"/>
              <a:ext cx="2352" cy="2109"/>
              <a:chOff x="3168" y="1680"/>
              <a:chExt cx="2352" cy="2109"/>
            </a:xfrm>
          </p:grpSpPr>
          <p:sp>
            <p:nvSpPr>
              <p:cNvPr id="169" name="Rectangle 41"/>
              <p:cNvSpPr>
                <a:spLocks noChangeArrowheads="1"/>
              </p:cNvSpPr>
              <p:nvPr/>
            </p:nvSpPr>
            <p:spPr bwMode="auto">
              <a:xfrm>
                <a:off x="3574" y="1842"/>
                <a:ext cx="283" cy="233"/>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字母</a:t>
                </a:r>
                <a:endParaRPr kumimoji="1" lang="zh-CN" altLang="en-US" sz="24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70" name="Line 42"/>
              <p:cNvSpPr>
                <a:spLocks noChangeShapeType="1"/>
              </p:cNvSpPr>
              <p:nvPr/>
            </p:nvSpPr>
            <p:spPr bwMode="auto">
              <a:xfrm>
                <a:off x="3168" y="1964"/>
                <a:ext cx="395"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1" name="Line 43"/>
              <p:cNvSpPr>
                <a:spLocks noChangeShapeType="1"/>
              </p:cNvSpPr>
              <p:nvPr/>
            </p:nvSpPr>
            <p:spPr bwMode="auto">
              <a:xfrm>
                <a:off x="3857" y="1964"/>
                <a:ext cx="1663"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2" name="Rectangle 44"/>
              <p:cNvSpPr>
                <a:spLocks noChangeArrowheads="1"/>
              </p:cNvSpPr>
              <p:nvPr/>
            </p:nvSpPr>
            <p:spPr bwMode="auto">
              <a:xfrm>
                <a:off x="4263" y="2086"/>
                <a:ext cx="284" cy="19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字母</a:t>
                </a:r>
                <a:endParaRPr kumimoji="1" lang="zh-CN" altLang="en-US" sz="24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73" name="Line 45"/>
              <p:cNvSpPr>
                <a:spLocks noChangeShapeType="1"/>
              </p:cNvSpPr>
              <p:nvPr/>
            </p:nvSpPr>
            <p:spPr bwMode="auto">
              <a:xfrm flipH="1">
                <a:off x="4101" y="2167"/>
                <a:ext cx="16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4" name="Line 46"/>
              <p:cNvSpPr>
                <a:spLocks noChangeShapeType="1"/>
              </p:cNvSpPr>
              <p:nvPr/>
            </p:nvSpPr>
            <p:spPr bwMode="auto">
              <a:xfrm flipV="1">
                <a:off x="4101" y="1964"/>
                <a:ext cx="0" cy="203"/>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5" name="Line 47"/>
              <p:cNvSpPr>
                <a:spLocks noChangeShapeType="1"/>
              </p:cNvSpPr>
              <p:nvPr/>
            </p:nvSpPr>
            <p:spPr bwMode="auto">
              <a:xfrm>
                <a:off x="4709" y="2004"/>
                <a:ext cx="0" cy="163"/>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6" name="Line 48"/>
              <p:cNvSpPr>
                <a:spLocks noChangeShapeType="1"/>
              </p:cNvSpPr>
              <p:nvPr/>
            </p:nvSpPr>
            <p:spPr bwMode="auto">
              <a:xfrm flipH="1">
                <a:off x="4547" y="2167"/>
                <a:ext cx="16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7" name="Rectangle 49"/>
              <p:cNvSpPr>
                <a:spLocks noChangeArrowheads="1"/>
              </p:cNvSpPr>
              <p:nvPr/>
            </p:nvSpPr>
            <p:spPr bwMode="auto">
              <a:xfrm>
                <a:off x="4263" y="1680"/>
                <a:ext cx="284" cy="193"/>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数字</a:t>
                </a:r>
                <a:endParaRPr kumimoji="1" lang="zh-CN" altLang="en-US" sz="2400" b="0" i="0" u="none" strike="noStrike" kern="0" cap="none" spc="0" normalizeH="0" baseline="-2500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178" name="Line 50"/>
              <p:cNvSpPr>
                <a:spLocks noChangeShapeType="1"/>
              </p:cNvSpPr>
              <p:nvPr/>
            </p:nvSpPr>
            <p:spPr bwMode="auto">
              <a:xfrm flipH="1">
                <a:off x="4101" y="1761"/>
                <a:ext cx="16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9" name="Line 51"/>
              <p:cNvSpPr>
                <a:spLocks noChangeShapeType="1"/>
              </p:cNvSpPr>
              <p:nvPr/>
            </p:nvSpPr>
            <p:spPr bwMode="auto">
              <a:xfrm>
                <a:off x="4709" y="1761"/>
                <a:ext cx="0" cy="2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0" name="Line 52"/>
              <p:cNvSpPr>
                <a:spLocks noChangeShapeType="1"/>
              </p:cNvSpPr>
              <p:nvPr/>
            </p:nvSpPr>
            <p:spPr bwMode="auto">
              <a:xfrm flipH="1">
                <a:off x="4547" y="1761"/>
                <a:ext cx="16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1" name="Line 53"/>
              <p:cNvSpPr>
                <a:spLocks noChangeShapeType="1"/>
              </p:cNvSpPr>
              <p:nvPr/>
            </p:nvSpPr>
            <p:spPr bwMode="auto">
              <a:xfrm>
                <a:off x="4101" y="1761"/>
                <a:ext cx="0" cy="203"/>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2" name="Rectangle 55"/>
              <p:cNvSpPr>
                <a:spLocks noChangeArrowheads="1"/>
              </p:cNvSpPr>
              <p:nvPr/>
            </p:nvSpPr>
            <p:spPr bwMode="auto">
              <a:xfrm>
                <a:off x="4182" y="2410"/>
                <a:ext cx="446" cy="16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表达式</a:t>
                </a:r>
                <a:endParaRPr kumimoji="1" lang="zh-CN" altLang="en-US" sz="2400" b="0" i="0" u="none" strike="noStrike" kern="0" cap="none" spc="0" normalizeH="0" baseline="-25000" noProof="0" smtClean="0">
                  <a:ln>
                    <a:noFill/>
                  </a:ln>
                  <a:solidFill>
                    <a:sysClr val="windowText" lastClr="000000"/>
                  </a:solidFill>
                  <a:effectLst/>
                  <a:uLnTx/>
                  <a:uFillTx/>
                  <a:latin typeface="微软雅黑" pitchFamily="34" charset="-122"/>
                  <a:ea typeface="微软雅黑" pitchFamily="34" charset="-122"/>
                </a:endParaRPr>
              </a:p>
            </p:txBody>
          </p:sp>
          <p:sp>
            <p:nvSpPr>
              <p:cNvPr id="183" name="Line 56"/>
              <p:cNvSpPr>
                <a:spLocks noChangeShapeType="1"/>
              </p:cNvSpPr>
              <p:nvPr/>
            </p:nvSpPr>
            <p:spPr bwMode="auto">
              <a:xfrm>
                <a:off x="3330" y="1964"/>
                <a:ext cx="0" cy="81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4" name="Line 57"/>
              <p:cNvSpPr>
                <a:spLocks noChangeShapeType="1"/>
              </p:cNvSpPr>
              <p:nvPr/>
            </p:nvSpPr>
            <p:spPr bwMode="auto">
              <a:xfrm>
                <a:off x="3330" y="2491"/>
                <a:ext cx="487"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5" name="Line 58"/>
              <p:cNvSpPr>
                <a:spLocks noChangeShapeType="1"/>
              </p:cNvSpPr>
              <p:nvPr/>
            </p:nvSpPr>
            <p:spPr bwMode="auto">
              <a:xfrm>
                <a:off x="4952" y="2491"/>
                <a:ext cx="40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6" name="Line 59"/>
              <p:cNvSpPr>
                <a:spLocks noChangeShapeType="1"/>
              </p:cNvSpPr>
              <p:nvPr/>
            </p:nvSpPr>
            <p:spPr bwMode="auto">
              <a:xfrm flipV="1">
                <a:off x="5358" y="1964"/>
                <a:ext cx="0" cy="527"/>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7" name="Oval 60"/>
              <p:cNvSpPr>
                <a:spLocks noChangeArrowheads="1"/>
              </p:cNvSpPr>
              <p:nvPr/>
            </p:nvSpPr>
            <p:spPr bwMode="auto">
              <a:xfrm>
                <a:off x="3817" y="2369"/>
                <a:ext cx="203" cy="20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188" name="Line 61"/>
              <p:cNvSpPr>
                <a:spLocks noChangeShapeType="1"/>
              </p:cNvSpPr>
              <p:nvPr/>
            </p:nvSpPr>
            <p:spPr bwMode="auto">
              <a:xfrm>
                <a:off x="4020" y="2491"/>
                <a:ext cx="16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9" name="Oval 62"/>
              <p:cNvSpPr>
                <a:spLocks noChangeArrowheads="1"/>
              </p:cNvSpPr>
              <p:nvPr/>
            </p:nvSpPr>
            <p:spPr bwMode="auto">
              <a:xfrm>
                <a:off x="4750" y="2369"/>
                <a:ext cx="202" cy="20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190" name="Line 63"/>
              <p:cNvSpPr>
                <a:spLocks noChangeShapeType="1"/>
              </p:cNvSpPr>
              <p:nvPr/>
            </p:nvSpPr>
            <p:spPr bwMode="auto">
              <a:xfrm>
                <a:off x="4628" y="2491"/>
                <a:ext cx="12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1" name="Line 64"/>
              <p:cNvSpPr>
                <a:spLocks noChangeShapeType="1"/>
              </p:cNvSpPr>
              <p:nvPr/>
            </p:nvSpPr>
            <p:spPr bwMode="auto">
              <a:xfrm>
                <a:off x="3898" y="2775"/>
                <a:ext cx="405"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2" name="Line 65"/>
              <p:cNvSpPr>
                <a:spLocks noChangeShapeType="1"/>
              </p:cNvSpPr>
              <p:nvPr/>
            </p:nvSpPr>
            <p:spPr bwMode="auto">
              <a:xfrm>
                <a:off x="4547" y="2775"/>
                <a:ext cx="32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3" name="Line 66"/>
              <p:cNvSpPr>
                <a:spLocks noChangeShapeType="1"/>
              </p:cNvSpPr>
              <p:nvPr/>
            </p:nvSpPr>
            <p:spPr bwMode="auto">
              <a:xfrm>
                <a:off x="3979" y="2775"/>
                <a:ext cx="0" cy="892"/>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4" name="Line 67"/>
              <p:cNvSpPr>
                <a:spLocks noChangeShapeType="1"/>
              </p:cNvSpPr>
              <p:nvPr/>
            </p:nvSpPr>
            <p:spPr bwMode="auto">
              <a:xfrm>
                <a:off x="3979" y="3059"/>
                <a:ext cx="32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5" name="Line 68"/>
              <p:cNvSpPr>
                <a:spLocks noChangeShapeType="1"/>
              </p:cNvSpPr>
              <p:nvPr/>
            </p:nvSpPr>
            <p:spPr bwMode="auto">
              <a:xfrm>
                <a:off x="4547" y="3059"/>
                <a:ext cx="24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6" name="Line 69"/>
              <p:cNvSpPr>
                <a:spLocks noChangeShapeType="1"/>
              </p:cNvSpPr>
              <p:nvPr/>
            </p:nvSpPr>
            <p:spPr bwMode="auto">
              <a:xfrm flipV="1">
                <a:off x="4790" y="2775"/>
                <a:ext cx="0" cy="892"/>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7" name="Line 70"/>
              <p:cNvSpPr>
                <a:spLocks noChangeShapeType="1"/>
              </p:cNvSpPr>
              <p:nvPr/>
            </p:nvSpPr>
            <p:spPr bwMode="auto">
              <a:xfrm>
                <a:off x="3979" y="3343"/>
                <a:ext cx="32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8" name="Line 71"/>
              <p:cNvSpPr>
                <a:spLocks noChangeShapeType="1"/>
              </p:cNvSpPr>
              <p:nvPr/>
            </p:nvSpPr>
            <p:spPr bwMode="auto">
              <a:xfrm>
                <a:off x="4547" y="3343"/>
                <a:ext cx="24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9" name="Line 72"/>
              <p:cNvSpPr>
                <a:spLocks noChangeShapeType="1"/>
              </p:cNvSpPr>
              <p:nvPr/>
            </p:nvSpPr>
            <p:spPr bwMode="auto">
              <a:xfrm>
                <a:off x="3979" y="3667"/>
                <a:ext cx="324"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0" name="Line 73"/>
              <p:cNvSpPr>
                <a:spLocks noChangeShapeType="1"/>
              </p:cNvSpPr>
              <p:nvPr/>
            </p:nvSpPr>
            <p:spPr bwMode="auto">
              <a:xfrm>
                <a:off x="4547" y="3667"/>
                <a:ext cx="24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1" name="Rectangle 74"/>
              <p:cNvSpPr>
                <a:spLocks noChangeArrowheads="1"/>
              </p:cNvSpPr>
              <p:nvPr/>
            </p:nvSpPr>
            <p:spPr bwMode="auto">
              <a:xfrm>
                <a:off x="3452" y="2694"/>
                <a:ext cx="446" cy="16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表达式</a:t>
                </a:r>
              </a:p>
            </p:txBody>
          </p:sp>
          <p:sp>
            <p:nvSpPr>
              <p:cNvPr id="202" name="Line 75"/>
              <p:cNvSpPr>
                <a:spLocks noChangeShapeType="1"/>
              </p:cNvSpPr>
              <p:nvPr/>
            </p:nvSpPr>
            <p:spPr bwMode="auto">
              <a:xfrm>
                <a:off x="3330" y="2775"/>
                <a:ext cx="122" cy="0"/>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3" name="Oval 76"/>
              <p:cNvSpPr>
                <a:spLocks noChangeArrowheads="1"/>
              </p:cNvSpPr>
              <p:nvPr/>
            </p:nvSpPr>
            <p:spPr bwMode="auto">
              <a:xfrm>
                <a:off x="4303" y="2653"/>
                <a:ext cx="244" cy="244"/>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204" name="Rectangle 77"/>
              <p:cNvSpPr>
                <a:spLocks noChangeArrowheads="1"/>
              </p:cNvSpPr>
              <p:nvPr/>
            </p:nvSpPr>
            <p:spPr bwMode="auto">
              <a:xfrm>
                <a:off x="4871" y="2694"/>
                <a:ext cx="446" cy="162"/>
              </a:xfrm>
              <a:prstGeom prst="rect">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表达式</a:t>
                </a:r>
              </a:p>
            </p:txBody>
          </p:sp>
          <p:sp>
            <p:nvSpPr>
              <p:cNvPr id="205" name="Line 78"/>
              <p:cNvSpPr>
                <a:spLocks noChangeShapeType="1"/>
              </p:cNvSpPr>
              <p:nvPr/>
            </p:nvSpPr>
            <p:spPr bwMode="auto">
              <a:xfrm>
                <a:off x="5317" y="2775"/>
                <a:ext cx="41"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6" name="Line 79"/>
              <p:cNvSpPr>
                <a:spLocks noChangeShapeType="1"/>
              </p:cNvSpPr>
              <p:nvPr/>
            </p:nvSpPr>
            <p:spPr bwMode="auto">
              <a:xfrm flipV="1">
                <a:off x="5358" y="2491"/>
                <a:ext cx="0" cy="28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07" name="Oval 80"/>
              <p:cNvSpPr>
                <a:spLocks noChangeArrowheads="1"/>
              </p:cNvSpPr>
              <p:nvPr/>
            </p:nvSpPr>
            <p:spPr bwMode="auto">
              <a:xfrm>
                <a:off x="4303" y="2937"/>
                <a:ext cx="244" cy="244"/>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208" name="Oval 81"/>
              <p:cNvSpPr>
                <a:spLocks noChangeArrowheads="1"/>
              </p:cNvSpPr>
              <p:nvPr/>
            </p:nvSpPr>
            <p:spPr bwMode="auto">
              <a:xfrm>
                <a:off x="4303" y="3221"/>
                <a:ext cx="244" cy="244"/>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sp>
            <p:nvSpPr>
              <p:cNvPr id="209" name="Oval 82"/>
              <p:cNvSpPr>
                <a:spLocks noChangeArrowheads="1"/>
              </p:cNvSpPr>
              <p:nvPr/>
            </p:nvSpPr>
            <p:spPr bwMode="auto">
              <a:xfrm>
                <a:off x="4303" y="3546"/>
                <a:ext cx="244" cy="243"/>
              </a:xfrm>
              <a:prstGeom prst="ellipse">
                <a:avLst/>
              </a:prstGeom>
              <a:noFill/>
              <a:ln w="28575">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a:t>
                </a:r>
              </a:p>
            </p:txBody>
          </p:sp>
        </p:grpSp>
        <p:sp>
          <p:nvSpPr>
            <p:cNvPr id="168" name="Text Box 102"/>
            <p:cNvSpPr txBox="1">
              <a:spLocks noChangeArrowheads="1"/>
            </p:cNvSpPr>
            <p:nvPr/>
          </p:nvSpPr>
          <p:spPr bwMode="auto">
            <a:xfrm>
              <a:off x="2654" y="3566"/>
              <a:ext cx="8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1" lang="zh-CN" altLang="en-US" sz="1800" b="0" i="0" u="none" strike="noStrike" kern="0" cap="none" spc="0" normalizeH="0" baseline="0" noProof="0" dirty="0">
                  <a:ln>
                    <a:noFill/>
                  </a:ln>
                  <a:solidFill>
                    <a:srgbClr val="C00000"/>
                  </a:solidFill>
                  <a:effectLst>
                    <a:outerShdw blurRad="38100" dist="38100" dir="2700000" algn="tl">
                      <a:srgbClr val="C0C0C0"/>
                    </a:outerShdw>
                  </a:effectLst>
                  <a:uLnTx/>
                  <a:uFillTx/>
                  <a:latin typeface="微软雅黑" pitchFamily="34" charset="-122"/>
                  <a:ea typeface="微软雅黑" pitchFamily="34" charset="-122"/>
                </a:rPr>
                <a:t>表达式</a:t>
              </a:r>
            </a:p>
          </p:txBody>
        </p:sp>
      </p:grpSp>
      <p:sp>
        <p:nvSpPr>
          <p:cNvPr id="210" name="AutoShape 107"/>
          <p:cNvSpPr>
            <a:spLocks noChangeArrowheads="1"/>
          </p:cNvSpPr>
          <p:nvPr/>
        </p:nvSpPr>
        <p:spPr bwMode="auto">
          <a:xfrm>
            <a:off x="1771650" y="5921693"/>
            <a:ext cx="2439988" cy="408623"/>
          </a:xfrm>
          <a:prstGeom prst="roundRect">
            <a:avLst>
              <a:gd name="adj" fmla="val 16667"/>
            </a:avLst>
          </a:prstGeom>
          <a:noFill/>
          <a:ln>
            <a:noFill/>
          </a:ln>
          <a:effectLst/>
          <a:extLst/>
        </p:spPr>
        <p:txBody>
          <a:bodyPr>
            <a:spAutoFit/>
          </a:bodyPr>
          <a:lstStyle/>
          <a:p>
            <a:pPr>
              <a:spcBef>
                <a:spcPct val="50000"/>
              </a:spcBef>
              <a:defRPr/>
            </a:pPr>
            <a:r>
              <a:rPr kumimoji="1" lang="zh-CN" altLang="en-US" kern="0" dirty="0">
                <a:effectLst>
                  <a:outerShdw blurRad="38100" dist="38100" dir="2700000" algn="tl">
                    <a:srgbClr val="C0C0C0"/>
                  </a:outerShdw>
                </a:effectLst>
                <a:latin typeface="微软雅黑" pitchFamily="34" charset="-122"/>
                <a:ea typeface="微软雅黑" pitchFamily="34" charset="-122"/>
              </a:rPr>
              <a:t>语法图的一些例子</a:t>
            </a:r>
          </a:p>
        </p:txBody>
      </p:sp>
    </p:spTree>
    <p:extLst>
      <p:ext uri="{BB962C8B-B14F-4D97-AF65-F5344CB8AC3E}">
        <p14:creationId xmlns:p14="http://schemas.microsoft.com/office/powerpoint/2010/main" val="1460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dissolv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7"/>
                                        </p:tgtEl>
                                        <p:attrNameLst>
                                          <p:attrName>style.visibility</p:attrName>
                                        </p:attrNameLst>
                                      </p:cBhvr>
                                      <p:to>
                                        <p:strVal val="visible"/>
                                      </p:to>
                                    </p:set>
                                    <p:animEffect transition="in" filter="dissolve">
                                      <p:cBhvr>
                                        <p:cTn id="17" dur="500"/>
                                        <p:tgtEl>
                                          <p:spTgt spid="10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6"/>
                                        </p:tgtEl>
                                        <p:attrNameLst>
                                          <p:attrName>style.visibility</p:attrName>
                                        </p:attrNameLst>
                                      </p:cBhvr>
                                      <p:to>
                                        <p:strVal val="visible"/>
                                      </p:to>
                                    </p:set>
                                    <p:animEffect transition="in" filter="dissolve">
                                      <p:cBhvr>
                                        <p:cTn id="22"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solidFill>
                  <a:schemeClr val="tx1"/>
                </a:solidFill>
                <a:latin typeface="微软雅黑" pitchFamily="34" charset="-122"/>
              </a:rPr>
              <a:t>第一节 语言的定义</a:t>
            </a:r>
            <a:endParaRPr lang="zh-CN" altLang="en-US" dirty="0"/>
          </a:p>
        </p:txBody>
      </p:sp>
      <p:sp>
        <p:nvSpPr>
          <p:cNvPr id="15" name="AutoShape 4"/>
          <p:cNvSpPr>
            <a:spLocks noChangeArrowheads="1"/>
          </p:cNvSpPr>
          <p:nvPr/>
        </p:nvSpPr>
        <p:spPr bwMode="auto">
          <a:xfrm>
            <a:off x="330200" y="841693"/>
            <a:ext cx="8105775" cy="3514154"/>
          </a:xfrm>
          <a:prstGeom prst="roundRect">
            <a:avLst>
              <a:gd name="adj" fmla="val 16667"/>
            </a:avLst>
          </a:prstGeom>
          <a:noFill/>
          <a:ln>
            <a:noFill/>
          </a:ln>
          <a:effectLst/>
          <a:extLst/>
        </p:spPr>
        <p:txBody>
          <a:bodyPr>
            <a:spAutoFit/>
          </a:bodyPr>
          <a:lstStyle>
            <a:lvl1pPr marL="45720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1pPr>
            <a:lvl2pPr marL="622300" indent="1588"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2pPr>
            <a:lvl3pPr marL="1717675"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3pPr>
            <a:lvl4pPr marL="2354263"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4pPr>
            <a:lvl5pPr marL="2990850" indent="-457200" algn="l" eaLnBrk="0" hangingPunct="0">
              <a:spcBef>
                <a:spcPct val="0"/>
              </a:spcBef>
              <a:defRPr kumimoji="1" sz="2400">
                <a:solidFill>
                  <a:schemeClr val="tx1"/>
                </a:solidFill>
                <a:latin typeface="Times New Roman" panose="02020603050405020304" pitchFamily="18" charset="0"/>
                <a:ea typeface="宋体" panose="02010600030101010101" pitchFamily="2" charset="-122"/>
              </a:defRPr>
            </a:lvl5pPr>
            <a:lvl6pPr marL="34480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52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24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1965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90000"/>
              </a:lnSpc>
              <a:spcBef>
                <a:spcPct val="20000"/>
              </a:spcBef>
              <a:buClr>
                <a:srgbClr val="FF0000"/>
              </a:buClr>
              <a:buFont typeface="Wingdings" panose="05000000000000000000" pitchFamily="2" charset="2"/>
              <a:buChar char="q"/>
              <a:defRPr/>
            </a:pPr>
            <a:r>
              <a:rPr kumimoji="0" lang="zh-CN" altLang="en-US" sz="2800" b="1" dirty="0" smtClean="0">
                <a:latin typeface="微软雅黑" pitchFamily="34" charset="-122"/>
                <a:ea typeface="微软雅黑" pitchFamily="34" charset="-122"/>
              </a:rPr>
              <a:t>识别原则</a:t>
            </a:r>
            <a:r>
              <a:rPr kumimoji="0" lang="zh-CN" altLang="en-US" sz="2800" b="0" dirty="0" smtClean="0">
                <a:latin typeface="微软雅黑" pitchFamily="34" charset="-122"/>
                <a:ea typeface="微软雅黑" pitchFamily="34" charset="-122"/>
              </a:rPr>
              <a:t>：</a:t>
            </a:r>
          </a:p>
          <a:p>
            <a:pPr lvl="1" algn="just" eaLnBrk="1" hangingPunct="1">
              <a:lnSpc>
                <a:spcPct val="90000"/>
              </a:lnSpc>
              <a:spcBef>
                <a:spcPct val="20000"/>
              </a:spcBef>
              <a:buClr>
                <a:srgbClr val="FF0000"/>
              </a:buClr>
              <a:buFont typeface="Wingdings" panose="05000000000000000000" pitchFamily="2" charset="2"/>
              <a:buNone/>
              <a:defRPr/>
            </a:pPr>
            <a:r>
              <a:rPr kumimoji="0" lang="zh-CN" altLang="en-US" b="1" dirty="0" smtClean="0">
                <a:latin typeface="微软雅黑" pitchFamily="34" charset="-122"/>
                <a:ea typeface="微软雅黑" pitchFamily="34" charset="-122"/>
              </a:rPr>
              <a:t>若一个终结符序列是合法的，那么</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必须从语法图的入口边通过语法图而到达出口边，而且在通过的过程中</a:t>
            </a:r>
            <a:r>
              <a:rPr kumimoji="0" lang="en-US" altLang="zh-CN" b="1" dirty="0" smtClean="0">
                <a:latin typeface="微软雅黑" pitchFamily="34" charset="-122"/>
                <a:ea typeface="微软雅黑" pitchFamily="34" charset="-122"/>
              </a:rPr>
              <a:t>,</a:t>
            </a:r>
            <a:r>
              <a:rPr kumimoji="0" lang="zh-CN" altLang="en-US" b="1" dirty="0" smtClean="0">
                <a:latin typeface="微软雅黑" pitchFamily="34" charset="-122"/>
                <a:ea typeface="微软雅黑" pitchFamily="34" charset="-122"/>
              </a:rPr>
              <a:t>恰恰能识别该终结符序列。具体如下：</a:t>
            </a:r>
          </a:p>
          <a:p>
            <a:pPr lvl="1" algn="just" eaLnBrk="1" hangingPunct="1">
              <a:lnSpc>
                <a:spcPct val="90000"/>
              </a:lnSpc>
              <a:spcBef>
                <a:spcPct val="20000"/>
              </a:spcBef>
              <a:buClr>
                <a:schemeClr val="tx1"/>
              </a:buClr>
              <a:buFont typeface="Wingdings" panose="05000000000000000000" pitchFamily="2" charset="2"/>
              <a:buAutoNum type="circleNumDbPlain"/>
              <a:defRPr/>
            </a:pPr>
            <a:r>
              <a:rPr kumimoji="0" lang="zh-CN" altLang="en-US" b="1" dirty="0" smtClean="0">
                <a:latin typeface="微软雅黑" pitchFamily="34" charset="-122"/>
                <a:ea typeface="微软雅黑" pitchFamily="34" charset="-122"/>
              </a:rPr>
              <a:t>终结符框</a:t>
            </a:r>
          </a:p>
          <a:p>
            <a:pPr lvl="1" algn="just" eaLnBrk="1" hangingPunct="1">
              <a:lnSpc>
                <a:spcPct val="90000"/>
              </a:lnSpc>
              <a:spcBef>
                <a:spcPct val="20000"/>
              </a:spcBef>
              <a:buClr>
                <a:schemeClr val="tx1"/>
              </a:buClr>
              <a:buFont typeface="Wingdings" panose="05000000000000000000" pitchFamily="2" charset="2"/>
              <a:buAutoNum type="circleNumDbPlain"/>
              <a:defRPr/>
            </a:pPr>
            <a:r>
              <a:rPr kumimoji="0" lang="zh-CN" altLang="en-US" b="1" dirty="0" smtClean="0">
                <a:latin typeface="微软雅黑" pitchFamily="34" charset="-122"/>
                <a:ea typeface="微软雅黑" pitchFamily="34" charset="-122"/>
              </a:rPr>
              <a:t>非终结符框</a:t>
            </a:r>
          </a:p>
          <a:p>
            <a:pPr lvl="1" algn="just" eaLnBrk="1" hangingPunct="1">
              <a:lnSpc>
                <a:spcPct val="90000"/>
              </a:lnSpc>
              <a:spcBef>
                <a:spcPct val="20000"/>
              </a:spcBef>
              <a:buClr>
                <a:schemeClr val="tx1"/>
              </a:buClr>
              <a:buFont typeface="Wingdings" panose="05000000000000000000" pitchFamily="2" charset="2"/>
              <a:buAutoNum type="circleNumDbPlain"/>
              <a:defRPr/>
            </a:pPr>
            <a:r>
              <a:rPr kumimoji="0" lang="zh-CN" altLang="en-US" b="1" dirty="0" smtClean="0">
                <a:latin typeface="微软雅黑" pitchFamily="34" charset="-122"/>
                <a:ea typeface="微软雅黑" pitchFamily="34" charset="-122"/>
              </a:rPr>
              <a:t>分支</a:t>
            </a:r>
          </a:p>
          <a:p>
            <a:pPr lvl="1" algn="just" eaLnBrk="1" hangingPunct="1">
              <a:lnSpc>
                <a:spcPct val="90000"/>
              </a:lnSpc>
              <a:spcBef>
                <a:spcPct val="20000"/>
              </a:spcBef>
              <a:buClr>
                <a:schemeClr val="tx1"/>
              </a:buClr>
              <a:buFont typeface="Wingdings" panose="05000000000000000000" pitchFamily="2" charset="2"/>
              <a:buAutoNum type="circleNumDbPlain"/>
              <a:defRPr/>
            </a:pPr>
            <a:r>
              <a:rPr kumimoji="0" lang="zh-CN" altLang="en-US" b="1" dirty="0" smtClean="0">
                <a:latin typeface="微软雅黑" pitchFamily="34" charset="-122"/>
                <a:ea typeface="微软雅黑" pitchFamily="34" charset="-122"/>
              </a:rPr>
              <a:t>回溯</a:t>
            </a:r>
          </a:p>
        </p:txBody>
      </p:sp>
      <p:sp>
        <p:nvSpPr>
          <p:cNvPr id="16" name="Freeform 5"/>
          <p:cNvSpPr>
            <a:spLocks/>
          </p:cNvSpPr>
          <p:nvPr/>
        </p:nvSpPr>
        <p:spPr bwMode="auto">
          <a:xfrm>
            <a:off x="1547813" y="2891155"/>
            <a:ext cx="1079500"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7" name="Freeform 6"/>
          <p:cNvSpPr>
            <a:spLocks/>
          </p:cNvSpPr>
          <p:nvPr/>
        </p:nvSpPr>
        <p:spPr bwMode="auto">
          <a:xfrm>
            <a:off x="1547813" y="3322955"/>
            <a:ext cx="1439862"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8" name="Freeform 7"/>
          <p:cNvSpPr>
            <a:spLocks/>
          </p:cNvSpPr>
          <p:nvPr/>
        </p:nvSpPr>
        <p:spPr bwMode="auto">
          <a:xfrm flipV="1">
            <a:off x="1547813" y="3683318"/>
            <a:ext cx="503237"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19" name="AutoShape 8"/>
          <p:cNvSpPr>
            <a:spLocks noChangeArrowheads="1"/>
          </p:cNvSpPr>
          <p:nvPr/>
        </p:nvSpPr>
        <p:spPr bwMode="auto">
          <a:xfrm>
            <a:off x="2916238" y="3107055"/>
            <a:ext cx="5543550" cy="504825"/>
          </a:xfrm>
          <a:prstGeom prst="wedgeRoundRectCallout">
            <a:avLst>
              <a:gd name="adj1" fmla="val -61972"/>
              <a:gd name="adj2" fmla="val -8364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标识的终结符与被识别的终结符刚好符合；</a:t>
            </a:r>
          </a:p>
        </p:txBody>
      </p:sp>
      <p:sp>
        <p:nvSpPr>
          <p:cNvPr id="20" name="AutoShape 9"/>
          <p:cNvSpPr>
            <a:spLocks noChangeArrowheads="1"/>
          </p:cNvSpPr>
          <p:nvPr/>
        </p:nvSpPr>
        <p:spPr bwMode="auto">
          <a:xfrm>
            <a:off x="2987675" y="3538855"/>
            <a:ext cx="5543550" cy="504825"/>
          </a:xfrm>
          <a:prstGeom prst="wedgeRoundRectCallout">
            <a:avLst>
              <a:gd name="adj1" fmla="val -61972"/>
              <a:gd name="adj2" fmla="val -8364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由该非终结符的语法图来识别；</a:t>
            </a:r>
          </a:p>
        </p:txBody>
      </p:sp>
      <p:sp>
        <p:nvSpPr>
          <p:cNvPr id="21" name="AutoShape 10"/>
          <p:cNvSpPr>
            <a:spLocks noChangeArrowheads="1"/>
          </p:cNvSpPr>
          <p:nvPr/>
        </p:nvSpPr>
        <p:spPr bwMode="auto">
          <a:xfrm>
            <a:off x="2484438" y="3899218"/>
            <a:ext cx="5543550" cy="504825"/>
          </a:xfrm>
          <a:prstGeom prst="wedgeRoundRectCallout">
            <a:avLst>
              <a:gd name="adj1" fmla="val -61972"/>
              <a:gd name="adj2" fmla="val -8364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若遇到分支，则任选一分支来识别；</a:t>
            </a:r>
          </a:p>
        </p:txBody>
      </p:sp>
      <p:sp>
        <p:nvSpPr>
          <p:cNvPr id="22" name="Freeform 11"/>
          <p:cNvSpPr>
            <a:spLocks/>
          </p:cNvSpPr>
          <p:nvPr/>
        </p:nvSpPr>
        <p:spPr bwMode="auto">
          <a:xfrm flipV="1">
            <a:off x="1547813" y="4116705"/>
            <a:ext cx="503237"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endParaRPr>
          </a:p>
        </p:txBody>
      </p:sp>
      <p:sp>
        <p:nvSpPr>
          <p:cNvPr id="23" name="AutoShape 12"/>
          <p:cNvSpPr>
            <a:spLocks noChangeArrowheads="1"/>
          </p:cNvSpPr>
          <p:nvPr/>
        </p:nvSpPr>
        <p:spPr bwMode="auto">
          <a:xfrm>
            <a:off x="2484438" y="4332605"/>
            <a:ext cx="6048375" cy="504825"/>
          </a:xfrm>
          <a:prstGeom prst="wedgeRoundRectCallout">
            <a:avLst>
              <a:gd name="adj1" fmla="val -60972"/>
              <a:gd name="adj2" fmla="val -83648"/>
              <a:gd name="adj3" fmla="val 16667"/>
            </a:avLst>
          </a:prstGeom>
          <a:solidFill>
            <a:schemeClr val="accent1">
              <a:lumMod val="40000"/>
              <a:lumOff val="60000"/>
            </a:schemeClr>
          </a:solidFill>
          <a:ln w="9525">
            <a:solidFill>
              <a:srgbClr val="000000"/>
            </a:solidFill>
            <a:miter lim="800000"/>
            <a:headEnd/>
            <a:tailEnd/>
          </a:ln>
          <a:effectLs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800" b="1" i="0" u="none" strike="noStrike" kern="0" cap="none" spc="0" normalizeH="0" baseline="0" noProof="0" smtClean="0">
                <a:ln>
                  <a:noFill/>
                </a:ln>
                <a:solidFill>
                  <a:sysClr val="windowText" lastClr="000000"/>
                </a:solidFill>
                <a:effectLst/>
                <a:uLnTx/>
                <a:uFillTx/>
                <a:latin typeface="微软雅黑" pitchFamily="34" charset="-122"/>
                <a:ea typeface="微软雅黑" pitchFamily="34" charset="-122"/>
              </a:rPr>
              <a:t>若一个分支识别不成功，则选另一分支来识别；</a:t>
            </a:r>
          </a:p>
        </p:txBody>
      </p:sp>
      <p:grpSp>
        <p:nvGrpSpPr>
          <p:cNvPr id="24" name="Group 16"/>
          <p:cNvGrpSpPr>
            <a:grpSpLocks/>
          </p:cNvGrpSpPr>
          <p:nvPr/>
        </p:nvGrpSpPr>
        <p:grpSpPr bwMode="auto">
          <a:xfrm>
            <a:off x="395288" y="4475480"/>
            <a:ext cx="7993062" cy="1728788"/>
            <a:chOff x="249" y="2704"/>
            <a:chExt cx="5035" cy="1089"/>
          </a:xfrm>
        </p:grpSpPr>
        <p:sp>
          <p:nvSpPr>
            <p:cNvPr id="25" name="AutoShape 14"/>
            <p:cNvSpPr>
              <a:spLocks noChangeArrowheads="1"/>
            </p:cNvSpPr>
            <p:nvPr/>
          </p:nvSpPr>
          <p:spPr bwMode="auto">
            <a:xfrm>
              <a:off x="249" y="2716"/>
              <a:ext cx="5035" cy="1077"/>
            </a:xfrm>
            <a:prstGeom prst="roundRect">
              <a:avLst>
                <a:gd name="adj" fmla="val 5435"/>
              </a:avLst>
            </a:prstGeom>
            <a:no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1320800" marR="0" lvl="0" indent="-457200" defTabSz="914400" eaLnBrk="1" fontAlgn="auto" latinLnBrk="0" hangingPunct="1">
                <a:lnSpc>
                  <a:spcPct val="90000"/>
                </a:lnSpc>
                <a:spcBef>
                  <a:spcPct val="20000"/>
                </a:spcBef>
                <a:spcAft>
                  <a:spcPts val="0"/>
                </a:spcAft>
                <a:buClrTx/>
                <a:buSzTx/>
                <a:buFontTx/>
                <a:buNone/>
                <a:tabLst/>
                <a:defRPr/>
              </a:pPr>
              <a:r>
                <a:rPr kumimoji="1" lang="zh-CN" altLang="en-US" sz="2400" b="1" i="0" u="none" strike="noStrike" kern="0" cap="none" spc="0" normalizeH="0" baseline="0" noProof="0" dirty="0" smtClean="0">
                  <a:ln>
                    <a:noFill/>
                  </a:ln>
                  <a:solidFill>
                    <a:srgbClr val="FF0000"/>
                  </a:solidFill>
                  <a:effectLst/>
                  <a:uLnTx/>
                  <a:uFillTx/>
                  <a:latin typeface="微软雅黑" pitchFamily="34" charset="-122"/>
                  <a:ea typeface="微软雅黑" pitchFamily="34" charset="-122"/>
                </a:rPr>
                <a:t>注意</a:t>
              </a:r>
              <a:r>
                <a:rPr kumimoji="1"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r>
                <a:rPr kumimoji="0" lang="zh-CN" altLang="en-US" sz="24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语法描述的用途</a:t>
              </a:r>
            </a:p>
            <a:p>
              <a:pPr marL="1320800" marR="0" lvl="0" indent="-457200" defTabSz="914400" eaLnBrk="1" fontAlgn="auto" latinLnBrk="0" hangingPunct="1">
                <a:lnSpc>
                  <a:spcPct val="90000"/>
                </a:lnSpc>
                <a:spcBef>
                  <a:spcPct val="20000"/>
                </a:spcBef>
                <a:spcAft>
                  <a:spcPts val="0"/>
                </a:spcAft>
                <a:buClr>
                  <a:schemeClr val="tx1"/>
                </a:buClr>
                <a:buSzTx/>
                <a:buFontTx/>
                <a:buAutoNum type="circleNumDbPlain"/>
                <a:tabLst/>
                <a:defRPr/>
              </a:pPr>
              <a:r>
                <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表达语言设计者的意图和设计目标</a:t>
              </a:r>
              <a:r>
                <a:rPr kumimoji="0" lang="en-US" altLang="zh-CN"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a:t>
              </a:r>
            </a:p>
            <a:p>
              <a:pPr marL="1320800" marR="0" lvl="0" indent="-457200" defTabSz="914400" eaLnBrk="1" fontAlgn="auto" latinLnBrk="0" hangingPunct="1">
                <a:lnSpc>
                  <a:spcPct val="90000"/>
                </a:lnSpc>
                <a:spcBef>
                  <a:spcPct val="20000"/>
                </a:spcBef>
                <a:spcAft>
                  <a:spcPts val="0"/>
                </a:spcAft>
                <a:buClr>
                  <a:schemeClr val="tx1"/>
                </a:buClr>
                <a:buSzTx/>
                <a:buFontTx/>
                <a:buAutoNum type="circleNumDbPlain"/>
                <a:tabLst/>
                <a:defRPr/>
              </a:pPr>
              <a:r>
                <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指导语言的使用者如何写一个正确的程序</a:t>
              </a:r>
            </a:p>
            <a:p>
              <a:pPr marL="1320800" marR="0" lvl="0" indent="-457200" defTabSz="914400" eaLnBrk="1" fontAlgn="auto" latinLnBrk="0" hangingPunct="1">
                <a:lnSpc>
                  <a:spcPct val="90000"/>
                </a:lnSpc>
                <a:spcBef>
                  <a:spcPct val="20000"/>
                </a:spcBef>
                <a:spcAft>
                  <a:spcPts val="0"/>
                </a:spcAft>
                <a:buClr>
                  <a:schemeClr val="tx1"/>
                </a:buClr>
                <a:buSzTx/>
                <a:buFontTx/>
                <a:buAutoNum type="circleNumDbPlain"/>
                <a:tabLst/>
                <a:defRPr/>
              </a:pPr>
              <a:r>
                <a:rPr kumimoji="0" lang="zh-CN" altLang="en-US" sz="1800" b="1"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rPr>
                <a:t>指导语言的实现者如何编写一个语法检查程序来识别所有合法的程序。</a:t>
              </a:r>
            </a:p>
          </p:txBody>
        </p:sp>
        <p:graphicFrame>
          <p:nvGraphicFramePr>
            <p:cNvPr id="26" name="Object 15"/>
            <p:cNvGraphicFramePr>
              <a:graphicFrameLocks noChangeAspect="1"/>
            </p:cNvGraphicFramePr>
            <p:nvPr/>
          </p:nvGraphicFramePr>
          <p:xfrm>
            <a:off x="385" y="2704"/>
            <a:ext cx="227" cy="363"/>
          </p:xfrm>
          <a:graphic>
            <a:graphicData uri="http://schemas.openxmlformats.org/presentationml/2006/ole">
              <mc:AlternateContent xmlns:mc="http://schemas.openxmlformats.org/markup-compatibility/2006">
                <mc:Choice xmlns:v="urn:schemas-microsoft-com:vml" Requires="v">
                  <p:oleObj spid="_x0000_s4175" name="剪辑" r:id="rId3" imgW="1728788" imgH="3252788" progId="MS_ClipArt_Gallery.2">
                    <p:embed/>
                  </p:oleObj>
                </mc:Choice>
                <mc:Fallback>
                  <p:oleObj name="剪辑" r:id="rId3" imgW="1728788" imgH="3252788"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 y="2704"/>
                          <a:ext cx="227" cy="363"/>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7965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Bottom)">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Bottom)">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lide(fromBottom)">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in)">
                                      <p:cBhvr>
                                        <p:cTn id="32"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lide(fromBottom)">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in)">
                                      <p:cBhvr>
                                        <p:cTn id="4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6"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down)">
                                      <p:cBhvr>
                                        <p:cTn id="47" dur="290">
                                          <p:stCondLst>
                                            <p:cond delay="0"/>
                                          </p:stCondLst>
                                        </p:cTn>
                                        <p:tgtEl>
                                          <p:spTgt spid="24"/>
                                        </p:tgtEl>
                                      </p:cBhvr>
                                    </p:animEffect>
                                    <p:anim calcmode="lin" valueType="num">
                                      <p:cBhvr>
                                        <p:cTn id="48" dur="911"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49" dur="332"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50" dur="332" tmFilter="0, 0; 0.125,0.2665; 0.25,0.4; 0.375,0.465; 0.5,0.5;  0.625,0.535; 0.75,0.6; 0.875,0.7335; 1,1">
                                          <p:stCondLst>
                                            <p:cond delay="332"/>
                                          </p:stCondLst>
                                        </p:cTn>
                                        <p:tgtEl>
                                          <p:spTgt spid="24"/>
                                        </p:tgtEl>
                                        <p:attrNameLst>
                                          <p:attrName>ppt_y</p:attrName>
                                        </p:attrNameLst>
                                      </p:cBhvr>
                                      <p:tavLst>
                                        <p:tav tm="0" fmla="#ppt_y-sin(pi*$)/9">
                                          <p:val>
                                            <p:fltVal val="0"/>
                                          </p:val>
                                        </p:tav>
                                        <p:tav tm="100000">
                                          <p:val>
                                            <p:fltVal val="1"/>
                                          </p:val>
                                        </p:tav>
                                      </p:tavLst>
                                    </p:anim>
                                    <p:anim calcmode="lin" valueType="num">
                                      <p:cBhvr>
                                        <p:cTn id="51" dur="166" tmFilter="0, 0; 0.125,0.2665; 0.25,0.4; 0.375,0.465; 0.5,0.5;  0.625,0.535; 0.75,0.6; 0.875,0.7335; 1,1">
                                          <p:stCondLst>
                                            <p:cond delay="662"/>
                                          </p:stCondLst>
                                        </p:cTn>
                                        <p:tgtEl>
                                          <p:spTgt spid="24"/>
                                        </p:tgtEl>
                                        <p:attrNameLst>
                                          <p:attrName>ppt_y</p:attrName>
                                        </p:attrNameLst>
                                      </p:cBhvr>
                                      <p:tavLst>
                                        <p:tav tm="0" fmla="#ppt_y-sin(pi*$)/27">
                                          <p:val>
                                            <p:fltVal val="0"/>
                                          </p:val>
                                        </p:tav>
                                        <p:tav tm="100000">
                                          <p:val>
                                            <p:fltVal val="1"/>
                                          </p:val>
                                        </p:tav>
                                      </p:tavLst>
                                    </p:anim>
                                    <p:anim calcmode="lin" valueType="num">
                                      <p:cBhvr>
                                        <p:cTn id="52" dur="82" tmFilter="0, 0; 0.125,0.2665; 0.25,0.4; 0.375,0.465; 0.5,0.5;  0.625,0.535; 0.75,0.6; 0.875,0.7335; 1,1">
                                          <p:stCondLst>
                                            <p:cond delay="828"/>
                                          </p:stCondLst>
                                        </p:cTn>
                                        <p:tgtEl>
                                          <p:spTgt spid="24"/>
                                        </p:tgtEl>
                                        <p:attrNameLst>
                                          <p:attrName>ppt_y</p:attrName>
                                        </p:attrNameLst>
                                      </p:cBhvr>
                                      <p:tavLst>
                                        <p:tav tm="0" fmla="#ppt_y-sin(pi*$)/81">
                                          <p:val>
                                            <p:fltVal val="0"/>
                                          </p:val>
                                        </p:tav>
                                        <p:tav tm="100000">
                                          <p:val>
                                            <p:fltVal val="1"/>
                                          </p:val>
                                        </p:tav>
                                      </p:tavLst>
                                    </p:anim>
                                    <p:animScale>
                                      <p:cBhvr>
                                        <p:cTn id="53" dur="13">
                                          <p:stCondLst>
                                            <p:cond delay="325"/>
                                          </p:stCondLst>
                                        </p:cTn>
                                        <p:tgtEl>
                                          <p:spTgt spid="24"/>
                                        </p:tgtEl>
                                      </p:cBhvr>
                                      <p:to x="100000" y="60000"/>
                                    </p:animScale>
                                    <p:animScale>
                                      <p:cBhvr>
                                        <p:cTn id="54" dur="83" decel="50000">
                                          <p:stCondLst>
                                            <p:cond delay="338"/>
                                          </p:stCondLst>
                                        </p:cTn>
                                        <p:tgtEl>
                                          <p:spTgt spid="24"/>
                                        </p:tgtEl>
                                      </p:cBhvr>
                                      <p:to x="100000" y="100000"/>
                                    </p:animScale>
                                    <p:animScale>
                                      <p:cBhvr>
                                        <p:cTn id="55" dur="13">
                                          <p:stCondLst>
                                            <p:cond delay="656"/>
                                          </p:stCondLst>
                                        </p:cTn>
                                        <p:tgtEl>
                                          <p:spTgt spid="24"/>
                                        </p:tgtEl>
                                      </p:cBhvr>
                                      <p:to x="100000" y="80000"/>
                                    </p:animScale>
                                    <p:animScale>
                                      <p:cBhvr>
                                        <p:cTn id="56" dur="83" decel="50000">
                                          <p:stCondLst>
                                            <p:cond delay="669"/>
                                          </p:stCondLst>
                                        </p:cTn>
                                        <p:tgtEl>
                                          <p:spTgt spid="24"/>
                                        </p:tgtEl>
                                      </p:cBhvr>
                                      <p:to x="100000" y="100000"/>
                                    </p:animScale>
                                    <p:animScale>
                                      <p:cBhvr>
                                        <p:cTn id="57" dur="13">
                                          <p:stCondLst>
                                            <p:cond delay="821"/>
                                          </p:stCondLst>
                                        </p:cTn>
                                        <p:tgtEl>
                                          <p:spTgt spid="24"/>
                                        </p:tgtEl>
                                      </p:cBhvr>
                                      <p:to x="100000" y="90000"/>
                                    </p:animScale>
                                    <p:animScale>
                                      <p:cBhvr>
                                        <p:cTn id="58" dur="83" decel="50000">
                                          <p:stCondLst>
                                            <p:cond delay="834"/>
                                          </p:stCondLst>
                                        </p:cTn>
                                        <p:tgtEl>
                                          <p:spTgt spid="24"/>
                                        </p:tgtEl>
                                      </p:cBhvr>
                                      <p:to x="100000" y="100000"/>
                                    </p:animScale>
                                    <p:animScale>
                                      <p:cBhvr>
                                        <p:cTn id="59" dur="13">
                                          <p:stCondLst>
                                            <p:cond delay="904"/>
                                          </p:stCondLst>
                                        </p:cTn>
                                        <p:tgtEl>
                                          <p:spTgt spid="24"/>
                                        </p:tgtEl>
                                      </p:cBhvr>
                                      <p:to x="100000" y="95000"/>
                                    </p:animScale>
                                    <p:animScale>
                                      <p:cBhvr>
                                        <p:cTn id="60" dur="83" decel="50000">
                                          <p:stCondLst>
                                            <p:cond delay="917"/>
                                          </p:stCondLst>
                                        </p:cTn>
                                        <p:tgtEl>
                                          <p:spTgt spid="2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autoUpdateAnimBg="0"/>
      <p:bldP spid="20" grpId="0" animBg="1" autoUpdateAnimBg="0"/>
      <p:bldP spid="21" grpId="0" animBg="1" autoUpdateAnimBg="0"/>
      <p:bldP spid="22" grpId="0" animBg="1"/>
      <p:bldP spid="23" grpId="0" animBg="1"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3088</TotalTime>
  <Words>3840</Words>
  <Application>Microsoft Office PowerPoint</Application>
  <PresentationFormat>全屏显示(4:3)</PresentationFormat>
  <Paragraphs>494</Paragraphs>
  <Slides>30</Slides>
  <Notes>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8" baseType="lpstr">
      <vt:lpstr>Monotype Sorts</vt:lpstr>
      <vt:lpstr>Plantagenet Cherokee</vt:lpstr>
      <vt:lpstr>等线</vt:lpstr>
      <vt:lpstr>等线 Light</vt:lpstr>
      <vt:lpstr>黑体</vt:lpstr>
      <vt:lpstr>华文仿宋</vt:lpstr>
      <vt:lpstr>楷体_GB2312</vt:lpstr>
      <vt:lpstr>宋体</vt:lpstr>
      <vt:lpstr>微软雅黑</vt:lpstr>
      <vt:lpstr>Arial</vt:lpstr>
      <vt:lpstr>Calibri</vt:lpstr>
      <vt:lpstr>Calibri Light</vt:lpstr>
      <vt:lpstr>Palatino Linotype</vt:lpstr>
      <vt:lpstr>Symbol</vt:lpstr>
      <vt:lpstr>Times New Roman</vt:lpstr>
      <vt:lpstr>Wingdings</vt:lpstr>
      <vt:lpstr>Office 主题​​</vt:lpstr>
      <vt:lpstr>剪辑</vt:lpstr>
      <vt:lpstr>PowerPoint 演示文稿</vt:lpstr>
      <vt:lpstr>第四章  程序语言的设计</vt:lpstr>
      <vt:lpstr>第一节 语言的定义</vt:lpstr>
      <vt:lpstr>第一节 语言的定义</vt:lpstr>
      <vt:lpstr>第一节 语言的定义</vt:lpstr>
      <vt:lpstr>第一节 语言的定义</vt:lpstr>
      <vt:lpstr>第一节 语言的定义</vt:lpstr>
      <vt:lpstr>第一节 语言的定义</vt:lpstr>
      <vt:lpstr>第一节 语言的定义</vt:lpstr>
      <vt:lpstr>第一节 语言的定义</vt:lpstr>
      <vt:lpstr>第二节 文法</vt:lpstr>
      <vt:lpstr>第二节 文法</vt:lpstr>
      <vt:lpstr>第二节 文法</vt:lpstr>
      <vt:lpstr>第二节 文法</vt:lpstr>
      <vt:lpstr>第二节 文法</vt:lpstr>
      <vt:lpstr>第二节 文法</vt:lpstr>
      <vt:lpstr>第三节 语言的设计</vt:lpstr>
      <vt:lpstr>第三节 语言的设计</vt:lpstr>
      <vt:lpstr>第三节 语言的设计</vt:lpstr>
      <vt:lpstr>第三节 语言的设计</vt:lpstr>
      <vt:lpstr>第三节 语言的设计</vt:lpstr>
      <vt:lpstr>第三节 语言的设计</vt:lpstr>
      <vt:lpstr>第三节 语言的设计</vt:lpstr>
      <vt:lpstr>第三节 语言的设计</vt:lpstr>
      <vt:lpstr>第三节 语言的设计</vt:lpstr>
      <vt:lpstr>第四节 语言设计实例</vt:lpstr>
      <vt:lpstr>第四节 语言设计实例</vt:lpstr>
      <vt:lpstr>第四节 语言设计实例</vt:lpstr>
      <vt:lpstr>第五节 一些设计准则</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论文引用</dc:title>
  <dc:creator>田玲</dc:creator>
  <cp:lastModifiedBy>123</cp:lastModifiedBy>
  <cp:revision>116</cp:revision>
  <dcterms:created xsi:type="dcterms:W3CDTF">2020-12-11T09:16:21Z</dcterms:created>
  <dcterms:modified xsi:type="dcterms:W3CDTF">2021-03-11T01:58:18Z</dcterms:modified>
</cp:coreProperties>
</file>