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8" r:id="rId2"/>
    <p:sldId id="287" r:id="rId3"/>
    <p:sldId id="285" r:id="rId4"/>
    <p:sldId id="278"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279" r:id="rId22"/>
    <p:sldId id="280" r:id="rId23"/>
    <p:sldId id="281" r:id="rId24"/>
    <p:sldId id="282" r:id="rId25"/>
    <p:sldId id="283" r:id="rId26"/>
    <p:sldId id="289" r:id="rId27"/>
    <p:sldId id="284"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E47"/>
    <a:srgbClr val="FEC000"/>
    <a:srgbClr val="599CD6"/>
    <a:srgbClr val="FEBF00"/>
    <a:srgbClr val="FFC000"/>
    <a:srgbClr val="5A9BD5"/>
    <a:srgbClr val="FFC002"/>
    <a:srgbClr val="00AFEF"/>
    <a:srgbClr val="112158"/>
    <a:srgbClr val="1222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74421" autoAdjust="0"/>
  </p:normalViewPr>
  <p:slideViewPr>
    <p:cSldViewPr snapToGrid="0">
      <p:cViewPr varScale="1">
        <p:scale>
          <a:sx n="75" d="100"/>
          <a:sy n="75" d="100"/>
        </p:scale>
        <p:origin x="1280" y="52"/>
      </p:cViewPr>
      <p:guideLst>
        <p:guide orient="horz" pos="2160"/>
        <p:guide pos="2880"/>
      </p:guideLst>
    </p:cSldViewPr>
  </p:slideViewPr>
  <p:notesTextViewPr>
    <p:cViewPr>
      <p:scale>
        <a:sx n="1" d="1"/>
        <a:sy n="1" d="1"/>
      </p:scale>
      <p:origin x="0" y="0"/>
    </p:cViewPr>
  </p:notesTextViewPr>
  <p:notesViewPr>
    <p:cSldViewPr snapToGrid="0">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63918-4532-4882-B5F0-FF986855DBB8}" type="datetimeFigureOut">
              <a:rPr lang="zh-CN" altLang="en-US" smtClean="0"/>
              <a:t>2021/3/15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485DEC-65DB-4FB1-B0C5-4FADC8B1BD53}" type="slidenum">
              <a:rPr lang="zh-CN" altLang="en-US" smtClean="0"/>
              <a:t>‹#›</a:t>
            </a:fld>
            <a:endParaRPr lang="zh-CN" altLang="en-US"/>
          </a:p>
        </p:txBody>
      </p:sp>
    </p:spTree>
    <p:extLst>
      <p:ext uri="{BB962C8B-B14F-4D97-AF65-F5344CB8AC3E}">
        <p14:creationId xmlns:p14="http://schemas.microsoft.com/office/powerpoint/2010/main" val="3764284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C73D8-F983-49D6-8EC2-102BFAA3B2D7}" type="datetimeFigureOut">
              <a:rPr lang="zh-CN" altLang="en-US" smtClean="0"/>
              <a:t>2021/3/15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09082-B464-4497-A1BD-A07D538C7228}" type="slidenum">
              <a:rPr lang="zh-CN" altLang="en-US" smtClean="0"/>
              <a:t>‹#›</a:t>
            </a:fld>
            <a:endParaRPr lang="zh-CN" altLang="en-US"/>
          </a:p>
        </p:txBody>
      </p:sp>
    </p:spTree>
    <p:extLst>
      <p:ext uri="{BB962C8B-B14F-4D97-AF65-F5344CB8AC3E}">
        <p14:creationId xmlns:p14="http://schemas.microsoft.com/office/powerpoint/2010/main" val="249397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Slide Number Placeholder 3"/>
          <p:cNvSpPr>
            <a:spLocks noGrp="1"/>
          </p:cNvSpPr>
          <p:nvPr>
            <p:ph type="sldNum" sz="quarter" idx="10"/>
          </p:nvPr>
        </p:nvSpPr>
        <p:spPr/>
        <p:txBody>
          <a:bodyPr/>
          <a:lstStyle/>
          <a:p>
            <a:fld id="{90A909DF-A058-47A2-9B36-12E5B4F9A344}" type="slidenum">
              <a:rPr lang="en-US" altLang="zh-CN" smtClean="0"/>
              <a:pPr/>
              <a:t>1</a:t>
            </a:fld>
            <a:endParaRPr lang="en-US" altLang="zh-CN"/>
          </a:p>
        </p:txBody>
      </p:sp>
    </p:spTree>
    <p:extLst>
      <p:ext uri="{BB962C8B-B14F-4D97-AF65-F5344CB8AC3E}">
        <p14:creationId xmlns:p14="http://schemas.microsoft.com/office/powerpoint/2010/main" val="2089726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1432559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75801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4059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2"/>
          <p:cNvSpPr/>
          <p:nvPr userDrawn="1"/>
        </p:nvSpPr>
        <p:spPr>
          <a:xfrm>
            <a:off x="0" y="6568098"/>
            <a:ext cx="9144000" cy="288000"/>
          </a:xfrm>
          <a:prstGeom prst="rect">
            <a:avLst/>
          </a:prstGeom>
          <a:solidFill>
            <a:srgbClr val="132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 name="Title 1"/>
          <p:cNvSpPr>
            <a:spLocks noGrp="1"/>
          </p:cNvSpPr>
          <p:nvPr>
            <p:ph type="ctrTitle"/>
          </p:nvPr>
        </p:nvSpPr>
        <p:spPr>
          <a:xfrm>
            <a:off x="177924" y="48816"/>
            <a:ext cx="8786564" cy="581372"/>
          </a:xfrm>
        </p:spPr>
        <p:txBody>
          <a:bodyPr anchor="b">
            <a:normAutofit/>
          </a:bodyPr>
          <a:lstStyle>
            <a:lvl1pPr algn="l">
              <a:defRPr sz="3200" b="1" baseline="0">
                <a:solidFill>
                  <a:srgbClr val="132259"/>
                </a:solidFill>
                <a:latin typeface="Palatino Linotype" panose="02040502050505030304" pitchFamily="18" charset="0"/>
                <a:ea typeface="微软雅黑" panose="020B0503020204020204" pitchFamily="34" charset="-122"/>
              </a:defRPr>
            </a:lvl1pPr>
          </a:lstStyle>
          <a:p>
            <a:r>
              <a:rPr lang="en-US" altLang="zh-CN" dirty="0"/>
              <a:t>Click to edit Master title style</a:t>
            </a:r>
            <a:endParaRPr lang="zh-CN" altLang="en-US" dirty="0"/>
          </a:p>
        </p:txBody>
      </p:sp>
      <p:sp>
        <p:nvSpPr>
          <p:cNvPr id="12" name="TextBox 11"/>
          <p:cNvSpPr txBox="1"/>
          <p:nvPr userDrawn="1"/>
        </p:nvSpPr>
        <p:spPr>
          <a:xfrm>
            <a:off x="35496" y="6573599"/>
            <a:ext cx="2688860" cy="276999"/>
          </a:xfrm>
          <a:prstGeom prst="rect">
            <a:avLst/>
          </a:prstGeom>
          <a:noFill/>
        </p:spPr>
        <p:txBody>
          <a:bodyPr wrap="square">
            <a:spAutoFit/>
          </a:bodyPr>
          <a:lstStyle/>
          <a:p>
            <a:pPr algn="l">
              <a:defRPr/>
            </a:pPr>
            <a:r>
              <a:rPr lang="zh-CN" altLang="en-US" sz="1200" b="1" dirty="0">
                <a:solidFill>
                  <a:schemeClr val="bg1"/>
                </a:solidFill>
                <a:latin typeface="微软雅黑" panose="020B0503020204020204" pitchFamily="34" charset="-122"/>
                <a:ea typeface="微软雅黑" panose="020B0503020204020204" pitchFamily="34" charset="-122"/>
              </a:rPr>
              <a:t>编译原理</a:t>
            </a:r>
            <a:endParaRPr lang="en-US" sz="1200" b="1" dirty="0">
              <a:solidFill>
                <a:schemeClr val="bg1"/>
              </a:solidFill>
              <a:latin typeface="微软雅黑" panose="020B0503020204020204" pitchFamily="34" charset="-122"/>
              <a:ea typeface="微软雅黑" panose="020B0503020204020204" pitchFamily="34" charset="-122"/>
            </a:endParaRPr>
          </a:p>
        </p:txBody>
      </p:sp>
      <p:grpSp>
        <p:nvGrpSpPr>
          <p:cNvPr id="29" name="Group 28"/>
          <p:cNvGrpSpPr/>
          <p:nvPr userDrawn="1"/>
        </p:nvGrpSpPr>
        <p:grpSpPr>
          <a:xfrm>
            <a:off x="35496" y="644029"/>
            <a:ext cx="9073008" cy="108000"/>
            <a:chOff x="35496" y="672604"/>
            <a:chExt cx="9073008" cy="108000"/>
          </a:xfrm>
          <a:solidFill>
            <a:srgbClr val="132259"/>
          </a:solidFill>
        </p:grpSpPr>
        <p:grpSp>
          <p:nvGrpSpPr>
            <p:cNvPr id="22" name="Group 21"/>
            <p:cNvGrpSpPr/>
            <p:nvPr userDrawn="1"/>
          </p:nvGrpSpPr>
          <p:grpSpPr>
            <a:xfrm>
              <a:off x="35496" y="672604"/>
              <a:ext cx="150285" cy="108000"/>
              <a:chOff x="431552" y="1988840"/>
              <a:chExt cx="150285" cy="108000"/>
            </a:xfrm>
            <a:grpFill/>
          </p:grpSpPr>
          <p:sp>
            <p:nvSpPr>
              <p:cNvPr id="19" name="Chevron 18"/>
              <p:cNvSpPr/>
              <p:nvPr userDrawn="1"/>
            </p:nvSpPr>
            <p:spPr>
              <a:xfrm>
                <a:off x="431552" y="1988840"/>
                <a:ext cx="72000" cy="108000"/>
              </a:xfrm>
              <a:prstGeom prst="chevron">
                <a:avLst/>
              </a:prstGeom>
              <a:grpFill/>
              <a:ln w="25400">
                <a:solidFill>
                  <a:srgbClr val="132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Chevron 19"/>
              <p:cNvSpPr/>
              <p:nvPr userDrawn="1"/>
            </p:nvSpPr>
            <p:spPr>
              <a:xfrm>
                <a:off x="509837" y="1988840"/>
                <a:ext cx="72000" cy="108000"/>
              </a:xfrm>
              <a:prstGeom prst="chevron">
                <a:avLst/>
              </a:prstGeom>
              <a:grpFill/>
              <a:ln w="25400">
                <a:solidFill>
                  <a:srgbClr val="132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3" name="Group 22"/>
            <p:cNvGrpSpPr/>
            <p:nvPr userDrawn="1"/>
          </p:nvGrpSpPr>
          <p:grpSpPr>
            <a:xfrm flipH="1">
              <a:off x="8958219" y="672604"/>
              <a:ext cx="150285" cy="108000"/>
              <a:chOff x="431552" y="1988840"/>
              <a:chExt cx="150285" cy="108000"/>
            </a:xfrm>
            <a:grpFill/>
          </p:grpSpPr>
          <p:sp>
            <p:nvSpPr>
              <p:cNvPr id="24" name="Chevron 23"/>
              <p:cNvSpPr/>
              <p:nvPr userDrawn="1"/>
            </p:nvSpPr>
            <p:spPr>
              <a:xfrm>
                <a:off x="431552" y="1988840"/>
                <a:ext cx="72000" cy="108000"/>
              </a:xfrm>
              <a:prstGeom prst="chevron">
                <a:avLst/>
              </a:prstGeom>
              <a:grpFill/>
              <a:ln w="25400">
                <a:solidFill>
                  <a:srgbClr val="132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Chevron 24"/>
              <p:cNvSpPr/>
              <p:nvPr userDrawn="1"/>
            </p:nvSpPr>
            <p:spPr>
              <a:xfrm>
                <a:off x="509837" y="1988840"/>
                <a:ext cx="72000" cy="108000"/>
              </a:xfrm>
              <a:prstGeom prst="chevron">
                <a:avLst/>
              </a:prstGeom>
              <a:grpFill/>
              <a:ln w="25400">
                <a:solidFill>
                  <a:srgbClr val="132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28" name="Straight Connector 27"/>
            <p:cNvCxnSpPr/>
            <p:nvPr userDrawn="1"/>
          </p:nvCxnSpPr>
          <p:spPr>
            <a:xfrm>
              <a:off x="216000" y="726604"/>
              <a:ext cx="8712000" cy="0"/>
            </a:xfrm>
            <a:prstGeom prst="line">
              <a:avLst/>
            </a:prstGeom>
            <a:grpFill/>
            <a:ln w="25400">
              <a:solidFill>
                <a:srgbClr val="132259"/>
              </a:solidFill>
              <a:tailEnd type="none" w="lg" len="lg"/>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userDrawn="1"/>
        </p:nvSpPr>
        <p:spPr>
          <a:xfrm>
            <a:off x="6378469" y="6573599"/>
            <a:ext cx="2730035" cy="276999"/>
          </a:xfrm>
          <a:prstGeom prst="rect">
            <a:avLst/>
          </a:prstGeom>
          <a:noFill/>
        </p:spPr>
        <p:txBody>
          <a:bodyPr wrap="square">
            <a:spAutoFit/>
          </a:bodyPr>
          <a:lstStyle/>
          <a:p>
            <a:pPr algn="r">
              <a:defRPr/>
            </a:pPr>
            <a:r>
              <a:rPr lang="zh-CN" altLang="en-US" sz="1200" b="1" dirty="0">
                <a:solidFill>
                  <a:schemeClr val="bg1"/>
                </a:solidFill>
                <a:latin typeface="微软雅黑" panose="020B0503020204020204" pitchFamily="34" charset="-122"/>
                <a:ea typeface="微软雅黑" panose="020B0503020204020204" pitchFamily="34" charset="-122"/>
              </a:rPr>
              <a:t>电子科技大学 </a:t>
            </a:r>
            <a:r>
              <a:rPr lang="en-US" altLang="zh-CN" sz="1200" b="1" dirty="0">
                <a:solidFill>
                  <a:schemeClr val="bg1"/>
                </a:solidFill>
                <a:latin typeface="微软雅黑" panose="020B0503020204020204" pitchFamily="34" charset="-122"/>
                <a:ea typeface="微软雅黑" panose="020B0503020204020204" pitchFamily="34" charset="-122"/>
              </a:rPr>
              <a:t>– </a:t>
            </a:r>
            <a:r>
              <a:rPr lang="zh-CN" altLang="en-US" sz="1200" b="1" dirty="0">
                <a:solidFill>
                  <a:schemeClr val="bg1"/>
                </a:solidFill>
                <a:latin typeface="微软雅黑" panose="020B0503020204020204" pitchFamily="34" charset="-122"/>
                <a:ea typeface="微软雅黑" panose="020B0503020204020204" pitchFamily="34" charset="-122"/>
              </a:rPr>
              <a:t>田玲</a:t>
            </a:r>
            <a:endParaRPr lang="en-US" sz="1200" b="1" dirty="0">
              <a:solidFill>
                <a:schemeClr val="bg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0DF72587-E537-B54C-BC9F-BFD87FF2C52A}"/>
              </a:ext>
            </a:extLst>
          </p:cNvPr>
          <p:cNvSpPr txBox="1"/>
          <p:nvPr userDrawn="1"/>
        </p:nvSpPr>
        <p:spPr>
          <a:xfrm>
            <a:off x="4139952" y="6597352"/>
            <a:ext cx="864096" cy="276999"/>
          </a:xfrm>
          <a:prstGeom prst="rect">
            <a:avLst/>
          </a:prstGeom>
          <a:noFill/>
        </p:spPr>
        <p:txBody>
          <a:bodyPr wrap="square" rtlCol="0">
            <a:spAutoFit/>
          </a:bodyPr>
          <a:lstStyle/>
          <a:p>
            <a:fld id="{B27AD56D-2C3A-3D4D-813B-2CC6C9C04CC8}" type="slidenum">
              <a:rPr lang="zh-CN" altLang="en-US" sz="1200" b="1" kern="1200" smtClean="0">
                <a:solidFill>
                  <a:schemeClr val="bg1"/>
                </a:solidFill>
                <a:latin typeface="Palatino Linotype" panose="02040502050505030304" pitchFamily="18" charset="0"/>
                <a:ea typeface="微软雅黑" panose="020B0503020204020204" pitchFamily="34" charset="-122"/>
                <a:cs typeface="Plantagenet Cherokee" panose="02020000000000000000" pitchFamily="18" charset="-79"/>
              </a:rPr>
              <a:t>‹#›</a:t>
            </a:fld>
            <a:r>
              <a:rPr lang="en-US" altLang="zh-CN" sz="1200" b="1" kern="1200" dirty="0" smtClean="0">
                <a:solidFill>
                  <a:schemeClr val="bg1"/>
                </a:solidFill>
                <a:latin typeface="Palatino Linotype" panose="02040502050505030304" pitchFamily="18" charset="0"/>
                <a:ea typeface="微软雅黑" panose="020B0503020204020204" pitchFamily="34" charset="-122"/>
                <a:cs typeface="Plantagenet Cherokee" panose="02020000000000000000" pitchFamily="18" charset="-79"/>
              </a:rPr>
              <a:t>/</a:t>
            </a:r>
            <a:r>
              <a:rPr lang="en-US" altLang="zh-CN" sz="1200" b="1" kern="1200" dirty="0" smtClean="0">
                <a:solidFill>
                  <a:schemeClr val="bg1"/>
                </a:solidFill>
                <a:latin typeface="Palatino Linotype" panose="02040502050505030304" pitchFamily="18" charset="0"/>
                <a:ea typeface="微软雅黑" panose="020B0503020204020204" pitchFamily="34" charset="-122"/>
                <a:cs typeface="Plantagenet Cherokee" panose="02020000000000000000" pitchFamily="18" charset="-79"/>
              </a:rPr>
              <a:t>27</a:t>
            </a:r>
            <a:endParaRPr lang="zh-CN" altLang="en-US" sz="1200" b="1" kern="1200" dirty="0">
              <a:solidFill>
                <a:schemeClr val="bg1"/>
              </a:solidFill>
              <a:latin typeface="Palatino Linotype" panose="02040502050505030304" pitchFamily="18" charset="0"/>
              <a:ea typeface="微软雅黑" panose="020B0503020204020204" pitchFamily="34" charset="-122"/>
              <a:cs typeface="Plantagenet Cherokee" panose="02020000000000000000" pitchFamily="18" charset="-79"/>
            </a:endParaRPr>
          </a:p>
        </p:txBody>
      </p:sp>
    </p:spTree>
    <p:extLst>
      <p:ext uri="{BB962C8B-B14F-4D97-AF65-F5344CB8AC3E}">
        <p14:creationId xmlns:p14="http://schemas.microsoft.com/office/powerpoint/2010/main" val="20918777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397998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170386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81624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989696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773032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340925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63375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23A8CDA-DAB7-42D6-94E9-E5EBF62DFCA4}" type="datetimeFigureOut">
              <a:rPr lang="zh-CN" altLang="en-US" smtClean="0"/>
              <a:t>2021/3/15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353228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A8CDA-DAB7-42D6-94E9-E5EBF62DFCA4}" type="datetimeFigureOut">
              <a:rPr lang="zh-CN" altLang="en-US" smtClean="0"/>
              <a:t>2021/3/15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1736180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3E03277-EF2F-2042-860E-1DD2245FCC15}"/>
              </a:ext>
            </a:extLst>
          </p:cNvPr>
          <p:cNvSpPr>
            <a:spLocks noChangeArrowheads="1"/>
          </p:cNvSpPr>
          <p:nvPr/>
        </p:nvSpPr>
        <p:spPr bwMode="auto">
          <a:xfrm>
            <a:off x="817418" y="1175327"/>
            <a:ext cx="7286625" cy="1695450"/>
          </a:xfrm>
          <a:prstGeom prst="rect">
            <a:avLst/>
          </a:prstGeom>
          <a:noFill/>
          <a:ln w="9525">
            <a:noFill/>
            <a:miter lim="800000"/>
            <a:headEnd/>
            <a:tailEnd/>
          </a:ln>
        </p:spPr>
        <p:txBody>
          <a:bodyPr anchor="ctr"/>
          <a:lstStyle>
            <a:lvl1pPr>
              <a:defRPr sz="2400" b="1">
                <a:solidFill>
                  <a:srgbClr val="0033CC"/>
                </a:solidFill>
                <a:latin typeface="楷体_GB2312"/>
                <a:ea typeface="楷体_GB2312"/>
                <a:cs typeface="楷体_GB2312"/>
              </a:defRPr>
            </a:lvl1pPr>
            <a:lvl2pPr marL="742950" indent="-285750">
              <a:defRPr sz="2400" b="1">
                <a:solidFill>
                  <a:srgbClr val="0033CC"/>
                </a:solidFill>
                <a:latin typeface="楷体_GB2312"/>
                <a:ea typeface="楷体_GB2312"/>
                <a:cs typeface="楷体_GB2312"/>
              </a:defRPr>
            </a:lvl2pPr>
            <a:lvl3pPr marL="1143000" indent="-228600">
              <a:defRPr sz="2400" b="1">
                <a:solidFill>
                  <a:srgbClr val="0033CC"/>
                </a:solidFill>
                <a:latin typeface="楷体_GB2312"/>
                <a:ea typeface="楷体_GB2312"/>
                <a:cs typeface="楷体_GB2312"/>
              </a:defRPr>
            </a:lvl3pPr>
            <a:lvl4pPr marL="1600200" indent="-228600">
              <a:defRPr sz="2400" b="1">
                <a:solidFill>
                  <a:srgbClr val="0033CC"/>
                </a:solidFill>
                <a:latin typeface="楷体_GB2312"/>
                <a:ea typeface="楷体_GB2312"/>
                <a:cs typeface="楷体_GB2312"/>
              </a:defRPr>
            </a:lvl4pPr>
            <a:lvl5pPr marL="2057400" indent="-228600">
              <a:defRPr sz="2400" b="1">
                <a:solidFill>
                  <a:srgbClr val="0033CC"/>
                </a:solidFill>
                <a:latin typeface="楷体_GB2312"/>
                <a:ea typeface="楷体_GB2312"/>
                <a:cs typeface="楷体_GB2312"/>
              </a:defRPr>
            </a:lvl5pPr>
            <a:lvl6pPr marL="2514600" indent="-228600" eaLnBrk="0" fontAlgn="base" hangingPunct="0">
              <a:spcBef>
                <a:spcPct val="0"/>
              </a:spcBef>
              <a:spcAft>
                <a:spcPct val="0"/>
              </a:spcAft>
              <a:defRPr sz="2400" b="1">
                <a:solidFill>
                  <a:srgbClr val="0033CC"/>
                </a:solidFill>
                <a:latin typeface="楷体_GB2312"/>
                <a:ea typeface="楷体_GB2312"/>
                <a:cs typeface="楷体_GB2312"/>
              </a:defRPr>
            </a:lvl6pPr>
            <a:lvl7pPr marL="2971800" indent="-228600" eaLnBrk="0" fontAlgn="base" hangingPunct="0">
              <a:spcBef>
                <a:spcPct val="0"/>
              </a:spcBef>
              <a:spcAft>
                <a:spcPct val="0"/>
              </a:spcAft>
              <a:defRPr sz="2400" b="1">
                <a:solidFill>
                  <a:srgbClr val="0033CC"/>
                </a:solidFill>
                <a:latin typeface="楷体_GB2312"/>
                <a:ea typeface="楷体_GB2312"/>
                <a:cs typeface="楷体_GB2312"/>
              </a:defRPr>
            </a:lvl7pPr>
            <a:lvl8pPr marL="3429000" indent="-228600" eaLnBrk="0" fontAlgn="base" hangingPunct="0">
              <a:spcBef>
                <a:spcPct val="0"/>
              </a:spcBef>
              <a:spcAft>
                <a:spcPct val="0"/>
              </a:spcAft>
              <a:defRPr sz="2400" b="1">
                <a:solidFill>
                  <a:srgbClr val="0033CC"/>
                </a:solidFill>
                <a:latin typeface="楷体_GB2312"/>
                <a:ea typeface="楷体_GB2312"/>
                <a:cs typeface="楷体_GB2312"/>
              </a:defRPr>
            </a:lvl8pPr>
            <a:lvl9pPr marL="3886200" indent="-228600" eaLnBrk="0" fontAlgn="base" hangingPunct="0">
              <a:spcBef>
                <a:spcPct val="0"/>
              </a:spcBef>
              <a:spcAft>
                <a:spcPct val="0"/>
              </a:spcAft>
              <a:defRPr sz="2400" b="1">
                <a:solidFill>
                  <a:srgbClr val="0033CC"/>
                </a:solidFill>
                <a:latin typeface="楷体_GB2312"/>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zh-CN" sz="5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编译</a:t>
            </a:r>
            <a:r>
              <a:rPr kumimoji="0" lang="zh-CN" altLang="en-US" sz="5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原理</a:t>
            </a:r>
            <a:endParaRPr kumimoji="0" lang="zh-CN" altLang="zh-CN" sz="5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endParaRPr>
          </a:p>
        </p:txBody>
      </p:sp>
      <p:sp>
        <p:nvSpPr>
          <p:cNvPr id="7" name="Rectangle 3">
            <a:extLst>
              <a:ext uri="{FF2B5EF4-FFF2-40B4-BE49-F238E27FC236}">
                <a16:creationId xmlns:a16="http://schemas.microsoft.com/office/drawing/2014/main" id="{9D6ADF91-0EA5-AB4F-B622-A1A8521409D0}"/>
              </a:ext>
            </a:extLst>
          </p:cNvPr>
          <p:cNvSpPr>
            <a:spLocks noChangeArrowheads="1"/>
          </p:cNvSpPr>
          <p:nvPr/>
        </p:nvSpPr>
        <p:spPr bwMode="auto">
          <a:xfrm>
            <a:off x="2088501" y="3187700"/>
            <a:ext cx="511333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5000"/>
              <a:buFont typeface="Monotype Sorts"/>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Font typeface="Monotype Sorts"/>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9pPr>
          </a:lstStyle>
          <a:p>
            <a:pPr marL="342900" marR="0" lvl="0" indent="-342900" algn="ctr" defTabSz="914400" rtl="0" eaLnBrk="1" fontAlgn="base" latinLnBrk="0" hangingPunct="1">
              <a:lnSpc>
                <a:spcPct val="100000"/>
              </a:lnSpc>
              <a:spcBef>
                <a:spcPct val="20000"/>
              </a:spcBef>
              <a:spcAft>
                <a:spcPct val="0"/>
              </a:spcAft>
              <a:buClr>
                <a:srgbClr val="CCCCFF"/>
              </a:buClr>
              <a:buSzPct val="75000"/>
              <a:buFont typeface="Monotype Sorts"/>
              <a:buNone/>
              <a:tabLst/>
              <a:defRPr/>
            </a:pPr>
            <a:r>
              <a:rPr kumimoji="0" lang="zh-CN" altLang="en-US" sz="4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田玲 </a:t>
            </a:r>
            <a:r>
              <a:rPr kumimoji="0" lang="zh-CN" altLang="en-US" sz="32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教授</a:t>
            </a:r>
            <a:r>
              <a:rPr lang="zh-CN" altLang="en-US" b="1" dirty="0">
                <a:latin typeface="黑体" panose="02010609060101010101" pitchFamily="49" charset="-122"/>
                <a:ea typeface="黑体" panose="02010609060101010101" pitchFamily="49" charset="-122"/>
              </a:rPr>
              <a:t>、博导</a:t>
            </a:r>
          </a:p>
          <a:p>
            <a:pPr marL="342900" marR="0" lvl="0" indent="-342900" algn="ctr" defTabSz="914400" rtl="0" eaLnBrk="1" fontAlgn="base" latinLnBrk="0" hangingPunct="1">
              <a:lnSpc>
                <a:spcPct val="100000"/>
              </a:lnSpc>
              <a:spcBef>
                <a:spcPct val="20000"/>
              </a:spcBef>
              <a:spcAft>
                <a:spcPct val="0"/>
              </a:spcAft>
              <a:buClr>
                <a:srgbClr val="CCCCFF"/>
              </a:buClr>
              <a:buSzPct val="75000"/>
              <a:buFont typeface="Monotype Sorts"/>
              <a:buNone/>
              <a:tabLst/>
              <a:defRPr/>
            </a:pPr>
            <a:r>
              <a:rPr kumimoji="0" lang="zh-CN" altLang="en-US" sz="4000" b="1" i="0" u="none" strike="noStrike" kern="1200" cap="none" spc="0" normalizeH="0" baseline="0" noProof="0" dirty="0">
                <a:ln>
                  <a:noFill/>
                </a:ln>
                <a:effectLst/>
                <a:uLnTx/>
                <a:uFillTx/>
                <a:latin typeface="华文仿宋" panose="02010600040101010101" pitchFamily="2" charset="-122"/>
                <a:ea typeface="华文仿宋" panose="02010600040101010101" pitchFamily="2" charset="-122"/>
              </a:rPr>
              <a:t>lingtian@uestc.edu.cn</a:t>
            </a:r>
          </a:p>
        </p:txBody>
      </p:sp>
      <p:pic>
        <p:nvPicPr>
          <p:cNvPr id="8" name="Picture 2" descr="G:\演说词\PictureVideo\╡τ╫╙┐╞╝╝┤≤╤º╒╒╞¼╩╙╞╡\╟σ╦«║╙╨ú╟°╓≈┬Ñ (5).jpg">
            <a:extLst>
              <a:ext uri="{FF2B5EF4-FFF2-40B4-BE49-F238E27FC236}">
                <a16:creationId xmlns:a16="http://schemas.microsoft.com/office/drawing/2014/main" id="{5FF1FE68-1CF9-0D4F-86F6-060440348C9D}"/>
              </a:ext>
            </a:extLst>
          </p:cNvPr>
          <p:cNvPicPr>
            <a:picLocks noChangeAspect="1"/>
          </p:cNvPicPr>
          <p:nvPr/>
        </p:nvPicPr>
        <p:blipFill>
          <a:blip r:embed="rId3"/>
          <a:srcRect t="37502"/>
          <a:stretch>
            <a:fillRect/>
          </a:stretch>
        </p:blipFill>
        <p:spPr>
          <a:xfrm>
            <a:off x="0" y="5296289"/>
            <a:ext cx="9144000" cy="1270492"/>
          </a:xfrm>
          <a:prstGeom prst="rect">
            <a:avLst/>
          </a:prstGeom>
          <a:noFill/>
          <a:ln w="9525">
            <a:noFill/>
          </a:ln>
        </p:spPr>
      </p:pic>
      <p:pic>
        <p:nvPicPr>
          <p:cNvPr id="11" name="图片 10">
            <a:extLst>
              <a:ext uri="{FF2B5EF4-FFF2-40B4-BE49-F238E27FC236}">
                <a16:creationId xmlns:a16="http://schemas.microsoft.com/office/drawing/2014/main" id="{A4B1D9BB-CFA9-904E-B6D3-8A5C585A33D6}"/>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272208" y="54148"/>
            <a:ext cx="612000" cy="612000"/>
          </a:xfrm>
          <a:prstGeom prst="rect">
            <a:avLst/>
          </a:prstGeom>
        </p:spPr>
      </p:pic>
    </p:spTree>
    <p:extLst>
      <p:ext uri="{BB962C8B-B14F-4D97-AF65-F5344CB8AC3E}">
        <p14:creationId xmlns:p14="http://schemas.microsoft.com/office/powerpoint/2010/main" val="1185112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chemeClr val="tx1"/>
                </a:solidFill>
                <a:latin typeface="微软雅黑" pitchFamily="34" charset="-122"/>
              </a:rPr>
              <a:t>第</a:t>
            </a:r>
            <a:r>
              <a:rPr lang="en-US" altLang="zh-CN" dirty="0">
                <a:solidFill>
                  <a:schemeClr val="tx1"/>
                </a:solidFill>
                <a:latin typeface="微软雅黑" pitchFamily="34" charset="-122"/>
              </a:rPr>
              <a:t>1</a:t>
            </a:r>
            <a:r>
              <a:rPr lang="zh-CN" altLang="en-US" dirty="0">
                <a:solidFill>
                  <a:schemeClr val="tx1"/>
                </a:solidFill>
                <a:latin typeface="微软雅黑" pitchFamily="34" charset="-122"/>
              </a:rPr>
              <a:t>步：词法分析</a:t>
            </a:r>
            <a:endParaRPr lang="zh-CN" altLang="en-US" dirty="0"/>
          </a:p>
        </p:txBody>
      </p:sp>
      <p:sp>
        <p:nvSpPr>
          <p:cNvPr id="4" name="Rectangle 2"/>
          <p:cNvSpPr txBox="1">
            <a:spLocks noChangeArrowheads="1"/>
          </p:cNvSpPr>
          <p:nvPr/>
        </p:nvSpPr>
        <p:spPr bwMode="auto">
          <a:xfrm>
            <a:off x="539750" y="1196974"/>
            <a:ext cx="7772400" cy="385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7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r>
              <a:rPr kumimoji="0" lang="en-US" altLang="zh-CN"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2. </a:t>
            </a:r>
            <a:r>
              <a:rPr kumimoji="0" lang="zh-CN" altLang="en-US"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识别赋值语句中的单词符号，生成单词符号串（ </a:t>
            </a:r>
            <a:r>
              <a:rPr kumimoji="0" lang="en-US" altLang="zh-CN"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7</a:t>
            </a:r>
            <a:r>
              <a:rPr kumimoji="0" lang="zh-CN" altLang="en-US"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个单词符号）：</a:t>
            </a:r>
          </a:p>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endParaRPr kumimoji="0" lang="zh-CN" altLang="en-US"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r>
              <a:rPr kumimoji="0" lang="en-US" altLang="zh-CN"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sym1 = sym2 + sym3 * sym4</a:t>
            </a:r>
          </a:p>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endParaRPr kumimoji="0" lang="en-US" altLang="zh-CN"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endParaRPr>
          </a:p>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r>
              <a:rPr kumimoji="0" lang="zh-CN" altLang="en-US"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其中，</a:t>
            </a:r>
            <a:r>
              <a:rPr kumimoji="0" lang="en-US" altLang="zh-CN"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sym1</a:t>
            </a:r>
            <a:r>
              <a:rPr kumimoji="0" lang="zh-CN" altLang="en-US"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a:t>
            </a:r>
            <a:r>
              <a:rPr kumimoji="0" lang="en-US" altLang="zh-CN"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sym2</a:t>
            </a:r>
            <a:r>
              <a:rPr kumimoji="0" lang="zh-CN" altLang="en-US"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a:t>
            </a:r>
            <a:r>
              <a:rPr kumimoji="0" lang="en-US" altLang="zh-CN"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sym3</a:t>
            </a:r>
            <a:r>
              <a:rPr kumimoji="0" lang="zh-CN" altLang="en-US"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和</a:t>
            </a:r>
            <a:r>
              <a:rPr kumimoji="0" lang="en-US" altLang="zh-CN"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sym4</a:t>
            </a:r>
            <a:r>
              <a:rPr kumimoji="0" lang="zh-CN" altLang="en-US"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分别代表</a:t>
            </a:r>
            <a:r>
              <a:rPr kumimoji="0" lang="en-US" altLang="zh-CN"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aaa</a:t>
            </a:r>
            <a:r>
              <a:rPr kumimoji="0" lang="zh-CN" altLang="en-US"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a:t>
            </a:r>
            <a:r>
              <a:rPr kumimoji="0" lang="en-US" altLang="zh-CN"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bbb</a:t>
            </a:r>
            <a:r>
              <a:rPr kumimoji="0" lang="zh-CN" altLang="en-US"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a:t>
            </a:r>
            <a:r>
              <a:rPr kumimoji="0" lang="en-US" altLang="zh-CN"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ccc</a:t>
            </a:r>
            <a:r>
              <a:rPr kumimoji="0" lang="zh-CN" altLang="en-US"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和</a:t>
            </a:r>
            <a:r>
              <a:rPr kumimoji="0" lang="en-US" altLang="zh-CN"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100</a:t>
            </a:r>
            <a:r>
              <a:rPr kumimoji="0" lang="zh-CN" altLang="en-US"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在符号中的编号，通过编号可以查到相应符号的各个属性。</a:t>
            </a:r>
          </a:p>
        </p:txBody>
      </p:sp>
    </p:spTree>
    <p:extLst>
      <p:ext uri="{BB962C8B-B14F-4D97-AF65-F5344CB8AC3E}">
        <p14:creationId xmlns:p14="http://schemas.microsoft.com/office/powerpoint/2010/main" val="427740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dirty="0" smtClean="0">
                <a:solidFill>
                  <a:schemeClr val="tx1"/>
                </a:solidFill>
                <a:latin typeface="微软雅黑" pitchFamily="34" charset="-122"/>
              </a:rPr>
              <a:t>第</a:t>
            </a:r>
            <a:r>
              <a:rPr lang="en-US" altLang="zh-CN" dirty="0" smtClean="0">
                <a:solidFill>
                  <a:schemeClr val="tx1"/>
                </a:solidFill>
                <a:latin typeface="微软雅黑" pitchFamily="34" charset="-122"/>
              </a:rPr>
              <a:t>2</a:t>
            </a:r>
            <a:r>
              <a:rPr lang="zh-CN" altLang="en-US" dirty="0" smtClean="0">
                <a:solidFill>
                  <a:schemeClr val="tx1"/>
                </a:solidFill>
                <a:latin typeface="微软雅黑" pitchFamily="34" charset="-122"/>
              </a:rPr>
              <a:t>步：语法分析</a:t>
            </a:r>
            <a:endParaRPr lang="zh-CN" altLang="en-US" dirty="0">
              <a:solidFill>
                <a:schemeClr val="tx1"/>
              </a:solidFill>
              <a:latin typeface="微软雅黑" pitchFamily="34" charset="-122"/>
            </a:endParaRPr>
          </a:p>
        </p:txBody>
      </p:sp>
      <p:sp>
        <p:nvSpPr>
          <p:cNvPr id="5" name="Rectangle 2"/>
          <p:cNvSpPr txBox="1">
            <a:spLocks noChangeArrowheads="1"/>
          </p:cNvSpPr>
          <p:nvPr/>
        </p:nvSpPr>
        <p:spPr bwMode="auto">
          <a:xfrm>
            <a:off x="838200" y="762000"/>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kern="1200">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i="0" u="none" strike="noStrike" kern="1200" cap="none" spc="0" normalizeH="0" baseline="0" noProof="0" dirty="0" smtClean="0">
              <a:ln>
                <a:noFill/>
              </a:ln>
              <a:solidFill>
                <a:srgbClr val="00CC99"/>
              </a:solidFill>
              <a:effectLst>
                <a:outerShdw blurRad="38100" dist="38100" dir="2700000" algn="tl">
                  <a:srgbClr val="C0C0C0"/>
                </a:outerShdw>
              </a:effectLst>
              <a:uLnTx/>
              <a:uFillTx/>
              <a:latin typeface="Times New Roman"/>
              <a:ea typeface="仿宋_GB2312"/>
              <a:cs typeface="+mj-cs"/>
            </a:endParaRPr>
          </a:p>
        </p:txBody>
      </p:sp>
      <p:sp>
        <p:nvSpPr>
          <p:cNvPr id="6" name="Rectangle 3"/>
          <p:cNvSpPr txBox="1">
            <a:spLocks noChangeArrowheads="1"/>
          </p:cNvSpPr>
          <p:nvPr/>
        </p:nvSpPr>
        <p:spPr bwMode="auto">
          <a:xfrm>
            <a:off x="755650" y="1515491"/>
            <a:ext cx="7772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7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r>
              <a:rPr kumimoji="0" lang="en-US" altLang="zh-CN" sz="36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1) </a:t>
            </a:r>
            <a:r>
              <a:rPr kumimoji="0" lang="zh-CN" altLang="en-US" sz="36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进行语法的合法性检查</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zh-CN" altLang="en-US"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“标识符</a:t>
            </a:r>
            <a:r>
              <a:rPr kumimoji="0" lang="en-US" altLang="zh-CN"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a:t>
            </a:r>
            <a:r>
              <a:rPr kumimoji="0" lang="zh-CN" altLang="en-US"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表达式”是合法的赋值语句</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zh-CN" altLang="en-US"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“标识符”是合法的表达式</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zh-CN" altLang="en-US"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“常数”是合法的表达式</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zh-CN" altLang="en-US"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“表达式</a:t>
            </a:r>
            <a:r>
              <a:rPr kumimoji="0" lang="en-US" altLang="zh-CN"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a:t>
            </a:r>
            <a:r>
              <a:rPr kumimoji="0" lang="zh-CN" altLang="en-US"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表达式”是合法的表达式</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zh-CN" altLang="en-US"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rPr>
              <a:t>“表达式*表达式”是合法的表达式</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endParaRPr kumimoji="0" lang="en-US" altLang="zh-CN" sz="2800" b="1" i="0" u="none" strike="noStrike" kern="1200" cap="none" spc="0" normalizeH="0" baseline="0" noProof="0" smtClean="0">
              <a:ln>
                <a:noFill/>
              </a:ln>
              <a:solidFill>
                <a:srgbClr val="00000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82693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chemeClr val="tx1"/>
                </a:solidFill>
                <a:latin typeface="微软雅黑" pitchFamily="34" charset="-122"/>
              </a:rPr>
              <a:t>第</a:t>
            </a:r>
            <a:r>
              <a:rPr lang="en-US" altLang="zh-CN" dirty="0">
                <a:solidFill>
                  <a:schemeClr val="tx1"/>
                </a:solidFill>
                <a:latin typeface="微软雅黑" pitchFamily="34" charset="-122"/>
              </a:rPr>
              <a:t>2</a:t>
            </a:r>
            <a:r>
              <a:rPr lang="zh-CN" altLang="en-US" dirty="0">
                <a:solidFill>
                  <a:schemeClr val="tx1"/>
                </a:solidFill>
                <a:latin typeface="微软雅黑" pitchFamily="34" charset="-122"/>
              </a:rPr>
              <a:t>步：语法分析</a:t>
            </a:r>
            <a:endParaRPr lang="zh-CN" altLang="en-US" dirty="0"/>
          </a:p>
        </p:txBody>
      </p:sp>
      <p:sp>
        <p:nvSpPr>
          <p:cNvPr id="5" name="Rectangle 2"/>
          <p:cNvSpPr txBox="1">
            <a:spLocks noChangeArrowheads="1"/>
          </p:cNvSpPr>
          <p:nvPr/>
        </p:nvSpPr>
        <p:spPr bwMode="auto">
          <a:xfrm>
            <a:off x="838200" y="762000"/>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kern="1200">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2) </a:t>
            </a:r>
            <a:r>
              <a:rPr kumimoji="0" lang="zh-CN" altLang="en-US" sz="24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各个语法单位和语法树的形成</a:t>
            </a:r>
          </a:p>
        </p:txBody>
      </p:sp>
      <p:graphicFrame>
        <p:nvGraphicFramePr>
          <p:cNvPr id="6" name="Object 3"/>
          <p:cNvGraphicFramePr>
            <a:graphicFrameLocks noChangeAspect="1"/>
          </p:cNvGraphicFramePr>
          <p:nvPr/>
        </p:nvGraphicFramePr>
        <p:xfrm>
          <a:off x="684213" y="1412875"/>
          <a:ext cx="6934200" cy="4524375"/>
        </p:xfrm>
        <a:graphic>
          <a:graphicData uri="http://schemas.openxmlformats.org/presentationml/2006/ole">
            <mc:AlternateContent xmlns:mc="http://schemas.openxmlformats.org/markup-compatibility/2006">
              <mc:Choice xmlns:v="urn:schemas-microsoft-com:vml" Requires="v">
                <p:oleObj spid="_x0000_s5149" name="Visio" r:id="rId3" imgW="3106802" imgH="2026866" progId="Visio.Drawing.11">
                  <p:embed/>
                </p:oleObj>
              </mc:Choice>
              <mc:Fallback>
                <p:oleObj name="Visio" r:id="rId3" imgW="3106802" imgH="202686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412875"/>
                        <a:ext cx="69342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820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dirty="0">
                <a:solidFill>
                  <a:schemeClr val="tx1"/>
                </a:solidFill>
                <a:latin typeface="微软雅黑" pitchFamily="34" charset="-122"/>
              </a:rPr>
              <a:t>第</a:t>
            </a:r>
            <a:r>
              <a:rPr lang="en-US" altLang="zh-CN" dirty="0">
                <a:solidFill>
                  <a:schemeClr val="tx1"/>
                </a:solidFill>
                <a:latin typeface="微软雅黑" pitchFamily="34" charset="-122"/>
              </a:rPr>
              <a:t>3</a:t>
            </a:r>
            <a:r>
              <a:rPr lang="zh-CN" altLang="en-US" dirty="0">
                <a:solidFill>
                  <a:schemeClr val="tx1"/>
                </a:solidFill>
                <a:latin typeface="微软雅黑" pitchFamily="34" charset="-122"/>
              </a:rPr>
              <a:t>步：语义分析和中间代码</a:t>
            </a:r>
            <a:r>
              <a:rPr lang="zh-CN" altLang="en-US" dirty="0" smtClean="0">
                <a:solidFill>
                  <a:schemeClr val="tx1"/>
                </a:solidFill>
                <a:latin typeface="微软雅黑" pitchFamily="34" charset="-122"/>
              </a:rPr>
              <a:t>生成</a:t>
            </a:r>
            <a:endParaRPr lang="zh-CN" altLang="en-US" dirty="0">
              <a:solidFill>
                <a:schemeClr val="tx1"/>
              </a:solidFill>
              <a:latin typeface="微软雅黑" pitchFamily="34" charset="-122"/>
            </a:endParaRPr>
          </a:p>
        </p:txBody>
      </p:sp>
      <p:sp>
        <p:nvSpPr>
          <p:cNvPr id="5" name="Rectangle 2"/>
          <p:cNvSpPr txBox="1">
            <a:spLocks noChangeArrowheads="1"/>
          </p:cNvSpPr>
          <p:nvPr/>
        </p:nvSpPr>
        <p:spPr bwMode="auto">
          <a:xfrm>
            <a:off x="838200" y="762000"/>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kern="1200">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i="0" u="none" strike="noStrike" kern="1200" cap="none" spc="0" normalizeH="0" baseline="0" noProof="0" dirty="0" smtClean="0">
              <a:ln>
                <a:noFill/>
              </a:ln>
              <a:solidFill>
                <a:srgbClr val="00CC99"/>
              </a:solidFill>
              <a:effectLst>
                <a:outerShdw blurRad="38100" dist="38100" dir="2700000" algn="tl">
                  <a:srgbClr val="C0C0C0"/>
                </a:outerShdw>
              </a:effectLst>
              <a:uLnTx/>
              <a:uFillTx/>
              <a:latin typeface="Times New Roman"/>
              <a:ea typeface="仿宋_GB2312"/>
              <a:cs typeface="+mj-cs"/>
            </a:endParaRPr>
          </a:p>
        </p:txBody>
      </p:sp>
      <p:sp>
        <p:nvSpPr>
          <p:cNvPr id="6" name="Rectangle 3"/>
          <p:cNvSpPr txBox="1">
            <a:spLocks noChangeArrowheads="1"/>
          </p:cNvSpPr>
          <p:nvPr/>
        </p:nvSpPr>
        <p:spPr bwMode="auto">
          <a:xfrm>
            <a:off x="395288" y="1447610"/>
            <a:ext cx="7772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7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CCCCFF"/>
              </a:buClr>
              <a:buSzPct val="75000"/>
              <a:buFont typeface="Monotype Sorts" pitchFamily="2" charset="2"/>
              <a:buChar char="u"/>
              <a:tabLst/>
              <a:defRPr/>
            </a:pPr>
            <a:r>
              <a:rPr kumimoji="0" lang="en-US" altLang="zh-CN"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1) </a:t>
            </a: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语义分析：语义的合法性检查，例如：类型检查、类型转换。</a:t>
            </a:r>
          </a:p>
          <a:p>
            <a:pPr marL="342900" marR="0" lvl="0" indent="-342900" algn="l" defTabSz="914400" rtl="0" eaLnBrk="1" fontAlgn="base" latinLnBrk="0" hangingPunct="1">
              <a:lnSpc>
                <a:spcPct val="90000"/>
              </a:lnSpc>
              <a:spcBef>
                <a:spcPct val="20000"/>
              </a:spcBef>
              <a:spcAft>
                <a:spcPct val="0"/>
              </a:spcAft>
              <a:buClr>
                <a:srgbClr val="CCCCFF"/>
              </a:buClr>
              <a:buSzPct val="75000"/>
              <a:buFont typeface="Monotype Sorts" pitchFamily="2" charset="2"/>
              <a:buChar char="u"/>
              <a:tabLst/>
              <a:defRPr/>
            </a:pPr>
            <a:r>
              <a:rPr kumimoji="0" lang="en-US" altLang="zh-CN"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2) </a:t>
            </a: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中间代码生成：生成语义等价，结构更简单的中间代码。</a:t>
            </a:r>
          </a:p>
          <a:p>
            <a:pPr marL="742950" marR="0" lvl="1" indent="-285750" algn="l" defTabSz="914400" rtl="0" eaLnBrk="1" fontAlgn="base" latinLnBrk="0" hangingPunct="1">
              <a:lnSpc>
                <a:spcPct val="90000"/>
              </a:lnSpc>
              <a:spcBef>
                <a:spcPct val="20000"/>
              </a:spcBef>
              <a:spcAft>
                <a:spcPct val="0"/>
              </a:spcAft>
              <a:buClr>
                <a:srgbClr val="000000"/>
              </a:buClr>
              <a:buSzPct val="75000"/>
              <a:buFontTx/>
              <a:buChar char="–"/>
              <a:tabLst/>
              <a:defRPr/>
            </a:pPr>
            <a:r>
              <a:rPr kumimoji="0" lang="en-US" altLang="zh-CN" sz="2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temp1 = sym4</a:t>
            </a:r>
          </a:p>
          <a:p>
            <a:pPr marL="742950" marR="0" lvl="1" indent="-285750" algn="l" defTabSz="914400" rtl="0" eaLnBrk="1" fontAlgn="base" latinLnBrk="0" hangingPunct="1">
              <a:lnSpc>
                <a:spcPct val="90000"/>
              </a:lnSpc>
              <a:spcBef>
                <a:spcPct val="20000"/>
              </a:spcBef>
              <a:spcAft>
                <a:spcPct val="0"/>
              </a:spcAft>
              <a:buClr>
                <a:srgbClr val="000000"/>
              </a:buClr>
              <a:buSzPct val="75000"/>
              <a:buFontTx/>
              <a:buChar char="–"/>
              <a:tabLst/>
              <a:defRPr/>
            </a:pPr>
            <a:r>
              <a:rPr kumimoji="0" lang="en-US" altLang="zh-CN" sz="2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temp2 = sym3 * temp1</a:t>
            </a:r>
          </a:p>
          <a:p>
            <a:pPr marL="742950" marR="0" lvl="1" indent="-285750" algn="l" defTabSz="914400" rtl="0" eaLnBrk="1" fontAlgn="base" latinLnBrk="0" hangingPunct="1">
              <a:lnSpc>
                <a:spcPct val="90000"/>
              </a:lnSpc>
              <a:spcBef>
                <a:spcPct val="20000"/>
              </a:spcBef>
              <a:spcAft>
                <a:spcPct val="0"/>
              </a:spcAft>
              <a:buClr>
                <a:srgbClr val="000000"/>
              </a:buClr>
              <a:buSzPct val="75000"/>
              <a:buFontTx/>
              <a:buChar char="–"/>
              <a:tabLst/>
              <a:defRPr/>
            </a:pPr>
            <a:r>
              <a:rPr kumimoji="0" lang="en-US" altLang="zh-CN" sz="2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temp3 = sym2 + temp2</a:t>
            </a:r>
          </a:p>
          <a:p>
            <a:pPr marL="742950" marR="0" lvl="1" indent="-285750" algn="l" defTabSz="914400" rtl="0" eaLnBrk="1" fontAlgn="base" latinLnBrk="0" hangingPunct="1">
              <a:lnSpc>
                <a:spcPct val="90000"/>
              </a:lnSpc>
              <a:spcBef>
                <a:spcPct val="20000"/>
              </a:spcBef>
              <a:spcAft>
                <a:spcPct val="0"/>
              </a:spcAft>
              <a:buClr>
                <a:srgbClr val="000000"/>
              </a:buClr>
              <a:buSzPct val="75000"/>
              <a:buFontTx/>
              <a:buChar char="–"/>
              <a:tabLst/>
              <a:defRPr/>
            </a:pPr>
            <a:r>
              <a:rPr kumimoji="0" lang="en-US" altLang="zh-CN" sz="2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sym1 = temp3</a:t>
            </a:r>
          </a:p>
        </p:txBody>
      </p:sp>
    </p:spTree>
    <p:extLst>
      <p:ext uri="{BB962C8B-B14F-4D97-AF65-F5344CB8AC3E}">
        <p14:creationId xmlns:p14="http://schemas.microsoft.com/office/powerpoint/2010/main" val="160385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dirty="0">
                <a:solidFill>
                  <a:schemeClr val="tx1"/>
                </a:solidFill>
                <a:latin typeface="微软雅黑" pitchFamily="34" charset="-122"/>
              </a:rPr>
              <a:t>第</a:t>
            </a:r>
            <a:r>
              <a:rPr lang="en-US" altLang="zh-CN" dirty="0">
                <a:solidFill>
                  <a:schemeClr val="tx1"/>
                </a:solidFill>
                <a:latin typeface="微软雅黑" pitchFamily="34" charset="-122"/>
              </a:rPr>
              <a:t>4</a:t>
            </a:r>
            <a:r>
              <a:rPr lang="zh-CN" altLang="en-US" dirty="0">
                <a:solidFill>
                  <a:schemeClr val="tx1"/>
                </a:solidFill>
                <a:latin typeface="微软雅黑" pitchFamily="34" charset="-122"/>
              </a:rPr>
              <a:t>步：</a:t>
            </a:r>
            <a:r>
              <a:rPr lang="zh-CN" altLang="en-US" dirty="0" smtClean="0">
                <a:solidFill>
                  <a:schemeClr val="tx1"/>
                </a:solidFill>
                <a:latin typeface="微软雅黑" pitchFamily="34" charset="-122"/>
              </a:rPr>
              <a:t>优化</a:t>
            </a:r>
            <a:endParaRPr lang="zh-CN" altLang="en-US" dirty="0">
              <a:solidFill>
                <a:schemeClr val="tx1"/>
              </a:solidFill>
              <a:latin typeface="微软雅黑" pitchFamily="34" charset="-122"/>
            </a:endParaRPr>
          </a:p>
        </p:txBody>
      </p:sp>
      <p:sp>
        <p:nvSpPr>
          <p:cNvPr id="5" name="Rectangle 2"/>
          <p:cNvSpPr txBox="1">
            <a:spLocks noChangeArrowheads="1"/>
          </p:cNvSpPr>
          <p:nvPr/>
        </p:nvSpPr>
        <p:spPr bwMode="auto">
          <a:xfrm>
            <a:off x="468313" y="765175"/>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kern="1200">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dirty="0" smtClean="0">
              <a:ln>
                <a:noFill/>
              </a:ln>
              <a:solidFill>
                <a:srgbClr val="00CC99"/>
              </a:solidFill>
              <a:effectLst>
                <a:outerShdw blurRad="38100" dist="38100" dir="2700000" algn="tl">
                  <a:srgbClr val="C0C0C0"/>
                </a:outerShdw>
              </a:effectLst>
              <a:uLnTx/>
              <a:uFillTx/>
              <a:latin typeface="Times New Roman"/>
              <a:ea typeface="仿宋_GB2312"/>
              <a:cs typeface="+mj-cs"/>
            </a:endParaRPr>
          </a:p>
        </p:txBody>
      </p:sp>
      <p:sp>
        <p:nvSpPr>
          <p:cNvPr id="6" name="Rectangle 3"/>
          <p:cNvSpPr txBox="1">
            <a:spLocks noChangeArrowheads="1"/>
          </p:cNvSpPr>
          <p:nvPr/>
        </p:nvSpPr>
        <p:spPr bwMode="auto">
          <a:xfrm>
            <a:off x="684213" y="1517206"/>
            <a:ext cx="7772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7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代码的等价变换，取消多余的数据和操作，提高代码的“时空”效率。</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temp1 = sym3 * sym4</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sym1 = sym2 + temp1</a:t>
            </a:r>
          </a:p>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endParaRPr kumimoji="0" lang="en-US" altLang="zh-CN"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47802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dirty="0">
                <a:solidFill>
                  <a:schemeClr val="tx1"/>
                </a:solidFill>
                <a:latin typeface="微软雅黑" pitchFamily="34" charset="-122"/>
              </a:rPr>
              <a:t>第</a:t>
            </a:r>
            <a:r>
              <a:rPr lang="en-US" altLang="zh-CN" dirty="0">
                <a:solidFill>
                  <a:schemeClr val="tx1"/>
                </a:solidFill>
                <a:latin typeface="微软雅黑" pitchFamily="34" charset="-122"/>
              </a:rPr>
              <a:t>5</a:t>
            </a:r>
            <a:r>
              <a:rPr lang="zh-CN" altLang="en-US" dirty="0">
                <a:solidFill>
                  <a:schemeClr val="tx1"/>
                </a:solidFill>
                <a:latin typeface="微软雅黑" pitchFamily="34" charset="-122"/>
              </a:rPr>
              <a:t>步：目标代码</a:t>
            </a:r>
            <a:r>
              <a:rPr lang="zh-CN" altLang="en-US" dirty="0" smtClean="0">
                <a:solidFill>
                  <a:schemeClr val="tx1"/>
                </a:solidFill>
                <a:latin typeface="微软雅黑" pitchFamily="34" charset="-122"/>
              </a:rPr>
              <a:t>生成</a:t>
            </a:r>
            <a:endParaRPr lang="zh-CN" altLang="en-US" dirty="0">
              <a:solidFill>
                <a:schemeClr val="tx1"/>
              </a:solidFill>
              <a:latin typeface="微软雅黑" pitchFamily="34" charset="-122"/>
            </a:endParaRPr>
          </a:p>
        </p:txBody>
      </p:sp>
      <p:sp>
        <p:nvSpPr>
          <p:cNvPr id="6" name="Rectangle 2"/>
          <p:cNvSpPr txBox="1">
            <a:spLocks noChangeArrowheads="1"/>
          </p:cNvSpPr>
          <p:nvPr/>
        </p:nvSpPr>
        <p:spPr bwMode="auto">
          <a:xfrm>
            <a:off x="838200" y="762000"/>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kern="1200">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dirty="0" smtClean="0">
              <a:ln>
                <a:noFill/>
              </a:ln>
              <a:solidFill>
                <a:srgbClr val="00CC99"/>
              </a:solidFill>
              <a:effectLst>
                <a:outerShdw blurRad="38100" dist="38100" dir="2700000" algn="tl">
                  <a:srgbClr val="C0C0C0"/>
                </a:outerShdw>
              </a:effectLst>
              <a:uLnTx/>
              <a:uFillTx/>
              <a:latin typeface="Times New Roman"/>
              <a:ea typeface="仿宋_GB2312"/>
              <a:cs typeface="+mj-cs"/>
            </a:endParaRPr>
          </a:p>
        </p:txBody>
      </p:sp>
      <p:sp>
        <p:nvSpPr>
          <p:cNvPr id="7" name="Rectangle 3"/>
          <p:cNvSpPr txBox="1">
            <a:spLocks noChangeArrowheads="1"/>
          </p:cNvSpPr>
          <p:nvPr/>
        </p:nvSpPr>
        <p:spPr bwMode="auto">
          <a:xfrm>
            <a:off x="611188" y="1356170"/>
            <a:ext cx="7772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7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CCCCFF"/>
              </a:buClr>
              <a:buSzPct val="75000"/>
              <a:buFont typeface="Monotype Sorts" pitchFamily="2" charset="2"/>
              <a:buChar char="u"/>
              <a:tabLst/>
              <a:defRPr/>
            </a:pPr>
            <a:r>
              <a:rPr kumimoji="0" lang="zh-CN" altLang="en-US" sz="2800" b="1" i="0" u="none" strike="noStrike" kern="1200" cap="none" spc="0" normalizeH="0" baseline="0" noProof="0" dirty="0" smtClean="0">
                <a:ln>
                  <a:noFill/>
                </a:ln>
                <a:effectLst/>
                <a:uLnTx/>
                <a:uFillTx/>
                <a:latin typeface="微软雅黑" pitchFamily="34" charset="-122"/>
                <a:ea typeface="微软雅黑" pitchFamily="34" charset="-122"/>
              </a:rPr>
              <a:t>根据目标语言的规范，生成相应的汇编程序。</a:t>
            </a:r>
          </a:p>
          <a:p>
            <a:pPr marL="342900" marR="0" lvl="0" indent="-342900" algn="l" defTabSz="914400" rtl="0" eaLnBrk="1" fontAlgn="base" latinLnBrk="0" hangingPunct="1">
              <a:lnSpc>
                <a:spcPct val="90000"/>
              </a:lnSpc>
              <a:spcBef>
                <a:spcPct val="20000"/>
              </a:spcBef>
              <a:spcAft>
                <a:spcPct val="0"/>
              </a:spcAft>
              <a:buClr>
                <a:srgbClr val="CCCCFF"/>
              </a:buClr>
              <a:buSzPct val="75000"/>
              <a:buFont typeface="Monotype Sorts" pitchFamily="2" charset="2"/>
              <a:buChar char="u"/>
              <a:tabLst/>
              <a:defRPr/>
            </a:pPr>
            <a:r>
              <a:rPr kumimoji="0" lang="zh-CN" altLang="en-US" sz="2800" b="1" i="0" u="none" strike="noStrike" kern="1200" cap="none" spc="0" normalizeH="0" baseline="0" noProof="0" dirty="0" smtClean="0">
                <a:ln>
                  <a:noFill/>
                </a:ln>
                <a:effectLst/>
                <a:uLnTx/>
                <a:uFillTx/>
                <a:latin typeface="微软雅黑" pitchFamily="34" charset="-122"/>
                <a:ea typeface="微软雅黑" pitchFamily="34" charset="-122"/>
              </a:rPr>
              <a:t>关键点：</a:t>
            </a:r>
            <a:r>
              <a:rPr kumimoji="0" lang="en-US" altLang="zh-CN" sz="2800" b="1" i="0" u="none" strike="noStrike" kern="1200" cap="none" spc="0" normalizeH="0" baseline="0" noProof="0" dirty="0" smtClean="0">
                <a:ln>
                  <a:noFill/>
                </a:ln>
                <a:effectLst/>
                <a:uLnTx/>
                <a:uFillTx/>
                <a:latin typeface="微软雅黑" pitchFamily="34" charset="-122"/>
                <a:ea typeface="微软雅黑" pitchFamily="34" charset="-122"/>
              </a:rPr>
              <a:t>1.</a:t>
            </a:r>
            <a:r>
              <a:rPr kumimoji="0" lang="zh-CN" altLang="en-US" sz="2800" b="1" i="0" u="none" strike="noStrike" kern="1200" cap="none" spc="0" normalizeH="0" baseline="0" noProof="0" dirty="0" smtClean="0">
                <a:ln>
                  <a:noFill/>
                </a:ln>
                <a:effectLst/>
                <a:uLnTx/>
                <a:uFillTx/>
                <a:latin typeface="微软雅黑" pitchFamily="34" charset="-122"/>
                <a:ea typeface="微软雅黑" pitchFamily="34" charset="-122"/>
              </a:rPr>
              <a:t>变量地址的分配；</a:t>
            </a:r>
            <a:r>
              <a:rPr kumimoji="0" lang="en-US" altLang="zh-CN" sz="2800" b="1" i="0" u="none" strike="noStrike" kern="1200" cap="none" spc="0" normalizeH="0" baseline="0" noProof="0" dirty="0" smtClean="0">
                <a:ln>
                  <a:noFill/>
                </a:ln>
                <a:effectLst/>
                <a:uLnTx/>
                <a:uFillTx/>
                <a:latin typeface="微软雅黑" pitchFamily="34" charset="-122"/>
                <a:ea typeface="微软雅黑" pitchFamily="34" charset="-122"/>
              </a:rPr>
              <a:t>2.</a:t>
            </a:r>
            <a:r>
              <a:rPr kumimoji="0" lang="zh-CN" altLang="en-US" sz="2800" b="1" i="0" u="none" strike="noStrike" kern="1200" cap="none" spc="0" normalizeH="0" baseline="0" noProof="0" dirty="0" smtClean="0">
                <a:ln>
                  <a:noFill/>
                </a:ln>
                <a:effectLst/>
                <a:uLnTx/>
                <a:uFillTx/>
                <a:latin typeface="微软雅黑" pitchFamily="34" charset="-122"/>
                <a:ea typeface="微软雅黑" pitchFamily="34" charset="-122"/>
              </a:rPr>
              <a:t>寄存器的分配。</a:t>
            </a:r>
          </a:p>
          <a:p>
            <a:pPr marL="742950" marR="0" lvl="1" indent="-285750" algn="l" defTabSz="914400" rtl="0" eaLnBrk="1" fontAlgn="base" latinLnBrk="0" hangingPunct="1">
              <a:lnSpc>
                <a:spcPct val="90000"/>
              </a:lnSpc>
              <a:spcBef>
                <a:spcPct val="20000"/>
              </a:spcBef>
              <a:spcAft>
                <a:spcPct val="0"/>
              </a:spcAft>
              <a:buClr>
                <a:srgbClr val="000000"/>
              </a:buClr>
              <a:buSzPct val="75000"/>
              <a:buFontTx/>
              <a:buChar char="–"/>
              <a:tabLst/>
              <a:defRPr/>
            </a:pPr>
            <a:endParaRPr kumimoji="0" lang="zh-CN" altLang="en-US" sz="2400" b="1" i="0" u="none" strike="noStrike" kern="1200" cap="none" spc="0" normalizeH="0" baseline="0" noProof="0" dirty="0" smtClean="0">
              <a:ln>
                <a:noFill/>
              </a:ln>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90000"/>
              </a:lnSpc>
              <a:spcBef>
                <a:spcPct val="20000"/>
              </a:spcBef>
              <a:spcAft>
                <a:spcPct val="0"/>
              </a:spcAft>
              <a:buClr>
                <a:srgbClr val="000000"/>
              </a:buClr>
              <a:buSzPct val="75000"/>
              <a:buFontTx/>
              <a:buChar char="–"/>
              <a:tabLst/>
              <a:defRPr/>
            </a:pPr>
            <a:r>
              <a:rPr kumimoji="0" lang="en-US" altLang="zh-CN" sz="2400" b="1" i="0" u="none" strike="noStrike" kern="1200" cap="none" spc="0" normalizeH="0" baseline="0" noProof="0" dirty="0" smtClean="0">
                <a:ln>
                  <a:noFill/>
                </a:ln>
                <a:effectLst/>
                <a:uLnTx/>
                <a:uFillTx/>
                <a:latin typeface="微软雅黑" pitchFamily="34" charset="-122"/>
                <a:ea typeface="微软雅黑" pitchFamily="34" charset="-122"/>
              </a:rPr>
              <a:t>MOV  R2, sym3</a:t>
            </a:r>
          </a:p>
          <a:p>
            <a:pPr marL="742950" marR="0" lvl="1" indent="-285750" algn="l" defTabSz="914400" rtl="0" eaLnBrk="1" fontAlgn="base" latinLnBrk="0" hangingPunct="1">
              <a:lnSpc>
                <a:spcPct val="90000"/>
              </a:lnSpc>
              <a:spcBef>
                <a:spcPct val="20000"/>
              </a:spcBef>
              <a:spcAft>
                <a:spcPct val="0"/>
              </a:spcAft>
              <a:buClr>
                <a:srgbClr val="000000"/>
              </a:buClr>
              <a:buSzPct val="75000"/>
              <a:buFontTx/>
              <a:buChar char="–"/>
              <a:tabLst/>
              <a:defRPr/>
            </a:pPr>
            <a:r>
              <a:rPr kumimoji="0" lang="en-US" altLang="zh-CN" sz="2400" b="1" i="0" u="none" strike="noStrike" kern="1200" cap="none" spc="0" normalizeH="0" baseline="0" noProof="0" dirty="0" smtClean="0">
                <a:ln>
                  <a:noFill/>
                </a:ln>
                <a:effectLst/>
                <a:uLnTx/>
                <a:uFillTx/>
                <a:latin typeface="微软雅黑" pitchFamily="34" charset="-122"/>
                <a:ea typeface="微软雅黑" pitchFamily="34" charset="-122"/>
              </a:rPr>
              <a:t>MUL  R2, 100</a:t>
            </a:r>
          </a:p>
          <a:p>
            <a:pPr marL="742950" marR="0" lvl="1" indent="-285750" algn="l" defTabSz="914400" rtl="0" eaLnBrk="1" fontAlgn="base" latinLnBrk="0" hangingPunct="1">
              <a:lnSpc>
                <a:spcPct val="90000"/>
              </a:lnSpc>
              <a:spcBef>
                <a:spcPct val="20000"/>
              </a:spcBef>
              <a:spcAft>
                <a:spcPct val="0"/>
              </a:spcAft>
              <a:buClr>
                <a:srgbClr val="000000"/>
              </a:buClr>
              <a:buSzPct val="75000"/>
              <a:buFontTx/>
              <a:buChar char="–"/>
              <a:tabLst/>
              <a:defRPr/>
            </a:pPr>
            <a:r>
              <a:rPr kumimoji="0" lang="en-US" altLang="zh-CN" sz="2400" b="1" i="0" u="none" strike="noStrike" kern="1200" cap="none" spc="0" normalizeH="0" baseline="0" noProof="0" dirty="0" smtClean="0">
                <a:ln>
                  <a:noFill/>
                </a:ln>
                <a:effectLst/>
                <a:uLnTx/>
                <a:uFillTx/>
                <a:latin typeface="微软雅黑" pitchFamily="34" charset="-122"/>
                <a:ea typeface="微软雅黑" pitchFamily="34" charset="-122"/>
              </a:rPr>
              <a:t>MOV  R1, sym2 </a:t>
            </a:r>
          </a:p>
          <a:p>
            <a:pPr marL="742950" marR="0" lvl="1" indent="-285750" algn="l" defTabSz="914400" rtl="0" eaLnBrk="1" fontAlgn="base" latinLnBrk="0" hangingPunct="1">
              <a:lnSpc>
                <a:spcPct val="90000"/>
              </a:lnSpc>
              <a:spcBef>
                <a:spcPct val="20000"/>
              </a:spcBef>
              <a:spcAft>
                <a:spcPct val="0"/>
              </a:spcAft>
              <a:buClr>
                <a:srgbClr val="000000"/>
              </a:buClr>
              <a:buSzPct val="75000"/>
              <a:buFontTx/>
              <a:buChar char="–"/>
              <a:tabLst/>
              <a:defRPr/>
            </a:pPr>
            <a:r>
              <a:rPr kumimoji="0" lang="en-US" altLang="zh-CN" sz="2400" b="1" i="0" u="none" strike="noStrike" kern="1200" cap="none" spc="0" normalizeH="0" baseline="0" noProof="0" dirty="0" smtClean="0">
                <a:ln>
                  <a:noFill/>
                </a:ln>
                <a:effectLst/>
                <a:uLnTx/>
                <a:uFillTx/>
                <a:latin typeface="微软雅黑" pitchFamily="34" charset="-122"/>
                <a:ea typeface="微软雅黑" pitchFamily="34" charset="-122"/>
              </a:rPr>
              <a:t>ADD  R1, R2</a:t>
            </a:r>
          </a:p>
          <a:p>
            <a:pPr marL="742950" marR="0" lvl="1" indent="-285750" algn="l" defTabSz="914400" rtl="0" eaLnBrk="1" fontAlgn="base" latinLnBrk="0" hangingPunct="1">
              <a:lnSpc>
                <a:spcPct val="90000"/>
              </a:lnSpc>
              <a:spcBef>
                <a:spcPct val="20000"/>
              </a:spcBef>
              <a:spcAft>
                <a:spcPct val="0"/>
              </a:spcAft>
              <a:buClr>
                <a:srgbClr val="000000"/>
              </a:buClr>
              <a:buSzPct val="75000"/>
              <a:buFontTx/>
              <a:buChar char="–"/>
              <a:tabLst/>
              <a:defRPr/>
            </a:pPr>
            <a:r>
              <a:rPr kumimoji="0" lang="en-US" altLang="zh-CN" sz="2400" b="1" i="0" u="none" strike="noStrike" kern="1200" cap="none" spc="0" normalizeH="0" baseline="0" noProof="0" dirty="0" smtClean="0">
                <a:ln>
                  <a:noFill/>
                </a:ln>
                <a:effectLst/>
                <a:uLnTx/>
                <a:uFillTx/>
                <a:latin typeface="微软雅黑" pitchFamily="34" charset="-122"/>
                <a:ea typeface="微软雅黑" pitchFamily="34" charset="-122"/>
              </a:rPr>
              <a:t>MOV  sym1, R1</a:t>
            </a:r>
          </a:p>
        </p:txBody>
      </p:sp>
      <p:graphicFrame>
        <p:nvGraphicFramePr>
          <p:cNvPr id="8" name="Object 4"/>
          <p:cNvGraphicFramePr>
            <a:graphicFrameLocks noChangeAspect="1"/>
          </p:cNvGraphicFramePr>
          <p:nvPr>
            <p:extLst>
              <p:ext uri="{D42A27DB-BD31-4B8C-83A1-F6EECF244321}">
                <p14:modId xmlns:p14="http://schemas.microsoft.com/office/powerpoint/2010/main" val="2203076918"/>
              </p:ext>
            </p:extLst>
          </p:nvPr>
        </p:nvGraphicFramePr>
        <p:xfrm>
          <a:off x="4067175" y="2525395"/>
          <a:ext cx="3829050" cy="2878138"/>
        </p:xfrm>
        <a:graphic>
          <a:graphicData uri="http://schemas.openxmlformats.org/presentationml/2006/ole">
            <mc:AlternateContent xmlns:mc="http://schemas.openxmlformats.org/markup-compatibility/2006">
              <mc:Choice xmlns:v="urn:schemas-microsoft-com:vml" Requires="v">
                <p:oleObj spid="_x0000_s6173" name="Visio" r:id="rId3" imgW="1445238" imgH="1085445" progId="Visio.Drawing.11">
                  <p:embed/>
                </p:oleObj>
              </mc:Choice>
              <mc:Fallback>
                <p:oleObj name="Visio" r:id="rId3" imgW="1445238" imgH="108544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525395"/>
                        <a:ext cx="3829050" cy="287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8121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 calcmode="lin" valueType="num">
                                      <p:cBhvr additive="base">
                                        <p:cTn id="43"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dirty="0">
                <a:solidFill>
                  <a:schemeClr val="tx1"/>
                </a:solidFill>
                <a:latin typeface="微软雅黑" pitchFamily="34" charset="-122"/>
              </a:rPr>
              <a:t>不止是</a:t>
            </a:r>
            <a:r>
              <a:rPr lang="zh-CN" altLang="en-US" dirty="0" smtClean="0">
                <a:solidFill>
                  <a:schemeClr val="tx1"/>
                </a:solidFill>
                <a:latin typeface="微软雅黑" pitchFamily="34" charset="-122"/>
              </a:rPr>
              <a:t>编译</a:t>
            </a:r>
            <a:endParaRPr lang="zh-CN" altLang="en-US" dirty="0"/>
          </a:p>
        </p:txBody>
      </p:sp>
      <p:sp>
        <p:nvSpPr>
          <p:cNvPr id="5" name="Rectangle 2"/>
          <p:cNvSpPr txBox="1">
            <a:spLocks noChangeArrowheads="1"/>
          </p:cNvSpPr>
          <p:nvPr/>
        </p:nvSpPr>
        <p:spPr bwMode="auto">
          <a:xfrm>
            <a:off x="684213" y="1316165"/>
            <a:ext cx="7772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7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CCCCFF"/>
              </a:buClr>
              <a:buSzPct val="75000"/>
              <a:buFont typeface="Monotype Sorts" pitchFamily="2" charset="2"/>
              <a:buChar char="u"/>
              <a:tabLst/>
              <a:defRPr/>
            </a:pP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从源程序的编写到最终的执行，除了编译之外，还需要结合以下几个过程，共同完成一个完整的程序处理任务。</a:t>
            </a:r>
          </a:p>
          <a:p>
            <a:pPr marL="742950" marR="0" lvl="1" indent="-285750" algn="l" defTabSz="914400" rtl="0" eaLnBrk="1" fontAlgn="base" latinLnBrk="0" hangingPunct="1">
              <a:lnSpc>
                <a:spcPct val="90000"/>
              </a:lnSpc>
              <a:spcBef>
                <a:spcPct val="20000"/>
              </a:spcBef>
              <a:spcAft>
                <a:spcPct val="0"/>
              </a:spcAft>
              <a:buClr>
                <a:srgbClr val="000000"/>
              </a:buClr>
              <a:buSzPct val="75000"/>
              <a:buFontTx/>
              <a:buChar char="–"/>
              <a:tabLst/>
              <a:defRPr/>
            </a:pP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预处理（</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Preprocess</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90000"/>
              </a:lnSpc>
              <a:spcBef>
                <a:spcPct val="20000"/>
              </a:spcBef>
              <a:spcAft>
                <a:spcPct val="0"/>
              </a:spcAft>
              <a:buClr>
                <a:srgbClr val="000000"/>
              </a:buClr>
              <a:buSzPct val="75000"/>
              <a:buFontTx/>
              <a:buChar char="–"/>
              <a:tabLst/>
              <a:defRPr/>
            </a:pP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汇编（</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Assemble</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90000"/>
              </a:lnSpc>
              <a:spcBef>
                <a:spcPct val="20000"/>
              </a:spcBef>
              <a:spcAft>
                <a:spcPct val="0"/>
              </a:spcAft>
              <a:buClr>
                <a:srgbClr val="000000"/>
              </a:buClr>
              <a:buSzPct val="75000"/>
              <a:buFontTx/>
              <a:buChar char="–"/>
              <a:tabLst/>
              <a:defRPr/>
            </a:pP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连接（</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Link</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90000"/>
              </a:lnSpc>
              <a:spcBef>
                <a:spcPct val="20000"/>
              </a:spcBef>
              <a:spcAft>
                <a:spcPct val="0"/>
              </a:spcAft>
              <a:buClr>
                <a:srgbClr val="000000"/>
              </a:buClr>
              <a:buSzPct val="75000"/>
              <a:buFontTx/>
              <a:buChar char="–"/>
              <a:tabLst/>
              <a:defRPr/>
            </a:pP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装入（</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Load</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90000"/>
              </a:lnSpc>
              <a:spcBef>
                <a:spcPct val="20000"/>
              </a:spcBef>
              <a:spcAft>
                <a:spcPct val="0"/>
              </a:spcAft>
              <a:buClr>
                <a:srgbClr val="000000"/>
              </a:buClr>
              <a:buSzPct val="75000"/>
              <a:buFontTx/>
              <a:buChar char="–"/>
              <a:tabLst/>
              <a:defRPr/>
            </a:pP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运行（</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Run</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p:txBody>
      </p:sp>
      <p:sp>
        <p:nvSpPr>
          <p:cNvPr id="6" name="Rectangle 3"/>
          <p:cNvSpPr txBox="1">
            <a:spLocks noChangeArrowheads="1"/>
          </p:cNvSpPr>
          <p:nvPr/>
        </p:nvSpPr>
        <p:spPr bwMode="auto">
          <a:xfrm>
            <a:off x="838200" y="762000"/>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kern="1200">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272559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dirty="0">
                <a:solidFill>
                  <a:schemeClr val="tx1"/>
                </a:solidFill>
                <a:latin typeface="微软雅黑" pitchFamily="34" charset="-122"/>
              </a:rPr>
              <a:t>第</a:t>
            </a:r>
            <a:r>
              <a:rPr lang="en-US" altLang="zh-CN" dirty="0">
                <a:solidFill>
                  <a:schemeClr val="tx1"/>
                </a:solidFill>
                <a:latin typeface="微软雅黑" pitchFamily="34" charset="-122"/>
              </a:rPr>
              <a:t>1</a:t>
            </a:r>
            <a:r>
              <a:rPr lang="zh-CN" altLang="en-US" dirty="0">
                <a:solidFill>
                  <a:schemeClr val="tx1"/>
                </a:solidFill>
                <a:latin typeface="微软雅黑" pitchFamily="34" charset="-122"/>
              </a:rPr>
              <a:t>步：</a:t>
            </a:r>
            <a:r>
              <a:rPr lang="zh-CN" altLang="en-US" dirty="0" smtClean="0">
                <a:solidFill>
                  <a:schemeClr val="tx1"/>
                </a:solidFill>
                <a:latin typeface="微软雅黑" pitchFamily="34" charset="-122"/>
              </a:rPr>
              <a:t>预处理</a:t>
            </a:r>
            <a:endParaRPr lang="zh-CN" altLang="en-US" dirty="0">
              <a:solidFill>
                <a:schemeClr val="tx1"/>
              </a:solidFill>
              <a:latin typeface="微软雅黑" pitchFamily="34" charset="-122"/>
            </a:endParaRPr>
          </a:p>
        </p:txBody>
      </p:sp>
      <p:sp>
        <p:nvSpPr>
          <p:cNvPr id="5" name="Rectangle 2"/>
          <p:cNvSpPr txBox="1">
            <a:spLocks noChangeArrowheads="1"/>
          </p:cNvSpPr>
          <p:nvPr/>
        </p:nvSpPr>
        <p:spPr bwMode="auto">
          <a:xfrm>
            <a:off x="838200" y="762000"/>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kern="1200">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i="0" u="none" strike="noStrike" kern="1200" cap="none" spc="0" normalizeH="0" baseline="0" noProof="0" dirty="0" smtClean="0">
              <a:ln>
                <a:noFill/>
              </a:ln>
              <a:solidFill>
                <a:srgbClr val="00CC99"/>
              </a:solidFill>
              <a:effectLst>
                <a:outerShdw blurRad="38100" dist="38100" dir="2700000" algn="tl">
                  <a:srgbClr val="C0C0C0"/>
                </a:outerShdw>
              </a:effectLst>
              <a:uLnTx/>
              <a:uFillTx/>
              <a:latin typeface="Times New Roman"/>
              <a:ea typeface="仿宋_GB2312"/>
              <a:cs typeface="+mj-cs"/>
            </a:endParaRPr>
          </a:p>
        </p:txBody>
      </p:sp>
      <p:sp>
        <p:nvSpPr>
          <p:cNvPr id="6" name="Rectangle 3"/>
          <p:cNvSpPr txBox="1">
            <a:spLocks noChangeArrowheads="1"/>
          </p:cNvSpPr>
          <p:nvPr/>
        </p:nvSpPr>
        <p:spPr bwMode="auto">
          <a:xfrm>
            <a:off x="684213" y="1374458"/>
            <a:ext cx="7772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7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在编译之前进行，执行文件包含、宏替换等操作，形成一个源文件。</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800" b="1" i="0" u="none" strike="noStrike" kern="1200" cap="none" spc="0" normalizeH="0" baseline="0" noProof="0" dirty="0" err="1" smtClean="0">
                <a:ln>
                  <a:noFill/>
                </a:ln>
                <a:solidFill>
                  <a:srgbClr val="000000"/>
                </a:solidFill>
                <a:effectLst/>
                <a:uLnTx/>
                <a:uFillTx/>
                <a:latin typeface="微软雅黑" pitchFamily="34" charset="-122"/>
                <a:ea typeface="微软雅黑" pitchFamily="34" charset="-122"/>
              </a:rPr>
              <a:t>int</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a:t>
            </a:r>
            <a:r>
              <a:rPr kumimoji="0" lang="en-US" altLang="zh-CN" sz="2800" b="1" i="0" u="none" strike="noStrike" kern="1200" cap="none" spc="0" normalizeH="0" baseline="0" noProof="0" dirty="0" err="1" smtClean="0">
                <a:ln>
                  <a:noFill/>
                </a:ln>
                <a:solidFill>
                  <a:srgbClr val="000000"/>
                </a:solidFill>
                <a:effectLst/>
                <a:uLnTx/>
                <a:uFillTx/>
                <a:latin typeface="微软雅黑" pitchFamily="34" charset="-122"/>
                <a:ea typeface="微软雅黑" pitchFamily="34" charset="-122"/>
              </a:rPr>
              <a:t>aaa</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a:t>
            </a:r>
            <a:r>
              <a:rPr kumimoji="0" lang="en-US" altLang="zh-CN" sz="2800" b="1" i="0" u="none" strike="noStrike" kern="1200" cap="none" spc="0" normalizeH="0" baseline="0" noProof="0" dirty="0" err="1" smtClean="0">
                <a:ln>
                  <a:noFill/>
                </a:ln>
                <a:solidFill>
                  <a:srgbClr val="000000"/>
                </a:solidFill>
                <a:effectLst/>
                <a:uLnTx/>
                <a:uFillTx/>
                <a:latin typeface="微软雅黑" pitchFamily="34" charset="-122"/>
                <a:ea typeface="微软雅黑" pitchFamily="34" charset="-122"/>
              </a:rPr>
              <a:t>bbb</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ccc;</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800" b="1" i="0" u="none" strike="noStrike" kern="1200" cap="none" spc="0" normalizeH="0" baseline="0" noProof="0" dirty="0" err="1" smtClean="0">
                <a:ln>
                  <a:noFill/>
                </a:ln>
                <a:solidFill>
                  <a:srgbClr val="000000"/>
                </a:solidFill>
                <a:effectLst/>
                <a:uLnTx/>
                <a:uFillTx/>
                <a:latin typeface="微软雅黑" pitchFamily="34" charset="-122"/>
                <a:ea typeface="微软雅黑" pitchFamily="34" charset="-122"/>
              </a:rPr>
              <a:t>aaa</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 </a:t>
            </a:r>
            <a:r>
              <a:rPr kumimoji="0" lang="en-US" altLang="zh-CN" sz="2800" b="1" i="0" u="none" strike="noStrike" kern="1200" cap="none" spc="0" normalizeH="0" baseline="0" noProof="0" dirty="0" err="1" smtClean="0">
                <a:ln>
                  <a:noFill/>
                </a:ln>
                <a:solidFill>
                  <a:srgbClr val="000000"/>
                </a:solidFill>
                <a:effectLst/>
                <a:uLnTx/>
                <a:uFillTx/>
                <a:latin typeface="微软雅黑" pitchFamily="34" charset="-122"/>
                <a:ea typeface="微软雅黑" pitchFamily="34" charset="-122"/>
              </a:rPr>
              <a:t>bbb</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 ccc * 100</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endParaRPr kumimoji="0" lang="en-US" altLang="zh-CN"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20384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dirty="0">
                <a:solidFill>
                  <a:schemeClr val="tx1"/>
                </a:solidFill>
                <a:latin typeface="微软雅黑" pitchFamily="34" charset="-122"/>
              </a:rPr>
              <a:t>第</a:t>
            </a:r>
            <a:r>
              <a:rPr lang="en-US" altLang="zh-CN" dirty="0">
                <a:solidFill>
                  <a:schemeClr val="tx1"/>
                </a:solidFill>
                <a:latin typeface="微软雅黑" pitchFamily="34" charset="-122"/>
              </a:rPr>
              <a:t>2</a:t>
            </a:r>
            <a:r>
              <a:rPr lang="zh-CN" altLang="en-US" dirty="0">
                <a:solidFill>
                  <a:schemeClr val="tx1"/>
                </a:solidFill>
                <a:latin typeface="微软雅黑" pitchFamily="34" charset="-122"/>
              </a:rPr>
              <a:t>步：</a:t>
            </a:r>
            <a:r>
              <a:rPr lang="zh-CN" altLang="en-US" dirty="0" smtClean="0">
                <a:solidFill>
                  <a:schemeClr val="tx1"/>
                </a:solidFill>
                <a:latin typeface="微软雅黑" pitchFamily="34" charset="-122"/>
              </a:rPr>
              <a:t>编译</a:t>
            </a:r>
            <a:endParaRPr lang="zh-CN" altLang="en-US" dirty="0">
              <a:solidFill>
                <a:schemeClr val="tx1"/>
              </a:solidFill>
              <a:latin typeface="微软雅黑" pitchFamily="34" charset="-122"/>
            </a:endParaRPr>
          </a:p>
        </p:txBody>
      </p:sp>
      <p:sp>
        <p:nvSpPr>
          <p:cNvPr id="6" name="Rectangle 2"/>
          <p:cNvSpPr txBox="1">
            <a:spLocks noChangeArrowheads="1"/>
          </p:cNvSpPr>
          <p:nvPr/>
        </p:nvSpPr>
        <p:spPr bwMode="auto">
          <a:xfrm>
            <a:off x="838200" y="762000"/>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kern="1200">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i="0" u="none" strike="noStrike" kern="1200" cap="none" spc="0" normalizeH="0" baseline="0" noProof="0" dirty="0" smtClean="0">
              <a:ln>
                <a:noFill/>
              </a:ln>
              <a:solidFill>
                <a:srgbClr val="00CC99"/>
              </a:solidFill>
              <a:effectLst>
                <a:outerShdw blurRad="38100" dist="38100" dir="2700000" algn="tl">
                  <a:srgbClr val="C0C0C0"/>
                </a:outerShdw>
              </a:effectLst>
              <a:uLnTx/>
              <a:uFillTx/>
              <a:latin typeface="Times New Roman"/>
              <a:ea typeface="仿宋_GB2312"/>
              <a:cs typeface="+mj-cs"/>
            </a:endParaRPr>
          </a:p>
        </p:txBody>
      </p:sp>
      <p:sp>
        <p:nvSpPr>
          <p:cNvPr id="7" name="Rectangle 3"/>
          <p:cNvSpPr txBox="1">
            <a:spLocks noChangeArrowheads="1"/>
          </p:cNvSpPr>
          <p:nvPr/>
        </p:nvSpPr>
        <p:spPr bwMode="auto">
          <a:xfrm>
            <a:off x="468313" y="1409319"/>
            <a:ext cx="7772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7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将源程序翻译成目标程序（汇编程序）。</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endPar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endParaRP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MOV  R2, sym3</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MUL  R2, 100</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MOV  R1, sym2 </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ADD  R1, R2</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MOV  sym1, R1</a:t>
            </a:r>
          </a:p>
        </p:txBody>
      </p:sp>
      <p:graphicFrame>
        <p:nvGraphicFramePr>
          <p:cNvPr id="8" name="Object 4"/>
          <p:cNvGraphicFramePr>
            <a:graphicFrameLocks noChangeAspect="1"/>
          </p:cNvGraphicFramePr>
          <p:nvPr>
            <p:extLst>
              <p:ext uri="{D42A27DB-BD31-4B8C-83A1-F6EECF244321}">
                <p14:modId xmlns:p14="http://schemas.microsoft.com/office/powerpoint/2010/main" val="3633989791"/>
              </p:ext>
            </p:extLst>
          </p:nvPr>
        </p:nvGraphicFramePr>
        <p:xfrm>
          <a:off x="4140200" y="2435670"/>
          <a:ext cx="3814763" cy="2855912"/>
        </p:xfrm>
        <a:graphic>
          <a:graphicData uri="http://schemas.openxmlformats.org/presentationml/2006/ole">
            <mc:AlternateContent xmlns:mc="http://schemas.openxmlformats.org/markup-compatibility/2006">
              <mc:Choice xmlns:v="urn:schemas-microsoft-com:vml" Requires="v">
                <p:oleObj spid="_x0000_s7197" name="Visio" r:id="rId3" imgW="1445238" imgH="1085445" progId="Visio.Drawing.11">
                  <p:embed/>
                </p:oleObj>
              </mc:Choice>
              <mc:Fallback>
                <p:oleObj name="Visio" r:id="rId3" imgW="1445238" imgH="108544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2435670"/>
                        <a:ext cx="3814763" cy="285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4627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anim calcmode="lin" valueType="num">
                                      <p:cBhvr additive="base">
                                        <p:cTn id="1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 calcmode="lin" valueType="num">
                                      <p:cBhvr additive="base">
                                        <p:cTn id="1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 calcmode="lin" valueType="num">
                                      <p:cBhvr additive="base">
                                        <p:cTn id="1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 calcmode="lin" valueType="num">
                                      <p:cBhvr additive="base">
                                        <p:cTn id="2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dirty="0">
                <a:solidFill>
                  <a:schemeClr val="tx1"/>
                </a:solidFill>
                <a:latin typeface="微软雅黑" pitchFamily="34" charset="-122"/>
              </a:rPr>
              <a:t>第</a:t>
            </a:r>
            <a:r>
              <a:rPr lang="en-US" altLang="zh-CN" dirty="0">
                <a:solidFill>
                  <a:schemeClr val="tx1"/>
                </a:solidFill>
                <a:latin typeface="微软雅黑" pitchFamily="34" charset="-122"/>
              </a:rPr>
              <a:t>3</a:t>
            </a:r>
            <a:r>
              <a:rPr lang="zh-CN" altLang="en-US" dirty="0">
                <a:solidFill>
                  <a:schemeClr val="tx1"/>
                </a:solidFill>
                <a:latin typeface="微软雅黑" pitchFamily="34" charset="-122"/>
              </a:rPr>
              <a:t>步：</a:t>
            </a:r>
            <a:r>
              <a:rPr lang="zh-CN" altLang="en-US" dirty="0" smtClean="0">
                <a:solidFill>
                  <a:schemeClr val="tx1"/>
                </a:solidFill>
                <a:latin typeface="微软雅黑" pitchFamily="34" charset="-122"/>
              </a:rPr>
              <a:t>汇编</a:t>
            </a:r>
            <a:endParaRPr lang="zh-CN" altLang="en-US" dirty="0">
              <a:solidFill>
                <a:schemeClr val="tx1"/>
              </a:solidFill>
              <a:latin typeface="微软雅黑" pitchFamily="34" charset="-122"/>
            </a:endParaRPr>
          </a:p>
        </p:txBody>
      </p:sp>
      <p:sp>
        <p:nvSpPr>
          <p:cNvPr id="5" name="Rectangle 2"/>
          <p:cNvSpPr txBox="1">
            <a:spLocks noChangeArrowheads="1"/>
          </p:cNvSpPr>
          <p:nvPr/>
        </p:nvSpPr>
        <p:spPr bwMode="auto">
          <a:xfrm>
            <a:off x="838200" y="762000"/>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kern="1200">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i="0" u="none" strike="noStrike" kern="1200" cap="none" spc="0" normalizeH="0" baseline="0" noProof="0" dirty="0" smtClean="0">
              <a:ln>
                <a:noFill/>
              </a:ln>
              <a:solidFill>
                <a:srgbClr val="00CC99"/>
              </a:solidFill>
              <a:effectLst>
                <a:outerShdw blurRad="38100" dist="38100" dir="2700000" algn="tl">
                  <a:srgbClr val="C0C0C0"/>
                </a:outerShdw>
              </a:effectLst>
              <a:uLnTx/>
              <a:uFillTx/>
              <a:latin typeface="Times New Roman"/>
              <a:ea typeface="仿宋_GB2312"/>
              <a:cs typeface="+mj-cs"/>
            </a:endParaRPr>
          </a:p>
        </p:txBody>
      </p:sp>
      <p:sp>
        <p:nvSpPr>
          <p:cNvPr id="6" name="Rectangle 3"/>
          <p:cNvSpPr txBox="1">
            <a:spLocks noChangeArrowheads="1"/>
          </p:cNvSpPr>
          <p:nvPr/>
        </p:nvSpPr>
        <p:spPr bwMode="auto">
          <a:xfrm>
            <a:off x="755650" y="1354454"/>
            <a:ext cx="7772400" cy="4186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7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CCCCFF"/>
              </a:buClr>
              <a:buSzPct val="75000"/>
              <a:buFont typeface="Monotype Sorts" pitchFamily="2" charset="2"/>
              <a:buChar char="u"/>
              <a:tabLst/>
              <a:defRPr/>
            </a:pP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将汇编程序翻译成机器程序。</a:t>
            </a:r>
          </a:p>
          <a:p>
            <a:pPr marL="342900" marR="0" lvl="0" indent="-342900" algn="l" defTabSz="914400" rtl="0" eaLnBrk="1" fontAlgn="base" latinLnBrk="0" hangingPunct="1">
              <a:lnSpc>
                <a:spcPct val="90000"/>
              </a:lnSpc>
              <a:spcBef>
                <a:spcPct val="20000"/>
              </a:spcBef>
              <a:spcAft>
                <a:spcPct val="0"/>
              </a:spcAft>
              <a:buClr>
                <a:srgbClr val="CCCCFF"/>
              </a:buClr>
              <a:buSzPct val="75000"/>
              <a:buFont typeface="Monotype Sorts" pitchFamily="2" charset="2"/>
              <a:buChar char="u"/>
              <a:tabLst/>
              <a:defRPr/>
            </a:pP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机器程序由机器指令构成，每条机器指令包括以下</a:t>
            </a:r>
            <a:r>
              <a:rPr kumimoji="0" lang="en-US" altLang="zh-CN"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4</a:t>
            </a: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个部分内容：</a:t>
            </a:r>
          </a:p>
          <a:p>
            <a:pPr marL="342900" marR="0" lvl="0" indent="-342900" algn="l" defTabSz="914400" rtl="0" eaLnBrk="1" fontAlgn="base" latinLnBrk="0" hangingPunct="1">
              <a:lnSpc>
                <a:spcPct val="90000"/>
              </a:lnSpc>
              <a:spcBef>
                <a:spcPct val="20000"/>
              </a:spcBef>
              <a:spcAft>
                <a:spcPct val="0"/>
              </a:spcAft>
              <a:buClr>
                <a:srgbClr val="CCCCFF"/>
              </a:buClr>
              <a:buSzPct val="75000"/>
              <a:buFont typeface="Monotype Sorts" pitchFamily="2" charset="2"/>
              <a:buChar char="u"/>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1) </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操作码：读内存</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0001 </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、写内存</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0010 </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、加运算</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0011 </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、乘运算</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0100</a:t>
            </a:r>
          </a:p>
          <a:p>
            <a:pPr marL="342900" marR="0" lvl="0" indent="-342900" algn="l" defTabSz="914400" rtl="0" eaLnBrk="1" fontAlgn="base" latinLnBrk="0" hangingPunct="1">
              <a:lnSpc>
                <a:spcPct val="90000"/>
              </a:lnSpc>
              <a:spcBef>
                <a:spcPct val="20000"/>
              </a:spcBef>
              <a:spcAft>
                <a:spcPct val="0"/>
              </a:spcAft>
              <a:buClr>
                <a:srgbClr val="CCCCFF"/>
              </a:buClr>
              <a:buSzPct val="75000"/>
              <a:buFont typeface="Monotype Sorts" pitchFamily="2" charset="2"/>
              <a:buChar char="u"/>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2) </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操作数</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1</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：寄存器编号</a:t>
            </a:r>
          </a:p>
          <a:p>
            <a:pPr marL="342900" marR="0" lvl="0" indent="-342900" algn="l" defTabSz="914400" rtl="0" eaLnBrk="1" fontAlgn="base" latinLnBrk="0" hangingPunct="1">
              <a:lnSpc>
                <a:spcPct val="90000"/>
              </a:lnSpc>
              <a:spcBef>
                <a:spcPct val="20000"/>
              </a:spcBef>
              <a:spcAft>
                <a:spcPct val="0"/>
              </a:spcAft>
              <a:buClr>
                <a:srgbClr val="CCCCFF"/>
              </a:buClr>
              <a:buSzPct val="75000"/>
              <a:buFont typeface="Monotype Sorts" pitchFamily="2" charset="2"/>
              <a:buChar char="u"/>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3) </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操作数</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2</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的寻址模式：立即数寻址</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00</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、寄存器寻址</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01</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、直接地址寻址</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10</a:t>
            </a:r>
          </a:p>
          <a:p>
            <a:pPr marL="342900" marR="0" lvl="0" indent="-342900" algn="l" defTabSz="914400" rtl="0" eaLnBrk="1" fontAlgn="base" latinLnBrk="0" hangingPunct="1">
              <a:lnSpc>
                <a:spcPct val="90000"/>
              </a:lnSpc>
              <a:spcBef>
                <a:spcPct val="20000"/>
              </a:spcBef>
              <a:spcAft>
                <a:spcPct val="0"/>
              </a:spcAft>
              <a:buClr>
                <a:srgbClr val="CCCCFF"/>
              </a:buClr>
              <a:buSzPct val="75000"/>
              <a:buFont typeface="Monotype Sorts" pitchFamily="2" charset="2"/>
              <a:buChar char="u"/>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4) </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操作数</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2</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：与寻址模式对应的数据</a:t>
            </a:r>
          </a:p>
        </p:txBody>
      </p:sp>
    </p:spTree>
    <p:extLst>
      <p:ext uri="{BB962C8B-B14F-4D97-AF65-F5344CB8AC3E}">
        <p14:creationId xmlns:p14="http://schemas.microsoft.com/office/powerpoint/2010/main" val="27501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kern="0" dirty="0">
                <a:solidFill>
                  <a:schemeClr val="tx1"/>
                </a:solidFill>
                <a:latin typeface="微软雅黑" pitchFamily="34" charset="-122"/>
              </a:rPr>
              <a:t>第五章  编译</a:t>
            </a:r>
            <a:r>
              <a:rPr lang="zh-CN" altLang="en-US" kern="0" dirty="0" smtClean="0">
                <a:solidFill>
                  <a:schemeClr val="tx1"/>
                </a:solidFill>
                <a:latin typeface="微软雅黑" pitchFamily="34" charset="-122"/>
              </a:rPr>
              <a:t>概述</a:t>
            </a:r>
            <a:endParaRPr lang="zh-CN" altLang="en-US" dirty="0">
              <a:solidFill>
                <a:schemeClr val="tx1"/>
              </a:solidFill>
              <a:latin typeface="微软雅黑" pitchFamily="34" charset="-122"/>
            </a:endParaRPr>
          </a:p>
        </p:txBody>
      </p:sp>
      <p:sp>
        <p:nvSpPr>
          <p:cNvPr id="10" name="AutoShape 7"/>
          <p:cNvSpPr>
            <a:spLocks noChangeArrowheads="1"/>
          </p:cNvSpPr>
          <p:nvPr/>
        </p:nvSpPr>
        <p:spPr bwMode="auto">
          <a:xfrm>
            <a:off x="1472946" y="1660081"/>
            <a:ext cx="6408738" cy="3313112"/>
          </a:xfrm>
          <a:prstGeom prst="roundRect">
            <a:avLst>
              <a:gd name="adj" fmla="val 5075"/>
            </a:avLst>
          </a:prstGeom>
          <a:noFill/>
          <a:ln w="9525">
            <a:solidFill>
              <a:srgbClr val="B2B2B2"/>
            </a:solidFill>
            <a:round/>
            <a:headEnd/>
            <a:tailEnd/>
          </a:ln>
          <a:effectLst/>
        </p:spPr>
        <p:txBody>
          <a:bodyPr/>
          <a:lstStyle/>
          <a:p>
            <a:pPr marL="0" marR="0" lvl="0" indent="0" defTabSz="914400" eaLnBrk="1" fontAlgn="auto" latinLnBrk="0" hangingPunct="1">
              <a:lnSpc>
                <a:spcPct val="100000"/>
              </a:lnSpc>
              <a:spcBef>
                <a:spcPct val="20000"/>
              </a:spcBef>
              <a:spcAft>
                <a:spcPts val="0"/>
              </a:spcAft>
              <a:buClr>
                <a:srgbClr val="CCCCFF"/>
              </a:buClr>
              <a:buSzPct val="75000"/>
              <a:buFont typeface="Monotype Sorts" pitchFamily="2" charset="2"/>
              <a:buNone/>
              <a:tabLst/>
              <a:defRPr/>
            </a:pPr>
            <a:r>
              <a:rPr kumimoji="0" lang="zh-CN" altLang="en-US" sz="2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主要内容</a:t>
            </a:r>
          </a:p>
          <a:p>
            <a:pPr marL="0" marR="0" lvl="0" indent="0" defTabSz="914400" eaLnBrk="1" fontAlgn="auto" latinLnBrk="0" hangingPunct="1">
              <a:lnSpc>
                <a:spcPct val="100000"/>
              </a:lnSpc>
              <a:spcBef>
                <a:spcPct val="20000"/>
              </a:spcBef>
              <a:spcAft>
                <a:spcPts val="0"/>
              </a:spcAft>
              <a:buClr>
                <a:srgbClr val="CCCCFF"/>
              </a:buClr>
              <a:buSzPct val="75000"/>
              <a:buFont typeface="Monotype Sorts" pitchFamily="2" charset="2"/>
              <a:buNone/>
              <a:tabLst/>
              <a:defRPr/>
            </a:pPr>
            <a:r>
              <a:rPr kumimoji="0" lang="en-US" altLang="zh-CN" sz="2800" b="0" i="0" u="none" strike="noStrike" kern="0" cap="none" spc="0" normalizeH="0" baseline="0" noProof="0" dirty="0" smtClean="0">
                <a:ln>
                  <a:noFill/>
                </a:ln>
                <a:effectLst/>
                <a:uLnTx/>
                <a:uFillTx/>
                <a:latin typeface="微软雅黑" pitchFamily="34" charset="-122"/>
                <a:ea typeface="微软雅黑" pitchFamily="34" charset="-122"/>
              </a:rPr>
              <a:t>1.</a:t>
            </a:r>
            <a:r>
              <a:rPr kumimoji="0" lang="zh-CN" altLang="en-US" sz="2800" b="0" i="0" u="none" strike="noStrike" kern="0" cap="none" spc="0" normalizeH="0" baseline="0" noProof="0" dirty="0" smtClean="0">
                <a:ln>
                  <a:noFill/>
                </a:ln>
                <a:effectLst/>
                <a:uLnTx/>
                <a:uFillTx/>
                <a:latin typeface="微软雅黑" pitchFamily="34" charset="-122"/>
                <a:ea typeface="微软雅黑" pitchFamily="34" charset="-122"/>
              </a:rPr>
              <a:t>编译的一些基本概念</a:t>
            </a:r>
          </a:p>
          <a:p>
            <a:pPr marL="0" marR="0" lvl="0" indent="0" defTabSz="914400" eaLnBrk="1" fontAlgn="auto" latinLnBrk="0" hangingPunct="1">
              <a:lnSpc>
                <a:spcPct val="100000"/>
              </a:lnSpc>
              <a:spcBef>
                <a:spcPct val="20000"/>
              </a:spcBef>
              <a:spcAft>
                <a:spcPts val="0"/>
              </a:spcAft>
              <a:buClr>
                <a:srgbClr val="CCCCFF"/>
              </a:buClr>
              <a:buSzPct val="75000"/>
              <a:buFont typeface="Monotype Sorts" pitchFamily="2" charset="2"/>
              <a:buNone/>
              <a:tabLst/>
              <a:defRPr/>
            </a:pPr>
            <a:r>
              <a:rPr kumimoji="0" lang="en-US" altLang="zh-CN" sz="2800" b="0" i="0" u="none" strike="noStrike" kern="0" cap="none" spc="0" normalizeH="0" baseline="0" noProof="0" dirty="0" smtClean="0">
                <a:ln>
                  <a:noFill/>
                </a:ln>
                <a:effectLst/>
                <a:uLnTx/>
                <a:uFillTx/>
                <a:latin typeface="微软雅黑" pitchFamily="34" charset="-122"/>
                <a:ea typeface="微软雅黑" pitchFamily="34" charset="-122"/>
              </a:rPr>
              <a:t>2.</a:t>
            </a:r>
            <a:r>
              <a:rPr kumimoji="0" lang="zh-CN" altLang="en-US" sz="2800" b="0" i="0" u="none" strike="noStrike" kern="0" cap="none" spc="0" normalizeH="0" baseline="0" noProof="0" dirty="0" smtClean="0">
                <a:ln>
                  <a:noFill/>
                </a:ln>
                <a:effectLst/>
                <a:uLnTx/>
                <a:uFillTx/>
                <a:latin typeface="微软雅黑" pitchFamily="34" charset="-122"/>
                <a:ea typeface="微软雅黑" pitchFamily="34" charset="-122"/>
              </a:rPr>
              <a:t>编</a:t>
            </a:r>
            <a:r>
              <a:rPr kumimoji="0" lang="zh-CN" altLang="en-US" sz="2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译的五个阶段</a:t>
            </a:r>
          </a:p>
          <a:p>
            <a:pPr marL="0" marR="0" lvl="0" indent="0" defTabSz="914400" eaLnBrk="1" fontAlgn="auto" latinLnBrk="0" hangingPunct="1">
              <a:lnSpc>
                <a:spcPct val="100000"/>
              </a:lnSpc>
              <a:spcBef>
                <a:spcPct val="20000"/>
              </a:spcBef>
              <a:spcAft>
                <a:spcPts val="0"/>
              </a:spcAft>
              <a:buClr>
                <a:srgbClr val="CCCCFF"/>
              </a:buClr>
              <a:buSzPct val="75000"/>
              <a:buFont typeface="Monotype Sorts" pitchFamily="2" charset="2"/>
              <a:buNone/>
              <a:tabLst/>
              <a:defRPr/>
            </a:pPr>
            <a:endParaRPr kumimoji="1" lang="en-US" altLang="zh-CN" sz="2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1" name="Freeform 8"/>
          <p:cNvSpPr>
            <a:spLocks/>
          </p:cNvSpPr>
          <p:nvPr/>
        </p:nvSpPr>
        <p:spPr bwMode="auto">
          <a:xfrm>
            <a:off x="3704971" y="2695131"/>
            <a:ext cx="1296988" cy="952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2" name="AutoShape 14"/>
          <p:cNvSpPr>
            <a:spLocks noChangeArrowheads="1"/>
          </p:cNvSpPr>
          <p:nvPr/>
        </p:nvSpPr>
        <p:spPr bwMode="auto">
          <a:xfrm>
            <a:off x="4138359" y="2916619"/>
            <a:ext cx="4608512" cy="503238"/>
          </a:xfrm>
          <a:prstGeom prst="wedgeRoundRectCallout">
            <a:avLst>
              <a:gd name="adj1" fmla="val -50894"/>
              <a:gd name="adj2" fmla="val -86278"/>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翻译，编译，解释等概念</a:t>
            </a:r>
          </a:p>
        </p:txBody>
      </p:sp>
      <p:sp>
        <p:nvSpPr>
          <p:cNvPr id="13" name="AutoShape 15"/>
          <p:cNvSpPr>
            <a:spLocks noChangeArrowheads="1"/>
          </p:cNvSpPr>
          <p:nvPr/>
        </p:nvSpPr>
        <p:spPr bwMode="auto">
          <a:xfrm>
            <a:off x="3704971" y="3461893"/>
            <a:ext cx="5292725" cy="790575"/>
          </a:xfrm>
          <a:prstGeom prst="wedgeRoundRectCallout">
            <a:avLst>
              <a:gd name="adj1" fmla="val -53102"/>
              <a:gd name="adj2" fmla="val -77847"/>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词法分析、语法分析、语义分析、优化、代码生成以及它们的关系</a:t>
            </a:r>
          </a:p>
        </p:txBody>
      </p:sp>
      <p:sp>
        <p:nvSpPr>
          <p:cNvPr id="14" name="Freeform 20"/>
          <p:cNvSpPr>
            <a:spLocks/>
          </p:cNvSpPr>
          <p:nvPr/>
        </p:nvSpPr>
        <p:spPr bwMode="auto">
          <a:xfrm>
            <a:off x="3056477" y="3168238"/>
            <a:ext cx="1296987" cy="952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23932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Bottom)">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autoUpdateAnimBg="0"/>
      <p:bldP spid="13" grpId="0" animBg="1" autoUpdateAnimBg="0"/>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dirty="0">
                <a:solidFill>
                  <a:schemeClr val="tx1"/>
                </a:solidFill>
                <a:latin typeface="微软雅黑" pitchFamily="34" charset="-122"/>
              </a:rPr>
              <a:t>汇编的</a:t>
            </a:r>
            <a:r>
              <a:rPr lang="zh-CN" altLang="en-US" dirty="0" smtClean="0">
                <a:solidFill>
                  <a:schemeClr val="tx1"/>
                </a:solidFill>
                <a:latin typeface="微软雅黑" pitchFamily="34" charset="-122"/>
              </a:rPr>
              <a:t>过程</a:t>
            </a:r>
            <a:endParaRPr lang="zh-CN" altLang="en-US" dirty="0">
              <a:solidFill>
                <a:schemeClr val="tx1"/>
              </a:solidFill>
              <a:latin typeface="微软雅黑" pitchFamily="34" charset="-122"/>
            </a:endParaRPr>
          </a:p>
        </p:txBody>
      </p:sp>
      <p:sp>
        <p:nvSpPr>
          <p:cNvPr id="5" name="Rectangle 2"/>
          <p:cNvSpPr txBox="1">
            <a:spLocks noChangeArrowheads="1"/>
          </p:cNvSpPr>
          <p:nvPr/>
        </p:nvSpPr>
        <p:spPr bwMode="auto">
          <a:xfrm>
            <a:off x="838200" y="762000"/>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kern="1200">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i="0" u="none" strike="noStrike" kern="1200" cap="none" spc="0" normalizeH="0" baseline="0" noProof="0" dirty="0" smtClean="0">
              <a:ln>
                <a:noFill/>
              </a:ln>
              <a:solidFill>
                <a:srgbClr val="00CC99"/>
              </a:solidFill>
              <a:effectLst>
                <a:outerShdw blurRad="38100" dist="38100" dir="2700000" algn="tl">
                  <a:srgbClr val="C0C0C0"/>
                </a:outerShdw>
              </a:effectLst>
              <a:uLnTx/>
              <a:uFillTx/>
              <a:latin typeface="Times New Roman"/>
              <a:ea typeface="仿宋_GB2312"/>
              <a:cs typeface="+mj-cs"/>
            </a:endParaRPr>
          </a:p>
        </p:txBody>
      </p:sp>
      <p:sp>
        <p:nvSpPr>
          <p:cNvPr id="6" name="Rectangle 3"/>
          <p:cNvSpPr txBox="1">
            <a:spLocks noChangeArrowheads="1"/>
          </p:cNvSpPr>
          <p:nvPr/>
        </p:nvSpPr>
        <p:spPr bwMode="auto">
          <a:xfrm>
            <a:off x="684213" y="1590485"/>
            <a:ext cx="7772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7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MOV  R2, sym3 → 0001 10 10 00001000</a:t>
            </a:r>
          </a:p>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MUL  R2, 100 → 0100 10 00 01100100</a:t>
            </a:r>
          </a:p>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MOV  R1, sym2 → 0001 01 10 00000100</a:t>
            </a:r>
          </a:p>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ADD  R1, R2 → 0011 01 01 00000010</a:t>
            </a:r>
          </a:p>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MOV  sym1, R1 → 0010 01 10 00000000</a:t>
            </a:r>
          </a:p>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p:txBody>
      </p:sp>
    </p:spTree>
    <p:extLst>
      <p:ext uri="{BB962C8B-B14F-4D97-AF65-F5344CB8AC3E}">
        <p14:creationId xmlns:p14="http://schemas.microsoft.com/office/powerpoint/2010/main" val="130394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 calcmode="lin" valueType="num">
                                      <p:cBhvr additive="base">
                                        <p:cTn id="4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dirty="0">
                <a:solidFill>
                  <a:schemeClr val="tx1"/>
                </a:solidFill>
                <a:latin typeface="微软雅黑" pitchFamily="34" charset="-122"/>
              </a:rPr>
              <a:t>生成的机器</a:t>
            </a:r>
            <a:r>
              <a:rPr lang="zh-CN" altLang="en-US" dirty="0" smtClean="0">
                <a:solidFill>
                  <a:schemeClr val="tx1"/>
                </a:solidFill>
                <a:latin typeface="微软雅黑" pitchFamily="34" charset="-122"/>
              </a:rPr>
              <a:t>程序</a:t>
            </a:r>
            <a:endParaRPr lang="zh-CN" altLang="en-US" dirty="0">
              <a:solidFill>
                <a:schemeClr val="tx1"/>
              </a:solidFill>
              <a:latin typeface="微软雅黑" pitchFamily="34" charset="-122"/>
            </a:endParaRPr>
          </a:p>
        </p:txBody>
      </p:sp>
      <p:sp>
        <p:nvSpPr>
          <p:cNvPr id="5" name="Rectangle 2"/>
          <p:cNvSpPr txBox="1">
            <a:spLocks noChangeArrowheads="1"/>
          </p:cNvSpPr>
          <p:nvPr/>
        </p:nvSpPr>
        <p:spPr bwMode="auto">
          <a:xfrm>
            <a:off x="539750" y="1344549"/>
            <a:ext cx="7772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7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
                <a:srgbClr val="CCCCFF"/>
              </a:buClr>
              <a:buSzPct val="75000"/>
              <a:buFont typeface="Monotype Sorts" pitchFamily="2" charset="2"/>
              <a:buChar char="u"/>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a:p>
            <a:pPr marL="342900" marR="0" lvl="0" indent="-342900" algn="l" defTabSz="914400" rtl="0" eaLnBrk="1" fontAlgn="base" latinLnBrk="0" hangingPunct="1">
              <a:lnSpc>
                <a:spcPct val="90000"/>
              </a:lnSpc>
              <a:spcBef>
                <a:spcPct val="20000"/>
              </a:spcBef>
              <a:spcAft>
                <a:spcPct val="0"/>
              </a:spcAft>
              <a:buClr>
                <a:srgbClr val="CCCCFF"/>
              </a:buClr>
              <a:buSzPct val="75000"/>
              <a:buFont typeface="Monotype Sorts" pitchFamily="2" charset="2"/>
              <a:buChar char="u"/>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0001 10 10 00001000 *</a:t>
            </a:r>
          </a:p>
          <a:p>
            <a:pPr marL="342900" marR="0" lvl="0" indent="-342900" algn="l" defTabSz="914400" rtl="0" eaLnBrk="1" fontAlgn="base" latinLnBrk="0" hangingPunct="1">
              <a:lnSpc>
                <a:spcPct val="90000"/>
              </a:lnSpc>
              <a:spcBef>
                <a:spcPct val="20000"/>
              </a:spcBef>
              <a:spcAft>
                <a:spcPct val="0"/>
              </a:spcAft>
              <a:buClr>
                <a:srgbClr val="CCCCFF"/>
              </a:buClr>
              <a:buSzPct val="75000"/>
              <a:buFont typeface="Monotype Sorts" pitchFamily="2" charset="2"/>
              <a:buChar char="u"/>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0100 10 00 01100100</a:t>
            </a:r>
          </a:p>
          <a:p>
            <a:pPr marL="342900" marR="0" lvl="0" indent="-342900" algn="l" defTabSz="914400" rtl="0" eaLnBrk="1" fontAlgn="base" latinLnBrk="0" hangingPunct="1">
              <a:lnSpc>
                <a:spcPct val="90000"/>
              </a:lnSpc>
              <a:spcBef>
                <a:spcPct val="20000"/>
              </a:spcBef>
              <a:spcAft>
                <a:spcPct val="0"/>
              </a:spcAft>
              <a:buClr>
                <a:srgbClr val="CCCCFF"/>
              </a:buClr>
              <a:buSzPct val="75000"/>
              <a:buFont typeface="Monotype Sorts" pitchFamily="2" charset="2"/>
              <a:buChar char="u"/>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0001 01 10 00000100 *</a:t>
            </a:r>
          </a:p>
          <a:p>
            <a:pPr marL="342900" marR="0" lvl="0" indent="-342900" algn="l" defTabSz="914400" rtl="0" eaLnBrk="1" fontAlgn="base" latinLnBrk="0" hangingPunct="1">
              <a:lnSpc>
                <a:spcPct val="90000"/>
              </a:lnSpc>
              <a:spcBef>
                <a:spcPct val="20000"/>
              </a:spcBef>
              <a:spcAft>
                <a:spcPct val="0"/>
              </a:spcAft>
              <a:buClr>
                <a:srgbClr val="CCCCFF"/>
              </a:buClr>
              <a:buSzPct val="75000"/>
              <a:buFont typeface="Monotype Sorts" pitchFamily="2" charset="2"/>
              <a:buChar char="u"/>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0011 01 01 00000010</a:t>
            </a:r>
          </a:p>
          <a:p>
            <a:pPr marL="342900" marR="0" lvl="0" indent="-342900" algn="l" defTabSz="914400" rtl="0" eaLnBrk="1" fontAlgn="base" latinLnBrk="0" hangingPunct="1">
              <a:lnSpc>
                <a:spcPct val="90000"/>
              </a:lnSpc>
              <a:spcBef>
                <a:spcPct val="20000"/>
              </a:spcBef>
              <a:spcAft>
                <a:spcPct val="0"/>
              </a:spcAft>
              <a:buClr>
                <a:srgbClr val="CCCCFF"/>
              </a:buClr>
              <a:buSzPct val="75000"/>
              <a:buFont typeface="Monotype Sorts" pitchFamily="2" charset="2"/>
              <a:buChar char="u"/>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0010 01 10 00000000 * </a:t>
            </a:r>
          </a:p>
          <a:p>
            <a:pPr marL="342900" marR="0" lvl="0" indent="-342900" algn="l" defTabSz="914400" rtl="0" eaLnBrk="1" fontAlgn="base" latinLnBrk="0" hangingPunct="1">
              <a:lnSpc>
                <a:spcPct val="90000"/>
              </a:lnSpc>
              <a:spcBef>
                <a:spcPct val="20000"/>
              </a:spcBef>
              <a:spcAft>
                <a:spcPct val="0"/>
              </a:spcAft>
              <a:buClr>
                <a:srgbClr val="CCCCFF"/>
              </a:buClr>
              <a:buSzPct val="75000"/>
              <a:buFont typeface="Monotype Sorts" pitchFamily="2" charset="2"/>
              <a:buChar char="u"/>
              <a:tabLst/>
              <a:defRPr/>
            </a:pPr>
            <a:r>
              <a:rPr kumimoji="0" lang="en-US" altLang="zh-CN"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a:p>
            <a:pPr marL="342900" marR="0" lvl="0" indent="-342900" algn="l" defTabSz="914400" rtl="0" eaLnBrk="1" fontAlgn="base" latinLnBrk="0" hangingPunct="1">
              <a:lnSpc>
                <a:spcPct val="90000"/>
              </a:lnSpc>
              <a:spcBef>
                <a:spcPct val="20000"/>
              </a:spcBef>
              <a:spcAft>
                <a:spcPct val="0"/>
              </a:spcAft>
              <a:buClr>
                <a:srgbClr val="CCCCFF"/>
              </a:buClr>
              <a:buSzPct val="75000"/>
              <a:buFont typeface="Monotype Sorts" pitchFamily="2" charset="2"/>
              <a:buChar char="u"/>
              <a:tabLst/>
              <a:defRPr/>
            </a:pP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其中，“ </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a:t>
            </a: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”为重定位标志。</a:t>
            </a:r>
          </a:p>
          <a:p>
            <a:pPr marL="742950" marR="0" lvl="1" indent="-285750" algn="l" defTabSz="914400" rtl="0" eaLnBrk="1" fontAlgn="base" latinLnBrk="0" hangingPunct="1">
              <a:lnSpc>
                <a:spcPct val="90000"/>
              </a:lnSpc>
              <a:spcBef>
                <a:spcPct val="20000"/>
              </a:spcBef>
              <a:spcAft>
                <a:spcPct val="0"/>
              </a:spcAft>
              <a:buClr>
                <a:srgbClr val="000000"/>
              </a:buClr>
              <a:buSzPct val="75000"/>
              <a:buFontTx/>
              <a:buChar char="–"/>
              <a:tabLst/>
              <a:defRPr/>
            </a:pPr>
            <a:endParaRPr kumimoji="0" lang="en-US" altLang="zh-CN" sz="2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
        <p:nvSpPr>
          <p:cNvPr id="6" name="Rectangle 3"/>
          <p:cNvSpPr txBox="1">
            <a:spLocks noChangeArrowheads="1"/>
          </p:cNvSpPr>
          <p:nvPr/>
        </p:nvSpPr>
        <p:spPr bwMode="auto">
          <a:xfrm>
            <a:off x="838200" y="762000"/>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kern="1200">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i="0" u="none" strike="noStrike" kern="1200" cap="none" spc="0" normalizeH="0" baseline="0" noProof="0" dirty="0" smtClean="0">
              <a:ln>
                <a:noFill/>
              </a:ln>
              <a:solidFill>
                <a:srgbClr val="00CC99"/>
              </a:solidFill>
              <a:effectLst>
                <a:outerShdw blurRad="38100" dist="38100" dir="2700000" algn="tl">
                  <a:srgbClr val="C0C0C0"/>
                </a:outerShdw>
              </a:effectLst>
              <a:uLnTx/>
              <a:uFillTx/>
              <a:latin typeface="Times New Roman"/>
              <a:ea typeface="仿宋_GB2312"/>
              <a:cs typeface="+mj-cs"/>
            </a:endParaRPr>
          </a:p>
        </p:txBody>
      </p:sp>
    </p:spTree>
    <p:extLst>
      <p:ext uri="{BB962C8B-B14F-4D97-AF65-F5344CB8AC3E}">
        <p14:creationId xmlns:p14="http://schemas.microsoft.com/office/powerpoint/2010/main" val="314142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dirty="0">
                <a:solidFill>
                  <a:schemeClr val="tx1"/>
                </a:solidFill>
                <a:latin typeface="微软雅黑" pitchFamily="34" charset="-122"/>
              </a:rPr>
              <a:t>第</a:t>
            </a:r>
            <a:r>
              <a:rPr lang="en-US" altLang="zh-CN" dirty="0">
                <a:solidFill>
                  <a:schemeClr val="tx1"/>
                </a:solidFill>
                <a:latin typeface="微软雅黑" pitchFamily="34" charset="-122"/>
              </a:rPr>
              <a:t>4</a:t>
            </a:r>
            <a:r>
              <a:rPr lang="zh-CN" altLang="en-US" dirty="0">
                <a:solidFill>
                  <a:schemeClr val="tx1"/>
                </a:solidFill>
                <a:latin typeface="微软雅黑" pitchFamily="34" charset="-122"/>
              </a:rPr>
              <a:t>步：</a:t>
            </a:r>
            <a:r>
              <a:rPr lang="zh-CN" altLang="en-US" dirty="0" smtClean="0">
                <a:solidFill>
                  <a:schemeClr val="tx1"/>
                </a:solidFill>
                <a:latin typeface="微软雅黑" pitchFamily="34" charset="-122"/>
              </a:rPr>
              <a:t>连接</a:t>
            </a:r>
            <a:endParaRPr lang="zh-CN" altLang="en-US" dirty="0">
              <a:solidFill>
                <a:schemeClr val="tx1"/>
              </a:solidFill>
              <a:latin typeface="微软雅黑" pitchFamily="34" charset="-122"/>
            </a:endParaRPr>
          </a:p>
        </p:txBody>
      </p:sp>
      <p:sp>
        <p:nvSpPr>
          <p:cNvPr id="5" name="Rectangle 2"/>
          <p:cNvSpPr txBox="1">
            <a:spLocks noChangeArrowheads="1"/>
          </p:cNvSpPr>
          <p:nvPr/>
        </p:nvSpPr>
        <p:spPr bwMode="auto">
          <a:xfrm>
            <a:off x="838200" y="762000"/>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kern="1200">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i="0" u="none" strike="noStrike" kern="1200" cap="none" spc="0" normalizeH="0" baseline="0" noProof="0" dirty="0" smtClean="0">
              <a:ln>
                <a:noFill/>
              </a:ln>
              <a:solidFill>
                <a:srgbClr val="00CC99"/>
              </a:solidFill>
              <a:effectLst>
                <a:outerShdw blurRad="38100" dist="38100" dir="2700000" algn="tl">
                  <a:srgbClr val="C0C0C0"/>
                </a:outerShdw>
              </a:effectLst>
              <a:uLnTx/>
              <a:uFillTx/>
              <a:latin typeface="Times New Roman"/>
              <a:ea typeface="仿宋_GB2312"/>
              <a:cs typeface="+mj-cs"/>
            </a:endParaRPr>
          </a:p>
        </p:txBody>
      </p:sp>
      <p:sp>
        <p:nvSpPr>
          <p:cNvPr id="6" name="Rectangle 3"/>
          <p:cNvSpPr txBox="1">
            <a:spLocks noChangeArrowheads="1"/>
          </p:cNvSpPr>
          <p:nvPr/>
        </p:nvSpPr>
        <p:spPr bwMode="auto">
          <a:xfrm>
            <a:off x="539750" y="1299591"/>
            <a:ext cx="7772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7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None/>
              <a:tabLst/>
              <a:defRPr/>
            </a:pPr>
            <a:r>
              <a:rPr kumimoji="0" lang="en-US" altLang="zh-CN"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a:t>
            </a: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将若干个机器程序、库程序合并（连接）起来，解决相互之间的数据共享、交叉引用等问题，形成一个完整的机器程序。</a:t>
            </a:r>
          </a:p>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None/>
              <a:tabLst/>
              <a:defRPr/>
            </a:pP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说明：</a:t>
            </a:r>
          </a:p>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None/>
              <a:tabLst/>
              <a:defRPr/>
            </a:pP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连接分为静态连接和动态连接；动态连接分为装入时动态链接和运行时动态连接。</a:t>
            </a:r>
          </a:p>
        </p:txBody>
      </p:sp>
    </p:spTree>
    <p:extLst>
      <p:ext uri="{BB962C8B-B14F-4D97-AF65-F5344CB8AC3E}">
        <p14:creationId xmlns:p14="http://schemas.microsoft.com/office/powerpoint/2010/main" val="315394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dirty="0">
                <a:solidFill>
                  <a:schemeClr val="tx1"/>
                </a:solidFill>
                <a:latin typeface="微软雅黑" pitchFamily="34" charset="-122"/>
              </a:rPr>
              <a:t>第</a:t>
            </a:r>
            <a:r>
              <a:rPr lang="en-US" altLang="zh-CN" dirty="0">
                <a:solidFill>
                  <a:schemeClr val="tx1"/>
                </a:solidFill>
                <a:latin typeface="微软雅黑" pitchFamily="34" charset="-122"/>
              </a:rPr>
              <a:t>5</a:t>
            </a:r>
            <a:r>
              <a:rPr lang="zh-CN" altLang="en-US" dirty="0">
                <a:solidFill>
                  <a:schemeClr val="tx1"/>
                </a:solidFill>
                <a:latin typeface="微软雅黑" pitchFamily="34" charset="-122"/>
              </a:rPr>
              <a:t>步：</a:t>
            </a:r>
            <a:r>
              <a:rPr lang="zh-CN" altLang="en-US" dirty="0" smtClean="0">
                <a:solidFill>
                  <a:schemeClr val="tx1"/>
                </a:solidFill>
                <a:latin typeface="微软雅黑" pitchFamily="34" charset="-122"/>
              </a:rPr>
              <a:t>装入</a:t>
            </a:r>
            <a:endParaRPr lang="zh-CN" altLang="en-US" dirty="0">
              <a:solidFill>
                <a:schemeClr val="tx1"/>
              </a:solidFill>
              <a:latin typeface="微软雅黑" pitchFamily="34" charset="-122"/>
            </a:endParaRPr>
          </a:p>
        </p:txBody>
      </p:sp>
      <p:sp>
        <p:nvSpPr>
          <p:cNvPr id="5" name="Rectangle 2"/>
          <p:cNvSpPr txBox="1">
            <a:spLocks noChangeArrowheads="1"/>
          </p:cNvSpPr>
          <p:nvPr/>
        </p:nvSpPr>
        <p:spPr bwMode="auto">
          <a:xfrm>
            <a:off x="838200" y="762000"/>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kern="1200">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dirty="0" smtClean="0">
              <a:ln>
                <a:noFill/>
              </a:ln>
              <a:solidFill>
                <a:srgbClr val="00CC99"/>
              </a:solidFill>
              <a:effectLst>
                <a:outerShdw blurRad="38100" dist="38100" dir="2700000" algn="tl">
                  <a:srgbClr val="C0C0C0"/>
                </a:outerShdw>
              </a:effectLst>
              <a:uLnTx/>
              <a:uFillTx/>
              <a:latin typeface="Times New Roman"/>
              <a:ea typeface="仿宋_GB2312"/>
              <a:cs typeface="+mj-cs"/>
            </a:endParaRPr>
          </a:p>
        </p:txBody>
      </p:sp>
      <p:sp>
        <p:nvSpPr>
          <p:cNvPr id="6" name="Rectangle 3"/>
          <p:cNvSpPr txBox="1">
            <a:spLocks noChangeArrowheads="1"/>
          </p:cNvSpPr>
          <p:nvPr/>
        </p:nvSpPr>
        <p:spPr bwMode="auto">
          <a:xfrm>
            <a:off x="574146" y="1464733"/>
            <a:ext cx="799412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7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
                <a:srgbClr val="CCCCFF"/>
              </a:buClr>
              <a:buSzPct val="75000"/>
              <a:buFont typeface="Monotype Sorts" pitchFamily="2" charset="2"/>
              <a:buNone/>
              <a:tabLst/>
              <a:defRPr/>
            </a:pPr>
            <a:r>
              <a:rPr kumimoji="0" lang="en-US" altLang="zh-CN"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a:t>
            </a: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根据当前的内存使用情况确定机器程序即将装入内存的绝对地址，从硬盘（或其它外部存储器）中读入机器程序，更新其中的重定位信息，然后装入指定内存。</a:t>
            </a:r>
          </a:p>
        </p:txBody>
      </p:sp>
    </p:spTree>
    <p:extLst>
      <p:ext uri="{BB962C8B-B14F-4D97-AF65-F5344CB8AC3E}">
        <p14:creationId xmlns:p14="http://schemas.microsoft.com/office/powerpoint/2010/main" val="2526227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dirty="0">
                <a:solidFill>
                  <a:schemeClr val="tx1"/>
                </a:solidFill>
                <a:latin typeface="微软雅黑" pitchFamily="34" charset="-122"/>
              </a:rPr>
              <a:t>重定位</a:t>
            </a:r>
            <a:r>
              <a:rPr lang="zh-CN" altLang="en-US" dirty="0" smtClean="0">
                <a:solidFill>
                  <a:schemeClr val="tx1"/>
                </a:solidFill>
                <a:latin typeface="微软雅黑" pitchFamily="34" charset="-122"/>
              </a:rPr>
              <a:t>实例</a:t>
            </a:r>
            <a:endParaRPr lang="zh-CN" altLang="en-US" dirty="0"/>
          </a:p>
        </p:txBody>
      </p:sp>
      <p:sp>
        <p:nvSpPr>
          <p:cNvPr id="5" name="Rectangle 2"/>
          <p:cNvSpPr txBox="1">
            <a:spLocks noChangeArrowheads="1"/>
          </p:cNvSpPr>
          <p:nvPr/>
        </p:nvSpPr>
        <p:spPr bwMode="auto">
          <a:xfrm>
            <a:off x="691896" y="784860"/>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kern="1200">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105058509"/>
              </p:ext>
            </p:extLst>
          </p:nvPr>
        </p:nvGraphicFramePr>
        <p:xfrm>
          <a:off x="920496" y="1146810"/>
          <a:ext cx="7315200" cy="5029200"/>
        </p:xfrm>
        <a:graphic>
          <a:graphicData uri="http://schemas.openxmlformats.org/presentationml/2006/ole">
            <mc:AlternateContent xmlns:mc="http://schemas.openxmlformats.org/markup-compatibility/2006">
              <mc:Choice xmlns:v="urn:schemas-microsoft-com:vml" Requires="v">
                <p:oleObj spid="_x0000_s8221" name="Visio" r:id="rId3" imgW="3822678" imgH="2628900" progId="Visio.Drawing.11">
                  <p:embed/>
                </p:oleObj>
              </mc:Choice>
              <mc:Fallback>
                <p:oleObj name="Visio" r:id="rId3" imgW="3822678" imgH="262890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496" y="1146810"/>
                        <a:ext cx="7315200"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6111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4" name="Rectangle 2"/>
          <p:cNvSpPr txBox="1">
            <a:spLocks noChangeArrowheads="1"/>
          </p:cNvSpPr>
          <p:nvPr/>
        </p:nvSpPr>
        <p:spPr bwMode="auto">
          <a:xfrm>
            <a:off x="468313" y="981075"/>
            <a:ext cx="7772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7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假设装入内存的绝对地址为</a:t>
            </a:r>
            <a:r>
              <a:rPr kumimoji="0" lang="en-US" altLang="zh-CN"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128</a:t>
            </a: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，则最终装入内存的机器程序为：</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0001 10 10 10001000</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0100 10 00 01100100</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0001 01 10 10000100</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0011 01 01 00000010</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0010 01 10 10000000 </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4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p:txBody>
      </p:sp>
    </p:spTree>
    <p:extLst>
      <p:ext uri="{BB962C8B-B14F-4D97-AF65-F5344CB8AC3E}">
        <p14:creationId xmlns:p14="http://schemas.microsoft.com/office/powerpoint/2010/main" val="115215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 calcmode="lin" valueType="num">
                                      <p:cBhvr additive="base">
                                        <p:cTn id="2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 calcmode="lin" valueType="num">
                                      <p:cBhvr additive="base">
                                        <p:cTn id="3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dirty="0">
                <a:solidFill>
                  <a:schemeClr val="tx1"/>
                </a:solidFill>
                <a:latin typeface="微软雅黑" pitchFamily="34" charset="-122"/>
              </a:rPr>
              <a:t>第</a:t>
            </a:r>
            <a:r>
              <a:rPr lang="en-US" altLang="zh-CN" dirty="0">
                <a:solidFill>
                  <a:schemeClr val="tx1"/>
                </a:solidFill>
                <a:latin typeface="微软雅黑" pitchFamily="34" charset="-122"/>
              </a:rPr>
              <a:t>6</a:t>
            </a:r>
            <a:r>
              <a:rPr lang="zh-CN" altLang="en-US" dirty="0">
                <a:solidFill>
                  <a:schemeClr val="tx1"/>
                </a:solidFill>
                <a:latin typeface="微软雅黑" pitchFamily="34" charset="-122"/>
              </a:rPr>
              <a:t>步：</a:t>
            </a:r>
            <a:r>
              <a:rPr lang="zh-CN" altLang="en-US" dirty="0" smtClean="0">
                <a:solidFill>
                  <a:schemeClr val="tx1"/>
                </a:solidFill>
                <a:latin typeface="微软雅黑" pitchFamily="34" charset="-122"/>
              </a:rPr>
              <a:t>运行</a:t>
            </a:r>
            <a:endParaRPr lang="zh-CN" altLang="en-US" dirty="0">
              <a:solidFill>
                <a:schemeClr val="tx1"/>
              </a:solidFill>
              <a:latin typeface="微软雅黑" pitchFamily="34" charset="-122"/>
            </a:endParaRPr>
          </a:p>
        </p:txBody>
      </p:sp>
      <p:sp>
        <p:nvSpPr>
          <p:cNvPr id="5" name="Rectangle 2"/>
          <p:cNvSpPr txBox="1">
            <a:spLocks noChangeArrowheads="1"/>
          </p:cNvSpPr>
          <p:nvPr/>
        </p:nvSpPr>
        <p:spPr bwMode="auto">
          <a:xfrm>
            <a:off x="838200" y="762000"/>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kern="1200">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i="0" u="none" strike="noStrike" kern="1200" cap="none" spc="0" normalizeH="0" baseline="0" noProof="0" dirty="0" smtClean="0">
              <a:ln>
                <a:noFill/>
              </a:ln>
              <a:solidFill>
                <a:srgbClr val="00CC99"/>
              </a:solidFill>
              <a:effectLst>
                <a:outerShdw blurRad="38100" dist="38100" dir="2700000" algn="tl">
                  <a:srgbClr val="C0C0C0"/>
                </a:outerShdw>
              </a:effectLst>
              <a:uLnTx/>
              <a:uFillTx/>
              <a:latin typeface="Times New Roman"/>
              <a:ea typeface="仿宋_GB2312"/>
              <a:cs typeface="+mj-cs"/>
            </a:endParaRPr>
          </a:p>
        </p:txBody>
      </p:sp>
      <p:sp>
        <p:nvSpPr>
          <p:cNvPr id="6" name="Rectangle 3"/>
          <p:cNvSpPr txBox="1">
            <a:spLocks noChangeArrowheads="1"/>
          </p:cNvSpPr>
          <p:nvPr/>
        </p:nvSpPr>
        <p:spPr bwMode="auto">
          <a:xfrm>
            <a:off x="323850" y="1628775"/>
            <a:ext cx="7772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7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运行时存储空间（代码空间、数据空间）的组织，参数传递，进程切换</a:t>
            </a:r>
            <a:r>
              <a:rPr kumimoji="0" lang="en-US" altLang="zh-CN"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p:txBody>
      </p:sp>
    </p:spTree>
    <p:extLst>
      <p:ext uri="{BB962C8B-B14F-4D97-AF65-F5344CB8AC3E}">
        <p14:creationId xmlns:p14="http://schemas.microsoft.com/office/powerpoint/2010/main" val="40710088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dirty="0">
                <a:solidFill>
                  <a:schemeClr val="tx1"/>
                </a:solidFill>
                <a:latin typeface="微软雅黑" pitchFamily="34" charset="-122"/>
              </a:rPr>
              <a:t>完整的程序处理</a:t>
            </a:r>
            <a:r>
              <a:rPr lang="zh-CN" altLang="en-US" dirty="0" smtClean="0">
                <a:solidFill>
                  <a:schemeClr val="tx1"/>
                </a:solidFill>
                <a:latin typeface="微软雅黑" pitchFamily="34" charset="-122"/>
              </a:rPr>
              <a:t>过程</a:t>
            </a:r>
            <a:endParaRPr lang="zh-CN" altLang="en-US" dirty="0"/>
          </a:p>
        </p:txBody>
      </p:sp>
      <p:sp>
        <p:nvSpPr>
          <p:cNvPr id="6" name="Rectangle 2"/>
          <p:cNvSpPr>
            <a:spLocks noChangeArrowheads="1"/>
          </p:cNvSpPr>
          <p:nvPr/>
        </p:nvSpPr>
        <p:spPr bwMode="auto">
          <a:xfrm>
            <a:off x="152400" y="3048000"/>
            <a:ext cx="3429000" cy="2057400"/>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bg2">
                    <a:alpha val="59999"/>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90000"/>
              </a:lnSpc>
              <a:spcBef>
                <a:spcPct val="50000"/>
              </a:spcBef>
              <a:spcAft>
                <a:spcPts val="0"/>
              </a:spcAft>
              <a:buClr>
                <a:srgbClr val="99CCFF"/>
              </a:buClr>
              <a:buSzPct val="75000"/>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 name="Rectangle 3"/>
          <p:cNvSpPr txBox="1">
            <a:spLocks noChangeArrowheads="1"/>
          </p:cNvSpPr>
          <p:nvPr/>
        </p:nvSpPr>
        <p:spPr bwMode="auto">
          <a:xfrm>
            <a:off x="395288" y="620713"/>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kern="1200">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graphicFrame>
        <p:nvGraphicFramePr>
          <p:cNvPr id="8" name="Object 4"/>
          <p:cNvGraphicFramePr>
            <a:graphicFrameLocks noChangeAspect="1"/>
          </p:cNvGraphicFramePr>
          <p:nvPr/>
        </p:nvGraphicFramePr>
        <p:xfrm>
          <a:off x="250825" y="1341438"/>
          <a:ext cx="8534400" cy="4483100"/>
        </p:xfrm>
        <a:graphic>
          <a:graphicData uri="http://schemas.openxmlformats.org/presentationml/2006/ole">
            <mc:AlternateContent xmlns:mc="http://schemas.openxmlformats.org/markup-compatibility/2006">
              <mc:Choice xmlns:v="urn:schemas-microsoft-com:vml" Requires="v">
                <p:oleObj spid="_x0000_s9245" name="Visio" r:id="rId3" imgW="4484876" imgH="2355445" progId="Visio.Drawing.11">
                  <p:embed/>
                </p:oleObj>
              </mc:Choice>
              <mc:Fallback>
                <p:oleObj name="Visio" r:id="rId3" imgW="4484876" imgH="235544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341438"/>
                        <a:ext cx="8534400" cy="448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8601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grpId="1" nodeType="clickEffect">
                                  <p:stCondLst>
                                    <p:cond delay="0"/>
                                  </p:stCondLst>
                                  <p:childTnLst>
                                    <p:animRot by="21600000">
                                      <p:cBhvr>
                                        <p:cTn id="12"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dirty="0">
                <a:solidFill>
                  <a:schemeClr val="tx1"/>
                </a:solidFill>
                <a:latin typeface="微软雅黑" pitchFamily="34" charset="-122"/>
              </a:rPr>
              <a:t>第一节 </a:t>
            </a:r>
            <a:r>
              <a:rPr kumimoji="1" lang="zh-CN" altLang="en-US" dirty="0" smtClean="0">
                <a:solidFill>
                  <a:schemeClr val="tx1"/>
                </a:solidFill>
                <a:latin typeface="微软雅黑" pitchFamily="34" charset="-122"/>
              </a:rPr>
              <a:t>引言</a:t>
            </a:r>
            <a:endParaRPr lang="zh-CN" altLang="en-US" dirty="0">
              <a:solidFill>
                <a:schemeClr val="tx1"/>
              </a:solidFill>
              <a:latin typeface="微软雅黑" pitchFamily="34" charset="-122"/>
            </a:endParaRPr>
          </a:p>
        </p:txBody>
      </p:sp>
      <p:sp>
        <p:nvSpPr>
          <p:cNvPr id="13" name="AutoShape 5"/>
          <p:cNvSpPr>
            <a:spLocks noChangeArrowheads="1"/>
          </p:cNvSpPr>
          <p:nvPr/>
        </p:nvSpPr>
        <p:spPr bwMode="auto">
          <a:xfrm>
            <a:off x="490538" y="1605090"/>
            <a:ext cx="7975600" cy="1573212"/>
          </a:xfrm>
          <a:prstGeom prst="roundRect">
            <a:avLst>
              <a:gd name="adj" fmla="val 16667"/>
            </a:avLst>
          </a:prstGeom>
          <a:noFill/>
          <a:ln w="9525">
            <a:solidFill>
              <a:srgbClr val="000000"/>
            </a:solidFill>
            <a:round/>
            <a:headEnd/>
            <a:tailEnd/>
          </a:ln>
          <a:effectLst/>
          <a:extLst/>
        </p:spPr>
        <p:txBody>
          <a:bodyPr>
            <a:spAutoFit/>
          </a:bodyPr>
          <a:lstStyle>
            <a:lvl1pPr marL="355600" indent="-3556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812800" indent="-23495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55600" marR="0" lvl="0" indent="-355600" algn="just" defTabSz="914400" eaLnBrk="1" fontAlgn="auto" latinLnBrk="0" hangingPunct="1">
              <a:lnSpc>
                <a:spcPct val="90000"/>
              </a:lnSpc>
              <a:spcBef>
                <a:spcPct val="20000"/>
              </a:spcBef>
              <a:spcAft>
                <a:spcPts val="0"/>
              </a:spcAft>
              <a:buClr>
                <a:srgbClr val="FF0000"/>
              </a:buClr>
              <a:buSzTx/>
              <a:buFont typeface="Wingdings" panose="05000000000000000000" pitchFamily="2" charset="2"/>
              <a:buChar char="q"/>
              <a:tabLst/>
              <a:defRPr/>
            </a:pPr>
            <a:r>
              <a:rPr kumimoji="0" lang="zh-CN" altLang="en-US" sz="2400" b="1" i="0" u="none" strike="noStrike" kern="0" cap="none" spc="0" normalizeH="0" baseline="0" noProof="0" dirty="0" smtClean="0">
                <a:ln>
                  <a:noFill/>
                </a:ln>
                <a:solidFill>
                  <a:srgbClr val="0033CC"/>
                </a:solidFill>
                <a:uLnTx/>
                <a:uFillTx/>
                <a:latin typeface="微软雅黑" pitchFamily="34" charset="-122"/>
                <a:ea typeface="微软雅黑" pitchFamily="34" charset="-122"/>
              </a:rPr>
              <a:t>翻译</a:t>
            </a:r>
            <a:r>
              <a:rPr kumimoji="0" lang="en-US" altLang="zh-CN" sz="2400" b="1" i="0" u="none" strike="noStrike" kern="0" cap="none" spc="0" normalizeH="0" baseline="0" noProof="0" dirty="0" smtClean="0">
                <a:ln>
                  <a:noFill/>
                </a:ln>
                <a:solidFill>
                  <a:srgbClr val="000000"/>
                </a:solidFill>
                <a:uLnTx/>
                <a:uFillTx/>
                <a:latin typeface="微软雅黑" pitchFamily="34" charset="-122"/>
                <a:ea typeface="微软雅黑" pitchFamily="34" charset="-122"/>
              </a:rPr>
              <a:t>:</a:t>
            </a:r>
            <a:r>
              <a:rPr kumimoji="0" lang="zh-CN" altLang="en-US" sz="2400" b="1" i="0" u="none" strike="noStrike" kern="0" cap="none" spc="0" normalizeH="0" baseline="0" noProof="0" dirty="0" smtClean="0">
                <a:ln>
                  <a:noFill/>
                </a:ln>
                <a:solidFill>
                  <a:srgbClr val="000000"/>
                </a:solidFill>
                <a:uLnTx/>
                <a:uFillTx/>
                <a:latin typeface="微软雅黑" pitchFamily="34" charset="-122"/>
                <a:ea typeface="微软雅黑" pitchFamily="34" charset="-122"/>
              </a:rPr>
              <a:t>将一种语言编写的程序转换成完全等效的另一种语言编写的程序的过程称为</a:t>
            </a: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翻译</a:t>
            </a:r>
            <a:r>
              <a:rPr kumimoji="0" lang="zh-CN" altLang="en-US" sz="2400" b="1" i="0" u="none" strike="noStrike" kern="0" cap="none" spc="0" normalizeH="0" baseline="0" noProof="0" dirty="0" smtClean="0">
                <a:ln>
                  <a:noFill/>
                </a:ln>
                <a:solidFill>
                  <a:srgbClr val="000000"/>
                </a:solidFill>
                <a:uLnTx/>
                <a:uFillTx/>
                <a:latin typeface="微软雅黑" pitchFamily="34" charset="-122"/>
                <a:ea typeface="微软雅黑" pitchFamily="34" charset="-122"/>
              </a:rPr>
              <a:t>（</a:t>
            </a:r>
            <a:r>
              <a:rPr kumimoji="0" lang="en-US" altLang="zh-CN" sz="2400" b="1" i="0" u="none" strike="noStrike" kern="0" cap="none" spc="0" normalizeH="0" baseline="0" noProof="0" dirty="0" smtClean="0">
                <a:ln>
                  <a:noFill/>
                </a:ln>
                <a:solidFill>
                  <a:srgbClr val="000000"/>
                </a:solidFill>
                <a:uLnTx/>
                <a:uFillTx/>
                <a:latin typeface="微软雅黑" pitchFamily="34" charset="-122"/>
                <a:ea typeface="微软雅黑" pitchFamily="34" charset="-122"/>
              </a:rPr>
              <a:t>translate</a:t>
            </a:r>
            <a:r>
              <a:rPr kumimoji="0" lang="zh-CN" altLang="en-US" sz="2400" b="1" i="0" u="none" strike="noStrike" kern="0" cap="none" spc="0" normalizeH="0" baseline="0" noProof="0" dirty="0" smtClean="0">
                <a:ln>
                  <a:noFill/>
                </a:ln>
                <a:solidFill>
                  <a:srgbClr val="000000"/>
                </a:solidFill>
                <a:uLnTx/>
                <a:uFillTx/>
                <a:latin typeface="微软雅黑" pitchFamily="34" charset="-122"/>
                <a:ea typeface="微软雅黑" pitchFamily="34" charset="-122"/>
              </a:rPr>
              <a:t>）；在计算机中，翻译由一个程序来实现，称为</a:t>
            </a: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翻译程序</a:t>
            </a:r>
            <a:r>
              <a:rPr kumimoji="0" lang="en-US" altLang="zh-CN" sz="2400" b="1" i="0" u="none" strike="noStrike" kern="0" cap="none" spc="0" normalizeH="0" baseline="0" noProof="0" dirty="0" smtClean="0">
                <a:ln>
                  <a:noFill/>
                </a:ln>
                <a:solidFill>
                  <a:srgbClr val="000000"/>
                </a:solidFill>
                <a:uLnTx/>
                <a:uFillTx/>
                <a:latin typeface="微软雅黑" pitchFamily="34" charset="-122"/>
                <a:ea typeface="微软雅黑" pitchFamily="34" charset="-122"/>
              </a:rPr>
              <a:t>(translator)</a:t>
            </a:r>
            <a:r>
              <a:rPr kumimoji="0" lang="zh-CN" altLang="en-US" sz="2400" b="1" i="0" u="none" strike="noStrike" kern="0" cap="none" spc="0" normalizeH="0" baseline="0" noProof="0" dirty="0" smtClean="0">
                <a:ln>
                  <a:noFill/>
                </a:ln>
                <a:solidFill>
                  <a:srgbClr val="000000"/>
                </a:solidFill>
                <a:uLnTx/>
                <a:uFillTx/>
                <a:latin typeface="微软雅黑" pitchFamily="34" charset="-122"/>
                <a:ea typeface="微软雅黑" pitchFamily="34" charset="-122"/>
              </a:rPr>
              <a:t>。</a:t>
            </a:r>
          </a:p>
        </p:txBody>
      </p:sp>
      <p:sp>
        <p:nvSpPr>
          <p:cNvPr id="14" name="Rectangle 6"/>
          <p:cNvSpPr>
            <a:spLocks noChangeArrowheads="1"/>
          </p:cNvSpPr>
          <p:nvPr/>
        </p:nvSpPr>
        <p:spPr bwMode="auto">
          <a:xfrm>
            <a:off x="395288" y="957390"/>
            <a:ext cx="2016125" cy="503237"/>
          </a:xfrm>
          <a:prstGeom prst="rect">
            <a:avLst/>
          </a:prstGeom>
          <a:noFill/>
          <a:ln>
            <a:noFill/>
          </a:ln>
          <a:effectLst/>
        </p:spPr>
        <p:txBody>
          <a:bodyPr anchor="ctr"/>
          <a:lstStyle/>
          <a:p>
            <a:pPr algn="ctr"/>
            <a:r>
              <a:rPr kumimoji="1" lang="zh-CN" altLang="en-US" sz="3200" b="1" dirty="0">
                <a:solidFill>
                  <a:srgbClr val="C00000"/>
                </a:solidFill>
                <a:latin typeface="微软雅黑" pitchFamily="34" charset="-122"/>
                <a:ea typeface="微软雅黑" pitchFamily="34" charset="-122"/>
              </a:rPr>
              <a:t>基本概念</a:t>
            </a:r>
          </a:p>
        </p:txBody>
      </p:sp>
      <p:sp>
        <p:nvSpPr>
          <p:cNvPr id="20" name="Rectangle 12"/>
          <p:cNvSpPr>
            <a:spLocks noChangeArrowheads="1"/>
          </p:cNvSpPr>
          <p:nvPr/>
        </p:nvSpPr>
        <p:spPr bwMode="auto">
          <a:xfrm>
            <a:off x="684213" y="4124452"/>
            <a:ext cx="7991475" cy="1728788"/>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0000"/>
              </a:spcBef>
              <a:buClr>
                <a:srgbClr val="FF0000"/>
              </a:buClr>
              <a:buFont typeface="Wingdings" panose="05000000000000000000" pitchFamily="2" charset="2"/>
              <a:buChar char="q"/>
              <a:defRPr/>
            </a:pPr>
            <a:r>
              <a:rPr kumimoji="0" lang="zh-CN" altLang="en-US" b="1" dirty="0" smtClean="0">
                <a:solidFill>
                  <a:srgbClr val="0033CC"/>
                </a:solidFill>
                <a:latin typeface="微软雅黑" pitchFamily="34" charset="-122"/>
                <a:ea typeface="微软雅黑" pitchFamily="34" charset="-122"/>
              </a:rPr>
              <a:t>编译</a:t>
            </a:r>
            <a:r>
              <a:rPr kumimoji="0" lang="en-US" altLang="zh-CN" b="1" dirty="0" smtClean="0">
                <a:latin typeface="微软雅黑" pitchFamily="34" charset="-122"/>
                <a:ea typeface="微软雅黑" pitchFamily="34" charset="-122"/>
              </a:rPr>
              <a:t>:</a:t>
            </a:r>
            <a:r>
              <a:rPr kumimoji="0" lang="zh-CN" altLang="en-US" b="1" dirty="0" smtClean="0">
                <a:latin typeface="微软雅黑" pitchFamily="34" charset="-122"/>
                <a:ea typeface="微软雅黑" pitchFamily="34" charset="-122"/>
              </a:rPr>
              <a:t>将高级语言程序翻译成低级语言程序称为</a:t>
            </a:r>
            <a:r>
              <a:rPr kumimoji="0" lang="zh-CN" altLang="en-US" b="1" dirty="0" smtClean="0">
                <a:solidFill>
                  <a:srgbClr val="C00000"/>
                </a:solidFill>
                <a:latin typeface="微软雅黑" pitchFamily="34" charset="-122"/>
                <a:ea typeface="微软雅黑" pitchFamily="34" charset="-122"/>
              </a:rPr>
              <a:t>编译</a:t>
            </a:r>
            <a:r>
              <a:rPr kumimoji="0" lang="zh-CN" altLang="en-US" b="1" dirty="0" smtClean="0">
                <a:latin typeface="微软雅黑" pitchFamily="34" charset="-122"/>
                <a:ea typeface="微软雅黑" pitchFamily="34" charset="-122"/>
              </a:rPr>
              <a:t>（</a:t>
            </a:r>
            <a:r>
              <a:rPr kumimoji="0" lang="en-US" altLang="zh-CN" b="1" dirty="0" smtClean="0">
                <a:latin typeface="微软雅黑" pitchFamily="34" charset="-122"/>
                <a:ea typeface="微软雅黑" pitchFamily="34" charset="-122"/>
              </a:rPr>
              <a:t>compile</a:t>
            </a:r>
            <a:r>
              <a:rPr kumimoji="0" lang="zh-CN" altLang="en-US" b="1" dirty="0" smtClean="0">
                <a:latin typeface="微软雅黑" pitchFamily="34" charset="-122"/>
                <a:ea typeface="微软雅黑" pitchFamily="34" charset="-122"/>
              </a:rPr>
              <a:t>）；实现编译的程序称为</a:t>
            </a:r>
            <a:r>
              <a:rPr kumimoji="0" lang="zh-CN" altLang="en-US" b="1" dirty="0" smtClean="0">
                <a:solidFill>
                  <a:srgbClr val="C00000"/>
                </a:solidFill>
                <a:latin typeface="微软雅黑" pitchFamily="34" charset="-122"/>
                <a:ea typeface="微软雅黑" pitchFamily="34" charset="-122"/>
              </a:rPr>
              <a:t>编译程序</a:t>
            </a:r>
            <a:r>
              <a:rPr kumimoji="0" lang="zh-CN" altLang="en-US" b="1" dirty="0" smtClean="0">
                <a:latin typeface="微软雅黑" pitchFamily="34" charset="-122"/>
                <a:ea typeface="微软雅黑" pitchFamily="34" charset="-122"/>
              </a:rPr>
              <a:t>（</a:t>
            </a:r>
            <a:r>
              <a:rPr kumimoji="0" lang="en-US" altLang="zh-CN" b="1" dirty="0" smtClean="0">
                <a:latin typeface="微软雅黑" pitchFamily="34" charset="-122"/>
                <a:ea typeface="微软雅黑" pitchFamily="34" charset="-122"/>
              </a:rPr>
              <a:t>compiler</a:t>
            </a:r>
            <a:r>
              <a:rPr kumimoji="0" lang="zh-CN" altLang="en-US" b="1" dirty="0" smtClean="0">
                <a:latin typeface="微软雅黑" pitchFamily="34" charset="-122"/>
                <a:ea typeface="微软雅黑" pitchFamily="34" charset="-122"/>
              </a:rPr>
              <a:t>）。</a:t>
            </a:r>
          </a:p>
          <a:p>
            <a:pPr algn="just" eaLnBrk="1" hangingPunct="1">
              <a:lnSpc>
                <a:spcPct val="90000"/>
              </a:lnSpc>
              <a:spcBef>
                <a:spcPct val="20000"/>
              </a:spcBef>
              <a:buClr>
                <a:srgbClr val="FF0000"/>
              </a:buClr>
              <a:buFont typeface="Wingdings" panose="05000000000000000000" pitchFamily="2" charset="2"/>
              <a:buChar char="q"/>
              <a:defRPr/>
            </a:pPr>
            <a:r>
              <a:rPr kumimoji="0" lang="zh-CN" altLang="en-US" b="1" dirty="0" smtClean="0">
                <a:solidFill>
                  <a:srgbClr val="0033CC"/>
                </a:solidFill>
                <a:latin typeface="微软雅黑" pitchFamily="34" charset="-122"/>
                <a:ea typeface="微软雅黑" pitchFamily="34" charset="-122"/>
              </a:rPr>
              <a:t>汇编程序</a:t>
            </a:r>
            <a:r>
              <a:rPr kumimoji="0" lang="zh-CN" altLang="en-US" b="1" dirty="0" smtClean="0">
                <a:latin typeface="微软雅黑" pitchFamily="34" charset="-122"/>
                <a:ea typeface="微软雅黑" pitchFamily="34" charset="-122"/>
              </a:rPr>
              <a:t>：将汇编语言程序翻译成机器语言的程序，称为</a:t>
            </a:r>
            <a:r>
              <a:rPr kumimoji="0" lang="zh-CN" altLang="en-US" b="1" dirty="0" smtClean="0">
                <a:solidFill>
                  <a:srgbClr val="C00000"/>
                </a:solidFill>
                <a:latin typeface="微软雅黑" pitchFamily="34" charset="-122"/>
                <a:ea typeface="微软雅黑" pitchFamily="34" charset="-122"/>
              </a:rPr>
              <a:t>汇编程序</a:t>
            </a:r>
            <a:r>
              <a:rPr kumimoji="0" lang="zh-CN" altLang="en-US" b="1" dirty="0" smtClean="0">
                <a:latin typeface="微软雅黑" pitchFamily="34" charset="-122"/>
                <a:ea typeface="微软雅黑" pitchFamily="34" charset="-122"/>
              </a:rPr>
              <a:t>。</a:t>
            </a:r>
          </a:p>
        </p:txBody>
      </p:sp>
      <p:sp>
        <p:nvSpPr>
          <p:cNvPr id="26" name="Rectangle 7"/>
          <p:cNvSpPr>
            <a:spLocks noChangeArrowheads="1"/>
          </p:cNvSpPr>
          <p:nvPr/>
        </p:nvSpPr>
        <p:spPr bwMode="auto">
          <a:xfrm>
            <a:off x="1009841" y="3441764"/>
            <a:ext cx="1150937" cy="431800"/>
          </a:xfrm>
          <a:prstGeom prst="rect">
            <a:avLst/>
          </a:prstGeom>
          <a:solidFill>
            <a:srgbClr val="FFCCFF"/>
          </a:solidFill>
          <a:ln>
            <a:noFill/>
          </a:ln>
          <a:effectLst>
            <a:outerShdw dist="107763" dir="18900000" algn="ctr" rotWithShape="0">
              <a:srgbClr val="B2B2B2">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源程序</a:t>
            </a:r>
          </a:p>
        </p:txBody>
      </p:sp>
      <p:sp>
        <p:nvSpPr>
          <p:cNvPr id="27" name="Rectangle 8"/>
          <p:cNvSpPr>
            <a:spLocks noChangeArrowheads="1"/>
          </p:cNvSpPr>
          <p:nvPr/>
        </p:nvSpPr>
        <p:spPr bwMode="auto">
          <a:xfrm>
            <a:off x="3241866" y="3330639"/>
            <a:ext cx="1655762" cy="647700"/>
          </a:xfrm>
          <a:prstGeom prst="rect">
            <a:avLst/>
          </a:prstGeom>
          <a:solidFill>
            <a:srgbClr val="FFCCFF"/>
          </a:solidFill>
          <a:ln w="9525" algn="ctr">
            <a:solidFill>
              <a:srgbClr val="0033CC"/>
            </a:solidFill>
            <a:miter lim="800000"/>
            <a:headEnd/>
            <a:tailEnd/>
          </a:ln>
          <a:effectLst>
            <a:outerShdw dist="107763" dir="18900000" algn="ctr" rotWithShape="0">
              <a:srgbClr val="B2B2B2">
                <a:alpha val="50000"/>
              </a:srgbClr>
            </a:outerShdw>
          </a:effec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翻译程序</a:t>
            </a:r>
          </a:p>
        </p:txBody>
      </p:sp>
      <p:sp>
        <p:nvSpPr>
          <p:cNvPr id="28" name="Rectangle 9"/>
          <p:cNvSpPr>
            <a:spLocks noChangeArrowheads="1"/>
          </p:cNvSpPr>
          <p:nvPr/>
        </p:nvSpPr>
        <p:spPr bwMode="auto">
          <a:xfrm>
            <a:off x="5907278" y="3429064"/>
            <a:ext cx="1150938" cy="431800"/>
          </a:xfrm>
          <a:prstGeom prst="rect">
            <a:avLst/>
          </a:prstGeom>
          <a:solidFill>
            <a:srgbClr val="FFCCFF"/>
          </a:solidFill>
          <a:ln>
            <a:noFill/>
          </a:ln>
          <a:effectLst>
            <a:outerShdw dist="107763" dir="18900000" algn="ctr" rotWithShape="0">
              <a:srgbClr val="B2B2B2">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目标程序</a:t>
            </a:r>
          </a:p>
        </p:txBody>
      </p:sp>
      <p:sp>
        <p:nvSpPr>
          <p:cNvPr id="29" name="AutoShape 10"/>
          <p:cNvSpPr>
            <a:spLocks noChangeArrowheads="1"/>
          </p:cNvSpPr>
          <p:nvPr/>
        </p:nvSpPr>
        <p:spPr bwMode="auto">
          <a:xfrm>
            <a:off x="2305241" y="3513201"/>
            <a:ext cx="790575" cy="287338"/>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33CC"/>
          </a:solidFill>
          <a:ln>
            <a:noFill/>
          </a:ln>
          <a:effectLst>
            <a:outerShdw dist="107763" dir="18900000" algn="ctr" rotWithShape="0">
              <a:srgbClr val="B2B2B2">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0" name="AutoShape 11"/>
          <p:cNvSpPr>
            <a:spLocks noChangeArrowheads="1"/>
          </p:cNvSpPr>
          <p:nvPr/>
        </p:nvSpPr>
        <p:spPr bwMode="auto">
          <a:xfrm>
            <a:off x="4970653" y="3513201"/>
            <a:ext cx="790575" cy="287338"/>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33CC"/>
          </a:solidFill>
          <a:ln>
            <a:noFill/>
          </a:ln>
          <a:effectLst>
            <a:outerShdw dist="107763" dir="18900000" algn="ctr" rotWithShape="0">
              <a:srgbClr val="B2B2B2">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311420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style.rotation</p:attrName>
                                        </p:attrNameLst>
                                      </p:cBhvr>
                                      <p:tavLst>
                                        <p:tav tm="0">
                                          <p:val>
                                            <p:fltVal val="720"/>
                                          </p:val>
                                        </p:tav>
                                        <p:tav tm="100000">
                                          <p:val>
                                            <p:fltVal val="0"/>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 calcmode="lin" valueType="num">
                                      <p:cBhvr>
                                        <p:cTn id="15" dur="500" fill="hold"/>
                                        <p:tgtEl>
                                          <p:spTgt spid="20"/>
                                        </p:tgtEl>
                                        <p:attrNameLst>
                                          <p:attrName>ppt_w</p:attrName>
                                        </p:attrNameLst>
                                      </p:cBhvr>
                                      <p:tavLst>
                                        <p:tav tm="0">
                                          <p:val>
                                            <p:fltVal val="0"/>
                                          </p:val>
                                        </p:tav>
                                        <p:tav tm="100000">
                                          <p:val>
                                            <p:strVal val="#ppt_w"/>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ox(in)">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0-#ppt_w/2"/>
                                          </p:val>
                                        </p:tav>
                                        <p:tav tm="100000">
                                          <p:val>
                                            <p:strVal val="#ppt_x"/>
                                          </p:val>
                                        </p:tav>
                                      </p:tavLst>
                                    </p:anim>
                                    <p:anim calcmode="lin" valueType="num">
                                      <p:cBhvr additive="base">
                                        <p:cTn id="26"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ox(in)">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500" fill="hold"/>
                                        <p:tgtEl>
                                          <p:spTgt spid="30"/>
                                        </p:tgtEl>
                                        <p:attrNameLst>
                                          <p:attrName>ppt_x</p:attrName>
                                        </p:attrNameLst>
                                      </p:cBhvr>
                                      <p:tavLst>
                                        <p:tav tm="0">
                                          <p:val>
                                            <p:strVal val="0-#ppt_w/2"/>
                                          </p:val>
                                        </p:tav>
                                        <p:tav tm="100000">
                                          <p:val>
                                            <p:strVal val="#ppt_x"/>
                                          </p:val>
                                        </p:tav>
                                      </p:tavLst>
                                    </p:anim>
                                    <p:anim calcmode="lin" valueType="num">
                                      <p:cBhvr additive="base">
                                        <p:cTn id="37"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box(in)">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20" grpId="0"/>
      <p:bldP spid="26" grpId="0" animBg="1"/>
      <p:bldP spid="27" grpId="0" animBg="1"/>
      <p:bldP spid="28" grpId="0" animBg="1"/>
      <p:bldP spid="29"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第一节 引言</a:t>
            </a:r>
            <a:endParaRPr lang="zh-CN" altLang="en-US" dirty="0"/>
          </a:p>
        </p:txBody>
      </p:sp>
      <p:sp>
        <p:nvSpPr>
          <p:cNvPr id="22" name="AutoShape 4"/>
          <p:cNvSpPr>
            <a:spLocks noChangeArrowheads="1"/>
          </p:cNvSpPr>
          <p:nvPr/>
        </p:nvSpPr>
        <p:spPr bwMode="auto">
          <a:xfrm>
            <a:off x="523875" y="840169"/>
            <a:ext cx="7908925" cy="831850"/>
          </a:xfrm>
          <a:prstGeom prst="roundRect">
            <a:avLst>
              <a:gd name="adj" fmla="val 16667"/>
            </a:avLst>
          </a:prstGeom>
          <a:noFill/>
          <a:ln w="9525">
            <a:solidFill>
              <a:srgbClr val="000000"/>
            </a:solidFill>
            <a:round/>
            <a:headEnd/>
            <a:tailEnd/>
          </a:ln>
          <a:effectLst/>
          <a:extLst/>
        </p:spPr>
        <p:txBody>
          <a:bodyPr>
            <a:spAutoFit/>
          </a:bodyPr>
          <a:lstStyle>
            <a:lvl1pPr marL="355600" indent="-3556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812800" indent="-23495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55600" marR="0" lvl="0" indent="-355600" algn="just" defTabSz="914400" eaLnBrk="1" fontAlgn="auto" latinLnBrk="0" hangingPunct="1">
              <a:lnSpc>
                <a:spcPct val="90000"/>
              </a:lnSpc>
              <a:spcBef>
                <a:spcPct val="20000"/>
              </a:spcBef>
              <a:spcAft>
                <a:spcPts val="0"/>
              </a:spcAft>
              <a:buClr>
                <a:srgbClr val="FF0000"/>
              </a:buClr>
              <a:buSzTx/>
              <a:buFont typeface="Wingdings" panose="05000000000000000000" pitchFamily="2" charset="2"/>
              <a:buChar char="q"/>
              <a:tabLst/>
              <a:defRPr/>
            </a:pP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宿主语言</a:t>
            </a:r>
            <a:r>
              <a:rPr kumimoji="0" lang="en-US" altLang="zh-CN"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编写编译程序的语言称为</a:t>
            </a: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宿主语言</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；源语言、目标语言、宿主语言通常是不同的语言；</a:t>
            </a:r>
          </a:p>
        </p:txBody>
      </p:sp>
      <p:sp>
        <p:nvSpPr>
          <p:cNvPr id="23" name="Freeform 5"/>
          <p:cNvSpPr>
            <a:spLocks/>
          </p:cNvSpPr>
          <p:nvPr/>
        </p:nvSpPr>
        <p:spPr bwMode="auto">
          <a:xfrm>
            <a:off x="5362575" y="1597406"/>
            <a:ext cx="1296988" cy="952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4" name="AutoShape 7"/>
          <p:cNvSpPr>
            <a:spLocks noChangeArrowheads="1"/>
          </p:cNvSpPr>
          <p:nvPr/>
        </p:nvSpPr>
        <p:spPr bwMode="auto">
          <a:xfrm>
            <a:off x="477838" y="1845056"/>
            <a:ext cx="7912100" cy="831850"/>
          </a:xfrm>
          <a:prstGeom prst="roundRect">
            <a:avLst>
              <a:gd name="adj" fmla="val 16667"/>
            </a:avLst>
          </a:prstGeom>
          <a:noFill/>
          <a:ln w="9525">
            <a:solidFill>
              <a:srgbClr val="000000"/>
            </a:solidFill>
            <a:round/>
            <a:headEnd/>
            <a:tailEnd/>
          </a:ln>
          <a:effectLst/>
          <a:extLst/>
        </p:spPr>
        <p:txBody>
          <a:bodyPr>
            <a:spAutoFit/>
          </a:bodyPr>
          <a:lstStyle>
            <a:lvl1pPr marL="355600" indent="-3556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812800" indent="-23495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55600" marR="0" lvl="0" indent="-355600" algn="just" defTabSz="914400" eaLnBrk="1" fontAlgn="auto" latinLnBrk="0" hangingPunct="1">
              <a:lnSpc>
                <a:spcPct val="90000"/>
              </a:lnSpc>
              <a:spcBef>
                <a:spcPct val="20000"/>
              </a:spcBef>
              <a:spcAft>
                <a:spcPts val="0"/>
              </a:spcAft>
              <a:buClr>
                <a:srgbClr val="FF0000"/>
              </a:buClr>
              <a:buSzTx/>
              <a:buFont typeface="Wingdings" panose="05000000000000000000" pitchFamily="2" charset="2"/>
              <a:buChar char="q"/>
              <a:tabLst/>
              <a:defRPr/>
            </a:pP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如果一个编译程序能生成可供其宿主机执行的机器码，则称该编译程序为</a:t>
            </a: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自驻留的</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en-US" altLang="zh-CN"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self-resident</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en-US" altLang="zh-CN"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p:txBody>
      </p:sp>
      <p:sp>
        <p:nvSpPr>
          <p:cNvPr id="25" name="AutoShape 8"/>
          <p:cNvSpPr>
            <a:spLocks noChangeArrowheads="1"/>
          </p:cNvSpPr>
          <p:nvPr/>
        </p:nvSpPr>
        <p:spPr bwMode="auto">
          <a:xfrm>
            <a:off x="466725" y="2853119"/>
            <a:ext cx="7915275" cy="831850"/>
          </a:xfrm>
          <a:prstGeom prst="roundRect">
            <a:avLst>
              <a:gd name="adj" fmla="val 16667"/>
            </a:avLst>
          </a:prstGeom>
          <a:noFill/>
          <a:ln w="9525">
            <a:solidFill>
              <a:srgbClr val="000000"/>
            </a:solidFill>
            <a:round/>
            <a:headEnd/>
            <a:tailEnd/>
          </a:ln>
          <a:effectLst/>
          <a:extLst/>
        </p:spPr>
        <p:txBody>
          <a:bodyPr>
            <a:spAutoFit/>
          </a:bodyPr>
          <a:lstStyle>
            <a:lvl1pPr marL="355600" indent="-3556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812800" indent="-23495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55600" marR="0" lvl="0" indent="-355600" algn="just" defTabSz="914400" eaLnBrk="1" fontAlgn="auto" latinLnBrk="0" hangingPunct="1">
              <a:lnSpc>
                <a:spcPct val="90000"/>
              </a:lnSpc>
              <a:spcBef>
                <a:spcPct val="20000"/>
              </a:spcBef>
              <a:spcAft>
                <a:spcPts val="0"/>
              </a:spcAft>
              <a:buClr>
                <a:srgbClr val="FF0000"/>
              </a:buClr>
              <a:buSzTx/>
              <a:buFont typeface="Wingdings" panose="05000000000000000000" pitchFamily="2" charset="2"/>
              <a:buChar char="q"/>
              <a:tabLst/>
              <a:defRPr/>
            </a:pP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如果编译程序是用源语言编写的，则称该编译程序是</a:t>
            </a: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自编译的</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en-US" altLang="zh-CN"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self-compiling</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p:txBody>
      </p:sp>
      <p:sp>
        <p:nvSpPr>
          <p:cNvPr id="26" name="AutoShape 9"/>
          <p:cNvSpPr>
            <a:spLocks noChangeArrowheads="1"/>
          </p:cNvSpPr>
          <p:nvPr/>
        </p:nvSpPr>
        <p:spPr bwMode="auto">
          <a:xfrm>
            <a:off x="900113" y="3756406"/>
            <a:ext cx="2735262" cy="504825"/>
          </a:xfrm>
          <a:prstGeom prst="wedgeRoundRectCallout">
            <a:avLst>
              <a:gd name="adj1" fmla="val -30556"/>
              <a:gd name="adj2" fmla="val -97801"/>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例</a:t>
            </a:r>
            <a:r>
              <a:rPr kumimoji="1" lang="en-US" altLang="zh-CN"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:C</a:t>
            </a: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的编译程序</a:t>
            </a:r>
          </a:p>
        </p:txBody>
      </p:sp>
      <p:sp>
        <p:nvSpPr>
          <p:cNvPr id="27" name="AutoShape 10"/>
          <p:cNvSpPr>
            <a:spLocks noChangeArrowheads="1"/>
          </p:cNvSpPr>
          <p:nvPr/>
        </p:nvSpPr>
        <p:spPr bwMode="auto">
          <a:xfrm>
            <a:off x="468313" y="3861181"/>
            <a:ext cx="7915275" cy="831850"/>
          </a:xfrm>
          <a:prstGeom prst="roundRect">
            <a:avLst>
              <a:gd name="adj" fmla="val 16667"/>
            </a:avLst>
          </a:prstGeom>
          <a:noFill/>
          <a:ln w="9525">
            <a:solidFill>
              <a:srgbClr val="000000"/>
            </a:solidFill>
            <a:round/>
            <a:headEnd/>
            <a:tailEnd/>
          </a:ln>
          <a:effectLst/>
          <a:extLst/>
        </p:spPr>
        <p:txBody>
          <a:bodyPr>
            <a:spAutoFit/>
          </a:bodyPr>
          <a:lstStyle>
            <a:lvl1pPr marL="355600" indent="-3556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812800" indent="-23495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55600" marR="0" lvl="0" indent="-355600" algn="just" defTabSz="914400" eaLnBrk="1" fontAlgn="auto" latinLnBrk="0" hangingPunct="1">
              <a:lnSpc>
                <a:spcPct val="90000"/>
              </a:lnSpc>
              <a:spcBef>
                <a:spcPct val="20000"/>
              </a:spcBef>
              <a:spcAft>
                <a:spcPts val="0"/>
              </a:spcAft>
              <a:buClr>
                <a:srgbClr val="FF0000"/>
              </a:buClr>
              <a:buSzTx/>
              <a:buFont typeface="Wingdings" panose="05000000000000000000" pitchFamily="2" charset="2"/>
              <a:buChar char="q"/>
              <a:tabLst/>
              <a:defRPr/>
            </a:pP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如果一个编译程序生成的不是其宿主机的机器代码，则称为</a:t>
            </a: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交叉编译</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en-US" altLang="zh-CN"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cross-compiling</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en-US" altLang="zh-CN"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p:txBody>
      </p:sp>
      <p:sp>
        <p:nvSpPr>
          <p:cNvPr id="28" name="Rectangle 11"/>
          <p:cNvSpPr>
            <a:spLocks noChangeArrowheads="1"/>
          </p:cNvSpPr>
          <p:nvPr/>
        </p:nvSpPr>
        <p:spPr bwMode="auto">
          <a:xfrm>
            <a:off x="900113" y="4983544"/>
            <a:ext cx="1150937" cy="431800"/>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源程序</a:t>
            </a:r>
          </a:p>
        </p:txBody>
      </p:sp>
      <p:sp>
        <p:nvSpPr>
          <p:cNvPr id="29" name="Rectangle 12"/>
          <p:cNvSpPr>
            <a:spLocks noChangeArrowheads="1"/>
          </p:cNvSpPr>
          <p:nvPr/>
        </p:nvSpPr>
        <p:spPr bwMode="auto">
          <a:xfrm>
            <a:off x="3132138" y="4872419"/>
            <a:ext cx="1655762" cy="647700"/>
          </a:xfrm>
          <a:prstGeom prst="rect">
            <a:avLst/>
          </a:prstGeom>
          <a:solidFill>
            <a:srgbClr val="FFCCFF"/>
          </a:solidFill>
          <a:ln w="9525" algn="ctr">
            <a:solidFill>
              <a:srgbClr val="0033CC"/>
            </a:solidFill>
            <a:miter lim="800000"/>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编译程序</a:t>
            </a:r>
          </a:p>
        </p:txBody>
      </p:sp>
      <p:sp>
        <p:nvSpPr>
          <p:cNvPr id="30" name="Rectangle 13"/>
          <p:cNvSpPr>
            <a:spLocks noChangeArrowheads="1"/>
          </p:cNvSpPr>
          <p:nvPr/>
        </p:nvSpPr>
        <p:spPr bwMode="auto">
          <a:xfrm>
            <a:off x="5797550" y="4970844"/>
            <a:ext cx="1150938" cy="431800"/>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目标程序</a:t>
            </a:r>
          </a:p>
        </p:txBody>
      </p:sp>
      <p:sp>
        <p:nvSpPr>
          <p:cNvPr id="31" name="AutoShape 14"/>
          <p:cNvSpPr>
            <a:spLocks noChangeArrowheads="1"/>
          </p:cNvSpPr>
          <p:nvPr/>
        </p:nvSpPr>
        <p:spPr bwMode="auto">
          <a:xfrm>
            <a:off x="2195513" y="5054981"/>
            <a:ext cx="790575" cy="287338"/>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33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2" name="AutoShape 15"/>
          <p:cNvSpPr>
            <a:spLocks noChangeArrowheads="1"/>
          </p:cNvSpPr>
          <p:nvPr/>
        </p:nvSpPr>
        <p:spPr bwMode="auto">
          <a:xfrm>
            <a:off x="4860925" y="5054981"/>
            <a:ext cx="790575" cy="287338"/>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33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3" name="Rectangle 16"/>
          <p:cNvSpPr>
            <a:spLocks noChangeArrowheads="1"/>
          </p:cNvSpPr>
          <p:nvPr/>
        </p:nvSpPr>
        <p:spPr bwMode="auto">
          <a:xfrm>
            <a:off x="900113" y="5775706"/>
            <a:ext cx="1150937" cy="431800"/>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初始数据</a:t>
            </a:r>
          </a:p>
        </p:txBody>
      </p:sp>
      <p:sp>
        <p:nvSpPr>
          <p:cNvPr id="34" name="Rectangle 17"/>
          <p:cNvSpPr>
            <a:spLocks noChangeArrowheads="1"/>
          </p:cNvSpPr>
          <p:nvPr/>
        </p:nvSpPr>
        <p:spPr bwMode="auto">
          <a:xfrm>
            <a:off x="3132138" y="5664581"/>
            <a:ext cx="1655762" cy="647700"/>
          </a:xfrm>
          <a:prstGeom prst="rect">
            <a:avLst/>
          </a:prstGeom>
          <a:solidFill>
            <a:srgbClr val="FFCCFF"/>
          </a:solidFill>
          <a:ln w="9525" algn="ctr">
            <a:solidFill>
              <a:srgbClr val="0033CC"/>
            </a:solidFill>
            <a:miter lim="800000"/>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ts val="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目标程序</a:t>
            </a:r>
          </a:p>
          <a:p>
            <a:pPr marL="457200" marR="0" lvl="0" indent="-457200" algn="ctr" defTabSz="225425" eaLnBrk="1" fontAlgn="auto" latinLnBrk="0" hangingPunct="1">
              <a:lnSpc>
                <a:spcPct val="90000"/>
              </a:lnSpc>
              <a:spcBef>
                <a:spcPts val="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运行库</a:t>
            </a:r>
          </a:p>
        </p:txBody>
      </p:sp>
      <p:sp>
        <p:nvSpPr>
          <p:cNvPr id="35" name="Rectangle 18"/>
          <p:cNvSpPr>
            <a:spLocks noChangeArrowheads="1"/>
          </p:cNvSpPr>
          <p:nvPr/>
        </p:nvSpPr>
        <p:spPr bwMode="auto">
          <a:xfrm>
            <a:off x="5797550" y="5763006"/>
            <a:ext cx="1150938" cy="431800"/>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结果</a:t>
            </a:r>
          </a:p>
        </p:txBody>
      </p:sp>
      <p:sp>
        <p:nvSpPr>
          <p:cNvPr id="36" name="AutoShape 19"/>
          <p:cNvSpPr>
            <a:spLocks noChangeArrowheads="1"/>
          </p:cNvSpPr>
          <p:nvPr/>
        </p:nvSpPr>
        <p:spPr bwMode="auto">
          <a:xfrm>
            <a:off x="2195513" y="5847144"/>
            <a:ext cx="790575" cy="287337"/>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33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7" name="AutoShape 20"/>
          <p:cNvSpPr>
            <a:spLocks noChangeArrowheads="1"/>
          </p:cNvSpPr>
          <p:nvPr/>
        </p:nvSpPr>
        <p:spPr bwMode="auto">
          <a:xfrm>
            <a:off x="4860925" y="5847144"/>
            <a:ext cx="790575" cy="287337"/>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33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8" name="Freeform 21"/>
          <p:cNvSpPr>
            <a:spLocks/>
          </p:cNvSpPr>
          <p:nvPr/>
        </p:nvSpPr>
        <p:spPr bwMode="auto">
          <a:xfrm>
            <a:off x="3419475" y="5953506"/>
            <a:ext cx="1079500" cy="358775"/>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9" name="AutoShape 22"/>
          <p:cNvSpPr>
            <a:spLocks noChangeArrowheads="1"/>
          </p:cNvSpPr>
          <p:nvPr/>
        </p:nvSpPr>
        <p:spPr bwMode="auto">
          <a:xfrm>
            <a:off x="3348038" y="4008819"/>
            <a:ext cx="5543550" cy="792162"/>
          </a:xfrm>
          <a:prstGeom prst="wedgeRoundRectCallout">
            <a:avLst>
              <a:gd name="adj1" fmla="val -33991"/>
              <a:gd name="adj2" fmla="val 201704"/>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一系列程序执行时需要的辅助子程序；编译时未将它们插入到目标程序；</a:t>
            </a:r>
          </a:p>
        </p:txBody>
      </p:sp>
      <p:sp>
        <p:nvSpPr>
          <p:cNvPr id="40" name="AutoShape 6"/>
          <p:cNvSpPr>
            <a:spLocks noChangeArrowheads="1"/>
          </p:cNvSpPr>
          <p:nvPr/>
        </p:nvSpPr>
        <p:spPr bwMode="auto">
          <a:xfrm>
            <a:off x="3320002" y="1889062"/>
            <a:ext cx="5543550" cy="792162"/>
          </a:xfrm>
          <a:prstGeom prst="wedgeRoundRectCallout">
            <a:avLst>
              <a:gd name="adj1" fmla="val -88"/>
              <a:gd name="adj2" fmla="val -78856"/>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例</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在</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PC</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上将</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FORTRAN</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编写的程序编译成</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PC</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机的机器码；而编译器是由</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C</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语言编写的；</a:t>
            </a:r>
          </a:p>
        </p:txBody>
      </p:sp>
    </p:spTree>
    <p:extLst>
      <p:ext uri="{BB962C8B-B14F-4D97-AF65-F5344CB8AC3E}">
        <p14:creationId xmlns:p14="http://schemas.microsoft.com/office/powerpoint/2010/main" val="115740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lide(fromBottom)">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ox(in)">
                                      <p:cBhvr>
                                        <p:cTn id="12"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ox(in)">
                                      <p:cBhvr>
                                        <p:cTn id="2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ox(in)">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additive="base">
                                        <p:cTn id="42" dur="500" fill="hold"/>
                                        <p:tgtEl>
                                          <p:spTgt spid="31"/>
                                        </p:tgtEl>
                                        <p:attrNameLst>
                                          <p:attrName>ppt_x</p:attrName>
                                        </p:attrNameLst>
                                      </p:cBhvr>
                                      <p:tavLst>
                                        <p:tav tm="0">
                                          <p:val>
                                            <p:strVal val="0-#ppt_w/2"/>
                                          </p:val>
                                        </p:tav>
                                        <p:tav tm="100000">
                                          <p:val>
                                            <p:strVal val="#ppt_x"/>
                                          </p:val>
                                        </p:tav>
                                      </p:tavLst>
                                    </p:anim>
                                    <p:anim calcmode="lin" valueType="num">
                                      <p:cBhvr additive="base">
                                        <p:cTn id="43"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ox(in)">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additive="base">
                                        <p:cTn id="53" dur="500" fill="hold"/>
                                        <p:tgtEl>
                                          <p:spTgt spid="32"/>
                                        </p:tgtEl>
                                        <p:attrNameLst>
                                          <p:attrName>ppt_x</p:attrName>
                                        </p:attrNameLst>
                                      </p:cBhvr>
                                      <p:tavLst>
                                        <p:tav tm="0">
                                          <p:val>
                                            <p:strVal val="0-#ppt_w/2"/>
                                          </p:val>
                                        </p:tav>
                                        <p:tav tm="100000">
                                          <p:val>
                                            <p:strVal val="#ppt_x"/>
                                          </p:val>
                                        </p:tav>
                                      </p:tavLst>
                                    </p:anim>
                                    <p:anim calcmode="lin" valueType="num">
                                      <p:cBhvr additive="base">
                                        <p:cTn id="54" dur="5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box(in)">
                                      <p:cBhvr>
                                        <p:cTn id="59" dur="500"/>
                                        <p:tgtEl>
                                          <p:spTgt spid="30"/>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box(in)">
                                      <p:cBhvr>
                                        <p:cTn id="64" dur="500"/>
                                        <p:tgtEl>
                                          <p:spTgt spid="33"/>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anim calcmode="lin" valueType="num">
                                      <p:cBhvr additive="base">
                                        <p:cTn id="69" dur="500" fill="hold"/>
                                        <p:tgtEl>
                                          <p:spTgt spid="36"/>
                                        </p:tgtEl>
                                        <p:attrNameLst>
                                          <p:attrName>ppt_x</p:attrName>
                                        </p:attrNameLst>
                                      </p:cBhvr>
                                      <p:tavLst>
                                        <p:tav tm="0">
                                          <p:val>
                                            <p:strVal val="0-#ppt_w/2"/>
                                          </p:val>
                                        </p:tav>
                                        <p:tav tm="100000">
                                          <p:val>
                                            <p:strVal val="#ppt_x"/>
                                          </p:val>
                                        </p:tav>
                                      </p:tavLst>
                                    </p:anim>
                                    <p:anim calcmode="lin" valueType="num">
                                      <p:cBhvr additive="base">
                                        <p:cTn id="70"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box(in)">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37"/>
                                        </p:tgtEl>
                                        <p:attrNameLst>
                                          <p:attrName>style.visibility</p:attrName>
                                        </p:attrNameLst>
                                      </p:cBhvr>
                                      <p:to>
                                        <p:strVal val="visible"/>
                                      </p:to>
                                    </p:set>
                                    <p:anim calcmode="lin" valueType="num">
                                      <p:cBhvr additive="base">
                                        <p:cTn id="80" dur="500" fill="hold"/>
                                        <p:tgtEl>
                                          <p:spTgt spid="37"/>
                                        </p:tgtEl>
                                        <p:attrNameLst>
                                          <p:attrName>ppt_x</p:attrName>
                                        </p:attrNameLst>
                                      </p:cBhvr>
                                      <p:tavLst>
                                        <p:tav tm="0">
                                          <p:val>
                                            <p:strVal val="0-#ppt_w/2"/>
                                          </p:val>
                                        </p:tav>
                                        <p:tav tm="100000">
                                          <p:val>
                                            <p:strVal val="#ppt_x"/>
                                          </p:val>
                                        </p:tav>
                                      </p:tavLst>
                                    </p:anim>
                                    <p:anim calcmode="lin" valueType="num">
                                      <p:cBhvr additive="base">
                                        <p:cTn id="81"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box(in)">
                                      <p:cBhvr>
                                        <p:cTn id="86" dur="500"/>
                                        <p:tgtEl>
                                          <p:spTgt spid="35"/>
                                        </p:tgtEl>
                                      </p:cBhvr>
                                    </p:animEffect>
                                  </p:childTnLst>
                                </p:cTn>
                              </p:par>
                            </p:childTnLst>
                          </p:cTn>
                        </p:par>
                      </p:childTnLst>
                    </p:cTn>
                  </p:par>
                  <p:par>
                    <p:cTn id="87" fill="hold">
                      <p:stCondLst>
                        <p:cond delay="indefinite"/>
                      </p:stCondLst>
                      <p:childTnLst>
                        <p:par>
                          <p:cTn id="88" fill="hold">
                            <p:stCondLst>
                              <p:cond delay="0"/>
                            </p:stCondLst>
                            <p:childTnLst>
                              <p:par>
                                <p:cTn id="89" presetID="20" presetClass="entr" presetSubtype="0" fill="hold" grpId="0"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wedge">
                                      <p:cBhvr>
                                        <p:cTn id="91" dur="500"/>
                                        <p:tgtEl>
                                          <p:spTgt spid="38"/>
                                        </p:tgtEl>
                                      </p:cBhvr>
                                    </p:animEffect>
                                  </p:childTnLst>
                                </p:cTn>
                              </p:par>
                            </p:childTnLst>
                          </p:cTn>
                        </p:par>
                      </p:childTnLst>
                    </p:cTn>
                  </p:par>
                  <p:par>
                    <p:cTn id="92" fill="hold">
                      <p:stCondLst>
                        <p:cond delay="indefinite"/>
                      </p:stCondLst>
                      <p:childTnLst>
                        <p:par>
                          <p:cTn id="93" fill="hold">
                            <p:stCondLst>
                              <p:cond delay="0"/>
                            </p:stCondLst>
                            <p:childTnLst>
                              <p:par>
                                <p:cTn id="94" presetID="4" presetClass="entr" presetSubtype="16" fill="hold" grpId="0" nodeType="click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box(in)">
                                      <p:cBhvr>
                                        <p:cTn id="96"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autoUpdateAnimBg="0"/>
      <p:bldP spid="25" grpId="0" animBg="1" autoUpdateAnimBg="0"/>
      <p:bldP spid="26" grpId="0" animBg="1" autoUpdateAnimBg="0"/>
      <p:bldP spid="27" grpId="0" animBg="1" autoUpdateAnimBg="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autoUpdateAnimBg="0"/>
      <p:bldP spid="4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第一节 引言</a:t>
            </a:r>
            <a:endParaRPr lang="zh-CN" altLang="en-US" dirty="0"/>
          </a:p>
        </p:txBody>
      </p:sp>
      <p:sp>
        <p:nvSpPr>
          <p:cNvPr id="17" name="AutoShape 4"/>
          <p:cNvSpPr>
            <a:spLocks noChangeArrowheads="1"/>
          </p:cNvSpPr>
          <p:nvPr/>
        </p:nvSpPr>
        <p:spPr bwMode="auto">
          <a:xfrm>
            <a:off x="508000" y="837629"/>
            <a:ext cx="7940675" cy="1205436"/>
          </a:xfrm>
          <a:prstGeom prst="roundRect">
            <a:avLst>
              <a:gd name="adj" fmla="val 16667"/>
            </a:avLst>
          </a:prstGeom>
          <a:noFill/>
          <a:ln w="9525">
            <a:solidFill>
              <a:srgbClr val="000000"/>
            </a:solidFill>
            <a:round/>
            <a:headEnd/>
            <a:tailEnd/>
          </a:ln>
          <a:effectLst/>
          <a:extLst/>
        </p:spPr>
        <p:txBody>
          <a:bodyPr>
            <a:spAutoFit/>
          </a:bodyPr>
          <a:lstStyle>
            <a:lvl1pPr marL="355600" indent="-3556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812800" indent="-23495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55600" marR="0" lvl="0" indent="-355600" algn="just" defTabSz="914400" eaLnBrk="1" fontAlgn="auto" latinLnBrk="0" hangingPunct="1">
              <a:lnSpc>
                <a:spcPct val="90000"/>
              </a:lnSpc>
              <a:spcBef>
                <a:spcPct val="20000"/>
              </a:spcBef>
              <a:spcAft>
                <a:spcPts val="0"/>
              </a:spcAft>
              <a:buClr>
                <a:srgbClr val="FF0000"/>
              </a:buClr>
              <a:buSzTx/>
              <a:buFont typeface="Wingdings" panose="05000000000000000000" pitchFamily="2" charset="2"/>
              <a:buChar char="q"/>
              <a:tabLst/>
              <a:defRPr/>
            </a:pP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解释</a:t>
            </a:r>
            <a:r>
              <a:rPr kumimoji="0" lang="en-US" altLang="zh-CN" sz="2400" b="1" i="0" u="none" strike="noStrike" kern="0" cap="none" spc="0" normalizeH="0" baseline="0" noProof="0" dirty="0" smtClean="0">
                <a:ln>
                  <a:noFill/>
                </a:ln>
                <a:solidFill>
                  <a:srgbClr val="000000"/>
                </a:solidFill>
                <a:uLnTx/>
                <a:uFillTx/>
                <a:latin typeface="微软雅黑" pitchFamily="34" charset="-122"/>
                <a:ea typeface="微软雅黑" pitchFamily="34" charset="-122"/>
              </a:rPr>
              <a:t>:</a:t>
            </a:r>
            <a:r>
              <a:rPr kumimoji="0" lang="zh-CN" altLang="en-US" sz="2400" b="1" i="0" u="none" strike="noStrike" kern="0" cap="none" spc="0" normalizeH="0" baseline="0" noProof="0" dirty="0" smtClean="0">
                <a:ln>
                  <a:noFill/>
                </a:ln>
                <a:solidFill>
                  <a:srgbClr val="000000"/>
                </a:solidFill>
                <a:uLnTx/>
                <a:uFillTx/>
                <a:latin typeface="微软雅黑" pitchFamily="34" charset="-122"/>
                <a:ea typeface="微软雅黑" pitchFamily="34" charset="-122"/>
              </a:rPr>
              <a:t>不将源程序翻译成目标程序，而是一边分析，一边执行，这种翻译方法称为</a:t>
            </a: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解释</a:t>
            </a:r>
            <a:r>
              <a:rPr kumimoji="0" lang="zh-CN" altLang="en-US" sz="2400" b="1" i="0" u="none" strike="noStrike" kern="0" cap="none" spc="0" normalizeH="0" baseline="0" noProof="0" dirty="0" smtClean="0">
                <a:ln>
                  <a:noFill/>
                </a:ln>
                <a:solidFill>
                  <a:srgbClr val="000000"/>
                </a:solidFill>
                <a:uLnTx/>
                <a:uFillTx/>
                <a:latin typeface="微软雅黑" pitchFamily="34" charset="-122"/>
                <a:ea typeface="微软雅黑" pitchFamily="34" charset="-122"/>
              </a:rPr>
              <a:t>；实现解释的程序，称为</a:t>
            </a: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解释程序</a:t>
            </a:r>
            <a:r>
              <a:rPr kumimoji="0" lang="en-US" altLang="zh-CN" sz="2400" b="1" i="0" u="none" strike="noStrike" kern="0" cap="none" spc="0" normalizeH="0" baseline="0" noProof="0" dirty="0" smtClean="0">
                <a:ln>
                  <a:noFill/>
                </a:ln>
                <a:solidFill>
                  <a:srgbClr val="000000"/>
                </a:solidFill>
                <a:uLnTx/>
                <a:uFillTx/>
                <a:latin typeface="微软雅黑" pitchFamily="34" charset="-122"/>
                <a:ea typeface="微软雅黑" pitchFamily="34" charset="-122"/>
              </a:rPr>
              <a:t>(interpreter)</a:t>
            </a:r>
            <a:r>
              <a:rPr kumimoji="0" lang="zh-CN" altLang="en-US" sz="2400" b="1" i="0" u="none" strike="noStrike" kern="0" cap="none" spc="0" normalizeH="0" baseline="0" noProof="0" dirty="0" smtClean="0">
                <a:ln>
                  <a:noFill/>
                </a:ln>
                <a:solidFill>
                  <a:srgbClr val="000000"/>
                </a:solidFill>
                <a:uLnTx/>
                <a:uFillTx/>
                <a:latin typeface="微软雅黑" pitchFamily="34" charset="-122"/>
                <a:ea typeface="微软雅黑" pitchFamily="34" charset="-122"/>
              </a:rPr>
              <a:t>；</a:t>
            </a:r>
          </a:p>
        </p:txBody>
      </p:sp>
      <p:sp>
        <p:nvSpPr>
          <p:cNvPr id="18" name="Freeform 5"/>
          <p:cNvSpPr>
            <a:spLocks/>
          </p:cNvSpPr>
          <p:nvPr/>
        </p:nvSpPr>
        <p:spPr bwMode="auto">
          <a:xfrm>
            <a:off x="4714875" y="1253554"/>
            <a:ext cx="865188" cy="358775"/>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 name="AutoShape 6"/>
          <p:cNvSpPr>
            <a:spLocks noChangeArrowheads="1"/>
          </p:cNvSpPr>
          <p:nvPr/>
        </p:nvSpPr>
        <p:spPr bwMode="auto">
          <a:xfrm>
            <a:off x="3132138" y="1793304"/>
            <a:ext cx="5543550" cy="614743"/>
          </a:xfrm>
          <a:prstGeom prst="wedgeRoundRectCallout">
            <a:avLst>
              <a:gd name="adj1" fmla="val -16120"/>
              <a:gd name="adj2" fmla="val -72444"/>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例</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:BASIC</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语言解释执行；</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JAVA</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语言也是解释执行。</a:t>
            </a:r>
          </a:p>
        </p:txBody>
      </p:sp>
      <p:sp>
        <p:nvSpPr>
          <p:cNvPr id="20" name="Rectangle 7"/>
          <p:cNvSpPr>
            <a:spLocks noChangeArrowheads="1"/>
          </p:cNvSpPr>
          <p:nvPr/>
        </p:nvSpPr>
        <p:spPr bwMode="auto">
          <a:xfrm>
            <a:off x="539750" y="2554224"/>
            <a:ext cx="201612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3200" b="1" dirty="0">
                <a:solidFill>
                  <a:srgbClr val="C00000"/>
                </a:solidFill>
                <a:latin typeface="微软雅黑" pitchFamily="34" charset="-122"/>
                <a:ea typeface="微软雅黑" pitchFamily="34" charset="-122"/>
              </a:rPr>
              <a:t>解释的</a:t>
            </a:r>
          </a:p>
          <a:p>
            <a:pPr algn="ctr"/>
            <a:r>
              <a:rPr kumimoji="1" lang="zh-CN" altLang="en-US" sz="3200" b="1" dirty="0">
                <a:solidFill>
                  <a:srgbClr val="C00000"/>
                </a:solidFill>
                <a:latin typeface="微软雅黑" pitchFamily="34" charset="-122"/>
                <a:ea typeface="微软雅黑" pitchFamily="34" charset="-122"/>
              </a:rPr>
              <a:t>优缺点</a:t>
            </a:r>
          </a:p>
        </p:txBody>
      </p:sp>
      <p:sp>
        <p:nvSpPr>
          <p:cNvPr id="21" name="Rectangle 8"/>
          <p:cNvSpPr>
            <a:spLocks noChangeArrowheads="1"/>
          </p:cNvSpPr>
          <p:nvPr/>
        </p:nvSpPr>
        <p:spPr bwMode="auto">
          <a:xfrm>
            <a:off x="3060700" y="2408047"/>
            <a:ext cx="5256213" cy="6477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1.</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特别适合于动态语言和交互式环境，便于人机对话</a:t>
            </a:r>
          </a:p>
        </p:txBody>
      </p:sp>
      <p:sp>
        <p:nvSpPr>
          <p:cNvPr id="22" name="Rectangle 9"/>
          <p:cNvSpPr>
            <a:spLocks noChangeArrowheads="1"/>
          </p:cNvSpPr>
          <p:nvPr/>
        </p:nvSpPr>
        <p:spPr bwMode="auto">
          <a:xfrm>
            <a:off x="3060700" y="3127185"/>
            <a:ext cx="5256213" cy="1009650"/>
          </a:xfrm>
          <a:prstGeom prst="rect">
            <a:avLst/>
          </a:prstGeom>
          <a:solidFill>
            <a:schemeClr val="accent1">
              <a:lumMod val="40000"/>
              <a:lumOff val="60000"/>
            </a:schemeClr>
          </a:solidFill>
          <a:ln>
            <a:noFill/>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2.</a:t>
            </a: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解释器边解释边执行，重复执行的程序需要重复翻译，比编译执行花费更多时间，执行效率低；</a:t>
            </a:r>
          </a:p>
        </p:txBody>
      </p:sp>
      <p:sp>
        <p:nvSpPr>
          <p:cNvPr id="23" name="Rectangle 10"/>
          <p:cNvSpPr>
            <a:spLocks noChangeArrowheads="1"/>
          </p:cNvSpPr>
          <p:nvPr/>
        </p:nvSpPr>
        <p:spPr bwMode="auto">
          <a:xfrm>
            <a:off x="900113" y="4493641"/>
            <a:ext cx="1150937" cy="431800"/>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源程序</a:t>
            </a:r>
          </a:p>
        </p:txBody>
      </p:sp>
      <p:sp>
        <p:nvSpPr>
          <p:cNvPr id="24" name="Rectangle 11"/>
          <p:cNvSpPr>
            <a:spLocks noChangeArrowheads="1"/>
          </p:cNvSpPr>
          <p:nvPr/>
        </p:nvSpPr>
        <p:spPr bwMode="auto">
          <a:xfrm>
            <a:off x="3132138" y="4493641"/>
            <a:ext cx="1655762" cy="935038"/>
          </a:xfrm>
          <a:prstGeom prst="rect">
            <a:avLst/>
          </a:prstGeom>
          <a:solidFill>
            <a:srgbClr val="FFCCFF"/>
          </a:solidFill>
          <a:ln w="9525" algn="ctr">
            <a:solidFill>
              <a:srgbClr val="0033CC"/>
            </a:solidFill>
            <a:miter lim="800000"/>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解释程序</a:t>
            </a:r>
          </a:p>
        </p:txBody>
      </p:sp>
      <p:sp>
        <p:nvSpPr>
          <p:cNvPr id="25" name="Rectangle 12"/>
          <p:cNvSpPr>
            <a:spLocks noChangeArrowheads="1"/>
          </p:cNvSpPr>
          <p:nvPr/>
        </p:nvSpPr>
        <p:spPr bwMode="auto">
          <a:xfrm>
            <a:off x="5797550" y="4709541"/>
            <a:ext cx="1150938" cy="431800"/>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计算结果</a:t>
            </a:r>
          </a:p>
        </p:txBody>
      </p:sp>
      <p:sp>
        <p:nvSpPr>
          <p:cNvPr id="26" name="AutoShape 13"/>
          <p:cNvSpPr>
            <a:spLocks noChangeArrowheads="1"/>
          </p:cNvSpPr>
          <p:nvPr/>
        </p:nvSpPr>
        <p:spPr bwMode="auto">
          <a:xfrm>
            <a:off x="2195513" y="4636516"/>
            <a:ext cx="790575" cy="287338"/>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33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7" name="AutoShape 14"/>
          <p:cNvSpPr>
            <a:spLocks noChangeArrowheads="1"/>
          </p:cNvSpPr>
          <p:nvPr/>
        </p:nvSpPr>
        <p:spPr bwMode="auto">
          <a:xfrm>
            <a:off x="4933950" y="4780979"/>
            <a:ext cx="790575" cy="287337"/>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33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8" name="Rectangle 15"/>
          <p:cNvSpPr>
            <a:spLocks noChangeArrowheads="1"/>
          </p:cNvSpPr>
          <p:nvPr/>
        </p:nvSpPr>
        <p:spPr bwMode="auto">
          <a:xfrm>
            <a:off x="900113" y="4998466"/>
            <a:ext cx="1150937" cy="431800"/>
          </a:xfrm>
          <a:prstGeom prst="rect">
            <a:avLst/>
          </a:prstGeom>
          <a:solidFill>
            <a:srgbClr val="FFCC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初始数据</a:t>
            </a:r>
          </a:p>
        </p:txBody>
      </p:sp>
      <p:sp>
        <p:nvSpPr>
          <p:cNvPr id="29" name="AutoShape 16"/>
          <p:cNvSpPr>
            <a:spLocks noChangeArrowheads="1"/>
          </p:cNvSpPr>
          <p:nvPr/>
        </p:nvSpPr>
        <p:spPr bwMode="auto">
          <a:xfrm>
            <a:off x="2195513" y="5069904"/>
            <a:ext cx="790575" cy="287337"/>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33CC"/>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0" name="Rectangle 17"/>
          <p:cNvSpPr>
            <a:spLocks noChangeArrowheads="1"/>
          </p:cNvSpPr>
          <p:nvPr/>
        </p:nvSpPr>
        <p:spPr bwMode="auto">
          <a:xfrm>
            <a:off x="2195513" y="5789041"/>
            <a:ext cx="3384550" cy="28733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lIns="0" tIns="46038" rIns="0" bIns="46038" anchor="ctr"/>
          <a:lstStyle/>
          <a:p>
            <a:pPr marL="457200" marR="0" lvl="0" indent="-457200" algn="ctr" defTabSz="225425" eaLnBrk="1" fontAlgn="auto" latinLnBrk="0" hangingPunct="1">
              <a:lnSpc>
                <a:spcPct val="90000"/>
              </a:lnSpc>
              <a:spcBef>
                <a:spcPct val="50000"/>
              </a:spcBef>
              <a:spcAft>
                <a:spcPts val="0"/>
              </a:spcAft>
              <a:buClr>
                <a:srgbClr val="99CCFF"/>
              </a:buClr>
              <a:buSzPct val="75000"/>
              <a:buFontTx/>
              <a:buNone/>
              <a:tabLst/>
              <a:defRPr/>
            </a:pPr>
            <a:r>
              <a:rPr kumimoji="0" lang="zh-CN" altLang="en-US" sz="18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rPr>
              <a:t>程序解释执行示意图</a:t>
            </a:r>
          </a:p>
        </p:txBody>
      </p:sp>
    </p:spTree>
    <p:extLst>
      <p:ext uri="{BB962C8B-B14F-4D97-AF65-F5344CB8AC3E}">
        <p14:creationId xmlns:p14="http://schemas.microsoft.com/office/powerpoint/2010/main" val="191761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edg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145">
                                          <p:stCondLst>
                                            <p:cond delay="0"/>
                                          </p:stCondLst>
                                        </p:cTn>
                                        <p:tgtEl>
                                          <p:spTgt spid="20"/>
                                        </p:tgtEl>
                                      </p:cBhvr>
                                    </p:animEffect>
                                    <p:anim calcmode="lin" valueType="num">
                                      <p:cBhvr>
                                        <p:cTn id="18" dur="456"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19" dur="166"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0" dur="166" tmFilter="0, 0; 0.125,0.2665; 0.25,0.4; 0.375,0.465; 0.5,0.5;  0.625,0.535; 0.75,0.6; 0.875,0.7335; 1,1">
                                          <p:stCondLst>
                                            <p:cond delay="166"/>
                                          </p:stCondLst>
                                        </p:cTn>
                                        <p:tgtEl>
                                          <p:spTgt spid="20"/>
                                        </p:tgtEl>
                                        <p:attrNameLst>
                                          <p:attrName>ppt_y</p:attrName>
                                        </p:attrNameLst>
                                      </p:cBhvr>
                                      <p:tavLst>
                                        <p:tav tm="0" fmla="#ppt_y-sin(pi*$)/9">
                                          <p:val>
                                            <p:fltVal val="0"/>
                                          </p:val>
                                        </p:tav>
                                        <p:tav tm="100000">
                                          <p:val>
                                            <p:fltVal val="1"/>
                                          </p:val>
                                        </p:tav>
                                      </p:tavLst>
                                    </p:anim>
                                    <p:anim calcmode="lin" valueType="num">
                                      <p:cBhvr>
                                        <p:cTn id="21" dur="83" tmFilter="0, 0; 0.125,0.2665; 0.25,0.4; 0.375,0.465; 0.5,0.5;  0.625,0.535; 0.75,0.6; 0.875,0.7335; 1,1">
                                          <p:stCondLst>
                                            <p:cond delay="331"/>
                                          </p:stCondLst>
                                        </p:cTn>
                                        <p:tgtEl>
                                          <p:spTgt spid="20"/>
                                        </p:tgtEl>
                                        <p:attrNameLst>
                                          <p:attrName>ppt_y</p:attrName>
                                        </p:attrNameLst>
                                      </p:cBhvr>
                                      <p:tavLst>
                                        <p:tav tm="0" fmla="#ppt_y-sin(pi*$)/27">
                                          <p:val>
                                            <p:fltVal val="0"/>
                                          </p:val>
                                        </p:tav>
                                        <p:tav tm="100000">
                                          <p:val>
                                            <p:fltVal val="1"/>
                                          </p:val>
                                        </p:tav>
                                      </p:tavLst>
                                    </p:anim>
                                    <p:anim calcmode="lin" valueType="num">
                                      <p:cBhvr>
                                        <p:cTn id="22" dur="41" tmFilter="0, 0; 0.125,0.2665; 0.25,0.4; 0.375,0.465; 0.5,0.5;  0.625,0.535; 0.75,0.6; 0.875,0.7335; 1,1">
                                          <p:stCondLst>
                                            <p:cond delay="414"/>
                                          </p:stCondLst>
                                        </p:cTn>
                                        <p:tgtEl>
                                          <p:spTgt spid="20"/>
                                        </p:tgtEl>
                                        <p:attrNameLst>
                                          <p:attrName>ppt_y</p:attrName>
                                        </p:attrNameLst>
                                      </p:cBhvr>
                                      <p:tavLst>
                                        <p:tav tm="0" fmla="#ppt_y-sin(pi*$)/81">
                                          <p:val>
                                            <p:fltVal val="0"/>
                                          </p:val>
                                        </p:tav>
                                        <p:tav tm="100000">
                                          <p:val>
                                            <p:fltVal val="1"/>
                                          </p:val>
                                        </p:tav>
                                      </p:tavLst>
                                    </p:anim>
                                    <p:animScale>
                                      <p:cBhvr>
                                        <p:cTn id="23" dur="7">
                                          <p:stCondLst>
                                            <p:cond delay="162"/>
                                          </p:stCondLst>
                                        </p:cTn>
                                        <p:tgtEl>
                                          <p:spTgt spid="20"/>
                                        </p:tgtEl>
                                      </p:cBhvr>
                                      <p:to x="100000" y="60000"/>
                                    </p:animScale>
                                    <p:animScale>
                                      <p:cBhvr>
                                        <p:cTn id="24" dur="41" decel="50000">
                                          <p:stCondLst>
                                            <p:cond delay="169"/>
                                          </p:stCondLst>
                                        </p:cTn>
                                        <p:tgtEl>
                                          <p:spTgt spid="20"/>
                                        </p:tgtEl>
                                      </p:cBhvr>
                                      <p:to x="100000" y="100000"/>
                                    </p:animScale>
                                    <p:animScale>
                                      <p:cBhvr>
                                        <p:cTn id="25" dur="7">
                                          <p:stCondLst>
                                            <p:cond delay="328"/>
                                          </p:stCondLst>
                                        </p:cTn>
                                        <p:tgtEl>
                                          <p:spTgt spid="20"/>
                                        </p:tgtEl>
                                      </p:cBhvr>
                                      <p:to x="100000" y="80000"/>
                                    </p:animScale>
                                    <p:animScale>
                                      <p:cBhvr>
                                        <p:cTn id="26" dur="41" decel="50000">
                                          <p:stCondLst>
                                            <p:cond delay="335"/>
                                          </p:stCondLst>
                                        </p:cTn>
                                        <p:tgtEl>
                                          <p:spTgt spid="20"/>
                                        </p:tgtEl>
                                      </p:cBhvr>
                                      <p:to x="100000" y="100000"/>
                                    </p:animScale>
                                    <p:animScale>
                                      <p:cBhvr>
                                        <p:cTn id="27" dur="7">
                                          <p:stCondLst>
                                            <p:cond delay="410"/>
                                          </p:stCondLst>
                                        </p:cTn>
                                        <p:tgtEl>
                                          <p:spTgt spid="20"/>
                                        </p:tgtEl>
                                      </p:cBhvr>
                                      <p:to x="100000" y="90000"/>
                                    </p:animScale>
                                    <p:animScale>
                                      <p:cBhvr>
                                        <p:cTn id="28" dur="41" decel="50000">
                                          <p:stCondLst>
                                            <p:cond delay="417"/>
                                          </p:stCondLst>
                                        </p:cTn>
                                        <p:tgtEl>
                                          <p:spTgt spid="20"/>
                                        </p:tgtEl>
                                      </p:cBhvr>
                                      <p:to x="100000" y="100000"/>
                                    </p:animScale>
                                    <p:animScale>
                                      <p:cBhvr>
                                        <p:cTn id="29" dur="7">
                                          <p:stCondLst>
                                            <p:cond delay="452"/>
                                          </p:stCondLst>
                                        </p:cTn>
                                        <p:tgtEl>
                                          <p:spTgt spid="20"/>
                                        </p:tgtEl>
                                      </p:cBhvr>
                                      <p:to x="100000" y="95000"/>
                                    </p:animScale>
                                    <p:animScale>
                                      <p:cBhvr>
                                        <p:cTn id="30" dur="41" decel="50000">
                                          <p:stCondLst>
                                            <p:cond delay="458"/>
                                          </p:stCondLst>
                                        </p:cTn>
                                        <p:tgtEl>
                                          <p:spTgt spid="20"/>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35"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anim calcmode="lin" valueType="num">
                                      <p:cBhvr>
                                        <p:cTn id="36" dur="500" fill="hold"/>
                                        <p:tgtEl>
                                          <p:spTgt spid="21"/>
                                        </p:tgtEl>
                                        <p:attrNameLst>
                                          <p:attrName>style.rotation</p:attrName>
                                        </p:attrNameLst>
                                      </p:cBhvr>
                                      <p:tavLst>
                                        <p:tav tm="0">
                                          <p:val>
                                            <p:fltVal val="720"/>
                                          </p:val>
                                        </p:tav>
                                        <p:tav tm="100000">
                                          <p:val>
                                            <p:fltVal val="0"/>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 calcmode="lin" valueType="num">
                                      <p:cBhvr>
                                        <p:cTn id="38" dur="500" fill="hold"/>
                                        <p:tgtEl>
                                          <p:spTgt spid="21"/>
                                        </p:tgtEl>
                                        <p:attrNameLst>
                                          <p:attrName>ppt_w</p:attrName>
                                        </p:attrNameLst>
                                      </p:cBhvr>
                                      <p:tavLst>
                                        <p:tav tm="0">
                                          <p:val>
                                            <p:fltVal val="0"/>
                                          </p:val>
                                        </p:tav>
                                        <p:tav tm="100000">
                                          <p:val>
                                            <p:strVal val="#ppt_w"/>
                                          </p:val>
                                        </p:tav>
                                      </p:tavLst>
                                    </p:anim>
                                  </p:childTnLst>
                                </p:cTn>
                              </p:par>
                            </p:childTnLst>
                          </p:cTn>
                        </p:par>
                      </p:childTnLst>
                    </p:cTn>
                  </p:par>
                  <p:par>
                    <p:cTn id="39" fill="hold">
                      <p:stCondLst>
                        <p:cond delay="indefinite"/>
                      </p:stCondLst>
                      <p:childTnLst>
                        <p:par>
                          <p:cTn id="40" fill="hold">
                            <p:stCondLst>
                              <p:cond delay="0"/>
                            </p:stCondLst>
                            <p:childTnLst>
                              <p:par>
                                <p:cTn id="41" presetID="35"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anim calcmode="lin" valueType="num">
                                      <p:cBhvr>
                                        <p:cTn id="44" dur="500" fill="hold"/>
                                        <p:tgtEl>
                                          <p:spTgt spid="22"/>
                                        </p:tgtEl>
                                        <p:attrNameLst>
                                          <p:attrName>style.rotation</p:attrName>
                                        </p:attrNameLst>
                                      </p:cBhvr>
                                      <p:tavLst>
                                        <p:tav tm="0">
                                          <p:val>
                                            <p:fltVal val="720"/>
                                          </p:val>
                                        </p:tav>
                                        <p:tav tm="100000">
                                          <p:val>
                                            <p:fltVal val="0"/>
                                          </p:val>
                                        </p:tav>
                                      </p:tavLst>
                                    </p:anim>
                                    <p:anim calcmode="lin" valueType="num">
                                      <p:cBhvr>
                                        <p:cTn id="45" dur="500" fill="hold"/>
                                        <p:tgtEl>
                                          <p:spTgt spid="22"/>
                                        </p:tgtEl>
                                        <p:attrNameLst>
                                          <p:attrName>ppt_h</p:attrName>
                                        </p:attrNameLst>
                                      </p:cBhvr>
                                      <p:tavLst>
                                        <p:tav tm="0">
                                          <p:val>
                                            <p:fltVal val="0"/>
                                          </p:val>
                                        </p:tav>
                                        <p:tav tm="100000">
                                          <p:val>
                                            <p:strVal val="#ppt_h"/>
                                          </p:val>
                                        </p:tav>
                                      </p:tavLst>
                                    </p:anim>
                                    <p:anim calcmode="lin" valueType="num">
                                      <p:cBhvr>
                                        <p:cTn id="46" dur="500" fill="hold"/>
                                        <p:tgtEl>
                                          <p:spTgt spid="22"/>
                                        </p:tgtEl>
                                        <p:attrNameLst>
                                          <p:attrName>ppt_w</p:attrName>
                                        </p:attrNameLst>
                                      </p:cBhvr>
                                      <p:tavLst>
                                        <p:tav tm="0">
                                          <p:val>
                                            <p:fltVal val="0"/>
                                          </p:val>
                                        </p:tav>
                                        <p:tav tm="100000">
                                          <p:val>
                                            <p:strVal val="#ppt_w"/>
                                          </p:val>
                                        </p:tav>
                                      </p:tavLst>
                                    </p:anim>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box(in)">
                                      <p:cBhvr>
                                        <p:cTn id="51" dur="500"/>
                                        <p:tgtEl>
                                          <p:spTgt spid="23"/>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ox(in)">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anim calcmode="lin" valueType="num">
                                      <p:cBhvr additive="base">
                                        <p:cTn id="59" dur="500" fill="hold"/>
                                        <p:tgtEl>
                                          <p:spTgt spid="26"/>
                                        </p:tgtEl>
                                        <p:attrNameLst>
                                          <p:attrName>ppt_x</p:attrName>
                                        </p:attrNameLst>
                                      </p:cBhvr>
                                      <p:tavLst>
                                        <p:tav tm="0">
                                          <p:val>
                                            <p:strVal val="0-#ppt_w/2"/>
                                          </p:val>
                                        </p:tav>
                                        <p:tav tm="100000">
                                          <p:val>
                                            <p:strVal val="#ppt_x"/>
                                          </p:val>
                                        </p:tav>
                                      </p:tavLst>
                                    </p:anim>
                                    <p:anim calcmode="lin" valueType="num">
                                      <p:cBhvr additive="base">
                                        <p:cTn id="60" dur="500" fill="hold"/>
                                        <p:tgtEl>
                                          <p:spTgt spid="26"/>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additive="base">
                                        <p:cTn id="63" dur="500" fill="hold"/>
                                        <p:tgtEl>
                                          <p:spTgt spid="29"/>
                                        </p:tgtEl>
                                        <p:attrNameLst>
                                          <p:attrName>ppt_x</p:attrName>
                                        </p:attrNameLst>
                                      </p:cBhvr>
                                      <p:tavLst>
                                        <p:tav tm="0">
                                          <p:val>
                                            <p:strVal val="0-#ppt_w/2"/>
                                          </p:val>
                                        </p:tav>
                                        <p:tav tm="100000">
                                          <p:val>
                                            <p:strVal val="#ppt_x"/>
                                          </p:val>
                                        </p:tav>
                                      </p:tavLst>
                                    </p:anim>
                                    <p:anim calcmode="lin" valueType="num">
                                      <p:cBhvr additive="base">
                                        <p:cTn id="64"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box(in)">
                                      <p:cBhvr>
                                        <p:cTn id="69" dur="5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anim calcmode="lin" valueType="num">
                                      <p:cBhvr additive="base">
                                        <p:cTn id="74" dur="500" fill="hold"/>
                                        <p:tgtEl>
                                          <p:spTgt spid="27"/>
                                        </p:tgtEl>
                                        <p:attrNameLst>
                                          <p:attrName>ppt_x</p:attrName>
                                        </p:attrNameLst>
                                      </p:cBhvr>
                                      <p:tavLst>
                                        <p:tav tm="0">
                                          <p:val>
                                            <p:strVal val="0-#ppt_w/2"/>
                                          </p:val>
                                        </p:tav>
                                        <p:tav tm="100000">
                                          <p:val>
                                            <p:strVal val="#ppt_x"/>
                                          </p:val>
                                        </p:tav>
                                      </p:tavLst>
                                    </p:anim>
                                    <p:anim calcmode="lin" valueType="num">
                                      <p:cBhvr additive="base">
                                        <p:cTn id="75"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grpId="0" nodeType="click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box(in)">
                                      <p:cBhvr>
                                        <p:cTn id="80" dur="500"/>
                                        <p:tgtEl>
                                          <p:spTgt spid="25"/>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wipe(left)">
                                      <p:cBhvr>
                                        <p:cTn id="8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autoUpdateAnimBg="0"/>
      <p:bldP spid="20" grpId="0"/>
      <p:bldP spid="21" grpId="0" animBg="1"/>
      <p:bldP spid="22" grpId="0" animBg="1"/>
      <p:bldP spid="23" grpId="0" animBg="1"/>
      <p:bldP spid="24" grpId="0" animBg="1"/>
      <p:bldP spid="25" grpId="0" animBg="1"/>
      <p:bldP spid="26" grpId="0" animBg="1"/>
      <p:bldP spid="27" grpId="0" animBg="1"/>
      <p:bldP spid="28" grpId="0" animBg="1"/>
      <p:bldP spid="29"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dirty="0" smtClean="0">
                <a:solidFill>
                  <a:schemeClr val="tx1"/>
                </a:solidFill>
                <a:latin typeface="微软雅黑" pitchFamily="34" charset="-122"/>
              </a:rPr>
              <a:t>第二节 编译步骤</a:t>
            </a:r>
            <a:endParaRPr lang="zh-CN" altLang="en-US" dirty="0">
              <a:solidFill>
                <a:schemeClr val="tx1"/>
              </a:solidFill>
              <a:latin typeface="微软雅黑" pitchFamily="34" charset="-122"/>
            </a:endParaRPr>
          </a:p>
        </p:txBody>
      </p:sp>
      <p:sp>
        <p:nvSpPr>
          <p:cNvPr id="16" name="Rectangle 5"/>
          <p:cNvSpPr>
            <a:spLocks noChangeArrowheads="1"/>
          </p:cNvSpPr>
          <p:nvPr/>
        </p:nvSpPr>
        <p:spPr bwMode="auto">
          <a:xfrm>
            <a:off x="469900" y="1120267"/>
            <a:ext cx="8062913" cy="720725"/>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2000" b="1" dirty="0" smtClean="0">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词法分析</a:t>
            </a:r>
            <a:r>
              <a:rPr lang="zh-CN" altLang="en-US" sz="2000" b="1" dirty="0" smtClean="0">
                <a:latin typeface="微软雅黑" pitchFamily="34" charset="-122"/>
                <a:ea typeface="微软雅黑" pitchFamily="34" charset="-122"/>
              </a:rPr>
              <a:t>：从左向右扫描源程序，并进行分析，识别出符合词法规则的</a:t>
            </a:r>
            <a:r>
              <a:rPr lang="zh-CN" altLang="en-US" sz="2000" b="1" dirty="0" smtClean="0">
                <a:solidFill>
                  <a:srgbClr val="0033CC"/>
                </a:solidFill>
                <a:latin typeface="微软雅黑" pitchFamily="34" charset="-122"/>
                <a:ea typeface="微软雅黑" pitchFamily="34" charset="-122"/>
              </a:rPr>
              <a:t>单词符号</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token</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如果出错，则给出出错信息；</a:t>
            </a:r>
          </a:p>
        </p:txBody>
      </p:sp>
      <p:sp>
        <p:nvSpPr>
          <p:cNvPr id="17" name="Rectangle 6"/>
          <p:cNvSpPr>
            <a:spLocks noChangeArrowheads="1"/>
          </p:cNvSpPr>
          <p:nvPr/>
        </p:nvSpPr>
        <p:spPr bwMode="auto">
          <a:xfrm>
            <a:off x="468313" y="1912430"/>
            <a:ext cx="8064500" cy="720725"/>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2000" b="1" dirty="0" smtClean="0">
                <a:latin typeface="微软雅黑" pitchFamily="34" charset="-122"/>
                <a:ea typeface="微软雅黑" pitchFamily="34" charset="-122"/>
              </a:rPr>
              <a:t>2.</a:t>
            </a:r>
            <a:r>
              <a:rPr lang="zh-CN" altLang="en-US" sz="2000" b="1" dirty="0" smtClean="0">
                <a:solidFill>
                  <a:srgbClr val="C00000"/>
                </a:solidFill>
                <a:latin typeface="微软雅黑" pitchFamily="34" charset="-122"/>
                <a:ea typeface="微软雅黑" pitchFamily="34" charset="-122"/>
              </a:rPr>
              <a:t>语法分析</a:t>
            </a:r>
            <a:r>
              <a:rPr lang="zh-CN" altLang="en-US" sz="2000" b="1" dirty="0" smtClean="0">
                <a:latin typeface="微软雅黑" pitchFamily="34" charset="-122"/>
                <a:ea typeface="微软雅黑" pitchFamily="34" charset="-122"/>
              </a:rPr>
              <a:t>：对由词法分析识别出来的符号流，按语法规则进行分析，识别出</a:t>
            </a:r>
            <a:r>
              <a:rPr lang="zh-CN" altLang="en-US" sz="2000" b="1" dirty="0" smtClean="0">
                <a:solidFill>
                  <a:srgbClr val="0033CC"/>
                </a:solidFill>
                <a:latin typeface="微软雅黑" pitchFamily="34" charset="-122"/>
                <a:ea typeface="微软雅黑" pitchFamily="34" charset="-122"/>
              </a:rPr>
              <a:t>语法单位</a:t>
            </a:r>
            <a:r>
              <a:rPr lang="zh-CN" altLang="en-US" sz="2000" b="1" dirty="0" smtClean="0">
                <a:latin typeface="微软雅黑" pitchFamily="34" charset="-122"/>
                <a:ea typeface="微软雅黑" pitchFamily="34" charset="-122"/>
              </a:rPr>
              <a:t>，给出一个语法树；如果出错，给出出错信息；</a:t>
            </a:r>
          </a:p>
        </p:txBody>
      </p:sp>
      <p:sp>
        <p:nvSpPr>
          <p:cNvPr id="18" name="Freeform 7"/>
          <p:cNvSpPr>
            <a:spLocks/>
          </p:cNvSpPr>
          <p:nvPr/>
        </p:nvSpPr>
        <p:spPr bwMode="auto">
          <a:xfrm>
            <a:off x="1116013" y="1755267"/>
            <a:ext cx="935037" cy="952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19" name="Rectangle 8"/>
          <p:cNvSpPr>
            <a:spLocks noChangeArrowheads="1"/>
          </p:cNvSpPr>
          <p:nvPr/>
        </p:nvSpPr>
        <p:spPr bwMode="auto">
          <a:xfrm>
            <a:off x="468313" y="2704592"/>
            <a:ext cx="8064500" cy="719138"/>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2000" b="1" dirty="0" smtClean="0">
                <a:latin typeface="微软雅黑" pitchFamily="34" charset="-122"/>
                <a:ea typeface="微软雅黑" pitchFamily="34" charset="-122"/>
              </a:rPr>
              <a:t>3.</a:t>
            </a:r>
            <a:r>
              <a:rPr lang="zh-CN" altLang="en-US" sz="2000" b="1" dirty="0" smtClean="0">
                <a:solidFill>
                  <a:srgbClr val="C00000"/>
                </a:solidFill>
                <a:latin typeface="微软雅黑" pitchFamily="34" charset="-122"/>
                <a:ea typeface="微软雅黑" pitchFamily="34" charset="-122"/>
              </a:rPr>
              <a:t>语义分析</a:t>
            </a:r>
            <a:r>
              <a:rPr lang="zh-CN" altLang="en-US" sz="2000" b="1" dirty="0" smtClean="0">
                <a:latin typeface="微软雅黑" pitchFamily="34" charset="-122"/>
                <a:ea typeface="微软雅黑" pitchFamily="34" charset="-122"/>
              </a:rPr>
              <a:t>：按照语义要求对各种语法单位进行翻译；大多数编译器采用中间语言来描述程序的语义；</a:t>
            </a:r>
          </a:p>
        </p:txBody>
      </p:sp>
      <p:sp>
        <p:nvSpPr>
          <p:cNvPr id="20" name="Rectangle 9"/>
          <p:cNvSpPr>
            <a:spLocks noChangeArrowheads="1"/>
          </p:cNvSpPr>
          <p:nvPr/>
        </p:nvSpPr>
        <p:spPr bwMode="auto">
          <a:xfrm>
            <a:off x="468313" y="3496755"/>
            <a:ext cx="8064500" cy="360362"/>
          </a:xfrm>
          <a:prstGeom prst="rect">
            <a:avLst/>
          </a:prstGeom>
          <a:noFill/>
          <a:ln>
            <a:noFill/>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rPr>
              <a:t>4.</a:t>
            </a:r>
            <a:r>
              <a:rPr kumimoji="1" lang="zh-CN" altLang="en-US" sz="2000" b="1"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rPr>
              <a:t>优化：对中间代码进行一些等价变换，使生成的目标程序效率更高；</a:t>
            </a:r>
          </a:p>
        </p:txBody>
      </p:sp>
      <p:sp>
        <p:nvSpPr>
          <p:cNvPr id="21" name="Rectangle 10"/>
          <p:cNvSpPr>
            <a:spLocks noChangeArrowheads="1"/>
          </p:cNvSpPr>
          <p:nvPr/>
        </p:nvSpPr>
        <p:spPr bwMode="auto">
          <a:xfrm>
            <a:off x="468313" y="3928555"/>
            <a:ext cx="8064500" cy="431800"/>
          </a:xfrm>
          <a:prstGeom prst="rect">
            <a:avLst/>
          </a:prstGeom>
          <a:noFill/>
          <a:ln>
            <a:noFill/>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5.</a:t>
            </a:r>
            <a:r>
              <a:rPr kumimoji="1" lang="zh-CN" altLang="en-US" sz="2000" b="1" i="0" u="none" strike="noStrike" kern="0" cap="none" spc="0" normalizeH="0" baseline="0" noProof="0" smtClean="0">
                <a:ln>
                  <a:noFill/>
                </a:ln>
                <a:solidFill>
                  <a:sysClr val="windowText" lastClr="000000"/>
                </a:solidFill>
                <a:uLnTx/>
                <a:uFillTx/>
                <a:latin typeface="微软雅黑" pitchFamily="34" charset="-122"/>
                <a:ea typeface="微软雅黑" pitchFamily="34" charset="-122"/>
              </a:rPr>
              <a:t>目标代码生成：将中间代码转换成目标代码；</a:t>
            </a:r>
          </a:p>
        </p:txBody>
      </p:sp>
      <p:sp>
        <p:nvSpPr>
          <p:cNvPr id="22" name="Rectangle 11"/>
          <p:cNvSpPr>
            <a:spLocks noChangeArrowheads="1"/>
          </p:cNvSpPr>
          <p:nvPr/>
        </p:nvSpPr>
        <p:spPr bwMode="auto">
          <a:xfrm>
            <a:off x="468313" y="4431792"/>
            <a:ext cx="8064500" cy="719138"/>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2000" b="1" dirty="0" smtClean="0">
                <a:latin typeface="微软雅黑" pitchFamily="34" charset="-122"/>
                <a:ea typeface="微软雅黑" pitchFamily="34" charset="-122"/>
              </a:rPr>
              <a:t>6.</a:t>
            </a:r>
            <a:r>
              <a:rPr lang="zh-CN" altLang="en-US" sz="2000" b="1" dirty="0" smtClean="0">
                <a:solidFill>
                  <a:srgbClr val="C00000"/>
                </a:solidFill>
                <a:latin typeface="微软雅黑" pitchFamily="34" charset="-122"/>
                <a:ea typeface="微软雅黑" pitchFamily="34" charset="-122"/>
              </a:rPr>
              <a:t>符号表管理</a:t>
            </a:r>
            <a:r>
              <a:rPr lang="zh-CN" altLang="en-US" sz="2000" b="1" dirty="0" smtClean="0">
                <a:latin typeface="微软雅黑" pitchFamily="34" charset="-122"/>
                <a:ea typeface="微软雅黑" pitchFamily="34" charset="-122"/>
              </a:rPr>
              <a:t>：符号表存储程序中各种数据对象和实体的属性，编译程序负责对这些表格进行创立和维护；</a:t>
            </a:r>
          </a:p>
        </p:txBody>
      </p:sp>
      <p:sp>
        <p:nvSpPr>
          <p:cNvPr id="23" name="Rectangle 12"/>
          <p:cNvSpPr>
            <a:spLocks noChangeArrowheads="1"/>
          </p:cNvSpPr>
          <p:nvPr/>
        </p:nvSpPr>
        <p:spPr bwMode="auto">
          <a:xfrm>
            <a:off x="468313" y="5223955"/>
            <a:ext cx="8064500" cy="720725"/>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en-US" altLang="zh-CN" sz="2000" b="1" dirty="0" smtClean="0">
                <a:latin typeface="微软雅黑" pitchFamily="34" charset="-122"/>
                <a:ea typeface="微软雅黑" pitchFamily="34" charset="-122"/>
              </a:rPr>
              <a:t>7.</a:t>
            </a:r>
            <a:r>
              <a:rPr lang="zh-CN" altLang="en-US" sz="2000" b="1" dirty="0" smtClean="0">
                <a:solidFill>
                  <a:srgbClr val="C00000"/>
                </a:solidFill>
                <a:latin typeface="微软雅黑" pitchFamily="34" charset="-122"/>
                <a:ea typeface="微软雅黑" pitchFamily="34" charset="-122"/>
              </a:rPr>
              <a:t>出错处理</a:t>
            </a:r>
            <a:r>
              <a:rPr lang="zh-CN" altLang="en-US" sz="2000" b="1" dirty="0" smtClean="0">
                <a:latin typeface="微软雅黑" pitchFamily="34" charset="-122"/>
                <a:ea typeface="微软雅黑" pitchFamily="34" charset="-122"/>
              </a:rPr>
              <a:t>：编译程序会发现很多的程序错误，尤其在语法分析阶段；出错处理将报告错误的性质、发生错误的地方等；</a:t>
            </a:r>
          </a:p>
        </p:txBody>
      </p:sp>
      <p:sp>
        <p:nvSpPr>
          <p:cNvPr id="24" name="Freeform 13"/>
          <p:cNvSpPr>
            <a:spLocks/>
          </p:cNvSpPr>
          <p:nvPr/>
        </p:nvSpPr>
        <p:spPr bwMode="auto">
          <a:xfrm>
            <a:off x="1331913" y="2536317"/>
            <a:ext cx="935037" cy="952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ysClr val="windowText" lastClr="000000"/>
              </a:solidFill>
              <a:uLnTx/>
              <a:uFillTx/>
              <a:latin typeface="微软雅黑" pitchFamily="34" charset="-122"/>
              <a:ea typeface="微软雅黑" pitchFamily="34" charset="-122"/>
            </a:endParaRPr>
          </a:p>
        </p:txBody>
      </p:sp>
      <p:sp>
        <p:nvSpPr>
          <p:cNvPr id="25" name="AutoShape 14"/>
          <p:cNvSpPr>
            <a:spLocks noChangeArrowheads="1"/>
          </p:cNvSpPr>
          <p:nvPr/>
        </p:nvSpPr>
        <p:spPr bwMode="auto">
          <a:xfrm>
            <a:off x="3059113" y="1912430"/>
            <a:ext cx="3097212" cy="792162"/>
          </a:xfrm>
          <a:prstGeom prst="wedgeRoundRectCallout">
            <a:avLst>
              <a:gd name="adj1" fmla="val -98130"/>
              <a:gd name="adj2" fmla="val -63028"/>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rPr>
              <a:t>如基本字、标识符、常数、运算符和界符等</a:t>
            </a:r>
          </a:p>
        </p:txBody>
      </p:sp>
      <p:sp>
        <p:nvSpPr>
          <p:cNvPr id="26" name="AutoShape 15"/>
          <p:cNvSpPr>
            <a:spLocks noChangeArrowheads="1"/>
          </p:cNvSpPr>
          <p:nvPr/>
        </p:nvSpPr>
        <p:spPr bwMode="auto">
          <a:xfrm>
            <a:off x="3203575" y="2631567"/>
            <a:ext cx="3384550" cy="792163"/>
          </a:xfrm>
          <a:prstGeom prst="wedgeRoundRectCallout">
            <a:avLst>
              <a:gd name="adj1" fmla="val -94042"/>
              <a:gd name="adj2" fmla="val -63028"/>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ysClr val="windowText" lastClr="000000"/>
                </a:solidFill>
                <a:uLnTx/>
                <a:uFillTx/>
                <a:latin typeface="微软雅黑" pitchFamily="34" charset="-122"/>
                <a:ea typeface="微软雅黑" pitchFamily="34" charset="-122"/>
              </a:rPr>
              <a:t>例如表达式、短语、子句、句子和子程序、程序等 </a:t>
            </a:r>
          </a:p>
        </p:txBody>
      </p:sp>
    </p:spTree>
    <p:extLst>
      <p:ext uri="{BB962C8B-B14F-4D97-AF65-F5344CB8AC3E}">
        <p14:creationId xmlns:p14="http://schemas.microsoft.com/office/powerpoint/2010/main" val="203484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lide(fromBottom)">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ox(in)">
                                      <p:cBhvr>
                                        <p:cTn id="1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5"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anim calcmode="lin" valueType="num">
                                      <p:cBhvr>
                                        <p:cTn id="18" dur="500" fill="hold"/>
                                        <p:tgtEl>
                                          <p:spTgt spid="17"/>
                                        </p:tgtEl>
                                        <p:attrNameLst>
                                          <p:attrName>style.rotation</p:attrName>
                                        </p:attrNameLst>
                                      </p:cBhvr>
                                      <p:tavLst>
                                        <p:tav tm="0">
                                          <p:val>
                                            <p:fltVal val="720"/>
                                          </p:val>
                                        </p:tav>
                                        <p:tav tm="100000">
                                          <p:val>
                                            <p:fltVal val="0"/>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 calcmode="lin" valueType="num">
                                      <p:cBhvr>
                                        <p:cTn id="20" dur="500" fill="hold"/>
                                        <p:tgtEl>
                                          <p:spTgt spid="17"/>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slide(fromBottom)">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box(in)">
                                      <p:cBhvr>
                                        <p:cTn id="30"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35"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anim calcmode="lin" valueType="num">
                                      <p:cBhvr>
                                        <p:cTn id="36" dur="500" fill="hold"/>
                                        <p:tgtEl>
                                          <p:spTgt spid="19"/>
                                        </p:tgtEl>
                                        <p:attrNameLst>
                                          <p:attrName>style.rotation</p:attrName>
                                        </p:attrNameLst>
                                      </p:cBhvr>
                                      <p:tavLst>
                                        <p:tav tm="0">
                                          <p:val>
                                            <p:fltVal val="720"/>
                                          </p:val>
                                        </p:tav>
                                        <p:tav tm="100000">
                                          <p:val>
                                            <p:fltVal val="0"/>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anim calcmode="lin" valueType="num">
                                      <p:cBhvr>
                                        <p:cTn id="38" dur="500" fill="hold"/>
                                        <p:tgtEl>
                                          <p:spTgt spid="19"/>
                                        </p:tgtEl>
                                        <p:attrNameLst>
                                          <p:attrName>ppt_w</p:attrName>
                                        </p:attrNameLst>
                                      </p:cBhvr>
                                      <p:tavLst>
                                        <p:tav tm="0">
                                          <p:val>
                                            <p:fltVal val="0"/>
                                          </p:val>
                                        </p:tav>
                                        <p:tav tm="100000">
                                          <p:val>
                                            <p:strVal val="#ppt_w"/>
                                          </p:val>
                                        </p:tav>
                                      </p:tavLst>
                                    </p:anim>
                                  </p:childTnLst>
                                </p:cTn>
                              </p:par>
                            </p:childTnLst>
                          </p:cTn>
                        </p:par>
                      </p:childTnLst>
                    </p:cTn>
                  </p:par>
                  <p:par>
                    <p:cTn id="39" fill="hold">
                      <p:stCondLst>
                        <p:cond delay="indefinite"/>
                      </p:stCondLst>
                      <p:childTnLst>
                        <p:par>
                          <p:cTn id="40" fill="hold">
                            <p:stCondLst>
                              <p:cond delay="0"/>
                            </p:stCondLst>
                            <p:childTnLst>
                              <p:par>
                                <p:cTn id="41" presetID="35"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anim calcmode="lin" valueType="num">
                                      <p:cBhvr>
                                        <p:cTn id="44" dur="500" fill="hold"/>
                                        <p:tgtEl>
                                          <p:spTgt spid="20"/>
                                        </p:tgtEl>
                                        <p:attrNameLst>
                                          <p:attrName>style.rotation</p:attrName>
                                        </p:attrNameLst>
                                      </p:cBhvr>
                                      <p:tavLst>
                                        <p:tav tm="0">
                                          <p:val>
                                            <p:fltVal val="720"/>
                                          </p:val>
                                        </p:tav>
                                        <p:tav tm="100000">
                                          <p:val>
                                            <p:fltVal val="0"/>
                                          </p:val>
                                        </p:tav>
                                      </p:tavLst>
                                    </p:anim>
                                    <p:anim calcmode="lin" valueType="num">
                                      <p:cBhvr>
                                        <p:cTn id="45" dur="500" fill="hold"/>
                                        <p:tgtEl>
                                          <p:spTgt spid="20"/>
                                        </p:tgtEl>
                                        <p:attrNameLst>
                                          <p:attrName>ppt_h</p:attrName>
                                        </p:attrNameLst>
                                      </p:cBhvr>
                                      <p:tavLst>
                                        <p:tav tm="0">
                                          <p:val>
                                            <p:fltVal val="0"/>
                                          </p:val>
                                        </p:tav>
                                        <p:tav tm="100000">
                                          <p:val>
                                            <p:strVal val="#ppt_h"/>
                                          </p:val>
                                        </p:tav>
                                      </p:tavLst>
                                    </p:anim>
                                    <p:anim calcmode="lin" valueType="num">
                                      <p:cBhvr>
                                        <p:cTn id="46" dur="500" fill="hold"/>
                                        <p:tgtEl>
                                          <p:spTgt spid="20"/>
                                        </p:tgtEl>
                                        <p:attrNameLst>
                                          <p:attrName>ppt_w</p:attrName>
                                        </p:attrNameLst>
                                      </p:cBhvr>
                                      <p:tavLst>
                                        <p:tav tm="0">
                                          <p:val>
                                            <p:fltVal val="0"/>
                                          </p:val>
                                        </p:tav>
                                        <p:tav tm="100000">
                                          <p:val>
                                            <p:strVal val="#ppt_w"/>
                                          </p:val>
                                        </p:tav>
                                      </p:tavLst>
                                    </p:anim>
                                  </p:childTnLst>
                                </p:cTn>
                              </p:par>
                            </p:childTnLst>
                          </p:cTn>
                        </p:par>
                      </p:childTnLst>
                    </p:cTn>
                  </p:par>
                  <p:par>
                    <p:cTn id="47" fill="hold">
                      <p:stCondLst>
                        <p:cond delay="indefinite"/>
                      </p:stCondLst>
                      <p:childTnLst>
                        <p:par>
                          <p:cTn id="48" fill="hold">
                            <p:stCondLst>
                              <p:cond delay="0"/>
                            </p:stCondLst>
                            <p:childTnLst>
                              <p:par>
                                <p:cTn id="49" presetID="35"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anim calcmode="lin" valueType="num">
                                      <p:cBhvr>
                                        <p:cTn id="52" dur="500" fill="hold"/>
                                        <p:tgtEl>
                                          <p:spTgt spid="21"/>
                                        </p:tgtEl>
                                        <p:attrNameLst>
                                          <p:attrName>style.rotation</p:attrName>
                                        </p:attrNameLst>
                                      </p:cBhvr>
                                      <p:tavLst>
                                        <p:tav tm="0">
                                          <p:val>
                                            <p:fltVal val="720"/>
                                          </p:val>
                                        </p:tav>
                                        <p:tav tm="100000">
                                          <p:val>
                                            <p:fltVal val="0"/>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 calcmode="lin" valueType="num">
                                      <p:cBhvr>
                                        <p:cTn id="54" dur="500" fill="hold"/>
                                        <p:tgtEl>
                                          <p:spTgt spid="21"/>
                                        </p:tgtEl>
                                        <p:attrNameLst>
                                          <p:attrName>ppt_w</p:attrName>
                                        </p:attrNameLst>
                                      </p:cBhvr>
                                      <p:tavLst>
                                        <p:tav tm="0">
                                          <p:val>
                                            <p:fltVal val="0"/>
                                          </p:val>
                                        </p:tav>
                                        <p:tav tm="100000">
                                          <p:val>
                                            <p:strVal val="#ppt_w"/>
                                          </p:val>
                                        </p:tav>
                                      </p:tavLst>
                                    </p:anim>
                                  </p:childTnLst>
                                </p:cTn>
                              </p:par>
                            </p:childTnLst>
                          </p:cTn>
                        </p:par>
                      </p:childTnLst>
                    </p:cTn>
                  </p:par>
                  <p:par>
                    <p:cTn id="55" fill="hold">
                      <p:stCondLst>
                        <p:cond delay="indefinite"/>
                      </p:stCondLst>
                      <p:childTnLst>
                        <p:par>
                          <p:cTn id="56" fill="hold">
                            <p:stCondLst>
                              <p:cond delay="0"/>
                            </p:stCondLst>
                            <p:childTnLst>
                              <p:par>
                                <p:cTn id="57" presetID="35"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anim calcmode="lin" valueType="num">
                                      <p:cBhvr>
                                        <p:cTn id="60" dur="500" fill="hold"/>
                                        <p:tgtEl>
                                          <p:spTgt spid="22"/>
                                        </p:tgtEl>
                                        <p:attrNameLst>
                                          <p:attrName>style.rotation</p:attrName>
                                        </p:attrNameLst>
                                      </p:cBhvr>
                                      <p:tavLst>
                                        <p:tav tm="0">
                                          <p:val>
                                            <p:fltVal val="720"/>
                                          </p:val>
                                        </p:tav>
                                        <p:tav tm="100000">
                                          <p:val>
                                            <p:fltVal val="0"/>
                                          </p:val>
                                        </p:tav>
                                      </p:tavLst>
                                    </p:anim>
                                    <p:anim calcmode="lin" valueType="num">
                                      <p:cBhvr>
                                        <p:cTn id="61" dur="500" fill="hold"/>
                                        <p:tgtEl>
                                          <p:spTgt spid="22"/>
                                        </p:tgtEl>
                                        <p:attrNameLst>
                                          <p:attrName>ppt_h</p:attrName>
                                        </p:attrNameLst>
                                      </p:cBhvr>
                                      <p:tavLst>
                                        <p:tav tm="0">
                                          <p:val>
                                            <p:fltVal val="0"/>
                                          </p:val>
                                        </p:tav>
                                        <p:tav tm="100000">
                                          <p:val>
                                            <p:strVal val="#ppt_h"/>
                                          </p:val>
                                        </p:tav>
                                      </p:tavLst>
                                    </p:anim>
                                    <p:anim calcmode="lin" valueType="num">
                                      <p:cBhvr>
                                        <p:cTn id="62" dur="500" fill="hold"/>
                                        <p:tgtEl>
                                          <p:spTgt spid="22"/>
                                        </p:tgtEl>
                                        <p:attrNameLst>
                                          <p:attrName>ppt_w</p:attrName>
                                        </p:attrNameLst>
                                      </p:cBhvr>
                                      <p:tavLst>
                                        <p:tav tm="0">
                                          <p:val>
                                            <p:fltVal val="0"/>
                                          </p:val>
                                        </p:tav>
                                        <p:tav tm="100000">
                                          <p:val>
                                            <p:strVal val="#ppt_w"/>
                                          </p:val>
                                        </p:tav>
                                      </p:tavLst>
                                    </p:anim>
                                  </p:childTnLst>
                                </p:cTn>
                              </p:par>
                            </p:childTnLst>
                          </p:cTn>
                        </p:par>
                      </p:childTnLst>
                    </p:cTn>
                  </p:par>
                  <p:par>
                    <p:cTn id="63" fill="hold">
                      <p:stCondLst>
                        <p:cond delay="indefinite"/>
                      </p:stCondLst>
                      <p:childTnLst>
                        <p:par>
                          <p:cTn id="64" fill="hold">
                            <p:stCondLst>
                              <p:cond delay="0"/>
                            </p:stCondLst>
                            <p:childTnLst>
                              <p:par>
                                <p:cTn id="65" presetID="35"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anim calcmode="lin" valueType="num">
                                      <p:cBhvr>
                                        <p:cTn id="68" dur="500" fill="hold"/>
                                        <p:tgtEl>
                                          <p:spTgt spid="23"/>
                                        </p:tgtEl>
                                        <p:attrNameLst>
                                          <p:attrName>style.rotation</p:attrName>
                                        </p:attrNameLst>
                                      </p:cBhvr>
                                      <p:tavLst>
                                        <p:tav tm="0">
                                          <p:val>
                                            <p:fltVal val="720"/>
                                          </p:val>
                                        </p:tav>
                                        <p:tav tm="100000">
                                          <p:val>
                                            <p:fltVal val="0"/>
                                          </p:val>
                                        </p:tav>
                                      </p:tavLst>
                                    </p:anim>
                                    <p:anim calcmode="lin" valueType="num">
                                      <p:cBhvr>
                                        <p:cTn id="69" dur="500" fill="hold"/>
                                        <p:tgtEl>
                                          <p:spTgt spid="23"/>
                                        </p:tgtEl>
                                        <p:attrNameLst>
                                          <p:attrName>ppt_h</p:attrName>
                                        </p:attrNameLst>
                                      </p:cBhvr>
                                      <p:tavLst>
                                        <p:tav tm="0">
                                          <p:val>
                                            <p:fltVal val="0"/>
                                          </p:val>
                                        </p:tav>
                                        <p:tav tm="100000">
                                          <p:val>
                                            <p:strVal val="#ppt_h"/>
                                          </p:val>
                                        </p:tav>
                                      </p:tavLst>
                                    </p:anim>
                                    <p:anim calcmode="lin" valueType="num">
                                      <p:cBhvr>
                                        <p:cTn id="70" dur="500" fill="hold"/>
                                        <p:tgtEl>
                                          <p:spTgt spid="2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p:bldP spid="20" grpId="0"/>
      <p:bldP spid="21" grpId="0"/>
      <p:bldP spid="22" grpId="0"/>
      <p:bldP spid="23" grpId="0"/>
      <p:bldP spid="24" grpId="0" animBg="1"/>
      <p:bldP spid="25" grpId="0" animBg="1" autoUpdateAnimBg="0"/>
      <p:bldP spid="26"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第二节 编译步骤</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1204638754"/>
              </p:ext>
            </p:extLst>
          </p:nvPr>
        </p:nvGraphicFramePr>
        <p:xfrm>
          <a:off x="1331913" y="713994"/>
          <a:ext cx="6477000" cy="5865813"/>
        </p:xfrm>
        <a:graphic>
          <a:graphicData uri="http://schemas.openxmlformats.org/presentationml/2006/ole">
            <mc:AlternateContent xmlns:mc="http://schemas.openxmlformats.org/markup-compatibility/2006">
              <mc:Choice xmlns:v="urn:schemas-microsoft-com:vml" Requires="v">
                <p:oleObj spid="_x0000_s3102" name="Visio" r:id="rId3" imgW="4167092" imgH="3775758" progId="Visio.Drawing.11">
                  <p:embed/>
                </p:oleObj>
              </mc:Choice>
              <mc:Fallback>
                <p:oleObj name="Visio" r:id="rId3" imgW="4167092" imgH="3775758" progId="Visio.Drawing.11">
                  <p:embed/>
                  <p:pic>
                    <p:nvPicPr>
                      <p:cNvPr id="0" name="Object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713994"/>
                        <a:ext cx="6477000" cy="586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0447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dirty="0">
                <a:solidFill>
                  <a:schemeClr val="tx1"/>
                </a:solidFill>
                <a:latin typeface="微软雅黑" pitchFamily="34" charset="-122"/>
              </a:rPr>
              <a:t>实例</a:t>
            </a:r>
            <a:r>
              <a:rPr lang="zh-CN" altLang="en-US" dirty="0" smtClean="0">
                <a:solidFill>
                  <a:schemeClr val="tx1"/>
                </a:solidFill>
                <a:latin typeface="微软雅黑" pitchFamily="34" charset="-122"/>
              </a:rPr>
              <a:t>分析</a:t>
            </a:r>
            <a:endParaRPr lang="zh-CN" altLang="en-US" dirty="0">
              <a:solidFill>
                <a:schemeClr val="tx1"/>
              </a:solidFill>
              <a:latin typeface="微软雅黑" pitchFamily="34" charset="-122"/>
            </a:endParaRPr>
          </a:p>
        </p:txBody>
      </p:sp>
      <p:sp>
        <p:nvSpPr>
          <p:cNvPr id="5" name="Rectangle 2"/>
          <p:cNvSpPr txBox="1">
            <a:spLocks noChangeArrowheads="1"/>
          </p:cNvSpPr>
          <p:nvPr/>
        </p:nvSpPr>
        <p:spPr bwMode="auto">
          <a:xfrm>
            <a:off x="250825" y="765175"/>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kern="1200">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b="1" i="0" u="none" strike="noStrike" kern="1200" cap="none" spc="0" normalizeH="0" baseline="0" noProof="0" dirty="0" smtClean="0">
              <a:ln>
                <a:noFill/>
              </a:ln>
              <a:solidFill>
                <a:srgbClr val="00CC99"/>
              </a:solidFill>
              <a:effectLst>
                <a:outerShdw blurRad="38100" dist="38100" dir="2700000" algn="tl">
                  <a:srgbClr val="C0C0C0"/>
                </a:outerShdw>
              </a:effectLst>
              <a:uLnTx/>
              <a:uFillTx/>
              <a:latin typeface="Times New Roman"/>
              <a:ea typeface="仿宋_GB2312"/>
              <a:cs typeface="+mj-cs"/>
            </a:endParaRPr>
          </a:p>
        </p:txBody>
      </p:sp>
      <p:sp>
        <p:nvSpPr>
          <p:cNvPr id="6" name="Rectangle 3"/>
          <p:cNvSpPr txBox="1">
            <a:spLocks noChangeArrowheads="1"/>
          </p:cNvSpPr>
          <p:nvPr/>
        </p:nvSpPr>
        <p:spPr bwMode="auto">
          <a:xfrm>
            <a:off x="539750" y="1628775"/>
            <a:ext cx="7772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7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r>
              <a:rPr kumimoji="0" lang="zh-CN" altLang="en-US" sz="36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实例：一个</a:t>
            </a:r>
            <a:r>
              <a:rPr kumimoji="0" lang="en-US" altLang="zh-CN" sz="36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C</a:t>
            </a:r>
            <a:r>
              <a:rPr kumimoji="0" lang="zh-CN" altLang="en-US" sz="36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程序（片段）的编译过程。</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800" b="1" i="0" u="none" strike="noStrike" kern="1200" cap="none" spc="0" normalizeH="0" baseline="0" noProof="0" dirty="0" err="1" smtClean="0">
                <a:ln>
                  <a:noFill/>
                </a:ln>
                <a:solidFill>
                  <a:srgbClr val="000000"/>
                </a:solidFill>
                <a:effectLst/>
                <a:uLnTx/>
                <a:uFillTx/>
                <a:latin typeface="微软雅黑" pitchFamily="34" charset="-122"/>
                <a:ea typeface="微软雅黑" pitchFamily="34" charset="-122"/>
              </a:rPr>
              <a:t>int</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a:t>
            </a:r>
            <a:r>
              <a:rPr kumimoji="0" lang="en-US" altLang="zh-CN" sz="2800" b="1" i="0" u="none" strike="noStrike" kern="1200" cap="none" spc="0" normalizeH="0" baseline="0" noProof="0" dirty="0" err="1" smtClean="0">
                <a:ln>
                  <a:noFill/>
                </a:ln>
                <a:solidFill>
                  <a:srgbClr val="000000"/>
                </a:solidFill>
                <a:effectLst/>
                <a:uLnTx/>
                <a:uFillTx/>
                <a:latin typeface="微软雅黑" pitchFamily="34" charset="-122"/>
                <a:ea typeface="微软雅黑" pitchFamily="34" charset="-122"/>
              </a:rPr>
              <a:t>aaa</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a:t>
            </a:r>
            <a:r>
              <a:rPr kumimoji="0" lang="en-US" altLang="zh-CN" sz="2800" b="1" i="0" u="none" strike="noStrike" kern="1200" cap="none" spc="0" normalizeH="0" baseline="0" noProof="0" dirty="0" err="1" smtClean="0">
                <a:ln>
                  <a:noFill/>
                </a:ln>
                <a:solidFill>
                  <a:srgbClr val="000000"/>
                </a:solidFill>
                <a:effectLst/>
                <a:uLnTx/>
                <a:uFillTx/>
                <a:latin typeface="微软雅黑" pitchFamily="34" charset="-122"/>
                <a:ea typeface="微软雅黑" pitchFamily="34" charset="-122"/>
              </a:rPr>
              <a:t>bbb</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ccc;</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800" b="1" i="0" u="none" strike="noStrike" kern="1200" cap="none" spc="0" normalizeH="0" baseline="0" noProof="0" dirty="0" err="1" smtClean="0">
                <a:ln>
                  <a:noFill/>
                </a:ln>
                <a:solidFill>
                  <a:srgbClr val="000000"/>
                </a:solidFill>
                <a:effectLst/>
                <a:uLnTx/>
                <a:uFillTx/>
                <a:latin typeface="微软雅黑" pitchFamily="34" charset="-122"/>
                <a:ea typeface="微软雅黑" pitchFamily="34" charset="-122"/>
              </a:rPr>
              <a:t>aaa</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 </a:t>
            </a:r>
            <a:r>
              <a:rPr kumimoji="0" lang="en-US" altLang="zh-CN" sz="2800" b="1" i="0" u="none" strike="noStrike" kern="1200" cap="none" spc="0" normalizeH="0" baseline="0" noProof="0" dirty="0" err="1" smtClean="0">
                <a:ln>
                  <a:noFill/>
                </a:ln>
                <a:solidFill>
                  <a:srgbClr val="000000"/>
                </a:solidFill>
                <a:effectLst/>
                <a:uLnTx/>
                <a:uFillTx/>
                <a:latin typeface="微软雅黑" pitchFamily="34" charset="-122"/>
                <a:ea typeface="微软雅黑" pitchFamily="34" charset="-122"/>
              </a:rPr>
              <a:t>bbb</a:t>
            </a: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 + ccc * 100</a:t>
            </a:r>
            <a:r>
              <a:rPr kumimoji="0" lang="zh-CN" altLang="en-US"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r>
              <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p>
          <a:p>
            <a:pPr marL="742950" marR="0" lvl="1" indent="-285750" algn="l" defTabSz="914400" rtl="0" eaLnBrk="1" fontAlgn="base" latinLnBrk="0" hangingPunct="1">
              <a:lnSpc>
                <a:spcPct val="100000"/>
              </a:lnSpc>
              <a:spcBef>
                <a:spcPct val="20000"/>
              </a:spcBef>
              <a:spcAft>
                <a:spcPct val="0"/>
              </a:spcAft>
              <a:buClr>
                <a:srgbClr val="000000"/>
              </a:buClr>
              <a:buSzPct val="75000"/>
              <a:buFontTx/>
              <a:buChar char="–"/>
              <a:tabLst/>
              <a:defRPr/>
            </a:pPr>
            <a:endParaRPr kumimoji="0" lang="en-US" altLang="zh-CN" sz="28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50625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dirty="0">
                <a:solidFill>
                  <a:schemeClr val="tx1"/>
                </a:solidFill>
                <a:latin typeface="微软雅黑" pitchFamily="34" charset="-122"/>
              </a:rPr>
              <a:t>第</a:t>
            </a:r>
            <a:r>
              <a:rPr lang="en-US" altLang="zh-CN" dirty="0">
                <a:solidFill>
                  <a:schemeClr val="tx1"/>
                </a:solidFill>
                <a:latin typeface="微软雅黑" pitchFamily="34" charset="-122"/>
              </a:rPr>
              <a:t>1</a:t>
            </a:r>
            <a:r>
              <a:rPr lang="zh-CN" altLang="en-US" dirty="0">
                <a:solidFill>
                  <a:schemeClr val="tx1"/>
                </a:solidFill>
                <a:latin typeface="微软雅黑" pitchFamily="34" charset="-122"/>
              </a:rPr>
              <a:t>步：</a:t>
            </a:r>
            <a:r>
              <a:rPr lang="zh-CN" altLang="en-US" dirty="0" smtClean="0">
                <a:solidFill>
                  <a:schemeClr val="tx1"/>
                </a:solidFill>
                <a:latin typeface="微软雅黑" pitchFamily="34" charset="-122"/>
              </a:rPr>
              <a:t>词法分析</a:t>
            </a:r>
            <a:endParaRPr lang="zh-CN" altLang="en-US" dirty="0">
              <a:solidFill>
                <a:schemeClr val="tx1"/>
              </a:solidFill>
              <a:latin typeface="微软雅黑" pitchFamily="34" charset="-122"/>
            </a:endParaRPr>
          </a:p>
        </p:txBody>
      </p:sp>
      <p:sp>
        <p:nvSpPr>
          <p:cNvPr id="6" name="Rectangle 2"/>
          <p:cNvSpPr txBox="1">
            <a:spLocks noChangeArrowheads="1"/>
          </p:cNvSpPr>
          <p:nvPr/>
        </p:nvSpPr>
        <p:spPr bwMode="auto">
          <a:xfrm>
            <a:off x="838200" y="762000"/>
            <a:ext cx="77724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kern="1200">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3200" i="0" u="none" strike="noStrike" kern="1200" cap="none" spc="0" normalizeH="0" baseline="0" noProof="0" dirty="0" smtClean="0">
              <a:ln>
                <a:noFill/>
              </a:ln>
              <a:solidFill>
                <a:srgbClr val="00CC99"/>
              </a:solidFill>
              <a:effectLst>
                <a:outerShdw blurRad="38100" dist="38100" dir="2700000" algn="tl">
                  <a:srgbClr val="C0C0C0"/>
                </a:outerShdw>
              </a:effectLst>
              <a:uLnTx/>
              <a:uFillTx/>
              <a:latin typeface="Times New Roman"/>
              <a:ea typeface="仿宋_GB2312"/>
              <a:cs typeface="+mj-cs"/>
            </a:endParaRPr>
          </a:p>
        </p:txBody>
      </p:sp>
      <p:sp>
        <p:nvSpPr>
          <p:cNvPr id="7" name="Rectangle 3"/>
          <p:cNvSpPr txBox="1">
            <a:spLocks noChangeArrowheads="1"/>
          </p:cNvSpPr>
          <p:nvPr/>
        </p:nvSpPr>
        <p:spPr bwMode="auto">
          <a:xfrm>
            <a:off x="611188" y="1369187"/>
            <a:ext cx="7772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SzPct val="75000"/>
              <a:buFont typeface="Monotype Sorts" pitchFamily="2" charset="2"/>
              <a:buChar char="u"/>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65000"/>
              <a:buFont typeface="Monotype Sorts" pitchFamily="2" charset="2"/>
              <a:buChar char="u"/>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7500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CCCCFF"/>
              </a:buClr>
              <a:buSzPct val="75000"/>
              <a:buFont typeface="Monotype Sorts" pitchFamily="2" charset="2"/>
              <a:buChar char="u"/>
              <a:tabLst/>
              <a:defRPr/>
            </a:pPr>
            <a:r>
              <a:rPr kumimoji="0" lang="en-US" altLang="zh-CN"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1. </a:t>
            </a: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识别出源程序中的单词符号，将</a:t>
            </a:r>
            <a:r>
              <a:rPr kumimoji="0" lang="en-US" altLang="zh-CN" sz="3200" b="1" i="0" u="none" strike="noStrike" kern="1200" cap="none" spc="0" normalizeH="0" baseline="0" noProof="0" dirty="0" err="1" smtClean="0">
                <a:ln>
                  <a:noFill/>
                </a:ln>
                <a:solidFill>
                  <a:srgbClr val="000000"/>
                </a:solidFill>
                <a:effectLst/>
                <a:uLnTx/>
                <a:uFillTx/>
                <a:latin typeface="微软雅黑" pitchFamily="34" charset="-122"/>
                <a:ea typeface="微软雅黑" pitchFamily="34" charset="-122"/>
              </a:rPr>
              <a:t>aaa</a:t>
            </a: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en-US" altLang="zh-CN" sz="3200" b="1" i="0" u="none" strike="noStrike" kern="1200" cap="none" spc="0" normalizeH="0" baseline="0" noProof="0" dirty="0" err="1" smtClean="0">
                <a:ln>
                  <a:noFill/>
                </a:ln>
                <a:solidFill>
                  <a:srgbClr val="000000"/>
                </a:solidFill>
                <a:effectLst/>
                <a:uLnTx/>
                <a:uFillTx/>
                <a:latin typeface="微软雅黑" pitchFamily="34" charset="-122"/>
                <a:ea typeface="微软雅黑" pitchFamily="34" charset="-122"/>
              </a:rPr>
              <a:t>bbb</a:t>
            </a: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en-US" altLang="zh-CN"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ccc</a:t>
            </a: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三个标识符和常数</a:t>
            </a:r>
            <a:r>
              <a:rPr kumimoji="0" lang="en-US" altLang="zh-CN"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100</a:t>
            </a:r>
            <a:r>
              <a:rPr kumimoji="0" lang="zh-CN" altLang="en-US" sz="3200" b="1" i="0" u="none" strike="noStrike" kern="1200" cap="none" spc="0" normalizeH="0" baseline="0" noProof="0" dirty="0" smtClean="0">
                <a:ln>
                  <a:noFill/>
                </a:ln>
                <a:solidFill>
                  <a:srgbClr val="000000"/>
                </a:solidFill>
                <a:effectLst/>
                <a:uLnTx/>
                <a:uFillTx/>
                <a:latin typeface="微软雅黑" pitchFamily="34" charset="-122"/>
                <a:ea typeface="微软雅黑" pitchFamily="34" charset="-122"/>
              </a:rPr>
              <a:t>加入符号表。</a:t>
            </a:r>
          </a:p>
        </p:txBody>
      </p:sp>
      <p:graphicFrame>
        <p:nvGraphicFramePr>
          <p:cNvPr id="8" name="Object 4"/>
          <p:cNvGraphicFramePr>
            <a:graphicFrameLocks noChangeAspect="1"/>
          </p:cNvGraphicFramePr>
          <p:nvPr>
            <p:extLst>
              <p:ext uri="{D42A27DB-BD31-4B8C-83A1-F6EECF244321}">
                <p14:modId xmlns:p14="http://schemas.microsoft.com/office/powerpoint/2010/main" val="192352233"/>
              </p:ext>
            </p:extLst>
          </p:nvPr>
        </p:nvGraphicFramePr>
        <p:xfrm>
          <a:off x="1619250" y="2466975"/>
          <a:ext cx="5192713" cy="3230563"/>
        </p:xfrm>
        <a:graphic>
          <a:graphicData uri="http://schemas.openxmlformats.org/presentationml/2006/ole">
            <mc:AlternateContent xmlns:mc="http://schemas.openxmlformats.org/markup-compatibility/2006">
              <mc:Choice xmlns:v="urn:schemas-microsoft-com:vml" Requires="v">
                <p:oleObj spid="_x0000_s4125" name="Visio" r:id="rId3" imgW="2345342" imgH="1458879" progId="Visio.Drawing.11">
                  <p:embed/>
                </p:oleObj>
              </mc:Choice>
              <mc:Fallback>
                <p:oleObj name="Visio" r:id="rId3" imgW="2345342" imgH="145887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466975"/>
                        <a:ext cx="5192713" cy="323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6906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2924</TotalTime>
  <Words>1432</Words>
  <Application>Microsoft Office PowerPoint</Application>
  <PresentationFormat>全屏显示(4:3)</PresentationFormat>
  <Paragraphs>164</Paragraphs>
  <Slides>27</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4" baseType="lpstr">
      <vt:lpstr>Monotype Sorts</vt:lpstr>
      <vt:lpstr>Plantagenet Cherokee</vt:lpstr>
      <vt:lpstr>等线</vt:lpstr>
      <vt:lpstr>等线 Light</vt:lpstr>
      <vt:lpstr>仿宋_GB2312</vt:lpstr>
      <vt:lpstr>黑体</vt:lpstr>
      <vt:lpstr>华文仿宋</vt:lpstr>
      <vt:lpstr>楷体_GB2312</vt:lpstr>
      <vt:lpstr>微软雅黑</vt:lpstr>
      <vt:lpstr>Arial</vt:lpstr>
      <vt:lpstr>Calibri</vt:lpstr>
      <vt:lpstr>Calibri Light</vt:lpstr>
      <vt:lpstr>Palatino Linotype</vt:lpstr>
      <vt:lpstr>Times New Roman</vt:lpstr>
      <vt:lpstr>Wingdings</vt:lpstr>
      <vt:lpstr>Office 主题​​</vt:lpstr>
      <vt:lpstr>Visio</vt:lpstr>
      <vt:lpstr>PowerPoint 演示文稿</vt:lpstr>
      <vt:lpstr>第五章  编译概述</vt:lpstr>
      <vt:lpstr>第一节 引言</vt:lpstr>
      <vt:lpstr>第一节 引言</vt:lpstr>
      <vt:lpstr>第一节 引言</vt:lpstr>
      <vt:lpstr>第二节 编译步骤</vt:lpstr>
      <vt:lpstr>第二节 编译步骤</vt:lpstr>
      <vt:lpstr>实例分析</vt:lpstr>
      <vt:lpstr>第1步：词法分析</vt:lpstr>
      <vt:lpstr>第1步：词法分析</vt:lpstr>
      <vt:lpstr>第2步：语法分析</vt:lpstr>
      <vt:lpstr>第2步：语法分析</vt:lpstr>
      <vt:lpstr>第3步：语义分析和中间代码生成</vt:lpstr>
      <vt:lpstr>第4步：优化</vt:lpstr>
      <vt:lpstr>第5步：目标代码生成</vt:lpstr>
      <vt:lpstr>不止是编译</vt:lpstr>
      <vt:lpstr>第1步：预处理</vt:lpstr>
      <vt:lpstr>第2步：编译</vt:lpstr>
      <vt:lpstr>第3步：汇编</vt:lpstr>
      <vt:lpstr>汇编的过程</vt:lpstr>
      <vt:lpstr>生成的机器程序</vt:lpstr>
      <vt:lpstr>第4步：连接</vt:lpstr>
      <vt:lpstr>第5步：装入</vt:lpstr>
      <vt:lpstr>重定位实例</vt:lpstr>
      <vt:lpstr>PowerPoint 演示文稿</vt:lpstr>
      <vt:lpstr>第6步：运行</vt:lpstr>
      <vt:lpstr>完整的程序处理过程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论文引用</dc:title>
  <dc:creator>田玲</dc:creator>
  <cp:lastModifiedBy>123</cp:lastModifiedBy>
  <cp:revision>66</cp:revision>
  <dcterms:created xsi:type="dcterms:W3CDTF">2020-12-11T09:16:21Z</dcterms:created>
  <dcterms:modified xsi:type="dcterms:W3CDTF">2021-03-15T13:01:01Z</dcterms:modified>
</cp:coreProperties>
</file>