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8" r:id="rId2"/>
    <p:sldId id="287" r:id="rId3"/>
    <p:sldId id="285" r:id="rId4"/>
    <p:sldId id="278" r:id="rId5"/>
    <p:sldId id="279" r:id="rId6"/>
    <p:sldId id="280" r:id="rId7"/>
    <p:sldId id="281" r:id="rId8"/>
    <p:sldId id="282" r:id="rId9"/>
    <p:sldId id="283" r:id="rId10"/>
    <p:sldId id="289" r:id="rId11"/>
    <p:sldId id="284"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E47"/>
    <a:srgbClr val="FEC000"/>
    <a:srgbClr val="599CD6"/>
    <a:srgbClr val="FEBF00"/>
    <a:srgbClr val="FFC000"/>
    <a:srgbClr val="5A9BD5"/>
    <a:srgbClr val="FFC002"/>
    <a:srgbClr val="00AFEF"/>
    <a:srgbClr val="112158"/>
    <a:srgbClr val="12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4421" autoAdjust="0"/>
  </p:normalViewPr>
  <p:slideViewPr>
    <p:cSldViewPr snapToGrid="0">
      <p:cViewPr varScale="1">
        <p:scale>
          <a:sx n="75" d="100"/>
          <a:sy n="75" d="100"/>
        </p:scale>
        <p:origin x="1280" y="32"/>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63918-4532-4882-B5F0-FF986855DBB8}" type="datetimeFigureOut">
              <a:rPr lang="zh-CN" altLang="en-US" smtClean="0"/>
              <a:t>2021/3/15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485DEC-65DB-4FB1-B0C5-4FADC8B1BD53}" type="slidenum">
              <a:rPr lang="zh-CN" altLang="en-US" smtClean="0"/>
              <a:t>‹#›</a:t>
            </a:fld>
            <a:endParaRPr lang="zh-CN" altLang="en-US"/>
          </a:p>
        </p:txBody>
      </p:sp>
    </p:spTree>
    <p:extLst>
      <p:ext uri="{BB962C8B-B14F-4D97-AF65-F5344CB8AC3E}">
        <p14:creationId xmlns:p14="http://schemas.microsoft.com/office/powerpoint/2010/main" val="37642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C73D8-F983-49D6-8EC2-102BFAA3B2D7}"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09082-B464-4497-A1BD-A07D538C7228}" type="slidenum">
              <a:rPr lang="zh-CN" altLang="en-US" smtClean="0"/>
              <a:t>‹#›</a:t>
            </a:fld>
            <a:endParaRPr lang="zh-CN" altLang="en-US"/>
          </a:p>
        </p:txBody>
      </p:sp>
    </p:spTree>
    <p:extLst>
      <p:ext uri="{BB962C8B-B14F-4D97-AF65-F5344CB8AC3E}">
        <p14:creationId xmlns:p14="http://schemas.microsoft.com/office/powerpoint/2010/main" val="249397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90A909DF-A058-47A2-9B36-12E5B4F9A344}" type="slidenum">
              <a:rPr lang="en-US" altLang="zh-CN" smtClean="0"/>
              <a:pPr/>
              <a:t>1</a:t>
            </a:fld>
            <a:endParaRPr lang="en-US" altLang="zh-CN"/>
          </a:p>
        </p:txBody>
      </p:sp>
    </p:spTree>
    <p:extLst>
      <p:ext uri="{BB962C8B-B14F-4D97-AF65-F5344CB8AC3E}">
        <p14:creationId xmlns:p14="http://schemas.microsoft.com/office/powerpoint/2010/main" val="208972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3</a:t>
            </a:fld>
            <a:endParaRPr lang="zh-CN" altLang="en-US"/>
          </a:p>
        </p:txBody>
      </p:sp>
    </p:spTree>
    <p:extLst>
      <p:ext uri="{BB962C8B-B14F-4D97-AF65-F5344CB8AC3E}">
        <p14:creationId xmlns:p14="http://schemas.microsoft.com/office/powerpoint/2010/main" val="234808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43255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580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4059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0" y="6568098"/>
            <a:ext cx="9144000" cy="288000"/>
          </a:xfrm>
          <a:prstGeom prst="rect">
            <a:avLst/>
          </a:prstGeom>
          <a:solidFill>
            <a:srgbClr val="132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Title 1"/>
          <p:cNvSpPr>
            <a:spLocks noGrp="1"/>
          </p:cNvSpPr>
          <p:nvPr>
            <p:ph type="ctrTitle"/>
          </p:nvPr>
        </p:nvSpPr>
        <p:spPr>
          <a:xfrm>
            <a:off x="177924" y="48816"/>
            <a:ext cx="8786564" cy="581372"/>
          </a:xfrm>
        </p:spPr>
        <p:txBody>
          <a:bodyPr anchor="b">
            <a:normAutofit/>
          </a:bodyPr>
          <a:lstStyle>
            <a:lvl1pPr algn="l">
              <a:defRPr sz="3200" b="1" baseline="0">
                <a:solidFill>
                  <a:srgbClr val="132259"/>
                </a:solidFill>
                <a:latin typeface="Palatino Linotype" panose="02040502050505030304" pitchFamily="18" charset="0"/>
                <a:ea typeface="微软雅黑" panose="020B0503020204020204" pitchFamily="34" charset="-122"/>
              </a:defRPr>
            </a:lvl1pPr>
          </a:lstStyle>
          <a:p>
            <a:r>
              <a:rPr lang="en-US" altLang="zh-CN" dirty="0"/>
              <a:t>Click to edit Master title style</a:t>
            </a:r>
            <a:endParaRPr lang="zh-CN" altLang="en-US" dirty="0"/>
          </a:p>
        </p:txBody>
      </p:sp>
      <p:sp>
        <p:nvSpPr>
          <p:cNvPr id="12" name="TextBox 11"/>
          <p:cNvSpPr txBox="1"/>
          <p:nvPr userDrawn="1"/>
        </p:nvSpPr>
        <p:spPr>
          <a:xfrm>
            <a:off x="35496" y="6573599"/>
            <a:ext cx="2688860" cy="276999"/>
          </a:xfrm>
          <a:prstGeom prst="rect">
            <a:avLst/>
          </a:prstGeom>
          <a:noFill/>
        </p:spPr>
        <p:txBody>
          <a:bodyPr wrap="square">
            <a:spAutoFit/>
          </a:bodyPr>
          <a:lstStyle/>
          <a:p>
            <a:pPr algn="l">
              <a:defRPr/>
            </a:pPr>
            <a:r>
              <a:rPr lang="zh-CN" altLang="en-US" sz="1200" b="1" dirty="0">
                <a:solidFill>
                  <a:schemeClr val="bg1"/>
                </a:solidFill>
                <a:latin typeface="微软雅黑" panose="020B0503020204020204" pitchFamily="34" charset="-122"/>
                <a:ea typeface="微软雅黑" panose="020B0503020204020204" pitchFamily="34" charset="-122"/>
              </a:rPr>
              <a:t>编译原理</a:t>
            </a:r>
            <a:endParaRPr lang="en-US" sz="1200" b="1" dirty="0">
              <a:solidFill>
                <a:schemeClr val="bg1"/>
              </a:solidFill>
              <a:latin typeface="微软雅黑" panose="020B0503020204020204" pitchFamily="34" charset="-122"/>
              <a:ea typeface="微软雅黑" panose="020B0503020204020204" pitchFamily="34" charset="-122"/>
            </a:endParaRPr>
          </a:p>
        </p:txBody>
      </p:sp>
      <p:grpSp>
        <p:nvGrpSpPr>
          <p:cNvPr id="29" name="Group 28"/>
          <p:cNvGrpSpPr/>
          <p:nvPr userDrawn="1"/>
        </p:nvGrpSpPr>
        <p:grpSpPr>
          <a:xfrm>
            <a:off x="35496" y="644029"/>
            <a:ext cx="9073008" cy="108000"/>
            <a:chOff x="35496" y="672604"/>
            <a:chExt cx="9073008" cy="108000"/>
          </a:xfrm>
          <a:solidFill>
            <a:srgbClr val="132259"/>
          </a:solidFill>
        </p:grpSpPr>
        <p:grpSp>
          <p:nvGrpSpPr>
            <p:cNvPr id="22" name="Group 21"/>
            <p:cNvGrpSpPr/>
            <p:nvPr userDrawn="1"/>
          </p:nvGrpSpPr>
          <p:grpSpPr>
            <a:xfrm>
              <a:off x="35496" y="672604"/>
              <a:ext cx="150285" cy="108000"/>
              <a:chOff x="431552" y="1988840"/>
              <a:chExt cx="150285" cy="108000"/>
            </a:xfrm>
            <a:grpFill/>
          </p:grpSpPr>
          <p:sp>
            <p:nvSpPr>
              <p:cNvPr id="19" name="Chevron 18"/>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Chevron 19"/>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Group 22"/>
            <p:cNvGrpSpPr/>
            <p:nvPr userDrawn="1"/>
          </p:nvGrpSpPr>
          <p:grpSpPr>
            <a:xfrm flipH="1">
              <a:off x="8958219" y="672604"/>
              <a:ext cx="150285" cy="108000"/>
              <a:chOff x="431552" y="1988840"/>
              <a:chExt cx="150285" cy="108000"/>
            </a:xfrm>
            <a:grpFill/>
          </p:grpSpPr>
          <p:sp>
            <p:nvSpPr>
              <p:cNvPr id="24" name="Chevron 23"/>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Chevron 24"/>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8" name="Straight Connector 27"/>
            <p:cNvCxnSpPr/>
            <p:nvPr userDrawn="1"/>
          </p:nvCxnSpPr>
          <p:spPr>
            <a:xfrm>
              <a:off x="216000" y="726604"/>
              <a:ext cx="8712000" cy="0"/>
            </a:xfrm>
            <a:prstGeom prst="line">
              <a:avLst/>
            </a:prstGeom>
            <a:grpFill/>
            <a:ln w="25400">
              <a:solidFill>
                <a:srgbClr val="132259"/>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userDrawn="1"/>
        </p:nvSpPr>
        <p:spPr>
          <a:xfrm>
            <a:off x="6378469" y="6573599"/>
            <a:ext cx="2730035" cy="276999"/>
          </a:xfrm>
          <a:prstGeom prst="rect">
            <a:avLst/>
          </a:prstGeom>
          <a:noFill/>
        </p:spPr>
        <p:txBody>
          <a:bodyPr wrap="square">
            <a:spAutoFit/>
          </a:bodyPr>
          <a:lstStyle/>
          <a:p>
            <a:pPr algn="r">
              <a:defRPr/>
            </a:pPr>
            <a:r>
              <a:rPr lang="zh-CN" altLang="en-US" sz="1200" b="1" dirty="0">
                <a:solidFill>
                  <a:schemeClr val="bg1"/>
                </a:solidFill>
                <a:latin typeface="微软雅黑" panose="020B0503020204020204" pitchFamily="34" charset="-122"/>
                <a:ea typeface="微软雅黑" panose="020B0503020204020204" pitchFamily="34" charset="-122"/>
              </a:rPr>
              <a:t>电子科技大学 </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田玲</a:t>
            </a:r>
            <a:endParaRPr lang="en-US" sz="12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DF72587-E537-B54C-BC9F-BFD87FF2C52A}"/>
              </a:ext>
            </a:extLst>
          </p:cNvPr>
          <p:cNvSpPr txBox="1"/>
          <p:nvPr userDrawn="1"/>
        </p:nvSpPr>
        <p:spPr>
          <a:xfrm>
            <a:off x="4139952" y="6597352"/>
            <a:ext cx="864096" cy="276999"/>
          </a:xfrm>
          <a:prstGeom prst="rect">
            <a:avLst/>
          </a:prstGeom>
          <a:noFill/>
        </p:spPr>
        <p:txBody>
          <a:bodyPr wrap="square" rtlCol="0">
            <a:spAutoFit/>
          </a:bodyPr>
          <a:lstStyle/>
          <a:p>
            <a:fld id="{B27AD56D-2C3A-3D4D-813B-2CC6C9C04CC8}" type="slidenum">
              <a:rPr lang="zh-CN" altLang="en-US" sz="1200" b="1" kern="120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a:t>
            </a:fld>
            <a:r>
              <a:rPr lang="en-US" altLang="zh-CN" sz="1200" b="1" kern="1200" dirty="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/11</a:t>
            </a:r>
            <a:endParaRPr lang="zh-CN" altLang="en-US" sz="1200" b="1" kern="1200" dirty="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endParaRPr>
          </a:p>
        </p:txBody>
      </p:sp>
    </p:spTree>
    <p:extLst>
      <p:ext uri="{BB962C8B-B14F-4D97-AF65-F5344CB8AC3E}">
        <p14:creationId xmlns:p14="http://schemas.microsoft.com/office/powerpoint/2010/main" val="209187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97998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0386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8162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98969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7303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40925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63375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53228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36180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3E03277-EF2F-2042-860E-1DD2245FCC15}"/>
              </a:ext>
            </a:extLst>
          </p:cNvPr>
          <p:cNvSpPr>
            <a:spLocks noChangeArrowheads="1"/>
          </p:cNvSpPr>
          <p:nvPr/>
        </p:nvSpPr>
        <p:spPr bwMode="auto">
          <a:xfrm>
            <a:off x="817418" y="1175327"/>
            <a:ext cx="7286625" cy="1695450"/>
          </a:xfrm>
          <a:prstGeom prst="rect">
            <a:avLst/>
          </a:prstGeom>
          <a:noFill/>
          <a:ln w="9525">
            <a:noFill/>
            <a:miter lim="800000"/>
            <a:headEnd/>
            <a:tailEnd/>
          </a:ln>
        </p:spPr>
        <p:txBody>
          <a:bodyPr anchor="ctr"/>
          <a:lstStyle>
            <a:lvl1pPr>
              <a:defRPr sz="2400" b="1">
                <a:solidFill>
                  <a:srgbClr val="0033CC"/>
                </a:solidFill>
                <a:latin typeface="楷体_GB2312"/>
                <a:ea typeface="楷体_GB2312"/>
                <a:cs typeface="楷体_GB2312"/>
              </a:defRPr>
            </a:lvl1pPr>
            <a:lvl2pPr marL="742950" indent="-285750">
              <a:defRPr sz="2400" b="1">
                <a:solidFill>
                  <a:srgbClr val="0033CC"/>
                </a:solidFill>
                <a:latin typeface="楷体_GB2312"/>
                <a:ea typeface="楷体_GB2312"/>
                <a:cs typeface="楷体_GB2312"/>
              </a:defRPr>
            </a:lvl2pPr>
            <a:lvl3pPr marL="1143000" indent="-228600">
              <a:defRPr sz="2400" b="1">
                <a:solidFill>
                  <a:srgbClr val="0033CC"/>
                </a:solidFill>
                <a:latin typeface="楷体_GB2312"/>
                <a:ea typeface="楷体_GB2312"/>
                <a:cs typeface="楷体_GB2312"/>
              </a:defRPr>
            </a:lvl3pPr>
            <a:lvl4pPr marL="1600200" indent="-228600">
              <a:defRPr sz="2400" b="1">
                <a:solidFill>
                  <a:srgbClr val="0033CC"/>
                </a:solidFill>
                <a:latin typeface="楷体_GB2312"/>
                <a:ea typeface="楷体_GB2312"/>
                <a:cs typeface="楷体_GB2312"/>
              </a:defRPr>
            </a:lvl4pPr>
            <a:lvl5pPr marL="2057400" indent="-228600">
              <a:defRPr sz="2400" b="1">
                <a:solidFill>
                  <a:srgbClr val="0033CC"/>
                </a:solidFill>
                <a:latin typeface="楷体_GB2312"/>
                <a:ea typeface="楷体_GB2312"/>
                <a:cs typeface="楷体_GB2312"/>
              </a:defRPr>
            </a:lvl5pPr>
            <a:lvl6pPr marL="2514600" indent="-228600" eaLnBrk="0" fontAlgn="base" hangingPunct="0">
              <a:spcBef>
                <a:spcPct val="0"/>
              </a:spcBef>
              <a:spcAft>
                <a:spcPct val="0"/>
              </a:spcAft>
              <a:defRPr sz="2400" b="1">
                <a:solidFill>
                  <a:srgbClr val="0033CC"/>
                </a:solidFill>
                <a:latin typeface="楷体_GB2312"/>
                <a:ea typeface="楷体_GB2312"/>
                <a:cs typeface="楷体_GB2312"/>
              </a:defRPr>
            </a:lvl6pPr>
            <a:lvl7pPr marL="2971800" indent="-228600" eaLnBrk="0" fontAlgn="base" hangingPunct="0">
              <a:spcBef>
                <a:spcPct val="0"/>
              </a:spcBef>
              <a:spcAft>
                <a:spcPct val="0"/>
              </a:spcAft>
              <a:defRPr sz="2400" b="1">
                <a:solidFill>
                  <a:srgbClr val="0033CC"/>
                </a:solidFill>
                <a:latin typeface="楷体_GB2312"/>
                <a:ea typeface="楷体_GB2312"/>
                <a:cs typeface="楷体_GB2312"/>
              </a:defRPr>
            </a:lvl7pPr>
            <a:lvl8pPr marL="3429000" indent="-228600" eaLnBrk="0" fontAlgn="base" hangingPunct="0">
              <a:spcBef>
                <a:spcPct val="0"/>
              </a:spcBef>
              <a:spcAft>
                <a:spcPct val="0"/>
              </a:spcAft>
              <a:defRPr sz="2400" b="1">
                <a:solidFill>
                  <a:srgbClr val="0033CC"/>
                </a:solidFill>
                <a:latin typeface="楷体_GB2312"/>
                <a:ea typeface="楷体_GB2312"/>
                <a:cs typeface="楷体_GB2312"/>
              </a:defRPr>
            </a:lvl8pPr>
            <a:lvl9pPr marL="3886200" indent="-228600" eaLnBrk="0" fontAlgn="base" hangingPunct="0">
              <a:spcBef>
                <a:spcPct val="0"/>
              </a:spcBef>
              <a:spcAft>
                <a:spcPct val="0"/>
              </a:spcAft>
              <a:defRPr sz="2400" b="1">
                <a:solidFill>
                  <a:srgbClr val="0033CC"/>
                </a:solidFill>
                <a:latin typeface="楷体_GB2312"/>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编译</a:t>
            </a:r>
            <a:r>
              <a:rPr kumimoji="0" lang="zh-CN" altLang="en-US"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原理</a:t>
            </a:r>
            <a:endPar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9D6ADF91-0EA5-AB4F-B622-A1A8521409D0}"/>
              </a:ext>
            </a:extLst>
          </p:cNvPr>
          <p:cNvSpPr>
            <a:spLocks noChangeArrowheads="1"/>
          </p:cNvSpPr>
          <p:nvPr/>
        </p:nvSpPr>
        <p:spPr bwMode="auto">
          <a:xfrm>
            <a:off x="2088501" y="3187700"/>
            <a:ext cx="51133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5000"/>
              <a:buFont typeface="Monotype Sorts"/>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Font typeface="Monotype Sorts"/>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田玲 </a:t>
            </a:r>
            <a:r>
              <a:rPr kumimoji="0" lang="zh-CN" altLang="en-US" sz="32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教授</a:t>
            </a:r>
            <a:r>
              <a:rPr lang="zh-CN" altLang="en-US" b="1" dirty="0">
                <a:latin typeface="黑体" panose="02010609060101010101" pitchFamily="49" charset="-122"/>
                <a:ea typeface="黑体" panose="02010609060101010101" pitchFamily="49" charset="-122"/>
              </a:rPr>
              <a:t>、博导</a:t>
            </a:r>
          </a:p>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000" b="1" i="0" u="none" strike="noStrike" kern="1200" cap="none" spc="0" normalizeH="0" baseline="0" noProof="0" dirty="0">
                <a:ln>
                  <a:noFill/>
                </a:ln>
                <a:effectLst/>
                <a:uLnTx/>
                <a:uFillTx/>
                <a:latin typeface="华文仿宋" panose="02010600040101010101" pitchFamily="2" charset="-122"/>
                <a:ea typeface="华文仿宋" panose="02010600040101010101" pitchFamily="2" charset="-122"/>
              </a:rPr>
              <a:t>lingtian@uestc.edu.cn</a:t>
            </a:r>
          </a:p>
        </p:txBody>
      </p:sp>
      <p:pic>
        <p:nvPicPr>
          <p:cNvPr id="8" name="Picture 2" descr="G:\演说词\PictureVideo\╡τ╫╙┐╞╝╝┤≤╤º╒╒╞¼╩╙╞╡\╟σ╦«║╙╨ú╟°╓≈┬Ñ (5).jpg">
            <a:extLst>
              <a:ext uri="{FF2B5EF4-FFF2-40B4-BE49-F238E27FC236}">
                <a16:creationId xmlns:a16="http://schemas.microsoft.com/office/drawing/2014/main" id="{5FF1FE68-1CF9-0D4F-86F6-060440348C9D}"/>
              </a:ext>
            </a:extLst>
          </p:cNvPr>
          <p:cNvPicPr>
            <a:picLocks noChangeAspect="1"/>
          </p:cNvPicPr>
          <p:nvPr/>
        </p:nvPicPr>
        <p:blipFill>
          <a:blip r:embed="rId3"/>
          <a:srcRect t="37502"/>
          <a:stretch>
            <a:fillRect/>
          </a:stretch>
        </p:blipFill>
        <p:spPr>
          <a:xfrm>
            <a:off x="0" y="5296289"/>
            <a:ext cx="9144000" cy="1270492"/>
          </a:xfrm>
          <a:prstGeom prst="rect">
            <a:avLst/>
          </a:prstGeom>
          <a:noFill/>
          <a:ln w="9525">
            <a:noFill/>
          </a:ln>
        </p:spPr>
      </p:pic>
      <p:pic>
        <p:nvPicPr>
          <p:cNvPr id="11" name="图片 10">
            <a:extLst>
              <a:ext uri="{FF2B5EF4-FFF2-40B4-BE49-F238E27FC236}">
                <a16:creationId xmlns:a16="http://schemas.microsoft.com/office/drawing/2014/main" id="{A4B1D9BB-CFA9-904E-B6D3-8A5C585A33D6}"/>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272208" y="54148"/>
            <a:ext cx="612000" cy="612000"/>
          </a:xfrm>
          <a:prstGeom prst="rect">
            <a:avLst/>
          </a:prstGeom>
        </p:spPr>
      </p:pic>
    </p:spTree>
    <p:extLst>
      <p:ext uri="{BB962C8B-B14F-4D97-AF65-F5344CB8AC3E}">
        <p14:creationId xmlns:p14="http://schemas.microsoft.com/office/powerpoint/2010/main" val="118511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词法分析器的状态转换</a:t>
            </a:r>
            <a:r>
              <a:rPr kumimoji="1" lang="zh-CN" altLang="en-US" dirty="0" smtClean="0">
                <a:solidFill>
                  <a:schemeClr val="tx1"/>
                </a:solidFill>
                <a:latin typeface="微软雅黑" pitchFamily="34" charset="-122"/>
              </a:rPr>
              <a:t>图</a:t>
            </a:r>
            <a:endParaRPr lang="zh-CN" altLang="en-US" dirty="0">
              <a:solidFill>
                <a:schemeClr val="tx1"/>
              </a:solidFill>
              <a:latin typeface="微软雅黑" pitchFamily="34" charset="-122"/>
            </a:endParaRPr>
          </a:p>
        </p:txBody>
      </p:sp>
      <p:grpSp>
        <p:nvGrpSpPr>
          <p:cNvPr id="97" name="Group 83"/>
          <p:cNvGrpSpPr>
            <a:grpSpLocks/>
          </p:cNvGrpSpPr>
          <p:nvPr/>
        </p:nvGrpSpPr>
        <p:grpSpPr bwMode="auto">
          <a:xfrm>
            <a:off x="468313" y="977646"/>
            <a:ext cx="7056437" cy="4968875"/>
            <a:chOff x="295" y="708"/>
            <a:chExt cx="4445" cy="3130"/>
          </a:xfrm>
        </p:grpSpPr>
        <p:sp>
          <p:nvSpPr>
            <p:cNvPr id="98" name="Oval 7"/>
            <p:cNvSpPr>
              <a:spLocks noChangeArrowheads="1"/>
            </p:cNvSpPr>
            <p:nvPr/>
          </p:nvSpPr>
          <p:spPr bwMode="auto">
            <a:xfrm>
              <a:off x="431" y="1071"/>
              <a:ext cx="227" cy="227"/>
            </a:xfrm>
            <a:prstGeom prst="ellipse">
              <a:avLst/>
            </a:prstGeom>
            <a:solidFill>
              <a:srgbClr val="FFCCFF"/>
            </a:solidFill>
            <a:ln w="952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0</a:t>
              </a:r>
            </a:p>
          </p:txBody>
        </p:sp>
        <p:sp>
          <p:nvSpPr>
            <p:cNvPr id="99" name="Oval 8"/>
            <p:cNvSpPr>
              <a:spLocks noChangeArrowheads="1"/>
            </p:cNvSpPr>
            <p:nvPr/>
          </p:nvSpPr>
          <p:spPr bwMode="auto">
            <a:xfrm>
              <a:off x="1202" y="1071"/>
              <a:ext cx="227" cy="227"/>
            </a:xfrm>
            <a:prstGeom prst="ellipse">
              <a:avLst/>
            </a:prstGeom>
            <a:solidFill>
              <a:srgbClr val="FFCCFF"/>
            </a:solidFill>
            <a:ln w="317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a:t>
              </a:r>
            </a:p>
          </p:txBody>
        </p:sp>
        <p:sp>
          <p:nvSpPr>
            <p:cNvPr id="100" name="Oval 9"/>
            <p:cNvSpPr>
              <a:spLocks noChangeArrowheads="1"/>
            </p:cNvSpPr>
            <p:nvPr/>
          </p:nvSpPr>
          <p:spPr bwMode="auto">
            <a:xfrm>
              <a:off x="2018" y="1071"/>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2</a:t>
              </a:r>
            </a:p>
          </p:txBody>
        </p:sp>
        <p:sp>
          <p:nvSpPr>
            <p:cNvPr id="101" name="Line 10"/>
            <p:cNvSpPr>
              <a:spLocks noChangeShapeType="1"/>
            </p:cNvSpPr>
            <p:nvPr/>
          </p:nvSpPr>
          <p:spPr bwMode="auto">
            <a:xfrm>
              <a:off x="658" y="1207"/>
              <a:ext cx="5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02" name="Line 11"/>
            <p:cNvSpPr>
              <a:spLocks noChangeShapeType="1"/>
            </p:cNvSpPr>
            <p:nvPr/>
          </p:nvSpPr>
          <p:spPr bwMode="auto">
            <a:xfrm>
              <a:off x="1429" y="1207"/>
              <a:ext cx="5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03" name="Freeform 12"/>
            <p:cNvSpPr>
              <a:spLocks/>
            </p:cNvSpPr>
            <p:nvPr/>
          </p:nvSpPr>
          <p:spPr bwMode="auto">
            <a:xfrm>
              <a:off x="1141" y="934"/>
              <a:ext cx="311" cy="183"/>
            </a:xfrm>
            <a:custGeom>
              <a:avLst/>
              <a:gdLst>
                <a:gd name="T0" fmla="*/ 288 w 311"/>
                <a:gd name="T1" fmla="*/ 184 h 182"/>
                <a:gd name="T2" fmla="*/ 288 w 311"/>
                <a:gd name="T3" fmla="*/ 45 h 182"/>
                <a:gd name="T4" fmla="*/ 152 w 311"/>
                <a:gd name="T5" fmla="*/ 0 h 182"/>
                <a:gd name="T6" fmla="*/ 15 w 311"/>
                <a:gd name="T7" fmla="*/ 45 h 182"/>
                <a:gd name="T8" fmla="*/ 61 w 311"/>
                <a:gd name="T9" fmla="*/ 184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182">
                  <a:moveTo>
                    <a:pt x="288" y="182"/>
                  </a:moveTo>
                  <a:cubicBezTo>
                    <a:pt x="299" y="128"/>
                    <a:pt x="311" y="75"/>
                    <a:pt x="288" y="45"/>
                  </a:cubicBezTo>
                  <a:cubicBezTo>
                    <a:pt x="265" y="15"/>
                    <a:pt x="197" y="0"/>
                    <a:pt x="152" y="0"/>
                  </a:cubicBezTo>
                  <a:cubicBezTo>
                    <a:pt x="107" y="0"/>
                    <a:pt x="30" y="15"/>
                    <a:pt x="15" y="45"/>
                  </a:cubicBezTo>
                  <a:cubicBezTo>
                    <a:pt x="0" y="75"/>
                    <a:pt x="30" y="128"/>
                    <a:pt x="61" y="182"/>
                  </a:cubicBezTo>
                </a:path>
              </a:pathLst>
            </a:custGeom>
            <a:noFill/>
            <a:ln w="28575" cap="flat" cmpd="sng">
              <a:solidFill>
                <a:srgbClr val="0033CC"/>
              </a:solidFill>
              <a:prstDash val="solid"/>
              <a:round/>
              <a:headEnd/>
              <a:tailEnd type="triangle" w="med" len="me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04" name="Line 13"/>
            <p:cNvSpPr>
              <a:spLocks noChangeShapeType="1"/>
            </p:cNvSpPr>
            <p:nvPr/>
          </p:nvSpPr>
          <p:spPr bwMode="auto">
            <a:xfrm flipV="1">
              <a:off x="295" y="1253"/>
              <a:ext cx="136" cy="90"/>
            </a:xfrm>
            <a:prstGeom prst="line">
              <a:avLst/>
            </a:prstGeom>
            <a:noFill/>
            <a:ln w="38100" cmpd="dbl">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05" name="Rectangle 14"/>
            <p:cNvSpPr>
              <a:spLocks noChangeArrowheads="1"/>
            </p:cNvSpPr>
            <p:nvPr/>
          </p:nvSpPr>
          <p:spPr bwMode="auto">
            <a:xfrm>
              <a:off x="657" y="981"/>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字母</a:t>
              </a:r>
            </a:p>
          </p:txBody>
        </p:sp>
        <p:sp>
          <p:nvSpPr>
            <p:cNvPr id="106" name="Rectangle 15"/>
            <p:cNvSpPr>
              <a:spLocks noChangeArrowheads="1"/>
            </p:cNvSpPr>
            <p:nvPr/>
          </p:nvSpPr>
          <p:spPr bwMode="auto">
            <a:xfrm>
              <a:off x="884" y="708"/>
              <a:ext cx="817"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字母</a:t>
              </a: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数字</a:t>
              </a:r>
            </a:p>
          </p:txBody>
        </p:sp>
        <p:sp>
          <p:nvSpPr>
            <p:cNvPr id="107" name="Rectangle 16"/>
            <p:cNvSpPr>
              <a:spLocks noChangeArrowheads="1"/>
            </p:cNvSpPr>
            <p:nvPr/>
          </p:nvSpPr>
          <p:spPr bwMode="auto">
            <a:xfrm>
              <a:off x="1383" y="1208"/>
              <a:ext cx="681"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其它字符</a:t>
              </a:r>
            </a:p>
          </p:txBody>
        </p:sp>
        <p:sp>
          <p:nvSpPr>
            <p:cNvPr id="108" name="Oval 18"/>
            <p:cNvSpPr>
              <a:spLocks noChangeArrowheads="1"/>
            </p:cNvSpPr>
            <p:nvPr/>
          </p:nvSpPr>
          <p:spPr bwMode="auto">
            <a:xfrm>
              <a:off x="1202" y="1752"/>
              <a:ext cx="227" cy="227"/>
            </a:xfrm>
            <a:prstGeom prst="ellipse">
              <a:avLst/>
            </a:prstGeom>
            <a:solidFill>
              <a:srgbClr val="FFCCFF"/>
            </a:solidFill>
            <a:ln w="317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3</a:t>
              </a:r>
            </a:p>
          </p:txBody>
        </p:sp>
        <p:sp>
          <p:nvSpPr>
            <p:cNvPr id="109" name="Oval 19"/>
            <p:cNvSpPr>
              <a:spLocks noChangeArrowheads="1"/>
            </p:cNvSpPr>
            <p:nvPr/>
          </p:nvSpPr>
          <p:spPr bwMode="auto">
            <a:xfrm>
              <a:off x="2018" y="1752"/>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4</a:t>
              </a:r>
            </a:p>
          </p:txBody>
        </p:sp>
        <p:sp>
          <p:nvSpPr>
            <p:cNvPr id="110" name="Line 20"/>
            <p:cNvSpPr>
              <a:spLocks noChangeShapeType="1"/>
            </p:cNvSpPr>
            <p:nvPr/>
          </p:nvSpPr>
          <p:spPr bwMode="auto">
            <a:xfrm>
              <a:off x="567" y="1888"/>
              <a:ext cx="635"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11" name="Line 21"/>
            <p:cNvSpPr>
              <a:spLocks noChangeShapeType="1"/>
            </p:cNvSpPr>
            <p:nvPr/>
          </p:nvSpPr>
          <p:spPr bwMode="auto">
            <a:xfrm>
              <a:off x="1429" y="1888"/>
              <a:ext cx="5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12" name="Freeform 22"/>
            <p:cNvSpPr>
              <a:spLocks/>
            </p:cNvSpPr>
            <p:nvPr/>
          </p:nvSpPr>
          <p:spPr bwMode="auto">
            <a:xfrm>
              <a:off x="1141" y="1616"/>
              <a:ext cx="311" cy="182"/>
            </a:xfrm>
            <a:custGeom>
              <a:avLst/>
              <a:gdLst>
                <a:gd name="T0" fmla="*/ 288 w 311"/>
                <a:gd name="T1" fmla="*/ 182 h 182"/>
                <a:gd name="T2" fmla="*/ 288 w 311"/>
                <a:gd name="T3" fmla="*/ 45 h 182"/>
                <a:gd name="T4" fmla="*/ 152 w 311"/>
                <a:gd name="T5" fmla="*/ 0 h 182"/>
                <a:gd name="T6" fmla="*/ 15 w 311"/>
                <a:gd name="T7" fmla="*/ 45 h 182"/>
                <a:gd name="T8" fmla="*/ 61 w 31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182">
                  <a:moveTo>
                    <a:pt x="288" y="182"/>
                  </a:moveTo>
                  <a:cubicBezTo>
                    <a:pt x="299" y="128"/>
                    <a:pt x="311" y="75"/>
                    <a:pt x="288" y="45"/>
                  </a:cubicBezTo>
                  <a:cubicBezTo>
                    <a:pt x="265" y="15"/>
                    <a:pt x="197" y="0"/>
                    <a:pt x="152" y="0"/>
                  </a:cubicBezTo>
                  <a:cubicBezTo>
                    <a:pt x="107" y="0"/>
                    <a:pt x="30" y="15"/>
                    <a:pt x="15" y="45"/>
                  </a:cubicBezTo>
                  <a:cubicBezTo>
                    <a:pt x="0" y="75"/>
                    <a:pt x="30" y="128"/>
                    <a:pt x="61" y="182"/>
                  </a:cubicBezTo>
                </a:path>
              </a:pathLst>
            </a:custGeom>
            <a:noFill/>
            <a:ln w="28575" cap="flat" cmpd="sng">
              <a:solidFill>
                <a:srgbClr val="0033CC"/>
              </a:solidFill>
              <a:prstDash val="solid"/>
              <a:round/>
              <a:headEnd/>
              <a:tailEnd type="triangle" w="med" len="me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13" name="Rectangle 23"/>
            <p:cNvSpPr>
              <a:spLocks noChangeArrowheads="1"/>
            </p:cNvSpPr>
            <p:nvPr/>
          </p:nvSpPr>
          <p:spPr bwMode="auto">
            <a:xfrm>
              <a:off x="657" y="1662"/>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数字</a:t>
              </a:r>
            </a:p>
          </p:txBody>
        </p:sp>
        <p:sp>
          <p:nvSpPr>
            <p:cNvPr id="114" name="Rectangle 24"/>
            <p:cNvSpPr>
              <a:spLocks noChangeArrowheads="1"/>
            </p:cNvSpPr>
            <p:nvPr/>
          </p:nvSpPr>
          <p:spPr bwMode="auto">
            <a:xfrm>
              <a:off x="884" y="1389"/>
              <a:ext cx="817"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数字</a:t>
              </a:r>
            </a:p>
          </p:txBody>
        </p:sp>
        <p:sp>
          <p:nvSpPr>
            <p:cNvPr id="115" name="Rectangle 25"/>
            <p:cNvSpPr>
              <a:spLocks noChangeArrowheads="1"/>
            </p:cNvSpPr>
            <p:nvPr/>
          </p:nvSpPr>
          <p:spPr bwMode="auto">
            <a:xfrm>
              <a:off x="1383" y="1889"/>
              <a:ext cx="681"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非数字</a:t>
              </a:r>
            </a:p>
          </p:txBody>
        </p:sp>
        <p:sp>
          <p:nvSpPr>
            <p:cNvPr id="116" name="Oval 26"/>
            <p:cNvSpPr>
              <a:spLocks noChangeArrowheads="1"/>
            </p:cNvSpPr>
            <p:nvPr/>
          </p:nvSpPr>
          <p:spPr bwMode="auto">
            <a:xfrm>
              <a:off x="1202" y="2114"/>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5</a:t>
              </a:r>
            </a:p>
          </p:txBody>
        </p:sp>
        <p:sp>
          <p:nvSpPr>
            <p:cNvPr id="117" name="Line 27"/>
            <p:cNvSpPr>
              <a:spLocks noChangeShapeType="1"/>
            </p:cNvSpPr>
            <p:nvPr/>
          </p:nvSpPr>
          <p:spPr bwMode="auto">
            <a:xfrm>
              <a:off x="567" y="2251"/>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18" name="Rectangle 28"/>
            <p:cNvSpPr>
              <a:spLocks noChangeArrowheads="1"/>
            </p:cNvSpPr>
            <p:nvPr/>
          </p:nvSpPr>
          <p:spPr bwMode="auto">
            <a:xfrm>
              <a:off x="658" y="2025"/>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19" name="Oval 29"/>
            <p:cNvSpPr>
              <a:spLocks noChangeArrowheads="1"/>
            </p:cNvSpPr>
            <p:nvPr/>
          </p:nvSpPr>
          <p:spPr bwMode="auto">
            <a:xfrm>
              <a:off x="1202" y="2386"/>
              <a:ext cx="227" cy="227"/>
            </a:xfrm>
            <a:prstGeom prst="ellipse">
              <a:avLst/>
            </a:prstGeom>
            <a:solidFill>
              <a:srgbClr val="FFCCFF"/>
            </a:solidFill>
            <a:ln w="317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6</a:t>
              </a:r>
            </a:p>
          </p:txBody>
        </p:sp>
        <p:sp>
          <p:nvSpPr>
            <p:cNvPr id="120" name="Oval 30"/>
            <p:cNvSpPr>
              <a:spLocks noChangeArrowheads="1"/>
            </p:cNvSpPr>
            <p:nvPr/>
          </p:nvSpPr>
          <p:spPr bwMode="auto">
            <a:xfrm>
              <a:off x="2018" y="2386"/>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7</a:t>
              </a:r>
            </a:p>
          </p:txBody>
        </p:sp>
        <p:sp>
          <p:nvSpPr>
            <p:cNvPr id="121" name="Line 31"/>
            <p:cNvSpPr>
              <a:spLocks noChangeShapeType="1"/>
            </p:cNvSpPr>
            <p:nvPr/>
          </p:nvSpPr>
          <p:spPr bwMode="auto">
            <a:xfrm flipV="1">
              <a:off x="567" y="2522"/>
              <a:ext cx="635" cy="1"/>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22" name="Line 32"/>
            <p:cNvSpPr>
              <a:spLocks noChangeShapeType="1"/>
            </p:cNvSpPr>
            <p:nvPr/>
          </p:nvSpPr>
          <p:spPr bwMode="auto">
            <a:xfrm>
              <a:off x="1429" y="2522"/>
              <a:ext cx="5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23" name="Rectangle 33"/>
            <p:cNvSpPr>
              <a:spLocks noChangeArrowheads="1"/>
            </p:cNvSpPr>
            <p:nvPr/>
          </p:nvSpPr>
          <p:spPr bwMode="auto">
            <a:xfrm>
              <a:off x="657" y="2296"/>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&lt;</a:t>
              </a:r>
            </a:p>
          </p:txBody>
        </p:sp>
        <p:sp>
          <p:nvSpPr>
            <p:cNvPr id="124" name="Rectangle 34"/>
            <p:cNvSpPr>
              <a:spLocks noChangeArrowheads="1"/>
            </p:cNvSpPr>
            <p:nvPr/>
          </p:nvSpPr>
          <p:spPr bwMode="auto">
            <a:xfrm>
              <a:off x="1428" y="2296"/>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非</a:t>
              </a: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25" name="Oval 35"/>
            <p:cNvSpPr>
              <a:spLocks noChangeArrowheads="1"/>
            </p:cNvSpPr>
            <p:nvPr/>
          </p:nvSpPr>
          <p:spPr bwMode="auto">
            <a:xfrm>
              <a:off x="2018" y="2658"/>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8</a:t>
              </a:r>
            </a:p>
          </p:txBody>
        </p:sp>
        <p:sp>
          <p:nvSpPr>
            <p:cNvPr id="126" name="Line 36"/>
            <p:cNvSpPr>
              <a:spLocks noChangeShapeType="1"/>
            </p:cNvSpPr>
            <p:nvPr/>
          </p:nvSpPr>
          <p:spPr bwMode="auto">
            <a:xfrm flipV="1">
              <a:off x="1292" y="2794"/>
              <a:ext cx="681" cy="1"/>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27" name="Rectangle 37"/>
            <p:cNvSpPr>
              <a:spLocks noChangeArrowheads="1"/>
            </p:cNvSpPr>
            <p:nvPr/>
          </p:nvSpPr>
          <p:spPr bwMode="auto">
            <a:xfrm>
              <a:off x="1428" y="2568"/>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28" name="Oval 38"/>
            <p:cNvSpPr>
              <a:spLocks noChangeArrowheads="1"/>
            </p:cNvSpPr>
            <p:nvPr/>
          </p:nvSpPr>
          <p:spPr bwMode="auto">
            <a:xfrm>
              <a:off x="2019" y="2930"/>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9</a:t>
              </a:r>
            </a:p>
          </p:txBody>
        </p:sp>
        <p:sp>
          <p:nvSpPr>
            <p:cNvPr id="129" name="Line 39"/>
            <p:cNvSpPr>
              <a:spLocks noChangeShapeType="1"/>
            </p:cNvSpPr>
            <p:nvPr/>
          </p:nvSpPr>
          <p:spPr bwMode="auto">
            <a:xfrm flipV="1">
              <a:off x="1292" y="3066"/>
              <a:ext cx="682" cy="1"/>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30" name="Rectangle 40"/>
            <p:cNvSpPr>
              <a:spLocks noChangeArrowheads="1"/>
            </p:cNvSpPr>
            <p:nvPr/>
          </p:nvSpPr>
          <p:spPr bwMode="auto">
            <a:xfrm>
              <a:off x="1429" y="2840"/>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&gt;</a:t>
              </a:r>
            </a:p>
          </p:txBody>
        </p:sp>
        <p:sp>
          <p:nvSpPr>
            <p:cNvPr id="131" name="Oval 41"/>
            <p:cNvSpPr>
              <a:spLocks noChangeArrowheads="1"/>
            </p:cNvSpPr>
            <p:nvPr/>
          </p:nvSpPr>
          <p:spPr bwMode="auto">
            <a:xfrm>
              <a:off x="1202" y="3248"/>
              <a:ext cx="227" cy="227"/>
            </a:xfrm>
            <a:prstGeom prst="ellipse">
              <a:avLst/>
            </a:prstGeom>
            <a:solidFill>
              <a:srgbClr val="FFCCFF"/>
            </a:solidFill>
            <a:ln w="317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10</a:t>
              </a:r>
            </a:p>
          </p:txBody>
        </p:sp>
        <p:sp>
          <p:nvSpPr>
            <p:cNvPr id="132" name="Oval 42"/>
            <p:cNvSpPr>
              <a:spLocks noChangeArrowheads="1"/>
            </p:cNvSpPr>
            <p:nvPr/>
          </p:nvSpPr>
          <p:spPr bwMode="auto">
            <a:xfrm>
              <a:off x="2018" y="3248"/>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11</a:t>
              </a:r>
            </a:p>
          </p:txBody>
        </p:sp>
        <p:sp>
          <p:nvSpPr>
            <p:cNvPr id="133" name="Line 43"/>
            <p:cNvSpPr>
              <a:spLocks noChangeShapeType="1"/>
            </p:cNvSpPr>
            <p:nvPr/>
          </p:nvSpPr>
          <p:spPr bwMode="auto">
            <a:xfrm flipV="1">
              <a:off x="567" y="3384"/>
              <a:ext cx="635" cy="1"/>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34" name="Line 44"/>
            <p:cNvSpPr>
              <a:spLocks noChangeShapeType="1"/>
            </p:cNvSpPr>
            <p:nvPr/>
          </p:nvSpPr>
          <p:spPr bwMode="auto">
            <a:xfrm>
              <a:off x="1429" y="3384"/>
              <a:ext cx="5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35" name="Rectangle 45"/>
            <p:cNvSpPr>
              <a:spLocks noChangeArrowheads="1"/>
            </p:cNvSpPr>
            <p:nvPr/>
          </p:nvSpPr>
          <p:spPr bwMode="auto">
            <a:xfrm>
              <a:off x="657" y="3158"/>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&gt;</a:t>
              </a:r>
            </a:p>
          </p:txBody>
        </p:sp>
        <p:sp>
          <p:nvSpPr>
            <p:cNvPr id="136" name="Rectangle 46"/>
            <p:cNvSpPr>
              <a:spLocks noChangeArrowheads="1"/>
            </p:cNvSpPr>
            <p:nvPr/>
          </p:nvSpPr>
          <p:spPr bwMode="auto">
            <a:xfrm>
              <a:off x="1428" y="3158"/>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非</a:t>
              </a: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37" name="Oval 47"/>
            <p:cNvSpPr>
              <a:spLocks noChangeArrowheads="1"/>
            </p:cNvSpPr>
            <p:nvPr/>
          </p:nvSpPr>
          <p:spPr bwMode="auto">
            <a:xfrm>
              <a:off x="2018" y="3521"/>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12</a:t>
              </a:r>
            </a:p>
          </p:txBody>
        </p:sp>
        <p:sp>
          <p:nvSpPr>
            <p:cNvPr id="138" name="Line 48"/>
            <p:cNvSpPr>
              <a:spLocks noChangeShapeType="1"/>
            </p:cNvSpPr>
            <p:nvPr/>
          </p:nvSpPr>
          <p:spPr bwMode="auto">
            <a:xfrm>
              <a:off x="1292" y="3657"/>
              <a:ext cx="681"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39" name="Rectangle 49"/>
            <p:cNvSpPr>
              <a:spLocks noChangeArrowheads="1"/>
            </p:cNvSpPr>
            <p:nvPr/>
          </p:nvSpPr>
          <p:spPr bwMode="auto">
            <a:xfrm>
              <a:off x="1428" y="3431"/>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40" name="Line 50"/>
            <p:cNvSpPr>
              <a:spLocks noChangeShapeType="1"/>
            </p:cNvSpPr>
            <p:nvPr/>
          </p:nvSpPr>
          <p:spPr bwMode="auto">
            <a:xfrm>
              <a:off x="1292" y="2614"/>
              <a:ext cx="0" cy="45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41" name="Line 51"/>
            <p:cNvSpPr>
              <a:spLocks noChangeShapeType="1"/>
            </p:cNvSpPr>
            <p:nvPr/>
          </p:nvSpPr>
          <p:spPr bwMode="auto">
            <a:xfrm>
              <a:off x="1292" y="3476"/>
              <a:ext cx="0" cy="18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42" name="Line 52"/>
            <p:cNvSpPr>
              <a:spLocks noChangeShapeType="1"/>
            </p:cNvSpPr>
            <p:nvPr/>
          </p:nvSpPr>
          <p:spPr bwMode="auto">
            <a:xfrm>
              <a:off x="567" y="1298"/>
              <a:ext cx="0" cy="254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43" name="Line 53"/>
            <p:cNvSpPr>
              <a:spLocks noChangeShapeType="1"/>
            </p:cNvSpPr>
            <p:nvPr/>
          </p:nvSpPr>
          <p:spPr bwMode="auto">
            <a:xfrm>
              <a:off x="567" y="3838"/>
              <a:ext cx="249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44" name="Line 54"/>
            <p:cNvSpPr>
              <a:spLocks noChangeShapeType="1"/>
            </p:cNvSpPr>
            <p:nvPr/>
          </p:nvSpPr>
          <p:spPr bwMode="auto">
            <a:xfrm flipV="1">
              <a:off x="3061" y="1207"/>
              <a:ext cx="0" cy="263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45" name="Oval 55"/>
            <p:cNvSpPr>
              <a:spLocks noChangeArrowheads="1"/>
            </p:cNvSpPr>
            <p:nvPr/>
          </p:nvSpPr>
          <p:spPr bwMode="auto">
            <a:xfrm>
              <a:off x="3696" y="1070"/>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13</a:t>
              </a:r>
            </a:p>
          </p:txBody>
        </p:sp>
        <p:sp>
          <p:nvSpPr>
            <p:cNvPr id="146" name="Line 56"/>
            <p:cNvSpPr>
              <a:spLocks noChangeShapeType="1"/>
            </p:cNvSpPr>
            <p:nvPr/>
          </p:nvSpPr>
          <p:spPr bwMode="auto">
            <a:xfrm>
              <a:off x="3061" y="1207"/>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47" name="Rectangle 57"/>
            <p:cNvSpPr>
              <a:spLocks noChangeArrowheads="1"/>
            </p:cNvSpPr>
            <p:nvPr/>
          </p:nvSpPr>
          <p:spPr bwMode="auto">
            <a:xfrm>
              <a:off x="3152" y="981"/>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48" name="Oval 58"/>
            <p:cNvSpPr>
              <a:spLocks noChangeArrowheads="1"/>
            </p:cNvSpPr>
            <p:nvPr/>
          </p:nvSpPr>
          <p:spPr bwMode="auto">
            <a:xfrm>
              <a:off x="3696" y="1342"/>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14</a:t>
              </a:r>
            </a:p>
          </p:txBody>
        </p:sp>
        <p:sp>
          <p:nvSpPr>
            <p:cNvPr id="149" name="Line 59"/>
            <p:cNvSpPr>
              <a:spLocks noChangeShapeType="1"/>
            </p:cNvSpPr>
            <p:nvPr/>
          </p:nvSpPr>
          <p:spPr bwMode="auto">
            <a:xfrm>
              <a:off x="3061" y="1479"/>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50" name="Rectangle 60"/>
            <p:cNvSpPr>
              <a:spLocks noChangeArrowheads="1"/>
            </p:cNvSpPr>
            <p:nvPr/>
          </p:nvSpPr>
          <p:spPr bwMode="auto">
            <a:xfrm>
              <a:off x="3152" y="1253"/>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51" name="Oval 61"/>
            <p:cNvSpPr>
              <a:spLocks noChangeArrowheads="1"/>
            </p:cNvSpPr>
            <p:nvPr/>
          </p:nvSpPr>
          <p:spPr bwMode="auto">
            <a:xfrm>
              <a:off x="3697" y="1615"/>
              <a:ext cx="227" cy="227"/>
            </a:xfrm>
            <a:prstGeom prst="ellipse">
              <a:avLst/>
            </a:prstGeom>
            <a:solidFill>
              <a:srgbClr val="FFCCFF"/>
            </a:solidFill>
            <a:ln w="317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15</a:t>
              </a:r>
            </a:p>
          </p:txBody>
        </p:sp>
        <p:sp>
          <p:nvSpPr>
            <p:cNvPr id="152" name="Oval 62"/>
            <p:cNvSpPr>
              <a:spLocks noChangeArrowheads="1"/>
            </p:cNvSpPr>
            <p:nvPr/>
          </p:nvSpPr>
          <p:spPr bwMode="auto">
            <a:xfrm>
              <a:off x="4513" y="1615"/>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16</a:t>
              </a:r>
            </a:p>
          </p:txBody>
        </p:sp>
        <p:sp>
          <p:nvSpPr>
            <p:cNvPr id="153" name="Line 63"/>
            <p:cNvSpPr>
              <a:spLocks noChangeShapeType="1"/>
            </p:cNvSpPr>
            <p:nvPr/>
          </p:nvSpPr>
          <p:spPr bwMode="auto">
            <a:xfrm flipV="1">
              <a:off x="3062" y="1751"/>
              <a:ext cx="635" cy="1"/>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54" name="Line 64"/>
            <p:cNvSpPr>
              <a:spLocks noChangeShapeType="1"/>
            </p:cNvSpPr>
            <p:nvPr/>
          </p:nvSpPr>
          <p:spPr bwMode="auto">
            <a:xfrm>
              <a:off x="3924" y="1751"/>
              <a:ext cx="5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55" name="Rectangle 65"/>
            <p:cNvSpPr>
              <a:spLocks noChangeArrowheads="1"/>
            </p:cNvSpPr>
            <p:nvPr/>
          </p:nvSpPr>
          <p:spPr bwMode="auto">
            <a:xfrm>
              <a:off x="3152" y="1525"/>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56" name="Rectangle 66"/>
            <p:cNvSpPr>
              <a:spLocks noChangeArrowheads="1"/>
            </p:cNvSpPr>
            <p:nvPr/>
          </p:nvSpPr>
          <p:spPr bwMode="auto">
            <a:xfrm>
              <a:off x="3923" y="1525"/>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57" name="Oval 67"/>
            <p:cNvSpPr>
              <a:spLocks noChangeArrowheads="1"/>
            </p:cNvSpPr>
            <p:nvPr/>
          </p:nvSpPr>
          <p:spPr bwMode="auto">
            <a:xfrm>
              <a:off x="4513" y="1888"/>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17</a:t>
              </a:r>
            </a:p>
          </p:txBody>
        </p:sp>
        <p:sp>
          <p:nvSpPr>
            <p:cNvPr id="158" name="Line 68"/>
            <p:cNvSpPr>
              <a:spLocks noChangeShapeType="1"/>
            </p:cNvSpPr>
            <p:nvPr/>
          </p:nvSpPr>
          <p:spPr bwMode="auto">
            <a:xfrm>
              <a:off x="3787" y="2024"/>
              <a:ext cx="681"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59" name="Rectangle 69"/>
            <p:cNvSpPr>
              <a:spLocks noChangeArrowheads="1"/>
            </p:cNvSpPr>
            <p:nvPr/>
          </p:nvSpPr>
          <p:spPr bwMode="auto">
            <a:xfrm>
              <a:off x="3923" y="1798"/>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非</a:t>
              </a: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60" name="Line 70"/>
            <p:cNvSpPr>
              <a:spLocks noChangeShapeType="1"/>
            </p:cNvSpPr>
            <p:nvPr/>
          </p:nvSpPr>
          <p:spPr bwMode="auto">
            <a:xfrm>
              <a:off x="3787" y="1843"/>
              <a:ext cx="0" cy="18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61" name="Oval 71"/>
            <p:cNvSpPr>
              <a:spLocks noChangeArrowheads="1"/>
            </p:cNvSpPr>
            <p:nvPr/>
          </p:nvSpPr>
          <p:spPr bwMode="auto">
            <a:xfrm>
              <a:off x="3696" y="2068"/>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18</a:t>
              </a:r>
            </a:p>
          </p:txBody>
        </p:sp>
        <p:sp>
          <p:nvSpPr>
            <p:cNvPr id="162" name="Line 72"/>
            <p:cNvSpPr>
              <a:spLocks noChangeShapeType="1"/>
            </p:cNvSpPr>
            <p:nvPr/>
          </p:nvSpPr>
          <p:spPr bwMode="auto">
            <a:xfrm>
              <a:off x="3061" y="2205"/>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63" name="Rectangle 73"/>
            <p:cNvSpPr>
              <a:spLocks noChangeArrowheads="1"/>
            </p:cNvSpPr>
            <p:nvPr/>
          </p:nvSpPr>
          <p:spPr bwMode="auto">
            <a:xfrm>
              <a:off x="3152" y="1979"/>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64" name="Oval 74"/>
            <p:cNvSpPr>
              <a:spLocks noChangeArrowheads="1"/>
            </p:cNvSpPr>
            <p:nvPr/>
          </p:nvSpPr>
          <p:spPr bwMode="auto">
            <a:xfrm>
              <a:off x="3696" y="2340"/>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19</a:t>
              </a:r>
            </a:p>
          </p:txBody>
        </p:sp>
        <p:sp>
          <p:nvSpPr>
            <p:cNvPr id="165" name="Line 75"/>
            <p:cNvSpPr>
              <a:spLocks noChangeShapeType="1"/>
            </p:cNvSpPr>
            <p:nvPr/>
          </p:nvSpPr>
          <p:spPr bwMode="auto">
            <a:xfrm>
              <a:off x="3061" y="2477"/>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66" name="Rectangle 76"/>
            <p:cNvSpPr>
              <a:spLocks noChangeArrowheads="1"/>
            </p:cNvSpPr>
            <p:nvPr/>
          </p:nvSpPr>
          <p:spPr bwMode="auto">
            <a:xfrm>
              <a:off x="3152" y="2251"/>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67" name="Oval 77"/>
            <p:cNvSpPr>
              <a:spLocks noChangeArrowheads="1"/>
            </p:cNvSpPr>
            <p:nvPr/>
          </p:nvSpPr>
          <p:spPr bwMode="auto">
            <a:xfrm>
              <a:off x="3696" y="2613"/>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20</a:t>
              </a:r>
            </a:p>
          </p:txBody>
        </p:sp>
        <p:sp>
          <p:nvSpPr>
            <p:cNvPr id="168" name="Line 78"/>
            <p:cNvSpPr>
              <a:spLocks noChangeShapeType="1"/>
            </p:cNvSpPr>
            <p:nvPr/>
          </p:nvSpPr>
          <p:spPr bwMode="auto">
            <a:xfrm>
              <a:off x="3061" y="2750"/>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69" name="Rectangle 79"/>
            <p:cNvSpPr>
              <a:spLocks noChangeArrowheads="1"/>
            </p:cNvSpPr>
            <p:nvPr/>
          </p:nvSpPr>
          <p:spPr bwMode="auto">
            <a:xfrm>
              <a:off x="3152" y="2524"/>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a:t>
              </a:r>
            </a:p>
          </p:txBody>
        </p:sp>
        <p:sp>
          <p:nvSpPr>
            <p:cNvPr id="170" name="Oval 80"/>
            <p:cNvSpPr>
              <a:spLocks noChangeArrowheads="1"/>
            </p:cNvSpPr>
            <p:nvPr/>
          </p:nvSpPr>
          <p:spPr bwMode="auto">
            <a:xfrm>
              <a:off x="3696" y="2886"/>
              <a:ext cx="227" cy="227"/>
            </a:xfrm>
            <a:prstGeom prst="ellipse">
              <a:avLst/>
            </a:prstGeom>
            <a:solidFill>
              <a:srgbClr val="FFCCFF"/>
            </a:solid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21</a:t>
              </a:r>
            </a:p>
          </p:txBody>
        </p:sp>
        <p:sp>
          <p:nvSpPr>
            <p:cNvPr id="171" name="Line 81"/>
            <p:cNvSpPr>
              <a:spLocks noChangeShapeType="1"/>
            </p:cNvSpPr>
            <p:nvPr/>
          </p:nvSpPr>
          <p:spPr bwMode="auto">
            <a:xfrm>
              <a:off x="3061" y="3023"/>
              <a:ext cx="63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72" name="Rectangle 82"/>
            <p:cNvSpPr>
              <a:spLocks noChangeArrowheads="1"/>
            </p:cNvSpPr>
            <p:nvPr/>
          </p:nvSpPr>
          <p:spPr bwMode="auto">
            <a:xfrm>
              <a:off x="3152" y="2797"/>
              <a:ext cx="454" cy="226"/>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其他</a:t>
              </a:r>
            </a:p>
          </p:txBody>
        </p:sp>
      </p:grpSp>
      <p:sp>
        <p:nvSpPr>
          <p:cNvPr id="173" name="AutoShape 84"/>
          <p:cNvSpPr>
            <a:spLocks noChangeArrowheads="1"/>
          </p:cNvSpPr>
          <p:nvPr/>
        </p:nvSpPr>
        <p:spPr bwMode="auto">
          <a:xfrm>
            <a:off x="3309938" y="2203196"/>
            <a:ext cx="5834062" cy="1152525"/>
          </a:xfrm>
          <a:prstGeom prst="wedgeRoundRectCallout">
            <a:avLst>
              <a:gd name="adj1" fmla="val -43796"/>
              <a:gd name="adj2" fmla="val -65014"/>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退一字符；查保留字表；</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若是，返回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保留字种别，</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若不是，返回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($ID</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，标识符在符号表中的位置</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74" name="AutoShape 85"/>
          <p:cNvSpPr>
            <a:spLocks noChangeArrowheads="1"/>
          </p:cNvSpPr>
          <p:nvPr/>
        </p:nvSpPr>
        <p:spPr bwMode="auto">
          <a:xfrm>
            <a:off x="2950369" y="3102514"/>
            <a:ext cx="5834062" cy="792163"/>
          </a:xfrm>
          <a:prstGeom prst="wedgeRoundRectCallout">
            <a:avLst>
              <a:gd name="adj1" fmla="val -43796"/>
              <a:gd name="adj2" fmla="val -71843"/>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退一字符；</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($INT</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，常数在常数表中的位置</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75" name="AutoShape 86"/>
          <p:cNvSpPr>
            <a:spLocks noChangeArrowheads="1"/>
          </p:cNvSpPr>
          <p:nvPr/>
        </p:nvSpPr>
        <p:spPr bwMode="auto">
          <a:xfrm>
            <a:off x="1619250" y="3714496"/>
            <a:ext cx="2305050" cy="431800"/>
          </a:xfrm>
          <a:prstGeom prst="wedgeRoundRectCallout">
            <a:avLst>
              <a:gd name="adj1" fmla="val -31130"/>
              <a:gd name="adj2" fmla="val -87134"/>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($EQ</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76" name="AutoShape 87"/>
          <p:cNvSpPr>
            <a:spLocks noChangeArrowheads="1"/>
          </p:cNvSpPr>
          <p:nvPr/>
        </p:nvSpPr>
        <p:spPr bwMode="auto">
          <a:xfrm>
            <a:off x="3708400" y="4146296"/>
            <a:ext cx="3600450" cy="431800"/>
          </a:xfrm>
          <a:prstGeom prst="wedgeRoundRectCallout">
            <a:avLst>
              <a:gd name="adj1" fmla="val -57935"/>
              <a:gd name="adj2" fmla="val -10367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($LT</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，退一字符</a:t>
            </a:r>
          </a:p>
        </p:txBody>
      </p:sp>
      <p:sp>
        <p:nvSpPr>
          <p:cNvPr id="177" name="AutoShape 88"/>
          <p:cNvSpPr>
            <a:spLocks noChangeArrowheads="1"/>
          </p:cNvSpPr>
          <p:nvPr/>
        </p:nvSpPr>
        <p:spPr bwMode="auto">
          <a:xfrm>
            <a:off x="3635375" y="4651121"/>
            <a:ext cx="2305050" cy="431800"/>
          </a:xfrm>
          <a:prstGeom prst="wedgeRoundRectCallout">
            <a:avLst>
              <a:gd name="adj1" fmla="val -59227"/>
              <a:gd name="adj2" fmla="val -10404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($LE</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78" name="AutoShape 89"/>
          <p:cNvSpPr>
            <a:spLocks noChangeArrowheads="1"/>
          </p:cNvSpPr>
          <p:nvPr/>
        </p:nvSpPr>
        <p:spPr bwMode="auto">
          <a:xfrm>
            <a:off x="3563938" y="5082921"/>
            <a:ext cx="2305050" cy="431800"/>
          </a:xfrm>
          <a:prstGeom prst="wedgeRoundRectCallout">
            <a:avLst>
              <a:gd name="adj1" fmla="val -59227"/>
              <a:gd name="adj2" fmla="val -10404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($NE</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79" name="AutoShape 90"/>
          <p:cNvSpPr>
            <a:spLocks noChangeArrowheads="1"/>
          </p:cNvSpPr>
          <p:nvPr/>
        </p:nvSpPr>
        <p:spPr bwMode="auto">
          <a:xfrm>
            <a:off x="4140200" y="5227384"/>
            <a:ext cx="3311525" cy="431800"/>
          </a:xfrm>
          <a:prstGeom prst="wedgeRoundRectCallout">
            <a:avLst>
              <a:gd name="adj1" fmla="val -71667"/>
              <a:gd name="adj2" fmla="val -2058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0" i="0" u="none" strike="noStrike" kern="0" cap="none" spc="0" normalizeH="0" baseline="0" noProof="0" dirty="0">
                <a:ln>
                  <a:noFill/>
                </a:ln>
                <a:solidFill>
                  <a:srgbClr val="C00000"/>
                </a:solidFill>
                <a:uLnTx/>
                <a:uFillTx/>
                <a:latin typeface="微软雅黑" pitchFamily="34" charset="-122"/>
                <a:ea typeface="微软雅黑" pitchFamily="34" charset="-122"/>
              </a:rPr>
              <a:t>($GT</a:t>
            </a:r>
            <a:r>
              <a:rPr kumimoji="1" lang="zh-CN" altLang="en-US" sz="1800" b="0"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0"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，退一字符</a:t>
            </a:r>
          </a:p>
        </p:txBody>
      </p:sp>
      <p:sp>
        <p:nvSpPr>
          <p:cNvPr id="180" name="AutoShape 91"/>
          <p:cNvSpPr>
            <a:spLocks noChangeArrowheads="1"/>
          </p:cNvSpPr>
          <p:nvPr/>
        </p:nvSpPr>
        <p:spPr bwMode="auto">
          <a:xfrm>
            <a:off x="4284663" y="5514721"/>
            <a:ext cx="2305050" cy="431800"/>
          </a:xfrm>
          <a:prstGeom prst="wedgeRoundRectCallout">
            <a:avLst>
              <a:gd name="adj1" fmla="val -81130"/>
              <a:gd name="adj2" fmla="val -2058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($GE</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1" name="AutoShape 92"/>
          <p:cNvSpPr>
            <a:spLocks noChangeArrowheads="1"/>
          </p:cNvSpPr>
          <p:nvPr/>
        </p:nvSpPr>
        <p:spPr bwMode="auto">
          <a:xfrm>
            <a:off x="4140200" y="2203196"/>
            <a:ext cx="3600450" cy="431800"/>
          </a:xfrm>
          <a:prstGeom prst="wedgeRoundRectCallout">
            <a:avLst>
              <a:gd name="adj1" fmla="val 2028"/>
              <a:gd name="adj2" fmla="val -118384"/>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($SUB</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2" name="AutoShape 93"/>
          <p:cNvSpPr>
            <a:spLocks noChangeArrowheads="1"/>
          </p:cNvSpPr>
          <p:nvPr/>
        </p:nvSpPr>
        <p:spPr bwMode="auto">
          <a:xfrm>
            <a:off x="4211638" y="2634996"/>
            <a:ext cx="3600450" cy="431800"/>
          </a:xfrm>
          <a:prstGeom prst="wedgeRoundRectCallout">
            <a:avLst>
              <a:gd name="adj1" fmla="val 2028"/>
              <a:gd name="adj2" fmla="val -118384"/>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($MUL</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3" name="AutoShape 94"/>
          <p:cNvSpPr>
            <a:spLocks noChangeArrowheads="1"/>
          </p:cNvSpPr>
          <p:nvPr/>
        </p:nvSpPr>
        <p:spPr bwMode="auto">
          <a:xfrm>
            <a:off x="5508625" y="2922334"/>
            <a:ext cx="2735263" cy="431800"/>
          </a:xfrm>
          <a:prstGeom prst="wedgeRoundRectCallout">
            <a:avLst>
              <a:gd name="adj1" fmla="val 18486"/>
              <a:gd name="adj2" fmla="val -118384"/>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($ASSIGN</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4" name="AutoShape 95"/>
          <p:cNvSpPr>
            <a:spLocks noChangeArrowheads="1"/>
          </p:cNvSpPr>
          <p:nvPr/>
        </p:nvSpPr>
        <p:spPr bwMode="auto">
          <a:xfrm>
            <a:off x="5580063" y="3354134"/>
            <a:ext cx="2808287" cy="431800"/>
          </a:xfrm>
          <a:prstGeom prst="wedgeRoundRectCallout">
            <a:avLst>
              <a:gd name="adj1" fmla="val 16704"/>
              <a:gd name="adj2" fmla="val -118384"/>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出错处理</a:t>
            </a:r>
          </a:p>
        </p:txBody>
      </p:sp>
      <p:sp>
        <p:nvSpPr>
          <p:cNvPr id="185" name="AutoShape 96"/>
          <p:cNvSpPr>
            <a:spLocks noChangeArrowheads="1"/>
          </p:cNvSpPr>
          <p:nvPr/>
        </p:nvSpPr>
        <p:spPr bwMode="auto">
          <a:xfrm>
            <a:off x="6299200" y="3643059"/>
            <a:ext cx="2305050" cy="431800"/>
          </a:xfrm>
          <a:prstGeom prst="wedgeRoundRectCallout">
            <a:avLst>
              <a:gd name="adj1" fmla="val -59227"/>
              <a:gd name="adj2" fmla="val -10404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($LPAR</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6" name="AutoShape 97"/>
          <p:cNvSpPr>
            <a:spLocks noChangeArrowheads="1"/>
          </p:cNvSpPr>
          <p:nvPr/>
        </p:nvSpPr>
        <p:spPr bwMode="auto">
          <a:xfrm>
            <a:off x="6300788" y="4146296"/>
            <a:ext cx="2305050" cy="431800"/>
          </a:xfrm>
          <a:prstGeom prst="wedgeRoundRectCallout">
            <a:avLst>
              <a:gd name="adj1" fmla="val -59227"/>
              <a:gd name="adj2" fmla="val -10404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($RPAR</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7" name="AutoShape 98"/>
          <p:cNvSpPr>
            <a:spLocks noChangeArrowheads="1"/>
          </p:cNvSpPr>
          <p:nvPr/>
        </p:nvSpPr>
        <p:spPr bwMode="auto">
          <a:xfrm>
            <a:off x="6300788" y="4579684"/>
            <a:ext cx="2305050" cy="431800"/>
          </a:xfrm>
          <a:prstGeom prst="wedgeRoundRectCallout">
            <a:avLst>
              <a:gd name="adj1" fmla="val -59227"/>
              <a:gd name="adj2" fmla="val -10404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uLnTx/>
                <a:uFillTx/>
                <a:latin typeface="微软雅黑" pitchFamily="34" charset="-122"/>
                <a:ea typeface="微软雅黑" pitchFamily="34" charset="-122"/>
              </a:rPr>
              <a:t>返回</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($SEM</a:t>
            </a: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r>
              <a:rPr kumimoji="1" lang="en-US" altLang="zh-CN" sz="1800" b="1" i="0" u="none" strike="noStrike" kern="0" cap="none" spc="0" normalizeH="0" baseline="0" noProof="0" dirty="0">
                <a:ln>
                  <a:noFill/>
                </a:ln>
                <a:solidFill>
                  <a:srgbClr val="C00000"/>
                </a:solidFill>
                <a:uLnTx/>
                <a:uFillTx/>
                <a:latin typeface="微软雅黑" pitchFamily="34" charset="-122"/>
                <a:ea typeface="微软雅黑" pitchFamily="34" charset="-122"/>
              </a:rPr>
              <a:t>-)</a:t>
            </a:r>
          </a:p>
        </p:txBody>
      </p:sp>
      <p:sp>
        <p:nvSpPr>
          <p:cNvPr id="188" name="AutoShape 99"/>
          <p:cNvSpPr>
            <a:spLocks noChangeArrowheads="1"/>
          </p:cNvSpPr>
          <p:nvPr/>
        </p:nvSpPr>
        <p:spPr bwMode="auto">
          <a:xfrm>
            <a:off x="6300788" y="5011484"/>
            <a:ext cx="2305050" cy="431800"/>
          </a:xfrm>
          <a:prstGeom prst="wedgeRoundRectCallout">
            <a:avLst>
              <a:gd name="adj1" fmla="val -59227"/>
              <a:gd name="adj2" fmla="val -104046"/>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ERROR</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，非法字符</a:t>
            </a:r>
          </a:p>
        </p:txBody>
      </p:sp>
    </p:spTree>
    <p:extLst>
      <p:ext uri="{BB962C8B-B14F-4D97-AF65-F5344CB8AC3E}">
        <p14:creationId xmlns:p14="http://schemas.microsoft.com/office/powerpoint/2010/main" val="407100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ox(in)">
                                      <p:cBhvr>
                                        <p:cTn id="7" dur="500"/>
                                        <p:tgtEl>
                                          <p:spTgt spid="173"/>
                                        </p:tgtEl>
                                      </p:cBhvr>
                                    </p:animEffect>
                                  </p:childTnLst>
                                  <p:subTnLst>
                                    <p:set>
                                      <p:cBhvr override="childStyle">
                                        <p:cTn dur="1" fill="hold" display="0" masterRel="nextClick" afterEffect="1"/>
                                        <p:tgtEl>
                                          <p:spTgt spid="17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box(in)">
                                      <p:cBhvr>
                                        <p:cTn id="12" dur="500"/>
                                        <p:tgtEl>
                                          <p:spTgt spid="174"/>
                                        </p:tgtEl>
                                      </p:cBhvr>
                                    </p:animEffect>
                                  </p:childTnLst>
                                  <p:subTnLst>
                                    <p:set>
                                      <p:cBhvr override="childStyle">
                                        <p:cTn dur="1" fill="hold" display="0" masterRel="nextClick" afterEffect="1"/>
                                        <p:tgtEl>
                                          <p:spTgt spid="17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5"/>
                                        </p:tgtEl>
                                        <p:attrNameLst>
                                          <p:attrName>style.visibility</p:attrName>
                                        </p:attrNameLst>
                                      </p:cBhvr>
                                      <p:to>
                                        <p:strVal val="visible"/>
                                      </p:to>
                                    </p:set>
                                    <p:animEffect transition="in" filter="box(in)">
                                      <p:cBhvr>
                                        <p:cTn id="17" dur="500"/>
                                        <p:tgtEl>
                                          <p:spTgt spid="175"/>
                                        </p:tgtEl>
                                      </p:cBhvr>
                                    </p:animEffect>
                                  </p:childTnLst>
                                  <p:subTnLst>
                                    <p:set>
                                      <p:cBhvr override="childStyle">
                                        <p:cTn dur="1" fill="hold" display="0" masterRel="nextClick" afterEffect="1"/>
                                        <p:tgtEl>
                                          <p:spTgt spid="17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6"/>
                                        </p:tgtEl>
                                        <p:attrNameLst>
                                          <p:attrName>style.visibility</p:attrName>
                                        </p:attrNameLst>
                                      </p:cBhvr>
                                      <p:to>
                                        <p:strVal val="visible"/>
                                      </p:to>
                                    </p:set>
                                    <p:animEffect transition="in" filter="box(in)">
                                      <p:cBhvr>
                                        <p:cTn id="22" dur="500"/>
                                        <p:tgtEl>
                                          <p:spTgt spid="176"/>
                                        </p:tgtEl>
                                      </p:cBhvr>
                                    </p:animEffect>
                                  </p:childTnLst>
                                  <p:subTnLst>
                                    <p:set>
                                      <p:cBhvr override="childStyle">
                                        <p:cTn dur="1" fill="hold" display="0" masterRel="nextClick" afterEffect="1"/>
                                        <p:tgtEl>
                                          <p:spTgt spid="17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7"/>
                                        </p:tgtEl>
                                        <p:attrNameLst>
                                          <p:attrName>style.visibility</p:attrName>
                                        </p:attrNameLst>
                                      </p:cBhvr>
                                      <p:to>
                                        <p:strVal val="visible"/>
                                      </p:to>
                                    </p:set>
                                    <p:animEffect transition="in" filter="box(in)">
                                      <p:cBhvr>
                                        <p:cTn id="27" dur="500"/>
                                        <p:tgtEl>
                                          <p:spTgt spid="177"/>
                                        </p:tgtEl>
                                      </p:cBhvr>
                                    </p:animEffect>
                                  </p:childTnLst>
                                  <p:subTnLst>
                                    <p:set>
                                      <p:cBhvr override="childStyle">
                                        <p:cTn dur="1" fill="hold" display="0" masterRel="nextClick" afterEffect="1"/>
                                        <p:tgtEl>
                                          <p:spTgt spid="17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8"/>
                                        </p:tgtEl>
                                        <p:attrNameLst>
                                          <p:attrName>style.visibility</p:attrName>
                                        </p:attrNameLst>
                                      </p:cBhvr>
                                      <p:to>
                                        <p:strVal val="visible"/>
                                      </p:to>
                                    </p:set>
                                    <p:animEffect transition="in" filter="box(in)">
                                      <p:cBhvr>
                                        <p:cTn id="32" dur="5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79"/>
                                        </p:tgtEl>
                                        <p:attrNameLst>
                                          <p:attrName>style.visibility</p:attrName>
                                        </p:attrNameLst>
                                      </p:cBhvr>
                                      <p:to>
                                        <p:strVal val="visible"/>
                                      </p:to>
                                    </p:set>
                                    <p:animEffect transition="in" filter="box(in)">
                                      <p:cBhvr>
                                        <p:cTn id="37" dur="5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0"/>
                                        </p:tgtEl>
                                        <p:attrNameLst>
                                          <p:attrName>style.visibility</p:attrName>
                                        </p:attrNameLst>
                                      </p:cBhvr>
                                      <p:to>
                                        <p:strVal val="visible"/>
                                      </p:to>
                                    </p:set>
                                    <p:animEffect transition="in" filter="box(in)">
                                      <p:cBhvr>
                                        <p:cTn id="42" dur="5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box(in)">
                                      <p:cBhvr>
                                        <p:cTn id="47" dur="5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2"/>
                                        </p:tgtEl>
                                        <p:attrNameLst>
                                          <p:attrName>style.visibility</p:attrName>
                                        </p:attrNameLst>
                                      </p:cBhvr>
                                      <p:to>
                                        <p:strVal val="visible"/>
                                      </p:to>
                                    </p:set>
                                    <p:animEffect transition="in" filter="box(in)">
                                      <p:cBhvr>
                                        <p:cTn id="52" dur="500"/>
                                        <p:tgtEl>
                                          <p:spTgt spid="182"/>
                                        </p:tgtEl>
                                      </p:cBhvr>
                                    </p:animEffect>
                                  </p:childTnLst>
                                  <p:subTnLst>
                                    <p:set>
                                      <p:cBhvr override="childStyle">
                                        <p:cTn dur="1" fill="hold" display="0" masterRel="nextClick" afterEffect="1"/>
                                        <p:tgtEl>
                                          <p:spTgt spid="182"/>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183"/>
                                        </p:tgtEl>
                                        <p:attrNameLst>
                                          <p:attrName>style.visibility</p:attrName>
                                        </p:attrNameLst>
                                      </p:cBhvr>
                                      <p:to>
                                        <p:strVal val="visible"/>
                                      </p:to>
                                    </p:set>
                                    <p:animEffect transition="in" filter="box(in)">
                                      <p:cBhvr>
                                        <p:cTn id="57" dur="500"/>
                                        <p:tgtEl>
                                          <p:spTgt spid="183"/>
                                        </p:tgtEl>
                                      </p:cBhvr>
                                    </p:animEffect>
                                  </p:childTnLst>
                                  <p:subTnLst>
                                    <p:set>
                                      <p:cBhvr override="childStyle">
                                        <p:cTn dur="1" fill="hold" display="0" masterRel="nextClick" afterEffect="1"/>
                                        <p:tgtEl>
                                          <p:spTgt spid="18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84"/>
                                        </p:tgtEl>
                                        <p:attrNameLst>
                                          <p:attrName>style.visibility</p:attrName>
                                        </p:attrNameLst>
                                      </p:cBhvr>
                                      <p:to>
                                        <p:strVal val="visible"/>
                                      </p:to>
                                    </p:set>
                                    <p:animEffect transition="in" filter="box(in)">
                                      <p:cBhvr>
                                        <p:cTn id="62" dur="500"/>
                                        <p:tgtEl>
                                          <p:spTgt spid="184"/>
                                        </p:tgtEl>
                                      </p:cBhvr>
                                    </p:animEffect>
                                  </p:childTnLst>
                                  <p:subTnLst>
                                    <p:set>
                                      <p:cBhvr override="childStyle">
                                        <p:cTn dur="1" fill="hold" display="0" masterRel="nextClick" afterEffect="1"/>
                                        <p:tgtEl>
                                          <p:spTgt spid="184"/>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85"/>
                                        </p:tgtEl>
                                        <p:attrNameLst>
                                          <p:attrName>style.visibility</p:attrName>
                                        </p:attrNameLst>
                                      </p:cBhvr>
                                      <p:to>
                                        <p:strVal val="visible"/>
                                      </p:to>
                                    </p:set>
                                    <p:animEffect transition="in" filter="box(in)">
                                      <p:cBhvr>
                                        <p:cTn id="67" dur="500"/>
                                        <p:tgtEl>
                                          <p:spTgt spid="185"/>
                                        </p:tgtEl>
                                      </p:cBhvr>
                                    </p:animEffec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86"/>
                                        </p:tgtEl>
                                        <p:attrNameLst>
                                          <p:attrName>style.visibility</p:attrName>
                                        </p:attrNameLst>
                                      </p:cBhvr>
                                      <p:to>
                                        <p:strVal val="visible"/>
                                      </p:to>
                                    </p:set>
                                    <p:animEffect transition="in" filter="box(in)">
                                      <p:cBhvr>
                                        <p:cTn id="72" dur="500"/>
                                        <p:tgtEl>
                                          <p:spTgt spid="186"/>
                                        </p:tgtEl>
                                      </p:cBhvr>
                                    </p:animEffec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187"/>
                                        </p:tgtEl>
                                        <p:attrNameLst>
                                          <p:attrName>style.visibility</p:attrName>
                                        </p:attrNameLst>
                                      </p:cBhvr>
                                      <p:to>
                                        <p:strVal val="visible"/>
                                      </p:to>
                                    </p:set>
                                    <p:animEffect transition="in" filter="box(in)">
                                      <p:cBhvr>
                                        <p:cTn id="77" dur="500"/>
                                        <p:tgtEl>
                                          <p:spTgt spid="187"/>
                                        </p:tgtEl>
                                      </p:cBhvr>
                                    </p:animEffect>
                                  </p:childTnLst>
                                  <p:subTnLst>
                                    <p:set>
                                      <p:cBhvr override="childStyle">
                                        <p:cTn dur="1" fill="hold" display="0" masterRel="nextClick" afterEffect="1"/>
                                        <p:tgtEl>
                                          <p:spTgt spid="187"/>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88"/>
                                        </p:tgtEl>
                                        <p:attrNameLst>
                                          <p:attrName>style.visibility</p:attrName>
                                        </p:attrNameLst>
                                      </p:cBhvr>
                                      <p:to>
                                        <p:strVal val="visible"/>
                                      </p:to>
                                    </p:set>
                                    <p:animEffect transition="in" filter="box(in)">
                                      <p:cBhvr>
                                        <p:cTn id="82" dur="500"/>
                                        <p:tgtEl>
                                          <p:spTgt spid="188"/>
                                        </p:tgtEl>
                                      </p:cBhvr>
                                    </p:animEffect>
                                  </p:childTnLst>
                                  <p:subTnLst>
                                    <p:set>
                                      <p:cBhvr override="childStyle">
                                        <p:cTn dur="1" fill="hold" display="0" masterRel="nextClick" afterEffect="1"/>
                                        <p:tgtEl>
                                          <p:spTgt spid="1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utoUpdateAnimBg="0"/>
      <p:bldP spid="174" grpId="0" animBg="1" autoUpdateAnimBg="0"/>
      <p:bldP spid="175" grpId="0" animBg="1" autoUpdateAnimBg="0"/>
      <p:bldP spid="176" grpId="0" animBg="1" autoUpdateAnimBg="0"/>
      <p:bldP spid="177" grpId="0" animBg="1" autoUpdateAnimBg="0"/>
      <p:bldP spid="178" grpId="0" animBg="1" autoUpdateAnimBg="0"/>
      <p:bldP spid="179" grpId="0" animBg="1" autoUpdateAnimBg="0"/>
      <p:bldP spid="180" grpId="0" animBg="1" autoUpdateAnimBg="0"/>
      <p:bldP spid="181" grpId="0" animBg="1" autoUpdateAnimBg="0"/>
      <p:bldP spid="182" grpId="0" animBg="1" autoUpdateAnimBg="0"/>
      <p:bldP spid="183" grpId="0" animBg="1" autoUpdateAnimBg="0"/>
      <p:bldP spid="184" grpId="0" animBg="1" autoUpdateAnimBg="0"/>
      <p:bldP spid="185" grpId="0" animBg="1" autoUpdateAnimBg="0"/>
      <p:bldP spid="186" grpId="0" animBg="1" autoUpdateAnimBg="0"/>
      <p:bldP spid="187" grpId="0" animBg="1" autoUpdateAnimBg="0"/>
      <p:bldP spid="18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13" name="AutoShape 4"/>
          <p:cNvSpPr>
            <a:spLocks noChangeArrowheads="1"/>
          </p:cNvSpPr>
          <p:nvPr/>
        </p:nvSpPr>
        <p:spPr bwMode="auto">
          <a:xfrm>
            <a:off x="466725" y="785305"/>
            <a:ext cx="7978775" cy="1481257"/>
          </a:xfrm>
          <a:prstGeom prst="roundRect">
            <a:avLst>
              <a:gd name="adj" fmla="val 16667"/>
            </a:avLst>
          </a:prstGeom>
          <a:noFill/>
          <a:ln w="9525">
            <a:solidFill>
              <a:srgbClr val="000000"/>
            </a:solidFill>
            <a:round/>
            <a:headEnd/>
            <a:tailEnd/>
          </a:ln>
          <a:effectLst/>
        </p:spPr>
        <p:txBody>
          <a:bodyPr>
            <a:spAutoFit/>
          </a:bodyPr>
          <a:lstStyle/>
          <a:p>
            <a:pPr marL="355600" marR="0" lvl="0" indent="-355600" algn="just" defTabSz="914400" eaLnBrk="1" fontAlgn="auto" latinLnBrk="0" hangingPunct="1">
              <a:lnSpc>
                <a:spcPct val="90000"/>
              </a:lnSpc>
              <a:spcBef>
                <a:spcPct val="20000"/>
              </a:spcBef>
              <a:spcAft>
                <a:spcPts val="0"/>
              </a:spcAft>
              <a:buSzTx/>
              <a:buFont typeface="Wingdings" pitchFamily="2" charset="2"/>
              <a:buChar char="q"/>
              <a:tabLst/>
              <a:defRPr/>
            </a:pPr>
            <a:r>
              <a:rPr kumimoji="0" lang="zh-CN" altLang="en-US" sz="2400" b="0" i="0" u="none" strike="noStrike" kern="0" cap="none" spc="0" normalizeH="0" baseline="0" noProof="0" dirty="0" smtClean="0">
                <a:ln>
                  <a:noFill/>
                </a:ln>
                <a:effectLst/>
                <a:uLnTx/>
                <a:uFillTx/>
                <a:latin typeface="微软雅黑" pitchFamily="34" charset="-122"/>
                <a:ea typeface="微软雅黑" pitchFamily="34" charset="-122"/>
              </a:rPr>
              <a:t>从状态转换图到词法分析器</a:t>
            </a:r>
          </a:p>
          <a:p>
            <a:pPr marL="812800" marR="0" lvl="1" indent="-234950" algn="just" defTabSz="914400" eaLnBrk="1" fontAlgn="auto" latinLnBrk="0" hangingPunct="1">
              <a:lnSpc>
                <a:spcPct val="90000"/>
              </a:lnSpc>
              <a:spcBef>
                <a:spcPct val="20000"/>
              </a:spcBef>
              <a:spcAft>
                <a:spcPts val="0"/>
              </a:spcAft>
              <a:buSzTx/>
              <a:buFont typeface="Wingdings" pitchFamily="2" charset="2"/>
              <a:buChar char="ü"/>
              <a:tabLst/>
              <a:defRPr/>
            </a:pPr>
            <a:r>
              <a:rPr kumimoji="0" lang="zh-CN" altLang="en-US" sz="1800" b="0" i="0" u="none" strike="noStrike" kern="0" cap="none" spc="0" normalizeH="0" baseline="0" noProof="0" dirty="0" smtClean="0">
                <a:ln>
                  <a:noFill/>
                </a:ln>
                <a:effectLst/>
                <a:uLnTx/>
                <a:uFillTx/>
                <a:latin typeface="微软雅黑" pitchFamily="34" charset="-122"/>
                <a:ea typeface="微软雅黑" pitchFamily="34" charset="-122"/>
              </a:rPr>
              <a:t>每个状态对应一段程序</a:t>
            </a:r>
          </a:p>
          <a:p>
            <a:pPr marL="812800" marR="0" lvl="1" indent="-234950" algn="just" defTabSz="914400" eaLnBrk="1" fontAlgn="auto" latinLnBrk="0" hangingPunct="1">
              <a:lnSpc>
                <a:spcPct val="90000"/>
              </a:lnSpc>
              <a:spcBef>
                <a:spcPct val="20000"/>
              </a:spcBef>
              <a:spcAft>
                <a:spcPts val="0"/>
              </a:spcAft>
              <a:buSzTx/>
              <a:buFont typeface="Wingdings" pitchFamily="2" charset="2"/>
              <a:buChar char="ü"/>
              <a:tabLst/>
              <a:defRPr/>
            </a:pPr>
            <a:r>
              <a:rPr kumimoji="0" lang="zh-CN" altLang="en-US" sz="1800" b="0" i="0" u="none" strike="noStrike" kern="0" cap="none" spc="0" normalizeH="0" baseline="0" noProof="0" dirty="0" smtClean="0">
                <a:ln>
                  <a:noFill/>
                </a:ln>
                <a:effectLst/>
                <a:uLnTx/>
                <a:uFillTx/>
                <a:latin typeface="微软雅黑" pitchFamily="34" charset="-122"/>
                <a:ea typeface="微软雅黑" pitchFamily="34" charset="-122"/>
              </a:rPr>
              <a:t>分支较多时，使用</a:t>
            </a:r>
            <a:r>
              <a:rPr kumimoji="0" lang="en-US" altLang="zh-CN" sz="1800" b="0" i="0" u="none" strike="noStrike" kern="0" cap="none" spc="0" normalizeH="0" baseline="0" noProof="0" dirty="0" smtClean="0">
                <a:ln>
                  <a:noFill/>
                </a:ln>
                <a:effectLst/>
                <a:uLnTx/>
                <a:uFillTx/>
                <a:latin typeface="微软雅黑" pitchFamily="34" charset="-122"/>
                <a:ea typeface="微软雅黑" pitchFamily="34" charset="-122"/>
              </a:rPr>
              <a:t>case</a:t>
            </a:r>
            <a:r>
              <a:rPr kumimoji="0" lang="zh-CN" altLang="en-US" sz="1800" b="0" i="0" u="none" strike="noStrike" kern="0" cap="none" spc="0" normalizeH="0" baseline="0" noProof="0" dirty="0" smtClean="0">
                <a:ln>
                  <a:noFill/>
                </a:ln>
                <a:effectLst/>
                <a:uLnTx/>
                <a:uFillTx/>
                <a:latin typeface="微软雅黑" pitchFamily="34" charset="-122"/>
                <a:ea typeface="微软雅黑" pitchFamily="34" charset="-122"/>
              </a:rPr>
              <a:t>语句</a:t>
            </a:r>
          </a:p>
          <a:p>
            <a:pPr marL="812800" marR="0" lvl="1" indent="-234950" algn="just" defTabSz="914400" eaLnBrk="1" fontAlgn="auto" latinLnBrk="0" hangingPunct="1">
              <a:lnSpc>
                <a:spcPct val="90000"/>
              </a:lnSpc>
              <a:spcBef>
                <a:spcPct val="20000"/>
              </a:spcBef>
              <a:spcAft>
                <a:spcPts val="0"/>
              </a:spcAft>
              <a:buSzTx/>
              <a:buFont typeface="Wingdings" pitchFamily="2" charset="2"/>
              <a:buChar char="ü"/>
              <a:tabLst/>
              <a:defRPr/>
            </a:pPr>
            <a:r>
              <a:rPr kumimoji="0" lang="zh-CN" altLang="en-US" sz="1800" b="0" i="0" u="none" strike="noStrike" kern="0" cap="none" spc="0" normalizeH="0" baseline="0" noProof="0" dirty="0" smtClean="0">
                <a:ln>
                  <a:noFill/>
                </a:ln>
                <a:effectLst/>
                <a:uLnTx/>
                <a:uFillTx/>
                <a:latin typeface="微软雅黑" pitchFamily="34" charset="-122"/>
                <a:ea typeface="微软雅黑" pitchFamily="34" charset="-122"/>
              </a:rPr>
              <a:t>回路使用</a:t>
            </a:r>
            <a:r>
              <a:rPr kumimoji="0" lang="en-US" altLang="zh-CN" sz="1800" b="0" i="0" u="none" strike="noStrike" kern="0" cap="none" spc="0" normalizeH="0" baseline="0" noProof="0" dirty="0" smtClean="0">
                <a:ln>
                  <a:noFill/>
                </a:ln>
                <a:effectLst/>
                <a:uLnTx/>
                <a:uFillTx/>
                <a:latin typeface="微软雅黑" pitchFamily="34" charset="-122"/>
                <a:ea typeface="微软雅黑" pitchFamily="34" charset="-122"/>
              </a:rPr>
              <a:t>while</a:t>
            </a:r>
            <a:r>
              <a:rPr kumimoji="0" lang="zh-CN" altLang="en-US" sz="1800" b="0" i="0" u="none" strike="noStrike" kern="0" cap="none" spc="0" normalizeH="0" baseline="0" noProof="0" dirty="0" smtClean="0">
                <a:ln>
                  <a:noFill/>
                </a:ln>
                <a:effectLst/>
                <a:uLnTx/>
                <a:uFillTx/>
                <a:latin typeface="微软雅黑" pitchFamily="34" charset="-122"/>
                <a:ea typeface="微软雅黑" pitchFamily="34" charset="-122"/>
              </a:rPr>
              <a:t>或</a:t>
            </a:r>
            <a:r>
              <a:rPr kumimoji="0" lang="en-US" altLang="zh-CN" sz="1800" b="0" i="0" u="none" strike="noStrike" kern="0" cap="none" spc="0" normalizeH="0" baseline="0" noProof="0" dirty="0" smtClean="0">
                <a:ln>
                  <a:noFill/>
                </a:ln>
                <a:effectLst/>
                <a:uLnTx/>
                <a:uFillTx/>
                <a:latin typeface="微软雅黑" pitchFamily="34" charset="-122"/>
                <a:ea typeface="微软雅黑" pitchFamily="34" charset="-122"/>
              </a:rPr>
              <a:t>if</a:t>
            </a:r>
            <a:r>
              <a:rPr kumimoji="0" lang="zh-CN" altLang="en-US" sz="1800" b="0" i="0" u="none" strike="noStrike" kern="0" cap="none" spc="0" normalizeH="0" baseline="0" noProof="0" dirty="0" smtClean="0">
                <a:ln>
                  <a:noFill/>
                </a:ln>
                <a:effectLst/>
                <a:uLnTx/>
                <a:uFillTx/>
                <a:latin typeface="微软雅黑" pitchFamily="34" charset="-122"/>
                <a:ea typeface="微软雅黑" pitchFamily="34" charset="-122"/>
              </a:rPr>
              <a:t>语句</a:t>
            </a:r>
          </a:p>
        </p:txBody>
      </p:sp>
      <p:sp>
        <p:nvSpPr>
          <p:cNvPr id="14" name="Rectangle 5"/>
          <p:cNvSpPr>
            <a:spLocks noChangeArrowheads="1"/>
          </p:cNvSpPr>
          <p:nvPr/>
        </p:nvSpPr>
        <p:spPr bwMode="auto">
          <a:xfrm>
            <a:off x="433388" y="2441067"/>
            <a:ext cx="4283075" cy="360363"/>
          </a:xfrm>
          <a:prstGeom prst="rect">
            <a:avLst/>
          </a:prstGeom>
          <a:noFill/>
          <a:ln>
            <a:noFill/>
          </a:ln>
          <a:effectLst/>
        </p:spPr>
        <p:txBody>
          <a:bodyPr wrap="none" lIns="0" tIns="46038" rIns="0" bIns="46038" anchor="ctr"/>
          <a:lstStyle/>
          <a:p>
            <a:pPr marL="457200" marR="0" lvl="0" indent="-457200"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以上状态转换图对应的程序如下：</a:t>
            </a:r>
          </a:p>
        </p:txBody>
      </p:sp>
      <p:sp>
        <p:nvSpPr>
          <p:cNvPr id="15" name="AutoShape 6"/>
          <p:cNvSpPr>
            <a:spLocks noChangeArrowheads="1"/>
          </p:cNvSpPr>
          <p:nvPr/>
        </p:nvSpPr>
        <p:spPr bwMode="auto">
          <a:xfrm>
            <a:off x="1042988" y="785305"/>
            <a:ext cx="7272337" cy="5616575"/>
          </a:xfrm>
          <a:prstGeom prst="flowChartDocument">
            <a:avLst/>
          </a:prstGeom>
          <a:solidFill>
            <a:srgbClr val="CCECFF"/>
          </a:solidFill>
          <a:ln w="9525">
            <a:solidFill>
              <a:srgbClr val="000000"/>
            </a:solidFill>
            <a:miter lim="800000"/>
            <a:headEnd/>
            <a:tailEnd/>
          </a:ln>
          <a:effectLst>
            <a:outerShdw dist="107763" dir="18900000" algn="ctr" rotWithShape="0">
              <a:srgbClr val="B2B2B2"/>
            </a:outerShdw>
          </a:effectLst>
        </p:spPr>
        <p:txBody>
          <a:bodyPr/>
          <a:lstStyle/>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start:	token=‘’; /*</a:t>
            </a: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置</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token</a:t>
            </a: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为空串*</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getchar</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getnbc</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case char of</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‘a’…‘z’: begin</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while letter or digit do</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begin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concat</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getchar</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retract;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c:=reserve;</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 c=0 then return($ID,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val</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else return(c,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‘0’…‘9’: begin</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while digit do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begin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concat</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getchar</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retract;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dtb</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return($INT,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val</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return($EQ, -);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return($SUB,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return($MUL, -);</a:t>
            </a:r>
          </a:p>
          <a:p>
            <a:pPr marL="0" marR="0" lvl="0" indent="0" defTabSz="914400" eaLnBrk="1" fontAlgn="auto" latinLnBrk="0" hangingPunct="1">
              <a:lnSpc>
                <a:spcPct val="80000"/>
              </a:lnSpc>
              <a:spcBef>
                <a:spcPts val="0"/>
              </a:spcBef>
              <a:spcAft>
                <a:spcPts val="0"/>
              </a:spcAft>
              <a:buClrTx/>
              <a:buSzTx/>
              <a:buFontTx/>
              <a:buNone/>
              <a:tabLst/>
              <a:defRPr/>
            </a:pPr>
            <a:endPar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6" name="Freeform 7"/>
          <p:cNvSpPr>
            <a:spLocks/>
          </p:cNvSpPr>
          <p:nvPr/>
        </p:nvSpPr>
        <p:spPr bwMode="auto">
          <a:xfrm>
            <a:off x="1042988" y="1716977"/>
            <a:ext cx="1584325"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 name="Freeform 8"/>
          <p:cNvSpPr>
            <a:spLocks/>
          </p:cNvSpPr>
          <p:nvPr/>
        </p:nvSpPr>
        <p:spPr bwMode="auto">
          <a:xfrm>
            <a:off x="1042988" y="3462020"/>
            <a:ext cx="1655762"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 name="Freeform 9"/>
          <p:cNvSpPr>
            <a:spLocks/>
          </p:cNvSpPr>
          <p:nvPr/>
        </p:nvSpPr>
        <p:spPr bwMode="auto">
          <a:xfrm>
            <a:off x="1206118" y="4753166"/>
            <a:ext cx="504825"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 name="AutoShape 10"/>
          <p:cNvSpPr>
            <a:spLocks noChangeArrowheads="1"/>
          </p:cNvSpPr>
          <p:nvPr/>
        </p:nvSpPr>
        <p:spPr bwMode="auto">
          <a:xfrm>
            <a:off x="1547813" y="2062290"/>
            <a:ext cx="1655762" cy="431800"/>
          </a:xfrm>
          <a:prstGeom prst="wedgeRoundRectCallout">
            <a:avLst>
              <a:gd name="adj1" fmla="val -62847"/>
              <a:gd name="adj2" fmla="val -104046"/>
              <a:gd name="adj3" fmla="val 166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识别标识符</a:t>
            </a:r>
          </a:p>
        </p:txBody>
      </p:sp>
      <p:sp>
        <p:nvSpPr>
          <p:cNvPr id="20" name="AutoShape 11"/>
          <p:cNvSpPr>
            <a:spLocks noChangeArrowheads="1"/>
          </p:cNvSpPr>
          <p:nvPr/>
        </p:nvSpPr>
        <p:spPr bwMode="auto">
          <a:xfrm>
            <a:off x="1849755" y="3862960"/>
            <a:ext cx="1943100" cy="431800"/>
          </a:xfrm>
          <a:prstGeom prst="wedgeRoundRectCallout">
            <a:avLst>
              <a:gd name="adj1" fmla="val -60949"/>
              <a:gd name="adj2" fmla="val -104046"/>
              <a:gd name="adj3" fmla="val 166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识别整型常数</a:t>
            </a:r>
          </a:p>
        </p:txBody>
      </p:sp>
      <p:sp>
        <p:nvSpPr>
          <p:cNvPr id="21" name="AutoShape 12"/>
          <p:cNvSpPr>
            <a:spLocks noChangeArrowheads="1"/>
          </p:cNvSpPr>
          <p:nvPr/>
        </p:nvSpPr>
        <p:spPr bwMode="auto">
          <a:xfrm>
            <a:off x="1741011" y="5122196"/>
            <a:ext cx="2160588" cy="431800"/>
          </a:xfrm>
          <a:prstGeom prst="wedgeRoundRectCallout">
            <a:avLst>
              <a:gd name="adj1" fmla="val -59847"/>
              <a:gd name="adj2" fmla="val -104046"/>
              <a:gd name="adj3" fmla="val 16667"/>
            </a:avLst>
          </a:prstGeom>
          <a:solidFill>
            <a:srgbClr val="FFFF99"/>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识别关系运算符</a:t>
            </a:r>
            <a:r>
              <a:rPr kumimoji="1" lang="en-US" altLang="zh-CN"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22" name="AutoShape 13"/>
          <p:cNvSpPr>
            <a:spLocks noChangeArrowheads="1"/>
          </p:cNvSpPr>
          <p:nvPr/>
        </p:nvSpPr>
        <p:spPr bwMode="auto">
          <a:xfrm>
            <a:off x="1080294" y="785305"/>
            <a:ext cx="7272337" cy="5543550"/>
          </a:xfrm>
          <a:prstGeom prst="flowChartDocument">
            <a:avLst/>
          </a:prstGeom>
          <a:solidFill>
            <a:srgbClr val="FFCCFF"/>
          </a:solidFill>
          <a:ln w="9525">
            <a:solidFill>
              <a:srgbClr val="000000"/>
            </a:solidFill>
            <a:miter lim="800000"/>
            <a:headEnd/>
            <a:tailEnd/>
          </a:ln>
          <a:effectLst>
            <a:outerShdw dist="107763" dir="18900000" algn="ctr" rotWithShape="0">
              <a:srgbClr val="B2B2B2"/>
            </a:outerShdw>
          </a:effectLst>
        </p:spPr>
        <p:txBody>
          <a:bodyPr/>
          <a:lstStyle/>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	begin</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getchar</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if(char = ‘=’) then return($LE,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else if (char = ‘&gt;’) then return($NE,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else begin retract; return($LT, -)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	begin</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getchar</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if(char = ‘=’) then return($GE,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else begin retract; return($GT, -)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begin</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getchar</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if(char = ‘=’) then return($ASSIGN,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else error;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return($LPAR,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return($RPAR,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return($</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SEm</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other: error;</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end of case;</a:t>
            </a:r>
          </a:p>
          <a:p>
            <a:pPr marL="0" marR="0" lvl="0" indent="0" defTabSz="914400" eaLnBrk="1" fontAlgn="auto" latinLnBrk="0" hangingPunct="1">
              <a:lnSpc>
                <a:spcPct val="80000"/>
              </a:lnSpc>
              <a:spcBef>
                <a:spcPts val="0"/>
              </a:spcBef>
              <a:spcAft>
                <a:spcPts val="0"/>
              </a:spcAft>
              <a:buClrTx/>
              <a:buSzTx/>
              <a:buFontTx/>
              <a:buNone/>
              <a:tabLst/>
              <a:defRPr/>
            </a:pP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goto</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start;</a:t>
            </a:r>
          </a:p>
          <a:p>
            <a:pPr marL="0" marR="0" lvl="0" indent="0" defTabSz="914400" eaLnBrk="1" fontAlgn="auto" latinLnBrk="0" hangingPunct="1">
              <a:lnSpc>
                <a:spcPct val="80000"/>
              </a:lnSpc>
              <a:spcBef>
                <a:spcPts val="0"/>
              </a:spcBef>
              <a:spcAft>
                <a:spcPts val="0"/>
              </a:spcAft>
              <a:buClrTx/>
              <a:buSzTx/>
              <a:buFontTx/>
              <a:buNone/>
              <a:tabLst/>
              <a:defRPr/>
            </a:pPr>
            <a:endPar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5860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edge">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Bottom)">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lide(fromBottom)">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lide(fromBottom)">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ox(in)">
                                      <p:cBhvr>
                                        <p:cTn id="4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edge">
                                      <p:cBhvr>
                                        <p:cTn id="4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autoUpdateAnimBg="0"/>
      <p:bldP spid="16" grpId="0" animBg="1"/>
      <p:bldP spid="17" grpId="0" animBg="1"/>
      <p:bldP spid="18" grpId="0" animBg="1"/>
      <p:bldP spid="19" grpId="0" animBg="1" autoUpdateAnimBg="0"/>
      <p:bldP spid="20" grpId="0" animBg="1" autoUpdateAnimBg="0"/>
      <p:bldP spid="21" grpId="0" animBg="1" autoUpdateAnimBg="0"/>
      <p:bldP spid="22"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kern="0" dirty="0">
                <a:solidFill>
                  <a:schemeClr val="tx1"/>
                </a:solidFill>
                <a:latin typeface="微软雅黑" pitchFamily="34" charset="-122"/>
              </a:rPr>
              <a:t>第六章  </a:t>
            </a:r>
            <a:r>
              <a:rPr lang="zh-CN" altLang="en-US" kern="0" dirty="0" smtClean="0">
                <a:solidFill>
                  <a:schemeClr val="tx1"/>
                </a:solidFill>
                <a:latin typeface="微软雅黑" pitchFamily="34" charset="-122"/>
              </a:rPr>
              <a:t>词法分析</a:t>
            </a:r>
            <a:endParaRPr lang="zh-CN" altLang="en-US" dirty="0">
              <a:solidFill>
                <a:schemeClr val="tx1"/>
              </a:solidFill>
              <a:latin typeface="微软雅黑" pitchFamily="34" charset="-122"/>
            </a:endParaRPr>
          </a:p>
        </p:txBody>
      </p:sp>
      <p:sp>
        <p:nvSpPr>
          <p:cNvPr id="5" name="Rectangle 4"/>
          <p:cNvSpPr>
            <a:spLocks noChangeArrowheads="1"/>
          </p:cNvSpPr>
          <p:nvPr/>
        </p:nvSpPr>
        <p:spPr bwMode="auto">
          <a:xfrm>
            <a:off x="838200" y="609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0"/>
              </a:spcBef>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1pPr>
            <a:lvl2pPr>
              <a:spcBef>
                <a:spcPct val="0"/>
              </a:spcBef>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spcBef>
                <a:spcPct val="0"/>
              </a:spcBef>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spcBef>
                <a:spcPct val="0"/>
              </a:spcBef>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spcBef>
                <a:spcPct val="0"/>
              </a:spcBef>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3200" b="1" i="0" u="none" strike="noStrike" kern="0" cap="none" spc="0" normalizeH="0" baseline="0" noProof="0" dirty="0" smtClean="0">
              <a:ln>
                <a:noFill/>
              </a:ln>
              <a:solidFill>
                <a:srgbClr val="00CC99"/>
              </a:solidFill>
              <a:effectLst>
                <a:outerShdw blurRad="38100" dist="38100" dir="2700000" algn="tl">
                  <a:srgbClr val="C0C0C0"/>
                </a:outerShdw>
              </a:effectLst>
              <a:uLnTx/>
              <a:uFillTx/>
              <a:latin typeface="Times New Roman" panose="02020603050405020304" pitchFamily="18" charset="0"/>
              <a:ea typeface="仿宋_GB2312" pitchFamily="49" charset="-122"/>
            </a:endParaRPr>
          </a:p>
        </p:txBody>
      </p:sp>
      <p:sp>
        <p:nvSpPr>
          <p:cNvPr id="6" name="AutoShape 7"/>
          <p:cNvSpPr>
            <a:spLocks noChangeArrowheads="1"/>
          </p:cNvSpPr>
          <p:nvPr/>
        </p:nvSpPr>
        <p:spPr bwMode="auto">
          <a:xfrm>
            <a:off x="1619250" y="1733233"/>
            <a:ext cx="6408738" cy="3313112"/>
          </a:xfrm>
          <a:prstGeom prst="roundRect">
            <a:avLst>
              <a:gd name="adj" fmla="val 2867"/>
            </a:avLst>
          </a:prstGeom>
          <a:noFill/>
          <a:ln w="9525">
            <a:solidFill>
              <a:srgbClr val="B2B2B2"/>
            </a:solidFill>
            <a:round/>
            <a:headEnd/>
            <a:tailEnd/>
          </a:ln>
          <a:effectLst/>
          <a:extLst/>
        </p:spPr>
        <p:txBody>
          <a:bodyPr/>
          <a:lstStyle>
            <a:lvl1pPr marL="444500" indent="-4445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623888"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44500" marR="0" lvl="0" indent="-444500" algn="l"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主要内容</a:t>
            </a:r>
          </a:p>
          <a:p>
            <a:pPr marL="444500" marR="0" lvl="0" indent="-444500" algn="l"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1.</a:t>
            </a: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介绍词法分析的过程</a:t>
            </a:r>
          </a:p>
          <a:p>
            <a:pPr marL="444500" marR="0" lvl="0" indent="-444500" algn="l"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2.</a:t>
            </a: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讨论词法分析器的设计与实现</a:t>
            </a:r>
          </a:p>
          <a:p>
            <a:pPr marL="444500" marR="0" lvl="0" indent="-444500" algn="l"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3.</a:t>
            </a: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介绍实现词法分析器的主要工具：</a:t>
            </a:r>
            <a:r>
              <a:rPr kumimoji="0"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状态转换图</a:t>
            </a:r>
            <a:endParaRPr kumimoji="1"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endParaRPr>
          </a:p>
        </p:txBody>
      </p:sp>
    </p:spTree>
    <p:extLst>
      <p:ext uri="{BB962C8B-B14F-4D97-AF65-F5344CB8AC3E}">
        <p14:creationId xmlns:p14="http://schemas.microsoft.com/office/powerpoint/2010/main" val="1239324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第一节 词法分析</a:t>
            </a:r>
            <a:r>
              <a:rPr kumimoji="1" lang="zh-CN" altLang="en-US" dirty="0" smtClean="0">
                <a:solidFill>
                  <a:schemeClr val="tx1"/>
                </a:solidFill>
                <a:latin typeface="微软雅黑" pitchFamily="34" charset="-122"/>
              </a:rPr>
              <a:t>概述</a:t>
            </a:r>
            <a:endParaRPr lang="zh-CN" altLang="en-US" dirty="0">
              <a:solidFill>
                <a:schemeClr val="tx1"/>
              </a:solidFill>
              <a:latin typeface="微软雅黑" pitchFamily="34" charset="-122"/>
            </a:endParaRPr>
          </a:p>
        </p:txBody>
      </p:sp>
      <p:sp>
        <p:nvSpPr>
          <p:cNvPr id="25" name="AutoShape 5"/>
          <p:cNvSpPr>
            <a:spLocks noChangeArrowheads="1"/>
          </p:cNvSpPr>
          <p:nvPr/>
        </p:nvSpPr>
        <p:spPr bwMode="auto">
          <a:xfrm>
            <a:off x="490538" y="1623378"/>
            <a:ext cx="7975600" cy="1463183"/>
          </a:xfrm>
          <a:prstGeom prst="roundRect">
            <a:avLst>
              <a:gd name="adj" fmla="val 6205"/>
            </a:avLst>
          </a:prstGeom>
          <a:noFill/>
          <a:ln w="9525">
            <a:solidFill>
              <a:srgbClr val="000000"/>
            </a:solidFill>
            <a:round/>
            <a:headEnd/>
            <a:tailEnd/>
          </a:ln>
          <a:effectLst/>
        </p:spPr>
        <p:txBody>
          <a:bodyPr>
            <a:spAutoFit/>
          </a:bodyPr>
          <a:lstStyle/>
          <a:p>
            <a:pPr marL="355600" marR="0" lvl="0" indent="-355600" algn="just" defTabSz="914400" eaLnBrk="1" fontAlgn="auto" latinLnBrk="0" hangingPunct="1">
              <a:lnSpc>
                <a:spcPct val="90000"/>
              </a:lnSpc>
              <a:spcBef>
                <a:spcPct val="20000"/>
              </a:spcBef>
              <a:spcAft>
                <a:spcPts val="0"/>
              </a:spcAft>
              <a:buSzTx/>
              <a:buFont typeface="Wingdings" pitchFamily="2" charset="2"/>
              <a:buChar char="q"/>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从左到右逐个字符扫描源程序的字符流，分析出一个个单词符号，把由字符串表示的源程序转换成由符号串组成的串，供语法分析器使用；并对识别过程中发现的错误，输出有关信息；</a:t>
            </a:r>
          </a:p>
        </p:txBody>
      </p:sp>
      <p:sp>
        <p:nvSpPr>
          <p:cNvPr id="26" name="Rectangle 6"/>
          <p:cNvSpPr>
            <a:spLocks noChangeArrowheads="1"/>
          </p:cNvSpPr>
          <p:nvPr/>
        </p:nvSpPr>
        <p:spPr bwMode="auto">
          <a:xfrm>
            <a:off x="395288" y="975678"/>
            <a:ext cx="381635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词法分析器的功能</a:t>
            </a:r>
          </a:p>
        </p:txBody>
      </p:sp>
      <p:sp>
        <p:nvSpPr>
          <p:cNvPr id="27" name="Rectangle 14"/>
          <p:cNvSpPr>
            <a:spLocks noChangeArrowheads="1"/>
          </p:cNvSpPr>
          <p:nvPr/>
        </p:nvSpPr>
        <p:spPr bwMode="auto">
          <a:xfrm>
            <a:off x="3779838" y="3279140"/>
            <a:ext cx="1655762" cy="935038"/>
          </a:xfrm>
          <a:prstGeom prst="rect">
            <a:avLst/>
          </a:prstGeom>
          <a:solidFill>
            <a:srgbClr val="FFCCFF"/>
          </a:solidFill>
          <a:ln w="9525" algn="ctr">
            <a:solidFill>
              <a:srgbClr val="0033CC"/>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词法分析器</a:t>
            </a:r>
          </a:p>
        </p:txBody>
      </p:sp>
      <p:sp>
        <p:nvSpPr>
          <p:cNvPr id="28" name="Rectangle 15"/>
          <p:cNvSpPr>
            <a:spLocks noChangeArrowheads="1"/>
          </p:cNvSpPr>
          <p:nvPr/>
        </p:nvSpPr>
        <p:spPr bwMode="auto">
          <a:xfrm>
            <a:off x="6445250" y="3279140"/>
            <a:ext cx="1150938"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符号串</a:t>
            </a:r>
          </a:p>
        </p:txBody>
      </p:sp>
      <p:sp>
        <p:nvSpPr>
          <p:cNvPr id="29" name="AutoShape 17"/>
          <p:cNvSpPr>
            <a:spLocks noChangeArrowheads="1"/>
          </p:cNvSpPr>
          <p:nvPr/>
        </p:nvSpPr>
        <p:spPr bwMode="auto">
          <a:xfrm>
            <a:off x="5581650" y="3350578"/>
            <a:ext cx="790575" cy="287337"/>
          </a:xfrm>
          <a:custGeom>
            <a:avLst/>
            <a:gdLst>
              <a:gd name="T0" fmla="*/ 2147483646 w 21600"/>
              <a:gd name="T1" fmla="*/ 0 h 21600"/>
              <a:gd name="T2" fmla="*/ 0 w 21600"/>
              <a:gd name="T3" fmla="*/ 338202260 h 21600"/>
              <a:gd name="T4" fmla="*/ 2147483646 w 21600"/>
              <a:gd name="T5" fmla="*/ 676402060 h 21600"/>
              <a:gd name="T6" fmla="*/ 2147483646 w 21600"/>
              <a:gd name="T7" fmla="*/ 33820226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 name="Rectangle 18"/>
          <p:cNvSpPr>
            <a:spLocks noChangeArrowheads="1"/>
          </p:cNvSpPr>
          <p:nvPr/>
        </p:nvSpPr>
        <p:spPr bwMode="auto">
          <a:xfrm>
            <a:off x="1116013" y="3495040"/>
            <a:ext cx="1582737"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输入字符串</a:t>
            </a:r>
          </a:p>
        </p:txBody>
      </p:sp>
      <p:sp>
        <p:nvSpPr>
          <p:cNvPr id="31" name="AutoShape 19"/>
          <p:cNvSpPr>
            <a:spLocks noChangeArrowheads="1"/>
          </p:cNvSpPr>
          <p:nvPr/>
        </p:nvSpPr>
        <p:spPr bwMode="auto">
          <a:xfrm>
            <a:off x="2771775" y="3566478"/>
            <a:ext cx="862013" cy="287337"/>
          </a:xfrm>
          <a:custGeom>
            <a:avLst/>
            <a:gdLst>
              <a:gd name="T0" fmla="*/ 2147483646 w 21600"/>
              <a:gd name="T1" fmla="*/ 0 h 21600"/>
              <a:gd name="T2" fmla="*/ 0 w 21600"/>
              <a:gd name="T3" fmla="*/ 338202260 h 21600"/>
              <a:gd name="T4" fmla="*/ 2147483646 w 21600"/>
              <a:gd name="T5" fmla="*/ 676402060 h 21600"/>
              <a:gd name="T6" fmla="*/ 2147483646 w 21600"/>
              <a:gd name="T7" fmla="*/ 33820226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 name="Rectangle 20"/>
          <p:cNvSpPr>
            <a:spLocks noChangeArrowheads="1"/>
          </p:cNvSpPr>
          <p:nvPr/>
        </p:nvSpPr>
        <p:spPr bwMode="auto">
          <a:xfrm>
            <a:off x="6443663" y="3782378"/>
            <a:ext cx="1150937"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出错信息</a:t>
            </a:r>
          </a:p>
        </p:txBody>
      </p:sp>
      <p:sp>
        <p:nvSpPr>
          <p:cNvPr id="33" name="AutoShape 21"/>
          <p:cNvSpPr>
            <a:spLocks noChangeArrowheads="1"/>
          </p:cNvSpPr>
          <p:nvPr/>
        </p:nvSpPr>
        <p:spPr bwMode="auto">
          <a:xfrm>
            <a:off x="5580063" y="3853815"/>
            <a:ext cx="790575" cy="287338"/>
          </a:xfrm>
          <a:custGeom>
            <a:avLst/>
            <a:gdLst>
              <a:gd name="T0" fmla="*/ 2147483646 w 21600"/>
              <a:gd name="T1" fmla="*/ 0 h 21600"/>
              <a:gd name="T2" fmla="*/ 0 w 21600"/>
              <a:gd name="T3" fmla="*/ 338205686 h 21600"/>
              <a:gd name="T4" fmla="*/ 2147483646 w 21600"/>
              <a:gd name="T5" fmla="*/ 676411544 h 21600"/>
              <a:gd name="T6" fmla="*/ 2147483646 w 21600"/>
              <a:gd name="T7" fmla="*/ 33820568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4" name="AutoShape 22"/>
          <p:cNvSpPr>
            <a:spLocks noChangeArrowheads="1"/>
          </p:cNvSpPr>
          <p:nvPr/>
        </p:nvSpPr>
        <p:spPr bwMode="auto">
          <a:xfrm>
            <a:off x="468313" y="4306253"/>
            <a:ext cx="7950200" cy="1287161"/>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SzTx/>
              <a:buFont typeface="Wingdings" panose="05000000000000000000" pitchFamily="2" charset="2"/>
              <a:buChar char="q"/>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词法分析器的输出形式</a:t>
            </a:r>
          </a:p>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None/>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	语言的符号通常分为</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5</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种：</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基本字</a:t>
            </a:r>
            <a:r>
              <a:rPr kumimoji="0" lang="zh-CN" altLang="en-US" sz="2400" b="1" i="0" u="none" strike="noStrike" kern="0" cap="none" spc="0" normalizeH="0" baseline="0" noProof="0" dirty="0" smtClean="0">
                <a:ln>
                  <a:noFill/>
                </a:ln>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标识符</a:t>
            </a:r>
            <a:r>
              <a:rPr kumimoji="0" lang="zh-CN" altLang="en-US" sz="2400" b="1" i="0" u="none" strike="noStrike" kern="0" cap="none" spc="0" normalizeH="0" baseline="0" noProof="0" dirty="0" smtClean="0">
                <a:ln>
                  <a:noFill/>
                </a:ln>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常数</a:t>
            </a:r>
            <a:r>
              <a:rPr kumimoji="0" lang="zh-CN" altLang="en-US" sz="2400" b="1" i="0" u="none" strike="noStrike" kern="0" cap="none" spc="0" normalizeH="0" baseline="0" noProof="0" dirty="0" smtClean="0">
                <a:ln>
                  <a:noFill/>
                </a:ln>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运算符</a:t>
            </a:r>
            <a:r>
              <a:rPr kumimoji="0" lang="zh-CN" altLang="en-US" sz="2400" b="1" i="0" u="none" strike="noStrike" kern="0" cap="none" spc="0" normalizeH="0" baseline="0" noProof="0" dirty="0" smtClean="0">
                <a:ln>
                  <a:noFill/>
                </a:ln>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界符</a:t>
            </a:r>
          </a:p>
        </p:txBody>
      </p:sp>
      <p:sp>
        <p:nvSpPr>
          <p:cNvPr id="35" name="Freeform 23"/>
          <p:cNvSpPr>
            <a:spLocks/>
          </p:cNvSpPr>
          <p:nvPr/>
        </p:nvSpPr>
        <p:spPr bwMode="auto">
          <a:xfrm>
            <a:off x="4462272" y="4792028"/>
            <a:ext cx="1152525"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6" name="Freeform 24"/>
          <p:cNvSpPr>
            <a:spLocks/>
          </p:cNvSpPr>
          <p:nvPr/>
        </p:nvSpPr>
        <p:spPr bwMode="auto">
          <a:xfrm>
            <a:off x="5686235" y="4792028"/>
            <a:ext cx="1223962"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7" name="Freeform 25"/>
          <p:cNvSpPr>
            <a:spLocks/>
          </p:cNvSpPr>
          <p:nvPr/>
        </p:nvSpPr>
        <p:spPr bwMode="auto">
          <a:xfrm>
            <a:off x="900113" y="5125403"/>
            <a:ext cx="1011237"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8" name="Freeform 26"/>
          <p:cNvSpPr>
            <a:spLocks/>
          </p:cNvSpPr>
          <p:nvPr/>
        </p:nvSpPr>
        <p:spPr bwMode="auto">
          <a:xfrm>
            <a:off x="6997954" y="4792028"/>
            <a:ext cx="719138"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9" name="Freeform 27"/>
          <p:cNvSpPr>
            <a:spLocks/>
          </p:cNvSpPr>
          <p:nvPr/>
        </p:nvSpPr>
        <p:spPr bwMode="auto">
          <a:xfrm>
            <a:off x="2124075" y="5114290"/>
            <a:ext cx="719138"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0" name="AutoShape 28"/>
          <p:cNvSpPr>
            <a:spLocks noChangeArrowheads="1"/>
          </p:cNvSpPr>
          <p:nvPr/>
        </p:nvSpPr>
        <p:spPr bwMode="auto">
          <a:xfrm>
            <a:off x="250825" y="3568065"/>
            <a:ext cx="5543550" cy="792163"/>
          </a:xfrm>
          <a:prstGeom prst="wedgeRoundRectCallout">
            <a:avLst>
              <a:gd name="adj1" fmla="val 39766"/>
              <a:gd name="adj2" fmla="val 100792"/>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例如</a:t>
            </a:r>
            <a:r>
              <a:rPr kumimoji="1" lang="en-US" altLang="zh-CN" sz="18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begin,if,end</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等语言预定义的具有特定含义的字符串，也称关键字或保留字；</a:t>
            </a:r>
          </a:p>
        </p:txBody>
      </p:sp>
      <p:sp>
        <p:nvSpPr>
          <p:cNvPr id="41" name="AutoShape 29"/>
          <p:cNvSpPr>
            <a:spLocks noChangeArrowheads="1"/>
          </p:cNvSpPr>
          <p:nvPr/>
        </p:nvSpPr>
        <p:spPr bwMode="auto">
          <a:xfrm>
            <a:off x="1692275" y="3568065"/>
            <a:ext cx="5543550" cy="792163"/>
          </a:xfrm>
          <a:prstGeom prst="wedgeRoundRectCallout">
            <a:avLst>
              <a:gd name="adj1" fmla="val 32190"/>
              <a:gd name="adj2" fmla="val 106111"/>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用来作为实体的名字或语句标号，通常是一个以字母开头的字母数字串；</a:t>
            </a:r>
          </a:p>
        </p:txBody>
      </p:sp>
      <p:sp>
        <p:nvSpPr>
          <p:cNvPr id="42" name="AutoShape 30"/>
          <p:cNvSpPr>
            <a:spLocks noChangeArrowheads="1"/>
          </p:cNvSpPr>
          <p:nvPr/>
        </p:nvSpPr>
        <p:spPr bwMode="auto">
          <a:xfrm>
            <a:off x="1908175" y="3926840"/>
            <a:ext cx="5543550" cy="433388"/>
          </a:xfrm>
          <a:prstGeom prst="wedgeRoundRectCallout">
            <a:avLst>
              <a:gd name="adj1" fmla="val 45175"/>
              <a:gd name="adj2" fmla="val 144125"/>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如整数、实数和字符串等；</a:t>
            </a:r>
          </a:p>
        </p:txBody>
      </p:sp>
      <p:sp>
        <p:nvSpPr>
          <p:cNvPr id="43" name="AutoShape 31"/>
          <p:cNvSpPr>
            <a:spLocks noChangeArrowheads="1"/>
          </p:cNvSpPr>
          <p:nvPr/>
        </p:nvSpPr>
        <p:spPr bwMode="auto">
          <a:xfrm>
            <a:off x="3132138" y="3568065"/>
            <a:ext cx="5543550" cy="792163"/>
          </a:xfrm>
          <a:prstGeom prst="wedgeRoundRectCallout">
            <a:avLst>
              <a:gd name="adj1" fmla="val -82130"/>
              <a:gd name="adj2" fmla="val 144588"/>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如算术运算符（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，关系运算符（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逻辑运算符（）等 </a:t>
            </a:r>
          </a:p>
        </p:txBody>
      </p:sp>
      <p:sp>
        <p:nvSpPr>
          <p:cNvPr id="44" name="AutoShape 32"/>
          <p:cNvSpPr>
            <a:spLocks noChangeArrowheads="1"/>
          </p:cNvSpPr>
          <p:nvPr/>
        </p:nvSpPr>
        <p:spPr bwMode="auto">
          <a:xfrm>
            <a:off x="1258888" y="4287203"/>
            <a:ext cx="4681537" cy="431800"/>
          </a:xfrm>
          <a:prstGeom prst="wedgeRoundRectCallout">
            <a:avLst>
              <a:gd name="adj1" fmla="val -23921"/>
              <a:gd name="adj2" fmla="val 144116"/>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如，</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sym typeface="Wingdings" pitchFamily="2" charset="2"/>
              </a:rPr>
              <a:t>:()</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sym typeface="Wingdings" pitchFamily="2" charset="2"/>
              </a:rPr>
              <a:t>等</a:t>
            </a:r>
            <a:endPar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11420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ox(i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0-#ppt_w/2"/>
                                          </p:val>
                                        </p:tav>
                                        <p:tav tm="100000">
                                          <p:val>
                                            <p:strVal val="#ppt_x"/>
                                          </p:val>
                                        </p:tav>
                                      </p:tavLst>
                                    </p:anim>
                                    <p:anim calcmode="lin" valueType="num">
                                      <p:cBhvr additive="base">
                                        <p:cTn id="1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ox(in)">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0-#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0-#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box(in)">
                                      <p:cBhvr>
                                        <p:cTn id="38" dur="500"/>
                                        <p:tgtEl>
                                          <p:spTgt spid="2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box(in)">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wedg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box(in)">
                                      <p:cBhvr>
                                        <p:cTn id="56"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0"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edg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box(in)">
                                      <p:cBhvr>
                                        <p:cTn id="66"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20"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edge">
                                      <p:cBhvr>
                                        <p:cTn id="71" dur="500"/>
                                        <p:tgtEl>
                                          <p:spTgt spid="38"/>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box(in)">
                                      <p:cBhvr>
                                        <p:cTn id="76"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0"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edg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box(in)">
                                      <p:cBhvr>
                                        <p:cTn id="86"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edge">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44"/>
                                        </p:tgtEl>
                                        <p:attrNameLst>
                                          <p:attrName>style.visibility</p:attrName>
                                        </p:attrNameLst>
                                      </p:cBhvr>
                                      <p:to>
                                        <p:strVal val="visible"/>
                                      </p:to>
                                    </p:set>
                                    <p:animEffect transition="in" filter="box(in)">
                                      <p:cBhvr>
                                        <p:cTn id="96"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7" grpId="0" animBg="1"/>
      <p:bldP spid="28" grpId="0" animBg="1"/>
      <p:bldP spid="29" grpId="0" animBg="1"/>
      <p:bldP spid="30" grpId="0" animBg="1"/>
      <p:bldP spid="31" grpId="0" animBg="1"/>
      <p:bldP spid="32" grpId="0" animBg="1"/>
      <p:bldP spid="33" grpId="0" animBg="1"/>
      <p:bldP spid="34" grpId="0" animBg="1" autoUpdateAnimBg="0"/>
      <p:bldP spid="35" grpId="0" animBg="1"/>
      <p:bldP spid="36" grpId="0" animBg="1"/>
      <p:bldP spid="37" grpId="0" animBg="1"/>
      <p:bldP spid="38" grpId="0" animBg="1"/>
      <p:bldP spid="39" grpId="0" animBg="1"/>
      <p:bldP spid="40" grpId="0" animBg="1" autoUpdateAnimBg="0"/>
      <p:bldP spid="41" grpId="0" animBg="1" autoUpdateAnimBg="0"/>
      <p:bldP spid="42" grpId="0" animBg="1" autoUpdateAnimBg="0"/>
      <p:bldP spid="43" grpId="0" animBg="1" autoUpdateAnimBg="0"/>
      <p:bldP spid="4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词法分析概述</a:t>
            </a:r>
            <a:endParaRPr lang="zh-CN" altLang="en-US" dirty="0"/>
          </a:p>
        </p:txBody>
      </p:sp>
      <p:sp>
        <p:nvSpPr>
          <p:cNvPr id="12" name="AutoShape 4"/>
          <p:cNvSpPr>
            <a:spLocks noChangeArrowheads="1"/>
          </p:cNvSpPr>
          <p:nvPr/>
        </p:nvSpPr>
        <p:spPr bwMode="auto">
          <a:xfrm>
            <a:off x="498475" y="894080"/>
            <a:ext cx="7915275" cy="871180"/>
          </a:xfrm>
          <a:prstGeom prst="roundRect">
            <a:avLst>
              <a:gd name="adj" fmla="val 8711"/>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SzTx/>
              <a:buFont typeface="Wingdings" panose="05000000000000000000" pitchFamily="2" charset="2"/>
              <a:buChar char="q"/>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词法分析器符号的输出形式：</a:t>
            </a:r>
          </a:p>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None/>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  二元式 （</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符号的种别  符号自身的值</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a:t>
            </a:r>
            <a:endParaRPr kumimoji="0" lang="zh-CN" altLang="en-US" sz="2400" b="1" i="0" u="none" strike="noStrike" kern="0" cap="none" spc="0" normalizeH="0" baseline="0" noProof="0" dirty="0" smtClean="0">
              <a:ln>
                <a:noFill/>
              </a:ln>
              <a:effectLst>
                <a:outerShdw blurRad="38100" dist="38100" dir="2700000" algn="tl">
                  <a:srgbClr val="000000"/>
                </a:outerShdw>
              </a:effectLst>
              <a:uLnTx/>
              <a:uFillTx/>
              <a:latin typeface="微软雅黑" pitchFamily="34" charset="-122"/>
              <a:ea typeface="微软雅黑" pitchFamily="34" charset="-122"/>
            </a:endParaRPr>
          </a:p>
        </p:txBody>
      </p:sp>
      <p:sp>
        <p:nvSpPr>
          <p:cNvPr id="13" name="Freeform 5"/>
          <p:cNvSpPr>
            <a:spLocks/>
          </p:cNvSpPr>
          <p:nvPr/>
        </p:nvSpPr>
        <p:spPr bwMode="auto">
          <a:xfrm>
            <a:off x="2339975" y="1716405"/>
            <a:ext cx="1511300"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 name="Freeform 6"/>
          <p:cNvSpPr>
            <a:spLocks/>
          </p:cNvSpPr>
          <p:nvPr/>
        </p:nvSpPr>
        <p:spPr bwMode="auto">
          <a:xfrm>
            <a:off x="4140200" y="1716405"/>
            <a:ext cx="1871663"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 name="AutoShape 7"/>
          <p:cNvSpPr>
            <a:spLocks noChangeArrowheads="1"/>
          </p:cNvSpPr>
          <p:nvPr/>
        </p:nvSpPr>
        <p:spPr bwMode="auto">
          <a:xfrm>
            <a:off x="3132138" y="2172018"/>
            <a:ext cx="5543550" cy="792162"/>
          </a:xfrm>
          <a:prstGeom prst="wedgeRoundRectCallout">
            <a:avLst>
              <a:gd name="adj1" fmla="val -56931"/>
              <a:gd name="adj2" fmla="val -102106"/>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种别通常是一个整数，即以整数对种别进行编码，表示单词的种类；</a:t>
            </a:r>
          </a:p>
        </p:txBody>
      </p:sp>
      <p:sp>
        <p:nvSpPr>
          <p:cNvPr id="16" name="AutoShape 8"/>
          <p:cNvSpPr>
            <a:spLocks noChangeArrowheads="1"/>
          </p:cNvSpPr>
          <p:nvPr/>
        </p:nvSpPr>
        <p:spPr bwMode="auto">
          <a:xfrm>
            <a:off x="539750" y="2098993"/>
            <a:ext cx="5543550" cy="792162"/>
          </a:xfrm>
          <a:prstGeom prst="wedgeRoundRectCallout">
            <a:avLst>
              <a:gd name="adj1" fmla="val 30153"/>
              <a:gd name="adj2" fmla="val -92884"/>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当一个种别中有多于一个符号时，存放符号自身的值；</a:t>
            </a:r>
          </a:p>
        </p:txBody>
      </p:sp>
      <p:sp>
        <p:nvSpPr>
          <p:cNvPr id="17" name="AutoShape 9"/>
          <p:cNvSpPr>
            <a:spLocks noChangeArrowheads="1"/>
          </p:cNvSpPr>
          <p:nvPr/>
        </p:nvSpPr>
        <p:spPr bwMode="auto">
          <a:xfrm>
            <a:off x="422275" y="2084261"/>
            <a:ext cx="8181975" cy="2792254"/>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SzTx/>
              <a:buFont typeface="Wingdings" panose="05000000000000000000" pitchFamily="2" charset="2"/>
              <a:buChar char="q"/>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种别编码的一般方式</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对于界符和运算符，一符一种，即一个符号对应一个编码；</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标识符作为单独的一种，用自身的值区别不同的标识符；</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对于常数，按它的类型来编码，如整型、实型、布尔型和字符型各为一种，按自身的值来区别不同的常数；</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基本字可分为一种，也可一符一种</a:t>
            </a:r>
            <a:endParaRPr kumimoji="0" lang="zh-CN" altLang="en-US" sz="2200" b="1" i="0" u="none" strike="noStrike" kern="0" cap="none" spc="0" normalizeH="0" baseline="0" noProof="0" dirty="0" smtClean="0">
              <a:ln>
                <a:noFill/>
              </a:ln>
              <a:effectLst>
                <a:outerShdw blurRad="38100" dist="38100" dir="2700000" algn="tl">
                  <a:srgbClr val="000000"/>
                </a:outerShdw>
              </a:effectLst>
              <a:uLnTx/>
              <a:uFillTx/>
              <a:latin typeface="微软雅黑" pitchFamily="34" charset="-122"/>
              <a:ea typeface="微软雅黑" pitchFamily="34" charset="-122"/>
            </a:endParaRPr>
          </a:p>
        </p:txBody>
      </p:sp>
      <p:sp>
        <p:nvSpPr>
          <p:cNvPr id="18" name="AutoShape 11"/>
          <p:cNvSpPr>
            <a:spLocks noChangeArrowheads="1"/>
          </p:cNvSpPr>
          <p:nvPr/>
        </p:nvSpPr>
        <p:spPr bwMode="auto">
          <a:xfrm>
            <a:off x="539750" y="5251069"/>
            <a:ext cx="7993063" cy="863600"/>
          </a:xfrm>
          <a:prstGeom prst="roundRect">
            <a:avLst>
              <a:gd name="adj" fmla="val 5435"/>
            </a:avLst>
          </a:prstGeom>
          <a:noFill/>
          <a:ln>
            <a:noFill/>
          </a:ln>
          <a:effectLst/>
        </p:spPr>
        <p:txBody>
          <a:bodyPr/>
          <a:lstStyle/>
          <a:p>
            <a:pPr marL="533400" eaLnBrk="1" hangingPunct="1">
              <a:lnSpc>
                <a:spcPct val="90000"/>
              </a:lnSpc>
              <a:spcBef>
                <a:spcPct val="20000"/>
              </a:spcBef>
            </a:pPr>
            <a:r>
              <a:rPr kumimoji="1" lang="zh-CN" altLang="en-US" sz="2400" b="1" dirty="0">
                <a:solidFill>
                  <a:srgbClr val="FF0000"/>
                </a:solidFill>
                <a:latin typeface="微软雅黑" pitchFamily="34" charset="-122"/>
                <a:ea typeface="微软雅黑" pitchFamily="34" charset="-122"/>
              </a:rPr>
              <a:t>注意</a:t>
            </a:r>
            <a:r>
              <a:rPr kumimoji="1" lang="zh-CN" altLang="en-US" sz="2400" b="1" dirty="0">
                <a:latin typeface="微软雅黑" pitchFamily="34" charset="-122"/>
                <a:ea typeface="微软雅黑" pitchFamily="34" charset="-122"/>
              </a:rPr>
              <a:t>：在本课程中，基本字、运算符、界符一符一种，标识符为一种，常数按类型分种。 </a:t>
            </a:r>
            <a:endParaRPr lang="zh-CN" altLang="en-US" sz="2400" b="1" dirty="0">
              <a:latin typeface="微软雅黑" pitchFamily="34" charset="-122"/>
              <a:ea typeface="微软雅黑" pitchFamily="34" charset="-122"/>
            </a:endParaRPr>
          </a:p>
        </p:txBody>
      </p:sp>
      <p:graphicFrame>
        <p:nvGraphicFramePr>
          <p:cNvPr id="19" name="Object 12"/>
          <p:cNvGraphicFramePr>
            <a:graphicFrameLocks noChangeAspect="1"/>
          </p:cNvGraphicFramePr>
          <p:nvPr>
            <p:extLst>
              <p:ext uri="{D42A27DB-BD31-4B8C-83A1-F6EECF244321}">
                <p14:modId xmlns:p14="http://schemas.microsoft.com/office/powerpoint/2010/main" val="3835950577"/>
              </p:ext>
            </p:extLst>
          </p:nvPr>
        </p:nvGraphicFramePr>
        <p:xfrm>
          <a:off x="684213" y="5254943"/>
          <a:ext cx="360362" cy="588962"/>
        </p:xfrm>
        <a:graphic>
          <a:graphicData uri="http://schemas.openxmlformats.org/presentationml/2006/ole">
            <mc:AlternateContent xmlns:mc="http://schemas.openxmlformats.org/markup-compatibility/2006">
              <mc:Choice xmlns:v="urn:schemas-microsoft-com:vml" Requires="v">
                <p:oleObj spid="_x0000_s3097" name="剪辑" r:id="rId3" imgW="1728788" imgH="3252788" progId="MS_ClipArt_Gallery.2">
                  <p:embed/>
                </p:oleObj>
              </mc:Choice>
              <mc:Fallback>
                <p:oleObj name="剪辑" r:id="rId3" imgW="1728788" imgH="32527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254943"/>
                        <a:ext cx="360362" cy="5889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13"/>
          <p:cNvSpPr>
            <a:spLocks noChangeArrowheads="1"/>
          </p:cNvSpPr>
          <p:nvPr/>
        </p:nvSpPr>
        <p:spPr bwMode="auto">
          <a:xfrm>
            <a:off x="1331912" y="2066927"/>
            <a:ext cx="6624637" cy="3590925"/>
          </a:xfrm>
          <a:prstGeom prst="flowChartDocument">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outerShdw>
          </a:effectLst>
        </p:spPr>
        <p:txBody>
          <a:bodyPr/>
          <a:lstStyle/>
          <a:p>
            <a:pPr marL="0" marR="0" lvl="0"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例：扫描语句</a:t>
            </a:r>
          </a:p>
          <a:p>
            <a:pPr marL="0" marR="0" lvl="1" indent="0" defTabSz="914400" eaLnBrk="1" fontAlgn="auto" latinLnBrk="0" hangingPunct="1">
              <a:lnSpc>
                <a:spcPct val="80000"/>
              </a:lnSpc>
              <a:spcBef>
                <a:spcPts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A:=B50+10;</a:t>
            </a:r>
          </a:p>
          <a:p>
            <a:pPr marL="0" marR="0" lvl="0"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的输出为：</a:t>
            </a:r>
          </a:p>
          <a:p>
            <a:pPr marL="0" marR="0" lvl="1"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（标识符的编码 ‘</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在符号表中的位置）</a:t>
            </a:r>
          </a:p>
          <a:p>
            <a:pPr marL="0" marR="0" lvl="1"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的编码 </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_</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t>
            </a:r>
          </a:p>
          <a:p>
            <a:pPr marL="0" marR="0" lvl="1"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（标识符的编码 ‘</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B50’</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在符号表中的位置）</a:t>
            </a:r>
          </a:p>
          <a:p>
            <a:pPr marL="0" marR="0" lvl="1"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的编码 </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_</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a:t>
            </a:r>
          </a:p>
          <a:p>
            <a:pPr marL="0" marR="0" lvl="1"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（整数的编码 ‘</a:t>
            </a:r>
            <a:r>
              <a:rPr kumimoji="1" lang="en-US" altLang="zh-CN"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10’</a:t>
            </a:r>
            <a:r>
              <a:rPr kumimoji="1" lang="zh-CN" altLang="en-US" sz="2400" b="1" i="0" u="none" strike="noStrike" kern="0" cap="none" spc="0" normalizeH="0" baseline="0" noProof="0" dirty="0" smtClean="0">
                <a:ln>
                  <a:noFill/>
                </a:ln>
                <a:solidFill>
                  <a:srgbClr val="0033CC"/>
                </a:solidFill>
                <a:effectLst/>
                <a:uLnTx/>
                <a:uFillTx/>
                <a:latin typeface="微软雅黑" pitchFamily="34" charset="-122"/>
                <a:ea typeface="微软雅黑" pitchFamily="34" charset="-122"/>
              </a:rPr>
              <a:t>在常数表中的位置）</a:t>
            </a:r>
          </a:p>
        </p:txBody>
      </p:sp>
    </p:spTree>
    <p:extLst>
      <p:ext uri="{BB962C8B-B14F-4D97-AF65-F5344CB8AC3E}">
        <p14:creationId xmlns:p14="http://schemas.microsoft.com/office/powerpoint/2010/main" val="115740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290">
                                          <p:stCondLst>
                                            <p:cond delay="0"/>
                                          </p:stCondLst>
                                        </p:cTn>
                                        <p:tgtEl>
                                          <p:spTgt spid="18"/>
                                        </p:tgtEl>
                                      </p:cBhvr>
                                    </p:animEffect>
                                    <p:anim calcmode="lin" valueType="num">
                                      <p:cBhvr>
                                        <p:cTn id="33"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38" dur="13">
                                          <p:stCondLst>
                                            <p:cond delay="325"/>
                                          </p:stCondLst>
                                        </p:cTn>
                                        <p:tgtEl>
                                          <p:spTgt spid="18"/>
                                        </p:tgtEl>
                                      </p:cBhvr>
                                      <p:to x="100000" y="60000"/>
                                    </p:animScale>
                                    <p:animScale>
                                      <p:cBhvr>
                                        <p:cTn id="39" dur="83" decel="50000">
                                          <p:stCondLst>
                                            <p:cond delay="338"/>
                                          </p:stCondLst>
                                        </p:cTn>
                                        <p:tgtEl>
                                          <p:spTgt spid="18"/>
                                        </p:tgtEl>
                                      </p:cBhvr>
                                      <p:to x="100000" y="100000"/>
                                    </p:animScale>
                                    <p:animScale>
                                      <p:cBhvr>
                                        <p:cTn id="40" dur="13">
                                          <p:stCondLst>
                                            <p:cond delay="656"/>
                                          </p:stCondLst>
                                        </p:cTn>
                                        <p:tgtEl>
                                          <p:spTgt spid="18"/>
                                        </p:tgtEl>
                                      </p:cBhvr>
                                      <p:to x="100000" y="80000"/>
                                    </p:animScale>
                                    <p:animScale>
                                      <p:cBhvr>
                                        <p:cTn id="41" dur="83" decel="50000">
                                          <p:stCondLst>
                                            <p:cond delay="669"/>
                                          </p:stCondLst>
                                        </p:cTn>
                                        <p:tgtEl>
                                          <p:spTgt spid="18"/>
                                        </p:tgtEl>
                                      </p:cBhvr>
                                      <p:to x="100000" y="100000"/>
                                    </p:animScale>
                                    <p:animScale>
                                      <p:cBhvr>
                                        <p:cTn id="42" dur="13">
                                          <p:stCondLst>
                                            <p:cond delay="821"/>
                                          </p:stCondLst>
                                        </p:cTn>
                                        <p:tgtEl>
                                          <p:spTgt spid="18"/>
                                        </p:tgtEl>
                                      </p:cBhvr>
                                      <p:to x="100000" y="90000"/>
                                    </p:animScale>
                                    <p:animScale>
                                      <p:cBhvr>
                                        <p:cTn id="43" dur="83" decel="50000">
                                          <p:stCondLst>
                                            <p:cond delay="834"/>
                                          </p:stCondLst>
                                        </p:cTn>
                                        <p:tgtEl>
                                          <p:spTgt spid="18"/>
                                        </p:tgtEl>
                                      </p:cBhvr>
                                      <p:to x="100000" y="100000"/>
                                    </p:animScale>
                                    <p:animScale>
                                      <p:cBhvr>
                                        <p:cTn id="44" dur="13">
                                          <p:stCondLst>
                                            <p:cond delay="904"/>
                                          </p:stCondLst>
                                        </p:cTn>
                                        <p:tgtEl>
                                          <p:spTgt spid="18"/>
                                        </p:tgtEl>
                                      </p:cBhvr>
                                      <p:to x="100000" y="95000"/>
                                    </p:animScale>
                                    <p:animScale>
                                      <p:cBhvr>
                                        <p:cTn id="45" dur="83" decel="50000">
                                          <p:stCondLst>
                                            <p:cond delay="917"/>
                                          </p:stCondLst>
                                        </p:cTn>
                                        <p:tgtEl>
                                          <p:spTgt spid="18"/>
                                        </p:tgtEl>
                                      </p:cBhvr>
                                      <p:to x="100000" y="100000"/>
                                    </p:animScale>
                                  </p:childTnLst>
                                </p:cTn>
                              </p:par>
                              <p:par>
                                <p:cTn id="46" presetID="26"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down)">
                                      <p:cBhvr>
                                        <p:cTn id="48" dur="290">
                                          <p:stCondLst>
                                            <p:cond delay="0"/>
                                          </p:stCondLst>
                                        </p:cTn>
                                        <p:tgtEl>
                                          <p:spTgt spid="19"/>
                                        </p:tgtEl>
                                      </p:cBhvr>
                                    </p:animEffect>
                                    <p:anim calcmode="lin" valueType="num">
                                      <p:cBhvr>
                                        <p:cTn id="49"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50"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51"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52"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53"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54" dur="13">
                                          <p:stCondLst>
                                            <p:cond delay="325"/>
                                          </p:stCondLst>
                                        </p:cTn>
                                        <p:tgtEl>
                                          <p:spTgt spid="19"/>
                                        </p:tgtEl>
                                      </p:cBhvr>
                                      <p:to x="100000" y="60000"/>
                                    </p:animScale>
                                    <p:animScale>
                                      <p:cBhvr>
                                        <p:cTn id="55" dur="83" decel="50000">
                                          <p:stCondLst>
                                            <p:cond delay="338"/>
                                          </p:stCondLst>
                                        </p:cTn>
                                        <p:tgtEl>
                                          <p:spTgt spid="19"/>
                                        </p:tgtEl>
                                      </p:cBhvr>
                                      <p:to x="100000" y="100000"/>
                                    </p:animScale>
                                    <p:animScale>
                                      <p:cBhvr>
                                        <p:cTn id="56" dur="13">
                                          <p:stCondLst>
                                            <p:cond delay="656"/>
                                          </p:stCondLst>
                                        </p:cTn>
                                        <p:tgtEl>
                                          <p:spTgt spid="19"/>
                                        </p:tgtEl>
                                      </p:cBhvr>
                                      <p:to x="100000" y="80000"/>
                                    </p:animScale>
                                    <p:animScale>
                                      <p:cBhvr>
                                        <p:cTn id="57" dur="83" decel="50000">
                                          <p:stCondLst>
                                            <p:cond delay="669"/>
                                          </p:stCondLst>
                                        </p:cTn>
                                        <p:tgtEl>
                                          <p:spTgt spid="19"/>
                                        </p:tgtEl>
                                      </p:cBhvr>
                                      <p:to x="100000" y="100000"/>
                                    </p:animScale>
                                    <p:animScale>
                                      <p:cBhvr>
                                        <p:cTn id="58" dur="13">
                                          <p:stCondLst>
                                            <p:cond delay="821"/>
                                          </p:stCondLst>
                                        </p:cTn>
                                        <p:tgtEl>
                                          <p:spTgt spid="19"/>
                                        </p:tgtEl>
                                      </p:cBhvr>
                                      <p:to x="100000" y="90000"/>
                                    </p:animScale>
                                    <p:animScale>
                                      <p:cBhvr>
                                        <p:cTn id="59" dur="83" decel="50000">
                                          <p:stCondLst>
                                            <p:cond delay="834"/>
                                          </p:stCondLst>
                                        </p:cTn>
                                        <p:tgtEl>
                                          <p:spTgt spid="19"/>
                                        </p:tgtEl>
                                      </p:cBhvr>
                                      <p:to x="100000" y="100000"/>
                                    </p:animScale>
                                    <p:animScale>
                                      <p:cBhvr>
                                        <p:cTn id="60" dur="13">
                                          <p:stCondLst>
                                            <p:cond delay="904"/>
                                          </p:stCondLst>
                                        </p:cTn>
                                        <p:tgtEl>
                                          <p:spTgt spid="19"/>
                                        </p:tgtEl>
                                      </p:cBhvr>
                                      <p:to x="100000" y="95000"/>
                                    </p:animScale>
                                    <p:animScale>
                                      <p:cBhvr>
                                        <p:cTn id="61" dur="83" decel="50000">
                                          <p:stCondLst>
                                            <p:cond delay="917"/>
                                          </p:stCondLst>
                                        </p:cTn>
                                        <p:tgtEl>
                                          <p:spTgt spid="19"/>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edge">
                                      <p:cBhvr>
                                        <p:cTn id="66"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autoUpdateAnimBg="0"/>
      <p:bldP spid="16" grpId="0" animBg="1" autoUpdateAnimBg="0"/>
      <p:bldP spid="17" grpId="0" animBg="1" autoUpdateAnimBg="0"/>
      <p:bldP spid="18" grpId="0"/>
      <p:bldP spid="2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第二节 词法分析器的</a:t>
            </a:r>
            <a:r>
              <a:rPr kumimoji="1" lang="zh-CN" altLang="en-US" dirty="0" smtClean="0">
                <a:solidFill>
                  <a:schemeClr val="tx1"/>
                </a:solidFill>
                <a:latin typeface="微软雅黑" pitchFamily="34" charset="-122"/>
              </a:rPr>
              <a:t>结构</a:t>
            </a:r>
            <a:endParaRPr lang="zh-CN" altLang="en-US" dirty="0">
              <a:solidFill>
                <a:schemeClr val="tx1"/>
              </a:solidFill>
              <a:latin typeface="微软雅黑" pitchFamily="34" charset="-122"/>
            </a:endParaRPr>
          </a:p>
        </p:txBody>
      </p:sp>
      <p:sp>
        <p:nvSpPr>
          <p:cNvPr id="20" name="AutoShape 5"/>
          <p:cNvSpPr>
            <a:spLocks noChangeArrowheads="1"/>
          </p:cNvSpPr>
          <p:nvPr/>
        </p:nvSpPr>
        <p:spPr bwMode="auto">
          <a:xfrm>
            <a:off x="504825" y="1121918"/>
            <a:ext cx="7940675" cy="1205436"/>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扫描缓冲区</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：完成</a:t>
            </a:r>
            <a:r>
              <a:rPr kumimoji="0"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预处理</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后，词法分析器从输入缓冲区输入一个固定长度的字符串到另一个缓冲区，这个缓冲区称为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扫描缓冲区</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scanning buffer</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21" name="AutoShape 6"/>
          <p:cNvSpPr>
            <a:spLocks noChangeArrowheads="1"/>
          </p:cNvSpPr>
          <p:nvPr/>
        </p:nvSpPr>
        <p:spPr bwMode="auto">
          <a:xfrm>
            <a:off x="412750" y="2425383"/>
            <a:ext cx="8051800" cy="2380226"/>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C0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扫描缓冲区的结构</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起点指针</a:t>
            </a: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：用来指示正在扫描的单词的起点；</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搜索指针</a:t>
            </a: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：用于向前搜索，寻找单词的结束；</a:t>
            </a:r>
          </a:p>
          <a:p>
            <a:pPr marL="812800" marR="0" lvl="1" indent="-234950" algn="just" defTabSz="914400" eaLnBrk="1" fontAlgn="auto" latinLnBrk="0" hangingPunct="1">
              <a:lnSpc>
                <a:spcPct val="90000"/>
              </a:lnSpc>
              <a:spcBef>
                <a:spcPct val="20000"/>
              </a:spcBef>
              <a:spcAft>
                <a:spcPts val="0"/>
              </a:spcAft>
              <a:buSzTx/>
              <a:buFont typeface="Wingdings" panose="05000000000000000000" pitchFamily="2" charset="2"/>
              <a:buChar char="ü"/>
              <a:tabLst/>
              <a:defRPr/>
            </a:pPr>
            <a:r>
              <a:rPr kumimoji="0" lang="zh-CN" altLang="en-US" sz="22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双缓冲区结构</a:t>
            </a:r>
            <a:r>
              <a:rPr kumimoji="0" lang="zh-CN" altLang="en-US" sz="2200" b="1" i="0" u="none" strike="noStrike" kern="0" cap="none" spc="0" normalizeH="0" baseline="0" noProof="0" dirty="0" smtClean="0">
                <a:ln>
                  <a:noFill/>
                </a:ln>
                <a:effectLst/>
                <a:uLnTx/>
                <a:uFillTx/>
                <a:latin typeface="微软雅黑" pitchFamily="34" charset="-122"/>
                <a:ea typeface="微软雅黑" pitchFamily="34" charset="-122"/>
              </a:rPr>
              <a:t>：设置左右两个缓冲区，当左缓冲区读完后，新读入的字符存入右缓冲区；反之，存放在左缓冲区；</a:t>
            </a:r>
          </a:p>
        </p:txBody>
      </p:sp>
      <p:sp>
        <p:nvSpPr>
          <p:cNvPr id="22" name="Rectangle 9"/>
          <p:cNvSpPr>
            <a:spLocks noChangeArrowheads="1"/>
          </p:cNvSpPr>
          <p:nvPr/>
        </p:nvSpPr>
        <p:spPr bwMode="auto">
          <a:xfrm>
            <a:off x="4572000" y="4975035"/>
            <a:ext cx="2232025" cy="431800"/>
          </a:xfrm>
          <a:prstGeom prst="rect">
            <a:avLst/>
          </a:prstGeom>
          <a:noFill/>
          <a:ln w="28575" algn="ctr">
            <a:solidFill>
              <a:srgbClr val="0033CC"/>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lstStyle/>
          <a:p>
            <a:pPr algn="ctr" eaLnBrk="1" hangingPunct="1">
              <a:spcBef>
                <a:spcPct val="20000"/>
              </a:spcBef>
              <a:buClr>
                <a:schemeClr val="accent2"/>
              </a:buClr>
              <a:buSzPct val="75000"/>
              <a:buFont typeface="Monotype Sorts" pitchFamily="2" charset="2"/>
              <a:buNone/>
            </a:pPr>
            <a:r>
              <a:rPr lang="zh-CN" altLang="en-US" b="1">
                <a:latin typeface="微软雅黑" pitchFamily="34" charset="-122"/>
                <a:ea typeface="微软雅黑" pitchFamily="34" charset="-122"/>
              </a:rPr>
              <a:t>右缓冲区</a:t>
            </a:r>
          </a:p>
        </p:txBody>
      </p:sp>
      <p:sp>
        <p:nvSpPr>
          <p:cNvPr id="23" name="Rectangle 8"/>
          <p:cNvSpPr>
            <a:spLocks noChangeArrowheads="1"/>
          </p:cNvSpPr>
          <p:nvPr/>
        </p:nvSpPr>
        <p:spPr bwMode="auto">
          <a:xfrm>
            <a:off x="2338388" y="4975035"/>
            <a:ext cx="2233612" cy="431800"/>
          </a:xfrm>
          <a:prstGeom prst="rect">
            <a:avLst/>
          </a:prstGeom>
          <a:noFill/>
          <a:ln w="28575" algn="ctr">
            <a:solidFill>
              <a:srgbClr val="0033CC"/>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lstStyle/>
          <a:p>
            <a:pPr algn="ctr" eaLnBrk="1" hangingPunct="1">
              <a:spcBef>
                <a:spcPct val="20000"/>
              </a:spcBef>
              <a:buClr>
                <a:schemeClr val="accent2"/>
              </a:buClr>
              <a:buSzPct val="75000"/>
              <a:buFont typeface="Monotype Sorts" pitchFamily="2" charset="2"/>
              <a:buNone/>
            </a:pPr>
            <a:r>
              <a:rPr lang="zh-CN" altLang="en-US" b="1">
                <a:latin typeface="微软雅黑" pitchFamily="34" charset="-122"/>
                <a:ea typeface="微软雅黑" pitchFamily="34" charset="-122"/>
              </a:rPr>
              <a:t>左缓冲区</a:t>
            </a:r>
          </a:p>
        </p:txBody>
      </p:sp>
      <p:sp>
        <p:nvSpPr>
          <p:cNvPr id="24" name="Line 10"/>
          <p:cNvSpPr>
            <a:spLocks noChangeShapeType="1"/>
          </p:cNvSpPr>
          <p:nvPr/>
        </p:nvSpPr>
        <p:spPr bwMode="auto">
          <a:xfrm>
            <a:off x="2338388" y="4975035"/>
            <a:ext cx="4465637" cy="0"/>
          </a:xfrm>
          <a:prstGeom prst="line">
            <a:avLst/>
          </a:prstGeom>
          <a:noFill/>
          <a:ln w="28575" cap="sq">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 name="Line 11"/>
          <p:cNvSpPr>
            <a:spLocks noChangeShapeType="1"/>
          </p:cNvSpPr>
          <p:nvPr/>
        </p:nvSpPr>
        <p:spPr bwMode="auto">
          <a:xfrm>
            <a:off x="2338388" y="5406835"/>
            <a:ext cx="4465637" cy="0"/>
          </a:xfrm>
          <a:prstGeom prst="line">
            <a:avLst/>
          </a:prstGeom>
          <a:noFill/>
          <a:ln w="28575" cap="sq">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6" name="Line 12"/>
          <p:cNvSpPr>
            <a:spLocks noChangeShapeType="1"/>
          </p:cNvSpPr>
          <p:nvPr/>
        </p:nvSpPr>
        <p:spPr bwMode="auto">
          <a:xfrm>
            <a:off x="2338388" y="4975035"/>
            <a:ext cx="0" cy="431800"/>
          </a:xfrm>
          <a:prstGeom prst="line">
            <a:avLst/>
          </a:prstGeom>
          <a:noFill/>
          <a:ln w="28575" cap="sq">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 name="Line 13"/>
          <p:cNvSpPr>
            <a:spLocks noChangeShapeType="1"/>
          </p:cNvSpPr>
          <p:nvPr/>
        </p:nvSpPr>
        <p:spPr bwMode="auto">
          <a:xfrm>
            <a:off x="4572000" y="4975035"/>
            <a:ext cx="0" cy="43180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8" name="Line 14"/>
          <p:cNvSpPr>
            <a:spLocks noChangeShapeType="1"/>
          </p:cNvSpPr>
          <p:nvPr/>
        </p:nvSpPr>
        <p:spPr bwMode="auto">
          <a:xfrm>
            <a:off x="6804025" y="4975035"/>
            <a:ext cx="0" cy="431800"/>
          </a:xfrm>
          <a:prstGeom prst="line">
            <a:avLst/>
          </a:prstGeom>
          <a:noFill/>
          <a:ln w="28575" cap="sq">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 name="Rectangle 19"/>
          <p:cNvSpPr>
            <a:spLocks noChangeArrowheads="1"/>
          </p:cNvSpPr>
          <p:nvPr/>
        </p:nvSpPr>
        <p:spPr bwMode="auto">
          <a:xfrm>
            <a:off x="2771775" y="5624322"/>
            <a:ext cx="1368425" cy="3603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lvl1pPr marL="457200" indent="-457200"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buClr>
                <a:schemeClr val="accent1"/>
              </a:buClr>
              <a:buSzPct val="75000"/>
              <a:defRPr/>
            </a:pPr>
            <a:r>
              <a:rPr kumimoji="0" lang="zh-CN" altLang="en-US" sz="2000" b="1" dirty="0" smtClean="0">
                <a:solidFill>
                  <a:srgbClr val="C00000"/>
                </a:solidFill>
                <a:latin typeface="微软雅黑" pitchFamily="34" charset="-122"/>
                <a:ea typeface="微软雅黑" pitchFamily="34" charset="-122"/>
              </a:rPr>
              <a:t>起点指针</a:t>
            </a:r>
          </a:p>
        </p:txBody>
      </p:sp>
      <p:sp>
        <p:nvSpPr>
          <p:cNvPr id="30" name="Rectangle 20"/>
          <p:cNvSpPr>
            <a:spLocks noChangeArrowheads="1"/>
          </p:cNvSpPr>
          <p:nvPr/>
        </p:nvSpPr>
        <p:spPr bwMode="auto">
          <a:xfrm>
            <a:off x="5003800" y="5624322"/>
            <a:ext cx="1368425" cy="36036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lvl1pPr marL="457200" indent="-457200"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buClr>
                <a:schemeClr val="accent1"/>
              </a:buClr>
              <a:buSzPct val="75000"/>
              <a:defRPr/>
            </a:pPr>
            <a:r>
              <a:rPr kumimoji="0" lang="zh-CN" altLang="en-US" sz="2000" b="1" dirty="0" smtClean="0">
                <a:solidFill>
                  <a:srgbClr val="C00000"/>
                </a:solidFill>
                <a:latin typeface="微软雅黑" pitchFamily="34" charset="-122"/>
                <a:ea typeface="微软雅黑" pitchFamily="34" charset="-122"/>
              </a:rPr>
              <a:t>搜索指针</a:t>
            </a:r>
          </a:p>
        </p:txBody>
      </p:sp>
      <p:sp>
        <p:nvSpPr>
          <p:cNvPr id="31" name="Line 21"/>
          <p:cNvSpPr>
            <a:spLocks noChangeShapeType="1"/>
          </p:cNvSpPr>
          <p:nvPr/>
        </p:nvSpPr>
        <p:spPr bwMode="auto">
          <a:xfrm flipV="1">
            <a:off x="3419475" y="5406835"/>
            <a:ext cx="0" cy="288925"/>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 name="Line 22"/>
          <p:cNvSpPr>
            <a:spLocks noChangeShapeType="1"/>
          </p:cNvSpPr>
          <p:nvPr/>
        </p:nvSpPr>
        <p:spPr bwMode="auto">
          <a:xfrm flipV="1">
            <a:off x="5724525" y="5406835"/>
            <a:ext cx="0" cy="288925"/>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3" name="Freeform 23"/>
          <p:cNvSpPr>
            <a:spLocks/>
          </p:cNvSpPr>
          <p:nvPr/>
        </p:nvSpPr>
        <p:spPr bwMode="auto">
          <a:xfrm>
            <a:off x="3492500" y="1156843"/>
            <a:ext cx="1008063"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4" name="AutoShape 24"/>
          <p:cNvSpPr>
            <a:spLocks noChangeArrowheads="1"/>
          </p:cNvSpPr>
          <p:nvPr/>
        </p:nvSpPr>
        <p:spPr bwMode="auto">
          <a:xfrm>
            <a:off x="3347243" y="1766415"/>
            <a:ext cx="4681538" cy="1368425"/>
          </a:xfrm>
          <a:prstGeom prst="wedgeRoundRectCallout">
            <a:avLst>
              <a:gd name="adj1" fmla="val -32569"/>
              <a:gd name="adj2" fmla="val -62296"/>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去掉对于程序无意义的字符，比如程序员所加的注释，无用的空白、制表符、回车换行符，以及按格式输入语言的续行及行结束符等；</a:t>
            </a:r>
          </a:p>
        </p:txBody>
      </p:sp>
    </p:spTree>
    <p:extLst>
      <p:ext uri="{BB962C8B-B14F-4D97-AF65-F5344CB8AC3E}">
        <p14:creationId xmlns:p14="http://schemas.microsoft.com/office/powerpoint/2010/main" val="31414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edg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ox(in)">
                                      <p:cBhvr>
                                        <p:cTn id="28" dur="500"/>
                                        <p:tgtEl>
                                          <p:spTgt spid="2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ox(in)">
                                      <p:cBhvr>
                                        <p:cTn id="31" dur="500"/>
                                        <p:tgtEl>
                                          <p:spTgt spid="2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ox(in)">
                                      <p:cBhvr>
                                        <p:cTn id="34" dur="500"/>
                                        <p:tgtEl>
                                          <p:spTgt spid="26"/>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ox(in)">
                                      <p:cBhvr>
                                        <p:cTn id="37" dur="500"/>
                                        <p:tgtEl>
                                          <p:spTgt spid="2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ox(in)">
                                      <p:cBhvr>
                                        <p:cTn id="40" dur="500"/>
                                        <p:tgtEl>
                                          <p:spTgt spid="28"/>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ox(in)">
                                      <p:cBhvr>
                                        <p:cTn id="43" dur="500"/>
                                        <p:tgtEl>
                                          <p:spTgt spid="29"/>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ox(in)">
                                      <p:cBhvr>
                                        <p:cTn id="46" dur="500"/>
                                        <p:tgtEl>
                                          <p:spTgt spid="30"/>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ox(in)">
                                      <p:cBhvr>
                                        <p:cTn id="49" dur="500"/>
                                        <p:tgtEl>
                                          <p:spTgt spid="31"/>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ox(in)">
                                      <p:cBhvr>
                                        <p:cTn id="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p:bldP spid="23" grpId="0" animBg="1"/>
      <p:bldP spid="24" grpId="0" animBg="1"/>
      <p:bldP spid="25" grpId="0" animBg="1"/>
      <p:bldP spid="26" grpId="0" animBg="1"/>
      <p:bldP spid="27" grpId="0" animBg="1"/>
      <p:bldP spid="28" grpId="0" animBg="1"/>
      <p:bldP spid="29" grpId="0"/>
      <p:bldP spid="30" grpId="0"/>
      <p:bldP spid="31" grpId="0" animBg="1"/>
      <p:bldP spid="32" grpId="0" animBg="1"/>
      <p:bldP spid="33" grpId="0" animBg="1"/>
      <p:bldP spid="3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第二节 词法分析器的结构</a:t>
            </a:r>
            <a:endParaRPr lang="zh-CN" altLang="en-US" dirty="0"/>
          </a:p>
        </p:txBody>
      </p:sp>
      <p:sp>
        <p:nvSpPr>
          <p:cNvPr id="32" name="AutoShape 4"/>
          <p:cNvSpPr>
            <a:spLocks noChangeArrowheads="1"/>
          </p:cNvSpPr>
          <p:nvPr/>
        </p:nvSpPr>
        <p:spPr bwMode="auto">
          <a:xfrm>
            <a:off x="412750" y="809181"/>
            <a:ext cx="8124825" cy="2716899"/>
          </a:xfrm>
          <a:prstGeom prst="roundRect">
            <a:avLst>
              <a:gd name="adj" fmla="val 3644"/>
            </a:avLst>
          </a:prstGeom>
          <a:noFill/>
          <a:ln w="9525">
            <a:solidFill>
              <a:srgbClr val="000000"/>
            </a:solidFill>
            <a:round/>
            <a:headEnd/>
            <a:tailEnd/>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eaLnBrk="1" fontAlgn="auto" latinLnBrk="0" hangingPunct="1">
              <a:lnSpc>
                <a:spcPct val="90000"/>
              </a:lnSpc>
              <a:spcBef>
                <a:spcPct val="20000"/>
              </a:spcBef>
              <a:spcAft>
                <a:spcPts val="0"/>
              </a:spcAft>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符号的识别</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：根据语言规定的词法规则，进行识别；对不同类型的单词符号，有不同的识别要求；</a:t>
            </a:r>
          </a:p>
          <a:p>
            <a:pPr marL="1035050" marR="0" lvl="1" indent="-457200" algn="just" defTabSz="914400" eaLnBrk="1" fontAlgn="auto" latinLnBrk="0" hangingPunct="1">
              <a:lnSpc>
                <a:spcPct val="90000"/>
              </a:lnSpc>
              <a:spcBef>
                <a:spcPct val="20000"/>
              </a:spcBef>
              <a:spcAft>
                <a:spcPts val="0"/>
              </a:spcAft>
              <a:buClr>
                <a:srgbClr val="C00000"/>
              </a:buClr>
              <a:buSzTx/>
              <a:buFont typeface="Wingdings" panose="05000000000000000000" pitchFamily="2" charset="2"/>
              <a:buAutoNum type="circleNumDbPlain"/>
              <a:tabLst/>
              <a:defRPr/>
            </a:pP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基本字的识别</a:t>
            </a:r>
          </a:p>
          <a:p>
            <a:pPr marL="1035050" marR="0" lvl="1" indent="-457200" algn="just" defTabSz="914400" eaLnBrk="1" fontAlgn="auto" latinLnBrk="0" hangingPunct="1">
              <a:lnSpc>
                <a:spcPct val="90000"/>
              </a:lnSpc>
              <a:spcBef>
                <a:spcPct val="20000"/>
              </a:spcBef>
              <a:spcAft>
                <a:spcPts val="0"/>
              </a:spcAft>
              <a:buClr>
                <a:srgbClr val="C00000"/>
              </a:buClr>
              <a:buSzTx/>
              <a:buFont typeface="Wingdings" panose="05000000000000000000" pitchFamily="2" charset="2"/>
              <a:buChar char="ü"/>
              <a:tabLst/>
              <a:defRPr/>
            </a:pP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如果基本字有</a:t>
            </a:r>
            <a:r>
              <a:rPr kumimoji="0" lang="zh-CN" altLang="en-US" sz="20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特定标志</a:t>
            </a: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，直接识别；</a:t>
            </a:r>
          </a:p>
          <a:p>
            <a:pPr marL="1035050" marR="0" lvl="1" indent="-457200" algn="just" defTabSz="914400" eaLnBrk="1" fontAlgn="auto" latinLnBrk="0" hangingPunct="1">
              <a:lnSpc>
                <a:spcPct val="90000"/>
              </a:lnSpc>
              <a:spcBef>
                <a:spcPct val="20000"/>
              </a:spcBef>
              <a:spcAft>
                <a:spcPts val="0"/>
              </a:spcAft>
              <a:buClr>
                <a:srgbClr val="C00000"/>
              </a:buClr>
              <a:buSzTx/>
              <a:buFont typeface="Wingdings" panose="05000000000000000000" pitchFamily="2" charset="2"/>
              <a:buChar char="ü"/>
              <a:tabLst/>
              <a:defRPr/>
            </a:pP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如果允许基本字作</a:t>
            </a:r>
            <a:r>
              <a:rPr kumimoji="0" lang="zh-CN" altLang="en-US" sz="20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其他用途</a:t>
            </a: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，则需要向前搜索；</a:t>
            </a:r>
          </a:p>
          <a:p>
            <a:pPr marL="1035050" marR="0" lvl="1" indent="-457200" algn="just" defTabSz="914400" eaLnBrk="1" fontAlgn="auto" latinLnBrk="0" hangingPunct="1">
              <a:lnSpc>
                <a:spcPct val="90000"/>
              </a:lnSpc>
              <a:spcBef>
                <a:spcPct val="20000"/>
              </a:spcBef>
              <a:spcAft>
                <a:spcPts val="0"/>
              </a:spcAft>
              <a:buClr>
                <a:srgbClr val="C00000"/>
              </a:buClr>
              <a:buSzTx/>
              <a:buFont typeface="Wingdings" panose="05000000000000000000" pitchFamily="2" charset="2"/>
              <a:buChar char="ü"/>
              <a:tabLst/>
              <a:defRPr/>
            </a:pP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本书的词法分析器，将基本字作为保留字，当扫描到一个标识时，先查保留字表，如果查到，则是基本字；否则是标识符；</a:t>
            </a:r>
          </a:p>
        </p:txBody>
      </p:sp>
      <p:sp>
        <p:nvSpPr>
          <p:cNvPr id="33" name="Freeform 5"/>
          <p:cNvSpPr>
            <a:spLocks/>
          </p:cNvSpPr>
          <p:nvPr/>
        </p:nvSpPr>
        <p:spPr bwMode="auto">
          <a:xfrm flipV="1">
            <a:off x="3276600" y="2170303"/>
            <a:ext cx="935038"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4" name="AutoShape 7"/>
          <p:cNvSpPr>
            <a:spLocks noChangeArrowheads="1"/>
          </p:cNvSpPr>
          <p:nvPr/>
        </p:nvSpPr>
        <p:spPr bwMode="auto">
          <a:xfrm>
            <a:off x="3010503" y="2805812"/>
            <a:ext cx="4681537" cy="720725"/>
          </a:xfrm>
          <a:prstGeom prst="wedgeRoundRectCallout">
            <a:avLst>
              <a:gd name="adj1" fmla="val -39218"/>
              <a:gd name="adj2" fmla="val -113875"/>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例如，在</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ALGOL 60</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中要求对基本字加双引号或下划线</a:t>
            </a:r>
          </a:p>
        </p:txBody>
      </p:sp>
      <p:sp>
        <p:nvSpPr>
          <p:cNvPr id="35" name="AutoShape 8"/>
          <p:cNvSpPr>
            <a:spLocks noChangeArrowheads="1"/>
          </p:cNvSpPr>
          <p:nvPr/>
        </p:nvSpPr>
        <p:spPr bwMode="auto">
          <a:xfrm>
            <a:off x="1835150" y="2982468"/>
            <a:ext cx="6048375" cy="2305050"/>
          </a:xfrm>
          <a:prstGeom prst="wedgeRoundRectCallout">
            <a:avLst>
              <a:gd name="adj1" fmla="val -14644"/>
              <a:gd name="adj2" fmla="val -62810"/>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例如，</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FORTRAN</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语句</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DO 88 K=1</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10</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DO88K=1.10</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前一个是</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DO</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循环，</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DO</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是关键字；后一个是赋值语句，</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DO88K</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是一个标识符；词法分析器必须扫描到符号之后的第一个界符，即“，”和“</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号，才能识别它们。</a:t>
            </a:r>
          </a:p>
        </p:txBody>
      </p:sp>
      <p:sp>
        <p:nvSpPr>
          <p:cNvPr id="36" name="AutoShape 9"/>
          <p:cNvSpPr>
            <a:spLocks noChangeArrowheads="1"/>
          </p:cNvSpPr>
          <p:nvPr/>
        </p:nvSpPr>
        <p:spPr bwMode="auto">
          <a:xfrm>
            <a:off x="469900" y="3774631"/>
            <a:ext cx="7918450" cy="715089"/>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 typeface="Wingdings" panose="05000000000000000000" pitchFamily="2" charset="2"/>
              <a:buAutoNum type="circleNumDbPlain" startAt="2"/>
              <a:defRPr/>
            </a:pPr>
            <a:r>
              <a:rPr kumimoji="0" lang="zh-CN" altLang="en-US" sz="2000" b="1" dirty="0" smtClean="0">
                <a:solidFill>
                  <a:srgbClr val="C00000"/>
                </a:solidFill>
                <a:latin typeface="微软雅黑" pitchFamily="34" charset="-122"/>
                <a:ea typeface="微软雅黑" pitchFamily="34" charset="-122"/>
              </a:rPr>
              <a:t>标识符的识别</a:t>
            </a:r>
            <a:r>
              <a:rPr kumimoji="0" lang="zh-CN" altLang="en-US" sz="2000" b="1" dirty="0" smtClean="0">
                <a:latin typeface="微软雅黑" pitchFamily="34" charset="-122"/>
                <a:ea typeface="微软雅黑" pitchFamily="34" charset="-122"/>
              </a:rPr>
              <a:t>：标识符以字母打头，后接字母</a:t>
            </a:r>
            <a:r>
              <a:rPr kumimoji="0" lang="en-US" altLang="zh-CN" sz="2000" b="1" dirty="0" smtClean="0">
                <a:latin typeface="微软雅黑" pitchFamily="34" charset="-122"/>
                <a:ea typeface="微软雅黑" pitchFamily="34" charset="-122"/>
              </a:rPr>
              <a:t>/</a:t>
            </a:r>
            <a:r>
              <a:rPr kumimoji="0" lang="zh-CN" altLang="en-US" sz="2000" b="1" dirty="0" smtClean="0">
                <a:latin typeface="微软雅黑" pitchFamily="34" charset="-122"/>
                <a:ea typeface="微软雅黑" pitchFamily="34" charset="-122"/>
              </a:rPr>
              <a:t>数字串；在语言中通常后跟界符，识别时，扫描到界符即可</a:t>
            </a:r>
          </a:p>
        </p:txBody>
      </p:sp>
      <p:sp>
        <p:nvSpPr>
          <p:cNvPr id="37" name="AutoShape 10"/>
          <p:cNvSpPr>
            <a:spLocks noChangeArrowheads="1"/>
          </p:cNvSpPr>
          <p:nvPr/>
        </p:nvSpPr>
        <p:spPr bwMode="auto">
          <a:xfrm>
            <a:off x="523875" y="4493768"/>
            <a:ext cx="7918450" cy="715089"/>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 typeface="Wingdings" panose="05000000000000000000" pitchFamily="2" charset="2"/>
              <a:buAutoNum type="circleNumDbPlain" startAt="3"/>
              <a:defRPr/>
            </a:pPr>
            <a:r>
              <a:rPr kumimoji="0" lang="zh-CN" altLang="en-US" sz="2000" b="1" dirty="0" smtClean="0">
                <a:solidFill>
                  <a:srgbClr val="C00000"/>
                </a:solidFill>
                <a:latin typeface="微软雅黑" pitchFamily="34" charset="-122"/>
                <a:ea typeface="微软雅黑" pitchFamily="34" charset="-122"/>
              </a:rPr>
              <a:t>常数的识别</a:t>
            </a:r>
            <a:r>
              <a:rPr kumimoji="0" lang="zh-CN" altLang="en-US" sz="2000" b="1" dirty="0" smtClean="0">
                <a:latin typeface="微软雅黑" pitchFamily="34" charset="-122"/>
                <a:ea typeface="微软雅黑" pitchFamily="34" charset="-122"/>
              </a:rPr>
              <a:t>：常数中实数的识别较复杂（词法规则较复杂）；识别出常数后，要将其翻译成数值存入常数表。</a:t>
            </a:r>
          </a:p>
        </p:txBody>
      </p:sp>
      <p:sp>
        <p:nvSpPr>
          <p:cNvPr id="38" name="AutoShape 11"/>
          <p:cNvSpPr>
            <a:spLocks noChangeArrowheads="1"/>
          </p:cNvSpPr>
          <p:nvPr/>
        </p:nvSpPr>
        <p:spPr bwMode="auto">
          <a:xfrm>
            <a:off x="525463" y="5214493"/>
            <a:ext cx="7915275" cy="715089"/>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eaLnBrk="1" fontAlgn="auto" latinLnBrk="0" hangingPunct="1">
              <a:lnSpc>
                <a:spcPct val="90000"/>
              </a:lnSpc>
              <a:spcBef>
                <a:spcPct val="20000"/>
              </a:spcBef>
              <a:spcAft>
                <a:spcPts val="0"/>
              </a:spcAft>
              <a:buSzTx/>
              <a:buFont typeface="Wingdings" panose="05000000000000000000" pitchFamily="2" charset="2"/>
              <a:buAutoNum type="circleNumDbPlain" startAt="4"/>
              <a:tabLst/>
              <a:defRPr/>
            </a:pPr>
            <a:r>
              <a:rPr kumimoji="0" lang="zh-CN" altLang="en-US" sz="20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运算符的识别</a:t>
            </a:r>
            <a:r>
              <a:rPr kumimoji="0" lang="zh-CN" altLang="en-US" sz="20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：一个字符的运算符，扫描到该字符即可； 对于多个字符组成的运算符，要将其合成后再确定；</a:t>
            </a:r>
          </a:p>
        </p:txBody>
      </p:sp>
      <p:sp>
        <p:nvSpPr>
          <p:cNvPr id="39" name="AutoShape 12"/>
          <p:cNvSpPr>
            <a:spLocks noChangeArrowheads="1"/>
          </p:cNvSpPr>
          <p:nvPr/>
        </p:nvSpPr>
        <p:spPr bwMode="auto">
          <a:xfrm>
            <a:off x="539750" y="5935218"/>
            <a:ext cx="7886700" cy="407988"/>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 typeface="Wingdings" panose="05000000000000000000" pitchFamily="2" charset="2"/>
              <a:buAutoNum type="circleNumDbPlain" startAt="5"/>
              <a:defRPr/>
            </a:pPr>
            <a:r>
              <a:rPr kumimoji="0" lang="zh-CN" altLang="en-US" sz="2000" b="1" dirty="0" smtClean="0">
                <a:solidFill>
                  <a:srgbClr val="C00000"/>
                </a:solidFill>
                <a:latin typeface="微软雅黑" pitchFamily="34" charset="-122"/>
                <a:ea typeface="微软雅黑" pitchFamily="34" charset="-122"/>
              </a:rPr>
              <a:t>界符的识别</a:t>
            </a:r>
            <a:r>
              <a:rPr kumimoji="0" lang="zh-CN" altLang="en-US" sz="2000" b="1" dirty="0" smtClean="0">
                <a:latin typeface="微软雅黑" pitchFamily="34" charset="-122"/>
                <a:ea typeface="微软雅黑" pitchFamily="34" charset="-122"/>
              </a:rPr>
              <a:t>：单字界符；</a:t>
            </a:r>
          </a:p>
        </p:txBody>
      </p:sp>
      <p:sp>
        <p:nvSpPr>
          <p:cNvPr id="40" name="Freeform 13"/>
          <p:cNvSpPr>
            <a:spLocks/>
          </p:cNvSpPr>
          <p:nvPr/>
        </p:nvSpPr>
        <p:spPr bwMode="auto">
          <a:xfrm flipV="1">
            <a:off x="1187450" y="5789168"/>
            <a:ext cx="2376488"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1" name="AutoShape 14"/>
          <p:cNvSpPr>
            <a:spLocks noChangeArrowheads="1"/>
          </p:cNvSpPr>
          <p:nvPr/>
        </p:nvSpPr>
        <p:spPr bwMode="auto">
          <a:xfrm>
            <a:off x="3275013" y="4638231"/>
            <a:ext cx="4681537" cy="720725"/>
          </a:xfrm>
          <a:prstGeom prst="wedgeRoundRectCallout">
            <a:avLst>
              <a:gd name="adj1" fmla="val -81097"/>
              <a:gd name="adj2" fmla="val 114537"/>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例如，</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乘幂**算符，</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FORTRAN</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中的等于</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.EQ.</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等</a:t>
            </a:r>
          </a:p>
        </p:txBody>
      </p:sp>
      <p:sp>
        <p:nvSpPr>
          <p:cNvPr id="42" name="Freeform 57"/>
          <p:cNvSpPr>
            <a:spLocks/>
          </p:cNvSpPr>
          <p:nvPr/>
        </p:nvSpPr>
        <p:spPr bwMode="auto">
          <a:xfrm flipV="1">
            <a:off x="3781425" y="2510790"/>
            <a:ext cx="935038"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nvGrpSpPr>
          <p:cNvPr id="43" name="Group 62"/>
          <p:cNvGrpSpPr>
            <a:grpSpLocks/>
          </p:cNvGrpSpPr>
          <p:nvPr/>
        </p:nvGrpSpPr>
        <p:grpSpPr bwMode="auto">
          <a:xfrm>
            <a:off x="3960018" y="809181"/>
            <a:ext cx="4608512" cy="4176712"/>
            <a:chOff x="1973" y="799"/>
            <a:chExt cx="2903" cy="2631"/>
          </a:xfrm>
        </p:grpSpPr>
        <p:sp>
          <p:nvSpPr>
            <p:cNvPr id="44" name="AutoShape 15"/>
            <p:cNvSpPr>
              <a:spLocks noChangeArrowheads="1"/>
            </p:cNvSpPr>
            <p:nvPr/>
          </p:nvSpPr>
          <p:spPr bwMode="auto">
            <a:xfrm>
              <a:off x="1973" y="799"/>
              <a:ext cx="2903" cy="2631"/>
            </a:xfrm>
            <a:prstGeom prst="roundRect">
              <a:avLst>
                <a:gd name="adj" fmla="val 16667"/>
              </a:avLst>
            </a:prstGeom>
            <a:solidFill>
              <a:srgbClr val="FFCCFF"/>
            </a:solidFill>
            <a:ln w="952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nvGrpSpPr>
            <p:cNvPr id="45" name="Group 61"/>
            <p:cNvGrpSpPr>
              <a:grpSpLocks/>
            </p:cNvGrpSpPr>
            <p:nvPr/>
          </p:nvGrpSpPr>
          <p:grpSpPr bwMode="auto">
            <a:xfrm>
              <a:off x="2290" y="935"/>
              <a:ext cx="2405" cy="2404"/>
              <a:chOff x="2290" y="844"/>
              <a:chExt cx="2405" cy="2404"/>
            </a:xfrm>
          </p:grpSpPr>
          <p:sp>
            <p:nvSpPr>
              <p:cNvPr id="46" name="Rectangle 42"/>
              <p:cNvSpPr>
                <a:spLocks noChangeArrowheads="1"/>
              </p:cNvSpPr>
              <p:nvPr/>
            </p:nvSpPr>
            <p:spPr bwMode="auto">
              <a:xfrm>
                <a:off x="2290" y="1388"/>
                <a:ext cx="1089" cy="499"/>
              </a:xfrm>
              <a:prstGeom prst="rect">
                <a:avLst/>
              </a:prstGeom>
              <a:noFill/>
              <a:ln w="28575" algn="ctr">
                <a:solidFill>
                  <a:srgbClr val="0033CC"/>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预处理子程序</a:t>
                </a:r>
              </a:p>
            </p:txBody>
          </p:sp>
          <p:sp>
            <p:nvSpPr>
              <p:cNvPr id="47" name="Rectangle 43"/>
              <p:cNvSpPr>
                <a:spLocks noChangeArrowheads="1"/>
              </p:cNvSpPr>
              <p:nvPr/>
            </p:nvSpPr>
            <p:spPr bwMode="auto">
              <a:xfrm>
                <a:off x="2290" y="2114"/>
                <a:ext cx="1089" cy="272"/>
              </a:xfrm>
              <a:prstGeom prst="rect">
                <a:avLst/>
              </a:prstGeom>
              <a:noFill/>
              <a:ln w="28575" algn="ctr">
                <a:solidFill>
                  <a:srgbClr val="0033CC"/>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词法分析器</a:t>
                </a:r>
              </a:p>
            </p:txBody>
          </p:sp>
          <p:sp>
            <p:nvSpPr>
              <p:cNvPr id="48" name="Rectangle 44"/>
              <p:cNvSpPr>
                <a:spLocks noChangeArrowheads="1"/>
              </p:cNvSpPr>
              <p:nvPr/>
            </p:nvSpPr>
            <p:spPr bwMode="auto">
              <a:xfrm>
                <a:off x="3742" y="1298"/>
                <a:ext cx="953" cy="272"/>
              </a:xfrm>
              <a:prstGeom prst="rect">
                <a:avLst/>
              </a:prstGeom>
              <a:noFill/>
              <a:ln w="28575" algn="ctr">
                <a:solidFill>
                  <a:srgbClr val="0033CC"/>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输入缓冲区</a:t>
                </a:r>
              </a:p>
            </p:txBody>
          </p:sp>
          <p:sp>
            <p:nvSpPr>
              <p:cNvPr id="49" name="Rectangle 45"/>
              <p:cNvSpPr>
                <a:spLocks noChangeArrowheads="1"/>
              </p:cNvSpPr>
              <p:nvPr/>
            </p:nvSpPr>
            <p:spPr bwMode="auto">
              <a:xfrm>
                <a:off x="3742" y="1706"/>
                <a:ext cx="953" cy="272"/>
              </a:xfrm>
              <a:prstGeom prst="rect">
                <a:avLst/>
              </a:prstGeom>
              <a:noFill/>
              <a:ln w="28575" algn="ctr">
                <a:solidFill>
                  <a:srgbClr val="0033CC"/>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扫描缓冲区</a:t>
                </a:r>
              </a:p>
            </p:txBody>
          </p:sp>
          <p:sp>
            <p:nvSpPr>
              <p:cNvPr id="50" name="Rectangle 46"/>
              <p:cNvSpPr>
                <a:spLocks noChangeArrowheads="1"/>
              </p:cNvSpPr>
              <p:nvPr/>
            </p:nvSpPr>
            <p:spPr bwMode="auto">
              <a:xfrm>
                <a:off x="3924" y="844"/>
                <a:ext cx="544" cy="27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28575" algn="ctr">
                    <a:solidFill>
                      <a:srgbClr val="0033CC"/>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输入</a:t>
                </a:r>
              </a:p>
            </p:txBody>
          </p:sp>
          <p:sp>
            <p:nvSpPr>
              <p:cNvPr id="51" name="Rectangle 47"/>
              <p:cNvSpPr>
                <a:spLocks noChangeArrowheads="1"/>
              </p:cNvSpPr>
              <p:nvPr/>
            </p:nvSpPr>
            <p:spPr bwMode="auto">
              <a:xfrm>
                <a:off x="2518" y="2658"/>
                <a:ext cx="634" cy="27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28575" algn="ctr">
                    <a:solidFill>
                      <a:srgbClr val="0033CC"/>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单词符号</a:t>
                </a:r>
              </a:p>
            </p:txBody>
          </p:sp>
          <p:sp>
            <p:nvSpPr>
              <p:cNvPr id="52" name="Line 48"/>
              <p:cNvSpPr>
                <a:spLocks noChangeShapeType="1"/>
              </p:cNvSpPr>
              <p:nvPr/>
            </p:nvSpPr>
            <p:spPr bwMode="auto">
              <a:xfrm>
                <a:off x="4196" y="1071"/>
                <a:ext cx="0" cy="227"/>
              </a:xfrm>
              <a:prstGeom prst="line">
                <a:avLst/>
              </a:prstGeom>
              <a:noFill/>
              <a:ln w="28575">
                <a:solidFill>
                  <a:srgbClr val="0033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3" name="Line 49"/>
              <p:cNvSpPr>
                <a:spLocks noChangeShapeType="1"/>
              </p:cNvSpPr>
              <p:nvPr/>
            </p:nvSpPr>
            <p:spPr bwMode="auto">
              <a:xfrm flipH="1">
                <a:off x="3379" y="1479"/>
                <a:ext cx="363" cy="0"/>
              </a:xfrm>
              <a:prstGeom prst="line">
                <a:avLst/>
              </a:prstGeom>
              <a:noFill/>
              <a:ln w="28575">
                <a:solidFill>
                  <a:srgbClr val="0033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4" name="Line 50"/>
              <p:cNvSpPr>
                <a:spLocks noChangeShapeType="1"/>
              </p:cNvSpPr>
              <p:nvPr/>
            </p:nvSpPr>
            <p:spPr bwMode="auto">
              <a:xfrm flipH="1">
                <a:off x="3379" y="1796"/>
                <a:ext cx="363" cy="0"/>
              </a:xfrm>
              <a:prstGeom prst="line">
                <a:avLst/>
              </a:prstGeom>
              <a:noFill/>
              <a:ln w="28575">
                <a:solidFill>
                  <a:srgbClr val="0033CC"/>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5" name="Line 51"/>
              <p:cNvSpPr>
                <a:spLocks noChangeShapeType="1"/>
              </p:cNvSpPr>
              <p:nvPr/>
            </p:nvSpPr>
            <p:spPr bwMode="auto">
              <a:xfrm>
                <a:off x="2653" y="1887"/>
                <a:ext cx="0" cy="227"/>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6" name="Line 52"/>
              <p:cNvSpPr>
                <a:spLocks noChangeShapeType="1"/>
              </p:cNvSpPr>
              <p:nvPr/>
            </p:nvSpPr>
            <p:spPr bwMode="auto">
              <a:xfrm>
                <a:off x="3062" y="1887"/>
                <a:ext cx="0" cy="227"/>
              </a:xfrm>
              <a:prstGeom prst="line">
                <a:avLst/>
              </a:prstGeom>
              <a:noFill/>
              <a:ln w="28575">
                <a:solidFill>
                  <a:srgbClr val="0033CC"/>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7" name="Line 53"/>
              <p:cNvSpPr>
                <a:spLocks noChangeShapeType="1"/>
              </p:cNvSpPr>
              <p:nvPr/>
            </p:nvSpPr>
            <p:spPr bwMode="auto">
              <a:xfrm>
                <a:off x="2835" y="2386"/>
                <a:ext cx="0" cy="318"/>
              </a:xfrm>
              <a:prstGeom prst="line">
                <a:avLst/>
              </a:prstGeom>
              <a:noFill/>
              <a:ln w="28575">
                <a:solidFill>
                  <a:srgbClr val="0033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8" name="Rectangle 54"/>
              <p:cNvSpPr>
                <a:spLocks noChangeArrowheads="1"/>
              </p:cNvSpPr>
              <p:nvPr/>
            </p:nvSpPr>
            <p:spPr bwMode="auto">
              <a:xfrm>
                <a:off x="2835" y="2976"/>
                <a:ext cx="1361" cy="27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28575" algn="ctr">
                    <a:solidFill>
                      <a:srgbClr val="0033CC"/>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lvl1pPr marL="457200" indent="-457200"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20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微软雅黑" pitchFamily="34" charset="-122"/>
                    <a:ea typeface="微软雅黑" pitchFamily="34" charset="-122"/>
                  </a:rPr>
                  <a:t>词法分析器的结构</a:t>
                </a:r>
              </a:p>
            </p:txBody>
          </p:sp>
          <p:sp>
            <p:nvSpPr>
              <p:cNvPr id="59" name="Line 59"/>
              <p:cNvSpPr>
                <a:spLocks noChangeShapeType="1"/>
              </p:cNvSpPr>
              <p:nvPr/>
            </p:nvSpPr>
            <p:spPr bwMode="auto">
              <a:xfrm>
                <a:off x="4195" y="1979"/>
                <a:ext cx="0" cy="272"/>
              </a:xfrm>
              <a:prstGeom prst="line">
                <a:avLst/>
              </a:prstGeom>
              <a:noFill/>
              <a:ln w="28575">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0" name="Line 60"/>
              <p:cNvSpPr>
                <a:spLocks noChangeShapeType="1"/>
              </p:cNvSpPr>
              <p:nvPr/>
            </p:nvSpPr>
            <p:spPr bwMode="auto">
              <a:xfrm flipH="1">
                <a:off x="3379" y="2251"/>
                <a:ext cx="816" cy="0"/>
              </a:xfrm>
              <a:prstGeom prst="line">
                <a:avLst/>
              </a:prstGeom>
              <a:noFill/>
              <a:ln w="28575">
                <a:solidFill>
                  <a:srgbClr val="0033CC"/>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spTree>
    <p:extLst>
      <p:ext uri="{BB962C8B-B14F-4D97-AF65-F5344CB8AC3E}">
        <p14:creationId xmlns:p14="http://schemas.microsoft.com/office/powerpoint/2010/main" val="31539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lide(fromBottom)">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in)">
                                      <p:cBhvr>
                                        <p:cTn id="1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slide(fromBottom)">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box(in)">
                                      <p:cBhvr>
                                        <p:cTn id="22"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slide(fromBottom)">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ox(in)">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amond(in)">
                                      <p:cBhvr>
                                        <p:cTn id="5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autoUpdateAnimBg="0"/>
      <p:bldP spid="35" grpId="0" animBg="1" autoUpdateAnimBg="0"/>
      <p:bldP spid="36" grpId="0"/>
      <p:bldP spid="37" grpId="0"/>
      <p:bldP spid="38" grpId="0"/>
      <p:bldP spid="39" grpId="0"/>
      <p:bldP spid="40" grpId="0" animBg="1"/>
      <p:bldP spid="41" grpId="0" animBg="1"/>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第三节 状态转换</a:t>
            </a:r>
            <a:r>
              <a:rPr kumimoji="1" lang="zh-CN" altLang="en-US" dirty="0" smtClean="0">
                <a:solidFill>
                  <a:schemeClr val="tx1"/>
                </a:solidFill>
                <a:latin typeface="微软雅黑" pitchFamily="34" charset="-122"/>
              </a:rPr>
              <a:t>图</a:t>
            </a:r>
            <a:endParaRPr lang="zh-CN" altLang="en-US" dirty="0">
              <a:solidFill>
                <a:schemeClr val="tx1"/>
              </a:solidFill>
              <a:latin typeface="微软雅黑" pitchFamily="34" charset="-122"/>
            </a:endParaRPr>
          </a:p>
        </p:txBody>
      </p:sp>
      <p:sp>
        <p:nvSpPr>
          <p:cNvPr id="31" name="AutoShape 5"/>
          <p:cNvSpPr>
            <a:spLocks noChangeArrowheads="1"/>
          </p:cNvSpPr>
          <p:nvPr/>
        </p:nvSpPr>
        <p:spPr bwMode="auto">
          <a:xfrm>
            <a:off x="425450" y="1087755"/>
            <a:ext cx="8061325" cy="2472166"/>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状态转换图</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state transition diagram</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），简称转换图</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是一张有限方向图，是设计词法分析器的有效工具；它由如下成分构成：</a:t>
            </a:r>
          </a:p>
          <a:p>
            <a:pPr marL="812800" marR="0" lvl="1" indent="-234950" algn="just" defTabSz="914400" eaLnBrk="1" fontAlgn="auto" latinLnBrk="0" hangingPunct="1">
              <a:lnSpc>
                <a:spcPct val="90000"/>
              </a:lnSpc>
              <a:spcBef>
                <a:spcPct val="20000"/>
              </a:spcBef>
              <a:spcAft>
                <a:spcPts val="0"/>
              </a:spcAft>
              <a:buClr>
                <a:schemeClr val="tx1"/>
              </a:buClr>
              <a:buSzTx/>
              <a:buFont typeface="Wingdings" panose="05000000000000000000" pitchFamily="2" charset="2"/>
              <a:buChar char="ü"/>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结点</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(node)</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：圆圈表示结点，代表状态（</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state</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a:t>
            </a:r>
          </a:p>
          <a:p>
            <a:pPr marL="812800" marR="0" lvl="1" indent="-234950" algn="just" defTabSz="914400" eaLnBrk="1" fontAlgn="auto" latinLnBrk="0" hangingPunct="1">
              <a:lnSpc>
                <a:spcPct val="90000"/>
              </a:lnSpc>
              <a:spcBef>
                <a:spcPct val="20000"/>
              </a:spcBef>
              <a:spcAft>
                <a:spcPts val="0"/>
              </a:spcAft>
              <a:buClr>
                <a:schemeClr val="tx1"/>
              </a:buClr>
              <a:buSzTx/>
              <a:buFont typeface="Wingdings" panose="05000000000000000000" pitchFamily="2" charset="2"/>
              <a:buChar char="ü"/>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有向边</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（弧）</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连接结点，边上的标记字符表示该状态下可能接收或识别的字符；</a:t>
            </a:r>
            <a:endParaRPr kumimoji="0" lang="zh-CN" altLang="en-US" sz="2400" b="1" i="0" u="none" strike="noStrike" kern="0" cap="none" spc="0" normalizeH="0" baseline="0" noProof="0" dirty="0" smtClean="0">
              <a:ln>
                <a:noFill/>
              </a:ln>
              <a:effectLst>
                <a:outerShdw blurRad="38100" dist="38100" dir="2700000" algn="tl">
                  <a:srgbClr val="000000"/>
                </a:outerShdw>
              </a:effectLst>
              <a:uLnTx/>
              <a:uFillTx/>
              <a:latin typeface="微软雅黑" pitchFamily="34" charset="-122"/>
              <a:ea typeface="微软雅黑" pitchFamily="34" charset="-122"/>
            </a:endParaRPr>
          </a:p>
        </p:txBody>
      </p:sp>
      <p:sp>
        <p:nvSpPr>
          <p:cNvPr id="32" name="Rectangle 13"/>
          <p:cNvSpPr>
            <a:spLocks noChangeArrowheads="1"/>
          </p:cNvSpPr>
          <p:nvPr/>
        </p:nvSpPr>
        <p:spPr bwMode="auto">
          <a:xfrm>
            <a:off x="395288" y="3803968"/>
            <a:ext cx="1008062" cy="503237"/>
          </a:xfrm>
          <a:prstGeom prst="rect">
            <a:avLst/>
          </a:prstGeom>
          <a:noFill/>
          <a:ln>
            <a:noFill/>
          </a:ln>
          <a:effectLst/>
        </p:spPr>
        <p:txBody>
          <a:bodyPr anchor="ctr"/>
          <a:lstStyle/>
          <a:p>
            <a:pPr algn="ctr"/>
            <a:r>
              <a:rPr kumimoji="1" lang="zh-CN" altLang="en-US" sz="3200" b="1" dirty="0">
                <a:solidFill>
                  <a:srgbClr val="C00000"/>
                </a:solidFill>
                <a:latin typeface="微软雅黑" pitchFamily="34" charset="-122"/>
                <a:ea typeface="微软雅黑" pitchFamily="34" charset="-122"/>
              </a:rPr>
              <a:t>例子</a:t>
            </a:r>
          </a:p>
        </p:txBody>
      </p:sp>
      <p:grpSp>
        <p:nvGrpSpPr>
          <p:cNvPr id="33" name="Group 29"/>
          <p:cNvGrpSpPr>
            <a:grpSpLocks/>
          </p:cNvGrpSpPr>
          <p:nvPr/>
        </p:nvGrpSpPr>
        <p:grpSpPr bwMode="auto">
          <a:xfrm>
            <a:off x="1187450" y="4162743"/>
            <a:ext cx="2447925" cy="1800225"/>
            <a:chOff x="748" y="2795"/>
            <a:chExt cx="1542" cy="1134"/>
          </a:xfrm>
          <a:noFill/>
        </p:grpSpPr>
        <p:sp>
          <p:nvSpPr>
            <p:cNvPr id="34" name="Oval 6"/>
            <p:cNvSpPr>
              <a:spLocks noChangeArrowheads="1"/>
            </p:cNvSpPr>
            <p:nvPr/>
          </p:nvSpPr>
          <p:spPr bwMode="auto">
            <a:xfrm>
              <a:off x="884" y="3067"/>
              <a:ext cx="272" cy="227"/>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1</a:t>
              </a:r>
            </a:p>
          </p:txBody>
        </p:sp>
        <p:sp>
          <p:nvSpPr>
            <p:cNvPr id="35" name="Oval 7"/>
            <p:cNvSpPr>
              <a:spLocks noChangeArrowheads="1"/>
            </p:cNvSpPr>
            <p:nvPr/>
          </p:nvSpPr>
          <p:spPr bwMode="auto">
            <a:xfrm>
              <a:off x="1655" y="2795"/>
              <a:ext cx="272" cy="227"/>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2</a:t>
              </a:r>
            </a:p>
          </p:txBody>
        </p:sp>
        <p:sp>
          <p:nvSpPr>
            <p:cNvPr id="36" name="Oval 8"/>
            <p:cNvSpPr>
              <a:spLocks noChangeArrowheads="1"/>
            </p:cNvSpPr>
            <p:nvPr/>
          </p:nvSpPr>
          <p:spPr bwMode="auto">
            <a:xfrm>
              <a:off x="1655" y="3339"/>
              <a:ext cx="272" cy="227"/>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3</a:t>
              </a:r>
            </a:p>
          </p:txBody>
        </p:sp>
        <p:sp>
          <p:nvSpPr>
            <p:cNvPr id="37" name="Line 9"/>
            <p:cNvSpPr>
              <a:spLocks noChangeShapeType="1"/>
            </p:cNvSpPr>
            <p:nvPr/>
          </p:nvSpPr>
          <p:spPr bwMode="auto">
            <a:xfrm flipV="1">
              <a:off x="1139" y="2968"/>
              <a:ext cx="545" cy="136"/>
            </a:xfrm>
            <a:prstGeom prst="line">
              <a:avLst/>
            </a:prstGeom>
            <a:grpFill/>
            <a:ln w="28575">
              <a:solidFill>
                <a:srgbClr val="0033CC"/>
              </a:solidFill>
              <a:round/>
              <a:headEnd/>
              <a:tailEnd type="triangle" w="med" len="me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8" name="Line 10"/>
            <p:cNvSpPr>
              <a:spLocks noChangeShapeType="1"/>
            </p:cNvSpPr>
            <p:nvPr/>
          </p:nvSpPr>
          <p:spPr bwMode="auto">
            <a:xfrm>
              <a:off x="1156" y="3248"/>
              <a:ext cx="544" cy="136"/>
            </a:xfrm>
            <a:prstGeom prst="line">
              <a:avLst/>
            </a:prstGeom>
            <a:grpFill/>
            <a:ln w="28575">
              <a:solidFill>
                <a:srgbClr val="0033CC"/>
              </a:solidFill>
              <a:round/>
              <a:headEnd/>
              <a:tailEnd type="triangle" w="med" len="me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9" name="Rectangle 11"/>
            <p:cNvSpPr>
              <a:spLocks noChangeArrowheads="1"/>
            </p:cNvSpPr>
            <p:nvPr/>
          </p:nvSpPr>
          <p:spPr bwMode="auto">
            <a:xfrm>
              <a:off x="1156" y="2796"/>
              <a:ext cx="454" cy="22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x</a:t>
              </a:r>
            </a:p>
          </p:txBody>
        </p:sp>
        <p:sp>
          <p:nvSpPr>
            <p:cNvPr id="40" name="Rectangle 12"/>
            <p:cNvSpPr>
              <a:spLocks noChangeArrowheads="1"/>
            </p:cNvSpPr>
            <p:nvPr/>
          </p:nvSpPr>
          <p:spPr bwMode="auto">
            <a:xfrm>
              <a:off x="1202" y="3295"/>
              <a:ext cx="454" cy="22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y</a:t>
              </a:r>
            </a:p>
          </p:txBody>
        </p:sp>
        <p:sp>
          <p:nvSpPr>
            <p:cNvPr id="41" name="Rectangle 27"/>
            <p:cNvSpPr>
              <a:spLocks noChangeArrowheads="1"/>
            </p:cNvSpPr>
            <p:nvPr/>
          </p:nvSpPr>
          <p:spPr bwMode="auto">
            <a:xfrm>
              <a:off x="748" y="3657"/>
              <a:ext cx="1542" cy="27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lvl1pPr marL="457200" indent="-457200"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20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状态转换图</a:t>
              </a:r>
            </a:p>
          </p:txBody>
        </p:sp>
      </p:grpSp>
      <p:grpSp>
        <p:nvGrpSpPr>
          <p:cNvPr id="42" name="Group 30"/>
          <p:cNvGrpSpPr>
            <a:grpSpLocks/>
          </p:cNvGrpSpPr>
          <p:nvPr/>
        </p:nvGrpSpPr>
        <p:grpSpPr bwMode="auto">
          <a:xfrm>
            <a:off x="4500563" y="4018280"/>
            <a:ext cx="3095625" cy="1944688"/>
            <a:chOff x="2835" y="2704"/>
            <a:chExt cx="1950" cy="1225"/>
          </a:xfrm>
          <a:noFill/>
        </p:grpSpPr>
        <p:grpSp>
          <p:nvGrpSpPr>
            <p:cNvPr id="43" name="Group 26"/>
            <p:cNvGrpSpPr>
              <a:grpSpLocks/>
            </p:cNvGrpSpPr>
            <p:nvPr/>
          </p:nvGrpSpPr>
          <p:grpSpPr bwMode="auto">
            <a:xfrm>
              <a:off x="2835" y="2704"/>
              <a:ext cx="1950" cy="726"/>
              <a:chOff x="2835" y="2704"/>
              <a:chExt cx="1950" cy="726"/>
            </a:xfrm>
            <a:grpFill/>
          </p:grpSpPr>
          <p:sp>
            <p:nvSpPr>
              <p:cNvPr id="45" name="Oval 15"/>
              <p:cNvSpPr>
                <a:spLocks noChangeArrowheads="1"/>
              </p:cNvSpPr>
              <p:nvPr/>
            </p:nvSpPr>
            <p:spPr bwMode="auto">
              <a:xfrm>
                <a:off x="2971" y="3067"/>
                <a:ext cx="227" cy="227"/>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0</a:t>
                </a:r>
              </a:p>
            </p:txBody>
          </p:sp>
          <p:sp>
            <p:nvSpPr>
              <p:cNvPr id="46" name="Oval 17"/>
              <p:cNvSpPr>
                <a:spLocks noChangeArrowheads="1"/>
              </p:cNvSpPr>
              <p:nvPr/>
            </p:nvSpPr>
            <p:spPr bwMode="auto">
              <a:xfrm>
                <a:off x="4558" y="3067"/>
                <a:ext cx="227" cy="227"/>
              </a:xfrm>
              <a:prstGeom prst="ellipse">
                <a:avLst/>
              </a:prstGeom>
              <a:grpFill/>
              <a:ln w="38100" cmpd="dbl" algn="ctr">
                <a:solidFill>
                  <a:srgbClr val="000000"/>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2</a:t>
                </a:r>
              </a:p>
            </p:txBody>
          </p:sp>
          <p:sp>
            <p:nvSpPr>
              <p:cNvPr id="47" name="Line 18"/>
              <p:cNvSpPr>
                <a:spLocks noChangeShapeType="1"/>
              </p:cNvSpPr>
              <p:nvPr/>
            </p:nvSpPr>
            <p:spPr bwMode="auto">
              <a:xfrm>
                <a:off x="3198" y="3203"/>
                <a:ext cx="544" cy="0"/>
              </a:xfrm>
              <a:prstGeom prst="line">
                <a:avLst/>
              </a:prstGeom>
              <a:grpFill/>
              <a:ln w="28575">
                <a:solidFill>
                  <a:srgbClr val="0033CC"/>
                </a:solidFill>
                <a:round/>
                <a:headEnd/>
                <a:tailEnd type="triangle" w="med" len="me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8" name="Line 19"/>
              <p:cNvSpPr>
                <a:spLocks noChangeShapeType="1"/>
              </p:cNvSpPr>
              <p:nvPr/>
            </p:nvSpPr>
            <p:spPr bwMode="auto">
              <a:xfrm>
                <a:off x="3969" y="3203"/>
                <a:ext cx="544" cy="0"/>
              </a:xfrm>
              <a:prstGeom prst="line">
                <a:avLst/>
              </a:prstGeom>
              <a:grpFill/>
              <a:ln w="28575">
                <a:solidFill>
                  <a:srgbClr val="0033CC"/>
                </a:solidFill>
                <a:round/>
                <a:headEnd/>
                <a:tailEnd type="triangle" w="med" len="me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9" name="Freeform 20"/>
              <p:cNvSpPr>
                <a:spLocks/>
              </p:cNvSpPr>
              <p:nvPr/>
            </p:nvSpPr>
            <p:spPr bwMode="auto">
              <a:xfrm>
                <a:off x="3681" y="2931"/>
                <a:ext cx="311" cy="182"/>
              </a:xfrm>
              <a:custGeom>
                <a:avLst/>
                <a:gdLst>
                  <a:gd name="T0" fmla="*/ 288 w 311"/>
                  <a:gd name="T1" fmla="*/ 182 h 182"/>
                  <a:gd name="T2" fmla="*/ 288 w 311"/>
                  <a:gd name="T3" fmla="*/ 45 h 182"/>
                  <a:gd name="T4" fmla="*/ 152 w 311"/>
                  <a:gd name="T5" fmla="*/ 0 h 182"/>
                  <a:gd name="T6" fmla="*/ 15 w 311"/>
                  <a:gd name="T7" fmla="*/ 45 h 182"/>
                  <a:gd name="T8" fmla="*/ 61 w 311"/>
                  <a:gd name="T9" fmla="*/ 182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1" h="182">
                    <a:moveTo>
                      <a:pt x="288" y="182"/>
                    </a:moveTo>
                    <a:cubicBezTo>
                      <a:pt x="299" y="128"/>
                      <a:pt x="311" y="75"/>
                      <a:pt x="288" y="45"/>
                    </a:cubicBezTo>
                    <a:cubicBezTo>
                      <a:pt x="265" y="15"/>
                      <a:pt x="197" y="0"/>
                      <a:pt x="152" y="0"/>
                    </a:cubicBezTo>
                    <a:cubicBezTo>
                      <a:pt x="107" y="0"/>
                      <a:pt x="30" y="15"/>
                      <a:pt x="15" y="45"/>
                    </a:cubicBezTo>
                    <a:cubicBezTo>
                      <a:pt x="0" y="75"/>
                      <a:pt x="30" y="128"/>
                      <a:pt x="61" y="182"/>
                    </a:cubicBezTo>
                  </a:path>
                </a:pathLst>
              </a:custGeom>
              <a:grpFill/>
              <a:ln w="28575" cap="flat" cmpd="sng">
                <a:solidFill>
                  <a:srgbClr val="0033CC"/>
                </a:solidFill>
                <a:prstDash val="solid"/>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0" name="Line 21"/>
              <p:cNvSpPr>
                <a:spLocks noChangeShapeType="1"/>
              </p:cNvSpPr>
              <p:nvPr/>
            </p:nvSpPr>
            <p:spPr bwMode="auto">
              <a:xfrm flipV="1">
                <a:off x="2835" y="3249"/>
                <a:ext cx="136" cy="90"/>
              </a:xfrm>
              <a:prstGeom prst="line">
                <a:avLst/>
              </a:prstGeom>
              <a:grpFill/>
              <a:ln w="38100" cmpd="dbl">
                <a:solidFill>
                  <a:srgbClr val="0033CC"/>
                </a:solidFill>
                <a:round/>
                <a:headEnd/>
                <a:tailEnd type="triangle" w="med" len="me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1" name="Rectangle 22"/>
              <p:cNvSpPr>
                <a:spLocks noChangeArrowheads="1"/>
              </p:cNvSpPr>
              <p:nvPr/>
            </p:nvSpPr>
            <p:spPr bwMode="auto">
              <a:xfrm>
                <a:off x="3197" y="2977"/>
                <a:ext cx="454" cy="22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字母</a:t>
                </a:r>
              </a:p>
            </p:txBody>
          </p:sp>
          <p:sp>
            <p:nvSpPr>
              <p:cNvPr id="52" name="Rectangle 23"/>
              <p:cNvSpPr>
                <a:spLocks noChangeArrowheads="1"/>
              </p:cNvSpPr>
              <p:nvPr/>
            </p:nvSpPr>
            <p:spPr bwMode="auto">
              <a:xfrm>
                <a:off x="3424" y="2704"/>
                <a:ext cx="817" cy="22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字母</a:t>
                </a: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数字</a:t>
                </a:r>
              </a:p>
            </p:txBody>
          </p:sp>
          <p:sp>
            <p:nvSpPr>
              <p:cNvPr id="53" name="Rectangle 24"/>
              <p:cNvSpPr>
                <a:spLocks noChangeArrowheads="1"/>
              </p:cNvSpPr>
              <p:nvPr/>
            </p:nvSpPr>
            <p:spPr bwMode="auto">
              <a:xfrm>
                <a:off x="3923" y="3204"/>
                <a:ext cx="681" cy="226"/>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其它字符</a:t>
                </a:r>
              </a:p>
            </p:txBody>
          </p:sp>
        </p:grpSp>
        <p:sp>
          <p:nvSpPr>
            <p:cNvPr id="44" name="Rectangle 28"/>
            <p:cNvSpPr>
              <a:spLocks noChangeArrowheads="1"/>
            </p:cNvSpPr>
            <p:nvPr/>
          </p:nvSpPr>
          <p:spPr bwMode="auto">
            <a:xfrm>
              <a:off x="3016" y="3657"/>
              <a:ext cx="1542" cy="272"/>
            </a:xfrm>
            <a:prstGeom prst="rect">
              <a:avLst/>
            </a:prstGeom>
            <a:gr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lvl1pPr marL="457200" indent="-457200"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225425"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defTabSz="225425"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20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识别标识符的转换图</a:t>
              </a:r>
            </a:p>
          </p:txBody>
        </p:sp>
      </p:grpSp>
      <p:sp>
        <p:nvSpPr>
          <p:cNvPr id="54" name="AutoShape 31"/>
          <p:cNvSpPr>
            <a:spLocks noChangeArrowheads="1"/>
          </p:cNvSpPr>
          <p:nvPr/>
        </p:nvSpPr>
        <p:spPr bwMode="auto">
          <a:xfrm>
            <a:off x="4211638" y="3730943"/>
            <a:ext cx="1008062" cy="431800"/>
          </a:xfrm>
          <a:prstGeom prst="wedgeRoundRectCallout">
            <a:avLst>
              <a:gd name="adj1" fmla="val 11259"/>
              <a:gd name="adj2" fmla="val 155884"/>
              <a:gd name="adj3" fmla="val 16667"/>
            </a:avLst>
          </a:prstGeom>
          <a:no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初态</a:t>
            </a:r>
          </a:p>
        </p:txBody>
      </p:sp>
      <p:sp>
        <p:nvSpPr>
          <p:cNvPr id="55" name="AutoShape 32"/>
          <p:cNvSpPr>
            <a:spLocks noChangeArrowheads="1"/>
          </p:cNvSpPr>
          <p:nvPr/>
        </p:nvSpPr>
        <p:spPr bwMode="auto">
          <a:xfrm>
            <a:off x="6948488" y="3730943"/>
            <a:ext cx="1008062" cy="431800"/>
          </a:xfrm>
          <a:prstGeom prst="wedgeRoundRectCallout">
            <a:avLst>
              <a:gd name="adj1" fmla="val 11259"/>
              <a:gd name="adj2" fmla="val 155884"/>
              <a:gd name="adj3" fmla="val 16667"/>
            </a:avLst>
          </a:prstGeom>
          <a:no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终态</a:t>
            </a:r>
          </a:p>
        </p:txBody>
      </p:sp>
      <p:sp>
        <p:nvSpPr>
          <p:cNvPr id="56" name="Oval 8"/>
          <p:cNvSpPr>
            <a:spLocks noChangeArrowheads="1"/>
          </p:cNvSpPr>
          <p:nvPr/>
        </p:nvSpPr>
        <p:spPr bwMode="auto">
          <a:xfrm>
            <a:off x="5940425" y="4648518"/>
            <a:ext cx="360363" cy="360362"/>
          </a:xfrm>
          <a:prstGeom prst="ellipse">
            <a:avLst/>
          </a:prstGeom>
          <a:noFill/>
          <a:ln w="3175" algn="ctr">
            <a:solidFill>
              <a:srgbClr val="000000"/>
            </a:solidFill>
            <a:round/>
            <a:headEnd/>
            <a:tailEnd/>
          </a:ln>
          <a:effec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1</a:t>
            </a:r>
          </a:p>
        </p:txBody>
      </p:sp>
    </p:spTree>
    <p:extLst>
      <p:ext uri="{BB962C8B-B14F-4D97-AF65-F5344CB8AC3E}">
        <p14:creationId xmlns:p14="http://schemas.microsoft.com/office/powerpoint/2010/main" val="252622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down)">
                                      <p:cBhvr>
                                        <p:cTn id="12" dur="145">
                                          <p:stCondLst>
                                            <p:cond delay="0"/>
                                          </p:stCondLst>
                                        </p:cTn>
                                        <p:tgtEl>
                                          <p:spTgt spid="32"/>
                                        </p:tgtEl>
                                      </p:cBhvr>
                                    </p:animEffect>
                                    <p:anim calcmode="lin" valueType="num">
                                      <p:cBhvr>
                                        <p:cTn id="13" dur="456"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14" dur="166"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15" dur="166" tmFilter="0, 0; 0.125,0.2665; 0.25,0.4; 0.375,0.465; 0.5,0.5;  0.625,0.535; 0.75,0.6; 0.875,0.7335; 1,1">
                                          <p:stCondLst>
                                            <p:cond delay="166"/>
                                          </p:stCondLst>
                                        </p:cTn>
                                        <p:tgtEl>
                                          <p:spTgt spid="32"/>
                                        </p:tgtEl>
                                        <p:attrNameLst>
                                          <p:attrName>ppt_y</p:attrName>
                                        </p:attrNameLst>
                                      </p:cBhvr>
                                      <p:tavLst>
                                        <p:tav tm="0" fmla="#ppt_y-sin(pi*$)/9">
                                          <p:val>
                                            <p:fltVal val="0"/>
                                          </p:val>
                                        </p:tav>
                                        <p:tav tm="100000">
                                          <p:val>
                                            <p:fltVal val="1"/>
                                          </p:val>
                                        </p:tav>
                                      </p:tavLst>
                                    </p:anim>
                                    <p:anim calcmode="lin" valueType="num">
                                      <p:cBhvr>
                                        <p:cTn id="16" dur="83" tmFilter="0, 0; 0.125,0.2665; 0.25,0.4; 0.375,0.465; 0.5,0.5;  0.625,0.535; 0.75,0.6; 0.875,0.7335; 1,1">
                                          <p:stCondLst>
                                            <p:cond delay="331"/>
                                          </p:stCondLst>
                                        </p:cTn>
                                        <p:tgtEl>
                                          <p:spTgt spid="32"/>
                                        </p:tgtEl>
                                        <p:attrNameLst>
                                          <p:attrName>ppt_y</p:attrName>
                                        </p:attrNameLst>
                                      </p:cBhvr>
                                      <p:tavLst>
                                        <p:tav tm="0" fmla="#ppt_y-sin(pi*$)/27">
                                          <p:val>
                                            <p:fltVal val="0"/>
                                          </p:val>
                                        </p:tav>
                                        <p:tav tm="100000">
                                          <p:val>
                                            <p:fltVal val="1"/>
                                          </p:val>
                                        </p:tav>
                                      </p:tavLst>
                                    </p:anim>
                                    <p:anim calcmode="lin" valueType="num">
                                      <p:cBhvr>
                                        <p:cTn id="17" dur="41" tmFilter="0, 0; 0.125,0.2665; 0.25,0.4; 0.375,0.465; 0.5,0.5;  0.625,0.535; 0.75,0.6; 0.875,0.7335; 1,1">
                                          <p:stCondLst>
                                            <p:cond delay="414"/>
                                          </p:stCondLst>
                                        </p:cTn>
                                        <p:tgtEl>
                                          <p:spTgt spid="32"/>
                                        </p:tgtEl>
                                        <p:attrNameLst>
                                          <p:attrName>ppt_y</p:attrName>
                                        </p:attrNameLst>
                                      </p:cBhvr>
                                      <p:tavLst>
                                        <p:tav tm="0" fmla="#ppt_y-sin(pi*$)/81">
                                          <p:val>
                                            <p:fltVal val="0"/>
                                          </p:val>
                                        </p:tav>
                                        <p:tav tm="100000">
                                          <p:val>
                                            <p:fltVal val="1"/>
                                          </p:val>
                                        </p:tav>
                                      </p:tavLst>
                                    </p:anim>
                                    <p:animScale>
                                      <p:cBhvr>
                                        <p:cTn id="18" dur="7">
                                          <p:stCondLst>
                                            <p:cond delay="162"/>
                                          </p:stCondLst>
                                        </p:cTn>
                                        <p:tgtEl>
                                          <p:spTgt spid="32"/>
                                        </p:tgtEl>
                                      </p:cBhvr>
                                      <p:to x="100000" y="60000"/>
                                    </p:animScale>
                                    <p:animScale>
                                      <p:cBhvr>
                                        <p:cTn id="19" dur="41" decel="50000">
                                          <p:stCondLst>
                                            <p:cond delay="169"/>
                                          </p:stCondLst>
                                        </p:cTn>
                                        <p:tgtEl>
                                          <p:spTgt spid="32"/>
                                        </p:tgtEl>
                                      </p:cBhvr>
                                      <p:to x="100000" y="100000"/>
                                    </p:animScale>
                                    <p:animScale>
                                      <p:cBhvr>
                                        <p:cTn id="20" dur="7">
                                          <p:stCondLst>
                                            <p:cond delay="328"/>
                                          </p:stCondLst>
                                        </p:cTn>
                                        <p:tgtEl>
                                          <p:spTgt spid="32"/>
                                        </p:tgtEl>
                                      </p:cBhvr>
                                      <p:to x="100000" y="80000"/>
                                    </p:animScale>
                                    <p:animScale>
                                      <p:cBhvr>
                                        <p:cTn id="21" dur="41" decel="50000">
                                          <p:stCondLst>
                                            <p:cond delay="335"/>
                                          </p:stCondLst>
                                        </p:cTn>
                                        <p:tgtEl>
                                          <p:spTgt spid="32"/>
                                        </p:tgtEl>
                                      </p:cBhvr>
                                      <p:to x="100000" y="100000"/>
                                    </p:animScale>
                                    <p:animScale>
                                      <p:cBhvr>
                                        <p:cTn id="22" dur="7">
                                          <p:stCondLst>
                                            <p:cond delay="410"/>
                                          </p:stCondLst>
                                        </p:cTn>
                                        <p:tgtEl>
                                          <p:spTgt spid="32"/>
                                        </p:tgtEl>
                                      </p:cBhvr>
                                      <p:to x="100000" y="90000"/>
                                    </p:animScale>
                                    <p:animScale>
                                      <p:cBhvr>
                                        <p:cTn id="23" dur="41" decel="50000">
                                          <p:stCondLst>
                                            <p:cond delay="417"/>
                                          </p:stCondLst>
                                        </p:cTn>
                                        <p:tgtEl>
                                          <p:spTgt spid="32"/>
                                        </p:tgtEl>
                                      </p:cBhvr>
                                      <p:to x="100000" y="100000"/>
                                    </p:animScale>
                                    <p:animScale>
                                      <p:cBhvr>
                                        <p:cTn id="24" dur="7">
                                          <p:stCondLst>
                                            <p:cond delay="452"/>
                                          </p:stCondLst>
                                        </p:cTn>
                                        <p:tgtEl>
                                          <p:spTgt spid="32"/>
                                        </p:tgtEl>
                                      </p:cBhvr>
                                      <p:to x="100000" y="95000"/>
                                    </p:animScale>
                                    <p:animScale>
                                      <p:cBhvr>
                                        <p:cTn id="25" dur="41" decel="50000">
                                          <p:stCondLst>
                                            <p:cond delay="458"/>
                                          </p:stCondLst>
                                        </p:cTn>
                                        <p:tgtEl>
                                          <p:spTgt spid="3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ox(in)">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ox(in)">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box(in)">
                                      <p:cBhvr>
                                        <p:cTn id="40"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box(in)">
                                      <p:cBhvr>
                                        <p:cTn id="45"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utoUpdateAnimBg="0"/>
      <p:bldP spid="32" grpId="0"/>
      <p:bldP spid="54" grpId="0" animBg="1" autoUpdateAnimBg="0"/>
      <p:bldP spid="5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第四节 词法分析器的</a:t>
            </a:r>
            <a:r>
              <a:rPr kumimoji="1" lang="zh-CN" altLang="en-US" dirty="0" smtClean="0">
                <a:solidFill>
                  <a:schemeClr val="tx1"/>
                </a:solidFill>
                <a:latin typeface="微软雅黑" pitchFamily="34" charset="-122"/>
              </a:rPr>
              <a:t>设计</a:t>
            </a:r>
            <a:endParaRPr lang="zh-CN" altLang="en-US" dirty="0">
              <a:solidFill>
                <a:schemeClr val="tx1"/>
              </a:solidFill>
              <a:latin typeface="微软雅黑" pitchFamily="34" charset="-122"/>
            </a:endParaRPr>
          </a:p>
        </p:txBody>
      </p:sp>
      <p:graphicFrame>
        <p:nvGraphicFramePr>
          <p:cNvPr id="8" name="Group 285"/>
          <p:cNvGraphicFramePr>
            <a:graphicFrameLocks noGrp="1"/>
          </p:cNvGraphicFramePr>
          <p:nvPr>
            <p:extLst>
              <p:ext uri="{D42A27DB-BD31-4B8C-83A1-F6EECF244321}">
                <p14:modId xmlns:p14="http://schemas.microsoft.com/office/powerpoint/2010/main" val="3428187620"/>
              </p:ext>
            </p:extLst>
          </p:nvPr>
        </p:nvGraphicFramePr>
        <p:xfrm>
          <a:off x="107950" y="1608646"/>
          <a:ext cx="4392613" cy="4514852"/>
        </p:xfrm>
        <a:graphic>
          <a:graphicData uri="http://schemas.openxmlformats.org/drawingml/2006/table">
            <a:tbl>
              <a:tblPr/>
              <a:tblGrid>
                <a:gridCol w="10985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tblGrid>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单词符号</a:t>
                      </a:r>
                    </a:p>
                  </a:txBody>
                  <a:tcPr marL="0" marR="0" marT="46038" marB="46038"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种别编码</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助忆符</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内码值</a:t>
                      </a:r>
                    </a:p>
                  </a:txBody>
                  <a:tcPr marL="0" marR="0" marT="46038" marB="46038"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begin</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01</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$BEGIN</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end</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02</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$END</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integer</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03</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$INTEGER</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if</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04</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$IF</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then</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05</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$THEN</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else</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06</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$ELSE</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function</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07</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$FUNCTION</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read</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08</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$READ</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write</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09</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$WRITE</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9" name="Group 286"/>
          <p:cNvGraphicFramePr>
            <a:graphicFrameLocks noGrp="1"/>
          </p:cNvGraphicFramePr>
          <p:nvPr>
            <p:extLst>
              <p:ext uri="{D42A27DB-BD31-4B8C-83A1-F6EECF244321}">
                <p14:modId xmlns:p14="http://schemas.microsoft.com/office/powerpoint/2010/main" val="2334360233"/>
              </p:ext>
            </p:extLst>
          </p:nvPr>
        </p:nvGraphicFramePr>
        <p:xfrm>
          <a:off x="4643438" y="1608646"/>
          <a:ext cx="4392612" cy="4062414"/>
        </p:xfrm>
        <a:graphic>
          <a:graphicData uri="http://schemas.openxmlformats.org/drawingml/2006/table">
            <a:tbl>
              <a:tblPr/>
              <a:tblGrid>
                <a:gridCol w="10985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096962">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tblGrid>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单词符号</a:t>
                      </a:r>
                    </a:p>
                  </a:txBody>
                  <a:tcPr marL="0" marR="0" marT="46038" marB="46038"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种别编码</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助忆符</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内码值</a:t>
                      </a:r>
                    </a:p>
                  </a:txBody>
                  <a:tcPr marL="0" marR="0" marT="46038" marB="46038"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仿宋_GB2312" pitchFamily="49" charset="-122"/>
                          <a:ea typeface="仿宋_GB2312" pitchFamily="49" charset="-122"/>
                        </a:rPr>
                        <a:t>标识符</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10</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$ID</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仿宋_GB2312" pitchFamily="49" charset="-122"/>
                          <a:ea typeface="仿宋_GB2312" pitchFamily="49" charset="-122"/>
                        </a:rPr>
                        <a:t>字符串</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仿宋_GB2312" pitchFamily="49" charset="-122"/>
                          <a:ea typeface="仿宋_GB2312" pitchFamily="49" charset="-122"/>
                        </a:rPr>
                        <a:t>常数</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11</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$INT</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仿宋_GB2312" pitchFamily="49" charset="-122"/>
                          <a:ea typeface="仿宋_GB2312" pitchFamily="49" charset="-122"/>
                        </a:rPr>
                        <a:t>二进制值</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12</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$EQ</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&lt;&gt;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13</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$NE</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&lt;=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14</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$LE</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&lt;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15</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$LT</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&gt;=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16</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$GE</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endParaRPr kumimoji="0" lang="zh-CN" altLang="zh-CN" sz="1900" b="0" i="0" u="none" strike="noStrike" cap="none" normalizeH="0" baseline="0" smtClean="0">
                        <a:ln>
                          <a:noFill/>
                        </a:ln>
                        <a:solidFill>
                          <a:schemeClr val="tx1"/>
                        </a:solidFill>
                        <a:effectLst/>
                        <a:latin typeface="仿宋_GB2312" pitchFamily="49" charset="-122"/>
                        <a:ea typeface="仿宋_GB2312" pitchFamily="49" charset="-122"/>
                      </a:endParaRP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&gt;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17</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$GT</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0" name="Rectangle 287"/>
          <p:cNvSpPr>
            <a:spLocks noChangeArrowheads="1"/>
          </p:cNvSpPr>
          <p:nvPr/>
        </p:nvSpPr>
        <p:spPr bwMode="auto">
          <a:xfrm>
            <a:off x="144463" y="1085406"/>
            <a:ext cx="8388350" cy="360362"/>
          </a:xfrm>
          <a:prstGeom prst="rect">
            <a:avLst/>
          </a:prstGeom>
          <a:noFill/>
          <a:ln>
            <a:noFill/>
          </a:ln>
          <a:effec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20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以第四章的小语言为例，设计一个词法分析器。下面是它所有的单词符号</a:t>
            </a:r>
          </a:p>
        </p:txBody>
      </p:sp>
    </p:spTree>
    <p:extLst>
      <p:ext uri="{BB962C8B-B14F-4D97-AF65-F5344CB8AC3E}">
        <p14:creationId xmlns:p14="http://schemas.microsoft.com/office/powerpoint/2010/main" val="13611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第四节 词法分析器的设计</a:t>
            </a:r>
            <a:endParaRPr lang="zh-CN" altLang="en-US" dirty="0"/>
          </a:p>
        </p:txBody>
      </p:sp>
      <p:sp>
        <p:nvSpPr>
          <p:cNvPr id="31" name="Rectangle 74"/>
          <p:cNvSpPr>
            <a:spLocks noChangeArrowheads="1"/>
          </p:cNvSpPr>
          <p:nvPr/>
        </p:nvSpPr>
        <p:spPr bwMode="auto">
          <a:xfrm>
            <a:off x="4895850" y="890207"/>
            <a:ext cx="4175125" cy="3603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5.</a:t>
            </a:r>
            <a:r>
              <a:rPr lang="zh-CN" altLang="en-US" sz="2000" dirty="0" smtClean="0">
                <a:latin typeface="微软雅黑" pitchFamily="34" charset="-122"/>
                <a:ea typeface="微软雅黑" pitchFamily="34" charset="-122"/>
              </a:rPr>
              <a:t>连接字符串函数</a:t>
            </a:r>
            <a:r>
              <a:rPr lang="en-US" altLang="zh-CN" sz="2000" dirty="0" err="1" smtClean="0">
                <a:latin typeface="微软雅黑" pitchFamily="34" charset="-122"/>
                <a:ea typeface="微软雅黑" pitchFamily="34" charset="-122"/>
              </a:rPr>
              <a:t>concat</a:t>
            </a:r>
            <a:endParaRPr lang="en-US" altLang="zh-CN" sz="2000" b="0" dirty="0" smtClean="0">
              <a:latin typeface="微软雅黑" pitchFamily="34" charset="-122"/>
              <a:ea typeface="微软雅黑" pitchFamily="34" charset="-122"/>
            </a:endParaRPr>
          </a:p>
        </p:txBody>
      </p:sp>
      <p:sp>
        <p:nvSpPr>
          <p:cNvPr id="32" name="Rectangle 75"/>
          <p:cNvSpPr>
            <a:spLocks noChangeArrowheads="1"/>
          </p:cNvSpPr>
          <p:nvPr/>
        </p:nvSpPr>
        <p:spPr bwMode="auto">
          <a:xfrm>
            <a:off x="4895850" y="1291844"/>
            <a:ext cx="4175125"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6.</a:t>
            </a:r>
            <a:r>
              <a:rPr lang="zh-CN" altLang="en-US" sz="2000" dirty="0" smtClean="0">
                <a:latin typeface="微软雅黑" pitchFamily="34" charset="-122"/>
                <a:ea typeface="微软雅黑" pitchFamily="34" charset="-122"/>
              </a:rPr>
              <a:t>判定字母函数</a:t>
            </a:r>
            <a:r>
              <a:rPr lang="en-US" altLang="zh-CN" sz="2000" dirty="0" smtClean="0">
                <a:latin typeface="微软雅黑" pitchFamily="34" charset="-122"/>
                <a:ea typeface="微软雅黑" pitchFamily="34" charset="-122"/>
              </a:rPr>
              <a:t>letter</a:t>
            </a:r>
            <a:endParaRPr lang="en-US" altLang="zh-CN" sz="2000" b="0" dirty="0" smtClean="0">
              <a:latin typeface="微软雅黑" pitchFamily="34" charset="-122"/>
              <a:ea typeface="微软雅黑" pitchFamily="34" charset="-122"/>
            </a:endParaRPr>
          </a:p>
        </p:txBody>
      </p:sp>
      <p:sp>
        <p:nvSpPr>
          <p:cNvPr id="33" name="Rectangle 76"/>
          <p:cNvSpPr>
            <a:spLocks noChangeArrowheads="1"/>
          </p:cNvSpPr>
          <p:nvPr/>
        </p:nvSpPr>
        <p:spPr bwMode="auto">
          <a:xfrm>
            <a:off x="4895850" y="1739519"/>
            <a:ext cx="4175125"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7.</a:t>
            </a:r>
            <a:r>
              <a:rPr lang="zh-CN" altLang="en-US" sz="2000" dirty="0" smtClean="0">
                <a:latin typeface="微软雅黑" pitchFamily="34" charset="-122"/>
                <a:ea typeface="微软雅黑" pitchFamily="34" charset="-122"/>
              </a:rPr>
              <a:t>判定数字函数</a:t>
            </a:r>
            <a:r>
              <a:rPr lang="en-US" altLang="zh-CN" sz="2000" dirty="0" smtClean="0">
                <a:latin typeface="微软雅黑" pitchFamily="34" charset="-122"/>
                <a:ea typeface="微软雅黑" pitchFamily="34" charset="-122"/>
              </a:rPr>
              <a:t>digit</a:t>
            </a:r>
            <a:endParaRPr lang="en-US" altLang="zh-CN" sz="2000" b="0" dirty="0" smtClean="0">
              <a:latin typeface="微软雅黑" pitchFamily="34" charset="-122"/>
              <a:ea typeface="微软雅黑" pitchFamily="34" charset="-122"/>
            </a:endParaRPr>
          </a:p>
        </p:txBody>
      </p:sp>
      <p:sp>
        <p:nvSpPr>
          <p:cNvPr id="34" name="Rectangle 77"/>
          <p:cNvSpPr>
            <a:spLocks noChangeArrowheads="1"/>
          </p:cNvSpPr>
          <p:nvPr/>
        </p:nvSpPr>
        <p:spPr bwMode="auto">
          <a:xfrm>
            <a:off x="4895850" y="2153857"/>
            <a:ext cx="4175125" cy="3603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1" lang="en-US" altLang="zh-CN" sz="2000" b="0" i="0" u="none" strike="noStrike" kern="0" cap="none" spc="0" normalizeH="0" baseline="0" noProof="0" dirty="0" smtClean="0">
                <a:ln>
                  <a:noFill/>
                </a:ln>
                <a:uLnTx/>
                <a:uFillTx/>
                <a:latin typeface="微软雅黑" pitchFamily="34" charset="-122"/>
                <a:ea typeface="微软雅黑" pitchFamily="34" charset="-122"/>
              </a:rPr>
              <a:t>8.</a:t>
            </a:r>
            <a:r>
              <a:rPr kumimoji="1" lang="zh-CN" altLang="en-US" sz="2000" b="0" i="0" u="none" strike="noStrike" kern="0" cap="none" spc="0" normalizeH="0" baseline="0" noProof="0" dirty="0" smtClean="0">
                <a:ln>
                  <a:noFill/>
                </a:ln>
                <a:uLnTx/>
                <a:uFillTx/>
                <a:latin typeface="微软雅黑" pitchFamily="34" charset="-122"/>
                <a:ea typeface="微软雅黑" pitchFamily="34" charset="-122"/>
              </a:rPr>
              <a:t>回退一字符子程序</a:t>
            </a:r>
            <a:r>
              <a:rPr kumimoji="1" lang="en-US" altLang="zh-CN" sz="2000" b="0" i="0" u="none" strike="noStrike" kern="0" cap="none" spc="0" normalizeH="0" baseline="0" noProof="0" dirty="0" smtClean="0">
                <a:ln>
                  <a:noFill/>
                </a:ln>
                <a:uLnTx/>
                <a:uFillTx/>
                <a:latin typeface="微软雅黑" pitchFamily="34" charset="-122"/>
                <a:ea typeface="微软雅黑" pitchFamily="34" charset="-122"/>
              </a:rPr>
              <a:t>retract</a:t>
            </a:r>
          </a:p>
        </p:txBody>
      </p:sp>
      <p:sp>
        <p:nvSpPr>
          <p:cNvPr id="35" name="Rectangle 78"/>
          <p:cNvSpPr>
            <a:spLocks noChangeArrowheads="1"/>
          </p:cNvSpPr>
          <p:nvPr/>
        </p:nvSpPr>
        <p:spPr bwMode="auto">
          <a:xfrm>
            <a:off x="4895850" y="2577719"/>
            <a:ext cx="4175125"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9.</a:t>
            </a:r>
            <a:r>
              <a:rPr lang="zh-CN" altLang="en-US" sz="2000" dirty="0" smtClean="0">
                <a:latin typeface="微软雅黑" pitchFamily="34" charset="-122"/>
                <a:ea typeface="微软雅黑" pitchFamily="34" charset="-122"/>
              </a:rPr>
              <a:t>查保留字子程序</a:t>
            </a:r>
            <a:r>
              <a:rPr lang="en-US" altLang="zh-CN" sz="2000" dirty="0" smtClean="0">
                <a:latin typeface="微软雅黑" pitchFamily="34" charset="-122"/>
                <a:ea typeface="微软雅黑" pitchFamily="34" charset="-122"/>
              </a:rPr>
              <a:t>reserve</a:t>
            </a:r>
            <a:endParaRPr lang="en-US" altLang="zh-CN" sz="2000" b="0" dirty="0" smtClean="0">
              <a:latin typeface="微软雅黑" pitchFamily="34" charset="-122"/>
              <a:ea typeface="微软雅黑" pitchFamily="34" charset="-122"/>
            </a:endParaRPr>
          </a:p>
        </p:txBody>
      </p:sp>
      <p:sp>
        <p:nvSpPr>
          <p:cNvPr id="36" name="Rectangle 79"/>
          <p:cNvSpPr>
            <a:spLocks noChangeArrowheads="1"/>
          </p:cNvSpPr>
          <p:nvPr/>
        </p:nvSpPr>
        <p:spPr bwMode="auto">
          <a:xfrm>
            <a:off x="4895850" y="3017457"/>
            <a:ext cx="4175125" cy="3603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1" lang="en-US" altLang="zh-CN" sz="2000" b="0" i="0" u="none" strike="noStrike" kern="0" cap="none" spc="0" normalizeH="0" baseline="0" noProof="0" dirty="0" smtClean="0">
                <a:ln>
                  <a:noFill/>
                </a:ln>
                <a:uLnTx/>
                <a:uFillTx/>
                <a:latin typeface="微软雅黑" pitchFamily="34" charset="-122"/>
                <a:ea typeface="微软雅黑" pitchFamily="34" charset="-122"/>
              </a:rPr>
              <a:t>10.</a:t>
            </a:r>
            <a:r>
              <a:rPr kumimoji="1" lang="zh-CN" altLang="en-US" sz="2000" b="0" i="0" u="none" strike="noStrike" kern="0" cap="none" spc="0" normalizeH="0" baseline="0" noProof="0" dirty="0" smtClean="0">
                <a:ln>
                  <a:noFill/>
                </a:ln>
                <a:uLnTx/>
                <a:uFillTx/>
                <a:latin typeface="微软雅黑" pitchFamily="34" charset="-122"/>
                <a:ea typeface="微软雅黑" pitchFamily="34" charset="-122"/>
              </a:rPr>
              <a:t>处理标识符函数</a:t>
            </a:r>
            <a:r>
              <a:rPr kumimoji="1" lang="en-US" altLang="zh-CN" sz="2000" b="0" i="0" u="none" strike="noStrike" kern="0" cap="none" spc="0" normalizeH="0" baseline="0" noProof="0" dirty="0" smtClean="0">
                <a:ln>
                  <a:noFill/>
                </a:ln>
                <a:uLnTx/>
                <a:uFillTx/>
                <a:latin typeface="微软雅黑" pitchFamily="34" charset="-122"/>
                <a:ea typeface="微软雅黑" pitchFamily="34" charset="-122"/>
              </a:rPr>
              <a:t>symbol</a:t>
            </a:r>
            <a:endParaRPr kumimoji="1" lang="en-US" altLang="zh-CN" sz="2000" b="0" i="0" u="none" strike="noStrike" kern="0" cap="none" spc="0" normalizeH="0" baseline="0" noProof="0" dirty="0">
              <a:ln>
                <a:noFill/>
              </a:ln>
              <a:uLnTx/>
              <a:uFillTx/>
              <a:latin typeface="微软雅黑" pitchFamily="34" charset="-122"/>
              <a:ea typeface="微软雅黑" pitchFamily="34" charset="-122"/>
            </a:endParaRPr>
          </a:p>
        </p:txBody>
      </p:sp>
      <p:sp>
        <p:nvSpPr>
          <p:cNvPr id="37" name="Rectangle 80"/>
          <p:cNvSpPr>
            <a:spLocks noChangeArrowheads="1"/>
          </p:cNvSpPr>
          <p:nvPr/>
        </p:nvSpPr>
        <p:spPr bwMode="auto">
          <a:xfrm>
            <a:off x="4895850" y="3477832"/>
            <a:ext cx="4175125" cy="3603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11.</a:t>
            </a:r>
            <a:r>
              <a:rPr lang="zh-CN" altLang="en-US" sz="2000" dirty="0">
                <a:latin typeface="微软雅黑" pitchFamily="34" charset="-122"/>
                <a:ea typeface="微软雅黑" pitchFamily="34" charset="-122"/>
              </a:rPr>
              <a:t>常数存入常数表的函数</a:t>
            </a:r>
            <a:r>
              <a:rPr lang="en-US" altLang="zh-CN" sz="2000" dirty="0">
                <a:latin typeface="微软雅黑" pitchFamily="34" charset="-122"/>
                <a:ea typeface="微软雅黑" pitchFamily="34" charset="-122"/>
              </a:rPr>
              <a:t>constant</a:t>
            </a:r>
          </a:p>
        </p:txBody>
      </p:sp>
      <p:sp>
        <p:nvSpPr>
          <p:cNvPr id="38" name="Rectangle 81"/>
          <p:cNvSpPr>
            <a:spLocks noChangeArrowheads="1"/>
          </p:cNvSpPr>
          <p:nvPr/>
        </p:nvSpPr>
        <p:spPr bwMode="auto">
          <a:xfrm>
            <a:off x="4895850" y="3966782"/>
            <a:ext cx="4175125" cy="3603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12.</a:t>
            </a:r>
            <a:r>
              <a:rPr lang="zh-CN" altLang="en-US" sz="2000" dirty="0">
                <a:latin typeface="微软雅黑" pitchFamily="34" charset="-122"/>
                <a:ea typeface="微软雅黑" pitchFamily="34" charset="-122"/>
              </a:rPr>
              <a:t>语句</a:t>
            </a:r>
            <a:r>
              <a:rPr lang="en-US" altLang="zh-CN" sz="2000" dirty="0" smtClean="0">
                <a:latin typeface="微软雅黑" pitchFamily="34" charset="-122"/>
                <a:ea typeface="微软雅黑" pitchFamily="34" charset="-122"/>
              </a:rPr>
              <a:t>return(</a:t>
            </a:r>
            <a:r>
              <a:rPr lang="en-US" altLang="zh-CN" sz="2000" dirty="0" err="1" smtClean="0">
                <a:latin typeface="微软雅黑" pitchFamily="34" charset="-122"/>
                <a:ea typeface="微软雅黑" pitchFamily="34" charset="-122"/>
              </a:rPr>
              <a:t>num,val</a:t>
            </a:r>
            <a:r>
              <a:rPr lang="en-US" altLang="zh-CN" sz="2000" dirty="0">
                <a:latin typeface="微软雅黑" pitchFamily="34" charset="-122"/>
                <a:ea typeface="微软雅黑" pitchFamily="34" charset="-122"/>
              </a:rPr>
              <a:t>)</a:t>
            </a:r>
            <a:endParaRPr lang="en-US" altLang="zh-CN" sz="2000" b="0" dirty="0">
              <a:latin typeface="微软雅黑" pitchFamily="34" charset="-122"/>
              <a:ea typeface="微软雅黑" pitchFamily="34" charset="-122"/>
            </a:endParaRPr>
          </a:p>
        </p:txBody>
      </p:sp>
      <p:sp>
        <p:nvSpPr>
          <p:cNvPr id="39" name="Rectangle 83"/>
          <p:cNvSpPr>
            <a:spLocks noChangeArrowheads="1"/>
          </p:cNvSpPr>
          <p:nvPr/>
        </p:nvSpPr>
        <p:spPr bwMode="auto">
          <a:xfrm>
            <a:off x="4895850" y="4463669"/>
            <a:ext cx="4175125"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14.</a:t>
            </a:r>
            <a:r>
              <a:rPr lang="zh-CN" altLang="en-US" sz="2000" dirty="0" smtClean="0">
                <a:latin typeface="微软雅黑" pitchFamily="34" charset="-122"/>
                <a:ea typeface="微软雅黑" pitchFamily="34" charset="-122"/>
              </a:rPr>
              <a:t>错误处理子程序</a:t>
            </a:r>
            <a:r>
              <a:rPr lang="en-US" altLang="zh-CN" sz="2000" dirty="0" smtClean="0">
                <a:latin typeface="微软雅黑" pitchFamily="34" charset="-122"/>
                <a:ea typeface="微软雅黑" pitchFamily="34" charset="-122"/>
              </a:rPr>
              <a:t>error</a:t>
            </a:r>
            <a:endParaRPr lang="en-US" altLang="zh-CN" sz="2000" b="0" dirty="0" smtClean="0">
              <a:latin typeface="微软雅黑" pitchFamily="34" charset="-122"/>
              <a:ea typeface="微软雅黑" pitchFamily="34" charset="-122"/>
            </a:endParaRPr>
          </a:p>
        </p:txBody>
      </p:sp>
      <p:sp>
        <p:nvSpPr>
          <p:cNvPr id="40" name="Rectangle 70"/>
          <p:cNvSpPr>
            <a:spLocks noChangeArrowheads="1"/>
          </p:cNvSpPr>
          <p:nvPr/>
        </p:nvSpPr>
        <p:spPr bwMode="auto">
          <a:xfrm>
            <a:off x="107950" y="4819269"/>
            <a:ext cx="4608513"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1.</a:t>
            </a:r>
            <a:r>
              <a:rPr lang="zh-CN" altLang="en-US" sz="2000" dirty="0">
                <a:latin typeface="微软雅黑" pitchFamily="34" charset="-122"/>
                <a:ea typeface="微软雅黑" pitchFamily="34" charset="-122"/>
              </a:rPr>
              <a:t>全局字符</a:t>
            </a:r>
            <a:r>
              <a:rPr lang="zh-CN" altLang="en-US" sz="2000" dirty="0" smtClean="0">
                <a:latin typeface="微软雅黑" pitchFamily="34" charset="-122"/>
                <a:ea typeface="微软雅黑" pitchFamily="34" charset="-122"/>
              </a:rPr>
              <a:t>变量</a:t>
            </a:r>
            <a:r>
              <a:rPr lang="en-US" altLang="zh-CN" sz="2000" dirty="0" smtClean="0">
                <a:latin typeface="微软雅黑" pitchFamily="34" charset="-122"/>
                <a:ea typeface="微软雅黑" pitchFamily="34" charset="-122"/>
              </a:rPr>
              <a:t>char</a:t>
            </a:r>
            <a:endParaRPr lang="en-US" altLang="zh-CN" sz="2000" b="0" dirty="0" smtClean="0">
              <a:latin typeface="微软雅黑" pitchFamily="34" charset="-122"/>
              <a:ea typeface="微软雅黑" pitchFamily="34" charset="-122"/>
            </a:endParaRPr>
          </a:p>
        </p:txBody>
      </p:sp>
      <p:sp>
        <p:nvSpPr>
          <p:cNvPr id="41" name="Rectangle 71"/>
          <p:cNvSpPr>
            <a:spLocks noChangeArrowheads="1"/>
          </p:cNvSpPr>
          <p:nvPr/>
        </p:nvSpPr>
        <p:spPr bwMode="auto">
          <a:xfrm>
            <a:off x="107950" y="5251069"/>
            <a:ext cx="4608513"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1" lang="en-US" altLang="zh-CN" sz="2000" b="0" i="0" u="none" strike="noStrike" kern="0" cap="none" spc="0" normalizeH="0" baseline="0" noProof="0" dirty="0" smtClean="0">
                <a:ln>
                  <a:noFill/>
                </a:ln>
                <a:uLnTx/>
                <a:uFillTx/>
                <a:latin typeface="微软雅黑" pitchFamily="34" charset="-122"/>
                <a:ea typeface="微软雅黑" pitchFamily="34" charset="-122"/>
              </a:rPr>
              <a:t>2.</a:t>
            </a:r>
            <a:r>
              <a:rPr kumimoji="1" lang="zh-CN" altLang="en-US" sz="2000" b="0" i="0" u="none" strike="noStrike" kern="0" cap="none" spc="0" normalizeH="0" baseline="0" noProof="0" dirty="0" smtClean="0">
                <a:ln>
                  <a:noFill/>
                </a:ln>
                <a:uLnTx/>
                <a:uFillTx/>
                <a:latin typeface="微软雅黑" pitchFamily="34" charset="-122"/>
                <a:ea typeface="微软雅黑" pitchFamily="34" charset="-122"/>
              </a:rPr>
              <a:t>字符数组</a:t>
            </a:r>
            <a:r>
              <a:rPr kumimoji="1" lang="en-US" altLang="zh-CN" sz="2000" b="0" i="0" u="none" strike="noStrike" kern="0" cap="none" spc="0" normalizeH="0" baseline="0" noProof="0" dirty="0" smtClean="0">
                <a:ln>
                  <a:noFill/>
                </a:ln>
                <a:uLnTx/>
                <a:uFillTx/>
                <a:latin typeface="微软雅黑" pitchFamily="34" charset="-122"/>
                <a:ea typeface="微软雅黑" pitchFamily="34" charset="-122"/>
              </a:rPr>
              <a:t>token</a:t>
            </a:r>
          </a:p>
        </p:txBody>
      </p:sp>
      <p:sp>
        <p:nvSpPr>
          <p:cNvPr id="42" name="Rectangle 72"/>
          <p:cNvSpPr>
            <a:spLocks noChangeArrowheads="1"/>
          </p:cNvSpPr>
          <p:nvPr/>
        </p:nvSpPr>
        <p:spPr bwMode="auto">
          <a:xfrm>
            <a:off x="107950" y="5682869"/>
            <a:ext cx="4608513"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读一字符的函数</a:t>
            </a:r>
            <a:r>
              <a:rPr lang="en-US" altLang="zh-CN" sz="2000" dirty="0" err="1" smtClean="0">
                <a:latin typeface="微软雅黑" pitchFamily="34" charset="-122"/>
                <a:ea typeface="微软雅黑" pitchFamily="34" charset="-122"/>
              </a:rPr>
              <a:t>getchar</a:t>
            </a:r>
            <a:endParaRPr lang="en-US" altLang="zh-CN" sz="2000" b="0" dirty="0" smtClean="0">
              <a:latin typeface="微软雅黑" pitchFamily="34" charset="-122"/>
              <a:ea typeface="微软雅黑" pitchFamily="34" charset="-122"/>
            </a:endParaRPr>
          </a:p>
        </p:txBody>
      </p:sp>
      <p:sp>
        <p:nvSpPr>
          <p:cNvPr id="43" name="Rectangle 73"/>
          <p:cNvSpPr>
            <a:spLocks noChangeArrowheads="1"/>
          </p:cNvSpPr>
          <p:nvPr/>
        </p:nvSpPr>
        <p:spPr bwMode="auto">
          <a:xfrm>
            <a:off x="107950" y="6114669"/>
            <a:ext cx="4608513" cy="360363"/>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0" dirty="0" smtClean="0">
                <a:latin typeface="微软雅黑" pitchFamily="34" charset="-122"/>
                <a:ea typeface="微软雅黑" pitchFamily="34" charset="-122"/>
              </a:rPr>
              <a:t>4.</a:t>
            </a:r>
            <a:r>
              <a:rPr lang="zh-CN" altLang="en-US" sz="2000" dirty="0" smtClean="0">
                <a:latin typeface="微软雅黑" pitchFamily="34" charset="-122"/>
                <a:ea typeface="微软雅黑" pitchFamily="34" charset="-122"/>
              </a:rPr>
              <a:t>读入非空白字符的函数</a:t>
            </a:r>
            <a:r>
              <a:rPr lang="en-US" altLang="zh-CN" sz="2000" dirty="0" err="1" smtClean="0">
                <a:latin typeface="微软雅黑" pitchFamily="34" charset="-122"/>
                <a:ea typeface="微软雅黑" pitchFamily="34" charset="-122"/>
              </a:rPr>
              <a:t>getnbc</a:t>
            </a:r>
            <a:endParaRPr lang="en-US" altLang="zh-CN" sz="2000" b="0" dirty="0" smtClean="0">
              <a:latin typeface="微软雅黑" pitchFamily="34" charset="-122"/>
              <a:ea typeface="微软雅黑" pitchFamily="34" charset="-122"/>
            </a:endParaRPr>
          </a:p>
        </p:txBody>
      </p:sp>
      <p:graphicFrame>
        <p:nvGraphicFramePr>
          <p:cNvPr id="44" name="Group 68"/>
          <p:cNvGraphicFramePr>
            <a:graphicFrameLocks noGrp="1"/>
          </p:cNvGraphicFramePr>
          <p:nvPr>
            <p:extLst>
              <p:ext uri="{D42A27DB-BD31-4B8C-83A1-F6EECF244321}">
                <p14:modId xmlns:p14="http://schemas.microsoft.com/office/powerpoint/2010/main" val="618545044"/>
              </p:ext>
            </p:extLst>
          </p:nvPr>
        </p:nvGraphicFramePr>
        <p:xfrm>
          <a:off x="179388" y="890207"/>
          <a:ext cx="4392613" cy="3160714"/>
        </p:xfrm>
        <a:graphic>
          <a:graphicData uri="http://schemas.openxmlformats.org/drawingml/2006/table">
            <a:tbl>
              <a:tblPr/>
              <a:tblGrid>
                <a:gridCol w="1098550">
                  <a:extLst>
                    <a:ext uri="{9D8B030D-6E8A-4147-A177-3AD203B41FA5}">
                      <a16:colId xmlns:a16="http://schemas.microsoft.com/office/drawing/2014/main" val="20000"/>
                    </a:ext>
                  </a:extLst>
                </a:gridCol>
                <a:gridCol w="1098550">
                  <a:extLst>
                    <a:ext uri="{9D8B030D-6E8A-4147-A177-3AD203B41FA5}">
                      <a16:colId xmlns:a16="http://schemas.microsoft.com/office/drawing/2014/main" val="20001"/>
                    </a:ext>
                  </a:extLst>
                </a:gridCol>
                <a:gridCol w="1096963">
                  <a:extLst>
                    <a:ext uri="{9D8B030D-6E8A-4147-A177-3AD203B41FA5}">
                      <a16:colId xmlns:a16="http://schemas.microsoft.com/office/drawing/2014/main" val="20002"/>
                    </a:ext>
                  </a:extLst>
                </a:gridCol>
                <a:gridCol w="1098550">
                  <a:extLst>
                    <a:ext uri="{9D8B030D-6E8A-4147-A177-3AD203B41FA5}">
                      <a16:colId xmlns:a16="http://schemas.microsoft.com/office/drawing/2014/main" val="20003"/>
                    </a:ext>
                  </a:extLst>
                </a:gridCol>
              </a:tblGrid>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dirty="0" smtClean="0">
                          <a:ln>
                            <a:noFill/>
                          </a:ln>
                          <a:solidFill>
                            <a:schemeClr val="tx1"/>
                          </a:solidFill>
                          <a:effectLst/>
                          <a:latin typeface="Times New Roman" panose="02020603050405020304" pitchFamily="18" charset="0"/>
                          <a:ea typeface="仿宋_GB2312" pitchFamily="49" charset="-122"/>
                        </a:rPr>
                        <a:t>单词符号</a:t>
                      </a:r>
                    </a:p>
                  </a:txBody>
                  <a:tcPr marL="0" marR="0" marT="46038" marB="46038"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种别编码</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助忆符</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zh-CN" altLang="en-US" sz="1900" b="0" i="0" u="none" strike="noStrike" cap="none" normalizeH="0" baseline="0" smtClean="0">
                          <a:ln>
                            <a:noFill/>
                          </a:ln>
                          <a:solidFill>
                            <a:schemeClr val="tx1"/>
                          </a:solidFill>
                          <a:effectLst/>
                          <a:latin typeface="Times New Roman" panose="02020603050405020304" pitchFamily="18" charset="0"/>
                          <a:ea typeface="仿宋_GB2312" pitchFamily="49" charset="-122"/>
                        </a:rPr>
                        <a:t>内码值</a:t>
                      </a:r>
                    </a:p>
                  </a:txBody>
                  <a:tcPr marL="0" marR="0" marT="46038" marB="46038"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18</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$SUB</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19</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$MUL</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20</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$ASSIGN</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dirty="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dirty="0" smtClean="0">
                          <a:ln>
                            <a:noFill/>
                          </a:ln>
                          <a:solidFill>
                            <a:schemeClr val="tx1"/>
                          </a:solidFill>
                          <a:effectLst/>
                          <a:latin typeface="仿宋_GB2312" pitchFamily="49" charset="-122"/>
                          <a:ea typeface="仿宋_GB2312" pitchFamily="49" charset="-122"/>
                        </a:rPr>
                        <a:t>21</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$LPAR</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0850">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dirty="0" smtClean="0">
                          <a:ln>
                            <a:noFill/>
                          </a:ln>
                          <a:solidFill>
                            <a:schemeClr val="tx1"/>
                          </a:solidFill>
                          <a:effectLst/>
                          <a:latin typeface="仿宋_GB2312" pitchFamily="49" charset="-122"/>
                          <a:ea typeface="仿宋_GB2312" pitchFamily="49" charset="-122"/>
                        </a:rPr>
                        <a:t>22</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$RPAR</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38">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dirty="0" smtClean="0">
                          <a:ln>
                            <a:noFill/>
                          </a:ln>
                          <a:solidFill>
                            <a:schemeClr val="tx1"/>
                          </a:solidFill>
                          <a:effectLst/>
                          <a:latin typeface="仿宋_GB2312" pitchFamily="49" charset="-122"/>
                          <a:ea typeface="仿宋_GB2312" pitchFamily="49" charset="-122"/>
                        </a:rPr>
                        <a:t>;</a:t>
                      </a:r>
                    </a:p>
                  </a:txBody>
                  <a:tcPr marL="0" marR="0" marT="46038" marB="46038"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dirty="0" smtClean="0">
                          <a:ln>
                            <a:noFill/>
                          </a:ln>
                          <a:solidFill>
                            <a:schemeClr val="tx1"/>
                          </a:solidFill>
                          <a:effectLst/>
                          <a:latin typeface="仿宋_GB2312" pitchFamily="49" charset="-122"/>
                          <a:ea typeface="仿宋_GB2312" pitchFamily="49" charset="-122"/>
                        </a:rPr>
                        <a:t>23</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smtClean="0">
                          <a:ln>
                            <a:noFill/>
                          </a:ln>
                          <a:solidFill>
                            <a:schemeClr val="tx1"/>
                          </a:solidFill>
                          <a:effectLst/>
                          <a:latin typeface="仿宋_GB2312" pitchFamily="49" charset="-122"/>
                          <a:ea typeface="仿宋_GB2312" pitchFamily="49" charset="-122"/>
                        </a:rPr>
                        <a:t>$SEM</a:t>
                      </a:r>
                    </a:p>
                  </a:txBody>
                  <a:tcPr marL="0" marR="0" marT="46038" marB="460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chemeClr val="accent2"/>
                        </a:buClr>
                        <a:buFont typeface="Monotype Sorts" pitchFamily="2" charset="2"/>
                        <a:defRPr sz="1800" kern="1200">
                          <a:solidFill>
                            <a:schemeClr val="tx1"/>
                          </a:solidFill>
                          <a:latin typeface="Times New Roman"/>
                          <a:ea typeface="仿宋_GB2312"/>
                        </a:defRPr>
                      </a:lvl1pPr>
                      <a:lvl2pPr marL="457200" algn="l" defTabSz="914400" rtl="0" eaLnBrk="1" latinLnBrk="0" hangingPunct="1">
                        <a:spcBef>
                          <a:spcPct val="20000"/>
                        </a:spcBef>
                        <a:buClr>
                          <a:schemeClr val="tx1"/>
                        </a:buClr>
                        <a:defRPr sz="1800" kern="1200">
                          <a:solidFill>
                            <a:schemeClr val="tx1"/>
                          </a:solidFill>
                          <a:latin typeface="Times New Roman"/>
                          <a:ea typeface="仿宋_GB2312"/>
                        </a:defRPr>
                      </a:lvl2pPr>
                      <a:lvl3pPr marL="914400" algn="l" defTabSz="914400" rtl="0" eaLnBrk="1" latinLnBrk="0" hangingPunct="1">
                        <a:spcBef>
                          <a:spcPct val="20000"/>
                        </a:spcBef>
                        <a:buClr>
                          <a:schemeClr val="tx1"/>
                        </a:buClr>
                        <a:defRPr sz="1800" kern="1200">
                          <a:solidFill>
                            <a:schemeClr val="tx1"/>
                          </a:solidFill>
                          <a:latin typeface="Times New Roman"/>
                          <a:ea typeface="仿宋_GB2312"/>
                        </a:defRPr>
                      </a:lvl3pPr>
                      <a:lvl4pPr marL="1371600" algn="l" defTabSz="914400" rtl="0" eaLnBrk="1" latinLnBrk="0" hangingPunct="1">
                        <a:spcBef>
                          <a:spcPct val="20000"/>
                        </a:spcBef>
                        <a:buClr>
                          <a:schemeClr val="accent2"/>
                        </a:buClr>
                        <a:buSzPct val="65000"/>
                        <a:buFont typeface="Monotype Sorts" pitchFamily="2" charset="2"/>
                        <a:defRPr sz="1800" kern="1200">
                          <a:solidFill>
                            <a:schemeClr val="tx1"/>
                          </a:solidFill>
                          <a:latin typeface="Times New Roman"/>
                          <a:ea typeface="仿宋_GB2312"/>
                        </a:defRPr>
                      </a:lvl4pPr>
                      <a:lvl5pPr marL="1828800" algn="l" defTabSz="914400" rtl="0" eaLnBrk="1" latinLnBrk="0" hangingPunct="1">
                        <a:spcBef>
                          <a:spcPct val="20000"/>
                        </a:spcBef>
                        <a:buClr>
                          <a:schemeClr val="tx1"/>
                        </a:buClr>
                        <a:defRPr sz="1800" kern="1200">
                          <a:solidFill>
                            <a:schemeClr val="tx1"/>
                          </a:solidFill>
                          <a:latin typeface="Times New Roman"/>
                          <a:ea typeface="仿宋_GB2312"/>
                        </a:defRPr>
                      </a:lvl5pPr>
                      <a:lvl6pPr marL="22860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6pPr>
                      <a:lvl7pPr marL="27432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7pPr>
                      <a:lvl8pPr marL="32004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8pPr>
                      <a:lvl9pPr marL="3657600" algn="l" defTabSz="914400" rtl="0" eaLnBrk="1" fontAlgn="base" latinLnBrk="0" hangingPunct="1">
                        <a:spcBef>
                          <a:spcPct val="20000"/>
                        </a:spcBef>
                        <a:spcAft>
                          <a:spcPct val="0"/>
                        </a:spcAft>
                        <a:buClr>
                          <a:schemeClr val="tx1"/>
                        </a:buClr>
                        <a:buSzPct val="75000"/>
                        <a:defRPr sz="1800" kern="1200">
                          <a:solidFill>
                            <a:schemeClr val="tx1"/>
                          </a:solidFill>
                          <a:latin typeface="Times New Roman"/>
                          <a:ea typeface="仿宋_GB231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Monotype Sorts" pitchFamily="2" charset="2"/>
                        <a:buNone/>
                        <a:tabLst/>
                      </a:pPr>
                      <a:r>
                        <a:rPr kumimoji="0" lang="en-US" altLang="zh-CN" sz="1900" b="0" i="0" u="none" strike="noStrike" cap="none" normalizeH="0" baseline="0" dirty="0" smtClean="0">
                          <a:ln>
                            <a:noFill/>
                          </a:ln>
                          <a:solidFill>
                            <a:schemeClr val="tx1"/>
                          </a:solidFill>
                          <a:effectLst/>
                          <a:latin typeface="仿宋_GB2312" pitchFamily="49" charset="-122"/>
                          <a:ea typeface="仿宋_GB2312" pitchFamily="49" charset="-122"/>
                        </a:rPr>
                        <a:t>-</a:t>
                      </a:r>
                    </a:p>
                  </a:txBody>
                  <a:tcPr marL="0" marR="0" marT="46038" marB="4603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5" name="Rectangle 69"/>
          <p:cNvSpPr>
            <a:spLocks noChangeArrowheads="1"/>
          </p:cNvSpPr>
          <p:nvPr/>
        </p:nvSpPr>
        <p:spPr bwMode="auto">
          <a:xfrm>
            <a:off x="144463" y="4098544"/>
            <a:ext cx="4572000" cy="647700"/>
          </a:xfrm>
          <a:prstGeom prst="rect">
            <a:avLst/>
          </a:prstGeom>
          <a:solidFill>
            <a:srgbClr val="FFFF99"/>
          </a:solidFill>
          <a:ln>
            <a:noFill/>
          </a:ln>
          <a:effectLst/>
          <a:extLst>
            <a:ext uri="{91240B29-F687-4F45-9708-019B960494DF}">
              <a14:hiddenLine xmlns:a14="http://schemas.microsoft.com/office/drawing/2010/main" w="9525" algn="ctr">
                <a:solidFill>
                  <a:srgbClr val="0033CC"/>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lstStyle/>
          <a:p>
            <a:pPr marL="0" marR="0" lvl="0" indent="0"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0" i="0" u="none" strike="noStrike" kern="0" cap="none" spc="0" normalizeH="0" baseline="0" noProof="0" dirty="0" smtClean="0">
                <a:ln>
                  <a:noFill/>
                </a:ln>
                <a:solidFill>
                  <a:srgbClr val="0033CC"/>
                </a:solidFill>
                <a:uLnTx/>
                <a:uFillTx/>
                <a:latin typeface="微软雅黑" pitchFamily="34" charset="-122"/>
                <a:ea typeface="微软雅黑" pitchFamily="34" charset="-122"/>
              </a:rPr>
              <a:t>该语言的状态转换图见下页。实现状态转图要用到如下工作单元和子程序：</a:t>
            </a:r>
          </a:p>
        </p:txBody>
      </p:sp>
      <p:sp>
        <p:nvSpPr>
          <p:cNvPr id="46" name="AutoShape 84"/>
          <p:cNvSpPr>
            <a:spLocks noChangeArrowheads="1"/>
          </p:cNvSpPr>
          <p:nvPr/>
        </p:nvSpPr>
        <p:spPr bwMode="auto">
          <a:xfrm>
            <a:off x="2025650" y="3001582"/>
            <a:ext cx="3384550" cy="1525587"/>
          </a:xfrm>
          <a:prstGeom prst="cloudCallout">
            <a:avLst>
              <a:gd name="adj1" fmla="val -56583"/>
              <a:gd name="adj2" fmla="val 85861"/>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用来存放最新读入的字符</a:t>
            </a:r>
          </a:p>
        </p:txBody>
      </p:sp>
      <p:sp>
        <p:nvSpPr>
          <p:cNvPr id="47" name="AutoShape 85"/>
          <p:cNvSpPr>
            <a:spLocks noChangeArrowheads="1"/>
          </p:cNvSpPr>
          <p:nvPr/>
        </p:nvSpPr>
        <p:spPr bwMode="auto">
          <a:xfrm>
            <a:off x="2466975" y="3377819"/>
            <a:ext cx="2943225" cy="1524000"/>
          </a:xfrm>
          <a:prstGeom prst="cloudCallout">
            <a:avLst>
              <a:gd name="adj1" fmla="val -56583"/>
              <a:gd name="adj2" fmla="val 85861"/>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用来存放已读入的字符序列</a:t>
            </a:r>
          </a:p>
        </p:txBody>
      </p:sp>
      <p:sp>
        <p:nvSpPr>
          <p:cNvPr id="48" name="AutoShape 86"/>
          <p:cNvSpPr>
            <a:spLocks noChangeArrowheads="1"/>
          </p:cNvSpPr>
          <p:nvPr/>
        </p:nvSpPr>
        <p:spPr bwMode="auto">
          <a:xfrm>
            <a:off x="2119313" y="3682619"/>
            <a:ext cx="3636962" cy="1677988"/>
          </a:xfrm>
          <a:prstGeom prst="cloudCallout">
            <a:avLst>
              <a:gd name="adj1" fmla="val -56583"/>
              <a:gd name="adj2" fmla="val 85861"/>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从扫描缓冲区读一个字符进入</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，并将搜索指针移向下一个字符</a:t>
            </a:r>
          </a:p>
        </p:txBody>
      </p:sp>
      <p:sp>
        <p:nvSpPr>
          <p:cNvPr id="49" name="AutoShape 87"/>
          <p:cNvSpPr>
            <a:spLocks noChangeArrowheads="1"/>
          </p:cNvSpPr>
          <p:nvPr/>
        </p:nvSpPr>
        <p:spPr bwMode="auto">
          <a:xfrm>
            <a:off x="3402013" y="3379406"/>
            <a:ext cx="3824287" cy="2052638"/>
          </a:xfrm>
          <a:prstGeom prst="cloudCallout">
            <a:avLst>
              <a:gd name="adj1" fmla="val -56583"/>
              <a:gd name="adj2" fmla="val 85861"/>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检查</a:t>
            </a:r>
            <a:r>
              <a:rPr kumimoji="1" lang="en-US" altLang="zh-CN"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中字符是否为空白；若是，调用</a:t>
            </a:r>
            <a:r>
              <a:rPr kumimoji="1" lang="en-US" altLang="zh-CN" sz="1800" b="0" i="0" u="none" strike="noStrike" kern="0" cap="none" spc="0" normalizeH="0" baseline="0" noProof="0" dirty="0" err="1" smtClean="0">
                <a:ln>
                  <a:noFill/>
                </a:ln>
                <a:solidFill>
                  <a:sysClr val="windowText" lastClr="000000"/>
                </a:solidFill>
                <a:uLnTx/>
                <a:uFillTx/>
                <a:latin typeface="微软雅黑" pitchFamily="34" charset="-122"/>
                <a:ea typeface="微软雅黑" pitchFamily="34" charset="-122"/>
              </a:rPr>
              <a:t>getchar</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读入下一字符，直到</a:t>
            </a:r>
            <a:r>
              <a:rPr kumimoji="1" lang="en-US" altLang="zh-CN"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中的字符不是空白符</a:t>
            </a:r>
          </a:p>
        </p:txBody>
      </p:sp>
      <p:sp>
        <p:nvSpPr>
          <p:cNvPr id="50" name="AutoShape 95"/>
          <p:cNvSpPr>
            <a:spLocks noChangeArrowheads="1"/>
          </p:cNvSpPr>
          <p:nvPr/>
        </p:nvSpPr>
        <p:spPr bwMode="auto">
          <a:xfrm>
            <a:off x="1619250" y="220663"/>
            <a:ext cx="3276600" cy="1649412"/>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Times New Roman" pitchFamily="18" charset="0"/>
              </a:rPr>
              <a:t>把</a:t>
            </a:r>
            <a:r>
              <a:rPr kumimoji="1" lang="en-US" altLang="zh-CN" sz="1800" b="0" i="0" u="none" strike="noStrike" kern="0" cap="none" spc="0" normalizeH="0" baseline="0" noProof="0" smtClean="0">
                <a:ln>
                  <a:noFill/>
                </a:ln>
                <a:solidFill>
                  <a:sysClr val="windowText" lastClr="000000"/>
                </a:solidFill>
                <a:effectLst/>
                <a:uLnTx/>
                <a:uFillTx/>
                <a:latin typeface="Times New Roman" pitchFamily="18" charset="0"/>
              </a:rPr>
              <a:t>char</a:t>
            </a:r>
            <a:r>
              <a:rPr kumimoji="1" lang="zh-CN" altLang="en-US" sz="1800" b="0" i="0" u="none" strike="noStrike" kern="0" cap="none" spc="0" normalizeH="0" baseline="0" noProof="0" smtClean="0">
                <a:ln>
                  <a:noFill/>
                </a:ln>
                <a:solidFill>
                  <a:sysClr val="windowText" lastClr="000000"/>
                </a:solidFill>
                <a:effectLst/>
                <a:uLnTx/>
                <a:uFillTx/>
                <a:latin typeface="Times New Roman" pitchFamily="18" charset="0"/>
              </a:rPr>
              <a:t>中的字符连接到</a:t>
            </a:r>
            <a:r>
              <a:rPr kumimoji="1" lang="en-US" altLang="zh-CN" sz="1800" b="0" i="0" u="none" strike="noStrike" kern="0" cap="none" spc="0" normalizeH="0" baseline="0" noProof="0" smtClean="0">
                <a:ln>
                  <a:noFill/>
                </a:ln>
                <a:solidFill>
                  <a:sysClr val="windowText" lastClr="000000"/>
                </a:solidFill>
                <a:effectLst/>
                <a:uLnTx/>
                <a:uFillTx/>
                <a:latin typeface="Times New Roman" pitchFamily="18" charset="0"/>
              </a:rPr>
              <a:t>token</a:t>
            </a:r>
            <a:r>
              <a:rPr kumimoji="1" lang="zh-CN" altLang="en-US" sz="1800" b="0" i="0" u="none" strike="noStrike" kern="0" cap="none" spc="0" normalizeH="0" baseline="0" noProof="0" smtClean="0">
                <a:ln>
                  <a:noFill/>
                </a:ln>
                <a:solidFill>
                  <a:sysClr val="windowText" lastClr="000000"/>
                </a:solidFill>
                <a:effectLst/>
                <a:uLnTx/>
                <a:uFillTx/>
                <a:latin typeface="Times New Roman" pitchFamily="18" charset="0"/>
              </a:rPr>
              <a:t>数组的末尾</a:t>
            </a:r>
          </a:p>
        </p:txBody>
      </p:sp>
      <p:sp>
        <p:nvSpPr>
          <p:cNvPr id="51" name="AutoShape 95"/>
          <p:cNvSpPr>
            <a:spLocks noChangeArrowheads="1"/>
          </p:cNvSpPr>
          <p:nvPr/>
        </p:nvSpPr>
        <p:spPr bwMode="auto">
          <a:xfrm>
            <a:off x="1763713" y="733044"/>
            <a:ext cx="3276600" cy="1649413"/>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布尔函数；若</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中的字符为字母，返回真；否则，为假；</a:t>
            </a:r>
          </a:p>
        </p:txBody>
      </p:sp>
      <p:sp>
        <p:nvSpPr>
          <p:cNvPr id="52" name="AutoShape 95"/>
          <p:cNvSpPr>
            <a:spLocks noChangeArrowheads="1"/>
          </p:cNvSpPr>
          <p:nvPr/>
        </p:nvSpPr>
        <p:spPr bwMode="auto">
          <a:xfrm>
            <a:off x="1547813" y="1247394"/>
            <a:ext cx="3275012" cy="1649413"/>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布尔函数；若</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中的字符为数字，返回真；否则，为假；</a:t>
            </a:r>
          </a:p>
        </p:txBody>
      </p:sp>
      <p:sp>
        <p:nvSpPr>
          <p:cNvPr id="53" name="AutoShape 95"/>
          <p:cNvSpPr>
            <a:spLocks noChangeArrowheads="1"/>
          </p:cNvSpPr>
          <p:nvPr/>
        </p:nvSpPr>
        <p:spPr bwMode="auto">
          <a:xfrm>
            <a:off x="1331913" y="1604582"/>
            <a:ext cx="3573462" cy="1651000"/>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将刚读入</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中的字符回退到输入字符串中，并将</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char</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值置空白</a:t>
            </a:r>
          </a:p>
        </p:txBody>
      </p:sp>
      <p:sp>
        <p:nvSpPr>
          <p:cNvPr id="54" name="AutoShape 95"/>
          <p:cNvSpPr>
            <a:spLocks noChangeArrowheads="1"/>
          </p:cNvSpPr>
          <p:nvPr/>
        </p:nvSpPr>
        <p:spPr bwMode="auto">
          <a:xfrm>
            <a:off x="452438" y="2087182"/>
            <a:ext cx="4335462" cy="1649412"/>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用</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token</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中的字符串查保留字表，若查到，则返回该保留字的种别编码；否则返回</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0</a:t>
            </a:r>
            <a:endPar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55" name="AutoShape 95"/>
          <p:cNvSpPr>
            <a:spLocks noChangeArrowheads="1"/>
          </p:cNvSpPr>
          <p:nvPr/>
        </p:nvSpPr>
        <p:spPr bwMode="auto">
          <a:xfrm>
            <a:off x="415925" y="2471357"/>
            <a:ext cx="4335463" cy="2708275"/>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用</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token</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中的字符串查符号表，若查到，则返回在符号表中的位置编号，否则将字符串内存入符号表，并返回在符号表中的位置编号</a:t>
            </a:r>
          </a:p>
        </p:txBody>
      </p:sp>
      <p:sp>
        <p:nvSpPr>
          <p:cNvPr id="56" name="AutoShape 95"/>
          <p:cNvSpPr>
            <a:spLocks noChangeArrowheads="1"/>
          </p:cNvSpPr>
          <p:nvPr/>
        </p:nvSpPr>
        <p:spPr bwMode="auto">
          <a:xfrm>
            <a:off x="654050" y="2399919"/>
            <a:ext cx="4333875" cy="1824038"/>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用</a:t>
            </a:r>
            <a:r>
              <a:rPr kumimoji="1" lang="en-US" altLang="zh-CN"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token</a:t>
            </a:r>
            <a:r>
              <a:rPr kumimoji="1" lang="zh-CN" altLang="en-US" sz="1800" b="0"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中的字符串转换成二进制，存入常数表，并返回在常数表中的位置编号。</a:t>
            </a:r>
          </a:p>
        </p:txBody>
      </p:sp>
      <p:sp>
        <p:nvSpPr>
          <p:cNvPr id="57" name="AutoShape 95"/>
          <p:cNvSpPr>
            <a:spLocks noChangeArrowheads="1"/>
          </p:cNvSpPr>
          <p:nvPr/>
        </p:nvSpPr>
        <p:spPr bwMode="auto">
          <a:xfrm>
            <a:off x="204788" y="3295269"/>
            <a:ext cx="4335462" cy="1825625"/>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其中</a:t>
            </a:r>
            <a:r>
              <a:rPr kumimoji="1" lang="en-US" altLang="zh-CN" sz="1800" b="0" i="0" u="none" strike="noStrike" kern="0" cap="none" spc="0" normalizeH="0" baseline="0" noProof="0" dirty="0" err="1" smtClean="0">
                <a:ln>
                  <a:noFill/>
                </a:ln>
                <a:solidFill>
                  <a:sysClr val="windowText" lastClr="000000"/>
                </a:solidFill>
                <a:uLnTx/>
                <a:uFillTx/>
                <a:latin typeface="微软雅黑" pitchFamily="34" charset="-122"/>
                <a:ea typeface="微软雅黑" pitchFamily="34" charset="-122"/>
              </a:rPr>
              <a:t>num</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是种别编码，</a:t>
            </a:r>
            <a:r>
              <a:rPr kumimoji="1" lang="en-US" altLang="zh-CN" sz="1800" b="0" i="0" u="none" strike="noStrike" kern="0" cap="none" spc="0" normalizeH="0" baseline="0" noProof="0" dirty="0" err="1" smtClean="0">
                <a:ln>
                  <a:noFill/>
                </a:ln>
                <a:solidFill>
                  <a:sysClr val="windowText" lastClr="000000"/>
                </a:solidFill>
                <a:uLnTx/>
                <a:uFillTx/>
                <a:latin typeface="微软雅黑" pitchFamily="34" charset="-122"/>
                <a:ea typeface="微软雅黑" pitchFamily="34" charset="-122"/>
              </a:rPr>
              <a:t>val</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或者是</a:t>
            </a:r>
            <a:r>
              <a:rPr kumimoji="1" lang="en-US" altLang="zh-CN"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token</a:t>
            </a: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在符号表中位置，或者是在常数表中的位置，或者无定义</a:t>
            </a:r>
          </a:p>
        </p:txBody>
      </p:sp>
      <p:sp>
        <p:nvSpPr>
          <p:cNvPr id="58" name="AutoShape 95"/>
          <p:cNvSpPr>
            <a:spLocks noChangeArrowheads="1"/>
          </p:cNvSpPr>
          <p:nvPr/>
        </p:nvSpPr>
        <p:spPr bwMode="auto">
          <a:xfrm>
            <a:off x="1808035" y="3818604"/>
            <a:ext cx="2916238" cy="1825625"/>
          </a:xfrm>
          <a:prstGeom prst="cloudCallout">
            <a:avLst>
              <a:gd name="adj1" fmla="val 57884"/>
              <a:gd name="adj2" fmla="val -2134"/>
            </a:avLst>
          </a:prstGeom>
          <a:solidFill>
            <a:schemeClr val="accent1">
              <a:lumMod val="40000"/>
              <a:lumOff val="60000"/>
            </a:schemeClr>
          </a:solidFill>
          <a:ln w="9525">
            <a:solidFill>
              <a:srgbClr val="000000"/>
            </a:solidFill>
            <a:round/>
            <a:headEnd/>
            <a:tailEnd/>
          </a:ln>
          <a:effectLst>
            <a:outerShdw dist="107763" dir="18900000" algn="ctr" rotWithShape="0">
              <a:srgbClr val="B2B2B2">
                <a:alpha val="50000"/>
              </a:srgbClr>
            </a:outerShdw>
          </a:effectLst>
        </p:spPr>
        <p:txBody>
          <a:bodyPr/>
          <a:lstStyle/>
          <a:p>
            <a:pPr marL="0" marR="0" lvl="0" indent="0" algn="ctr" defTabSz="914400" eaLnBrk="1" fontAlgn="auto" latinLnBrk="0" hangingPunct="1">
              <a:lnSpc>
                <a:spcPct val="100000"/>
              </a:lnSpc>
              <a:spcBef>
                <a:spcPts val="0"/>
              </a:spcBef>
              <a:spcAft>
                <a:spcPts val="0"/>
              </a:spcAft>
              <a:buClrTx/>
              <a:buSzTx/>
              <a:buFont typeface="Monotype Sorts" pitchFamily="2" charset="2"/>
              <a:buNone/>
              <a:tabLst/>
              <a:defRPr/>
            </a:pPr>
            <a:r>
              <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处理出现的词法错误</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endParaRPr>
          </a:p>
        </p:txBody>
      </p:sp>
    </p:spTree>
    <p:extLst>
      <p:ext uri="{BB962C8B-B14F-4D97-AF65-F5344CB8AC3E}">
        <p14:creationId xmlns:p14="http://schemas.microsoft.com/office/powerpoint/2010/main" val="11521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58" presetClass="entr" presetSubtype="0" accel="10000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strVal val="#ppt_w*2.5"/>
                                          </p:val>
                                        </p:tav>
                                        <p:tav tm="100000">
                                          <p:val>
                                            <p:strVal val="#ppt_w"/>
                                          </p:val>
                                        </p:tav>
                                      </p:tavLst>
                                    </p:anim>
                                    <p:anim calcmode="lin" valueType="num">
                                      <p:cBhvr>
                                        <p:cTn id="13" dur="500" fill="hold"/>
                                        <p:tgtEl>
                                          <p:spTgt spid="45"/>
                                        </p:tgtEl>
                                        <p:attrNameLst>
                                          <p:attrName>ppt_h</p:attrName>
                                        </p:attrNameLst>
                                      </p:cBhvr>
                                      <p:tavLst>
                                        <p:tav tm="0">
                                          <p:val>
                                            <p:strVal val="#ppt_h*0.01"/>
                                          </p:val>
                                        </p:tav>
                                        <p:tav tm="100000">
                                          <p:val>
                                            <p:strVal val="#ppt_h"/>
                                          </p:val>
                                        </p:tav>
                                      </p:tavLst>
                                    </p:anim>
                                    <p:anim calcmode="lin" valueType="num">
                                      <p:cBhvr>
                                        <p:cTn id="14" dur="500" fill="hold"/>
                                        <p:tgtEl>
                                          <p:spTgt spid="45"/>
                                        </p:tgtEl>
                                        <p:attrNameLst>
                                          <p:attrName>ppt_x</p:attrName>
                                        </p:attrNameLst>
                                      </p:cBhvr>
                                      <p:tavLst>
                                        <p:tav tm="0">
                                          <p:val>
                                            <p:strVal val="#ppt_x"/>
                                          </p:val>
                                        </p:tav>
                                        <p:tav tm="100000">
                                          <p:val>
                                            <p:strVal val="#ppt_x"/>
                                          </p:val>
                                        </p:tav>
                                      </p:tavLst>
                                    </p:anim>
                                    <p:anim calcmode="lin" valueType="num">
                                      <p:cBhvr>
                                        <p:cTn id="15" dur="500" fill="hold"/>
                                        <p:tgtEl>
                                          <p:spTgt spid="45"/>
                                        </p:tgtEl>
                                        <p:attrNameLst>
                                          <p:attrName>ppt_y</p:attrName>
                                        </p:attrNameLst>
                                      </p:cBhvr>
                                      <p:tavLst>
                                        <p:tav tm="0">
                                          <p:val>
                                            <p:strVal val="#ppt_h+1"/>
                                          </p:val>
                                        </p:tav>
                                        <p:tav tm="100000">
                                          <p:val>
                                            <p:strVal val="#ppt_y"/>
                                          </p:val>
                                        </p:tav>
                                      </p:tavLst>
                                    </p:anim>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35"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anim calcmode="lin" valueType="num">
                                      <p:cBhvr>
                                        <p:cTn id="22" dur="500" fill="hold"/>
                                        <p:tgtEl>
                                          <p:spTgt spid="40"/>
                                        </p:tgtEl>
                                        <p:attrNameLst>
                                          <p:attrName>style.rotation</p:attrName>
                                        </p:attrNameLst>
                                      </p:cBhvr>
                                      <p:tavLst>
                                        <p:tav tm="0">
                                          <p:val>
                                            <p:fltVal val="720"/>
                                          </p:val>
                                        </p:tav>
                                        <p:tav tm="100000">
                                          <p:val>
                                            <p:fltVal val="0"/>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 calcmode="lin" valueType="num">
                                      <p:cBhvr>
                                        <p:cTn id="24" dur="500" fill="hold"/>
                                        <p:tgtEl>
                                          <p:spTgt spid="40"/>
                                        </p:tgtEl>
                                        <p:attrNameLst>
                                          <p:attrName>ppt_w</p:attrName>
                                        </p:attrNameLst>
                                      </p:cBhvr>
                                      <p:tavLst>
                                        <p:tav tm="0">
                                          <p:val>
                                            <p:fltVal val="0"/>
                                          </p:val>
                                        </p:tav>
                                        <p:tav tm="100000">
                                          <p:val>
                                            <p:strVal val="#ppt_w"/>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checkerboard(across)">
                                      <p:cBhvr>
                                        <p:cTn id="29"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1" nodeType="clickEffect">
                                  <p:stCondLst>
                                    <p:cond delay="0"/>
                                  </p:stCondLst>
                                  <p:childTnLst>
                                    <p:animEffect transition="out" filter="wipe(down)">
                                      <p:cBhvr>
                                        <p:cTn id="33" dur="500"/>
                                        <p:tgtEl>
                                          <p:spTgt spid="46"/>
                                        </p:tgtEl>
                                      </p:cBhvr>
                                    </p:animEffect>
                                    <p:set>
                                      <p:cBhvr>
                                        <p:cTn id="34" dur="1" fill="hold">
                                          <p:stCondLst>
                                            <p:cond delay="499"/>
                                          </p:stCondLst>
                                        </p:cTn>
                                        <p:tgtEl>
                                          <p:spTgt spid="4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anim calcmode="lin" valueType="num">
                                      <p:cBhvr>
                                        <p:cTn id="40" dur="500" fill="hold"/>
                                        <p:tgtEl>
                                          <p:spTgt spid="41"/>
                                        </p:tgtEl>
                                        <p:attrNameLst>
                                          <p:attrName>style.rotation</p:attrName>
                                        </p:attrNameLst>
                                      </p:cBhvr>
                                      <p:tavLst>
                                        <p:tav tm="0">
                                          <p:val>
                                            <p:fltVal val="720"/>
                                          </p:val>
                                        </p:tav>
                                        <p:tav tm="100000">
                                          <p:val>
                                            <p:fltVal val="0"/>
                                          </p:val>
                                        </p:tav>
                                      </p:tavLst>
                                    </p:anim>
                                    <p:anim calcmode="lin" valueType="num">
                                      <p:cBhvr>
                                        <p:cTn id="41" dur="500" fill="hold"/>
                                        <p:tgtEl>
                                          <p:spTgt spid="41"/>
                                        </p:tgtEl>
                                        <p:attrNameLst>
                                          <p:attrName>ppt_h</p:attrName>
                                        </p:attrNameLst>
                                      </p:cBhvr>
                                      <p:tavLst>
                                        <p:tav tm="0">
                                          <p:val>
                                            <p:fltVal val="0"/>
                                          </p:val>
                                        </p:tav>
                                        <p:tav tm="100000">
                                          <p:val>
                                            <p:strVal val="#ppt_h"/>
                                          </p:val>
                                        </p:tav>
                                      </p:tavLst>
                                    </p:anim>
                                    <p:anim calcmode="lin" valueType="num">
                                      <p:cBhvr>
                                        <p:cTn id="42" dur="500" fill="hold"/>
                                        <p:tgtEl>
                                          <p:spTgt spid="41"/>
                                        </p:tgtEl>
                                        <p:attrNameLst>
                                          <p:attrName>ppt_w</p:attrName>
                                        </p:attrNameLst>
                                      </p:cBhvr>
                                      <p:tavLst>
                                        <p:tav tm="0">
                                          <p:val>
                                            <p:fltVal val="0"/>
                                          </p:val>
                                        </p:tav>
                                        <p:tav tm="100000">
                                          <p:val>
                                            <p:strVal val="#ppt_w"/>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heckerboard(across)">
                                      <p:cBhvr>
                                        <p:cTn id="47"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47"/>
                                        </p:tgtEl>
                                      </p:cBhvr>
                                    </p:animEffect>
                                    <p:set>
                                      <p:cBhvr>
                                        <p:cTn id="52" dur="1" fill="hold">
                                          <p:stCondLst>
                                            <p:cond delay="499"/>
                                          </p:stCondLst>
                                        </p:cTn>
                                        <p:tgtEl>
                                          <p:spTgt spid="4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5"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anim calcmode="lin" valueType="num">
                                      <p:cBhvr>
                                        <p:cTn id="58" dur="500" fill="hold"/>
                                        <p:tgtEl>
                                          <p:spTgt spid="42"/>
                                        </p:tgtEl>
                                        <p:attrNameLst>
                                          <p:attrName>style.rotation</p:attrName>
                                        </p:attrNameLst>
                                      </p:cBhvr>
                                      <p:tavLst>
                                        <p:tav tm="0">
                                          <p:val>
                                            <p:fltVal val="720"/>
                                          </p:val>
                                        </p:tav>
                                        <p:tav tm="100000">
                                          <p:val>
                                            <p:fltVal val="0"/>
                                          </p:val>
                                        </p:tav>
                                      </p:tavLst>
                                    </p:anim>
                                    <p:anim calcmode="lin" valueType="num">
                                      <p:cBhvr>
                                        <p:cTn id="59" dur="500" fill="hold"/>
                                        <p:tgtEl>
                                          <p:spTgt spid="42"/>
                                        </p:tgtEl>
                                        <p:attrNameLst>
                                          <p:attrName>ppt_h</p:attrName>
                                        </p:attrNameLst>
                                      </p:cBhvr>
                                      <p:tavLst>
                                        <p:tav tm="0">
                                          <p:val>
                                            <p:fltVal val="0"/>
                                          </p:val>
                                        </p:tav>
                                        <p:tav tm="100000">
                                          <p:val>
                                            <p:strVal val="#ppt_h"/>
                                          </p:val>
                                        </p:tav>
                                      </p:tavLst>
                                    </p:anim>
                                    <p:anim calcmode="lin" valueType="num">
                                      <p:cBhvr>
                                        <p:cTn id="60" dur="500" fill="hold"/>
                                        <p:tgtEl>
                                          <p:spTgt spid="42"/>
                                        </p:tgtEl>
                                        <p:attrNameLst>
                                          <p:attrName>ppt_w</p:attrName>
                                        </p:attrNameLst>
                                      </p:cBhvr>
                                      <p:tavLst>
                                        <p:tav tm="0">
                                          <p:val>
                                            <p:fltVal val="0"/>
                                          </p:val>
                                        </p:tav>
                                        <p:tav tm="100000">
                                          <p:val>
                                            <p:strVal val="#ppt_w"/>
                                          </p:val>
                                        </p:tav>
                                      </p:tavLst>
                                    </p:anim>
                                  </p:childTnLst>
                                </p:cTn>
                              </p:par>
                            </p:childTnLst>
                          </p:cTn>
                        </p:par>
                      </p:childTnLst>
                    </p:cTn>
                  </p:par>
                  <p:par>
                    <p:cTn id="61" fill="hold">
                      <p:stCondLst>
                        <p:cond delay="indefinite"/>
                      </p:stCondLst>
                      <p:childTnLst>
                        <p:par>
                          <p:cTn id="62" fill="hold">
                            <p:stCondLst>
                              <p:cond delay="0"/>
                            </p:stCondLst>
                            <p:childTnLst>
                              <p:par>
                                <p:cTn id="63" presetID="5" presetClass="entr" presetSubtype="1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checkerboard(across)">
                                      <p:cBhvr>
                                        <p:cTn id="65"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1" nodeType="clickEffect">
                                  <p:stCondLst>
                                    <p:cond delay="0"/>
                                  </p:stCondLst>
                                  <p:childTnLst>
                                    <p:animEffect transition="out" filter="wipe(down)">
                                      <p:cBhvr>
                                        <p:cTn id="69" dur="500"/>
                                        <p:tgtEl>
                                          <p:spTgt spid="48"/>
                                        </p:tgtEl>
                                      </p:cBhvr>
                                    </p:animEffect>
                                    <p:set>
                                      <p:cBhvr>
                                        <p:cTn id="70" dur="1" fill="hold">
                                          <p:stCondLst>
                                            <p:cond delay="499"/>
                                          </p:stCondLst>
                                        </p:cTn>
                                        <p:tgtEl>
                                          <p:spTgt spid="4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35"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anim calcmode="lin" valueType="num">
                                      <p:cBhvr>
                                        <p:cTn id="76" dur="500" fill="hold"/>
                                        <p:tgtEl>
                                          <p:spTgt spid="43"/>
                                        </p:tgtEl>
                                        <p:attrNameLst>
                                          <p:attrName>style.rotation</p:attrName>
                                        </p:attrNameLst>
                                      </p:cBhvr>
                                      <p:tavLst>
                                        <p:tav tm="0">
                                          <p:val>
                                            <p:fltVal val="720"/>
                                          </p:val>
                                        </p:tav>
                                        <p:tav tm="100000">
                                          <p:val>
                                            <p:fltVal val="0"/>
                                          </p:val>
                                        </p:tav>
                                      </p:tavLst>
                                    </p:anim>
                                    <p:anim calcmode="lin" valueType="num">
                                      <p:cBhvr>
                                        <p:cTn id="77" dur="500" fill="hold"/>
                                        <p:tgtEl>
                                          <p:spTgt spid="43"/>
                                        </p:tgtEl>
                                        <p:attrNameLst>
                                          <p:attrName>ppt_h</p:attrName>
                                        </p:attrNameLst>
                                      </p:cBhvr>
                                      <p:tavLst>
                                        <p:tav tm="0">
                                          <p:val>
                                            <p:fltVal val="0"/>
                                          </p:val>
                                        </p:tav>
                                        <p:tav tm="100000">
                                          <p:val>
                                            <p:strVal val="#ppt_h"/>
                                          </p:val>
                                        </p:tav>
                                      </p:tavLst>
                                    </p:anim>
                                    <p:anim calcmode="lin" valueType="num">
                                      <p:cBhvr>
                                        <p:cTn id="78" dur="500" fill="hold"/>
                                        <p:tgtEl>
                                          <p:spTgt spid="43"/>
                                        </p:tgtEl>
                                        <p:attrNameLst>
                                          <p:attrName>ppt_w</p:attrName>
                                        </p:attrNameLst>
                                      </p:cBhvr>
                                      <p:tavLst>
                                        <p:tav tm="0">
                                          <p:val>
                                            <p:fltVal val="0"/>
                                          </p:val>
                                        </p:tav>
                                        <p:tav tm="100000">
                                          <p:val>
                                            <p:strVal val="#ppt_w"/>
                                          </p:val>
                                        </p:tav>
                                      </p:tavLst>
                                    </p:anim>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checkerboard(across)">
                                      <p:cBhvr>
                                        <p:cTn id="8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22" presetClass="exit" presetSubtype="4" fill="hold" grpId="1" nodeType="clickEffect">
                                  <p:stCondLst>
                                    <p:cond delay="0"/>
                                  </p:stCondLst>
                                  <p:childTnLst>
                                    <p:animEffect transition="out" filter="wipe(down)">
                                      <p:cBhvr>
                                        <p:cTn id="87" dur="500"/>
                                        <p:tgtEl>
                                          <p:spTgt spid="49"/>
                                        </p:tgtEl>
                                      </p:cBhvr>
                                    </p:animEffect>
                                    <p:set>
                                      <p:cBhvr>
                                        <p:cTn id="88" dur="1" fill="hold">
                                          <p:stCondLst>
                                            <p:cond delay="499"/>
                                          </p:stCondLst>
                                        </p:cTn>
                                        <p:tgtEl>
                                          <p:spTgt spid="4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5" presetClass="entr" presetSubtype="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anim calcmode="lin" valueType="num">
                                      <p:cBhvr>
                                        <p:cTn id="94" dur="500" fill="hold"/>
                                        <p:tgtEl>
                                          <p:spTgt spid="31"/>
                                        </p:tgtEl>
                                        <p:attrNameLst>
                                          <p:attrName>style.rotation</p:attrName>
                                        </p:attrNameLst>
                                      </p:cBhvr>
                                      <p:tavLst>
                                        <p:tav tm="0">
                                          <p:val>
                                            <p:fltVal val="720"/>
                                          </p:val>
                                        </p:tav>
                                        <p:tav tm="100000">
                                          <p:val>
                                            <p:fltVal val="0"/>
                                          </p:val>
                                        </p:tav>
                                      </p:tavLst>
                                    </p:anim>
                                    <p:anim calcmode="lin" valueType="num">
                                      <p:cBhvr>
                                        <p:cTn id="95" dur="500" fill="hold"/>
                                        <p:tgtEl>
                                          <p:spTgt spid="31"/>
                                        </p:tgtEl>
                                        <p:attrNameLst>
                                          <p:attrName>ppt_h</p:attrName>
                                        </p:attrNameLst>
                                      </p:cBhvr>
                                      <p:tavLst>
                                        <p:tav tm="0">
                                          <p:val>
                                            <p:fltVal val="0"/>
                                          </p:val>
                                        </p:tav>
                                        <p:tav tm="100000">
                                          <p:val>
                                            <p:strVal val="#ppt_h"/>
                                          </p:val>
                                        </p:tav>
                                      </p:tavLst>
                                    </p:anim>
                                    <p:anim calcmode="lin" valueType="num">
                                      <p:cBhvr>
                                        <p:cTn id="96" dur="500" fill="hold"/>
                                        <p:tgtEl>
                                          <p:spTgt spid="31"/>
                                        </p:tgtEl>
                                        <p:attrNameLst>
                                          <p:attrName>ppt_w</p:attrName>
                                        </p:attrNameLst>
                                      </p:cBhvr>
                                      <p:tavLst>
                                        <p:tav tm="0">
                                          <p:val>
                                            <p:fltVal val="0"/>
                                          </p:val>
                                        </p:tav>
                                        <p:tav tm="100000">
                                          <p:val>
                                            <p:strVal val="#ppt_w"/>
                                          </p:val>
                                        </p:tav>
                                      </p:tavLst>
                                    </p:anim>
                                  </p:childTnLst>
                                </p:cTn>
                              </p:par>
                            </p:childTnLst>
                          </p:cTn>
                        </p:par>
                      </p:childTnLst>
                    </p:cTn>
                  </p:par>
                  <p:par>
                    <p:cTn id="97" fill="hold">
                      <p:stCondLst>
                        <p:cond delay="indefinite"/>
                      </p:stCondLst>
                      <p:childTnLst>
                        <p:par>
                          <p:cTn id="98" fill="hold">
                            <p:stCondLst>
                              <p:cond delay="0"/>
                            </p:stCondLst>
                            <p:childTnLst>
                              <p:par>
                                <p:cTn id="99" presetID="5" presetClass="entr" presetSubtype="10" fill="hold" grpId="0" nodeType="click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checkerboard(across)">
                                      <p:cBhvr>
                                        <p:cTn id="101"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grpId="1" nodeType="clickEffect">
                                  <p:stCondLst>
                                    <p:cond delay="0"/>
                                  </p:stCondLst>
                                  <p:childTnLst>
                                    <p:animEffect transition="out" filter="wipe(down)">
                                      <p:cBhvr>
                                        <p:cTn id="105" dur="500"/>
                                        <p:tgtEl>
                                          <p:spTgt spid="50"/>
                                        </p:tgtEl>
                                      </p:cBhvr>
                                    </p:animEffect>
                                    <p:set>
                                      <p:cBhvr>
                                        <p:cTn id="106" dur="1" fill="hold">
                                          <p:stCondLst>
                                            <p:cond delay="499"/>
                                          </p:stCondLst>
                                        </p:cTn>
                                        <p:tgtEl>
                                          <p:spTgt spid="5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35"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fade">
                                      <p:cBhvr>
                                        <p:cTn id="111" dur="500"/>
                                        <p:tgtEl>
                                          <p:spTgt spid="32"/>
                                        </p:tgtEl>
                                      </p:cBhvr>
                                    </p:animEffect>
                                    <p:anim calcmode="lin" valueType="num">
                                      <p:cBhvr>
                                        <p:cTn id="112" dur="500" fill="hold"/>
                                        <p:tgtEl>
                                          <p:spTgt spid="32"/>
                                        </p:tgtEl>
                                        <p:attrNameLst>
                                          <p:attrName>style.rotation</p:attrName>
                                        </p:attrNameLst>
                                      </p:cBhvr>
                                      <p:tavLst>
                                        <p:tav tm="0">
                                          <p:val>
                                            <p:fltVal val="720"/>
                                          </p:val>
                                        </p:tav>
                                        <p:tav tm="100000">
                                          <p:val>
                                            <p:fltVal val="0"/>
                                          </p:val>
                                        </p:tav>
                                      </p:tavLst>
                                    </p:anim>
                                    <p:anim calcmode="lin" valueType="num">
                                      <p:cBhvr>
                                        <p:cTn id="113" dur="500" fill="hold"/>
                                        <p:tgtEl>
                                          <p:spTgt spid="32"/>
                                        </p:tgtEl>
                                        <p:attrNameLst>
                                          <p:attrName>ppt_h</p:attrName>
                                        </p:attrNameLst>
                                      </p:cBhvr>
                                      <p:tavLst>
                                        <p:tav tm="0">
                                          <p:val>
                                            <p:fltVal val="0"/>
                                          </p:val>
                                        </p:tav>
                                        <p:tav tm="100000">
                                          <p:val>
                                            <p:strVal val="#ppt_h"/>
                                          </p:val>
                                        </p:tav>
                                      </p:tavLst>
                                    </p:anim>
                                    <p:anim calcmode="lin" valueType="num">
                                      <p:cBhvr>
                                        <p:cTn id="114" dur="500" fill="hold"/>
                                        <p:tgtEl>
                                          <p:spTgt spid="32"/>
                                        </p:tgtEl>
                                        <p:attrNameLst>
                                          <p:attrName>ppt_w</p:attrName>
                                        </p:attrNameLst>
                                      </p:cBhvr>
                                      <p:tavLst>
                                        <p:tav tm="0">
                                          <p:val>
                                            <p:fltVal val="0"/>
                                          </p:val>
                                        </p:tav>
                                        <p:tav tm="100000">
                                          <p:val>
                                            <p:strVal val="#ppt_w"/>
                                          </p:val>
                                        </p:tav>
                                      </p:tavLst>
                                    </p:anim>
                                  </p:childTnLst>
                                </p:cTn>
                              </p:par>
                            </p:childTnLst>
                          </p:cTn>
                        </p:par>
                      </p:childTnLst>
                    </p:cTn>
                  </p:par>
                  <p:par>
                    <p:cTn id="115" fill="hold">
                      <p:stCondLst>
                        <p:cond delay="indefinite"/>
                      </p:stCondLst>
                      <p:childTnLst>
                        <p:par>
                          <p:cTn id="116" fill="hold">
                            <p:stCondLst>
                              <p:cond delay="0"/>
                            </p:stCondLst>
                            <p:childTnLst>
                              <p:par>
                                <p:cTn id="117" presetID="5" presetClass="entr" presetSubtype="10" fill="hold" grpId="0" nodeType="clickEffect">
                                  <p:stCondLst>
                                    <p:cond delay="0"/>
                                  </p:stCondLst>
                                  <p:childTnLst>
                                    <p:set>
                                      <p:cBhvr>
                                        <p:cTn id="118" dur="1" fill="hold">
                                          <p:stCondLst>
                                            <p:cond delay="0"/>
                                          </p:stCondLst>
                                        </p:cTn>
                                        <p:tgtEl>
                                          <p:spTgt spid="51"/>
                                        </p:tgtEl>
                                        <p:attrNameLst>
                                          <p:attrName>style.visibility</p:attrName>
                                        </p:attrNameLst>
                                      </p:cBhvr>
                                      <p:to>
                                        <p:strVal val="visible"/>
                                      </p:to>
                                    </p:set>
                                    <p:animEffect transition="in" filter="checkerboard(across)">
                                      <p:cBhvr>
                                        <p:cTn id="119"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1" nodeType="clickEffect">
                                  <p:stCondLst>
                                    <p:cond delay="0"/>
                                  </p:stCondLst>
                                  <p:childTnLst>
                                    <p:animEffect transition="out" filter="wipe(down)">
                                      <p:cBhvr>
                                        <p:cTn id="123" dur="500"/>
                                        <p:tgtEl>
                                          <p:spTgt spid="51"/>
                                        </p:tgtEl>
                                      </p:cBhvr>
                                    </p:animEffect>
                                    <p:set>
                                      <p:cBhvr>
                                        <p:cTn id="124" dur="1" fill="hold">
                                          <p:stCondLst>
                                            <p:cond delay="499"/>
                                          </p:stCondLst>
                                        </p:cTn>
                                        <p:tgtEl>
                                          <p:spTgt spid="5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35"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500"/>
                                        <p:tgtEl>
                                          <p:spTgt spid="33"/>
                                        </p:tgtEl>
                                      </p:cBhvr>
                                    </p:animEffect>
                                    <p:anim calcmode="lin" valueType="num">
                                      <p:cBhvr>
                                        <p:cTn id="130" dur="500" fill="hold"/>
                                        <p:tgtEl>
                                          <p:spTgt spid="33"/>
                                        </p:tgtEl>
                                        <p:attrNameLst>
                                          <p:attrName>style.rotation</p:attrName>
                                        </p:attrNameLst>
                                      </p:cBhvr>
                                      <p:tavLst>
                                        <p:tav tm="0">
                                          <p:val>
                                            <p:fltVal val="720"/>
                                          </p:val>
                                        </p:tav>
                                        <p:tav tm="100000">
                                          <p:val>
                                            <p:fltVal val="0"/>
                                          </p:val>
                                        </p:tav>
                                      </p:tavLst>
                                    </p:anim>
                                    <p:anim calcmode="lin" valueType="num">
                                      <p:cBhvr>
                                        <p:cTn id="131" dur="500" fill="hold"/>
                                        <p:tgtEl>
                                          <p:spTgt spid="33"/>
                                        </p:tgtEl>
                                        <p:attrNameLst>
                                          <p:attrName>ppt_h</p:attrName>
                                        </p:attrNameLst>
                                      </p:cBhvr>
                                      <p:tavLst>
                                        <p:tav tm="0">
                                          <p:val>
                                            <p:fltVal val="0"/>
                                          </p:val>
                                        </p:tav>
                                        <p:tav tm="100000">
                                          <p:val>
                                            <p:strVal val="#ppt_h"/>
                                          </p:val>
                                        </p:tav>
                                      </p:tavLst>
                                    </p:anim>
                                    <p:anim calcmode="lin" valueType="num">
                                      <p:cBhvr>
                                        <p:cTn id="132" dur="500" fill="hold"/>
                                        <p:tgtEl>
                                          <p:spTgt spid="33"/>
                                        </p:tgtEl>
                                        <p:attrNameLst>
                                          <p:attrName>ppt_w</p:attrName>
                                        </p:attrNameLst>
                                      </p:cBhvr>
                                      <p:tavLst>
                                        <p:tav tm="0">
                                          <p:val>
                                            <p:fltVal val="0"/>
                                          </p:val>
                                        </p:tav>
                                        <p:tav tm="100000">
                                          <p:val>
                                            <p:strVal val="#ppt_w"/>
                                          </p:val>
                                        </p:tav>
                                      </p:tavLst>
                                    </p:anim>
                                  </p:childTnLst>
                                </p:cTn>
                              </p:par>
                            </p:childTnLst>
                          </p:cTn>
                        </p:par>
                      </p:childTnLst>
                    </p:cTn>
                  </p:par>
                  <p:par>
                    <p:cTn id="133" fill="hold">
                      <p:stCondLst>
                        <p:cond delay="indefinite"/>
                      </p:stCondLst>
                      <p:childTnLst>
                        <p:par>
                          <p:cTn id="134" fill="hold">
                            <p:stCondLst>
                              <p:cond delay="0"/>
                            </p:stCondLst>
                            <p:childTnLst>
                              <p:par>
                                <p:cTn id="135" presetID="5" presetClass="entr" presetSubtype="1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checkerboard(across)">
                                      <p:cBhvr>
                                        <p:cTn id="137" dur="500"/>
                                        <p:tgtEl>
                                          <p:spTgt spid="52"/>
                                        </p:tgtEl>
                                      </p:cBhvr>
                                    </p:animEffec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52"/>
                                        </p:tgtEl>
                                      </p:cBhvr>
                                    </p:animEffect>
                                    <p:set>
                                      <p:cBhvr>
                                        <p:cTn id="142" dur="1" fill="hold">
                                          <p:stCondLst>
                                            <p:cond delay="499"/>
                                          </p:stCondLst>
                                        </p:cTn>
                                        <p:tgtEl>
                                          <p:spTgt spid="5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5" presetClass="entr" presetSubtype="0" fill="hold" grpId="0" nodeType="clickEffect">
                                  <p:stCondLst>
                                    <p:cond delay="0"/>
                                  </p:stCondLst>
                                  <p:childTnLst>
                                    <p:set>
                                      <p:cBhvr>
                                        <p:cTn id="146" dur="1" fill="hold">
                                          <p:stCondLst>
                                            <p:cond delay="0"/>
                                          </p:stCondLst>
                                        </p:cTn>
                                        <p:tgtEl>
                                          <p:spTgt spid="34"/>
                                        </p:tgtEl>
                                        <p:attrNameLst>
                                          <p:attrName>style.visibility</p:attrName>
                                        </p:attrNameLst>
                                      </p:cBhvr>
                                      <p:to>
                                        <p:strVal val="visible"/>
                                      </p:to>
                                    </p:set>
                                    <p:animEffect transition="in" filter="fade">
                                      <p:cBhvr>
                                        <p:cTn id="147" dur="500"/>
                                        <p:tgtEl>
                                          <p:spTgt spid="34"/>
                                        </p:tgtEl>
                                      </p:cBhvr>
                                    </p:animEffect>
                                    <p:anim calcmode="lin" valueType="num">
                                      <p:cBhvr>
                                        <p:cTn id="148" dur="500" fill="hold"/>
                                        <p:tgtEl>
                                          <p:spTgt spid="34"/>
                                        </p:tgtEl>
                                        <p:attrNameLst>
                                          <p:attrName>style.rotation</p:attrName>
                                        </p:attrNameLst>
                                      </p:cBhvr>
                                      <p:tavLst>
                                        <p:tav tm="0">
                                          <p:val>
                                            <p:fltVal val="720"/>
                                          </p:val>
                                        </p:tav>
                                        <p:tav tm="100000">
                                          <p:val>
                                            <p:fltVal val="0"/>
                                          </p:val>
                                        </p:tav>
                                      </p:tavLst>
                                    </p:anim>
                                    <p:anim calcmode="lin" valueType="num">
                                      <p:cBhvr>
                                        <p:cTn id="149" dur="500" fill="hold"/>
                                        <p:tgtEl>
                                          <p:spTgt spid="34"/>
                                        </p:tgtEl>
                                        <p:attrNameLst>
                                          <p:attrName>ppt_h</p:attrName>
                                        </p:attrNameLst>
                                      </p:cBhvr>
                                      <p:tavLst>
                                        <p:tav tm="0">
                                          <p:val>
                                            <p:fltVal val="0"/>
                                          </p:val>
                                        </p:tav>
                                        <p:tav tm="100000">
                                          <p:val>
                                            <p:strVal val="#ppt_h"/>
                                          </p:val>
                                        </p:tav>
                                      </p:tavLst>
                                    </p:anim>
                                    <p:anim calcmode="lin" valueType="num">
                                      <p:cBhvr>
                                        <p:cTn id="150" dur="500" fill="hold"/>
                                        <p:tgtEl>
                                          <p:spTgt spid="34"/>
                                        </p:tgtEl>
                                        <p:attrNameLst>
                                          <p:attrName>ppt_w</p:attrName>
                                        </p:attrNameLst>
                                      </p:cBhvr>
                                      <p:tavLst>
                                        <p:tav tm="0">
                                          <p:val>
                                            <p:fltVal val="0"/>
                                          </p:val>
                                        </p:tav>
                                        <p:tav tm="100000">
                                          <p:val>
                                            <p:strVal val="#ppt_w"/>
                                          </p:val>
                                        </p:tav>
                                      </p:tavLst>
                                    </p:anim>
                                  </p:childTnLst>
                                </p:cTn>
                              </p:par>
                            </p:childTnLst>
                          </p:cTn>
                        </p:par>
                      </p:childTnLst>
                    </p:cTn>
                  </p:par>
                  <p:par>
                    <p:cTn id="151" fill="hold">
                      <p:stCondLst>
                        <p:cond delay="indefinite"/>
                      </p:stCondLst>
                      <p:childTnLst>
                        <p:par>
                          <p:cTn id="152" fill="hold">
                            <p:stCondLst>
                              <p:cond delay="0"/>
                            </p:stCondLst>
                            <p:childTnLst>
                              <p:par>
                                <p:cTn id="153" presetID="5" presetClass="entr" presetSubtype="10" fill="hold" grpId="0" nodeType="clickEffect">
                                  <p:stCondLst>
                                    <p:cond delay="0"/>
                                  </p:stCondLst>
                                  <p:childTnLst>
                                    <p:set>
                                      <p:cBhvr>
                                        <p:cTn id="154" dur="1" fill="hold">
                                          <p:stCondLst>
                                            <p:cond delay="0"/>
                                          </p:stCondLst>
                                        </p:cTn>
                                        <p:tgtEl>
                                          <p:spTgt spid="53"/>
                                        </p:tgtEl>
                                        <p:attrNameLst>
                                          <p:attrName>style.visibility</p:attrName>
                                        </p:attrNameLst>
                                      </p:cBhvr>
                                      <p:to>
                                        <p:strVal val="visible"/>
                                      </p:to>
                                    </p:set>
                                    <p:animEffect transition="in" filter="checkerboard(across)">
                                      <p:cBhvr>
                                        <p:cTn id="155" dur="500"/>
                                        <p:tgtEl>
                                          <p:spTgt spid="53"/>
                                        </p:tgtEl>
                                      </p:cBhvr>
                                    </p:animEffect>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par>
                    <p:cTn id="156" fill="hold">
                      <p:stCondLst>
                        <p:cond delay="indefinite"/>
                      </p:stCondLst>
                      <p:childTnLst>
                        <p:par>
                          <p:cTn id="157" fill="hold">
                            <p:stCondLst>
                              <p:cond delay="0"/>
                            </p:stCondLst>
                            <p:childTnLst>
                              <p:par>
                                <p:cTn id="158" presetID="22" presetClass="exit" presetSubtype="4" fill="hold" grpId="1" nodeType="clickEffect">
                                  <p:stCondLst>
                                    <p:cond delay="0"/>
                                  </p:stCondLst>
                                  <p:childTnLst>
                                    <p:animEffect transition="out" filter="wipe(down)">
                                      <p:cBhvr>
                                        <p:cTn id="159" dur="500"/>
                                        <p:tgtEl>
                                          <p:spTgt spid="53"/>
                                        </p:tgtEl>
                                      </p:cBhvr>
                                    </p:animEffect>
                                    <p:set>
                                      <p:cBhvr>
                                        <p:cTn id="160" dur="1" fill="hold">
                                          <p:stCondLst>
                                            <p:cond delay="499"/>
                                          </p:stCondLst>
                                        </p:cTn>
                                        <p:tgtEl>
                                          <p:spTgt spid="53"/>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35" presetClass="entr" presetSubtype="0" fill="hold" grpId="0" nodeType="clickEffect">
                                  <p:stCondLst>
                                    <p:cond delay="0"/>
                                  </p:stCondLst>
                                  <p:childTnLst>
                                    <p:set>
                                      <p:cBhvr>
                                        <p:cTn id="164" dur="1" fill="hold">
                                          <p:stCondLst>
                                            <p:cond delay="0"/>
                                          </p:stCondLst>
                                        </p:cTn>
                                        <p:tgtEl>
                                          <p:spTgt spid="35"/>
                                        </p:tgtEl>
                                        <p:attrNameLst>
                                          <p:attrName>style.visibility</p:attrName>
                                        </p:attrNameLst>
                                      </p:cBhvr>
                                      <p:to>
                                        <p:strVal val="visible"/>
                                      </p:to>
                                    </p:set>
                                    <p:animEffect transition="in" filter="fade">
                                      <p:cBhvr>
                                        <p:cTn id="165" dur="500"/>
                                        <p:tgtEl>
                                          <p:spTgt spid="35"/>
                                        </p:tgtEl>
                                      </p:cBhvr>
                                    </p:animEffect>
                                    <p:anim calcmode="lin" valueType="num">
                                      <p:cBhvr>
                                        <p:cTn id="166" dur="500" fill="hold"/>
                                        <p:tgtEl>
                                          <p:spTgt spid="35"/>
                                        </p:tgtEl>
                                        <p:attrNameLst>
                                          <p:attrName>style.rotation</p:attrName>
                                        </p:attrNameLst>
                                      </p:cBhvr>
                                      <p:tavLst>
                                        <p:tav tm="0">
                                          <p:val>
                                            <p:fltVal val="720"/>
                                          </p:val>
                                        </p:tav>
                                        <p:tav tm="100000">
                                          <p:val>
                                            <p:fltVal val="0"/>
                                          </p:val>
                                        </p:tav>
                                      </p:tavLst>
                                    </p:anim>
                                    <p:anim calcmode="lin" valueType="num">
                                      <p:cBhvr>
                                        <p:cTn id="167" dur="500" fill="hold"/>
                                        <p:tgtEl>
                                          <p:spTgt spid="35"/>
                                        </p:tgtEl>
                                        <p:attrNameLst>
                                          <p:attrName>ppt_h</p:attrName>
                                        </p:attrNameLst>
                                      </p:cBhvr>
                                      <p:tavLst>
                                        <p:tav tm="0">
                                          <p:val>
                                            <p:fltVal val="0"/>
                                          </p:val>
                                        </p:tav>
                                        <p:tav tm="100000">
                                          <p:val>
                                            <p:strVal val="#ppt_h"/>
                                          </p:val>
                                        </p:tav>
                                      </p:tavLst>
                                    </p:anim>
                                    <p:anim calcmode="lin" valueType="num">
                                      <p:cBhvr>
                                        <p:cTn id="168" dur="500" fill="hold"/>
                                        <p:tgtEl>
                                          <p:spTgt spid="35"/>
                                        </p:tgtEl>
                                        <p:attrNameLst>
                                          <p:attrName>ppt_w</p:attrName>
                                        </p:attrNameLst>
                                      </p:cBhvr>
                                      <p:tavLst>
                                        <p:tav tm="0">
                                          <p:val>
                                            <p:fltVal val="0"/>
                                          </p:val>
                                        </p:tav>
                                        <p:tav tm="100000">
                                          <p:val>
                                            <p:strVal val="#ppt_w"/>
                                          </p:val>
                                        </p:tav>
                                      </p:tavLst>
                                    </p:anim>
                                  </p:childTnLst>
                                </p:cTn>
                              </p:par>
                            </p:childTnLst>
                          </p:cTn>
                        </p:par>
                      </p:childTnLst>
                    </p:cTn>
                  </p:par>
                  <p:par>
                    <p:cTn id="169" fill="hold">
                      <p:stCondLst>
                        <p:cond delay="indefinite"/>
                      </p:stCondLst>
                      <p:childTnLst>
                        <p:par>
                          <p:cTn id="170" fill="hold">
                            <p:stCondLst>
                              <p:cond delay="0"/>
                            </p:stCondLst>
                            <p:childTnLst>
                              <p:par>
                                <p:cTn id="171" presetID="5" presetClass="entr" presetSubtype="10" fill="hold" grpId="0" nodeType="click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checkerboard(across)">
                                      <p:cBhvr>
                                        <p:cTn id="173" dur="500"/>
                                        <p:tgtEl>
                                          <p:spTgt spid="54"/>
                                        </p:tgtEl>
                                      </p:cBhvr>
                                    </p:animEffect>
                                  </p:childTnLst>
                                  <p:subTnLst>
                                    <p:set>
                                      <p:cBhvr override="childStyle">
                                        <p:cTn dur="1" fill="hold" display="0" masterRel="nextClick" afterEffect="1"/>
                                        <p:tgtEl>
                                          <p:spTgt spid="54"/>
                                        </p:tgtEl>
                                        <p:attrNameLst>
                                          <p:attrName>style.visibility</p:attrName>
                                        </p:attrNameLst>
                                      </p:cBhvr>
                                      <p:to>
                                        <p:strVal val="hidden"/>
                                      </p:to>
                                    </p:set>
                                  </p:subTnLst>
                                </p:cTn>
                              </p:par>
                            </p:childTnLst>
                          </p:cTn>
                        </p:par>
                      </p:childTnLst>
                    </p:cTn>
                  </p:par>
                  <p:par>
                    <p:cTn id="174" fill="hold">
                      <p:stCondLst>
                        <p:cond delay="indefinite"/>
                      </p:stCondLst>
                      <p:childTnLst>
                        <p:par>
                          <p:cTn id="175" fill="hold">
                            <p:stCondLst>
                              <p:cond delay="0"/>
                            </p:stCondLst>
                            <p:childTnLst>
                              <p:par>
                                <p:cTn id="176" presetID="22" presetClass="exit" presetSubtype="4" fill="hold" grpId="1" nodeType="clickEffect">
                                  <p:stCondLst>
                                    <p:cond delay="0"/>
                                  </p:stCondLst>
                                  <p:childTnLst>
                                    <p:animEffect transition="out" filter="wipe(down)">
                                      <p:cBhvr>
                                        <p:cTn id="177" dur="500"/>
                                        <p:tgtEl>
                                          <p:spTgt spid="54"/>
                                        </p:tgtEl>
                                      </p:cBhvr>
                                    </p:animEffect>
                                    <p:set>
                                      <p:cBhvr>
                                        <p:cTn id="178" dur="1" fill="hold">
                                          <p:stCondLst>
                                            <p:cond delay="499"/>
                                          </p:stCondLst>
                                        </p:cTn>
                                        <p:tgtEl>
                                          <p:spTgt spid="5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35" presetClass="entr" presetSubtype="0" fill="hold" grpId="0" nodeType="clickEffect">
                                  <p:stCondLst>
                                    <p:cond delay="0"/>
                                  </p:stCondLst>
                                  <p:childTnLst>
                                    <p:set>
                                      <p:cBhvr>
                                        <p:cTn id="182" dur="1" fill="hold">
                                          <p:stCondLst>
                                            <p:cond delay="0"/>
                                          </p:stCondLst>
                                        </p:cTn>
                                        <p:tgtEl>
                                          <p:spTgt spid="36"/>
                                        </p:tgtEl>
                                        <p:attrNameLst>
                                          <p:attrName>style.visibility</p:attrName>
                                        </p:attrNameLst>
                                      </p:cBhvr>
                                      <p:to>
                                        <p:strVal val="visible"/>
                                      </p:to>
                                    </p:set>
                                    <p:animEffect transition="in" filter="fade">
                                      <p:cBhvr>
                                        <p:cTn id="183" dur="500"/>
                                        <p:tgtEl>
                                          <p:spTgt spid="36"/>
                                        </p:tgtEl>
                                      </p:cBhvr>
                                    </p:animEffect>
                                    <p:anim calcmode="lin" valueType="num">
                                      <p:cBhvr>
                                        <p:cTn id="184" dur="500" fill="hold"/>
                                        <p:tgtEl>
                                          <p:spTgt spid="36"/>
                                        </p:tgtEl>
                                        <p:attrNameLst>
                                          <p:attrName>style.rotation</p:attrName>
                                        </p:attrNameLst>
                                      </p:cBhvr>
                                      <p:tavLst>
                                        <p:tav tm="0">
                                          <p:val>
                                            <p:fltVal val="720"/>
                                          </p:val>
                                        </p:tav>
                                        <p:tav tm="100000">
                                          <p:val>
                                            <p:fltVal val="0"/>
                                          </p:val>
                                        </p:tav>
                                      </p:tavLst>
                                    </p:anim>
                                    <p:anim calcmode="lin" valueType="num">
                                      <p:cBhvr>
                                        <p:cTn id="185" dur="500" fill="hold"/>
                                        <p:tgtEl>
                                          <p:spTgt spid="36"/>
                                        </p:tgtEl>
                                        <p:attrNameLst>
                                          <p:attrName>ppt_h</p:attrName>
                                        </p:attrNameLst>
                                      </p:cBhvr>
                                      <p:tavLst>
                                        <p:tav tm="0">
                                          <p:val>
                                            <p:fltVal val="0"/>
                                          </p:val>
                                        </p:tav>
                                        <p:tav tm="100000">
                                          <p:val>
                                            <p:strVal val="#ppt_h"/>
                                          </p:val>
                                        </p:tav>
                                      </p:tavLst>
                                    </p:anim>
                                    <p:anim calcmode="lin" valueType="num">
                                      <p:cBhvr>
                                        <p:cTn id="186" dur="500" fill="hold"/>
                                        <p:tgtEl>
                                          <p:spTgt spid="36"/>
                                        </p:tgtEl>
                                        <p:attrNameLst>
                                          <p:attrName>ppt_w</p:attrName>
                                        </p:attrNameLst>
                                      </p:cBhvr>
                                      <p:tavLst>
                                        <p:tav tm="0">
                                          <p:val>
                                            <p:fltVal val="0"/>
                                          </p:val>
                                        </p:tav>
                                        <p:tav tm="100000">
                                          <p:val>
                                            <p:strVal val="#ppt_w"/>
                                          </p:val>
                                        </p:tav>
                                      </p:tavLst>
                                    </p:anim>
                                  </p:childTnLst>
                                </p:cTn>
                              </p:par>
                            </p:childTnLst>
                          </p:cTn>
                        </p:par>
                      </p:childTnLst>
                    </p:cTn>
                  </p:par>
                  <p:par>
                    <p:cTn id="187" fill="hold">
                      <p:stCondLst>
                        <p:cond delay="indefinite"/>
                      </p:stCondLst>
                      <p:childTnLst>
                        <p:par>
                          <p:cTn id="188" fill="hold">
                            <p:stCondLst>
                              <p:cond delay="0"/>
                            </p:stCondLst>
                            <p:childTnLst>
                              <p:par>
                                <p:cTn id="189" presetID="5" presetClass="entr" presetSubtype="10" fill="hold" grpId="0" nodeType="click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checkerboard(across)">
                                      <p:cBhvr>
                                        <p:cTn id="191"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22" presetClass="exit" presetSubtype="4" fill="hold" grpId="1" nodeType="clickEffect">
                                  <p:stCondLst>
                                    <p:cond delay="0"/>
                                  </p:stCondLst>
                                  <p:childTnLst>
                                    <p:animEffect transition="out" filter="wipe(down)">
                                      <p:cBhvr>
                                        <p:cTn id="195" dur="500"/>
                                        <p:tgtEl>
                                          <p:spTgt spid="55"/>
                                        </p:tgtEl>
                                      </p:cBhvr>
                                    </p:animEffect>
                                    <p:set>
                                      <p:cBhvr>
                                        <p:cTn id="196" dur="1" fill="hold">
                                          <p:stCondLst>
                                            <p:cond delay="499"/>
                                          </p:stCondLst>
                                        </p:cTn>
                                        <p:tgtEl>
                                          <p:spTgt spid="55"/>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5" presetClass="entr" presetSubtype="0" fill="hold" grpId="0" nodeType="clickEffect">
                                  <p:stCondLst>
                                    <p:cond delay="0"/>
                                  </p:stCondLst>
                                  <p:childTnLst>
                                    <p:set>
                                      <p:cBhvr>
                                        <p:cTn id="200" dur="1" fill="hold">
                                          <p:stCondLst>
                                            <p:cond delay="0"/>
                                          </p:stCondLst>
                                        </p:cTn>
                                        <p:tgtEl>
                                          <p:spTgt spid="37"/>
                                        </p:tgtEl>
                                        <p:attrNameLst>
                                          <p:attrName>style.visibility</p:attrName>
                                        </p:attrNameLst>
                                      </p:cBhvr>
                                      <p:to>
                                        <p:strVal val="visible"/>
                                      </p:to>
                                    </p:set>
                                    <p:animEffect transition="in" filter="fade">
                                      <p:cBhvr>
                                        <p:cTn id="201" dur="500"/>
                                        <p:tgtEl>
                                          <p:spTgt spid="37"/>
                                        </p:tgtEl>
                                      </p:cBhvr>
                                    </p:animEffect>
                                    <p:anim calcmode="lin" valueType="num">
                                      <p:cBhvr>
                                        <p:cTn id="202" dur="500" fill="hold"/>
                                        <p:tgtEl>
                                          <p:spTgt spid="37"/>
                                        </p:tgtEl>
                                        <p:attrNameLst>
                                          <p:attrName>style.rotation</p:attrName>
                                        </p:attrNameLst>
                                      </p:cBhvr>
                                      <p:tavLst>
                                        <p:tav tm="0">
                                          <p:val>
                                            <p:fltVal val="720"/>
                                          </p:val>
                                        </p:tav>
                                        <p:tav tm="100000">
                                          <p:val>
                                            <p:fltVal val="0"/>
                                          </p:val>
                                        </p:tav>
                                      </p:tavLst>
                                    </p:anim>
                                    <p:anim calcmode="lin" valueType="num">
                                      <p:cBhvr>
                                        <p:cTn id="203" dur="500" fill="hold"/>
                                        <p:tgtEl>
                                          <p:spTgt spid="37"/>
                                        </p:tgtEl>
                                        <p:attrNameLst>
                                          <p:attrName>ppt_h</p:attrName>
                                        </p:attrNameLst>
                                      </p:cBhvr>
                                      <p:tavLst>
                                        <p:tav tm="0">
                                          <p:val>
                                            <p:fltVal val="0"/>
                                          </p:val>
                                        </p:tav>
                                        <p:tav tm="100000">
                                          <p:val>
                                            <p:strVal val="#ppt_h"/>
                                          </p:val>
                                        </p:tav>
                                      </p:tavLst>
                                    </p:anim>
                                    <p:anim calcmode="lin" valueType="num">
                                      <p:cBhvr>
                                        <p:cTn id="204" dur="500" fill="hold"/>
                                        <p:tgtEl>
                                          <p:spTgt spid="37"/>
                                        </p:tgtEl>
                                        <p:attrNameLst>
                                          <p:attrName>ppt_w</p:attrName>
                                        </p:attrNameLst>
                                      </p:cBhvr>
                                      <p:tavLst>
                                        <p:tav tm="0">
                                          <p:val>
                                            <p:fltVal val="0"/>
                                          </p:val>
                                        </p:tav>
                                        <p:tav tm="100000">
                                          <p:val>
                                            <p:strVal val="#ppt_w"/>
                                          </p:val>
                                        </p:tav>
                                      </p:tavLst>
                                    </p:anim>
                                  </p:childTnLst>
                                </p:cTn>
                              </p:par>
                            </p:childTnLst>
                          </p:cTn>
                        </p:par>
                      </p:childTnLst>
                    </p:cTn>
                  </p:par>
                  <p:par>
                    <p:cTn id="205" fill="hold">
                      <p:stCondLst>
                        <p:cond delay="indefinite"/>
                      </p:stCondLst>
                      <p:childTnLst>
                        <p:par>
                          <p:cTn id="206" fill="hold">
                            <p:stCondLst>
                              <p:cond delay="0"/>
                            </p:stCondLst>
                            <p:childTnLst>
                              <p:par>
                                <p:cTn id="207" presetID="5" presetClass="entr" presetSubtype="10" fill="hold" grpId="0" nodeType="clickEffect">
                                  <p:stCondLst>
                                    <p:cond delay="0"/>
                                  </p:stCondLst>
                                  <p:childTnLst>
                                    <p:set>
                                      <p:cBhvr>
                                        <p:cTn id="208" dur="1" fill="hold">
                                          <p:stCondLst>
                                            <p:cond delay="0"/>
                                          </p:stCondLst>
                                        </p:cTn>
                                        <p:tgtEl>
                                          <p:spTgt spid="56"/>
                                        </p:tgtEl>
                                        <p:attrNameLst>
                                          <p:attrName>style.visibility</p:attrName>
                                        </p:attrNameLst>
                                      </p:cBhvr>
                                      <p:to>
                                        <p:strVal val="visible"/>
                                      </p:to>
                                    </p:set>
                                    <p:animEffect transition="in" filter="checkerboard(across)">
                                      <p:cBhvr>
                                        <p:cTn id="209"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210" fill="hold">
                      <p:stCondLst>
                        <p:cond delay="indefinite"/>
                      </p:stCondLst>
                      <p:childTnLst>
                        <p:par>
                          <p:cTn id="211" fill="hold">
                            <p:stCondLst>
                              <p:cond delay="0"/>
                            </p:stCondLst>
                            <p:childTnLst>
                              <p:par>
                                <p:cTn id="212" presetID="22" presetClass="exit" presetSubtype="4" fill="hold" grpId="1" nodeType="clickEffect">
                                  <p:stCondLst>
                                    <p:cond delay="0"/>
                                  </p:stCondLst>
                                  <p:childTnLst>
                                    <p:animEffect transition="out" filter="wipe(down)">
                                      <p:cBhvr>
                                        <p:cTn id="213" dur="500"/>
                                        <p:tgtEl>
                                          <p:spTgt spid="56"/>
                                        </p:tgtEl>
                                      </p:cBhvr>
                                    </p:animEffect>
                                    <p:set>
                                      <p:cBhvr>
                                        <p:cTn id="214" dur="1" fill="hold">
                                          <p:stCondLst>
                                            <p:cond delay="499"/>
                                          </p:stCondLst>
                                        </p:cTn>
                                        <p:tgtEl>
                                          <p:spTgt spid="5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35" presetClass="entr" presetSubtype="0" fill="hold" grpId="0" nodeType="clickEffect">
                                  <p:stCondLst>
                                    <p:cond delay="0"/>
                                  </p:stCondLst>
                                  <p:childTnLst>
                                    <p:set>
                                      <p:cBhvr>
                                        <p:cTn id="218" dur="1" fill="hold">
                                          <p:stCondLst>
                                            <p:cond delay="0"/>
                                          </p:stCondLst>
                                        </p:cTn>
                                        <p:tgtEl>
                                          <p:spTgt spid="38"/>
                                        </p:tgtEl>
                                        <p:attrNameLst>
                                          <p:attrName>style.visibility</p:attrName>
                                        </p:attrNameLst>
                                      </p:cBhvr>
                                      <p:to>
                                        <p:strVal val="visible"/>
                                      </p:to>
                                    </p:set>
                                    <p:animEffect transition="in" filter="fade">
                                      <p:cBhvr>
                                        <p:cTn id="219" dur="500"/>
                                        <p:tgtEl>
                                          <p:spTgt spid="38"/>
                                        </p:tgtEl>
                                      </p:cBhvr>
                                    </p:animEffect>
                                    <p:anim calcmode="lin" valueType="num">
                                      <p:cBhvr>
                                        <p:cTn id="220" dur="500" fill="hold"/>
                                        <p:tgtEl>
                                          <p:spTgt spid="38"/>
                                        </p:tgtEl>
                                        <p:attrNameLst>
                                          <p:attrName>style.rotation</p:attrName>
                                        </p:attrNameLst>
                                      </p:cBhvr>
                                      <p:tavLst>
                                        <p:tav tm="0">
                                          <p:val>
                                            <p:fltVal val="720"/>
                                          </p:val>
                                        </p:tav>
                                        <p:tav tm="100000">
                                          <p:val>
                                            <p:fltVal val="0"/>
                                          </p:val>
                                        </p:tav>
                                      </p:tavLst>
                                    </p:anim>
                                    <p:anim calcmode="lin" valueType="num">
                                      <p:cBhvr>
                                        <p:cTn id="221" dur="500" fill="hold"/>
                                        <p:tgtEl>
                                          <p:spTgt spid="38"/>
                                        </p:tgtEl>
                                        <p:attrNameLst>
                                          <p:attrName>ppt_h</p:attrName>
                                        </p:attrNameLst>
                                      </p:cBhvr>
                                      <p:tavLst>
                                        <p:tav tm="0">
                                          <p:val>
                                            <p:fltVal val="0"/>
                                          </p:val>
                                        </p:tav>
                                        <p:tav tm="100000">
                                          <p:val>
                                            <p:strVal val="#ppt_h"/>
                                          </p:val>
                                        </p:tav>
                                      </p:tavLst>
                                    </p:anim>
                                    <p:anim calcmode="lin" valueType="num">
                                      <p:cBhvr>
                                        <p:cTn id="222" dur="500" fill="hold"/>
                                        <p:tgtEl>
                                          <p:spTgt spid="38"/>
                                        </p:tgtEl>
                                        <p:attrNameLst>
                                          <p:attrName>ppt_w</p:attrName>
                                        </p:attrNameLst>
                                      </p:cBhvr>
                                      <p:tavLst>
                                        <p:tav tm="0">
                                          <p:val>
                                            <p:fltVal val="0"/>
                                          </p:val>
                                        </p:tav>
                                        <p:tav tm="100000">
                                          <p:val>
                                            <p:strVal val="#ppt_w"/>
                                          </p:val>
                                        </p:tav>
                                      </p:tavLst>
                                    </p:anim>
                                  </p:childTnLst>
                                </p:cTn>
                              </p:par>
                            </p:childTnLst>
                          </p:cTn>
                        </p:par>
                      </p:childTnLst>
                    </p:cTn>
                  </p:par>
                  <p:par>
                    <p:cTn id="223" fill="hold">
                      <p:stCondLst>
                        <p:cond delay="indefinite"/>
                      </p:stCondLst>
                      <p:childTnLst>
                        <p:par>
                          <p:cTn id="224" fill="hold">
                            <p:stCondLst>
                              <p:cond delay="0"/>
                            </p:stCondLst>
                            <p:childTnLst>
                              <p:par>
                                <p:cTn id="225" presetID="5" presetClass="entr" presetSubtype="10" fill="hold" grpId="0" nodeType="clickEffect">
                                  <p:stCondLst>
                                    <p:cond delay="0"/>
                                  </p:stCondLst>
                                  <p:childTnLst>
                                    <p:set>
                                      <p:cBhvr>
                                        <p:cTn id="226" dur="1" fill="hold">
                                          <p:stCondLst>
                                            <p:cond delay="0"/>
                                          </p:stCondLst>
                                        </p:cTn>
                                        <p:tgtEl>
                                          <p:spTgt spid="57"/>
                                        </p:tgtEl>
                                        <p:attrNameLst>
                                          <p:attrName>style.visibility</p:attrName>
                                        </p:attrNameLst>
                                      </p:cBhvr>
                                      <p:to>
                                        <p:strVal val="visible"/>
                                      </p:to>
                                    </p:set>
                                    <p:animEffect transition="in" filter="checkerboard(across)">
                                      <p:cBhvr>
                                        <p:cTn id="227" dur="5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228" fill="hold">
                      <p:stCondLst>
                        <p:cond delay="indefinite"/>
                      </p:stCondLst>
                      <p:childTnLst>
                        <p:par>
                          <p:cTn id="229" fill="hold">
                            <p:stCondLst>
                              <p:cond delay="0"/>
                            </p:stCondLst>
                            <p:childTnLst>
                              <p:par>
                                <p:cTn id="230" presetID="22" presetClass="exit" presetSubtype="4" fill="hold" grpId="1" nodeType="clickEffect">
                                  <p:stCondLst>
                                    <p:cond delay="0"/>
                                  </p:stCondLst>
                                  <p:childTnLst>
                                    <p:animEffect transition="out" filter="wipe(down)">
                                      <p:cBhvr>
                                        <p:cTn id="231" dur="500"/>
                                        <p:tgtEl>
                                          <p:spTgt spid="57"/>
                                        </p:tgtEl>
                                      </p:cBhvr>
                                    </p:animEffect>
                                    <p:set>
                                      <p:cBhvr>
                                        <p:cTn id="232" dur="1" fill="hold">
                                          <p:stCondLst>
                                            <p:cond delay="499"/>
                                          </p:stCondLst>
                                        </p:cTn>
                                        <p:tgtEl>
                                          <p:spTgt spid="57"/>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35" presetClass="entr" presetSubtype="0" fill="hold" grpId="0" nodeType="clickEffect">
                                  <p:stCondLst>
                                    <p:cond delay="0"/>
                                  </p:stCondLst>
                                  <p:childTnLst>
                                    <p:set>
                                      <p:cBhvr>
                                        <p:cTn id="236" dur="1" fill="hold">
                                          <p:stCondLst>
                                            <p:cond delay="0"/>
                                          </p:stCondLst>
                                        </p:cTn>
                                        <p:tgtEl>
                                          <p:spTgt spid="39"/>
                                        </p:tgtEl>
                                        <p:attrNameLst>
                                          <p:attrName>style.visibility</p:attrName>
                                        </p:attrNameLst>
                                      </p:cBhvr>
                                      <p:to>
                                        <p:strVal val="visible"/>
                                      </p:to>
                                    </p:set>
                                    <p:animEffect transition="in" filter="fade">
                                      <p:cBhvr>
                                        <p:cTn id="237" dur="500"/>
                                        <p:tgtEl>
                                          <p:spTgt spid="39"/>
                                        </p:tgtEl>
                                      </p:cBhvr>
                                    </p:animEffect>
                                    <p:anim calcmode="lin" valueType="num">
                                      <p:cBhvr>
                                        <p:cTn id="238" dur="500" fill="hold"/>
                                        <p:tgtEl>
                                          <p:spTgt spid="39"/>
                                        </p:tgtEl>
                                        <p:attrNameLst>
                                          <p:attrName>style.rotation</p:attrName>
                                        </p:attrNameLst>
                                      </p:cBhvr>
                                      <p:tavLst>
                                        <p:tav tm="0">
                                          <p:val>
                                            <p:fltVal val="720"/>
                                          </p:val>
                                        </p:tav>
                                        <p:tav tm="100000">
                                          <p:val>
                                            <p:fltVal val="0"/>
                                          </p:val>
                                        </p:tav>
                                      </p:tavLst>
                                    </p:anim>
                                    <p:anim calcmode="lin" valueType="num">
                                      <p:cBhvr>
                                        <p:cTn id="239" dur="500" fill="hold"/>
                                        <p:tgtEl>
                                          <p:spTgt spid="39"/>
                                        </p:tgtEl>
                                        <p:attrNameLst>
                                          <p:attrName>ppt_h</p:attrName>
                                        </p:attrNameLst>
                                      </p:cBhvr>
                                      <p:tavLst>
                                        <p:tav tm="0">
                                          <p:val>
                                            <p:fltVal val="0"/>
                                          </p:val>
                                        </p:tav>
                                        <p:tav tm="100000">
                                          <p:val>
                                            <p:strVal val="#ppt_h"/>
                                          </p:val>
                                        </p:tav>
                                      </p:tavLst>
                                    </p:anim>
                                    <p:anim calcmode="lin" valueType="num">
                                      <p:cBhvr>
                                        <p:cTn id="240" dur="500" fill="hold"/>
                                        <p:tgtEl>
                                          <p:spTgt spid="39"/>
                                        </p:tgtEl>
                                        <p:attrNameLst>
                                          <p:attrName>ppt_w</p:attrName>
                                        </p:attrNameLst>
                                      </p:cBhvr>
                                      <p:tavLst>
                                        <p:tav tm="0">
                                          <p:val>
                                            <p:fltVal val="0"/>
                                          </p:val>
                                        </p:tav>
                                        <p:tav tm="100000">
                                          <p:val>
                                            <p:strVal val="#ppt_w"/>
                                          </p:val>
                                        </p:tav>
                                      </p:tavLst>
                                    </p:anim>
                                  </p:childTnLst>
                                </p:cTn>
                              </p:par>
                            </p:childTnLst>
                          </p:cTn>
                        </p:par>
                      </p:childTnLst>
                    </p:cTn>
                  </p:par>
                  <p:par>
                    <p:cTn id="241" fill="hold">
                      <p:stCondLst>
                        <p:cond delay="indefinite"/>
                      </p:stCondLst>
                      <p:childTnLst>
                        <p:par>
                          <p:cTn id="242" fill="hold">
                            <p:stCondLst>
                              <p:cond delay="0"/>
                            </p:stCondLst>
                            <p:childTnLst>
                              <p:par>
                                <p:cTn id="243" presetID="5" presetClass="entr" presetSubtype="10" fill="hold" grpId="0" nodeType="clickEffect">
                                  <p:stCondLst>
                                    <p:cond delay="0"/>
                                  </p:stCondLst>
                                  <p:childTnLst>
                                    <p:set>
                                      <p:cBhvr>
                                        <p:cTn id="244" dur="1" fill="hold">
                                          <p:stCondLst>
                                            <p:cond delay="0"/>
                                          </p:stCondLst>
                                        </p:cTn>
                                        <p:tgtEl>
                                          <p:spTgt spid="58"/>
                                        </p:tgtEl>
                                        <p:attrNameLst>
                                          <p:attrName>style.visibility</p:attrName>
                                        </p:attrNameLst>
                                      </p:cBhvr>
                                      <p:to>
                                        <p:strVal val="visible"/>
                                      </p:to>
                                    </p:set>
                                    <p:animEffect transition="in" filter="checkerboard(across)">
                                      <p:cBhvr>
                                        <p:cTn id="245"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246" fill="hold">
                      <p:stCondLst>
                        <p:cond delay="indefinite"/>
                      </p:stCondLst>
                      <p:childTnLst>
                        <p:par>
                          <p:cTn id="247" fill="hold">
                            <p:stCondLst>
                              <p:cond delay="0"/>
                            </p:stCondLst>
                            <p:childTnLst>
                              <p:par>
                                <p:cTn id="248" presetID="22" presetClass="exit" presetSubtype="4" fill="hold" grpId="1" nodeType="clickEffect">
                                  <p:stCondLst>
                                    <p:cond delay="0"/>
                                  </p:stCondLst>
                                  <p:childTnLst>
                                    <p:animEffect transition="out" filter="wipe(down)">
                                      <p:cBhvr>
                                        <p:cTn id="249" dur="500"/>
                                        <p:tgtEl>
                                          <p:spTgt spid="58"/>
                                        </p:tgtEl>
                                      </p:cBhvr>
                                    </p:animEffect>
                                    <p:set>
                                      <p:cBhvr>
                                        <p:cTn id="250" dur="1" fill="hold">
                                          <p:stCondLst>
                                            <p:cond delay="499"/>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0" grpId="0"/>
      <p:bldP spid="41" grpId="0"/>
      <p:bldP spid="42" grpId="0"/>
      <p:bldP spid="43" grpId="0"/>
      <p:bldP spid="45" grpId="0"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2918</TotalTime>
  <Words>1730</Words>
  <Application>Microsoft Office PowerPoint</Application>
  <PresentationFormat>全屏显示(4:3)</PresentationFormat>
  <Paragraphs>344</Paragraphs>
  <Slides>11</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8" baseType="lpstr">
      <vt:lpstr>Monotype Sorts</vt:lpstr>
      <vt:lpstr>Plantagenet Cherokee</vt:lpstr>
      <vt:lpstr>等线</vt:lpstr>
      <vt:lpstr>等线 Light</vt:lpstr>
      <vt:lpstr>仿宋_GB2312</vt:lpstr>
      <vt:lpstr>黑体</vt:lpstr>
      <vt:lpstr>华文仿宋</vt:lpstr>
      <vt:lpstr>楷体_GB2312</vt:lpstr>
      <vt:lpstr>微软雅黑</vt:lpstr>
      <vt:lpstr>Arial</vt:lpstr>
      <vt:lpstr>Calibri</vt:lpstr>
      <vt:lpstr>Calibri Light</vt:lpstr>
      <vt:lpstr>Palatino Linotype</vt:lpstr>
      <vt:lpstr>Times New Roman</vt:lpstr>
      <vt:lpstr>Wingdings</vt:lpstr>
      <vt:lpstr>Office 主题​​</vt:lpstr>
      <vt:lpstr>剪辑</vt:lpstr>
      <vt:lpstr>PowerPoint 演示文稿</vt:lpstr>
      <vt:lpstr>第六章  词法分析</vt:lpstr>
      <vt:lpstr>第一节 词法分析概述</vt:lpstr>
      <vt:lpstr>第一节 词法分析概述</vt:lpstr>
      <vt:lpstr>第二节 词法分析器的结构</vt:lpstr>
      <vt:lpstr>第二节 词法分析器的结构</vt:lpstr>
      <vt:lpstr>第三节 状态转换图</vt:lpstr>
      <vt:lpstr>第四节 词法分析器的设计</vt:lpstr>
      <vt:lpstr>第四节 词法分析器的设计</vt:lpstr>
      <vt:lpstr>词法分析器的状态转换图</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论文引用</dc:title>
  <dc:creator>田玲</dc:creator>
  <cp:lastModifiedBy>123</cp:lastModifiedBy>
  <cp:revision>62</cp:revision>
  <dcterms:created xsi:type="dcterms:W3CDTF">2020-12-11T09:16:21Z</dcterms:created>
  <dcterms:modified xsi:type="dcterms:W3CDTF">2021-03-15T13:02:22Z</dcterms:modified>
</cp:coreProperties>
</file>