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8" r:id="rId2"/>
    <p:sldId id="287" r:id="rId3"/>
    <p:sldId id="285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78" r:id="rId19"/>
    <p:sldId id="279" r:id="rId20"/>
    <p:sldId id="280" r:id="rId21"/>
    <p:sldId id="281" r:id="rId22"/>
    <p:sldId id="282" r:id="rId23"/>
    <p:sldId id="283" r:id="rId24"/>
    <p:sldId id="289" r:id="rId25"/>
    <p:sldId id="284" r:id="rId26"/>
    <p:sldId id="30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E47"/>
    <a:srgbClr val="FEC000"/>
    <a:srgbClr val="599CD6"/>
    <a:srgbClr val="FEBF00"/>
    <a:srgbClr val="FFC000"/>
    <a:srgbClr val="5A9BD5"/>
    <a:srgbClr val="FFC002"/>
    <a:srgbClr val="00AFEF"/>
    <a:srgbClr val="112158"/>
    <a:srgbClr val="122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5098" autoAdjust="0"/>
  </p:normalViewPr>
  <p:slideViewPr>
    <p:cSldViewPr snapToGrid="0">
      <p:cViewPr varScale="1">
        <p:scale>
          <a:sx n="96" d="100"/>
          <a:sy n="96" d="100"/>
        </p:scale>
        <p:origin x="6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3918-4532-4882-B5F0-FF986855DBB8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85DEC-65DB-4FB1-B0C5-4FADC8B1B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28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73D8-F983-49D6-8EC2-102BFAA3B2D7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09082-B464-4497-A1BD-A07D538C7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7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909DF-A058-47A2-9B36-12E5B4F9A344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72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9082-B464-4497-A1BD-A07D538C72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142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9082-B464-4497-A1BD-A07D538C722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94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55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1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568098"/>
            <a:ext cx="9144000" cy="288000"/>
          </a:xfrm>
          <a:prstGeom prst="rect">
            <a:avLst/>
          </a:prstGeom>
          <a:solidFill>
            <a:srgbClr val="132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924" y="48816"/>
            <a:ext cx="8786564" cy="581372"/>
          </a:xfrm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132259"/>
                </a:solidFill>
                <a:latin typeface="Palatino Linotype" panose="0204050205050503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5496" y="6573599"/>
            <a:ext cx="26888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endParaRPr 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35496" y="644029"/>
            <a:ext cx="9073008" cy="108000"/>
            <a:chOff x="35496" y="672604"/>
            <a:chExt cx="9073008" cy="108000"/>
          </a:xfrm>
          <a:solidFill>
            <a:srgbClr val="132259"/>
          </a:solidFill>
        </p:grpSpPr>
        <p:grpSp>
          <p:nvGrpSpPr>
            <p:cNvPr id="22" name="Group 21"/>
            <p:cNvGrpSpPr/>
            <p:nvPr userDrawn="1"/>
          </p:nvGrpSpPr>
          <p:grpSpPr>
            <a:xfrm>
              <a:off x="35496" y="672604"/>
              <a:ext cx="150285" cy="108000"/>
              <a:chOff x="431552" y="1988840"/>
              <a:chExt cx="150285" cy="108000"/>
            </a:xfrm>
            <a:grpFill/>
          </p:grpSpPr>
          <p:sp>
            <p:nvSpPr>
              <p:cNvPr id="19" name="Chevron 18"/>
              <p:cNvSpPr/>
              <p:nvPr userDrawn="1"/>
            </p:nvSpPr>
            <p:spPr>
              <a:xfrm>
                <a:off x="431552" y="1988840"/>
                <a:ext cx="72000" cy="108000"/>
              </a:xfrm>
              <a:prstGeom prst="chevron">
                <a:avLst/>
              </a:prstGeom>
              <a:grpFill/>
              <a:ln w="25400">
                <a:solidFill>
                  <a:srgbClr val="1322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hevron 19"/>
              <p:cNvSpPr/>
              <p:nvPr userDrawn="1"/>
            </p:nvSpPr>
            <p:spPr>
              <a:xfrm>
                <a:off x="509837" y="1988840"/>
                <a:ext cx="72000" cy="108000"/>
              </a:xfrm>
              <a:prstGeom prst="chevron">
                <a:avLst/>
              </a:prstGeom>
              <a:grpFill/>
              <a:ln w="25400">
                <a:solidFill>
                  <a:srgbClr val="1322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 flipH="1">
              <a:off x="8958219" y="672604"/>
              <a:ext cx="150285" cy="108000"/>
              <a:chOff x="431552" y="1988840"/>
              <a:chExt cx="150285" cy="108000"/>
            </a:xfrm>
            <a:grpFill/>
          </p:grpSpPr>
          <p:sp>
            <p:nvSpPr>
              <p:cNvPr id="24" name="Chevron 23"/>
              <p:cNvSpPr/>
              <p:nvPr userDrawn="1"/>
            </p:nvSpPr>
            <p:spPr>
              <a:xfrm>
                <a:off x="431552" y="1988840"/>
                <a:ext cx="72000" cy="108000"/>
              </a:xfrm>
              <a:prstGeom prst="chevron">
                <a:avLst/>
              </a:prstGeom>
              <a:grpFill/>
              <a:ln w="25400">
                <a:solidFill>
                  <a:srgbClr val="1322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Chevron 24"/>
              <p:cNvSpPr/>
              <p:nvPr userDrawn="1"/>
            </p:nvSpPr>
            <p:spPr>
              <a:xfrm>
                <a:off x="509837" y="1988840"/>
                <a:ext cx="72000" cy="108000"/>
              </a:xfrm>
              <a:prstGeom prst="chevron">
                <a:avLst/>
              </a:prstGeom>
              <a:grpFill/>
              <a:ln w="25400">
                <a:solidFill>
                  <a:srgbClr val="1322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Straight Connector 27"/>
            <p:cNvCxnSpPr/>
            <p:nvPr userDrawn="1"/>
          </p:nvCxnSpPr>
          <p:spPr>
            <a:xfrm>
              <a:off x="216000" y="726604"/>
              <a:ext cx="8712000" cy="0"/>
            </a:xfrm>
            <a:prstGeom prst="line">
              <a:avLst/>
            </a:prstGeom>
            <a:grpFill/>
            <a:ln w="25400">
              <a:solidFill>
                <a:srgbClr val="132259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 userDrawn="1"/>
        </p:nvSpPr>
        <p:spPr>
          <a:xfrm>
            <a:off x="6378469" y="6573599"/>
            <a:ext cx="2730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田玲</a:t>
            </a:r>
            <a:endParaRPr 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F72587-E537-B54C-BC9F-BFD87FF2C52A}"/>
              </a:ext>
            </a:extLst>
          </p:cNvPr>
          <p:cNvSpPr txBox="1"/>
          <p:nvPr userDrawn="1"/>
        </p:nvSpPr>
        <p:spPr>
          <a:xfrm>
            <a:off x="4139952" y="659735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27AD56D-2C3A-3D4D-813B-2CC6C9C04CC8}" type="slidenum">
              <a:rPr lang="zh-CN" altLang="en-US" sz="1200" b="1" kern="1200" smtClean="0">
                <a:solidFill>
                  <a:schemeClr val="bg1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Plantagenet Cherokee" panose="02020000000000000000" pitchFamily="18" charset="-79"/>
              </a:rPr>
              <a:t>‹#›</a:t>
            </a:fld>
            <a:r>
              <a:rPr lang="en-US" altLang="zh-CN" sz="1200" b="1" kern="1200" dirty="0" smtClean="0">
                <a:solidFill>
                  <a:schemeClr val="bg1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Plantagenet Cherokee" panose="02020000000000000000" pitchFamily="18" charset="-79"/>
              </a:rPr>
              <a:t>/25</a:t>
            </a:r>
            <a:endParaRPr lang="zh-CN" altLang="en-US" sz="1200" b="1" kern="1200" dirty="0">
              <a:solidFill>
                <a:schemeClr val="bg1"/>
              </a:solidFill>
              <a:latin typeface="Palatino Linotype" panose="02040502050505030304" pitchFamily="18" charset="0"/>
              <a:ea typeface="微软雅黑" panose="020B0503020204020204" pitchFamily="34" charset="-122"/>
              <a:cs typeface="Plantagenet Cherokee" panose="02020000000000000000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9187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8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86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4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9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03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5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8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A8CDA-DAB7-42D6-94E9-E5EBF62DFCA4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18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3E03277-EF2F-2042-860E-1DD2245FC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18" y="1175327"/>
            <a:ext cx="72866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编译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  <a:endParaRPr kumimoji="0" lang="zh-CN" altLang="zh-CN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6ADF91-0EA5-AB4F-B622-A1A85214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501" y="3187700"/>
            <a:ext cx="511333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5000"/>
              <a:buFont typeface="Monotype Sorts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田玲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教授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、博导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5000"/>
              <a:buFont typeface="Monotype Sorts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lingtian@uestc.edu.cn</a:t>
            </a:r>
          </a:p>
        </p:txBody>
      </p:sp>
      <p:pic>
        <p:nvPicPr>
          <p:cNvPr id="8" name="Picture 2" descr="G:\演说词\PictureVideo\╡τ╫╙┐╞╝╝┤≤╤º╒╒╞¼╩╙╞╡\╟σ╦«║╙╨ú╟°╓≈┬Ñ (5).jpg">
            <a:extLst>
              <a:ext uri="{FF2B5EF4-FFF2-40B4-BE49-F238E27FC236}">
                <a16:creationId xmlns:a16="http://schemas.microsoft.com/office/drawing/2014/main" id="{5FF1FE68-1CF9-0D4F-86F6-060440348C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502"/>
          <a:stretch>
            <a:fillRect/>
          </a:stretch>
        </p:blipFill>
        <p:spPr>
          <a:xfrm>
            <a:off x="0" y="5296289"/>
            <a:ext cx="9144000" cy="127049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B1D9BB-CFA9-904E-B6D3-8A5C585A33D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208" y="54148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第二节 回溯分析法</a:t>
            </a:r>
            <a:endParaRPr lang="zh-CN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79388" y="785305"/>
            <a:ext cx="3744912" cy="13668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例：消除下面文法的左递归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S→Qc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|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Q→Rb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|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R→Sa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|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859338" y="558229"/>
            <a:ext cx="10080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284663" y="1215517"/>
            <a:ext cx="4248150" cy="433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1.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将非终结符按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Q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排列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284663" y="1720342"/>
            <a:ext cx="4248150" cy="433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2.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执行算法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79388" y="2225167"/>
            <a:ext cx="3744912" cy="5048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circleNumDbPlain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i=1,j=0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，没有操作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9388" y="2801430"/>
            <a:ext cx="3744912" cy="172878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55600" marR="0" lvl="0" indent="-355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circleNumDbPlain" startAt="2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i=2,j=1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 marL="355600" marR="0" lvl="0" indent="-355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en-US" altLang="zh-CN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=Q,A</a:t>
            </a:r>
            <a:r>
              <a:rPr kumimoji="0" lang="en-US" altLang="zh-CN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=R,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有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Q→Rb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|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55600" marR="0" lvl="0" indent="-355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把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R→Sa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|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代入上式得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Q→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Sab|ab|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55600" marR="0" lvl="0" indent="-355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该式无直接左递归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284663" y="2225167"/>
            <a:ext cx="4248150" cy="23050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circleNumDbPlain" startAt="4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i=3,j=2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en-US" altLang="zh-CN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=S,A</a:t>
            </a:r>
            <a:r>
              <a:rPr kumimoji="0" lang="en-US" altLang="zh-CN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=Q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S→Qc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|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将上面得到的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Q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的产生式代入得：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S→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Sab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|abc|bc|c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消除上式的直接左递归得：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S→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abcS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’|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bcS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’|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cS’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S’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abcS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’|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79388" y="4601655"/>
            <a:ext cx="3744912" cy="10080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circleNumDbPlain" startAt="3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i=3,j=1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en-US" altLang="zh-CN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=S,A</a:t>
            </a:r>
            <a:r>
              <a:rPr kumimoji="0" lang="en-US" altLang="zh-CN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=R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，无相应产生式，没有操作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4284663" y="4601655"/>
            <a:ext cx="4248150" cy="1584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3.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化简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：经过上述算法，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Q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的产生式为多余的产生式，可删除。最后得：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S→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abcS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’|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bcS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’|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cS’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S’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abcS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’|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Group 17"/>
          <p:cNvGrpSpPr>
            <a:grpSpLocks/>
          </p:cNvGrpSpPr>
          <p:nvPr/>
        </p:nvGrpSpPr>
        <p:grpSpPr bwMode="auto">
          <a:xfrm>
            <a:off x="0" y="5728780"/>
            <a:ext cx="4140200" cy="673100"/>
            <a:chOff x="0" y="3505"/>
            <a:chExt cx="2608" cy="424"/>
          </a:xfrm>
          <a:noFill/>
        </p:grpSpPr>
        <p:sp>
          <p:nvSpPr>
            <p:cNvPr id="25" name="AutoShape 15"/>
            <p:cNvSpPr>
              <a:spLocks noChangeArrowheads="1"/>
            </p:cNvSpPr>
            <p:nvPr/>
          </p:nvSpPr>
          <p:spPr bwMode="auto">
            <a:xfrm>
              <a:off x="0" y="3521"/>
              <a:ext cx="2608" cy="408"/>
            </a:xfrm>
            <a:prstGeom prst="roundRect">
              <a:avLst>
                <a:gd name="adj" fmla="val 5435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4450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注意：非终结符次序不同，最后的文法可能不同，但等价</a:t>
              </a:r>
            </a:p>
          </p:txBody>
        </p:sp>
        <p:graphicFrame>
          <p:nvGraphicFramePr>
            <p:cNvPr id="26" name="Object 16"/>
            <p:cNvGraphicFramePr>
              <a:graphicFrameLocks noChangeAspect="1"/>
            </p:cNvGraphicFramePr>
            <p:nvPr/>
          </p:nvGraphicFramePr>
          <p:xfrm>
            <a:off x="69" y="3505"/>
            <a:ext cx="226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" name="剪辑" r:id="rId3" imgW="1728788" imgH="3252788" progId="MS_ClipArt_Gallery.2">
                    <p:embed/>
                  </p:oleObj>
                </mc:Choice>
                <mc:Fallback>
                  <p:oleObj name="剪辑" r:id="rId3" imgW="1728788" imgH="325278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" y="3505"/>
                          <a:ext cx="226" cy="387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7057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第三节 递归下降分析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</a:rPr>
              <a:t>法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341313" y="1478979"/>
            <a:ext cx="8396287" cy="1573197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当文法改造为无公共左因子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无左递归时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让每个非终结符对应一个过程，该过程对相应的非终结符产生式的右部短语进行语法分析，这种分析方法称为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递归下降分析法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。这样的分析程序称为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递归下降分析器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476375" y="3125216"/>
            <a:ext cx="3744913" cy="31686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例：文法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en-US" altLang="zh-CN" sz="1800" b="0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T|E+T</a:t>
            </a: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F|T*F</a:t>
            </a: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(E)|i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消除左递归后得到：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TE’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E’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+TE’|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T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FT’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T’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*FT’|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(E)|i</a:t>
            </a: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5938838" y="2977579"/>
            <a:ext cx="2160587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对应的递归下降分析器如下</a:t>
            </a: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687387" y="882079"/>
            <a:ext cx="7704137" cy="5545138"/>
          </a:xfrm>
          <a:prstGeom prst="roundRect">
            <a:avLst>
              <a:gd name="adj" fmla="val 3523"/>
            </a:avLst>
          </a:prstGeom>
          <a:solidFill>
            <a:srgbClr val="FFCCFF"/>
          </a:solidFill>
          <a:ln>
            <a:noFill/>
          </a:ln>
          <a:effectLst>
            <a:outerShdw dist="107763" dir="18900000" algn="ctr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1476375" y="882079"/>
            <a:ext cx="244951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viod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E()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{</a:t>
            </a:r>
            <a:endParaRPr kumimoji="0" lang="en-US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T();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E’()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1546225" y="2260029"/>
            <a:ext cx="3240088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viod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T()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{</a:t>
            </a: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F();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T’()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4852988" y="1036066"/>
            <a:ext cx="2449512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viod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E’()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if(sym==‘+’)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{  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advance();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T();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E’();} }</a:t>
            </a: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</a:t>
            </a:r>
            <a:endParaRPr kumimoji="0" lang="en-US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Freeform 16"/>
          <p:cNvSpPr>
            <a:spLocks/>
          </p:cNvSpPr>
          <p:nvPr/>
        </p:nvSpPr>
        <p:spPr bwMode="auto">
          <a:xfrm flipV="1">
            <a:off x="5507038" y="2360041"/>
            <a:ext cx="863600" cy="71438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Freeform 17"/>
          <p:cNvSpPr>
            <a:spLocks/>
          </p:cNvSpPr>
          <p:nvPr/>
        </p:nvSpPr>
        <p:spPr bwMode="auto">
          <a:xfrm flipV="1">
            <a:off x="6011863" y="1828229"/>
            <a:ext cx="431800" cy="73025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reeform 18"/>
          <p:cNvSpPr>
            <a:spLocks/>
          </p:cNvSpPr>
          <p:nvPr/>
        </p:nvSpPr>
        <p:spPr bwMode="auto">
          <a:xfrm flipV="1">
            <a:off x="2407793" y="5357622"/>
            <a:ext cx="576263" cy="71438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19"/>
          <p:cNvSpPr>
            <a:spLocks noChangeArrowheads="1"/>
          </p:cNvSpPr>
          <p:nvPr/>
        </p:nvSpPr>
        <p:spPr bwMode="auto">
          <a:xfrm>
            <a:off x="3121025" y="2047304"/>
            <a:ext cx="3022600" cy="431800"/>
          </a:xfrm>
          <a:prstGeom prst="wedgeRoundRectCallout">
            <a:avLst>
              <a:gd name="adj1" fmla="val 41861"/>
              <a:gd name="adj2" fmla="val -7352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ip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指向的那个输入符号</a:t>
            </a:r>
          </a:p>
        </p:txBody>
      </p:sp>
      <p:sp>
        <p:nvSpPr>
          <p:cNvPr id="30" name="AutoShape 20"/>
          <p:cNvSpPr>
            <a:spLocks noChangeArrowheads="1"/>
          </p:cNvSpPr>
          <p:nvPr/>
        </p:nvSpPr>
        <p:spPr bwMode="auto">
          <a:xfrm>
            <a:off x="2719388" y="2677541"/>
            <a:ext cx="3454400" cy="720725"/>
          </a:xfrm>
          <a:prstGeom prst="wedgeRoundRectCallout">
            <a:avLst>
              <a:gd name="adj1" fmla="val 46417"/>
              <a:gd name="adj2" fmla="val -7114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把输入串指针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ip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移向下一输入符号</a:t>
            </a:r>
          </a:p>
        </p:txBody>
      </p:sp>
      <p:sp>
        <p:nvSpPr>
          <p:cNvPr id="31" name="AutoShape 21"/>
          <p:cNvSpPr>
            <a:spLocks noChangeArrowheads="1"/>
          </p:cNvSpPr>
          <p:nvPr/>
        </p:nvSpPr>
        <p:spPr bwMode="auto">
          <a:xfrm>
            <a:off x="3564731" y="5914931"/>
            <a:ext cx="3454400" cy="472281"/>
          </a:xfrm>
          <a:prstGeom prst="wedgeRoundRectCallout">
            <a:avLst>
              <a:gd name="adj1" fmla="val -79410"/>
              <a:gd name="adj2" fmla="val -10913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error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为出错处理程序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5145088" y="3376041"/>
            <a:ext cx="2449512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viod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T’()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If(sym==‘*’)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{  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advance();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F();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T’();} }</a:t>
            </a: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</a:t>
            </a:r>
            <a:endParaRPr kumimoji="0" lang="en-US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1211263" y="3614643"/>
            <a:ext cx="4932362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void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F()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if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(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sym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==‘(’)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{  advance();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E();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if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(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sym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==‘)’) advance();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else error();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}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else if (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sym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==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‘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’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 advance();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else error(); }</a:t>
            </a:r>
          </a:p>
        </p:txBody>
      </p:sp>
    </p:spTree>
    <p:extLst>
      <p:ext uri="{BB962C8B-B14F-4D97-AF65-F5344CB8AC3E}">
        <p14:creationId xmlns:p14="http://schemas.microsoft.com/office/powerpoint/2010/main" val="315191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第三节 递归下降分析法</a:t>
            </a:r>
            <a:endParaRPr lang="zh-CN" altLang="en-US" dirty="0"/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250825" y="876745"/>
            <a:ext cx="3744913" cy="7207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上面递归程序对输入串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i+i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*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的执行过程：</a:t>
            </a: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Oval 5"/>
          <p:cNvSpPr>
            <a:spLocks noChangeArrowheads="1"/>
          </p:cNvSpPr>
          <p:nvPr/>
        </p:nvSpPr>
        <p:spPr bwMode="auto">
          <a:xfrm>
            <a:off x="4357688" y="1524445"/>
            <a:ext cx="358775" cy="360362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E</a:t>
            </a:r>
          </a:p>
        </p:txBody>
      </p: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2987675" y="2316607"/>
            <a:ext cx="358775" cy="360363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T</a:t>
            </a: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4787900" y="3180207"/>
            <a:ext cx="358775" cy="360363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T</a:t>
            </a:r>
          </a:p>
        </p:txBody>
      </p:sp>
      <p:grpSp>
        <p:nvGrpSpPr>
          <p:cNvPr id="96" name="Group 68"/>
          <p:cNvGrpSpPr>
            <a:grpSpLocks/>
          </p:cNvGrpSpPr>
          <p:nvPr/>
        </p:nvGrpSpPr>
        <p:grpSpPr bwMode="auto">
          <a:xfrm>
            <a:off x="2124075" y="2532507"/>
            <a:ext cx="863600" cy="647700"/>
            <a:chOff x="1338" y="1434"/>
            <a:chExt cx="544" cy="408"/>
          </a:xfrm>
        </p:grpSpPr>
        <p:sp>
          <p:nvSpPr>
            <p:cNvPr id="97" name="Line 18"/>
            <p:cNvSpPr>
              <a:spLocks noChangeShapeType="1"/>
            </p:cNvSpPr>
            <p:nvPr/>
          </p:nvSpPr>
          <p:spPr bwMode="auto">
            <a:xfrm flipH="1">
              <a:off x="1338" y="1434"/>
              <a:ext cx="544" cy="40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Rectangle 36"/>
            <p:cNvSpPr>
              <a:spLocks noChangeArrowheads="1"/>
            </p:cNvSpPr>
            <p:nvPr/>
          </p:nvSpPr>
          <p:spPr bwMode="auto">
            <a:xfrm>
              <a:off x="1383" y="1525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i</a:t>
              </a:r>
            </a:p>
          </p:txBody>
        </p:sp>
      </p:grpSp>
      <p:grpSp>
        <p:nvGrpSpPr>
          <p:cNvPr id="99" name="Group 67"/>
          <p:cNvGrpSpPr>
            <a:grpSpLocks/>
          </p:cNvGrpSpPr>
          <p:nvPr/>
        </p:nvGrpSpPr>
        <p:grpSpPr bwMode="auto">
          <a:xfrm>
            <a:off x="3276600" y="1740345"/>
            <a:ext cx="1079500" cy="576262"/>
            <a:chOff x="2064" y="935"/>
            <a:chExt cx="680" cy="363"/>
          </a:xfrm>
        </p:grpSpPr>
        <p:sp>
          <p:nvSpPr>
            <p:cNvPr id="100" name="Line 16"/>
            <p:cNvSpPr>
              <a:spLocks noChangeShapeType="1"/>
            </p:cNvSpPr>
            <p:nvPr/>
          </p:nvSpPr>
          <p:spPr bwMode="auto">
            <a:xfrm flipH="1">
              <a:off x="2064" y="935"/>
              <a:ext cx="680" cy="36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Rectangle 37"/>
            <p:cNvSpPr>
              <a:spLocks noChangeArrowheads="1"/>
            </p:cNvSpPr>
            <p:nvPr/>
          </p:nvSpPr>
          <p:spPr bwMode="auto">
            <a:xfrm>
              <a:off x="2154" y="981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i</a:t>
              </a:r>
            </a:p>
          </p:txBody>
        </p:sp>
      </p:grpSp>
      <p:grpSp>
        <p:nvGrpSpPr>
          <p:cNvPr id="102" name="Group 80"/>
          <p:cNvGrpSpPr>
            <a:grpSpLocks/>
          </p:cNvGrpSpPr>
          <p:nvPr/>
        </p:nvGrpSpPr>
        <p:grpSpPr bwMode="auto">
          <a:xfrm>
            <a:off x="4283075" y="3540570"/>
            <a:ext cx="576263" cy="720725"/>
            <a:chOff x="2698" y="2069"/>
            <a:chExt cx="363" cy="454"/>
          </a:xfrm>
        </p:grpSpPr>
        <p:sp>
          <p:nvSpPr>
            <p:cNvPr id="103" name="Line 28"/>
            <p:cNvSpPr>
              <a:spLocks noChangeShapeType="1"/>
            </p:cNvSpPr>
            <p:nvPr/>
          </p:nvSpPr>
          <p:spPr bwMode="auto">
            <a:xfrm flipH="1">
              <a:off x="2744" y="2069"/>
              <a:ext cx="317" cy="45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Rectangle 38"/>
            <p:cNvSpPr>
              <a:spLocks noChangeArrowheads="1"/>
            </p:cNvSpPr>
            <p:nvPr/>
          </p:nvSpPr>
          <p:spPr bwMode="auto">
            <a:xfrm>
              <a:off x="2698" y="2206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i</a:t>
              </a:r>
            </a:p>
          </p:txBody>
        </p:sp>
      </p:grpSp>
      <p:grpSp>
        <p:nvGrpSpPr>
          <p:cNvPr id="105" name="Group 77"/>
          <p:cNvGrpSpPr>
            <a:grpSpLocks/>
          </p:cNvGrpSpPr>
          <p:nvPr/>
        </p:nvGrpSpPr>
        <p:grpSpPr bwMode="auto">
          <a:xfrm>
            <a:off x="4859338" y="2532507"/>
            <a:ext cx="576262" cy="647700"/>
            <a:chOff x="3061" y="1434"/>
            <a:chExt cx="363" cy="408"/>
          </a:xfrm>
        </p:grpSpPr>
        <p:sp>
          <p:nvSpPr>
            <p:cNvPr id="106" name="Line 26"/>
            <p:cNvSpPr>
              <a:spLocks noChangeShapeType="1"/>
            </p:cNvSpPr>
            <p:nvPr/>
          </p:nvSpPr>
          <p:spPr bwMode="auto">
            <a:xfrm flipH="1">
              <a:off x="3107" y="1434"/>
              <a:ext cx="317" cy="40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3061" y="1525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i</a:t>
              </a:r>
            </a:p>
          </p:txBody>
        </p:sp>
      </p:grpSp>
      <p:grpSp>
        <p:nvGrpSpPr>
          <p:cNvPr id="108" name="Group 85"/>
          <p:cNvGrpSpPr>
            <a:grpSpLocks/>
          </p:cNvGrpSpPr>
          <p:nvPr/>
        </p:nvGrpSpPr>
        <p:grpSpPr bwMode="auto">
          <a:xfrm>
            <a:off x="4787900" y="4621657"/>
            <a:ext cx="720725" cy="647700"/>
            <a:chOff x="3016" y="2750"/>
            <a:chExt cx="454" cy="408"/>
          </a:xfrm>
        </p:grpSpPr>
        <p:sp>
          <p:nvSpPr>
            <p:cNvPr id="109" name="Line 32"/>
            <p:cNvSpPr>
              <a:spLocks noChangeShapeType="1"/>
            </p:cNvSpPr>
            <p:nvPr/>
          </p:nvSpPr>
          <p:spPr bwMode="auto">
            <a:xfrm flipH="1">
              <a:off x="3061" y="2750"/>
              <a:ext cx="409" cy="40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40"/>
            <p:cNvSpPr>
              <a:spLocks noChangeArrowheads="1"/>
            </p:cNvSpPr>
            <p:nvPr/>
          </p:nvSpPr>
          <p:spPr bwMode="auto">
            <a:xfrm>
              <a:off x="3016" y="2841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i</a:t>
              </a:r>
            </a:p>
          </p:txBody>
        </p:sp>
      </p:grpSp>
      <p:grpSp>
        <p:nvGrpSpPr>
          <p:cNvPr id="111" name="Group 70"/>
          <p:cNvGrpSpPr>
            <a:grpSpLocks/>
          </p:cNvGrpSpPr>
          <p:nvPr/>
        </p:nvGrpSpPr>
        <p:grpSpPr bwMode="auto">
          <a:xfrm>
            <a:off x="2339975" y="2676970"/>
            <a:ext cx="719138" cy="576262"/>
            <a:chOff x="1474" y="1525"/>
            <a:chExt cx="453" cy="363"/>
          </a:xfrm>
        </p:grpSpPr>
        <p:sp>
          <p:nvSpPr>
            <p:cNvPr id="112" name="Line 19"/>
            <p:cNvSpPr>
              <a:spLocks noChangeShapeType="1"/>
            </p:cNvSpPr>
            <p:nvPr/>
          </p:nvSpPr>
          <p:spPr bwMode="auto">
            <a:xfrm flipV="1">
              <a:off x="1474" y="1525"/>
              <a:ext cx="453" cy="36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41"/>
            <p:cNvSpPr>
              <a:spLocks noChangeArrowheads="1"/>
            </p:cNvSpPr>
            <p:nvPr/>
          </p:nvSpPr>
          <p:spPr bwMode="auto">
            <a:xfrm>
              <a:off x="1565" y="1706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+</a:t>
              </a:r>
            </a:p>
          </p:txBody>
        </p:sp>
      </p:grpSp>
      <p:grpSp>
        <p:nvGrpSpPr>
          <p:cNvPr id="114" name="Group 74"/>
          <p:cNvGrpSpPr>
            <a:grpSpLocks/>
          </p:cNvGrpSpPr>
          <p:nvPr/>
        </p:nvGrpSpPr>
        <p:grpSpPr bwMode="auto">
          <a:xfrm>
            <a:off x="3348038" y="1884807"/>
            <a:ext cx="1079500" cy="576263"/>
            <a:chOff x="2109" y="1026"/>
            <a:chExt cx="680" cy="363"/>
          </a:xfrm>
        </p:grpSpPr>
        <p:sp>
          <p:nvSpPr>
            <p:cNvPr id="115" name="Line 17"/>
            <p:cNvSpPr>
              <a:spLocks noChangeShapeType="1"/>
            </p:cNvSpPr>
            <p:nvPr/>
          </p:nvSpPr>
          <p:spPr bwMode="auto">
            <a:xfrm flipV="1">
              <a:off x="2109" y="1026"/>
              <a:ext cx="680" cy="36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Rectangle 43"/>
            <p:cNvSpPr>
              <a:spLocks noChangeArrowheads="1"/>
            </p:cNvSpPr>
            <p:nvPr/>
          </p:nvSpPr>
          <p:spPr bwMode="auto">
            <a:xfrm>
              <a:off x="2426" y="1162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+</a:t>
              </a:r>
            </a:p>
          </p:txBody>
        </p:sp>
      </p:grpSp>
      <p:grpSp>
        <p:nvGrpSpPr>
          <p:cNvPr id="117" name="Group 75"/>
          <p:cNvGrpSpPr>
            <a:grpSpLocks/>
          </p:cNvGrpSpPr>
          <p:nvPr/>
        </p:nvGrpSpPr>
        <p:grpSpPr bwMode="auto">
          <a:xfrm>
            <a:off x="4643438" y="1884807"/>
            <a:ext cx="792162" cy="504825"/>
            <a:chOff x="2925" y="1026"/>
            <a:chExt cx="499" cy="318"/>
          </a:xfrm>
        </p:grpSpPr>
        <p:sp>
          <p:nvSpPr>
            <p:cNvPr id="118" name="Line 20"/>
            <p:cNvSpPr>
              <a:spLocks noChangeShapeType="1"/>
            </p:cNvSpPr>
            <p:nvPr/>
          </p:nvSpPr>
          <p:spPr bwMode="auto">
            <a:xfrm>
              <a:off x="2925" y="1026"/>
              <a:ext cx="499" cy="31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Rectangle 44"/>
            <p:cNvSpPr>
              <a:spLocks noChangeArrowheads="1"/>
            </p:cNvSpPr>
            <p:nvPr/>
          </p:nvSpPr>
          <p:spPr bwMode="auto">
            <a:xfrm>
              <a:off x="2971" y="1162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+</a:t>
              </a:r>
            </a:p>
          </p:txBody>
        </p:sp>
      </p:grpSp>
      <p:grpSp>
        <p:nvGrpSpPr>
          <p:cNvPr id="120" name="Group 71"/>
          <p:cNvGrpSpPr>
            <a:grpSpLocks/>
          </p:cNvGrpSpPr>
          <p:nvPr/>
        </p:nvGrpSpPr>
        <p:grpSpPr bwMode="auto">
          <a:xfrm>
            <a:off x="3203575" y="2676970"/>
            <a:ext cx="504825" cy="576262"/>
            <a:chOff x="2018" y="1525"/>
            <a:chExt cx="318" cy="363"/>
          </a:xfrm>
        </p:grpSpPr>
        <p:sp>
          <p:nvSpPr>
            <p:cNvPr id="121" name="Line 24"/>
            <p:cNvSpPr>
              <a:spLocks noChangeShapeType="1"/>
            </p:cNvSpPr>
            <p:nvPr/>
          </p:nvSpPr>
          <p:spPr bwMode="auto">
            <a:xfrm>
              <a:off x="2018" y="1525"/>
              <a:ext cx="318" cy="36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ectangle 45"/>
            <p:cNvSpPr>
              <a:spLocks noChangeArrowheads="1"/>
            </p:cNvSpPr>
            <p:nvPr/>
          </p:nvSpPr>
          <p:spPr bwMode="auto">
            <a:xfrm>
              <a:off x="2018" y="1706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+</a:t>
              </a:r>
            </a:p>
          </p:txBody>
        </p:sp>
      </p:grpSp>
      <p:grpSp>
        <p:nvGrpSpPr>
          <p:cNvPr id="123" name="Group 73"/>
          <p:cNvGrpSpPr>
            <a:grpSpLocks/>
          </p:cNvGrpSpPr>
          <p:nvPr/>
        </p:nvGrpSpPr>
        <p:grpSpPr bwMode="auto">
          <a:xfrm>
            <a:off x="3276600" y="2605532"/>
            <a:ext cx="576263" cy="574675"/>
            <a:chOff x="2064" y="1480"/>
            <a:chExt cx="363" cy="362"/>
          </a:xfrm>
        </p:grpSpPr>
        <p:sp>
          <p:nvSpPr>
            <p:cNvPr id="124" name="Line 25"/>
            <p:cNvSpPr>
              <a:spLocks noChangeShapeType="1"/>
            </p:cNvSpPr>
            <p:nvPr/>
          </p:nvSpPr>
          <p:spPr bwMode="auto">
            <a:xfrm flipH="1" flipV="1">
              <a:off x="2064" y="1480"/>
              <a:ext cx="362" cy="36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Rectangle 46"/>
            <p:cNvSpPr>
              <a:spLocks noChangeArrowheads="1"/>
            </p:cNvSpPr>
            <p:nvPr/>
          </p:nvSpPr>
          <p:spPr bwMode="auto">
            <a:xfrm>
              <a:off x="2200" y="1525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+</a:t>
              </a:r>
            </a:p>
          </p:txBody>
        </p:sp>
      </p:grpSp>
      <p:grpSp>
        <p:nvGrpSpPr>
          <p:cNvPr id="126" name="Group 82"/>
          <p:cNvGrpSpPr>
            <a:grpSpLocks/>
          </p:cNvGrpSpPr>
          <p:nvPr/>
        </p:nvGrpSpPr>
        <p:grpSpPr bwMode="auto">
          <a:xfrm>
            <a:off x="4500563" y="3540570"/>
            <a:ext cx="503237" cy="792162"/>
            <a:chOff x="2835" y="2069"/>
            <a:chExt cx="317" cy="499"/>
          </a:xfrm>
        </p:grpSpPr>
        <p:sp>
          <p:nvSpPr>
            <p:cNvPr id="127" name="Line 29"/>
            <p:cNvSpPr>
              <a:spLocks noChangeShapeType="1"/>
            </p:cNvSpPr>
            <p:nvPr/>
          </p:nvSpPr>
          <p:spPr bwMode="auto">
            <a:xfrm flipV="1">
              <a:off x="2835" y="2069"/>
              <a:ext cx="317" cy="499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Rectangle 47"/>
            <p:cNvSpPr>
              <a:spLocks noChangeArrowheads="1"/>
            </p:cNvSpPr>
            <p:nvPr/>
          </p:nvSpPr>
          <p:spPr bwMode="auto">
            <a:xfrm>
              <a:off x="2880" y="2341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*</a:t>
              </a:r>
            </a:p>
          </p:txBody>
        </p:sp>
      </p:grpSp>
      <p:grpSp>
        <p:nvGrpSpPr>
          <p:cNvPr id="129" name="Group 83"/>
          <p:cNvGrpSpPr>
            <a:grpSpLocks/>
          </p:cNvGrpSpPr>
          <p:nvPr/>
        </p:nvGrpSpPr>
        <p:grpSpPr bwMode="auto">
          <a:xfrm>
            <a:off x="5076825" y="3540570"/>
            <a:ext cx="503238" cy="720725"/>
            <a:chOff x="3198" y="2069"/>
            <a:chExt cx="317" cy="454"/>
          </a:xfrm>
        </p:grpSpPr>
        <p:sp>
          <p:nvSpPr>
            <p:cNvPr id="130" name="Line 30"/>
            <p:cNvSpPr>
              <a:spLocks noChangeShapeType="1"/>
            </p:cNvSpPr>
            <p:nvPr/>
          </p:nvSpPr>
          <p:spPr bwMode="auto">
            <a:xfrm>
              <a:off x="3198" y="2069"/>
              <a:ext cx="317" cy="45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Rectangle 49"/>
            <p:cNvSpPr>
              <a:spLocks noChangeArrowheads="1"/>
            </p:cNvSpPr>
            <p:nvPr/>
          </p:nvSpPr>
          <p:spPr bwMode="auto">
            <a:xfrm>
              <a:off x="3243" y="2341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*</a:t>
              </a:r>
            </a:p>
          </p:txBody>
        </p:sp>
      </p:grpSp>
      <p:grpSp>
        <p:nvGrpSpPr>
          <p:cNvPr id="132" name="Group 99"/>
          <p:cNvGrpSpPr>
            <a:grpSpLocks/>
          </p:cNvGrpSpPr>
          <p:nvPr/>
        </p:nvGrpSpPr>
        <p:grpSpPr bwMode="auto">
          <a:xfrm>
            <a:off x="4716463" y="1813370"/>
            <a:ext cx="863600" cy="503237"/>
            <a:chOff x="2971" y="981"/>
            <a:chExt cx="544" cy="317"/>
          </a:xfrm>
        </p:grpSpPr>
        <p:sp>
          <p:nvSpPr>
            <p:cNvPr id="133" name="Line 21"/>
            <p:cNvSpPr>
              <a:spLocks noChangeShapeType="1"/>
            </p:cNvSpPr>
            <p:nvPr/>
          </p:nvSpPr>
          <p:spPr bwMode="auto">
            <a:xfrm flipH="1" flipV="1">
              <a:off x="2971" y="981"/>
              <a:ext cx="544" cy="31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Rectangle 50"/>
            <p:cNvSpPr>
              <a:spLocks noChangeArrowheads="1"/>
            </p:cNvSpPr>
            <p:nvPr/>
          </p:nvSpPr>
          <p:spPr bwMode="auto">
            <a:xfrm>
              <a:off x="3198" y="981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#</a:t>
              </a:r>
            </a:p>
          </p:txBody>
        </p:sp>
      </p:grpSp>
      <p:grpSp>
        <p:nvGrpSpPr>
          <p:cNvPr id="135" name="Group 98"/>
          <p:cNvGrpSpPr>
            <a:grpSpLocks/>
          </p:cNvGrpSpPr>
          <p:nvPr/>
        </p:nvGrpSpPr>
        <p:grpSpPr bwMode="auto">
          <a:xfrm>
            <a:off x="5795963" y="2532507"/>
            <a:ext cx="649287" cy="647700"/>
            <a:chOff x="3651" y="1434"/>
            <a:chExt cx="409" cy="408"/>
          </a:xfrm>
        </p:grpSpPr>
        <p:sp>
          <p:nvSpPr>
            <p:cNvPr id="136" name="Line 23"/>
            <p:cNvSpPr>
              <a:spLocks noChangeShapeType="1"/>
            </p:cNvSpPr>
            <p:nvPr/>
          </p:nvSpPr>
          <p:spPr bwMode="auto">
            <a:xfrm flipH="1" flipV="1">
              <a:off x="3651" y="1434"/>
              <a:ext cx="408" cy="40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Rectangle 51"/>
            <p:cNvSpPr>
              <a:spLocks noChangeArrowheads="1"/>
            </p:cNvSpPr>
            <p:nvPr/>
          </p:nvSpPr>
          <p:spPr bwMode="auto">
            <a:xfrm>
              <a:off x="3833" y="1480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#</a:t>
              </a:r>
            </a:p>
          </p:txBody>
        </p:sp>
      </p:grpSp>
      <p:grpSp>
        <p:nvGrpSpPr>
          <p:cNvPr id="138" name="Group 96"/>
          <p:cNvGrpSpPr>
            <a:grpSpLocks/>
          </p:cNvGrpSpPr>
          <p:nvPr/>
        </p:nvGrpSpPr>
        <p:grpSpPr bwMode="auto">
          <a:xfrm>
            <a:off x="5651500" y="2676970"/>
            <a:ext cx="720725" cy="576262"/>
            <a:chOff x="3560" y="1525"/>
            <a:chExt cx="454" cy="363"/>
          </a:xfrm>
        </p:grpSpPr>
        <p:sp>
          <p:nvSpPr>
            <p:cNvPr id="139" name="Line 22"/>
            <p:cNvSpPr>
              <a:spLocks noChangeShapeType="1"/>
            </p:cNvSpPr>
            <p:nvPr/>
          </p:nvSpPr>
          <p:spPr bwMode="auto">
            <a:xfrm>
              <a:off x="3560" y="1525"/>
              <a:ext cx="454" cy="36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52"/>
            <p:cNvSpPr>
              <a:spLocks noChangeArrowheads="1"/>
            </p:cNvSpPr>
            <p:nvPr/>
          </p:nvSpPr>
          <p:spPr bwMode="auto">
            <a:xfrm>
              <a:off x="3560" y="1661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#</a:t>
              </a:r>
            </a:p>
          </p:txBody>
        </p:sp>
      </p:grpSp>
      <p:grpSp>
        <p:nvGrpSpPr>
          <p:cNvPr id="141" name="Group 95"/>
          <p:cNvGrpSpPr>
            <a:grpSpLocks/>
          </p:cNvGrpSpPr>
          <p:nvPr/>
        </p:nvGrpSpPr>
        <p:grpSpPr bwMode="auto">
          <a:xfrm>
            <a:off x="5148263" y="2676970"/>
            <a:ext cx="504825" cy="576262"/>
            <a:chOff x="3243" y="1525"/>
            <a:chExt cx="318" cy="363"/>
          </a:xfrm>
        </p:grpSpPr>
        <p:sp>
          <p:nvSpPr>
            <p:cNvPr id="142" name="Line 27"/>
            <p:cNvSpPr>
              <a:spLocks noChangeShapeType="1"/>
            </p:cNvSpPr>
            <p:nvPr/>
          </p:nvSpPr>
          <p:spPr bwMode="auto">
            <a:xfrm flipV="1">
              <a:off x="3243" y="1525"/>
              <a:ext cx="227" cy="36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53"/>
            <p:cNvSpPr>
              <a:spLocks noChangeArrowheads="1"/>
            </p:cNvSpPr>
            <p:nvPr/>
          </p:nvSpPr>
          <p:spPr bwMode="auto">
            <a:xfrm>
              <a:off x="3334" y="1661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#</a:t>
              </a:r>
            </a:p>
          </p:txBody>
        </p:sp>
      </p:grpSp>
      <p:grpSp>
        <p:nvGrpSpPr>
          <p:cNvPr id="144" name="Group 94"/>
          <p:cNvGrpSpPr>
            <a:grpSpLocks/>
          </p:cNvGrpSpPr>
          <p:nvPr/>
        </p:nvGrpSpPr>
        <p:grpSpPr bwMode="auto">
          <a:xfrm>
            <a:off x="5148263" y="3397695"/>
            <a:ext cx="647700" cy="863600"/>
            <a:chOff x="3243" y="1979"/>
            <a:chExt cx="408" cy="544"/>
          </a:xfrm>
        </p:grpSpPr>
        <p:sp>
          <p:nvSpPr>
            <p:cNvPr id="145" name="Line 31"/>
            <p:cNvSpPr>
              <a:spLocks noChangeShapeType="1"/>
            </p:cNvSpPr>
            <p:nvPr/>
          </p:nvSpPr>
          <p:spPr bwMode="auto">
            <a:xfrm flipH="1" flipV="1">
              <a:off x="3243" y="1979"/>
              <a:ext cx="363" cy="54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54"/>
            <p:cNvSpPr>
              <a:spLocks noChangeArrowheads="1"/>
            </p:cNvSpPr>
            <p:nvPr/>
          </p:nvSpPr>
          <p:spPr bwMode="auto">
            <a:xfrm>
              <a:off x="3424" y="2115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#</a:t>
              </a:r>
            </a:p>
          </p:txBody>
        </p:sp>
      </p:grpSp>
      <p:grpSp>
        <p:nvGrpSpPr>
          <p:cNvPr id="147" name="Group 88"/>
          <p:cNvGrpSpPr>
            <a:grpSpLocks/>
          </p:cNvGrpSpPr>
          <p:nvPr/>
        </p:nvGrpSpPr>
        <p:grpSpPr bwMode="auto">
          <a:xfrm>
            <a:off x="5003800" y="4621657"/>
            <a:ext cx="647700" cy="792163"/>
            <a:chOff x="3152" y="2750"/>
            <a:chExt cx="408" cy="499"/>
          </a:xfrm>
        </p:grpSpPr>
        <p:sp>
          <p:nvSpPr>
            <p:cNvPr id="148" name="Line 33"/>
            <p:cNvSpPr>
              <a:spLocks noChangeShapeType="1"/>
            </p:cNvSpPr>
            <p:nvPr/>
          </p:nvSpPr>
          <p:spPr bwMode="auto">
            <a:xfrm flipV="1">
              <a:off x="3152" y="2750"/>
              <a:ext cx="408" cy="499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Rectangle 55"/>
            <p:cNvSpPr>
              <a:spLocks noChangeArrowheads="1"/>
            </p:cNvSpPr>
            <p:nvPr/>
          </p:nvSpPr>
          <p:spPr bwMode="auto">
            <a:xfrm>
              <a:off x="3288" y="3022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#</a:t>
              </a:r>
            </a:p>
          </p:txBody>
        </p:sp>
      </p:grpSp>
      <p:grpSp>
        <p:nvGrpSpPr>
          <p:cNvPr id="150" name="Group 69"/>
          <p:cNvGrpSpPr>
            <a:grpSpLocks/>
          </p:cNvGrpSpPr>
          <p:nvPr/>
        </p:nvGrpSpPr>
        <p:grpSpPr bwMode="auto">
          <a:xfrm>
            <a:off x="1908175" y="3180207"/>
            <a:ext cx="503238" cy="647700"/>
            <a:chOff x="1202" y="1842"/>
            <a:chExt cx="317" cy="408"/>
          </a:xfrm>
        </p:grpSpPr>
        <p:sp>
          <p:nvSpPr>
            <p:cNvPr id="151" name="Oval 8"/>
            <p:cNvSpPr>
              <a:spLocks noChangeArrowheads="1"/>
            </p:cNvSpPr>
            <p:nvPr/>
          </p:nvSpPr>
          <p:spPr bwMode="auto">
            <a:xfrm>
              <a:off x="1247" y="1842"/>
              <a:ext cx="226" cy="227"/>
            </a:xfrm>
            <a:prstGeom prst="ellipse">
              <a:avLst/>
            </a:prstGeom>
            <a:noFill/>
            <a:ln w="28575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F</a:t>
              </a:r>
            </a:p>
          </p:txBody>
        </p:sp>
        <p:sp>
          <p:nvSpPr>
            <p:cNvPr id="152" name="Rectangle 58"/>
            <p:cNvSpPr>
              <a:spLocks noChangeArrowheads="1"/>
            </p:cNvSpPr>
            <p:nvPr/>
          </p:nvSpPr>
          <p:spPr bwMode="auto">
            <a:xfrm>
              <a:off x="1202" y="2069"/>
              <a:ext cx="31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M(i)</a:t>
              </a:r>
            </a:p>
          </p:txBody>
        </p:sp>
      </p:grpSp>
      <p:grpSp>
        <p:nvGrpSpPr>
          <p:cNvPr id="153" name="Group 79"/>
          <p:cNvGrpSpPr>
            <a:grpSpLocks/>
          </p:cNvGrpSpPr>
          <p:nvPr/>
        </p:nvGrpSpPr>
        <p:grpSpPr bwMode="auto">
          <a:xfrm>
            <a:off x="4140200" y="4261295"/>
            <a:ext cx="503238" cy="647700"/>
            <a:chOff x="2608" y="2523"/>
            <a:chExt cx="317" cy="408"/>
          </a:xfrm>
        </p:grpSpPr>
        <p:sp>
          <p:nvSpPr>
            <p:cNvPr id="154" name="Oval 12"/>
            <p:cNvSpPr>
              <a:spLocks noChangeArrowheads="1"/>
            </p:cNvSpPr>
            <p:nvPr/>
          </p:nvSpPr>
          <p:spPr bwMode="auto">
            <a:xfrm>
              <a:off x="2653" y="2523"/>
              <a:ext cx="226" cy="227"/>
            </a:xfrm>
            <a:prstGeom prst="ellipse">
              <a:avLst/>
            </a:prstGeom>
            <a:noFill/>
            <a:ln w="28575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F</a:t>
              </a:r>
            </a:p>
          </p:txBody>
        </p:sp>
        <p:sp>
          <p:nvSpPr>
            <p:cNvPr id="155" name="Rectangle 59"/>
            <p:cNvSpPr>
              <a:spLocks noChangeArrowheads="1"/>
            </p:cNvSpPr>
            <p:nvPr/>
          </p:nvSpPr>
          <p:spPr bwMode="auto">
            <a:xfrm>
              <a:off x="2608" y="2750"/>
              <a:ext cx="31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M(i)</a:t>
              </a:r>
            </a:p>
          </p:txBody>
        </p:sp>
      </p:grpSp>
      <p:grpSp>
        <p:nvGrpSpPr>
          <p:cNvPr id="156" name="Group 86"/>
          <p:cNvGrpSpPr>
            <a:grpSpLocks/>
          </p:cNvGrpSpPr>
          <p:nvPr/>
        </p:nvGrpSpPr>
        <p:grpSpPr bwMode="auto">
          <a:xfrm>
            <a:off x="4573588" y="5269357"/>
            <a:ext cx="503237" cy="647700"/>
            <a:chOff x="2881" y="3158"/>
            <a:chExt cx="317" cy="408"/>
          </a:xfrm>
        </p:grpSpPr>
        <p:sp>
          <p:nvSpPr>
            <p:cNvPr id="157" name="Oval 14"/>
            <p:cNvSpPr>
              <a:spLocks noChangeArrowheads="1"/>
            </p:cNvSpPr>
            <p:nvPr/>
          </p:nvSpPr>
          <p:spPr bwMode="auto">
            <a:xfrm>
              <a:off x="2926" y="3158"/>
              <a:ext cx="226" cy="227"/>
            </a:xfrm>
            <a:prstGeom prst="ellipse">
              <a:avLst/>
            </a:prstGeom>
            <a:noFill/>
            <a:ln w="28575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F</a:t>
              </a:r>
            </a:p>
          </p:txBody>
        </p:sp>
        <p:sp>
          <p:nvSpPr>
            <p:cNvPr id="158" name="Rectangle 60"/>
            <p:cNvSpPr>
              <a:spLocks noChangeArrowheads="1"/>
            </p:cNvSpPr>
            <p:nvPr/>
          </p:nvSpPr>
          <p:spPr bwMode="auto">
            <a:xfrm>
              <a:off x="2881" y="3385"/>
              <a:ext cx="31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M(i)</a:t>
              </a:r>
            </a:p>
          </p:txBody>
        </p:sp>
      </p:grpSp>
      <p:grpSp>
        <p:nvGrpSpPr>
          <p:cNvPr id="159" name="Group 76"/>
          <p:cNvGrpSpPr>
            <a:grpSpLocks/>
          </p:cNvGrpSpPr>
          <p:nvPr/>
        </p:nvGrpSpPr>
        <p:grpSpPr bwMode="auto">
          <a:xfrm>
            <a:off x="4860925" y="2316607"/>
            <a:ext cx="935038" cy="360363"/>
            <a:chOff x="3062" y="1298"/>
            <a:chExt cx="589" cy="227"/>
          </a:xfrm>
        </p:grpSpPr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3425" y="1298"/>
              <a:ext cx="226" cy="227"/>
            </a:xfrm>
            <a:prstGeom prst="ellipse">
              <a:avLst/>
            </a:prstGeom>
            <a:noFill/>
            <a:ln w="28575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E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’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endParaRPr>
            </a:p>
          </p:txBody>
        </p:sp>
        <p:sp>
          <p:nvSpPr>
            <p:cNvPr id="161" name="Rectangle 61"/>
            <p:cNvSpPr>
              <a:spLocks noChangeArrowheads="1"/>
            </p:cNvSpPr>
            <p:nvPr/>
          </p:nvSpPr>
          <p:spPr bwMode="auto">
            <a:xfrm>
              <a:off x="3062" y="1299"/>
              <a:ext cx="31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M(+)</a:t>
              </a:r>
            </a:p>
          </p:txBody>
        </p:sp>
      </p:grpSp>
      <p:grpSp>
        <p:nvGrpSpPr>
          <p:cNvPr id="162" name="Group 72"/>
          <p:cNvGrpSpPr>
            <a:grpSpLocks/>
          </p:cNvGrpSpPr>
          <p:nvPr/>
        </p:nvGrpSpPr>
        <p:grpSpPr bwMode="auto">
          <a:xfrm>
            <a:off x="3635375" y="3180207"/>
            <a:ext cx="504825" cy="647700"/>
            <a:chOff x="2290" y="1842"/>
            <a:chExt cx="318" cy="408"/>
          </a:xfrm>
        </p:grpSpPr>
        <p:sp>
          <p:nvSpPr>
            <p:cNvPr id="163" name="Oval 9"/>
            <p:cNvSpPr>
              <a:spLocks noChangeArrowheads="1"/>
            </p:cNvSpPr>
            <p:nvPr/>
          </p:nvSpPr>
          <p:spPr bwMode="auto">
            <a:xfrm>
              <a:off x="2290" y="1842"/>
              <a:ext cx="226" cy="227"/>
            </a:xfrm>
            <a:prstGeom prst="ellipse">
              <a:avLst/>
            </a:prstGeom>
            <a:noFill/>
            <a:ln w="28575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T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’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endParaRPr>
            </a:p>
          </p:txBody>
        </p:sp>
        <p:sp>
          <p:nvSpPr>
            <p:cNvPr id="164" name="Rectangle 63"/>
            <p:cNvSpPr>
              <a:spLocks noChangeArrowheads="1"/>
            </p:cNvSpPr>
            <p:nvPr/>
          </p:nvSpPr>
          <p:spPr bwMode="auto">
            <a:xfrm>
              <a:off x="2291" y="2069"/>
              <a:ext cx="31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M()</a:t>
              </a:r>
            </a:p>
          </p:txBody>
        </p:sp>
      </p:grpSp>
      <p:grpSp>
        <p:nvGrpSpPr>
          <p:cNvPr id="165" name="Group 97"/>
          <p:cNvGrpSpPr>
            <a:grpSpLocks/>
          </p:cNvGrpSpPr>
          <p:nvPr/>
        </p:nvGrpSpPr>
        <p:grpSpPr bwMode="auto">
          <a:xfrm>
            <a:off x="6227763" y="3180207"/>
            <a:ext cx="503237" cy="647700"/>
            <a:chOff x="3923" y="1842"/>
            <a:chExt cx="317" cy="408"/>
          </a:xfrm>
        </p:grpSpPr>
        <p:sp>
          <p:nvSpPr>
            <p:cNvPr id="166" name="Oval 11"/>
            <p:cNvSpPr>
              <a:spLocks noChangeArrowheads="1"/>
            </p:cNvSpPr>
            <p:nvPr/>
          </p:nvSpPr>
          <p:spPr bwMode="auto">
            <a:xfrm>
              <a:off x="3969" y="1842"/>
              <a:ext cx="226" cy="227"/>
            </a:xfrm>
            <a:prstGeom prst="ellipse">
              <a:avLst/>
            </a:prstGeom>
            <a:noFill/>
            <a:ln w="28575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E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’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endParaRPr>
            </a:p>
          </p:txBody>
        </p:sp>
        <p:sp>
          <p:nvSpPr>
            <p:cNvPr id="167" name="Rectangle 64"/>
            <p:cNvSpPr>
              <a:spLocks noChangeArrowheads="1"/>
            </p:cNvSpPr>
            <p:nvPr/>
          </p:nvSpPr>
          <p:spPr bwMode="auto">
            <a:xfrm>
              <a:off x="3923" y="2069"/>
              <a:ext cx="31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M()</a:t>
              </a:r>
            </a:p>
          </p:txBody>
        </p:sp>
      </p:grpSp>
      <p:grpSp>
        <p:nvGrpSpPr>
          <p:cNvPr id="168" name="Group 89"/>
          <p:cNvGrpSpPr>
            <a:grpSpLocks/>
          </p:cNvGrpSpPr>
          <p:nvPr/>
        </p:nvGrpSpPr>
        <p:grpSpPr bwMode="auto">
          <a:xfrm>
            <a:off x="5580063" y="4621657"/>
            <a:ext cx="576262" cy="647700"/>
            <a:chOff x="3515" y="2750"/>
            <a:chExt cx="363" cy="408"/>
          </a:xfrm>
        </p:grpSpPr>
        <p:sp>
          <p:nvSpPr>
            <p:cNvPr id="169" name="Line 34"/>
            <p:cNvSpPr>
              <a:spLocks noChangeShapeType="1"/>
            </p:cNvSpPr>
            <p:nvPr/>
          </p:nvSpPr>
          <p:spPr bwMode="auto">
            <a:xfrm>
              <a:off x="3606" y="2750"/>
              <a:ext cx="272" cy="40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Rectangle 56"/>
            <p:cNvSpPr>
              <a:spLocks noChangeArrowheads="1"/>
            </p:cNvSpPr>
            <p:nvPr/>
          </p:nvSpPr>
          <p:spPr bwMode="auto">
            <a:xfrm>
              <a:off x="3515" y="2841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#</a:t>
              </a:r>
            </a:p>
          </p:txBody>
        </p:sp>
      </p:grpSp>
      <p:grpSp>
        <p:nvGrpSpPr>
          <p:cNvPr id="171" name="Group 91"/>
          <p:cNvGrpSpPr>
            <a:grpSpLocks/>
          </p:cNvGrpSpPr>
          <p:nvPr/>
        </p:nvGrpSpPr>
        <p:grpSpPr bwMode="auto">
          <a:xfrm>
            <a:off x="6084888" y="5269357"/>
            <a:ext cx="503237" cy="647700"/>
            <a:chOff x="3833" y="3158"/>
            <a:chExt cx="317" cy="408"/>
          </a:xfrm>
        </p:grpSpPr>
        <p:sp>
          <p:nvSpPr>
            <p:cNvPr id="172" name="Oval 15"/>
            <p:cNvSpPr>
              <a:spLocks noChangeArrowheads="1"/>
            </p:cNvSpPr>
            <p:nvPr/>
          </p:nvSpPr>
          <p:spPr bwMode="auto">
            <a:xfrm>
              <a:off x="3833" y="3158"/>
              <a:ext cx="226" cy="227"/>
            </a:xfrm>
            <a:prstGeom prst="ellipse">
              <a:avLst/>
            </a:prstGeom>
            <a:noFill/>
            <a:ln w="28575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T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’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endParaRPr>
            </a:p>
          </p:txBody>
        </p:sp>
        <p:sp>
          <p:nvSpPr>
            <p:cNvPr id="173" name="Rectangle 65"/>
            <p:cNvSpPr>
              <a:spLocks noChangeArrowheads="1"/>
            </p:cNvSpPr>
            <p:nvPr/>
          </p:nvSpPr>
          <p:spPr bwMode="auto">
            <a:xfrm>
              <a:off x="3833" y="3385"/>
              <a:ext cx="31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M()</a:t>
              </a:r>
            </a:p>
          </p:txBody>
        </p:sp>
      </p:grpSp>
      <p:grpSp>
        <p:nvGrpSpPr>
          <p:cNvPr id="174" name="Group 92"/>
          <p:cNvGrpSpPr>
            <a:grpSpLocks/>
          </p:cNvGrpSpPr>
          <p:nvPr/>
        </p:nvGrpSpPr>
        <p:grpSpPr bwMode="auto">
          <a:xfrm>
            <a:off x="5795963" y="4477195"/>
            <a:ext cx="504825" cy="792162"/>
            <a:chOff x="3651" y="2659"/>
            <a:chExt cx="318" cy="499"/>
          </a:xfrm>
        </p:grpSpPr>
        <p:sp>
          <p:nvSpPr>
            <p:cNvPr id="175" name="Rectangle 57"/>
            <p:cNvSpPr>
              <a:spLocks noChangeArrowheads="1"/>
            </p:cNvSpPr>
            <p:nvPr/>
          </p:nvSpPr>
          <p:spPr bwMode="auto">
            <a:xfrm>
              <a:off x="3742" y="2705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#</a:t>
              </a:r>
            </a:p>
          </p:txBody>
        </p:sp>
        <p:sp>
          <p:nvSpPr>
            <p:cNvPr id="176" name="Line 35"/>
            <p:cNvSpPr>
              <a:spLocks noChangeShapeType="1"/>
            </p:cNvSpPr>
            <p:nvPr/>
          </p:nvSpPr>
          <p:spPr bwMode="auto">
            <a:xfrm flipH="1" flipV="1">
              <a:off x="3651" y="2659"/>
              <a:ext cx="318" cy="499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7" name="Group 93"/>
          <p:cNvGrpSpPr>
            <a:grpSpLocks/>
          </p:cNvGrpSpPr>
          <p:nvPr/>
        </p:nvGrpSpPr>
        <p:grpSpPr bwMode="auto">
          <a:xfrm>
            <a:off x="4932363" y="4261295"/>
            <a:ext cx="1439862" cy="360362"/>
            <a:chOff x="3107" y="2523"/>
            <a:chExt cx="907" cy="227"/>
          </a:xfrm>
        </p:grpSpPr>
        <p:sp>
          <p:nvSpPr>
            <p:cNvPr id="178" name="Oval 13"/>
            <p:cNvSpPr>
              <a:spLocks noChangeArrowheads="1"/>
            </p:cNvSpPr>
            <p:nvPr/>
          </p:nvSpPr>
          <p:spPr bwMode="auto">
            <a:xfrm>
              <a:off x="3425" y="2523"/>
              <a:ext cx="226" cy="227"/>
            </a:xfrm>
            <a:prstGeom prst="ellipse">
              <a:avLst/>
            </a:prstGeom>
            <a:noFill/>
            <a:ln w="28575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T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’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endParaRPr>
            </a:p>
          </p:txBody>
        </p:sp>
        <p:sp>
          <p:nvSpPr>
            <p:cNvPr id="179" name="Rectangle 62"/>
            <p:cNvSpPr>
              <a:spLocks noChangeArrowheads="1"/>
            </p:cNvSpPr>
            <p:nvPr/>
          </p:nvSpPr>
          <p:spPr bwMode="auto">
            <a:xfrm>
              <a:off x="3107" y="2523"/>
              <a:ext cx="31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M(*)</a:t>
              </a:r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3697" y="2523"/>
              <a:ext cx="31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M()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792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 animBg="1"/>
      <p:bldP spid="94" grpId="0" animBg="1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第三节 递归下降分析法</a:t>
            </a:r>
            <a:endParaRPr lang="zh-CN" altLang="en-US" dirty="0"/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273050" y="803593"/>
            <a:ext cx="8532813" cy="2793349"/>
          </a:xfrm>
          <a:prstGeom prst="roundRect">
            <a:avLst>
              <a:gd name="adj" fmla="val 509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>
                <a:tab pos="622300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扩充的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BNF</a:t>
            </a:r>
          </a:p>
          <a:p>
            <a:pPr marL="636588" marR="0" lvl="1" indent="-14288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>
                <a:tab pos="622300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在原有元语言符号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,&lt;,&gt;,|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的基础上增加新的元语言符号，使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BNF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的表达更为方便，称为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扩充的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BNF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；新引入的符号有：</a:t>
            </a:r>
          </a:p>
          <a:p>
            <a:pPr marL="636588" marR="0" lvl="1" indent="-14288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itchFamily="2" charset="2"/>
              <a:buAutoNum type="circleNumDbPlain"/>
              <a:tabLst>
                <a:tab pos="622300" algn="l"/>
              </a:tabLst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{}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表示的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次到任意多次重复，即</a:t>
            </a:r>
            <a:r>
              <a:rPr kumimoji="0" lang="zh-CN" altLang="en-US" sz="2400" b="1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*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；</a:t>
            </a:r>
          </a:p>
          <a:p>
            <a:pPr marL="636588" marR="0" lvl="1" indent="-14288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itchFamily="2" charset="2"/>
              <a:buAutoNum type="circleNumDbPlain"/>
              <a:tabLst>
                <a:tab pos="622300" algn="l"/>
              </a:tabLst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{}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0</a:t>
            </a:r>
            <a:r>
              <a:rPr kumimoji="0" lang="en-US" altLang="zh-CN" sz="2400" b="1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表示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次到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次重复，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{}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0</a:t>
            </a:r>
            <a:r>
              <a:rPr kumimoji="0" lang="en-US" altLang="zh-CN" sz="2400" b="1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0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={}</a:t>
            </a:r>
            <a:r>
              <a:rPr kumimoji="0" lang="en-US" altLang="zh-CN" sz="2400" b="1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0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=</a:t>
            </a:r>
          </a:p>
          <a:p>
            <a:pPr marL="636588" marR="0" lvl="1" indent="-14288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itchFamily="2" charset="2"/>
              <a:buAutoNum type="circleNumDbPlain"/>
              <a:tabLst>
                <a:tab pos="622300" algn="l"/>
              </a:tabLst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[]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表示可有可无（即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|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）</a:t>
            </a: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465138" y="3899218"/>
            <a:ext cx="3962400" cy="16573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：标识符的定义利用扩充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BNF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表示为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L{L|D}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kumimoji="0" lang="en-US" alt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a|b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|…|z</a:t>
            </a: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0|1|…|9</a:t>
            </a: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4643438" y="3899218"/>
            <a:ext cx="3962400" cy="16573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：文法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可改写为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T{+T}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F{*F}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kumimoji="0" lang="en-US" alt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|(E)</a:t>
            </a: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Group 7"/>
          <p:cNvGrpSpPr>
            <a:grpSpLocks/>
          </p:cNvGrpSpPr>
          <p:nvPr/>
        </p:nvGrpSpPr>
        <p:grpSpPr bwMode="auto">
          <a:xfrm>
            <a:off x="611188" y="5628005"/>
            <a:ext cx="7993062" cy="792163"/>
            <a:chOff x="340" y="1842"/>
            <a:chExt cx="5035" cy="499"/>
          </a:xfrm>
          <a:noFill/>
        </p:grpSpPr>
        <p:sp>
          <p:nvSpPr>
            <p:cNvPr id="54" name="AutoShape 8"/>
            <p:cNvSpPr>
              <a:spLocks noChangeArrowheads="1"/>
            </p:cNvSpPr>
            <p:nvPr/>
          </p:nvSpPr>
          <p:spPr bwMode="auto">
            <a:xfrm>
              <a:off x="340" y="1854"/>
              <a:ext cx="5035" cy="487"/>
            </a:xfrm>
            <a:prstGeom prst="roundRect">
              <a:avLst>
                <a:gd name="adj" fmla="val 5435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86360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：扩充的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BNF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可以用转换图来表示</a:t>
              </a:r>
            </a:p>
          </p:txBody>
        </p:sp>
        <p:graphicFrame>
          <p:nvGraphicFramePr>
            <p:cNvPr id="55" name="Object 9"/>
            <p:cNvGraphicFramePr>
              <a:graphicFrameLocks noChangeAspect="1"/>
            </p:cNvGraphicFramePr>
            <p:nvPr/>
          </p:nvGraphicFramePr>
          <p:xfrm>
            <a:off x="476" y="1842"/>
            <a:ext cx="227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6" name="剪辑" r:id="rId3" imgW="1728788" imgH="3252788" progId="MS_ClipArt_Gallery.2">
                    <p:embed/>
                  </p:oleObj>
                </mc:Choice>
                <mc:Fallback>
                  <p:oleObj name="剪辑" r:id="rId3" imgW="1728788" imgH="325278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842"/>
                          <a:ext cx="227" cy="462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AutoShape 10"/>
          <p:cNvSpPr>
            <a:spLocks noChangeArrowheads="1"/>
          </p:cNvSpPr>
          <p:nvPr/>
        </p:nvSpPr>
        <p:spPr bwMode="auto">
          <a:xfrm>
            <a:off x="988124" y="1647063"/>
            <a:ext cx="7200900" cy="3313113"/>
          </a:xfrm>
          <a:prstGeom prst="roundRect">
            <a:avLst>
              <a:gd name="adj" fmla="val 5075"/>
            </a:avLst>
          </a:prstGeom>
          <a:solidFill>
            <a:srgbClr val="99FF99"/>
          </a:solidFill>
          <a:ln w="9525" algn="ctr">
            <a:solidFill>
              <a:srgbClr val="0033CC"/>
            </a:solidFill>
            <a:round/>
            <a:headEnd/>
            <a:tailEnd/>
          </a:ln>
          <a:effectLst>
            <a:outerShdw dist="107763" dir="18900000" algn="ctr" rotWithShape="0">
              <a:srgbClr val="B2B2B2">
                <a:alpha val="50000"/>
              </a:srgbClr>
            </a:outerShdw>
          </a:effectLst>
        </p:spPr>
        <p:txBody>
          <a:bodyPr wrap="none" lIns="0" tIns="46038" rIns="0" bIns="46038" anchor="ctr"/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Group 62"/>
          <p:cNvGrpSpPr>
            <a:grpSpLocks/>
          </p:cNvGrpSpPr>
          <p:nvPr/>
        </p:nvGrpSpPr>
        <p:grpSpPr bwMode="auto">
          <a:xfrm>
            <a:off x="1116013" y="1813243"/>
            <a:ext cx="2303462" cy="1295400"/>
            <a:chOff x="703" y="1027"/>
            <a:chExt cx="1451" cy="816"/>
          </a:xfrm>
        </p:grpSpPr>
        <p:sp>
          <p:nvSpPr>
            <p:cNvPr id="58" name="Rectangle 21"/>
            <p:cNvSpPr>
              <a:spLocks noChangeArrowheads="1"/>
            </p:cNvSpPr>
            <p:nvPr/>
          </p:nvSpPr>
          <p:spPr bwMode="auto">
            <a:xfrm>
              <a:off x="1179" y="1027"/>
              <a:ext cx="20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+</a:t>
              </a:r>
            </a:p>
          </p:txBody>
        </p:sp>
        <p:grpSp>
          <p:nvGrpSpPr>
            <p:cNvPr id="59" name="Group 59"/>
            <p:cNvGrpSpPr>
              <a:grpSpLocks/>
            </p:cNvGrpSpPr>
            <p:nvPr/>
          </p:nvGrpSpPr>
          <p:grpSpPr bwMode="auto">
            <a:xfrm>
              <a:off x="703" y="1208"/>
              <a:ext cx="1451" cy="635"/>
              <a:chOff x="703" y="1208"/>
              <a:chExt cx="1451" cy="635"/>
            </a:xfrm>
          </p:grpSpPr>
          <p:sp>
            <p:nvSpPr>
              <p:cNvPr id="60" name="Oval 11"/>
              <p:cNvSpPr>
                <a:spLocks noChangeArrowheads="1"/>
              </p:cNvSpPr>
              <p:nvPr/>
            </p:nvSpPr>
            <p:spPr bwMode="auto">
              <a:xfrm>
                <a:off x="930" y="1344"/>
                <a:ext cx="181" cy="181"/>
              </a:xfrm>
              <a:prstGeom prst="ellipse">
                <a:avLst/>
              </a:prstGeom>
              <a:noFill/>
              <a:ln w="9525" algn="ctr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038" rIns="0" bIns="46038" anchor="ctr"/>
              <a:lstStyle/>
              <a:p>
                <a:pPr marL="457200" marR="0" lvl="0" indent="-457200" algn="ctr" defTabSz="225425" eaLnBrk="1" fontAlgn="auto" latinLnBrk="0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99CCFF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0</a:t>
                </a:r>
              </a:p>
            </p:txBody>
          </p:sp>
          <p:sp>
            <p:nvSpPr>
              <p:cNvPr id="61" name="Oval 12"/>
              <p:cNvSpPr>
                <a:spLocks noChangeArrowheads="1"/>
              </p:cNvSpPr>
              <p:nvPr/>
            </p:nvSpPr>
            <p:spPr bwMode="auto">
              <a:xfrm>
                <a:off x="1429" y="1344"/>
                <a:ext cx="181" cy="181"/>
              </a:xfrm>
              <a:prstGeom prst="ellipse">
                <a:avLst/>
              </a:prstGeom>
              <a:noFill/>
              <a:ln w="9525" algn="ctr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038" rIns="0" bIns="46038" anchor="ctr"/>
              <a:lstStyle/>
              <a:p>
                <a:pPr marL="457200" marR="0" lvl="0" indent="-457200" algn="ctr" defTabSz="225425" eaLnBrk="1" fontAlgn="auto" latinLnBrk="0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99CCFF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62" name="Oval 13"/>
              <p:cNvSpPr>
                <a:spLocks noChangeArrowheads="1"/>
              </p:cNvSpPr>
              <p:nvPr/>
            </p:nvSpPr>
            <p:spPr bwMode="auto">
              <a:xfrm>
                <a:off x="1973" y="1344"/>
                <a:ext cx="181" cy="181"/>
              </a:xfrm>
              <a:prstGeom prst="ellipse">
                <a:avLst/>
              </a:prstGeom>
              <a:noFill/>
              <a:ln w="38100" cmpd="dbl" algn="ctr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038" rIns="0" bIns="46038" anchor="ctr"/>
              <a:lstStyle/>
              <a:p>
                <a:pPr marL="457200" marR="0" lvl="0" indent="-457200" algn="ctr" defTabSz="225425" eaLnBrk="1" fontAlgn="auto" latinLnBrk="0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99CCFF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63" name="Line 15"/>
              <p:cNvSpPr>
                <a:spLocks noChangeShapeType="1"/>
              </p:cNvSpPr>
              <p:nvPr/>
            </p:nvSpPr>
            <p:spPr bwMode="auto">
              <a:xfrm>
                <a:off x="1111" y="1435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038" rIns="0" bIns="46038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1610" y="1435"/>
                <a:ext cx="363" cy="0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038" rIns="0" bIns="46038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Freeform 17"/>
              <p:cNvSpPr>
                <a:spLocks/>
              </p:cNvSpPr>
              <p:nvPr/>
            </p:nvSpPr>
            <p:spPr bwMode="auto">
              <a:xfrm>
                <a:off x="1020" y="1208"/>
                <a:ext cx="454" cy="136"/>
              </a:xfrm>
              <a:custGeom>
                <a:avLst/>
                <a:gdLst>
                  <a:gd name="T0" fmla="*/ 454 w 454"/>
                  <a:gd name="T1" fmla="*/ 136 h 136"/>
                  <a:gd name="T2" fmla="*/ 227 w 454"/>
                  <a:gd name="T3" fmla="*/ 0 h 136"/>
                  <a:gd name="T4" fmla="*/ 0 w 454"/>
                  <a:gd name="T5" fmla="*/ 136 h 136"/>
                  <a:gd name="T6" fmla="*/ 0 60000 65536"/>
                  <a:gd name="T7" fmla="*/ 0 60000 65536"/>
                  <a:gd name="T8" fmla="*/ 0 60000 65536"/>
                  <a:gd name="T9" fmla="*/ 0 w 454"/>
                  <a:gd name="T10" fmla="*/ 0 h 136"/>
                  <a:gd name="T11" fmla="*/ 454 w 454"/>
                  <a:gd name="T12" fmla="*/ 136 h 1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4" h="136">
                    <a:moveTo>
                      <a:pt x="454" y="136"/>
                    </a:moveTo>
                    <a:cubicBezTo>
                      <a:pt x="378" y="68"/>
                      <a:pt x="303" y="0"/>
                      <a:pt x="227" y="0"/>
                    </a:cubicBezTo>
                    <a:cubicBezTo>
                      <a:pt x="151" y="0"/>
                      <a:pt x="38" y="113"/>
                      <a:pt x="0" y="136"/>
                    </a:cubicBezTo>
                  </a:path>
                </a:pathLst>
              </a:cu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46038" rIns="0" bIns="46038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839" y="1480"/>
                <a:ext cx="91" cy="45"/>
              </a:xfrm>
              <a:prstGeom prst="line">
                <a:avLst/>
              </a:prstGeom>
              <a:noFill/>
              <a:ln w="38100" cmpd="dbl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038" rIns="0" bIns="46038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Rectangle 20"/>
              <p:cNvSpPr>
                <a:spLocks noChangeArrowheads="1"/>
              </p:cNvSpPr>
              <p:nvPr/>
            </p:nvSpPr>
            <p:spPr bwMode="auto">
              <a:xfrm>
                <a:off x="1134" y="1389"/>
                <a:ext cx="204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038" rIns="0" bIns="46038" anchor="ctr"/>
              <a:lstStyle/>
              <a:p>
                <a:pPr marL="457200" marR="0" lvl="0" indent="-457200" algn="ctr" defTabSz="225425" eaLnBrk="1" fontAlgn="auto" latinLnBrk="0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99CCFF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T</a:t>
                </a:r>
              </a:p>
            </p:txBody>
          </p:sp>
          <p:sp>
            <p:nvSpPr>
              <p:cNvPr id="68" name="Rectangle 22"/>
              <p:cNvSpPr>
                <a:spLocks noChangeArrowheads="1"/>
              </p:cNvSpPr>
              <p:nvPr/>
            </p:nvSpPr>
            <p:spPr bwMode="auto">
              <a:xfrm>
                <a:off x="1701" y="1390"/>
                <a:ext cx="204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038" rIns="0" bIns="46038" anchor="ctr"/>
              <a:lstStyle/>
              <a:p>
                <a:pPr marL="457200" marR="0" lvl="0" indent="-457200" algn="ctr" defTabSz="225425" eaLnBrk="1" fontAlgn="auto" latinLnBrk="0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99CCFF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69" name="Rectangle 56"/>
              <p:cNvSpPr>
                <a:spLocks noChangeArrowheads="1"/>
              </p:cNvSpPr>
              <p:nvPr/>
            </p:nvSpPr>
            <p:spPr bwMode="auto">
              <a:xfrm>
                <a:off x="703" y="1616"/>
                <a:ext cx="1315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46038" rIns="0" bIns="46038" anchor="ctr"/>
              <a:lstStyle/>
              <a:p>
                <a:pPr marL="457200" marR="0" lvl="0" indent="-457200" algn="ctr" defTabSz="225425" eaLnBrk="1" fontAlgn="auto" latinLnBrk="0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99CCFF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0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关于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E</a:t>
                </a:r>
                <a:r>
                  <a:rPr kumimoji="0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的转换图</a:t>
                </a:r>
              </a:p>
            </p:txBody>
          </p:sp>
        </p:grpSp>
      </p:grpSp>
      <p:grpSp>
        <p:nvGrpSpPr>
          <p:cNvPr id="70" name="Group 60"/>
          <p:cNvGrpSpPr>
            <a:grpSpLocks/>
          </p:cNvGrpSpPr>
          <p:nvPr/>
        </p:nvGrpSpPr>
        <p:grpSpPr bwMode="auto">
          <a:xfrm>
            <a:off x="4787900" y="1811655"/>
            <a:ext cx="2160588" cy="1296988"/>
            <a:chOff x="3016" y="1026"/>
            <a:chExt cx="1361" cy="817"/>
          </a:xfrm>
        </p:grpSpPr>
        <p:sp>
          <p:nvSpPr>
            <p:cNvPr id="71" name="Oval 23"/>
            <p:cNvSpPr>
              <a:spLocks noChangeArrowheads="1"/>
            </p:cNvSpPr>
            <p:nvPr/>
          </p:nvSpPr>
          <p:spPr bwMode="auto">
            <a:xfrm>
              <a:off x="3153" y="1344"/>
              <a:ext cx="181" cy="181"/>
            </a:xfrm>
            <a:prstGeom prst="ellipse">
              <a:avLst/>
            </a:prstGeom>
            <a:noFill/>
            <a:ln w="9525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0</a:t>
              </a:r>
            </a:p>
          </p:txBody>
        </p:sp>
        <p:sp>
          <p:nvSpPr>
            <p:cNvPr id="72" name="Oval 24"/>
            <p:cNvSpPr>
              <a:spLocks noChangeArrowheads="1"/>
            </p:cNvSpPr>
            <p:nvPr/>
          </p:nvSpPr>
          <p:spPr bwMode="auto">
            <a:xfrm>
              <a:off x="3652" y="1344"/>
              <a:ext cx="181" cy="181"/>
            </a:xfrm>
            <a:prstGeom prst="ellipse">
              <a:avLst/>
            </a:prstGeom>
            <a:noFill/>
            <a:ln w="9525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73" name="Oval 25"/>
            <p:cNvSpPr>
              <a:spLocks noChangeArrowheads="1"/>
            </p:cNvSpPr>
            <p:nvPr/>
          </p:nvSpPr>
          <p:spPr bwMode="auto">
            <a:xfrm>
              <a:off x="4196" y="1344"/>
              <a:ext cx="181" cy="181"/>
            </a:xfrm>
            <a:prstGeom prst="ellipse">
              <a:avLst/>
            </a:prstGeom>
            <a:noFill/>
            <a:ln w="38100" cmpd="dbl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>
              <a:off x="3334" y="1435"/>
              <a:ext cx="318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Line 27"/>
            <p:cNvSpPr>
              <a:spLocks noChangeShapeType="1"/>
            </p:cNvSpPr>
            <p:nvPr/>
          </p:nvSpPr>
          <p:spPr bwMode="auto">
            <a:xfrm>
              <a:off x="3833" y="1435"/>
              <a:ext cx="363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3243" y="1208"/>
              <a:ext cx="454" cy="136"/>
            </a:xfrm>
            <a:custGeom>
              <a:avLst/>
              <a:gdLst>
                <a:gd name="T0" fmla="*/ 454 w 454"/>
                <a:gd name="T1" fmla="*/ 136 h 136"/>
                <a:gd name="T2" fmla="*/ 227 w 454"/>
                <a:gd name="T3" fmla="*/ 0 h 136"/>
                <a:gd name="T4" fmla="*/ 0 w 454"/>
                <a:gd name="T5" fmla="*/ 136 h 136"/>
                <a:gd name="T6" fmla="*/ 0 60000 65536"/>
                <a:gd name="T7" fmla="*/ 0 60000 65536"/>
                <a:gd name="T8" fmla="*/ 0 60000 65536"/>
                <a:gd name="T9" fmla="*/ 0 w 454"/>
                <a:gd name="T10" fmla="*/ 0 h 136"/>
                <a:gd name="T11" fmla="*/ 454 w 454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4" h="136">
                  <a:moveTo>
                    <a:pt x="454" y="136"/>
                  </a:moveTo>
                  <a:cubicBezTo>
                    <a:pt x="378" y="68"/>
                    <a:pt x="303" y="0"/>
                    <a:pt x="227" y="0"/>
                  </a:cubicBezTo>
                  <a:cubicBezTo>
                    <a:pt x="151" y="0"/>
                    <a:pt x="38" y="113"/>
                    <a:pt x="0" y="136"/>
                  </a:cubicBezTo>
                </a:path>
              </a:pathLst>
            </a:cu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 flipV="1">
              <a:off x="3062" y="1480"/>
              <a:ext cx="91" cy="45"/>
            </a:xfrm>
            <a:prstGeom prst="line">
              <a:avLst/>
            </a:prstGeom>
            <a:noFill/>
            <a:ln w="38100" cmpd="dbl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3357" y="1389"/>
              <a:ext cx="20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F</a:t>
              </a: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924" y="1390"/>
              <a:ext cx="20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80" name="Rectangle 32"/>
            <p:cNvSpPr>
              <a:spLocks noChangeArrowheads="1"/>
            </p:cNvSpPr>
            <p:nvPr/>
          </p:nvSpPr>
          <p:spPr bwMode="auto">
            <a:xfrm>
              <a:off x="3356" y="1026"/>
              <a:ext cx="20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*</a:t>
              </a:r>
            </a:p>
          </p:txBody>
        </p:sp>
        <p:sp>
          <p:nvSpPr>
            <p:cNvPr id="81" name="Rectangle 57"/>
            <p:cNvSpPr>
              <a:spLocks noChangeArrowheads="1"/>
            </p:cNvSpPr>
            <p:nvPr/>
          </p:nvSpPr>
          <p:spPr bwMode="auto">
            <a:xfrm>
              <a:off x="3016" y="1616"/>
              <a:ext cx="1315" cy="2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关于</a:t>
              </a: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T</a:t>
              </a:r>
              <a:r>
                <a: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的转换图</a:t>
              </a:r>
            </a:p>
          </p:txBody>
        </p:sp>
      </p:grpSp>
      <p:grpSp>
        <p:nvGrpSpPr>
          <p:cNvPr id="82" name="Group 61"/>
          <p:cNvGrpSpPr>
            <a:grpSpLocks/>
          </p:cNvGrpSpPr>
          <p:nvPr/>
        </p:nvGrpSpPr>
        <p:grpSpPr bwMode="auto">
          <a:xfrm>
            <a:off x="1187450" y="3181668"/>
            <a:ext cx="3024188" cy="1295400"/>
            <a:chOff x="748" y="1889"/>
            <a:chExt cx="1905" cy="816"/>
          </a:xfrm>
        </p:grpSpPr>
        <p:sp>
          <p:nvSpPr>
            <p:cNvPr id="83" name="Oval 33"/>
            <p:cNvSpPr>
              <a:spLocks noChangeArrowheads="1"/>
            </p:cNvSpPr>
            <p:nvPr/>
          </p:nvSpPr>
          <p:spPr bwMode="auto">
            <a:xfrm>
              <a:off x="839" y="2207"/>
              <a:ext cx="181" cy="181"/>
            </a:xfrm>
            <a:prstGeom prst="ellipse">
              <a:avLst/>
            </a:prstGeom>
            <a:noFill/>
            <a:ln w="9525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0</a:t>
              </a:r>
            </a:p>
          </p:txBody>
        </p:sp>
        <p:sp>
          <p:nvSpPr>
            <p:cNvPr id="84" name="Oval 34"/>
            <p:cNvSpPr>
              <a:spLocks noChangeArrowheads="1"/>
            </p:cNvSpPr>
            <p:nvPr/>
          </p:nvSpPr>
          <p:spPr bwMode="auto">
            <a:xfrm>
              <a:off x="1338" y="2207"/>
              <a:ext cx="181" cy="181"/>
            </a:xfrm>
            <a:prstGeom prst="ellipse">
              <a:avLst/>
            </a:prstGeom>
            <a:noFill/>
            <a:ln w="9525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85" name="Oval 35"/>
            <p:cNvSpPr>
              <a:spLocks noChangeArrowheads="1"/>
            </p:cNvSpPr>
            <p:nvPr/>
          </p:nvSpPr>
          <p:spPr bwMode="auto">
            <a:xfrm>
              <a:off x="2472" y="2207"/>
              <a:ext cx="181" cy="181"/>
            </a:xfrm>
            <a:prstGeom prst="ellipse">
              <a:avLst/>
            </a:prstGeom>
            <a:noFill/>
            <a:ln w="38100" cmpd="dbl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86" name="Line 36"/>
            <p:cNvSpPr>
              <a:spLocks noChangeShapeType="1"/>
            </p:cNvSpPr>
            <p:nvPr/>
          </p:nvSpPr>
          <p:spPr bwMode="auto">
            <a:xfrm>
              <a:off x="1020" y="2298"/>
              <a:ext cx="318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1519" y="2298"/>
              <a:ext cx="363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Freeform 38"/>
            <p:cNvSpPr>
              <a:spLocks/>
            </p:cNvSpPr>
            <p:nvPr/>
          </p:nvSpPr>
          <p:spPr bwMode="auto">
            <a:xfrm>
              <a:off x="929" y="2071"/>
              <a:ext cx="1543" cy="136"/>
            </a:xfrm>
            <a:custGeom>
              <a:avLst/>
              <a:gdLst>
                <a:gd name="T0" fmla="*/ 1078385605 w 454"/>
                <a:gd name="T1" fmla="*/ 136 h 136"/>
                <a:gd name="T2" fmla="*/ 539577607 w 454"/>
                <a:gd name="T3" fmla="*/ 0 h 136"/>
                <a:gd name="T4" fmla="*/ 0 w 454"/>
                <a:gd name="T5" fmla="*/ 136 h 136"/>
                <a:gd name="T6" fmla="*/ 0 60000 65536"/>
                <a:gd name="T7" fmla="*/ 0 60000 65536"/>
                <a:gd name="T8" fmla="*/ 0 60000 65536"/>
                <a:gd name="T9" fmla="*/ 0 w 454"/>
                <a:gd name="T10" fmla="*/ 0 h 136"/>
                <a:gd name="T11" fmla="*/ 454 w 454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4" h="136">
                  <a:moveTo>
                    <a:pt x="454" y="136"/>
                  </a:moveTo>
                  <a:cubicBezTo>
                    <a:pt x="378" y="68"/>
                    <a:pt x="303" y="0"/>
                    <a:pt x="227" y="0"/>
                  </a:cubicBezTo>
                  <a:cubicBezTo>
                    <a:pt x="151" y="0"/>
                    <a:pt x="38" y="113"/>
                    <a:pt x="0" y="136"/>
                  </a:cubicBezTo>
                </a:path>
              </a:pathLst>
            </a:cu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V="1">
              <a:off x="748" y="2343"/>
              <a:ext cx="91" cy="45"/>
            </a:xfrm>
            <a:prstGeom prst="line">
              <a:avLst/>
            </a:prstGeom>
            <a:noFill/>
            <a:ln w="38100" cmpd="dbl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Rectangle 40"/>
            <p:cNvSpPr>
              <a:spLocks noChangeArrowheads="1"/>
            </p:cNvSpPr>
            <p:nvPr/>
          </p:nvSpPr>
          <p:spPr bwMode="auto">
            <a:xfrm>
              <a:off x="1043" y="2252"/>
              <a:ext cx="20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18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（</a:t>
              </a:r>
            </a:p>
          </p:txBody>
        </p:sp>
        <p:sp>
          <p:nvSpPr>
            <p:cNvPr id="91" name="Rectangle 41"/>
            <p:cNvSpPr>
              <a:spLocks noChangeArrowheads="1"/>
            </p:cNvSpPr>
            <p:nvPr/>
          </p:nvSpPr>
          <p:spPr bwMode="auto">
            <a:xfrm>
              <a:off x="2109" y="2252"/>
              <a:ext cx="20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18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）</a:t>
              </a:r>
            </a:p>
          </p:txBody>
        </p:sp>
        <p:sp>
          <p:nvSpPr>
            <p:cNvPr id="92" name="Rectangle 42"/>
            <p:cNvSpPr>
              <a:spLocks noChangeArrowheads="1"/>
            </p:cNvSpPr>
            <p:nvPr/>
          </p:nvSpPr>
          <p:spPr bwMode="auto">
            <a:xfrm>
              <a:off x="1610" y="1889"/>
              <a:ext cx="20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i</a:t>
              </a:r>
            </a:p>
          </p:txBody>
        </p:sp>
        <p:sp>
          <p:nvSpPr>
            <p:cNvPr id="93" name="Oval 53"/>
            <p:cNvSpPr>
              <a:spLocks noChangeArrowheads="1"/>
            </p:cNvSpPr>
            <p:nvPr/>
          </p:nvSpPr>
          <p:spPr bwMode="auto">
            <a:xfrm>
              <a:off x="1883" y="2207"/>
              <a:ext cx="181" cy="181"/>
            </a:xfrm>
            <a:prstGeom prst="ellipse">
              <a:avLst/>
            </a:prstGeom>
            <a:noFill/>
            <a:ln w="9525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94" name="Line 54"/>
            <p:cNvSpPr>
              <a:spLocks noChangeShapeType="1"/>
            </p:cNvSpPr>
            <p:nvPr/>
          </p:nvSpPr>
          <p:spPr bwMode="auto">
            <a:xfrm>
              <a:off x="2064" y="2298"/>
              <a:ext cx="363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Rectangle 55"/>
            <p:cNvSpPr>
              <a:spLocks noChangeArrowheads="1"/>
            </p:cNvSpPr>
            <p:nvPr/>
          </p:nvSpPr>
          <p:spPr bwMode="auto">
            <a:xfrm>
              <a:off x="1588" y="2252"/>
              <a:ext cx="20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E</a:t>
              </a:r>
            </a:p>
          </p:txBody>
        </p:sp>
        <p:sp>
          <p:nvSpPr>
            <p:cNvPr id="96" name="Rectangle 58"/>
            <p:cNvSpPr>
              <a:spLocks noChangeArrowheads="1"/>
            </p:cNvSpPr>
            <p:nvPr/>
          </p:nvSpPr>
          <p:spPr bwMode="auto">
            <a:xfrm>
              <a:off x="975" y="2478"/>
              <a:ext cx="1315" cy="2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关于</a:t>
              </a: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F</a:t>
              </a:r>
              <a:r>
                <a: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的转换图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44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第三节 递归下降分析法</a:t>
            </a:r>
            <a:endParaRPr lang="zh-CN" altLang="en-US" dirty="0"/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107950" y="875030"/>
            <a:ext cx="3887788" cy="45370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例：利用扩充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BNF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写成的递归下降分析器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procedure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E;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begin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T;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while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sym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‘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+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’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begin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advance; T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end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end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procedure T;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begin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while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sym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‘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*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do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begin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advance; F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end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end</a:t>
            </a: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6591300" y="1884680"/>
            <a:ext cx="358775" cy="360363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E</a:t>
            </a:r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5221288" y="2676843"/>
            <a:ext cx="358775" cy="360362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T</a:t>
            </a:r>
          </a:p>
        </p:txBody>
      </p:sp>
      <p:sp>
        <p:nvSpPr>
          <p:cNvPr id="39" name="Oval 7"/>
          <p:cNvSpPr>
            <a:spLocks noChangeArrowheads="1"/>
          </p:cNvSpPr>
          <p:nvPr/>
        </p:nvSpPr>
        <p:spPr bwMode="auto">
          <a:xfrm>
            <a:off x="7670800" y="2676843"/>
            <a:ext cx="358775" cy="360362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T</a:t>
            </a:r>
          </a:p>
        </p:txBody>
      </p:sp>
      <p:sp>
        <p:nvSpPr>
          <p:cNvPr id="40" name="Oval 8"/>
          <p:cNvSpPr>
            <a:spLocks noChangeArrowheads="1"/>
          </p:cNvSpPr>
          <p:nvPr/>
        </p:nvSpPr>
        <p:spPr bwMode="auto">
          <a:xfrm>
            <a:off x="4213225" y="3540443"/>
            <a:ext cx="358775" cy="360362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F</a:t>
            </a: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auto">
          <a:xfrm>
            <a:off x="6662738" y="3540443"/>
            <a:ext cx="358775" cy="360362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F</a:t>
            </a:r>
          </a:p>
        </p:txBody>
      </p:sp>
      <p:sp>
        <p:nvSpPr>
          <p:cNvPr id="42" name="Oval 11"/>
          <p:cNvSpPr>
            <a:spLocks noChangeArrowheads="1"/>
          </p:cNvSpPr>
          <p:nvPr/>
        </p:nvSpPr>
        <p:spPr bwMode="auto">
          <a:xfrm>
            <a:off x="8534400" y="3540443"/>
            <a:ext cx="358775" cy="360362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F</a:t>
            </a:r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 flipH="1">
            <a:off x="5510213" y="2100580"/>
            <a:ext cx="1079500" cy="576263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Line 17"/>
          <p:cNvSpPr>
            <a:spLocks noChangeShapeType="1"/>
          </p:cNvSpPr>
          <p:nvPr/>
        </p:nvSpPr>
        <p:spPr bwMode="auto">
          <a:xfrm flipV="1">
            <a:off x="5581650" y="2245043"/>
            <a:ext cx="1079500" cy="576262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 flipH="1">
            <a:off x="4357688" y="2892743"/>
            <a:ext cx="863600" cy="6477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Line 19"/>
          <p:cNvSpPr>
            <a:spLocks noChangeShapeType="1"/>
          </p:cNvSpPr>
          <p:nvPr/>
        </p:nvSpPr>
        <p:spPr bwMode="auto">
          <a:xfrm flipV="1">
            <a:off x="4573588" y="3037205"/>
            <a:ext cx="719137" cy="576263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20"/>
          <p:cNvSpPr>
            <a:spLocks noChangeShapeType="1"/>
          </p:cNvSpPr>
          <p:nvPr/>
        </p:nvSpPr>
        <p:spPr bwMode="auto">
          <a:xfrm>
            <a:off x="6877050" y="2245043"/>
            <a:ext cx="792163" cy="5048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 flipH="1" flipV="1">
            <a:off x="6950075" y="2173605"/>
            <a:ext cx="863600" cy="503238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>
            <a:off x="7885113" y="3037205"/>
            <a:ext cx="720725" cy="576263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H="1" flipV="1">
            <a:off x="8029575" y="2892743"/>
            <a:ext cx="647700" cy="6477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H="1">
            <a:off x="6878638" y="2892743"/>
            <a:ext cx="790575" cy="649287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Line 27"/>
          <p:cNvSpPr>
            <a:spLocks noChangeShapeType="1"/>
          </p:cNvSpPr>
          <p:nvPr/>
        </p:nvSpPr>
        <p:spPr bwMode="auto">
          <a:xfrm flipV="1">
            <a:off x="7023100" y="3037205"/>
            <a:ext cx="719138" cy="576263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Rectangle 36"/>
          <p:cNvSpPr>
            <a:spLocks noChangeArrowheads="1"/>
          </p:cNvSpPr>
          <p:nvPr/>
        </p:nvSpPr>
        <p:spPr bwMode="auto">
          <a:xfrm>
            <a:off x="4429125" y="3037205"/>
            <a:ext cx="3603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i</a:t>
            </a:r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5653088" y="2173605"/>
            <a:ext cx="3603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i</a:t>
            </a: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6878638" y="3037205"/>
            <a:ext cx="3603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i</a:t>
            </a:r>
          </a:p>
        </p:txBody>
      </p:sp>
      <p:sp>
        <p:nvSpPr>
          <p:cNvPr id="56" name="Rectangle 41"/>
          <p:cNvSpPr>
            <a:spLocks noChangeArrowheads="1"/>
          </p:cNvSpPr>
          <p:nvPr/>
        </p:nvSpPr>
        <p:spPr bwMode="auto">
          <a:xfrm>
            <a:off x="4718050" y="3324543"/>
            <a:ext cx="3603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+</a:t>
            </a:r>
          </a:p>
        </p:txBody>
      </p:sp>
      <p:sp>
        <p:nvSpPr>
          <p:cNvPr id="57" name="Rectangle 42"/>
          <p:cNvSpPr>
            <a:spLocks noChangeArrowheads="1"/>
          </p:cNvSpPr>
          <p:nvPr/>
        </p:nvSpPr>
        <p:spPr bwMode="auto">
          <a:xfrm>
            <a:off x="6084888" y="2460943"/>
            <a:ext cx="360362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+</a:t>
            </a:r>
          </a:p>
        </p:txBody>
      </p:sp>
      <p:sp>
        <p:nvSpPr>
          <p:cNvPr id="58" name="Rectangle 43"/>
          <p:cNvSpPr>
            <a:spLocks noChangeArrowheads="1"/>
          </p:cNvSpPr>
          <p:nvPr/>
        </p:nvSpPr>
        <p:spPr bwMode="auto">
          <a:xfrm>
            <a:off x="7165975" y="2605405"/>
            <a:ext cx="3603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i</a:t>
            </a:r>
          </a:p>
        </p:txBody>
      </p:sp>
      <p:sp>
        <p:nvSpPr>
          <p:cNvPr id="59" name="Rectangle 48"/>
          <p:cNvSpPr>
            <a:spLocks noChangeArrowheads="1"/>
          </p:cNvSpPr>
          <p:nvPr/>
        </p:nvSpPr>
        <p:spPr bwMode="auto">
          <a:xfrm>
            <a:off x="7310438" y="2173605"/>
            <a:ext cx="3603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#</a:t>
            </a:r>
          </a:p>
        </p:txBody>
      </p:sp>
      <p:sp>
        <p:nvSpPr>
          <p:cNvPr id="60" name="Rectangle 49"/>
          <p:cNvSpPr>
            <a:spLocks noChangeArrowheads="1"/>
          </p:cNvSpPr>
          <p:nvPr/>
        </p:nvSpPr>
        <p:spPr bwMode="auto">
          <a:xfrm>
            <a:off x="8389938" y="3110230"/>
            <a:ext cx="3603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#</a:t>
            </a:r>
          </a:p>
        </p:txBody>
      </p:sp>
      <p:sp>
        <p:nvSpPr>
          <p:cNvPr id="61" name="Rectangle 50"/>
          <p:cNvSpPr>
            <a:spLocks noChangeArrowheads="1"/>
          </p:cNvSpPr>
          <p:nvPr/>
        </p:nvSpPr>
        <p:spPr bwMode="auto">
          <a:xfrm>
            <a:off x="7958138" y="3326130"/>
            <a:ext cx="3603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i</a:t>
            </a:r>
          </a:p>
        </p:txBody>
      </p:sp>
      <p:sp>
        <p:nvSpPr>
          <p:cNvPr id="62" name="Rectangle 51"/>
          <p:cNvSpPr>
            <a:spLocks noChangeArrowheads="1"/>
          </p:cNvSpPr>
          <p:nvPr/>
        </p:nvSpPr>
        <p:spPr bwMode="auto">
          <a:xfrm>
            <a:off x="7094538" y="3397568"/>
            <a:ext cx="360362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*</a:t>
            </a:r>
          </a:p>
        </p:txBody>
      </p:sp>
      <p:sp>
        <p:nvSpPr>
          <p:cNvPr id="63" name="Rectangle 56"/>
          <p:cNvSpPr>
            <a:spLocks noChangeArrowheads="1"/>
          </p:cNvSpPr>
          <p:nvPr/>
        </p:nvSpPr>
        <p:spPr bwMode="auto">
          <a:xfrm>
            <a:off x="4141788" y="3900805"/>
            <a:ext cx="5032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M(i)</a:t>
            </a:r>
          </a:p>
        </p:txBody>
      </p:sp>
      <p:sp>
        <p:nvSpPr>
          <p:cNvPr id="64" name="Rectangle 59"/>
          <p:cNvSpPr>
            <a:spLocks noChangeArrowheads="1"/>
          </p:cNvSpPr>
          <p:nvPr/>
        </p:nvSpPr>
        <p:spPr bwMode="auto">
          <a:xfrm>
            <a:off x="7597775" y="3108643"/>
            <a:ext cx="5032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M(*)</a:t>
            </a:r>
          </a:p>
        </p:txBody>
      </p: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8461375" y="3900805"/>
            <a:ext cx="5032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M(i)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6589713" y="2389505"/>
            <a:ext cx="5032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M(+)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6519863" y="3900805"/>
            <a:ext cx="5032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M(i)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643438" y="4404043"/>
            <a:ext cx="3960812" cy="431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i+i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*i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的分析过程</a:t>
            </a:r>
          </a:p>
        </p:txBody>
      </p:sp>
    </p:spTree>
    <p:extLst>
      <p:ext uri="{BB962C8B-B14F-4D97-AF65-F5344CB8AC3E}">
        <p14:creationId xmlns:p14="http://schemas.microsoft.com/office/powerpoint/2010/main" val="399986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第四节 预测分析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</a:rPr>
              <a:t>法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58775" y="1123633"/>
            <a:ext cx="8361363" cy="1142214"/>
          </a:xfrm>
          <a:prstGeom prst="roundRect">
            <a:avLst>
              <a:gd name="adj" fmla="val 908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itchFamily="2" charset="2"/>
              <a:buChar char="q"/>
              <a:tabLst>
                <a:tab pos="622300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预测分析法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：预测分析（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forecasting parse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）是一种表驱动方法，由下推栈、预测分析表和控制程序组成。它实际上一种下推自动机的实现模型。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73063" y="2409508"/>
            <a:ext cx="8405812" cy="1144143"/>
          </a:xfrm>
          <a:prstGeom prst="roundRect">
            <a:avLst>
              <a:gd name="adj" fmla="val 1027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itchFamily="2" charset="2"/>
              <a:buChar char="q"/>
              <a:tabLst>
                <a:tab pos="622300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预测分析表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636588" marR="0" lvl="1" indent="-14288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itchFamily="2" charset="2"/>
              <a:buChar char="ü"/>
              <a:tabLst>
                <a:tab pos="622300" algn="l"/>
              </a:tabLst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形式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:M[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A,a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矩阵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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</a:t>
            </a:r>
            <a:r>
              <a:rPr kumimoji="0" lang="en-US" altLang="zh-CN" sz="1800" b="1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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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{#}</a:t>
            </a:r>
          </a:p>
          <a:p>
            <a:pPr marL="636588" marR="0" lvl="1" indent="-14288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itchFamily="2" charset="2"/>
              <a:buChar char="ü"/>
              <a:tabLst>
                <a:tab pos="622300" algn="l"/>
              </a:tabLst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内容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:A→α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或出错标志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空白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>
            <a:off x="4725924" y="2885758"/>
            <a:ext cx="288925" cy="285750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4211638" y="3462020"/>
            <a:ext cx="4608512" cy="431800"/>
          </a:xfrm>
          <a:prstGeom prst="wedgeRoundRectCallout">
            <a:avLst>
              <a:gd name="adj1" fmla="val -34929"/>
              <a:gd name="adj2" fmla="val -11673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词法分析给每个语句加入的句末符</a:t>
            </a: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1924749" y="3405442"/>
            <a:ext cx="2447925" cy="73025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3708400" y="2324227"/>
            <a:ext cx="5184775" cy="431800"/>
          </a:xfrm>
          <a:prstGeom prst="wedgeRoundRectCallout">
            <a:avLst>
              <a:gd name="adj1" fmla="val -50949"/>
              <a:gd name="adj2" fmla="val 185662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表明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面临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时应采用该产生式进行推导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539750" y="4254183"/>
            <a:ext cx="10080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</a:p>
        </p:txBody>
      </p:sp>
      <p:graphicFrame>
        <p:nvGraphicFramePr>
          <p:cNvPr id="20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08965"/>
              </p:ext>
            </p:extLst>
          </p:nvPr>
        </p:nvGraphicFramePr>
        <p:xfrm>
          <a:off x="1524000" y="3842385"/>
          <a:ext cx="6143625" cy="2198688"/>
        </p:xfrm>
        <a:graphic>
          <a:graphicData uri="http://schemas.openxmlformats.org/drawingml/2006/table">
            <a:tbl>
              <a:tblPr/>
              <a:tblGrid>
                <a:gridCol w="87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6448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+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48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0" marR="0" marT="46045" marB="4604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TE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Symbol" panose="05050102010706020507" pitchFamily="18" charset="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TE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Symbol" panose="05050102010706020507" pitchFamily="18" charset="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448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+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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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48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</a:t>
                      </a:r>
                    </a:p>
                  </a:txBody>
                  <a:tcPr marL="0" marR="0" marT="46045" marB="4604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FT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Symbol" panose="05050102010706020507" pitchFamily="18" charset="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FT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Symbol" panose="05050102010706020507" pitchFamily="18" charset="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448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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*FT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Symbol" panose="05050102010706020507" pitchFamily="18" charset="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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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448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</a:t>
                      </a:r>
                    </a:p>
                  </a:txBody>
                  <a:tcPr marL="0" marR="0" marT="46045" marB="4604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i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(E)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4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nimBg="1"/>
      <p:bldP spid="16" grpId="0" animBg="1" autoUpdateAnimBg="0"/>
      <p:bldP spid="17" grpId="0" animBg="1"/>
      <p:bldP spid="18" grpId="0" animBg="1" autoUpdateAnimBg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第四节 预测分析法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68288" y="856107"/>
            <a:ext cx="8542337" cy="2745843"/>
          </a:xfrm>
          <a:prstGeom prst="roundRect">
            <a:avLst>
              <a:gd name="adj" fmla="val 4185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Char char="q"/>
              <a:tabLst>
                <a:tab pos="622300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预测分析器的执行算法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0" marR="0" lvl="0" indent="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>
                <a:tab pos="622300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预测分析程序总是按照栈顶符号和当前输入符号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行事。分析开始时，栈底先放一个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#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，然后放进文法的开始符号。对任何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X,a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，总控程序执行下述动作之一：</a:t>
            </a:r>
          </a:p>
          <a:p>
            <a:pPr marL="1081088" marR="0" lvl="1" indent="-45720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AutoNum type="circleNumDbPlain"/>
              <a:tabLst>
                <a:tab pos="622300" algn="l"/>
              </a:tabLst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若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X=a=‘#’,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分析成功，且分析过程终止；</a:t>
            </a:r>
          </a:p>
          <a:p>
            <a:pPr marL="1081088" marR="0" lvl="1" indent="-45720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AutoNum type="circleNumDbPlain"/>
              <a:tabLst>
                <a:tab pos="622300" algn="l"/>
              </a:tabLst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若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X=a‘#’,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把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X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从栈顶上托，并让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指向下一个输入符号；</a:t>
            </a:r>
          </a:p>
          <a:p>
            <a:pPr marL="1081088" marR="0" lvl="1" indent="-45720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AutoNum type="circleNumDbPlain"/>
              <a:tabLst>
                <a:tab pos="622300" algn="l"/>
              </a:tabLst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若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X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是非终结符，则查看分析表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M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，若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M[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X,a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]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中存放着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X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的一个产生式，则上托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X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，并把产生式右部符号按逆序推进栈；若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M[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X,a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]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是“出错”标志，则调用出错处理程序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error;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4116832"/>
            <a:ext cx="3744913" cy="20161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例：文法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’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TE’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E’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+TE’|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T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FT’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T’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*FT’|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F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(E)|i</a:t>
            </a:r>
            <a:endParaRPr kumimoji="0" lang="en-US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360155"/>
              </p:ext>
            </p:extLst>
          </p:nvPr>
        </p:nvGraphicFramePr>
        <p:xfrm>
          <a:off x="7867650" y="4261295"/>
          <a:ext cx="1169988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剪辑" r:id="rId3" imgW="3848100" imgH="5478463" progId="MS_ClipArt_Gallery.2">
                  <p:embed/>
                </p:oleObj>
              </mc:Choice>
              <mc:Fallback>
                <p:oleObj name="剪辑" r:id="rId3" imgW="3848100" imgH="54784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7650" y="4261295"/>
                        <a:ext cx="1169988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284663" y="4116832"/>
            <a:ext cx="2376487" cy="1971675"/>
          </a:xfrm>
          <a:prstGeom prst="cloudCallout">
            <a:avLst>
              <a:gd name="adj1" fmla="val 118602"/>
              <a:gd name="adj2" fmla="val -2640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如何对输入串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i+i*i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按照预测分析法进行语法分析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194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第四节 预测分析法</a:t>
            </a:r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9388" y="803593"/>
            <a:ext cx="3744912" cy="431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输入串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i+i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*i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的预测分过程：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77963" y="1379855"/>
            <a:ext cx="1798637" cy="4968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下推栈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#E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#E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#E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#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#E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#E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#E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T+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#E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#E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#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#E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#E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F*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#E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#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#E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#E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#</a:t>
            </a: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567113" y="1379855"/>
            <a:ext cx="1798637" cy="49688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输入串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i+i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*i#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i+i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*i#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i+i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*i#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i+i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*i#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+i*i#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+i*i#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+i*i#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i*i#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i*i#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i*i#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*i#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*i#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i#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i#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#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#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#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653088" y="1379855"/>
            <a:ext cx="1798637" cy="4968875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查分析表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TE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sym typeface="Symbol" pitchFamily="18" charset="2"/>
              </a:rPr>
              <a:t>’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FT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sym typeface="Symbol" pitchFamily="18" charset="2"/>
              </a:rPr>
              <a:t>’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i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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+TE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sym typeface="Symbol" pitchFamily="18" charset="2"/>
              </a:rPr>
              <a:t>’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FT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sym typeface="Symbol" pitchFamily="18" charset="2"/>
              </a:rPr>
              <a:t>’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i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*FT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sym typeface="Symbol" pitchFamily="18" charset="2"/>
              </a:rPr>
              <a:t>’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i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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</a:rPr>
              <a:t>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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结束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 rot="5400000">
            <a:off x="5903913" y="3719830"/>
            <a:ext cx="3671888" cy="287337"/>
          </a:xfrm>
          <a:prstGeom prst="notchedRightArrow">
            <a:avLst>
              <a:gd name="adj1" fmla="val 50000"/>
              <a:gd name="adj2" fmla="val 319476"/>
            </a:avLst>
          </a:prstGeom>
          <a:solidFill>
            <a:srgbClr val="0033CC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107763" dir="18900000" algn="ctr" rotWithShape="0">
              <a:srgbClr val="B2B2B2">
                <a:alpha val="50000"/>
              </a:srgbClr>
            </a:outerShdw>
          </a:effectLst>
        </p:spPr>
        <p:txBody>
          <a:bodyPr wrap="none" lIns="0" tIns="46038" rIns="0" bIns="46038" anchor="ctr"/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51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第四节 预测分析法</a:t>
            </a:r>
            <a:endParaRPr lang="zh-CN" alt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23850" y="984631"/>
            <a:ext cx="216058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关键问题</a:t>
            </a: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258912"/>
              </p:ext>
            </p:extLst>
          </p:nvPr>
        </p:nvGraphicFramePr>
        <p:xfrm>
          <a:off x="7218363" y="695706"/>
          <a:ext cx="11699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剪辑" r:id="rId4" imgW="3848100" imgH="5478463" progId="MS_ClipArt_Gallery.2">
                  <p:embed/>
                </p:oleObj>
              </mc:Choice>
              <mc:Fallback>
                <p:oleObj name="剪辑" r:id="rId4" imgW="3848100" imgH="54784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363" y="695706"/>
                        <a:ext cx="1169987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3059113" y="911606"/>
            <a:ext cx="2952750" cy="1441450"/>
          </a:xfrm>
          <a:prstGeom prst="cloudCallout">
            <a:avLst>
              <a:gd name="adj1" fmla="val 105213"/>
              <a:gd name="adj2" fmla="val -1773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给定一个文法，如何构造它的预测分析表？</a:t>
            </a:r>
          </a:p>
        </p:txBody>
      </p:sp>
      <p:grpSp>
        <p:nvGrpSpPr>
          <p:cNvPr id="24" name="Group 13"/>
          <p:cNvGrpSpPr>
            <a:grpSpLocks/>
          </p:cNvGrpSpPr>
          <p:nvPr/>
        </p:nvGrpSpPr>
        <p:grpSpPr bwMode="auto">
          <a:xfrm>
            <a:off x="355600" y="2594357"/>
            <a:ext cx="8367713" cy="1490663"/>
            <a:chOff x="224" y="1520"/>
            <a:chExt cx="5271" cy="939"/>
          </a:xfrm>
        </p:grpSpPr>
        <p:sp>
          <p:nvSpPr>
            <p:cNvPr id="25" name="AutoShape 9"/>
            <p:cNvSpPr>
              <a:spLocks noChangeArrowheads="1"/>
            </p:cNvSpPr>
            <p:nvPr/>
          </p:nvSpPr>
          <p:spPr bwMode="auto">
            <a:xfrm>
              <a:off x="224" y="1520"/>
              <a:ext cx="5271" cy="939"/>
            </a:xfrm>
            <a:prstGeom prst="roundRect">
              <a:avLst>
                <a:gd name="adj" fmla="val 853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marL="457200" marR="0" lvl="0" indent="-45720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  <a:buFont typeface="Wingdings" pitchFamily="2" charset="2"/>
                <a:buChar char="q"/>
                <a:tabLst>
                  <a:tab pos="622300" algn="l"/>
                </a:tabLst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FIRST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集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</a:t>
              </a:r>
            </a:p>
            <a:p>
              <a:pPr marL="1081088" marR="0" lvl="1" indent="-45720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>
                  <a:tab pos="622300" algn="l"/>
                </a:tabLst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定义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: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对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α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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(V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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en-US" altLang="zh-CN" sz="2400" b="1" i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*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有</a:t>
              </a:r>
            </a:p>
            <a:p>
              <a:pPr marL="1717675" marR="0" lvl="2" indent="-45720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>
                  <a:tab pos="622300" algn="l"/>
                </a:tabLst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FIRST(α)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＝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{a|α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a…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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1081088" marR="0" lvl="1" indent="-45720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>
                  <a:tab pos="622300" algn="l"/>
                </a:tabLst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若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α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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ε,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则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ε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FIRST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(α)</a:t>
              </a: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2653" y="1955"/>
              <a:ext cx="1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1103" y="2160"/>
              <a:ext cx="1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+</a:t>
              </a:r>
            </a:p>
          </p:txBody>
        </p:sp>
      </p:grpSp>
      <p:sp>
        <p:nvSpPr>
          <p:cNvPr id="28" name="Freeform 14"/>
          <p:cNvSpPr>
            <a:spLocks/>
          </p:cNvSpPr>
          <p:nvPr/>
        </p:nvSpPr>
        <p:spPr bwMode="auto">
          <a:xfrm>
            <a:off x="1835150" y="3648456"/>
            <a:ext cx="1296988" cy="71438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2843213" y="2568956"/>
            <a:ext cx="6049962" cy="431800"/>
          </a:xfrm>
          <a:prstGeom prst="wedgeRoundRectCallout">
            <a:avLst>
              <a:gd name="adj1" fmla="val -56403"/>
              <a:gd name="adj2" fmla="val 20919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α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所有可能推导出的首终结符（或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ε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）的集合</a:t>
            </a:r>
          </a:p>
        </p:txBody>
      </p:sp>
      <p:grpSp>
        <p:nvGrpSpPr>
          <p:cNvPr id="30" name="Group 25"/>
          <p:cNvGrpSpPr>
            <a:grpSpLocks/>
          </p:cNvGrpSpPr>
          <p:nvPr/>
        </p:nvGrpSpPr>
        <p:grpSpPr bwMode="auto">
          <a:xfrm>
            <a:off x="395288" y="4224719"/>
            <a:ext cx="8351837" cy="1463675"/>
            <a:chOff x="249" y="2523"/>
            <a:chExt cx="5261" cy="922"/>
          </a:xfrm>
        </p:grpSpPr>
        <p:sp>
          <p:nvSpPr>
            <p:cNvPr id="31" name="AutoShape 17"/>
            <p:cNvSpPr>
              <a:spLocks noChangeArrowheads="1"/>
            </p:cNvSpPr>
            <p:nvPr/>
          </p:nvSpPr>
          <p:spPr bwMode="auto">
            <a:xfrm>
              <a:off x="249" y="2523"/>
              <a:ext cx="5261" cy="922"/>
            </a:xfrm>
            <a:prstGeom prst="roundRect">
              <a:avLst>
                <a:gd name="adj" fmla="val 620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marL="457200" marR="0" lvl="0" indent="-45720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  <a:buFont typeface="Wingdings" pitchFamily="2" charset="2"/>
                <a:buChar char="q"/>
                <a:tabLst>
                  <a:tab pos="622300" algn="l"/>
                </a:tabLst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FOLLOW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集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</a:t>
              </a:r>
            </a:p>
            <a:p>
              <a:pPr marL="1081088" marR="0" lvl="1" indent="-45720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>
                  <a:tab pos="622300" algn="l"/>
                </a:tabLst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定义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: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对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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 ,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有</a:t>
              </a:r>
            </a:p>
            <a:p>
              <a:pPr marL="1717675" marR="0" lvl="2" indent="-45720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>
                  <a:tab pos="622300" algn="l"/>
                </a:tabLst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FOLLOW(A)={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a|S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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…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Aa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… ,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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1081088" marR="0" lvl="1" indent="-45720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>
                  <a:tab pos="622300" algn="l"/>
                </a:tabLst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若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…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A,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则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#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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FOLLOW(A),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其中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为开始符号</a:t>
              </a: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2472" y="2958"/>
              <a:ext cx="1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1020" y="3163"/>
              <a:ext cx="1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+</a:t>
              </a:r>
            </a:p>
          </p:txBody>
        </p:sp>
      </p:grpSp>
      <p:sp>
        <p:nvSpPr>
          <p:cNvPr id="34" name="Freeform 20"/>
          <p:cNvSpPr>
            <a:spLocks/>
          </p:cNvSpPr>
          <p:nvPr/>
        </p:nvSpPr>
        <p:spPr bwMode="auto">
          <a:xfrm>
            <a:off x="1882775" y="5293106"/>
            <a:ext cx="1176338" cy="84138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AutoShape 21"/>
          <p:cNvSpPr>
            <a:spLocks noChangeArrowheads="1"/>
          </p:cNvSpPr>
          <p:nvPr/>
        </p:nvSpPr>
        <p:spPr bwMode="auto">
          <a:xfrm>
            <a:off x="2916238" y="4224719"/>
            <a:ext cx="6049962" cy="431800"/>
          </a:xfrm>
          <a:prstGeom prst="wedgeRoundRectCallout">
            <a:avLst>
              <a:gd name="adj1" fmla="val -56403"/>
              <a:gd name="adj2" fmla="val 20919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所有句型中紧跟在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后面出现的终结符的集合</a:t>
            </a:r>
          </a:p>
        </p:txBody>
      </p:sp>
      <p:grpSp>
        <p:nvGrpSpPr>
          <p:cNvPr id="36" name="Group 22"/>
          <p:cNvGrpSpPr>
            <a:grpSpLocks/>
          </p:cNvGrpSpPr>
          <p:nvPr/>
        </p:nvGrpSpPr>
        <p:grpSpPr bwMode="auto">
          <a:xfrm>
            <a:off x="611188" y="5880481"/>
            <a:ext cx="7993062" cy="576263"/>
            <a:chOff x="340" y="1842"/>
            <a:chExt cx="5035" cy="499"/>
          </a:xfrm>
        </p:grpSpPr>
        <p:sp>
          <p:nvSpPr>
            <p:cNvPr id="37" name="AutoShape 23"/>
            <p:cNvSpPr>
              <a:spLocks noChangeArrowheads="1"/>
            </p:cNvSpPr>
            <p:nvPr/>
          </p:nvSpPr>
          <p:spPr bwMode="auto">
            <a:xfrm>
              <a:off x="340" y="1854"/>
              <a:ext cx="5035" cy="487"/>
            </a:xfrm>
            <a:prstGeom prst="roundRect">
              <a:avLst>
                <a:gd name="adj" fmla="val 5435"/>
              </a:avLst>
            </a:prstGeom>
            <a:noFill/>
            <a:ln>
              <a:noFill/>
            </a:ln>
            <a:effectLst/>
            <a:extLst/>
          </p:spPr>
          <p:txBody>
            <a:bodyPr/>
            <a:lstStyle/>
            <a:p>
              <a:pPr marL="86360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注意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FIRST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集一般称为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首符集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FOLLO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集一般称为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跟随符集</a:t>
              </a:r>
            </a:p>
          </p:txBody>
        </p:sp>
        <p:graphicFrame>
          <p:nvGraphicFramePr>
            <p:cNvPr id="38" name="Object 24"/>
            <p:cNvGraphicFramePr>
              <a:graphicFrameLocks noChangeAspect="1"/>
            </p:cNvGraphicFramePr>
            <p:nvPr/>
          </p:nvGraphicFramePr>
          <p:xfrm>
            <a:off x="476" y="1842"/>
            <a:ext cx="227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1" name="剪辑" r:id="rId6" imgW="1728788" imgH="3252788" progId="MS_ClipArt_Gallery.2">
                    <p:embed/>
                  </p:oleObj>
                </mc:Choice>
                <mc:Fallback>
                  <p:oleObj name="剪辑" r:id="rId6" imgW="1728788" imgH="325278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842"/>
                          <a:ext cx="227" cy="462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5740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 autoUpdateAnimBg="0"/>
      <p:bldP spid="34" grpId="0" animBg="1"/>
      <p:bldP spid="3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第四节 预测分析法</a:t>
            </a:r>
            <a:endParaRPr lang="zh-CN" altLang="en-US" dirty="0"/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204788" y="878332"/>
            <a:ext cx="8788400" cy="3516076"/>
            <a:chOff x="129" y="392"/>
            <a:chExt cx="5536" cy="2360"/>
          </a:xfrm>
          <a:noFill/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29" y="392"/>
              <a:ext cx="5536" cy="2360"/>
            </a:xfrm>
            <a:prstGeom prst="roundRect">
              <a:avLst>
                <a:gd name="adj" fmla="val 5055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marL="457200" marR="0" lvl="0" indent="-45720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  <a:buFont typeface="Wingdings" pitchFamily="2" charset="2"/>
                <a:buChar char="q"/>
                <a:tabLst>
                  <a:tab pos="622300" algn="l"/>
                  <a:tab pos="1612900" algn="l"/>
                </a:tabLst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FIRST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集的构造方法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</a:t>
              </a:r>
            </a:p>
            <a:p>
              <a:pPr marL="636588" marR="0" lvl="1" indent="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>
                  <a:tab pos="622300" algn="l"/>
                  <a:tab pos="1612900" algn="l"/>
                </a:tabLst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对每个文法符号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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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，连续使用如下规则，直到每个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FIRST(X)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不再增大。</a:t>
              </a:r>
            </a:p>
            <a:p>
              <a:pPr marL="636588" marR="0" lvl="1" indent="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  <a:buFont typeface="Wingdings" pitchFamily="2" charset="2"/>
                <a:buAutoNum type="circleNumDbPlain"/>
                <a:tabLst>
                  <a:tab pos="622300" algn="l"/>
                  <a:tab pos="1612900" algn="l"/>
                </a:tabLst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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,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则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FIRST(X)={X};</a:t>
              </a:r>
            </a:p>
            <a:p>
              <a:pPr marL="636588" marR="0" lvl="1" indent="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  <a:buFont typeface="Wingdings" pitchFamily="2" charset="2"/>
                <a:buAutoNum type="circleNumDbPlain"/>
                <a:tabLst>
                  <a:tab pos="622300" algn="l"/>
                  <a:tab pos="1612900" algn="l"/>
                </a:tabLst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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,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且有若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a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…,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aV</a:t>
              </a:r>
              <a:r>
                <a:rPr kumimoji="0" lang="en-US" altLang="zh-CN" sz="2400" b="1" i="0" u="none" strike="noStrike" kern="0" cap="none" spc="0" normalizeH="0" baseline="-25000" noProof="0" dirty="0" err="1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T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，则把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a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加入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FIRST(X)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；若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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ε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也是产生式，则把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ε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也加入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FIRST(X)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；</a:t>
              </a:r>
            </a:p>
            <a:p>
              <a:pPr marL="636588" marR="0" lvl="1" indent="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  <a:buFont typeface="Wingdings" pitchFamily="2" charset="2"/>
                <a:buAutoNum type="circleNumDbPlain"/>
                <a:tabLst>
                  <a:tab pos="622300" algn="l"/>
                  <a:tab pos="1612900" algn="l"/>
                </a:tabLst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若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Y…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，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YV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N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，则把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FIRST(Y)-{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ε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}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加入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FIRST(X)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；</a:t>
              </a:r>
            </a:p>
            <a:p>
              <a:pPr marL="636588" marR="0" lvl="1" indent="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  <a:buFont typeface="Wingdings" pitchFamily="2" charset="2"/>
                <a:buAutoNum type="circleNumDbPlain"/>
                <a:tabLst>
                  <a:tab pos="622300" algn="l"/>
                  <a:tab pos="1612900" algn="l"/>
                </a:tabLst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若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XY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1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Y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2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…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Y</a:t>
              </a:r>
              <a:r>
                <a:rPr kumimoji="0" lang="en-US" altLang="zh-CN" sz="2400" b="1" i="0" u="none" strike="noStrike" kern="0" cap="none" spc="0" normalizeH="0" baseline="-25000" noProof="0" dirty="0" err="1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k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,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且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Y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1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，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Y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2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，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…Y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i-1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都是非终结符，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Y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1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…Y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i-1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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ε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，则把所有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FIRST(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Y</a:t>
              </a:r>
              <a:r>
                <a:rPr kumimoji="0" lang="en-US" altLang="zh-CN" sz="2400" b="1" i="0" u="none" strike="noStrike" kern="0" cap="none" spc="0" normalizeH="0" baseline="-25000" noProof="0" dirty="0" err="1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j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-{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ε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}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加入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FIRST(X),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其中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1ji-1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；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338" y="2136"/>
              <a:ext cx="181" cy="1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+</a:t>
              </a: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4674680"/>
            <a:ext cx="8424862" cy="14398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对文法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的任何符号串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=X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en-US" altLang="zh-CN" sz="1800" b="1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构造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FIRST(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的方法：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AutoNum type="circleNumDbPlain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首先把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FIRST(X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)-{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}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加入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FIRST(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AutoNum type="circleNumDbPlain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若对任何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ji-1, FIRST(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X</a:t>
            </a:r>
            <a:r>
              <a:rPr kumimoji="0" lang="en-US" altLang="zh-CN" sz="1800" b="1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j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),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则把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FIRST(X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)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加入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FIRST(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中；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AutoNum type="circleNumDbPlain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如果所有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FIRST(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X</a:t>
            </a:r>
            <a:r>
              <a:rPr kumimoji="0" lang="en-US" altLang="zh-CN" sz="1800" b="1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j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)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均包含，则把加入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FIRST(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中</a:t>
            </a: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4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第七章  自上而下的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</a:rPr>
              <a:t>语法分析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382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endParaRPr kumimoji="0" lang="zh-CN" altLang="en-US" sz="3200" b="1" dirty="0">
              <a:solidFill>
                <a:srgbClr val="00CC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600962" y="1592199"/>
            <a:ext cx="6408738" cy="3600450"/>
          </a:xfrm>
          <a:prstGeom prst="roundRect">
            <a:avLst>
              <a:gd name="adj" fmla="val 193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语法分析就是分析一个文法的句子结构；主要有两类语法分析方法：</a:t>
            </a:r>
          </a:p>
          <a:p>
            <a:pPr marL="623888" lvl="1" eaLnBrk="1" hangingPunct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自上而下的语法分析</a:t>
            </a:r>
          </a:p>
          <a:p>
            <a:pPr marL="623888" lvl="1" eaLnBrk="1" hangingPunct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自下而上的语法分析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本章主要讨论自上而下的分析方法，并具体介绍</a:t>
            </a:r>
            <a:r>
              <a:rPr kumimoji="0"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递归下降分析法</a:t>
            </a: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kumimoji="0"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预测分析法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3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第四节 预测分析法</a:t>
            </a:r>
            <a:endParaRPr lang="zh-CN" altLang="en-US" dirty="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80988" y="805117"/>
            <a:ext cx="8683625" cy="2489311"/>
          </a:xfrm>
          <a:prstGeom prst="roundRect">
            <a:avLst>
              <a:gd name="adj" fmla="val 573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Char char="q"/>
              <a:tabLst>
                <a:tab pos="622300" algn="l"/>
                <a:tab pos="1612900" algn="l"/>
              </a:tabLst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FOLLOW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集的构造方法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636588" marR="0" lvl="1" indent="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>
                <a:tab pos="622300" algn="l"/>
                <a:tab pos="1612900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对文法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的每个文法符号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，连续使用如下规则，直到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FOLLOW(A)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不再增大。</a:t>
            </a:r>
          </a:p>
          <a:p>
            <a:pPr marL="636588" marR="0" lvl="1" indent="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AutoNum type="circleNumDbPlain"/>
              <a:tabLst>
                <a:tab pos="622300" algn="l"/>
                <a:tab pos="1612900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对文法的开始符号，把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#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加入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FOLLOW(S)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636588" marR="0" lvl="1" indent="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AutoNum type="circleNumDbPlain"/>
              <a:tabLst>
                <a:tab pos="622300" algn="l"/>
                <a:tab pos="1612900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对于产生式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A→αBβ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，把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FIRST(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)-{}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加入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FOLLOW(B)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36588" marR="0" lvl="1" indent="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AutoNum type="circleNumDbPlain"/>
              <a:tabLst>
                <a:tab pos="622300" algn="l"/>
                <a:tab pos="1612900" algn="l"/>
              </a:tabLst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A→αB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或者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A→αBβ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且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β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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ε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，将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FOLLOW(A)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加入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FOLLOW(B)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；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68082" y="2494907"/>
            <a:ext cx="287337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+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95288" y="3575304"/>
            <a:ext cx="3744912" cy="27368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例：文法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’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TE’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E’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+TE’|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T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FT’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T’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*FT’|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F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(E)|i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求所有非终结符的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FIRST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集和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FOLLOW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集</a:t>
            </a:r>
            <a:endParaRPr kumimoji="0" lang="en-US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067175" y="3503867"/>
            <a:ext cx="2376488" cy="287337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FIRST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集的构造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284663" y="3935667"/>
            <a:ext cx="4248150" cy="12954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1.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由规则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FIRST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={(,i}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FIRST(T’)={*,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}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FIRST(E’)={+,}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284663" y="5304092"/>
            <a:ext cx="4248150" cy="10080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2.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由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TE’,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T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FT’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及规则（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）有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FIRST(E)=FIRST(T)=FIRST(F)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={(,i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394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第四节 预测分析法</a:t>
            </a:r>
            <a:endParaRPr lang="zh-CN" alt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39750" y="820166"/>
            <a:ext cx="29527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FOLLOW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集的构造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0825" y="1180529"/>
            <a:ext cx="4248150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1.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由规则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FOLLOW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={#}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50825" y="1918716"/>
            <a:ext cx="4248150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2.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由规则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及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F→(E)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有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FOLLOW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={#,)}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50825" y="2672779"/>
            <a:ext cx="4248150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3.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由规则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及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T→FT’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有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FOLLOW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={*}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50825" y="3418904"/>
            <a:ext cx="4248150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4.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由规则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及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E→TE’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有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FOLLOW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={+}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50825" y="4168204"/>
            <a:ext cx="4248150" cy="92333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5.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由规则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及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E→TE’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有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FOLLOW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E’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={#,)}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FOLLOW(T)={#,),+}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250825" y="5225479"/>
            <a:ext cx="4248150" cy="92333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6.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由规则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及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T→FT’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有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FOLLOW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T’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={#,),+}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FOLLOW(F)={#,),+,*}</a:t>
            </a:r>
          </a:p>
        </p:txBody>
      </p:sp>
      <p:graphicFrame>
        <p:nvGraphicFramePr>
          <p:cNvPr id="19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626753"/>
              </p:ext>
            </p:extLst>
          </p:nvPr>
        </p:nvGraphicFramePr>
        <p:xfrm>
          <a:off x="4716463" y="1680591"/>
          <a:ext cx="4105275" cy="2381256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38" marB="46038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FIRST</a:t>
                      </a:r>
                    </a:p>
                  </a:txBody>
                  <a:tcPr marL="0" marR="0" marT="46038" marB="460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FOLLOW</a:t>
                      </a:r>
                    </a:p>
                  </a:txBody>
                  <a:tcPr marL="0" marR="0" marT="46038" marB="460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0" marR="0" marT="46038" marB="46038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(,i</a:t>
                      </a:r>
                    </a:p>
                  </a:txBody>
                  <a:tcPr marL="0" marR="0" marT="46038" marB="460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),#</a:t>
                      </a:r>
                    </a:p>
                  </a:txBody>
                  <a:tcPr marL="0" marR="0" marT="46038" marB="460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38" marB="46038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+,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L="0" marR="0" marT="46038" marB="460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),#</a:t>
                      </a:r>
                    </a:p>
                  </a:txBody>
                  <a:tcPr marL="0" marR="0" marT="46038" marB="460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</a:t>
                      </a:r>
                    </a:p>
                  </a:txBody>
                  <a:tcPr marL="0" marR="0" marT="46038" marB="46038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(,i</a:t>
                      </a:r>
                    </a:p>
                  </a:txBody>
                  <a:tcPr marL="0" marR="0" marT="46038" marB="460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+,),#</a:t>
                      </a:r>
                    </a:p>
                  </a:txBody>
                  <a:tcPr marL="0" marR="0" marT="46038" marB="460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38" marB="46038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*,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Symbol" panose="05050102010706020507" pitchFamily="18" charset="2"/>
                      </a:endParaRPr>
                    </a:p>
                  </a:txBody>
                  <a:tcPr marL="0" marR="0" marT="46038" marB="460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+,),#</a:t>
                      </a:r>
                    </a:p>
                  </a:txBody>
                  <a:tcPr marL="0" marR="0" marT="46038" marB="460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</a:t>
                      </a:r>
                    </a:p>
                  </a:txBody>
                  <a:tcPr marL="0" marR="0" marT="46038" marB="46038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(,i</a:t>
                      </a:r>
                    </a:p>
                  </a:txBody>
                  <a:tcPr marL="0" marR="0" marT="46038" marB="460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*, +,),#</a:t>
                      </a:r>
                    </a:p>
                  </a:txBody>
                  <a:tcPr marL="0" marR="0" marT="46038" marB="460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Rectangle 59"/>
          <p:cNvSpPr>
            <a:spLocks noChangeArrowheads="1"/>
          </p:cNvSpPr>
          <p:nvPr/>
        </p:nvSpPr>
        <p:spPr bwMode="auto">
          <a:xfrm>
            <a:off x="5003800" y="1182116"/>
            <a:ext cx="29527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4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最后结果</a:t>
            </a:r>
          </a:p>
        </p:txBody>
      </p:sp>
    </p:spTree>
    <p:extLst>
      <p:ext uri="{BB962C8B-B14F-4D97-AF65-F5344CB8AC3E}">
        <p14:creationId xmlns:p14="http://schemas.microsoft.com/office/powerpoint/2010/main" val="252622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第四节 预测分析法</a:t>
            </a:r>
            <a:endParaRPr lang="zh-CN" altLang="en-US" dirty="0"/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304800" y="3307207"/>
            <a:ext cx="8689975" cy="2443163"/>
            <a:chOff x="192" y="1922"/>
            <a:chExt cx="5474" cy="1539"/>
          </a:xfrm>
          <a:noFill/>
        </p:grpSpPr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192" y="1922"/>
              <a:ext cx="5474" cy="1539"/>
            </a:xfrm>
            <a:prstGeom prst="roundRect">
              <a:avLst>
                <a:gd name="adj" fmla="val 3001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marL="457200" marR="0" lvl="0" indent="-45720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  <a:buFont typeface="Wingdings" pitchFamily="2" charset="2"/>
                <a:buChar char="q"/>
                <a:tabLst>
                  <a:tab pos="622300" algn="l"/>
                  <a:tab pos="1612900" algn="l"/>
                </a:tabLst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LL(1)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文法与自上而下分析法的关系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</a:t>
              </a:r>
            </a:p>
            <a:p>
              <a:pPr marL="636588" marR="0" lvl="1" indent="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>
                  <a:tab pos="622300" algn="l"/>
                  <a:tab pos="1612900" algn="l"/>
                </a:tabLst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在自上而下分析时，若当前输入字符为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a,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分析栈待匹配的非终结符为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A→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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1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|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2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|…|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n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，则当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:</a:t>
              </a:r>
            </a:p>
            <a:p>
              <a:pPr marL="636588" marR="0" lvl="1" indent="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  <a:buFont typeface="Wingdings" pitchFamily="2" charset="2"/>
                <a:buAutoNum type="circleNumDbPlain"/>
                <a:tabLst>
                  <a:tab pos="622300" algn="l"/>
                  <a:tab pos="1612900" algn="l"/>
                </a:tabLst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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FIRST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</a:t>
              </a:r>
              <a:r>
                <a:rPr kumimoji="0" lang="en-US" altLang="zh-CN" sz="2400" b="1" i="0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，或</a:t>
              </a:r>
            </a:p>
            <a:p>
              <a:pPr marL="636588" marR="0" lvl="1" indent="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  <a:buFont typeface="Wingdings" pitchFamily="2" charset="2"/>
                <a:buAutoNum type="circleNumDbPlain"/>
                <a:tabLst>
                  <a:tab pos="622300" algn="l"/>
                  <a:tab pos="1612900" algn="l"/>
                </a:tabLst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若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</a:t>
              </a:r>
              <a:r>
                <a:rPr kumimoji="0" lang="en-US" altLang="zh-CN" sz="2400" b="1" i="0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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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FOLLOW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(A)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  <a:p>
              <a:pPr marL="636588" marR="0" lvl="1" indent="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Tx/>
                <a:buFont typeface="Wingdings" pitchFamily="2" charset="2"/>
                <a:buNone/>
                <a:tabLst>
                  <a:tab pos="622300" algn="l"/>
                  <a:tab pos="1612900" algn="l"/>
                </a:tabLst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则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A→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</a:t>
              </a:r>
              <a:r>
                <a:rPr kumimoji="0" lang="en-US" altLang="zh-CN" sz="2400" b="1" i="0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i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便是惟一与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a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匹配的产生式，即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LL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（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1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）文法中的两个条件保证了自上而下匹配的唯一性。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201" y="2770"/>
              <a:ext cx="181" cy="1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+</a:t>
              </a: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273050" y="948182"/>
            <a:ext cx="8651875" cy="2127250"/>
            <a:chOff x="172" y="436"/>
            <a:chExt cx="5450" cy="1340"/>
          </a:xfrm>
          <a:noFill/>
        </p:grpSpPr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172" y="436"/>
              <a:ext cx="5450" cy="1340"/>
            </a:xfrm>
            <a:prstGeom prst="roundRect">
              <a:avLst>
                <a:gd name="adj" fmla="val 3480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marL="457200" marR="0" lvl="0" indent="-45720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  <a:buFont typeface="Wingdings" pitchFamily="2" charset="2"/>
                <a:buChar char="q"/>
                <a:tabLst>
                  <a:tab pos="622300" algn="l"/>
                  <a:tab pos="1612900" algn="l"/>
                </a:tabLst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LL(1)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文法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</a:t>
              </a:r>
            </a:p>
            <a:p>
              <a:pPr marL="636588" marR="0" lvl="1" indent="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>
                  <a:tab pos="622300" algn="l"/>
                  <a:tab pos="1612900" algn="l"/>
                </a:tabLst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设有文法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G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，若它的任一产生式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A→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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1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|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2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|…|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n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均满足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:</a:t>
              </a:r>
            </a:p>
            <a:p>
              <a:pPr marL="636588" marR="0" lvl="1" indent="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  <a:buFont typeface="Wingdings" pitchFamily="2" charset="2"/>
                <a:buAutoNum type="circleNumDbPlain"/>
                <a:tabLst>
                  <a:tab pos="622300" algn="l"/>
                  <a:tab pos="1612900" algn="l"/>
                </a:tabLst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FIRST(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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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FIRST(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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j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)=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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其中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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j,i,j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=1,2,…,n</a:t>
              </a:r>
            </a:p>
            <a:p>
              <a:pPr marL="636588" marR="0" lvl="1" indent="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  <a:buFont typeface="Wingdings" pitchFamily="2" charset="2"/>
                <a:buAutoNum type="circleNumDbPlain"/>
                <a:tabLst>
                  <a:tab pos="622300" algn="l"/>
                  <a:tab pos="1612900" algn="l"/>
                </a:tabLst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若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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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则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FIRST(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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j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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FOLLOW(A) =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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,j=1,2,…,n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且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j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i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  <a:p>
              <a:pPr marL="636588" marR="0" lvl="1" indent="0" algn="just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Tx/>
                <a:buFont typeface="Wingdings" pitchFamily="2" charset="2"/>
                <a:buNone/>
                <a:tabLst>
                  <a:tab pos="622300" algn="l"/>
                  <a:tab pos="1612900" algn="l"/>
                </a:tabLst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则文法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G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称为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LL(1)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文法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。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167" y="1074"/>
              <a:ext cx="181" cy="1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1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第四节 预测分析法</a:t>
            </a:r>
            <a:endParaRPr lang="zh-CN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36538" y="858393"/>
            <a:ext cx="8724900" cy="2831354"/>
          </a:xfrm>
          <a:prstGeom prst="roundRect">
            <a:avLst>
              <a:gd name="adj" fmla="val 585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Char char="q"/>
              <a:tabLst>
                <a:tab pos="622300" algn="l"/>
                <a:tab pos="1612900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预测分析表的构造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636588" marR="0" lvl="1" indent="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>
                <a:tab pos="622300" algn="l"/>
                <a:tab pos="1612900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设有文法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，构造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FIRST(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FOLLOW(A)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，然后执行如下算法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36588" marR="0" lvl="1" indent="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AutoNum type="circleNumDbPlain"/>
              <a:tabLst>
                <a:tab pos="622300" algn="l"/>
                <a:tab pos="1612900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对文法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的每个产生式执行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(2)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(3)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636588" marR="0" lvl="1" indent="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AutoNum type="circleNumDbPlain"/>
              <a:tabLst>
                <a:tab pos="622300" algn="l"/>
                <a:tab pos="1612900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对每个终结符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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FIRST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，则把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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放入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M[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A,a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];</a:t>
            </a:r>
          </a:p>
          <a:p>
            <a:pPr marL="636588" marR="0" lvl="1" indent="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AutoNum type="circleNumDbPlain"/>
              <a:tabLst>
                <a:tab pos="622300" algn="l"/>
                <a:tab pos="1612900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若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FIRST(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，则对所有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FOLLOW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(A)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把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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放入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M[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A,b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];</a:t>
            </a:r>
          </a:p>
          <a:p>
            <a:pPr marL="636588" marR="0" lvl="1" indent="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AutoNum type="circleNumDbPlain"/>
              <a:tabLst>
                <a:tab pos="622300" algn="l"/>
                <a:tab pos="1612900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把所有无定义（空白）的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M[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A,a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]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标上“出错”标志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84213" y="4134993"/>
            <a:ext cx="10080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</a:p>
        </p:txBody>
      </p:sp>
      <p:graphicFrame>
        <p:nvGraphicFramePr>
          <p:cNvPr id="11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31518"/>
              </p:ext>
            </p:extLst>
          </p:nvPr>
        </p:nvGraphicFramePr>
        <p:xfrm>
          <a:off x="2100263" y="4061968"/>
          <a:ext cx="6143625" cy="2198688"/>
        </p:xfrm>
        <a:graphic>
          <a:graphicData uri="http://schemas.openxmlformats.org/drawingml/2006/table">
            <a:tbl>
              <a:tblPr/>
              <a:tblGrid>
                <a:gridCol w="87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6448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+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48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0" marR="0" marT="46045" marB="4604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TE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Symbol" panose="05050102010706020507" pitchFamily="18" charset="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TE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Symbol" panose="05050102010706020507" pitchFamily="18" charset="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448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TE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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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48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</a:t>
                      </a:r>
                    </a:p>
                  </a:txBody>
                  <a:tcPr marL="0" marR="0" marT="46045" marB="4604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FT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Symbol" panose="05050102010706020507" pitchFamily="18" charset="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FT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Symbol" panose="05050102010706020507" pitchFamily="18" charset="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448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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*FT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Symbol" panose="05050102010706020507" pitchFamily="18" charset="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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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448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</a:t>
                      </a:r>
                    </a:p>
                  </a:txBody>
                  <a:tcPr marL="0" marR="0" marT="46045" marB="4604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i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(E)</a:t>
                      </a: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46045" marB="460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968375" y="3084513"/>
            <a:ext cx="7993063" cy="1209675"/>
            <a:chOff x="385" y="1625"/>
            <a:chExt cx="5035" cy="762"/>
          </a:xfrm>
        </p:grpSpPr>
        <p:sp>
          <p:nvSpPr>
            <p:cNvPr id="13" name="AutoShape 68"/>
            <p:cNvSpPr>
              <a:spLocks noChangeArrowheads="1"/>
            </p:cNvSpPr>
            <p:nvPr/>
          </p:nvSpPr>
          <p:spPr bwMode="auto">
            <a:xfrm>
              <a:off x="385" y="1625"/>
              <a:ext cx="5035" cy="762"/>
            </a:xfrm>
            <a:prstGeom prst="roundRect">
              <a:avLst>
                <a:gd name="adj" fmla="val 5435"/>
              </a:avLst>
            </a:prstGeom>
            <a:solidFill>
              <a:srgbClr val="66FF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 marL="86360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注意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：上述算法可以对任何文法</a:t>
              </a: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G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构造预测分析表。有些文法的预测分析表可能有多重入口。如果文法</a:t>
              </a: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G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的预测分析表没有多重入口，则</a:t>
              </a: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G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一定是</a:t>
              </a: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LL(1)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文法；反之，</a:t>
              </a: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G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不是</a:t>
              </a: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LL(1)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文法。</a:t>
              </a:r>
              <a:endParaRPr kumimoji="0" lang="zh-CN" alt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4" name="Object 69"/>
            <p:cNvGraphicFramePr>
              <a:graphicFrameLocks noChangeAspect="1"/>
            </p:cNvGraphicFramePr>
            <p:nvPr/>
          </p:nvGraphicFramePr>
          <p:xfrm>
            <a:off x="521" y="1688"/>
            <a:ext cx="22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8" name="剪辑" r:id="rId3" imgW="1728788" imgH="3252788" progId="MS_ClipArt_Gallery.2">
                    <p:embed/>
                  </p:oleObj>
                </mc:Choice>
                <mc:Fallback>
                  <p:oleObj name="剪辑" r:id="rId3" imgW="1728788" imgH="325278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688"/>
                          <a:ext cx="227" cy="336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5215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第四节 预测分析法</a:t>
            </a:r>
            <a:endParaRPr lang="zh-CN" altLang="en-US" dirty="0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25438" y="855853"/>
            <a:ext cx="8547100" cy="1205436"/>
          </a:xfrm>
          <a:prstGeom prst="roundRect">
            <a:avLst>
              <a:gd name="adj" fmla="val 1211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Char char="q"/>
              <a:tabLst>
                <a:tab pos="622300" algn="l"/>
                <a:tab pos="1612900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非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LL(1)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文法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636588" marR="0" lvl="1" indent="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>
                <a:tab pos="622300" algn="l"/>
                <a:tab pos="1612900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微软雅黑" pitchFamily="34" charset="-122"/>
                <a:ea typeface="微软雅黑" pitchFamily="34" charset="-122"/>
              </a:rPr>
              <a:t>并非所有文法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微软雅黑" pitchFamily="34" charset="-122"/>
                <a:ea typeface="微软雅黑" pitchFamily="34" charset="-122"/>
              </a:rPr>
              <a:t>都可以改写成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微软雅黑" pitchFamily="34" charset="-122"/>
                <a:ea typeface="微软雅黑" pitchFamily="34" charset="-122"/>
              </a:rPr>
              <a:t>LL(1)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微软雅黑" pitchFamily="34" charset="-122"/>
                <a:ea typeface="微软雅黑" pitchFamily="34" charset="-122"/>
              </a:rPr>
              <a:t>文法，即使提取左公因子和消除左递归后，也不是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微软雅黑" pitchFamily="34" charset="-122"/>
                <a:ea typeface="微软雅黑" pitchFamily="34" charset="-122"/>
              </a:rPr>
              <a:t>LL(1)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微软雅黑" pitchFamily="34" charset="-122"/>
                <a:ea typeface="微软雅黑" pitchFamily="34" charset="-122"/>
              </a:rPr>
              <a:t>文法。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95288" y="2170303"/>
            <a:ext cx="3097212" cy="100806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例：文法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en-US" altLang="zh-CN" sz="1800" b="0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iCtS|iCtSeS|a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3635375" y="2386203"/>
            <a:ext cx="1800225" cy="5048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CC"/>
          </a:solidFill>
          <a:ln>
            <a:noFill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提取左因子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5507038" y="2170303"/>
            <a:ext cx="3097212" cy="1008063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iCtSS’|a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S’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eS|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 rot="5400000">
            <a:off x="6515895" y="3395059"/>
            <a:ext cx="792162" cy="5048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CC"/>
          </a:solidFill>
          <a:ln>
            <a:noFill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940425" y="3322828"/>
            <a:ext cx="2303463" cy="4318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求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FIRST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FOLLOW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07038" y="4186428"/>
            <a:ext cx="3457575" cy="16573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FIRST(S)={i,a}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FIRST(S’)={e,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FIRST(C)={b}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FOLLOW(S)=FOLLOW(S’)={e,#}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FOLLOW(C)={t}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 rot="5400000">
            <a:off x="5004594" y="4547584"/>
            <a:ext cx="358775" cy="3097213"/>
          </a:xfrm>
          <a:prstGeom prst="curvedLeftArrow">
            <a:avLst>
              <a:gd name="adj1" fmla="val 172655"/>
              <a:gd name="adj2" fmla="val 345310"/>
              <a:gd name="adj3" fmla="val 33333"/>
            </a:avLst>
          </a:prstGeom>
          <a:solidFill>
            <a:srgbClr val="FF99CC"/>
          </a:solidFill>
          <a:ln>
            <a:noFill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4500563" y="5986653"/>
            <a:ext cx="1512887" cy="4318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求预测分析表</a:t>
            </a:r>
          </a:p>
        </p:txBody>
      </p:sp>
      <p:graphicFrame>
        <p:nvGraphicFramePr>
          <p:cNvPr id="26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59923"/>
              </p:ext>
            </p:extLst>
          </p:nvPr>
        </p:nvGraphicFramePr>
        <p:xfrm>
          <a:off x="179388" y="3610166"/>
          <a:ext cx="4932362" cy="2001837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2051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355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a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Symbol" panose="05050102010706020507" pitchFamily="18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iCtSS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Symbol" panose="05050102010706020507" pitchFamily="18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076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’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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Symbol" panose="05050102010706020507" pitchFamily="18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’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355"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b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indent="-28575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indent="-228600" algn="l" defTabSz="914400" rtl="0" eaLnBrk="1" latinLnBrk="0" hangingPunct="1"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indent="-228600" algn="l" defTabSz="914400" rtl="0" eaLnBrk="1" latinLnBrk="0" hangingPunct="1"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Rectangle 79"/>
          <p:cNvSpPr>
            <a:spLocks noChangeArrowheads="1"/>
          </p:cNvSpPr>
          <p:nvPr/>
        </p:nvSpPr>
        <p:spPr bwMode="auto">
          <a:xfrm>
            <a:off x="1258888" y="5626291"/>
            <a:ext cx="1512887" cy="4318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预测分析表</a:t>
            </a:r>
          </a:p>
        </p:txBody>
      </p:sp>
      <p:grpSp>
        <p:nvGrpSpPr>
          <p:cNvPr id="28" name="Group 80"/>
          <p:cNvGrpSpPr>
            <a:grpSpLocks/>
          </p:cNvGrpSpPr>
          <p:nvPr/>
        </p:nvGrpSpPr>
        <p:grpSpPr bwMode="auto">
          <a:xfrm>
            <a:off x="611188" y="2689416"/>
            <a:ext cx="7993062" cy="1209675"/>
            <a:chOff x="385" y="1625"/>
            <a:chExt cx="5035" cy="762"/>
          </a:xfrm>
        </p:grpSpPr>
        <p:sp>
          <p:nvSpPr>
            <p:cNvPr id="29" name="AutoShape 81"/>
            <p:cNvSpPr>
              <a:spLocks noChangeArrowheads="1"/>
            </p:cNvSpPr>
            <p:nvPr/>
          </p:nvSpPr>
          <p:spPr bwMode="auto">
            <a:xfrm>
              <a:off x="385" y="1625"/>
              <a:ext cx="5035" cy="762"/>
            </a:xfrm>
            <a:prstGeom prst="roundRect">
              <a:avLst>
                <a:gd name="adj" fmla="val 5435"/>
              </a:avLst>
            </a:prstGeom>
            <a:solidFill>
              <a:srgbClr val="66FF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 marL="86360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结论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：该文法不是</a:t>
              </a: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LL(1)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文法。事实上，不必构造预测分析表也可得出该结论，因为</a:t>
              </a: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S’</a:t>
              </a: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</a:t>
              </a:r>
              <a:r>
                <a:rPr kumimoji="0" lang="en-US" altLang="zh-CN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eS</a:t>
              </a: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|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，同时</a:t>
              </a: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FIRST(</a:t>
              </a:r>
              <a:r>
                <a:rPr kumimoji="0" lang="en-US" altLang="zh-CN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eS</a:t>
              </a: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)FOLLOW(S’)={e}; </a:t>
              </a:r>
              <a:endParaRPr kumimoji="0" lang="en-US" altLang="zh-CN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graphicFrame>
          <p:nvGraphicFramePr>
            <p:cNvPr id="30" name="Object 82"/>
            <p:cNvGraphicFramePr>
              <a:graphicFrameLocks noChangeAspect="1"/>
            </p:cNvGraphicFramePr>
            <p:nvPr/>
          </p:nvGraphicFramePr>
          <p:xfrm>
            <a:off x="521" y="1688"/>
            <a:ext cx="22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2" name="剪辑" r:id="rId3" imgW="1728788" imgH="3252788" progId="MS_ClipArt_Gallery.2">
                    <p:embed/>
                  </p:oleObj>
                </mc:Choice>
                <mc:Fallback>
                  <p:oleObj name="剪辑" r:id="rId3" imgW="1728788" imgH="325278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688"/>
                          <a:ext cx="227" cy="336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7100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</a:rPr>
              <a:t>作业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20713" y="1186942"/>
            <a:ext cx="8086725" cy="10556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kumimoji="0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必做题：</a:t>
            </a:r>
            <a:r>
              <a:rPr kumimoji="0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7-2</a:t>
            </a:r>
            <a:r>
              <a:rPr kumimoji="0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7-3</a:t>
            </a:r>
            <a:r>
              <a:rPr kumimoji="0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7-5</a:t>
            </a:r>
          </a:p>
          <a:p>
            <a:pPr marL="457200" indent="-457200"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kumimoji="0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思考题：其余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20713" y="2425192"/>
            <a:ext cx="8086725" cy="34861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|</a:t>
            </a:r>
          </a:p>
          <a:p>
            <a:pPr marL="0" marR="0" lvl="0" indent="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1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）该文法是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LL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1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）文法吗？为什么？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marL="0" marR="0" lvl="0" indent="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2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）若采用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LL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1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）方法进行语法分析，如何得到该文法的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LL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1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）分析表？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marL="0" marR="0" lvl="0" indent="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3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）若输入符号串为“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aaaa”,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请给出语法分析过程。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marL="0" marR="0" lvl="0" indent="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Monotype Sorts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0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9843" y="1720840"/>
            <a:ext cx="8050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| (F)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F 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ET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+ET | 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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求文法的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集、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集，并构造预测分析表。该文法是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LL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）文法吗？</a:t>
            </a:r>
          </a:p>
        </p:txBody>
      </p:sp>
      <p:sp>
        <p:nvSpPr>
          <p:cNvPr id="3" name="矩形 2"/>
          <p:cNvSpPr/>
          <p:nvPr/>
        </p:nvSpPr>
        <p:spPr>
          <a:xfrm>
            <a:off x="-243815" y="1114372"/>
            <a:ext cx="262123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001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已知文法</a:t>
            </a:r>
            <a:r>
              <a:rPr lang="en-US" altLang="zh-CN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zh-CN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zh-CN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14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第一节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</a:rPr>
              <a:t>引言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490538" y="1532065"/>
            <a:ext cx="7975600" cy="1463183"/>
          </a:xfrm>
          <a:prstGeom prst="roundRect">
            <a:avLst>
              <a:gd name="adj" fmla="val 6205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355600" marR="0" lvl="0" indent="-3556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对经过词法分析得到的符号串，按文法规则进行判断，看它是否构成正确的句子；如果是不正确的句子，给出准确的错误信息，并给出相应的处理；对正确的句子，给出其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语法树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；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95288" y="957390"/>
            <a:ext cx="38163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语法分析器的功能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3419475" y="3260852"/>
            <a:ext cx="1655763" cy="935038"/>
          </a:xfrm>
          <a:prstGeom prst="rect">
            <a:avLst/>
          </a:prstGeom>
          <a:solidFill>
            <a:srgbClr val="FFCCFF"/>
          </a:solidFill>
          <a:ln w="9525" algn="ctr">
            <a:solidFill>
              <a:srgbClr val="0033CC"/>
            </a:solidFill>
            <a:miter lim="800000"/>
            <a:headEnd/>
            <a:tailEnd/>
          </a:ln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语法分析器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6084888" y="3260852"/>
            <a:ext cx="2087562" cy="431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正确句子的语法树</a:t>
            </a: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5221288" y="3332290"/>
            <a:ext cx="790575" cy="287337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755650" y="3476752"/>
            <a:ext cx="1582738" cy="431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符号串</a:t>
            </a: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2411413" y="3548190"/>
            <a:ext cx="862012" cy="287337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6083300" y="3764090"/>
            <a:ext cx="2089150" cy="431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报告错误信息</a:t>
            </a:r>
          </a:p>
        </p:txBody>
      </p:sp>
      <p:sp>
        <p:nvSpPr>
          <p:cNvPr id="27" name="AutoShape 21"/>
          <p:cNvSpPr>
            <a:spLocks noChangeArrowheads="1"/>
          </p:cNvSpPr>
          <p:nvPr/>
        </p:nvSpPr>
        <p:spPr bwMode="auto">
          <a:xfrm>
            <a:off x="5219700" y="3835527"/>
            <a:ext cx="790575" cy="287338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AutoShape 22"/>
          <p:cNvSpPr>
            <a:spLocks noChangeArrowheads="1"/>
          </p:cNvSpPr>
          <p:nvPr/>
        </p:nvSpPr>
        <p:spPr bwMode="auto">
          <a:xfrm>
            <a:off x="503238" y="4292727"/>
            <a:ext cx="7905750" cy="1205436"/>
          </a:xfrm>
          <a:prstGeom prst="roundRect">
            <a:avLst>
              <a:gd name="adj" fmla="val 908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355600" marR="0" lvl="0" indent="-35560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给定文法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G=(V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,V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以及输入串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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0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*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 marL="812800" marR="0" lvl="1" indent="-23495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自上而下的语法分析</a:t>
            </a:r>
          </a:p>
          <a:p>
            <a:pPr marL="812800" marR="0" lvl="1" indent="-23495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自下而上的语法分析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33"/>
          <p:cNvSpPr>
            <a:spLocks/>
          </p:cNvSpPr>
          <p:nvPr/>
        </p:nvSpPr>
        <p:spPr bwMode="auto">
          <a:xfrm>
            <a:off x="1619250" y="4964113"/>
            <a:ext cx="2592388" cy="95250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34"/>
          <p:cNvSpPr>
            <a:spLocks/>
          </p:cNvSpPr>
          <p:nvPr/>
        </p:nvSpPr>
        <p:spPr bwMode="auto">
          <a:xfrm>
            <a:off x="1619250" y="5326190"/>
            <a:ext cx="2592388" cy="95250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AutoShape 35"/>
          <p:cNvSpPr>
            <a:spLocks noChangeArrowheads="1"/>
          </p:cNvSpPr>
          <p:nvPr/>
        </p:nvSpPr>
        <p:spPr bwMode="auto">
          <a:xfrm>
            <a:off x="3492500" y="2973515"/>
            <a:ext cx="4681538" cy="1368425"/>
          </a:xfrm>
          <a:prstGeom prst="wedgeRoundRectCallout">
            <a:avLst>
              <a:gd name="adj1" fmla="val -62899"/>
              <a:gd name="adj2" fmla="val 9470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从开始符号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出发，看能否找到一个最右推导，使得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w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；或从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S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出发，能否构成一个语法树，使得树的叶结点自左向右构成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w; </a:t>
            </a:r>
          </a:p>
        </p:txBody>
      </p:sp>
      <p:sp>
        <p:nvSpPr>
          <p:cNvPr id="32" name="AutoShape 36"/>
          <p:cNvSpPr>
            <a:spLocks noChangeArrowheads="1"/>
          </p:cNvSpPr>
          <p:nvPr/>
        </p:nvSpPr>
        <p:spPr bwMode="auto">
          <a:xfrm>
            <a:off x="4067175" y="3848227"/>
            <a:ext cx="4681538" cy="720725"/>
          </a:xfrm>
          <a:prstGeom prst="wedgeRoundRectCallout">
            <a:avLst>
              <a:gd name="adj1" fmla="val -64852"/>
              <a:gd name="adj2" fmla="val 15264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从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开始，看能否找到一个规范归约，逐步向上归约，直到开始符号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420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 autoUpdateAnimBg="0"/>
      <p:bldP spid="29" grpId="0" animBg="1"/>
      <p:bldP spid="30" grpId="0" animBg="1"/>
      <p:bldP spid="31" grpId="0" animBg="1" autoUpdateAnimBg="0"/>
      <p:bldP spid="3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第二节 回溯分析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</a:rPr>
              <a:t>法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490538" y="1085406"/>
            <a:ext cx="7975600" cy="1573197"/>
          </a:xfrm>
          <a:prstGeom prst="roundRect">
            <a:avLst>
              <a:gd name="adj" fmla="val 504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55600" marR="0" lvl="0" indent="-3556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从文法的开始符号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出发，选取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的候选式进行推导，接着按最左推导进行下去；如果推导失败，再换用其他的候选式；若穷尽所有的候选式都失败，则表明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不是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的句子，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存在语法错语；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468313" y="2741168"/>
            <a:ext cx="2951162" cy="2016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例：设有文法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S→xAy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A→ab│a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输入串为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xay,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它的自上而下分析过程如右图所示</a:t>
            </a: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4768850" y="2596706"/>
            <a:ext cx="36260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</a:t>
            </a:r>
          </a:p>
        </p:txBody>
      </p:sp>
      <p:grpSp>
        <p:nvGrpSpPr>
          <p:cNvPr id="39" name="Group 18"/>
          <p:cNvGrpSpPr>
            <a:grpSpLocks/>
          </p:cNvGrpSpPr>
          <p:nvPr/>
        </p:nvGrpSpPr>
        <p:grpSpPr bwMode="auto">
          <a:xfrm>
            <a:off x="3922712" y="2957069"/>
            <a:ext cx="2019299" cy="1227138"/>
            <a:chOff x="3293" y="2297"/>
            <a:chExt cx="1272" cy="773"/>
          </a:xfrm>
          <a:noFill/>
        </p:grpSpPr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3293" y="2764"/>
              <a:ext cx="214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x</a:t>
              </a: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H="1">
              <a:off x="3437" y="2297"/>
              <a:ext cx="384" cy="528"/>
            </a:xfrm>
            <a:prstGeom prst="line">
              <a:avLst/>
            </a:prstGeom>
            <a:grpFill/>
            <a:ln w="28575">
              <a:solidFill>
                <a:srgbClr val="0033CC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3917" y="2345"/>
              <a:ext cx="0" cy="480"/>
            </a:xfrm>
            <a:prstGeom prst="line">
              <a:avLst/>
            </a:prstGeom>
            <a:grpFill/>
            <a:ln w="28575">
              <a:solidFill>
                <a:srgbClr val="0033CC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>
              <a:off x="4013" y="2297"/>
              <a:ext cx="384" cy="528"/>
            </a:xfrm>
            <a:prstGeom prst="line">
              <a:avLst/>
            </a:prstGeom>
            <a:grpFill/>
            <a:ln w="28575">
              <a:solidFill>
                <a:srgbClr val="0033CC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3802" y="2779"/>
              <a:ext cx="253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4346" y="2750"/>
              <a:ext cx="219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y</a:t>
              </a:r>
            </a:p>
          </p:txBody>
        </p:sp>
      </p:grpSp>
      <p:grpSp>
        <p:nvGrpSpPr>
          <p:cNvPr id="46" name="Group 19"/>
          <p:cNvGrpSpPr>
            <a:grpSpLocks/>
          </p:cNvGrpSpPr>
          <p:nvPr/>
        </p:nvGrpSpPr>
        <p:grpSpPr bwMode="auto">
          <a:xfrm>
            <a:off x="4295775" y="4173093"/>
            <a:ext cx="1211263" cy="681038"/>
            <a:chOff x="3523" y="3017"/>
            <a:chExt cx="763" cy="429"/>
          </a:xfrm>
          <a:noFill/>
        </p:grpSpPr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3523" y="3158"/>
              <a:ext cx="264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        </a:t>
              </a: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 flipH="1">
              <a:off x="3677" y="3017"/>
              <a:ext cx="192" cy="240"/>
            </a:xfrm>
            <a:prstGeom prst="line">
              <a:avLst/>
            </a:prstGeom>
            <a:grpFill/>
            <a:ln w="28575">
              <a:solidFill>
                <a:srgbClr val="0033CC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>
              <a:off x="3969" y="3022"/>
              <a:ext cx="140" cy="235"/>
            </a:xfrm>
            <a:prstGeom prst="line">
              <a:avLst/>
            </a:prstGeom>
            <a:grpFill/>
            <a:ln w="28575">
              <a:solidFill>
                <a:srgbClr val="0033CC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4074" y="3158"/>
              <a:ext cx="212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</p:grpSp>
      <p:sp>
        <p:nvSpPr>
          <p:cNvPr id="51" name="Rectangle 20"/>
          <p:cNvSpPr>
            <a:spLocks noChangeArrowheads="1"/>
          </p:cNvSpPr>
          <p:nvPr/>
        </p:nvSpPr>
        <p:spPr bwMode="auto">
          <a:xfrm>
            <a:off x="3851275" y="3244406"/>
            <a:ext cx="2087563" cy="1152525"/>
          </a:xfrm>
          <a:prstGeom prst="rect">
            <a:avLst/>
          </a:prstGeom>
          <a:noFill/>
          <a:ln>
            <a:noFill/>
          </a:ln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50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</a:t>
            </a: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6786563" y="2596706"/>
            <a:ext cx="36260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</a:t>
            </a:r>
          </a:p>
        </p:txBody>
      </p:sp>
      <p:grpSp>
        <p:nvGrpSpPr>
          <p:cNvPr id="53" name="Group 22"/>
          <p:cNvGrpSpPr>
            <a:grpSpLocks/>
          </p:cNvGrpSpPr>
          <p:nvPr/>
        </p:nvGrpSpPr>
        <p:grpSpPr bwMode="auto">
          <a:xfrm>
            <a:off x="5940426" y="2957069"/>
            <a:ext cx="2019301" cy="1227138"/>
            <a:chOff x="3293" y="2297"/>
            <a:chExt cx="1272" cy="773"/>
          </a:xfrm>
          <a:noFill/>
        </p:grpSpPr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3293" y="2764"/>
              <a:ext cx="214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x</a:t>
              </a:r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 flipH="1">
              <a:off x="3437" y="2297"/>
              <a:ext cx="384" cy="528"/>
            </a:xfrm>
            <a:prstGeom prst="line">
              <a:avLst/>
            </a:prstGeom>
            <a:grpFill/>
            <a:ln w="28575">
              <a:solidFill>
                <a:srgbClr val="0033CC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>
              <a:off x="3917" y="2345"/>
              <a:ext cx="0" cy="480"/>
            </a:xfrm>
            <a:prstGeom prst="line">
              <a:avLst/>
            </a:prstGeom>
            <a:grpFill/>
            <a:ln w="28575">
              <a:solidFill>
                <a:srgbClr val="0033CC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26"/>
            <p:cNvSpPr>
              <a:spLocks noChangeShapeType="1"/>
            </p:cNvSpPr>
            <p:nvPr/>
          </p:nvSpPr>
          <p:spPr bwMode="auto">
            <a:xfrm>
              <a:off x="4013" y="2297"/>
              <a:ext cx="384" cy="528"/>
            </a:xfrm>
            <a:prstGeom prst="line">
              <a:avLst/>
            </a:prstGeom>
            <a:grpFill/>
            <a:ln w="28575">
              <a:solidFill>
                <a:srgbClr val="0033CC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3802" y="2779"/>
              <a:ext cx="253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4346" y="2750"/>
              <a:ext cx="219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y</a:t>
              </a:r>
            </a:p>
          </p:txBody>
        </p:sp>
      </p:grpSp>
      <p:grpSp>
        <p:nvGrpSpPr>
          <p:cNvPr id="60" name="Group 35"/>
          <p:cNvGrpSpPr>
            <a:grpSpLocks/>
          </p:cNvGrpSpPr>
          <p:nvPr/>
        </p:nvGrpSpPr>
        <p:grpSpPr bwMode="auto">
          <a:xfrm>
            <a:off x="6783388" y="4109593"/>
            <a:ext cx="419100" cy="779463"/>
            <a:chOff x="4273" y="3000"/>
            <a:chExt cx="264" cy="491"/>
          </a:xfrm>
          <a:noFill/>
        </p:grpSpPr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4273" y="3203"/>
              <a:ext cx="264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        </a:t>
              </a:r>
            </a:p>
          </p:txBody>
        </p:sp>
        <p:sp>
          <p:nvSpPr>
            <p:cNvPr id="62" name="Line 31"/>
            <p:cNvSpPr>
              <a:spLocks noChangeShapeType="1"/>
            </p:cNvSpPr>
            <p:nvPr/>
          </p:nvSpPr>
          <p:spPr bwMode="auto">
            <a:xfrm>
              <a:off x="4361" y="3000"/>
              <a:ext cx="0" cy="272"/>
            </a:xfrm>
            <a:prstGeom prst="line">
              <a:avLst/>
            </a:prstGeom>
            <a:grpFill/>
            <a:ln w="28575">
              <a:solidFill>
                <a:srgbClr val="0033CC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3" name="Rectangle 34"/>
          <p:cNvSpPr>
            <a:spLocks noChangeArrowheads="1"/>
          </p:cNvSpPr>
          <p:nvPr/>
        </p:nvSpPr>
        <p:spPr bwMode="auto">
          <a:xfrm>
            <a:off x="6372225" y="3747643"/>
            <a:ext cx="2087563" cy="1152525"/>
          </a:xfrm>
          <a:prstGeom prst="rect">
            <a:avLst/>
          </a:prstGeom>
          <a:noFill/>
          <a:ln>
            <a:noFill/>
          </a:ln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96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</a:t>
            </a:r>
          </a:p>
        </p:txBody>
      </p:sp>
      <p:grpSp>
        <p:nvGrpSpPr>
          <p:cNvPr id="64" name="Group 36"/>
          <p:cNvGrpSpPr>
            <a:grpSpLocks/>
          </p:cNvGrpSpPr>
          <p:nvPr/>
        </p:nvGrpSpPr>
        <p:grpSpPr bwMode="auto">
          <a:xfrm>
            <a:off x="611188" y="5044631"/>
            <a:ext cx="7993062" cy="936625"/>
            <a:chOff x="340" y="1842"/>
            <a:chExt cx="5035" cy="499"/>
          </a:xfrm>
          <a:noFill/>
        </p:grpSpPr>
        <p:sp>
          <p:nvSpPr>
            <p:cNvPr id="65" name="AutoShape 37"/>
            <p:cNvSpPr>
              <a:spLocks noChangeArrowheads="1"/>
            </p:cNvSpPr>
            <p:nvPr/>
          </p:nvSpPr>
          <p:spPr bwMode="auto">
            <a:xfrm>
              <a:off x="340" y="1854"/>
              <a:ext cx="5035" cy="487"/>
            </a:xfrm>
            <a:prstGeom prst="roundRect">
              <a:avLst>
                <a:gd name="adj" fmla="val 5435"/>
              </a:avLst>
            </a:prstGeom>
            <a:grpFill/>
            <a:ln>
              <a:noFill/>
            </a:ln>
            <a:effectLst/>
            <a:extLst/>
          </p:spPr>
          <p:txBody>
            <a:bodyPr/>
            <a:lstStyle/>
            <a:p>
              <a:pPr marL="86360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注意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：上述试探用所有的可能产生式进行推导的方法叫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回溯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，是一种低效的方法。</a:t>
              </a:r>
            </a:p>
          </p:txBody>
        </p:sp>
        <p:graphicFrame>
          <p:nvGraphicFramePr>
            <p:cNvPr id="66" name="Object 38"/>
            <p:cNvGraphicFramePr>
              <a:graphicFrameLocks noChangeAspect="1"/>
            </p:cNvGraphicFramePr>
            <p:nvPr/>
          </p:nvGraphicFramePr>
          <p:xfrm>
            <a:off x="476" y="1842"/>
            <a:ext cx="227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剪辑" r:id="rId3" imgW="1728788" imgH="3252788" progId="MS_ClipArt_Gallery.2">
                    <p:embed/>
                  </p:oleObj>
                </mc:Choice>
                <mc:Fallback>
                  <p:oleObj name="剪辑" r:id="rId3" imgW="1728788" imgH="325278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842"/>
                          <a:ext cx="227" cy="462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672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51" grpId="0"/>
      <p:bldP spid="5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第二节 回溯分析法</a:t>
            </a:r>
            <a:endParaRPr lang="zh-CN" alt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471488" y="820293"/>
            <a:ext cx="8013700" cy="2005655"/>
          </a:xfrm>
          <a:prstGeom prst="roundRect">
            <a:avLst>
              <a:gd name="adj" fmla="val 7549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55600" marR="0" lvl="0" indent="-3556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回溯分析法的问题：</a:t>
            </a:r>
          </a:p>
          <a:p>
            <a:pPr marL="622300" marR="0" lvl="1" indent="-4445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在文法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中，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有两个候选式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A→ab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A→a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，它们都能匹配输入串中的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，但选择前一个候选式造成虚假匹配；回溯的原因，在于候选式有公共左因子；</a:t>
            </a:r>
          </a:p>
          <a:p>
            <a:pPr marL="355600" marR="0" lvl="0" indent="-3556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消除回溯：提取产生式的公共因子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39750" y="3053906"/>
            <a:ext cx="2951163" cy="25209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例：将文法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S→xAy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A→ab│a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改造成：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S→xAy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A→aB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B→b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│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xay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的推导过程如右图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5707063" y="2838006"/>
            <a:ext cx="3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</a:t>
            </a:r>
          </a:p>
        </p:txBody>
      </p:sp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4860926" y="3242819"/>
            <a:ext cx="2019301" cy="1227138"/>
            <a:chOff x="3293" y="2297"/>
            <a:chExt cx="1272" cy="773"/>
          </a:xfrm>
        </p:grpSpPr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3293" y="276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x</a:t>
              </a: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3437" y="2297"/>
              <a:ext cx="384" cy="52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917" y="2345"/>
              <a:ext cx="0" cy="48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4013" y="2297"/>
              <a:ext cx="384" cy="52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3802" y="2779"/>
              <a:ext cx="25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4346" y="2750"/>
              <a:ext cx="2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y</a:t>
              </a:r>
            </a:p>
          </p:txBody>
        </p:sp>
      </p:grpSp>
      <p:grpSp>
        <p:nvGrpSpPr>
          <p:cNvPr id="33" name="Group 27"/>
          <p:cNvGrpSpPr>
            <a:grpSpLocks/>
          </p:cNvGrpSpPr>
          <p:nvPr/>
        </p:nvGrpSpPr>
        <p:grpSpPr bwMode="auto">
          <a:xfrm>
            <a:off x="5233988" y="4458843"/>
            <a:ext cx="1211262" cy="681038"/>
            <a:chOff x="3523" y="3017"/>
            <a:chExt cx="763" cy="429"/>
          </a:xfrm>
        </p:grpSpPr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3523" y="3158"/>
              <a:ext cx="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        </a:t>
              </a: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 flipH="1">
              <a:off x="3677" y="3017"/>
              <a:ext cx="192" cy="24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3969" y="3022"/>
              <a:ext cx="140" cy="235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074" y="315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</p:grpSp>
      <p:grpSp>
        <p:nvGrpSpPr>
          <p:cNvPr id="38" name="Group 33"/>
          <p:cNvGrpSpPr>
            <a:grpSpLocks/>
          </p:cNvGrpSpPr>
          <p:nvPr/>
        </p:nvGrpSpPr>
        <p:grpSpPr bwMode="auto">
          <a:xfrm>
            <a:off x="6156325" y="5082731"/>
            <a:ext cx="419100" cy="779462"/>
            <a:chOff x="4273" y="3000"/>
            <a:chExt cx="264" cy="491"/>
          </a:xfrm>
        </p:grpSpPr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4273" y="3203"/>
              <a:ext cx="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</a:t>
              </a: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        </a:t>
              </a: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4361" y="3000"/>
              <a:ext cx="0" cy="27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Freeform 36"/>
          <p:cNvSpPr>
            <a:spLocks/>
          </p:cNvSpPr>
          <p:nvPr/>
        </p:nvSpPr>
        <p:spPr bwMode="auto">
          <a:xfrm>
            <a:off x="4643438" y="5911406"/>
            <a:ext cx="2592387" cy="95250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AutoShape 37"/>
          <p:cNvSpPr>
            <a:spLocks noChangeArrowheads="1"/>
          </p:cNvSpPr>
          <p:nvPr/>
        </p:nvSpPr>
        <p:spPr bwMode="auto">
          <a:xfrm>
            <a:off x="179388" y="4422331"/>
            <a:ext cx="4681537" cy="433387"/>
          </a:xfrm>
          <a:prstGeom prst="wedgeRoundRectCallout">
            <a:avLst>
              <a:gd name="adj1" fmla="val 56000"/>
              <a:gd name="adj2" fmla="val 306412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唯一的推导过程，不用回溯。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29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41" grpId="0" animBg="1"/>
      <p:bldP spid="4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第二节 回溯分析法</a:t>
            </a:r>
            <a:endParaRPr lang="zh-CN" altLang="en-US" dirty="0"/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544513" y="838454"/>
            <a:ext cx="7867650" cy="46831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55600" marR="0" lvl="0" indent="-3556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提取产生式公共因子的一般方法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051050" y="1487742"/>
            <a:ext cx="3960813" cy="7921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产生式：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A→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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1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|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2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|…|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n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|</a:t>
            </a:r>
            <a:r>
              <a:rPr kumimoji="0" lang="el-GR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δ</a:t>
            </a:r>
            <a:endParaRPr kumimoji="0" lang="el-GR" altLang="en-US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uLnTx/>
              <a:uFillTx/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051050" y="3503867"/>
            <a:ext cx="3960813" cy="1079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得到等价产生式：</a:t>
            </a: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A→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B|</a:t>
            </a:r>
            <a:r>
              <a:rPr kumimoji="0" lang="el-GR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δ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uLnTx/>
              <a:uFillTx/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  <a:p>
            <a:pPr marL="1081088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B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→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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1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|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2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|…|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n</a:t>
            </a:r>
          </a:p>
        </p:txBody>
      </p: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611188" y="4870704"/>
            <a:ext cx="7993062" cy="936625"/>
            <a:chOff x="340" y="1842"/>
            <a:chExt cx="5035" cy="499"/>
          </a:xfrm>
          <a:noFill/>
        </p:grpSpPr>
        <p:sp>
          <p:nvSpPr>
            <p:cNvPr id="19" name="AutoShape 9"/>
            <p:cNvSpPr>
              <a:spLocks noChangeArrowheads="1"/>
            </p:cNvSpPr>
            <p:nvPr/>
          </p:nvSpPr>
          <p:spPr bwMode="auto">
            <a:xfrm>
              <a:off x="340" y="1854"/>
              <a:ext cx="5035" cy="487"/>
            </a:xfrm>
            <a:prstGeom prst="roundRect">
              <a:avLst>
                <a:gd name="adj" fmla="val 5435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86360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注意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：对一个文法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G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的所有非终结符的产生式提取公共左因子，可使该文法的分析过程没有回溯。</a:t>
              </a:r>
            </a:p>
          </p:txBody>
        </p:sp>
        <p:graphicFrame>
          <p:nvGraphicFramePr>
            <p:cNvPr id="20" name="Object 10"/>
            <p:cNvGraphicFramePr>
              <a:graphicFrameLocks noChangeAspect="1"/>
            </p:cNvGraphicFramePr>
            <p:nvPr/>
          </p:nvGraphicFramePr>
          <p:xfrm>
            <a:off x="476" y="1842"/>
            <a:ext cx="227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" name="剪辑" r:id="rId3" imgW="1728788" imgH="3252788" progId="MS_ClipArt_Gallery.2">
                    <p:embed/>
                  </p:oleObj>
                </mc:Choice>
                <mc:Fallback>
                  <p:oleObj name="剪辑" r:id="rId3" imgW="1728788" imgH="325278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842"/>
                          <a:ext cx="227" cy="462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4"/>
          <p:cNvGrpSpPr>
            <a:grpSpLocks/>
          </p:cNvGrpSpPr>
          <p:nvPr/>
        </p:nvGrpSpPr>
        <p:grpSpPr bwMode="auto">
          <a:xfrm>
            <a:off x="3851275" y="2276475"/>
            <a:ext cx="2663825" cy="1008063"/>
            <a:chOff x="2426" y="1434"/>
            <a:chExt cx="1678" cy="635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 rot="5400000">
              <a:off x="2245" y="1615"/>
              <a:ext cx="635" cy="2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380 h 21600"/>
                <a:gd name="T14" fmla="*/ 18913 w 21600"/>
                <a:gd name="T15" fmla="*/ 1622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33CC"/>
            </a:solidFill>
            <a:ln>
              <a:noFill/>
            </a:ln>
            <a:effectLst>
              <a:outerShdw dist="107763" dir="18900000" algn="ctr" rotWithShape="0">
                <a:srgbClr val="B2B2B2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789" y="1480"/>
              <a:ext cx="131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提取公共左因子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28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第二节 回溯分析法</a:t>
            </a:r>
            <a:endParaRPr lang="zh-CN" altLang="en-US" dirty="0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23850" y="966343"/>
            <a:ext cx="2160588" cy="10080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另一个</a:t>
            </a:r>
          </a:p>
          <a:p>
            <a:pPr algn="ctr"/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严重问题</a:t>
            </a: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3059113" y="893318"/>
            <a:ext cx="5329237" cy="1995488"/>
            <a:chOff x="1927" y="436"/>
            <a:chExt cx="3357" cy="1257"/>
          </a:xfrm>
          <a:noFill/>
        </p:grpSpPr>
        <p:graphicFrame>
          <p:nvGraphicFramePr>
            <p:cNvPr id="26" name="Object 6"/>
            <p:cNvGraphicFramePr>
              <a:graphicFrameLocks noChangeAspect="1"/>
            </p:cNvGraphicFramePr>
            <p:nvPr/>
          </p:nvGraphicFramePr>
          <p:xfrm>
            <a:off x="4547" y="527"/>
            <a:ext cx="737" cy="1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剪辑" r:id="rId4" imgW="3848100" imgH="5478463" progId="MS_ClipArt_Gallery.2">
                    <p:embed/>
                  </p:oleObj>
                </mc:Choice>
                <mc:Fallback>
                  <p:oleObj name="剪辑" r:id="rId4" imgW="3848100" imgH="547846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7" y="527"/>
                          <a:ext cx="737" cy="1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AutoShape 7"/>
            <p:cNvSpPr>
              <a:spLocks noChangeArrowheads="1"/>
            </p:cNvSpPr>
            <p:nvPr/>
          </p:nvSpPr>
          <p:spPr bwMode="auto">
            <a:xfrm>
              <a:off x="1927" y="436"/>
              <a:ext cx="1860" cy="1242"/>
            </a:xfrm>
            <a:prstGeom prst="cloudCallout">
              <a:avLst>
                <a:gd name="adj1" fmla="val 105213"/>
                <a:gd name="adj2" fmla="val -26407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如果文法中有如下的产生式或推导时，怎么办：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A→Aα  </a:t>
              </a: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或 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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Aα</a:t>
              </a: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2381" y="1263"/>
              <a:ext cx="91" cy="1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+</a:t>
              </a:r>
            </a:p>
          </p:txBody>
        </p:sp>
      </p:grpSp>
      <p:grpSp>
        <p:nvGrpSpPr>
          <p:cNvPr id="29" name="Group 16"/>
          <p:cNvGrpSpPr>
            <a:grpSpLocks/>
          </p:cNvGrpSpPr>
          <p:nvPr/>
        </p:nvGrpSpPr>
        <p:grpSpPr bwMode="auto">
          <a:xfrm>
            <a:off x="495301" y="3011043"/>
            <a:ext cx="7775575" cy="719138"/>
            <a:chOff x="312" y="1997"/>
            <a:chExt cx="4898" cy="453"/>
          </a:xfrm>
          <a:noFill/>
        </p:grpSpPr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312" y="1997"/>
              <a:ext cx="4898" cy="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它会产生如下的无限推导，而不能匹配任何输入字符</a:t>
              </a: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</a:t>
              </a: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</a:t>
              </a: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</a:t>
              </a: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…</a:t>
              </a: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401" y="2144"/>
              <a:ext cx="182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740" y="2144"/>
              <a:ext cx="182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172" y="2144"/>
              <a:ext cx="182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1725" y="2143"/>
              <a:ext cx="182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1973" y="2133"/>
              <a:ext cx="182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038" rIns="0" bIns="46038" anchor="ctr"/>
            <a:lstStyle/>
            <a:p>
              <a:pPr marL="457200" marR="0" lvl="0" indent="-457200" algn="ctr" defTabSz="22542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9CCFF"/>
                </a:buClr>
                <a:buSzPct val="75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+</a:t>
              </a:r>
            </a:p>
          </p:txBody>
        </p:sp>
      </p:grpSp>
      <p:sp>
        <p:nvSpPr>
          <p:cNvPr id="36" name="AutoShape 17"/>
          <p:cNvSpPr>
            <a:spLocks noChangeArrowheads="1"/>
          </p:cNvSpPr>
          <p:nvPr/>
        </p:nvSpPr>
        <p:spPr bwMode="auto">
          <a:xfrm>
            <a:off x="387350" y="3766693"/>
            <a:ext cx="7991475" cy="1736646"/>
          </a:xfrm>
          <a:prstGeom prst="roundRect">
            <a:avLst>
              <a:gd name="adj" fmla="val 7189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355600" marR="0" lvl="0" indent="-3556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左递归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：以上的情况称为左递归；</a:t>
            </a:r>
          </a:p>
          <a:p>
            <a:pPr marL="812800" marR="0" lvl="1" indent="-23495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直接左递归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：在文法中直接出现左递归，即有形如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A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的产生式；</a:t>
            </a:r>
          </a:p>
          <a:p>
            <a:pPr marL="812800" marR="0" lvl="1" indent="-23495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间接左递归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：通过推导产生的左递归；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Group 27"/>
          <p:cNvGrpSpPr>
            <a:grpSpLocks/>
          </p:cNvGrpSpPr>
          <p:nvPr/>
        </p:nvGrpSpPr>
        <p:grpSpPr bwMode="auto">
          <a:xfrm>
            <a:off x="547689" y="5476431"/>
            <a:ext cx="7775575" cy="719137"/>
            <a:chOff x="345" y="3323"/>
            <a:chExt cx="4898" cy="453"/>
          </a:xfrm>
          <a:noFill/>
        </p:grpSpPr>
        <p:sp>
          <p:nvSpPr>
            <p:cNvPr id="38" name="Rectangle 19"/>
            <p:cNvSpPr>
              <a:spLocks noChangeArrowheads="1"/>
            </p:cNvSpPr>
            <p:nvPr/>
          </p:nvSpPr>
          <p:spPr bwMode="auto">
            <a:xfrm>
              <a:off x="345" y="3323"/>
              <a:ext cx="4898" cy="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例：文法</a:t>
              </a: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Aa,ASb|c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无直接左递归，有间接左递归：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</a:t>
              </a: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a</a:t>
              </a: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Sba</a:t>
              </a: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</a:t>
              </a: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Aaba</a:t>
              </a: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Sbaba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…</a:t>
              </a:r>
            </a:p>
          </p:txBody>
        </p:sp>
        <p:grpSp>
          <p:nvGrpSpPr>
            <p:cNvPr id="39" name="Group 26"/>
            <p:cNvGrpSpPr>
              <a:grpSpLocks/>
            </p:cNvGrpSpPr>
            <p:nvPr/>
          </p:nvGrpSpPr>
          <p:grpSpPr bwMode="auto">
            <a:xfrm>
              <a:off x="447" y="3550"/>
              <a:ext cx="1934" cy="181"/>
              <a:chOff x="447" y="3550"/>
              <a:chExt cx="1934" cy="181"/>
            </a:xfrm>
            <a:grpFill/>
          </p:grpSpPr>
          <p:sp>
            <p:nvSpPr>
              <p:cNvPr id="40" name="Rectangle 20"/>
              <p:cNvSpPr>
                <a:spLocks noChangeArrowheads="1"/>
              </p:cNvSpPr>
              <p:nvPr/>
            </p:nvSpPr>
            <p:spPr bwMode="auto">
              <a:xfrm>
                <a:off x="447" y="3550"/>
                <a:ext cx="182" cy="1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038" rIns="0" bIns="46038" anchor="ctr"/>
              <a:lstStyle/>
              <a:p>
                <a:pPr marL="457200" marR="0" lvl="0" indent="-457200" algn="ctr" defTabSz="225425" eaLnBrk="1" fontAlgn="auto" latinLnBrk="0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99CCFF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+</a:t>
                </a:r>
              </a:p>
            </p:txBody>
          </p:sp>
          <p:sp>
            <p:nvSpPr>
              <p:cNvPr id="41" name="Rectangle 21"/>
              <p:cNvSpPr>
                <a:spLocks noChangeArrowheads="1"/>
              </p:cNvSpPr>
              <p:nvPr/>
            </p:nvSpPr>
            <p:spPr bwMode="auto">
              <a:xfrm>
                <a:off x="786" y="3550"/>
                <a:ext cx="182" cy="1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038" rIns="0" bIns="46038" anchor="ctr"/>
              <a:lstStyle/>
              <a:p>
                <a:pPr marL="457200" marR="0" lvl="0" indent="-457200" algn="ctr" defTabSz="225425" eaLnBrk="1" fontAlgn="auto" latinLnBrk="0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99CCFF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+</a:t>
                </a:r>
              </a:p>
            </p:txBody>
          </p:sp>
          <p:sp>
            <p:nvSpPr>
              <p:cNvPr id="42" name="Rectangle 22"/>
              <p:cNvSpPr>
                <a:spLocks noChangeArrowheads="1"/>
              </p:cNvSpPr>
              <p:nvPr/>
            </p:nvSpPr>
            <p:spPr bwMode="auto">
              <a:xfrm>
                <a:off x="1156" y="3550"/>
                <a:ext cx="182" cy="1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038" rIns="0" bIns="46038" anchor="ctr"/>
              <a:lstStyle/>
              <a:p>
                <a:pPr marL="457200" marR="0" lvl="0" indent="-457200" algn="ctr" defTabSz="225425" eaLnBrk="1" fontAlgn="auto" latinLnBrk="0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99CCFF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+</a:t>
                </a:r>
              </a:p>
            </p:txBody>
          </p:sp>
          <p:sp>
            <p:nvSpPr>
              <p:cNvPr id="43" name="Rectangle 23"/>
              <p:cNvSpPr>
                <a:spLocks noChangeArrowheads="1"/>
              </p:cNvSpPr>
              <p:nvPr/>
            </p:nvSpPr>
            <p:spPr bwMode="auto">
              <a:xfrm>
                <a:off x="1655" y="3550"/>
                <a:ext cx="182" cy="1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038" rIns="0" bIns="46038" anchor="ctr"/>
              <a:lstStyle/>
              <a:p>
                <a:pPr marL="457200" marR="0" lvl="0" indent="-457200" algn="ctr" defTabSz="225425" eaLnBrk="1" fontAlgn="auto" latinLnBrk="0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99CCFF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+</a:t>
                </a:r>
              </a:p>
            </p:txBody>
          </p:sp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2199" y="3550"/>
                <a:ext cx="182" cy="1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038" rIns="0" bIns="46038" anchor="ctr"/>
              <a:lstStyle/>
              <a:p>
                <a:pPr marL="457200" marR="0" lvl="0" indent="-457200" algn="ctr" defTabSz="225425" eaLnBrk="1" fontAlgn="auto" latinLnBrk="0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99CCFF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330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第二节 回溯分析法</a:t>
            </a:r>
            <a:endParaRPr lang="zh-CN" altLang="en-US" dirty="0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967110"/>
              </p:ext>
            </p:extLst>
          </p:nvPr>
        </p:nvGraphicFramePr>
        <p:xfrm>
          <a:off x="539750" y="929894"/>
          <a:ext cx="1905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CorelDRAW" r:id="rId3" imgW="1600383" imgH="1105235" progId="CorelDRAW.Graphic.9">
                  <p:embed/>
                </p:oleObj>
              </mc:Choice>
              <mc:Fallback>
                <p:oleObj name="CorelDRAW" r:id="rId3" imgW="1600383" imgH="110523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29894"/>
                        <a:ext cx="1905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843213" y="1074357"/>
            <a:ext cx="3087687" cy="1062037"/>
          </a:xfrm>
          <a:prstGeom prst="cloudCallout">
            <a:avLst>
              <a:gd name="adj1" fmla="val -91750"/>
              <a:gd name="adj2" fmla="val -34157"/>
            </a:avLst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如何消除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左递归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49288" y="2411032"/>
            <a:ext cx="7915275" cy="919401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355600" marR="0" lvl="0" indent="-3556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微软雅黑" pitchFamily="34" charset="-122"/>
                <a:ea typeface="微软雅黑" pitchFamily="34" charset="-122"/>
              </a:rPr>
              <a:t>消除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直接左递归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812800" marR="0" lvl="1" indent="-23495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将左递归的产生式改写成等价的右递归的产生式；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68313" y="3450844"/>
            <a:ext cx="1079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例：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692275" y="3774694"/>
            <a:ext cx="2016125" cy="720725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dist="107763" dir="18900000" algn="ctr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defTabSz="22542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产生式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:</a:t>
            </a:r>
          </a:p>
          <a:p>
            <a:pPr marL="0" marR="0" lvl="1" indent="0" defTabSz="22542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IIL|ID|L</a:t>
            </a: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4140200" y="3738182"/>
            <a:ext cx="1152525" cy="649287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  <a:effectLst>
            <a:outerShdw dist="107763" dir="18900000" algn="ctr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algn="ctr" defTabSz="225425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改写为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724525" y="3738182"/>
            <a:ext cx="2016125" cy="720725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dist="107763" dir="18900000" algn="ctr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/>
          <a:lstStyle/>
          <a:p>
            <a:pPr marL="457200" marR="0" lvl="0" indent="-457200" defTabSz="22542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ILI’</a:t>
            </a:r>
          </a:p>
          <a:p>
            <a:pPr marL="457200" marR="0" lvl="0" indent="-457200" defTabSz="22542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I’LI’|DI’|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84213" y="4603369"/>
            <a:ext cx="7775575" cy="16557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一般地，设文法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的直接左递归产生式为：</a:t>
            </a:r>
          </a:p>
          <a:p>
            <a:pPr marL="1081088" marR="0" lvl="1" indent="-45720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A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1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|A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2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|…|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A</a:t>
            </a:r>
            <a:r>
              <a:rPr kumimoji="0" lang="en-US" altLang="zh-CN" sz="1800" b="1" i="0" u="none" strike="noStrike" kern="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n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|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uLnTx/>
              <a:uFillTx/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  <a:p>
            <a:pPr marL="0" marR="0" lvl="0" indent="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其中为不含左递归的产生式，转换后的文法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G’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对应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的产生式为：</a:t>
            </a:r>
          </a:p>
          <a:p>
            <a:pPr marL="1081088" marR="0" lvl="1" indent="-45720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A’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uLnTx/>
              <a:uFillTx/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  <a:p>
            <a:pPr marL="1081088" marR="0" lvl="1" indent="-45720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A’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1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A’|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2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A’|…|</a:t>
            </a:r>
            <a:r>
              <a:rPr kumimoji="0" lang="en-US" altLang="zh-CN" sz="1800" b="1" i="0" u="none" strike="noStrike" kern="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n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’|</a:t>
            </a: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uLnTx/>
              <a:uFillTx/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7782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4" grpId="0"/>
      <p:bldP spid="15" grpId="0" animBg="1"/>
      <p:bldP spid="16" grpId="0" animBg="1"/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第二节 回溯分析法</a:t>
            </a:r>
            <a:endParaRPr lang="zh-CN" altLang="en-US" dirty="0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649288" y="821881"/>
            <a:ext cx="7915275" cy="468312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355600" marR="0" lvl="0" indent="-3556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微软雅黑" pitchFamily="34" charset="-122"/>
                <a:ea typeface="微软雅黑" pitchFamily="34" charset="-122"/>
              </a:rPr>
              <a:t>消除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间接左递归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9750" y="1326706"/>
            <a:ext cx="1008063" cy="7207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835150" y="1399731"/>
            <a:ext cx="6696075" cy="431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1.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将文法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的所有非终结符按任一顺序排列，设为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,…,A</a:t>
            </a:r>
            <a:r>
              <a:rPr kumimoji="0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835150" y="1902968"/>
            <a:ext cx="6696075" cy="28797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2.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执行下面算法，消除可能的左递归：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for i:=1 to n do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for j:=1 to i-1 do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begin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把一个形如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的产生式改写为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kumimoji="0" lang="el-GR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δ</a:t>
            </a:r>
            <a:r>
              <a:rPr kumimoji="0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1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|</a:t>
            </a:r>
            <a:r>
              <a:rPr kumimoji="0" lang="el-GR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δ</a:t>
            </a:r>
            <a:r>
              <a:rPr kumimoji="0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2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|…|</a:t>
            </a:r>
            <a:r>
              <a:rPr kumimoji="0" lang="el-GR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δ</a:t>
            </a:r>
            <a:r>
              <a:rPr kumimoji="0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k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其中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kumimoji="0" lang="el-GR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δ</a:t>
            </a:r>
            <a:r>
              <a:rPr kumimoji="0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1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|</a:t>
            </a:r>
            <a:r>
              <a:rPr kumimoji="0" lang="el-GR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δ</a:t>
            </a:r>
            <a:r>
              <a:rPr kumimoji="0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2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|…|</a:t>
            </a:r>
            <a:r>
              <a:rPr kumimoji="0" lang="el-GR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δ</a:t>
            </a:r>
            <a:r>
              <a:rPr kumimoji="0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k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的所有产生式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消除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产生式的直接左递归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end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835150" y="4855718"/>
            <a:ext cx="6696075" cy="7191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3.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化简：删除多余产生式，即在从文法开始符号的任何推导中都不会出现的非终结符的产生式；</a:t>
            </a:r>
            <a:endParaRPr kumimoji="0" lang="zh-CN" altLang="en-US" sz="1800" b="1" i="0" u="none" strike="noStrike" kern="0" cap="none" spc="0" normalizeH="0" baseline="-250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611188" y="5646293"/>
            <a:ext cx="7993062" cy="792163"/>
            <a:chOff x="340" y="1842"/>
            <a:chExt cx="5035" cy="499"/>
          </a:xfrm>
          <a:noFill/>
        </p:grpSpPr>
        <p:sp>
          <p:nvSpPr>
            <p:cNvPr id="17" name="AutoShape 10"/>
            <p:cNvSpPr>
              <a:spLocks noChangeArrowheads="1"/>
            </p:cNvSpPr>
            <p:nvPr/>
          </p:nvSpPr>
          <p:spPr bwMode="auto">
            <a:xfrm>
              <a:off x="340" y="1854"/>
              <a:ext cx="5035" cy="487"/>
            </a:xfrm>
            <a:prstGeom prst="roundRect">
              <a:avLst>
                <a:gd name="adj" fmla="val 5435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86360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注意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：上述算法不允许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G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中包含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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产生式，如有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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产生式，就应先消除它们。</a:t>
              </a:r>
            </a:p>
          </p:txBody>
        </p:sp>
        <p:graphicFrame>
          <p:nvGraphicFramePr>
            <p:cNvPr id="18" name="Object 11"/>
            <p:cNvGraphicFramePr>
              <a:graphicFrameLocks noChangeAspect="1"/>
            </p:cNvGraphicFramePr>
            <p:nvPr/>
          </p:nvGraphicFramePr>
          <p:xfrm>
            <a:off x="476" y="1842"/>
            <a:ext cx="227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8" name="剪辑" r:id="rId3" imgW="1728788" imgH="3252788" progId="MS_ClipArt_Gallery.2">
                    <p:embed/>
                  </p:oleObj>
                </mc:Choice>
                <mc:Fallback>
                  <p:oleObj name="剪辑" r:id="rId3" imgW="1728788" imgH="325278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842"/>
                          <a:ext cx="227" cy="462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7755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2981</TotalTime>
  <Words>3385</Words>
  <Application>Microsoft Office PowerPoint</Application>
  <PresentationFormat>全屏显示(4:3)</PresentationFormat>
  <Paragraphs>598</Paragraphs>
  <Slides>26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5" baseType="lpstr">
      <vt:lpstr>Monotype Sorts</vt:lpstr>
      <vt:lpstr>Plantagenet Cherokee</vt:lpstr>
      <vt:lpstr>等线</vt:lpstr>
      <vt:lpstr>等线 Light</vt:lpstr>
      <vt:lpstr>仿宋_GB2312</vt:lpstr>
      <vt:lpstr>黑体</vt:lpstr>
      <vt:lpstr>华文仿宋</vt:lpstr>
      <vt:lpstr>楷体_GB2312</vt:lpstr>
      <vt:lpstr>微软雅黑</vt:lpstr>
      <vt:lpstr>Arial</vt:lpstr>
      <vt:lpstr>Calibri</vt:lpstr>
      <vt:lpstr>Calibri Light</vt:lpstr>
      <vt:lpstr>Palatino Linotype</vt:lpstr>
      <vt:lpstr>Symbol</vt:lpstr>
      <vt:lpstr>Times New Roman</vt:lpstr>
      <vt:lpstr>Wingdings</vt:lpstr>
      <vt:lpstr>Office 主题​​</vt:lpstr>
      <vt:lpstr>剪辑</vt:lpstr>
      <vt:lpstr>CorelDRAW</vt:lpstr>
      <vt:lpstr>PowerPoint 演示文稿</vt:lpstr>
      <vt:lpstr>第七章  自上而下的语法分析</vt:lpstr>
      <vt:lpstr>第一节 引言</vt:lpstr>
      <vt:lpstr>第二节 回溯分析法</vt:lpstr>
      <vt:lpstr>第二节 回溯分析法</vt:lpstr>
      <vt:lpstr>第二节 回溯分析法</vt:lpstr>
      <vt:lpstr>第二节 回溯分析法</vt:lpstr>
      <vt:lpstr>第二节 回溯分析法</vt:lpstr>
      <vt:lpstr>第二节 回溯分析法</vt:lpstr>
      <vt:lpstr>第二节 回溯分析法</vt:lpstr>
      <vt:lpstr>第三节 递归下降分析法</vt:lpstr>
      <vt:lpstr>第三节 递归下降分析法</vt:lpstr>
      <vt:lpstr>第三节 递归下降分析法</vt:lpstr>
      <vt:lpstr>第三节 递归下降分析法</vt:lpstr>
      <vt:lpstr>第四节 预测分析法</vt:lpstr>
      <vt:lpstr>第四节 预测分析法</vt:lpstr>
      <vt:lpstr>第四节 预测分析法</vt:lpstr>
      <vt:lpstr>第四节 预测分析法</vt:lpstr>
      <vt:lpstr>第四节 预测分析法</vt:lpstr>
      <vt:lpstr>第四节 预测分析法</vt:lpstr>
      <vt:lpstr>第四节 预测分析法</vt:lpstr>
      <vt:lpstr>第四节 预测分析法</vt:lpstr>
      <vt:lpstr>第四节 预测分析法</vt:lpstr>
      <vt:lpstr>第四节 预测分析法</vt:lpstr>
      <vt:lpstr>作业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论文引用</dc:title>
  <dc:creator>田玲</dc:creator>
  <cp:lastModifiedBy>123</cp:lastModifiedBy>
  <cp:revision>99</cp:revision>
  <dcterms:created xsi:type="dcterms:W3CDTF">2020-12-11T09:16:21Z</dcterms:created>
  <dcterms:modified xsi:type="dcterms:W3CDTF">2021-04-08T05:59:13Z</dcterms:modified>
</cp:coreProperties>
</file>