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3"/>
  </p:normalViewPr>
  <p:slideViewPr>
    <p:cSldViewPr snapToGrid="0">
      <p:cViewPr varScale="1">
        <p:scale>
          <a:sx n="117" d="100"/>
          <a:sy n="117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F2290-DE31-4199-8249-B61578BE73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FE3B4F-EA2F-4D58-91FF-EC65BEA31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A19574-7AE4-45A6-8D9C-B0120E620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248D6-2297-4181-B27F-53FC98BD6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00E45B-95B7-4744-8507-F295E9104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9792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837375-D6EA-4C89-91DD-D8D44614F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1DCE98-135A-49D3-9A6B-C2673729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F0A78E-7251-4405-A2E6-572183E9D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04935-B997-42D9-94C4-3A7F22EDD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E7B85-9478-4270-8230-B94361025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805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35F2E4-88DB-4B11-B32F-84DA31CC8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681A99-BE35-4EBF-82E8-2CCF76ADC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FF82B2-13DB-4914-A48C-1DB10BA5B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80D66A-A39D-4270-90A4-B3373F196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A7F725-1734-455C-A5F2-11DEB9CF1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1433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8EC1E4-D627-47E4-9AE8-093A52F81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34DB08-1FB9-49CC-92F8-3418CAF0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15C3DB2-6EC1-4ED7-A10D-8EFEF4EC4E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172DCE-C260-402F-AB10-70A0B3353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1D622A1-156E-4ACB-9F8F-0A08C11FA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696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76FE-6AD5-437D-92EB-5F72CDEBB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65C77C-7260-43F2-A17B-BFADCD47E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60A3CA-43F7-46B9-B8C5-E7D5A8B53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DE7742-89EA-4FC2-8799-970469B5D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35FF6C-DBBD-4345-BBE1-DE36DF3D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7864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20E21-7010-4923-8BA0-8A64D2AF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632C0-BFBC-4382-8770-B8DA17ECFE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8D73CCF-9D6F-4142-AA43-6430174270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64ADEEE-82CC-4FC0-85D5-6D435427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D9C91C-A22D-4F1E-813D-D33A64D9E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F1B5A89-B7B4-4087-BE7D-3F4BE4399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617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1B54B0-0F16-466B-82FA-B8E5077DF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2FE2EA-BC97-4A3E-B3E0-3FEE8B249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D2669A3-7540-4369-9700-139DDA382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0EDDEF8-BDCC-4A27-B57F-C3D8AF0FFF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5EEAE7-8E89-4374-AE42-2A8D64E4ED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3DFC64-8DEB-4A47-8840-1A8F3C21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02CB2D7-AAC3-4DA2-B595-F92955474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4AC2B6-8C6C-4A02-8C44-0B4CF6F84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18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63CDB6-9CEB-4063-AC06-4C253BFE1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1699E33-E66E-40C2-B853-AB47A7B24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D22A32B-8B4D-4A2A-B262-14DC8C78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79AEC0-DB23-449E-B4A6-86B54EE74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72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384648-F729-4659-8ED4-F70462A80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849569-47E1-4478-B30B-88461F821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1F70B7-99DB-4C64-9B87-1260EF73E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29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896703-4709-40E8-941A-50E1716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A072D2-B7A5-42E7-95C9-40B4BCB3B3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9F2202-6381-446B-A51F-E155DA5416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93875B5-2191-4413-B210-B47E9EAFB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40F7C2C-5779-4A1F-96E4-1DB29E12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188C6C-A205-4723-AA79-4BD7FECA3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6492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0DB65-4954-49F5-A41D-21D03ECA8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933EFE8-3628-493D-B65C-67ED0CD199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1D2ED6-0058-431D-9F60-9188604B12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3C2EED0-475F-463D-8481-2ED5C5601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EE3E27-C4CB-4847-AEB3-9FB46E65C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4E16E94-9623-4700-9694-543AA2C83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5930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1FD3C24-0895-4F97-BE94-9305B0AB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AE7F24-E02D-4486-B12E-C6C80EF888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633106-5C55-4A6B-8231-26BFF46D36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7EF9B-0294-4270-9027-FAF2E6C231E1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4AF129-0FC9-4889-97B8-88F38D5CBE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2D4AF0-C062-4C36-915F-739DDE06E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056A0-DF06-4072-AF1F-EEA2D0B8825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314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A6F4F9-AC86-45C4-AA5A-4B60BB67D2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68362"/>
            <a:ext cx="9144000" cy="2387600"/>
          </a:xfrm>
        </p:spPr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Backuppro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Linux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2F7EA1-1281-416D-96DB-A8F27188EE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526156"/>
            <a:ext cx="10319657" cy="2463482"/>
          </a:xfrm>
        </p:spPr>
        <p:txBody>
          <a:bodyPr>
            <a:normAutofit/>
          </a:bodyPr>
          <a:lstStyle/>
          <a:p>
            <a:pPr algn="r"/>
            <a:r>
              <a:rPr lang="en-US" altLang="zh-CN" sz="5700" dirty="0">
                <a:latin typeface="宋体" panose="02010600030101010101" pitchFamily="2" charset="-122"/>
                <a:ea typeface="宋体" panose="02010600030101010101" pitchFamily="2" charset="-122"/>
              </a:rPr>
              <a:t>——《</a:t>
            </a:r>
            <a:r>
              <a:rPr lang="zh-CN" altLang="en-US" sz="5700" dirty="0">
                <a:latin typeface="宋体" panose="02010600030101010101" pitchFamily="2" charset="-122"/>
                <a:ea typeface="宋体" panose="02010600030101010101" pitchFamily="2" charset="-122"/>
              </a:rPr>
              <a:t>软件开发综合实验</a:t>
            </a:r>
            <a:r>
              <a:rPr lang="en-US" altLang="zh-CN" sz="5700" dirty="0">
                <a:latin typeface="宋体" panose="02010600030101010101" pitchFamily="2" charset="-122"/>
                <a:ea typeface="宋体" panose="02010600030101010101" pitchFamily="2" charset="-122"/>
              </a:rPr>
              <a:t>》</a:t>
            </a:r>
            <a:r>
              <a:rPr lang="zh-CN" altLang="en-US" sz="5700" dirty="0">
                <a:latin typeface="宋体" panose="02010600030101010101" pitchFamily="2" charset="-122"/>
                <a:ea typeface="宋体" panose="02010600030101010101" pitchFamily="2" charset="-122"/>
              </a:rPr>
              <a:t>答辩</a:t>
            </a:r>
            <a:endParaRPr lang="en-US" altLang="zh-CN" sz="57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r"/>
            <a:endParaRPr lang="en-US" altLang="zh-CN" sz="57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C841A25-36B5-48BB-81EC-1344F27E97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0794" y="548889"/>
            <a:ext cx="1622260" cy="161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342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E3FA5D-928E-4B4B-8852-0F36977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项目情况介绍</a:t>
            </a:r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9393FF0F-7F21-4D00-932A-0BD6362386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2350608"/>
              </p:ext>
            </p:extLst>
          </p:nvPr>
        </p:nvGraphicFramePr>
        <p:xfrm>
          <a:off x="838203" y="1571625"/>
          <a:ext cx="10515597" cy="468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3720">
                  <a:extLst>
                    <a:ext uri="{9D8B030D-6E8A-4147-A177-3AD203B41FA5}">
                      <a16:colId xmlns:a16="http://schemas.microsoft.com/office/drawing/2014/main" val="3815729667"/>
                    </a:ext>
                  </a:extLst>
                </a:gridCol>
                <a:gridCol w="4053840">
                  <a:extLst>
                    <a:ext uri="{9D8B030D-6E8A-4147-A177-3AD203B41FA5}">
                      <a16:colId xmlns:a16="http://schemas.microsoft.com/office/drawing/2014/main" val="1158731681"/>
                    </a:ext>
                  </a:extLst>
                </a:gridCol>
                <a:gridCol w="4638037">
                  <a:extLst>
                    <a:ext uri="{9D8B030D-6E8A-4147-A177-3AD203B41FA5}">
                      <a16:colId xmlns:a16="http://schemas.microsoft.com/office/drawing/2014/main" val="18477375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简介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开发方式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36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数据备份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将目录树中的文件保存到指定位置。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独立开发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62106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数据还原</a:t>
                      </a:r>
                      <a:endParaRPr lang="en-US" altLang="zh-CN" baseline="0" dirty="0"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将目录树中的文件恢复到指定位置。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独立开发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262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数据比对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比对指定备份文件与源文件的差异。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独立开发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792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文件类型支持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支持特定文件系统的特殊文件（管道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软链接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硬链接等）。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独立开发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44009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元数据支持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支持特定文件系统的文件元数据（属主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权限等）。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独立开发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994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打包解包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将所有备份文件拼接为一个大文件保存。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借鉴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Tar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打包原理开发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022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加密解密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由用户指定密码，将所有备份文件均加密保存。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使用</a:t>
                      </a:r>
                      <a:r>
                        <a:rPr lang="en-US" altLang="zh-CN" baseline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Aes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加密算法开发，部分依赖</a:t>
                      </a:r>
                      <a:r>
                        <a:rPr lang="en-US" altLang="zh-CN" baseline="0" dirty="0" err="1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openssl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库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87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自定义备份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允许用户筛选需要备份的文件（路径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名字</a:t>
                      </a:r>
                      <a:r>
                        <a:rPr lang="en-US" altLang="zh-CN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时间）。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baseline="0" dirty="0"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利用正则表达式筛选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437064"/>
                  </a:ext>
                </a:extLst>
              </a:tr>
            </a:tbl>
          </a:graphicData>
        </a:graphic>
      </p:graphicFrame>
      <p:pic>
        <p:nvPicPr>
          <p:cNvPr id="7" name="图片 6">
            <a:extLst>
              <a:ext uri="{FF2B5EF4-FFF2-40B4-BE49-F238E27FC236}">
                <a16:creationId xmlns:a16="http://schemas.microsoft.com/office/drawing/2014/main" id="{1370344E-02F0-42AA-BC8B-7C74163A7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15" y="210570"/>
            <a:ext cx="1150169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21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D857-E24F-4733-A093-861788DB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软件开发环境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792AC-E76E-4BBF-81CD-E7C10FE3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操作系统：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Ubuntu 22.04.2 LTS (GNU/Linux 5.15.90.1-microsoft-standard-WSL2 x86_64)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开发语言：</a:t>
            </a:r>
            <a:r>
              <a:rPr lang="en-US" altLang="zh-CN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cpp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开发工具：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Visual Studio Code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代码管理：人工管理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测试工具：人工测试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46412-43A7-41C7-9B9A-492ED30E2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15" y="210570"/>
            <a:ext cx="1150169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10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D857-E24F-4733-A093-861788DB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软件配置管理情况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792AC-E76E-4BBF-81CD-E7C10FE3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版本控制：人工控制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编程规范：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文件名：与类名一致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类名：大驼峰命名规则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函数名：全为小写字母，用下划线连接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变量名：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普通变量：全为小写字母，用下划线连接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2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成员变量：全为小写字母，用下划线连接，并以下划线结束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函数与函数之间空出一行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运算符前后之间空出一格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46412-43A7-41C7-9B9A-492ED30E2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15" y="210570"/>
            <a:ext cx="1150169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478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D857-E24F-4733-A093-861788DB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软件测试情况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792AC-E76E-4BBF-81CD-E7C10FE3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每个模块分别单元测试，最后整合测试，使用人工测试方法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46412-43A7-41C7-9B9A-492ED30E2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15" y="210570"/>
            <a:ext cx="1150169" cy="1144531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1D35386-9EEB-4F73-B5AB-4F01ABDF5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084576"/>
              </p:ext>
            </p:extLst>
          </p:nvPr>
        </p:nvGraphicFramePr>
        <p:xfrm>
          <a:off x="2353468" y="2350610"/>
          <a:ext cx="7485064" cy="41422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704428">
                  <a:extLst>
                    <a:ext uri="{9D8B030D-6E8A-4147-A177-3AD203B41FA5}">
                      <a16:colId xmlns:a16="http://schemas.microsoft.com/office/drawing/2014/main" val="1538462185"/>
                    </a:ext>
                  </a:extLst>
                </a:gridCol>
                <a:gridCol w="2704428">
                  <a:extLst>
                    <a:ext uri="{9D8B030D-6E8A-4147-A177-3AD203B41FA5}">
                      <a16:colId xmlns:a16="http://schemas.microsoft.com/office/drawing/2014/main" val="3566281049"/>
                    </a:ext>
                  </a:extLst>
                </a:gridCol>
                <a:gridCol w="2076208">
                  <a:extLst>
                    <a:ext uri="{9D8B030D-6E8A-4147-A177-3AD203B41FA5}">
                      <a16:colId xmlns:a16="http://schemas.microsoft.com/office/drawing/2014/main" val="3991398523"/>
                    </a:ext>
                  </a:extLst>
                </a:gridCol>
              </a:tblGrid>
              <a:tr h="27615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测试项目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测试结果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6381006"/>
                  </a:ext>
                </a:extLst>
              </a:tr>
              <a:tr h="276151">
                <a:tc row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命令解析模块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备份选项解析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21199710"/>
                  </a:ext>
                </a:extLst>
              </a:tr>
              <a:tr h="276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恢复选项解析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20794"/>
                  </a:ext>
                </a:extLst>
              </a:tr>
              <a:tr h="276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比较备份文件选项解析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0193801"/>
                  </a:ext>
                </a:extLst>
              </a:tr>
              <a:tr h="276151">
                <a:tc row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打包解包模块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打包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2319823"/>
                  </a:ext>
                </a:extLst>
              </a:tr>
              <a:tr h="276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解包（不恢复文件元数据）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68634825"/>
                  </a:ext>
                </a:extLst>
              </a:tr>
              <a:tr h="276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解包（恢复文件元数据）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8912095"/>
                  </a:ext>
                </a:extLst>
              </a:tr>
              <a:tr h="276151">
                <a:tc row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加密解密模块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加密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66659829"/>
                  </a:ext>
                </a:extLst>
              </a:tr>
              <a:tr h="276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解密（不恢复文件元数据）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31158729"/>
                  </a:ext>
                </a:extLst>
              </a:tr>
              <a:tr h="276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解密（恢复文件元数据）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94945230"/>
                  </a:ext>
                </a:extLst>
              </a:tr>
              <a:tr h="276151">
                <a:tc rowSpan="3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自定义备份模块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根据文件名过滤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5872491"/>
                  </a:ext>
                </a:extLst>
              </a:tr>
              <a:tr h="276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根据路径过滤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9097425"/>
                  </a:ext>
                </a:extLst>
              </a:tr>
              <a:tr h="276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根据时间过滤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67376005"/>
                  </a:ext>
                </a:extLst>
              </a:tr>
              <a:tr h="276151">
                <a:tc row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比较模块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比较（无差异）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2875342"/>
                  </a:ext>
                </a:extLst>
              </a:tr>
              <a:tr h="276151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比较（有差异）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400" kern="1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测试通过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98876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0354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D857-E24F-4733-A093-861788DB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项目进展回顾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792AC-E76E-4BBF-81CD-E7C10FE3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46412-43A7-41C7-9B9A-492ED30E2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15" y="210570"/>
            <a:ext cx="1150169" cy="114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638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8D857-E24F-4733-A093-861788DBE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人员分工及完成情况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6792AC-E76E-4BBF-81CD-E7C10FE3E1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3246412-43A7-41C7-9B9A-492ED30E29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8715" y="210570"/>
            <a:ext cx="1150169" cy="1144531"/>
          </a:xfrm>
          <a:prstGeom prst="rect">
            <a:avLst/>
          </a:prstGeom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42F385D-9F51-46F8-99F5-82AE76C49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81083"/>
              </p:ext>
            </p:extLst>
          </p:nvPr>
        </p:nvGraphicFramePr>
        <p:xfrm>
          <a:off x="774700" y="1758156"/>
          <a:ext cx="10642600" cy="44862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76609">
                  <a:extLst>
                    <a:ext uri="{9D8B030D-6E8A-4147-A177-3AD203B41FA5}">
                      <a16:colId xmlns:a16="http://schemas.microsoft.com/office/drawing/2014/main" val="3223428427"/>
                    </a:ext>
                  </a:extLst>
                </a:gridCol>
                <a:gridCol w="3618896">
                  <a:extLst>
                    <a:ext uri="{9D8B030D-6E8A-4147-A177-3AD203B41FA5}">
                      <a16:colId xmlns:a16="http://schemas.microsoft.com/office/drawing/2014/main" val="2118121862"/>
                    </a:ext>
                  </a:extLst>
                </a:gridCol>
                <a:gridCol w="3108176">
                  <a:extLst>
                    <a:ext uri="{9D8B030D-6E8A-4147-A177-3AD203B41FA5}">
                      <a16:colId xmlns:a16="http://schemas.microsoft.com/office/drawing/2014/main" val="2009216409"/>
                    </a:ext>
                  </a:extLst>
                </a:gridCol>
                <a:gridCol w="1176205">
                  <a:extLst>
                    <a:ext uri="{9D8B030D-6E8A-4147-A177-3AD203B41FA5}">
                      <a16:colId xmlns:a16="http://schemas.microsoft.com/office/drawing/2014/main" val="3144476600"/>
                    </a:ext>
                  </a:extLst>
                </a:gridCol>
                <a:gridCol w="1062714">
                  <a:extLst>
                    <a:ext uri="{9D8B030D-6E8A-4147-A177-3AD203B41FA5}">
                      <a16:colId xmlns:a16="http://schemas.microsoft.com/office/drawing/2014/main" val="1185562802"/>
                    </a:ext>
                  </a:extLst>
                </a:gridCol>
              </a:tblGrid>
              <a:tr h="488746">
                <a:tc>
                  <a:txBody>
                    <a:bodyPr/>
                    <a:lstStyle/>
                    <a:p>
                      <a:pPr algn="ctr"/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角</a:t>
                      </a:r>
                      <a:r>
                        <a:rPr lang="en-US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  </a:t>
                      </a:r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色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主要职责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负责模块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人员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备注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0482580"/>
                  </a:ext>
                </a:extLst>
              </a:tr>
              <a:tr h="1954982">
                <a:tc>
                  <a:txBody>
                    <a:bodyPr/>
                    <a:lstStyle/>
                    <a:p>
                      <a:r>
                        <a:rPr lang="zh-CN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项目经理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PM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项目全面负责</a:t>
                      </a: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项目设计</a:t>
                      </a: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主要框架</a:t>
                      </a:r>
                      <a:r>
                        <a:rPr lang="en-US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  <a:r>
                        <a:rPr lang="zh-CN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模块编写</a:t>
                      </a: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项目进度控制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代码框架</a:t>
                      </a: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代码汇总</a:t>
                      </a: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比较模块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1031033"/>
                  </a:ext>
                </a:extLst>
              </a:tr>
              <a:tr h="1065057">
                <a:tc>
                  <a:txBody>
                    <a:bodyPr/>
                    <a:lstStyle/>
                    <a:p>
                      <a:r>
                        <a:rPr lang="zh-CN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程序员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DEV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模块编写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打包</a:t>
                      </a:r>
                      <a:r>
                        <a:rPr lang="en-US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</a:t>
                      </a:r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解包模块</a:t>
                      </a: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过滤模块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89162798"/>
                  </a:ext>
                </a:extLst>
              </a:tr>
              <a:tr h="977490">
                <a:tc>
                  <a:txBody>
                    <a:bodyPr/>
                    <a:lstStyle/>
                    <a:p>
                      <a:r>
                        <a:rPr lang="zh-CN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程序员</a:t>
                      </a:r>
                      <a:r>
                        <a:rPr lang="en-US" sz="24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DEV</a:t>
                      </a:r>
                      <a:endParaRPr lang="zh-CN" sz="24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模块编写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加密</a:t>
                      </a:r>
                      <a:r>
                        <a:rPr lang="en-US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\</a:t>
                      </a:r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解密模块</a:t>
                      </a:r>
                    </a:p>
                    <a:p>
                      <a:pPr marL="342900" lvl="0" indent="-342900" algn="just">
                        <a:buFont typeface="Wingdings" panose="05000000000000000000" pitchFamily="2" charset="2"/>
                        <a:buChar char=""/>
                        <a:tabLst>
                          <a:tab pos="266700" algn="l"/>
                        </a:tabLst>
                      </a:pPr>
                      <a:r>
                        <a:rPr lang="zh-CN" sz="240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文件基类模块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 </a:t>
                      </a:r>
                      <a:endParaRPr lang="zh-CN" sz="2400" dirty="0"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07796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527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493</Words>
  <Application>Microsoft Macintosh PowerPoint</Application>
  <PresentationFormat>宽屏</PresentationFormat>
  <Paragraphs>112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等线 Light</vt:lpstr>
      <vt:lpstr>宋体</vt:lpstr>
      <vt:lpstr>Arial</vt:lpstr>
      <vt:lpstr>Times New Roman</vt:lpstr>
      <vt:lpstr>Wingdings</vt:lpstr>
      <vt:lpstr>Office 主题​​</vt:lpstr>
      <vt:lpstr>Backuppro for Linux</vt:lpstr>
      <vt:lpstr>项目情况介绍</vt:lpstr>
      <vt:lpstr>软件开发环境</vt:lpstr>
      <vt:lpstr>软件配置管理情况</vt:lpstr>
      <vt:lpstr>软件测试情况</vt:lpstr>
      <vt:lpstr>项目进展回顾</vt:lpstr>
      <vt:lpstr>人员分工及完成情况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Backuppro for Linux</dc:title>
  <dc:creator>Zhan Qiuyang</dc:creator>
  <cp:lastModifiedBy>zhanqiuyang</cp:lastModifiedBy>
  <cp:revision>9</cp:revision>
  <dcterms:created xsi:type="dcterms:W3CDTF">2023-10-24T03:47:49Z</dcterms:created>
  <dcterms:modified xsi:type="dcterms:W3CDTF">2025-05-26T11:54:12Z</dcterms:modified>
</cp:coreProperties>
</file>