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sldIdLst>
    <p:sldId id="257" r:id="rId2"/>
    <p:sldId id="262" r:id="rId3"/>
    <p:sldId id="267" r:id="rId4"/>
    <p:sldId id="263" r:id="rId5"/>
    <p:sldId id="259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60" r:id="rId16"/>
    <p:sldId id="27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2"/>
    <p:restoredTop sz="93605"/>
  </p:normalViewPr>
  <p:slideViewPr>
    <p:cSldViewPr snapToGrid="0">
      <p:cViewPr varScale="1">
        <p:scale>
          <a:sx n="106" d="100"/>
          <a:sy n="106" d="100"/>
        </p:scale>
        <p:origin x="2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69BC-12B5-9F4B-88CC-8767E5DC0E58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18C83-B638-D94A-AD6D-7E3ACE22B5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72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74E5-FE80-5444-9842-6AE7F3DFEED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74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412B-2DA6-D767-C8FD-D9359460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1686-F653-4020-0F18-6A54D4727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EF23D9-D25D-FD50-FCE2-E7FB9CEFD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7A2F1-419A-4CC6-5B43-46F9A9EF9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74E5-FE80-5444-9842-6AE7F3DFEED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39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Warm-up by posting a question: what is vide coding, does anyone know?</a:t>
            </a:r>
          </a:p>
          <a:p>
            <a:pPr marL="0" indent="0">
              <a:buNone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1" dirty="0"/>
              <a:t>Vide coding: This is a relatively new concept — it is not a traditional programming language or framework, but rather a relaxed, vibe-driven approach to coding.”</a:t>
            </a:r>
            <a:endParaRPr lang="en-AU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* Immersive: Share any experience with vibe coding//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8C83-B638-D94A-AD6D-7E3ACE22B5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67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Tools, platforms + AI software development kit = apps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8C83-B638-D94A-AD6D-7E3ACE22B5C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38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8C83-B638-D94A-AD6D-7E3ACE22B5C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67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8C83-B638-D94A-AD6D-7E3ACE22B5C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22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718C83-B638-D94A-AD6D-7E3ACE22B5C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64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F74E5-FE80-5444-9842-6AE7F3DFEED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16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2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82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73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09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7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7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8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4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3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1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4F009F-32FD-1046-9D47-1F1D4023B0C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E5858FA-E772-BE4E-9373-286AADF0C0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751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agile/product-management/minimum-viable-produ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rvices.sheerid.com/verify/681044b7729fba7beccd3565/?userId=user_01JXWC964SAW1ZJX026208D1BT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short-courses/claude-code-a-highly-agentic-coding-assistant/" TargetMode="External"/><Relationship Id="rId2" Type="http://schemas.openxmlformats.org/officeDocument/2006/relationships/hyperlink" Target="https://learn.deeplearning.ai/courses/vibe-coding-101-with-replit/lesson/rmlc7/principles-of-agentic-code-developm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andrejkarpathy" TargetMode="External"/><Relationship Id="rId5" Type="http://schemas.openxmlformats.org/officeDocument/2006/relationships/hyperlink" Target="https://karpathy.ai/" TargetMode="External"/><Relationship Id="rId4" Type="http://schemas.openxmlformats.org/officeDocument/2006/relationships/hyperlink" Target="https://medium.com/madhukarkumar/a-comprehensive-guide-to-vibe-coding-tools-2bd35e2d7b4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65B4-E182-2745-2232-E86EC459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35492"/>
            <a:ext cx="9144000" cy="29005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GB" dirty="0">
                <a:solidFill>
                  <a:srgbClr val="FFFFFF"/>
                </a:solidFill>
              </a:rPr>
              <a:t>Vide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FFFF"/>
                </a:solidFill>
              </a:rPr>
              <a:t>Coding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and Beyond: Coding Less, Thinking More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EE001-4EA7-B277-6A15-EE790B9A0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781" y="4413762"/>
            <a:ext cx="11224437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41129-Software Innovation Studio (SIS) 2025</a:t>
            </a:r>
          </a:p>
          <a:p>
            <a:r>
              <a:rPr lang="en-US" altLang="zh-CN" dirty="0">
                <a:solidFill>
                  <a:srgbClr val="FFFFFF"/>
                </a:solidFill>
              </a:rPr>
              <a:t>Dr. YK Wang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, </a:t>
            </a:r>
            <a:r>
              <a:rPr lang="en-GB" dirty="0">
                <a:solidFill>
                  <a:srgbClr val="FFFFFF"/>
                </a:solidFill>
              </a:rPr>
              <a:t>Ziyi Zhao,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AU" dirty="0"/>
              <a:t>Connor Barkley,  Justin Sia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63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8793AE-9AC4-8DF4-704D-472EDC10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72" t="25133" r="4396" b="39885"/>
          <a:stretch>
            <a:fillRect/>
          </a:stretch>
        </p:blipFill>
        <p:spPr>
          <a:xfrm>
            <a:off x="673553" y="3857438"/>
            <a:ext cx="7145111" cy="18137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87C778-D761-7CFD-B394-D7C7B36E3271}"/>
              </a:ext>
            </a:extLst>
          </p:cNvPr>
          <p:cNvSpPr/>
          <p:nvPr/>
        </p:nvSpPr>
        <p:spPr>
          <a:xfrm>
            <a:off x="253093" y="689789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BB99C-BB02-B631-6CFF-F3875B10E6DB}"/>
              </a:ext>
            </a:extLst>
          </p:cNvPr>
          <p:cNvSpPr txBox="1"/>
          <p:nvPr/>
        </p:nvSpPr>
        <p:spPr>
          <a:xfrm>
            <a:off x="673553" y="657683"/>
            <a:ext cx="12046403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Comic Sans MS" panose="030F0902030302020204" pitchFamily="66" charset="0"/>
              </a:rPr>
              <a:t>Checkpoints / versions</a:t>
            </a:r>
          </a:p>
          <a:p>
            <a:pPr>
              <a:buNone/>
            </a:pPr>
            <a:endParaRPr lang="en-AU" sz="44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Things break — this is a fact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You should use version control (checkpoints</a:t>
            </a:r>
            <a:r>
              <a:rPr lang="en-US" sz="2800" dirty="0">
                <a:latin typeface="Comic Sans MS" panose="030F0902030302020204" pitchFamily="66" charset="0"/>
              </a:rPr>
              <a:t>, git…)</a:t>
            </a:r>
            <a:r>
              <a:rPr lang="en-AU" sz="2800" dirty="0">
                <a:latin typeface="Comic Sans MS" panose="030F0902030302020204" pitchFamily="66" charset="0"/>
              </a:rPr>
              <a:t> to minimize this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We’ll chunk up our builds and move quickly in short sprints</a:t>
            </a:r>
          </a:p>
        </p:txBody>
      </p:sp>
    </p:spTree>
    <p:extLst>
      <p:ext uri="{BB962C8B-B14F-4D97-AF65-F5344CB8AC3E}">
        <p14:creationId xmlns:p14="http://schemas.microsoft.com/office/powerpoint/2010/main" val="325712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74F380-E05F-51EC-B14D-C6909A1C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908" t="5655" r="1386" b="7547"/>
          <a:stretch>
            <a:fillRect/>
          </a:stretch>
        </p:blipFill>
        <p:spPr>
          <a:xfrm>
            <a:off x="9244693" y="1275669"/>
            <a:ext cx="2694214" cy="4306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E204F-DDFD-E3EE-A2D9-993E8EE571E6}"/>
              </a:ext>
            </a:extLst>
          </p:cNvPr>
          <p:cNvSpPr txBox="1"/>
          <p:nvPr/>
        </p:nvSpPr>
        <p:spPr>
          <a:xfrm>
            <a:off x="502102" y="689789"/>
            <a:ext cx="91644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400" b="1" dirty="0">
                <a:latin typeface="Comic Sans MS" panose="030F0902030302020204" pitchFamily="66" charset="0"/>
              </a:rPr>
              <a:t>Debugging</a:t>
            </a:r>
          </a:p>
          <a:p>
            <a:endParaRPr lang="en-AU" b="1" dirty="0">
              <a:latin typeface="Comic Sans MS" panose="030F0902030302020204" pitchFamily="66" charset="0"/>
            </a:endParaRPr>
          </a:p>
          <a:p>
            <a:r>
              <a:rPr lang="en-AU" sz="2800" b="1" dirty="0">
                <a:latin typeface="Comic Sans MS" panose="030F0902030302020204" pitchFamily="66" charset="0"/>
              </a:rPr>
              <a:t>It’s actually a bit boring</a:t>
            </a:r>
            <a:endParaRPr lang="en-AU" sz="2800" dirty="0">
              <a:latin typeface="Comic Sans MS" panose="030F0902030302020204" pitchFamily="66" charset="0"/>
            </a:endParaRPr>
          </a:p>
          <a:p>
            <a:r>
              <a:rPr lang="en-AU" sz="2800" dirty="0">
                <a:latin typeface="Comic Sans MS" panose="030F0902030302020204" pitchFamily="66" charset="0"/>
              </a:rPr>
              <a:t>○ But you can make anything fun!</a:t>
            </a:r>
          </a:p>
          <a:p>
            <a:r>
              <a:rPr lang="en-AU" sz="2800" dirty="0">
                <a:latin typeface="Comic Sans MS" panose="030F0902030302020204" pitchFamily="66" charset="0"/>
              </a:rPr>
              <a:t>○ The best debugging is methodical and thorough</a:t>
            </a:r>
          </a:p>
          <a:p>
            <a:endParaRPr lang="en-AU" sz="2800" b="1" dirty="0">
              <a:latin typeface="Comic Sans MS" panose="030F0902030302020204" pitchFamily="66" charset="0"/>
            </a:endParaRPr>
          </a:p>
          <a:p>
            <a:r>
              <a:rPr lang="en-AU" sz="2800" b="1" dirty="0">
                <a:latin typeface="Comic Sans MS" panose="030F0902030302020204" pitchFamily="66" charset="0"/>
              </a:rPr>
              <a:t>Goals:</a:t>
            </a:r>
            <a:endParaRPr lang="en-AU" sz="2800" dirty="0">
              <a:latin typeface="Comic Sans MS" panose="030F0902030302020204" pitchFamily="66" charset="0"/>
            </a:endParaRPr>
          </a:p>
          <a:p>
            <a:r>
              <a:rPr lang="en-AU" sz="2800" dirty="0">
                <a:latin typeface="Comic Sans MS" panose="030F0902030302020204" pitchFamily="66" charset="0"/>
              </a:rPr>
              <a:t>○ Understand how your app works</a:t>
            </a:r>
          </a:p>
          <a:p>
            <a:r>
              <a:rPr lang="en-AU" sz="2800" dirty="0">
                <a:latin typeface="Comic Sans MS" panose="030F0902030302020204" pitchFamily="66" charset="0"/>
              </a:rPr>
              <a:t>○ Understand where the error is</a:t>
            </a:r>
          </a:p>
          <a:p>
            <a:endParaRPr lang="en-AU" sz="2800" b="1" dirty="0">
              <a:latin typeface="Comic Sans MS" panose="030F0902030302020204" pitchFamily="66" charset="0"/>
            </a:endParaRPr>
          </a:p>
          <a:p>
            <a:r>
              <a:rPr lang="en-AU" sz="2800" b="1" dirty="0">
                <a:latin typeface="Comic Sans MS" panose="030F0902030302020204" pitchFamily="66" charset="0"/>
              </a:rPr>
              <a:t>How can you get to the root?</a:t>
            </a:r>
            <a:endParaRPr lang="en-AU" sz="2800" dirty="0">
              <a:latin typeface="Comic Sans MS" panose="030F0902030302020204" pitchFamily="66" charset="0"/>
            </a:endParaRPr>
          </a:p>
          <a:p>
            <a:r>
              <a:rPr lang="en-AU" sz="2800" b="1" dirty="0">
                <a:latin typeface="Comic Sans MS" panose="030F0902030302020204" pitchFamily="66" charset="0"/>
              </a:rPr>
              <a:t>How can you tell the LLM what’s wrong?</a:t>
            </a:r>
            <a:endParaRPr lang="en-AU" sz="2800" dirty="0">
              <a:latin typeface="Comic Sans MS" panose="030F0902030302020204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9FFD9-A332-6B63-3365-0EA713C6AC87}"/>
              </a:ext>
            </a:extLst>
          </p:cNvPr>
          <p:cNvSpPr/>
          <p:nvPr/>
        </p:nvSpPr>
        <p:spPr>
          <a:xfrm>
            <a:off x="253093" y="689789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3E3782-E955-9EA3-465F-5FAAABEB19D6}"/>
              </a:ext>
            </a:extLst>
          </p:cNvPr>
          <p:cNvSpPr/>
          <p:nvPr/>
        </p:nvSpPr>
        <p:spPr>
          <a:xfrm>
            <a:off x="157842" y="210026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5D27D-2F7F-8250-D845-90F66FE1C98E}"/>
              </a:ext>
            </a:extLst>
          </p:cNvPr>
          <p:cNvSpPr txBox="1"/>
          <p:nvPr/>
        </p:nvSpPr>
        <p:spPr>
          <a:xfrm>
            <a:off x="428626" y="210026"/>
            <a:ext cx="11605532" cy="654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Comic Sans MS" panose="030F0902030302020204" pitchFamily="66" charset="0"/>
              </a:rPr>
              <a:t>Context</a:t>
            </a:r>
            <a:br>
              <a:rPr lang="en-AU" sz="3200" dirty="0">
                <a:latin typeface="Comic Sans MS" panose="030F0902030302020204" pitchFamily="66" charset="0"/>
              </a:rPr>
            </a:br>
            <a:endParaRPr lang="en-AU" sz="3200" dirty="0">
              <a:latin typeface="Comic Sans MS" panose="030F0902030302020204" pitchFamily="66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AU" sz="2800" b="1" dirty="0">
                <a:latin typeface="Comic Sans MS" panose="030F0902030302020204" pitchFamily="66" charset="0"/>
              </a:rPr>
              <a:t>What do we mean when we say “context?”</a:t>
            </a:r>
            <a:endParaRPr lang="en-AU" sz="2800" dirty="0">
              <a:latin typeface="Comic Sans MS" panose="030F0902030302020204" pitchFamily="66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AU" sz="2800" dirty="0">
                <a:latin typeface="Comic Sans MS" panose="030F0902030302020204" pitchFamily="66" charset="0"/>
              </a:rPr>
              <a:t>Context window: the amount of tokens an LLM can process at a given time.</a:t>
            </a:r>
          </a:p>
          <a:p>
            <a:pPr>
              <a:spcAft>
                <a:spcPts val="600"/>
              </a:spcAft>
              <a:buNone/>
            </a:pPr>
            <a:r>
              <a:rPr lang="en-AU" sz="2800" dirty="0">
                <a:latin typeface="Comic Sans MS" panose="030F0902030302020204" pitchFamily="66" charset="0"/>
              </a:rPr>
              <a:t>Context can be the prompt we provide to the LLM, but it can also be other things: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Images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Documentation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Errors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Comic Sans MS" panose="030F0902030302020204" pitchFamily="66" charset="0"/>
              </a:rPr>
              <a:t>Details about your app / environment / preferences (!)</a:t>
            </a:r>
          </a:p>
          <a:p>
            <a:pPr>
              <a:spcAft>
                <a:spcPts val="600"/>
              </a:spcAft>
              <a:buNone/>
            </a:pPr>
            <a:r>
              <a:rPr lang="en-AU" sz="2800" b="1" dirty="0">
                <a:latin typeface="Comic Sans MS" panose="030F0902030302020204" pitchFamily="66" charset="0"/>
              </a:rPr>
              <a:t>Because LLMs might have outdated training data (or lack details of our implementation), we need to provide additional context.</a:t>
            </a:r>
            <a:endParaRPr lang="en-AU" sz="2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4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E29C9D3D-E301-DD1A-9B73-2CFBEE43CC3D}"/>
              </a:ext>
            </a:extLst>
          </p:cNvPr>
          <p:cNvSpPr txBox="1"/>
          <p:nvPr/>
        </p:nvSpPr>
        <p:spPr>
          <a:xfrm>
            <a:off x="741620" y="6147022"/>
            <a:ext cx="806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en-AU" b="0" i="0" dirty="0">
                <a:solidFill>
                  <a:srgbClr val="1B23DD"/>
                </a:solidFill>
                <a:effectLst/>
                <a:latin typeface="Charlie Display"/>
              </a:rPr>
              <a:t>Reference: What is a minimum viable product (MVP)? </a:t>
            </a:r>
            <a:r>
              <a:rPr lang="en-AU" dirty="0">
                <a:solidFill>
                  <a:srgbClr val="1B23DD"/>
                </a:solidFill>
                <a:latin typeface="Charlie Display"/>
              </a:rPr>
              <a:t>By Atlassian</a:t>
            </a:r>
            <a:endParaRPr lang="en-AU" b="0" i="0" dirty="0">
              <a:solidFill>
                <a:srgbClr val="1B23DD"/>
              </a:solidFill>
              <a:effectLst/>
              <a:latin typeface="Charlie Display"/>
            </a:endParaRPr>
          </a:p>
        </p:txBody>
      </p:sp>
      <p:pic>
        <p:nvPicPr>
          <p:cNvPr id="1028" name="Picture 4" descr="Minimum Viable Product: your trustable validation tool - MJV Innovation">
            <a:extLst>
              <a:ext uri="{FF2B5EF4-FFF2-40B4-BE49-F238E27FC236}">
                <a16:creationId xmlns:a16="http://schemas.microsoft.com/office/drawing/2014/main" id="{7EAC8966-F501-3BA3-2900-969B88223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523" y="1662182"/>
            <a:ext cx="3044090" cy="30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BC0CB-B941-454F-8E9E-00403271B59C}"/>
              </a:ext>
            </a:extLst>
          </p:cNvPr>
          <p:cNvSpPr txBox="1"/>
          <p:nvPr/>
        </p:nvSpPr>
        <p:spPr>
          <a:xfrm>
            <a:off x="741620" y="1081043"/>
            <a:ext cx="61000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to a MVP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BF616-A094-6729-D83D-4BF8B3C8F6BF}"/>
              </a:ext>
            </a:extLst>
          </p:cNvPr>
          <p:cNvSpPr txBox="1"/>
          <p:nvPr/>
        </p:nvSpPr>
        <p:spPr>
          <a:xfrm>
            <a:off x="782741" y="2151727"/>
            <a:ext cx="712200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AI only the information relevant to the MVP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small and work 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foundational context and important details</a:t>
            </a:r>
          </a:p>
        </p:txBody>
      </p:sp>
    </p:spTree>
    <p:extLst>
      <p:ext uri="{BB962C8B-B14F-4D97-AF65-F5344CB8AC3E}">
        <p14:creationId xmlns:p14="http://schemas.microsoft.com/office/powerpoint/2010/main" val="232311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B6ADF4-8440-6122-8FE1-C0B2DB302853}"/>
              </a:ext>
            </a:extLst>
          </p:cNvPr>
          <p:cNvSpPr txBox="1"/>
          <p:nvPr/>
        </p:nvSpPr>
        <p:spPr>
          <a:xfrm>
            <a:off x="5587298" y="440841"/>
            <a:ext cx="6160169" cy="5976317"/>
          </a:xfrm>
          <a:prstGeom prst="round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600" b="1" dirty="0">
                <a:latin typeface="Comic Sans MS" panose="030F0902030302020204" pitchFamily="66" charset="0"/>
              </a:rPr>
              <a:t>Implementing new features</a:t>
            </a:r>
            <a:endParaRPr lang="en-AU" sz="2600" dirty="0">
              <a:latin typeface="Comic Sans MS" panose="030F09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Provide context relevant to the new feature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Mention frameworks, provide documentation with </a:t>
            </a:r>
            <a:r>
              <a:rPr lang="en-AU" b="1" dirty="0">
                <a:latin typeface="Comic Sans MS" panose="030F0902030302020204" pitchFamily="66" charset="0"/>
              </a:rPr>
              <a:t>EXPLICIT</a:t>
            </a:r>
            <a:r>
              <a:rPr lang="en-AU" dirty="0">
                <a:latin typeface="Comic Sans MS" panose="030F0902030302020204" pitchFamily="66" charset="0"/>
              </a:rPr>
              <a:t> details on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Make incremental changes (checkpoint)</a:t>
            </a:r>
            <a:br>
              <a:rPr lang="en-AU" dirty="0">
                <a:latin typeface="Comic Sans MS" panose="030F0902030302020204" pitchFamily="66" charset="0"/>
              </a:rPr>
            </a:br>
            <a:endParaRPr lang="en-AU" dirty="0">
              <a:latin typeface="Comic Sans MS" panose="030F09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AU" sz="2600" b="1" dirty="0">
                <a:latin typeface="Comic Sans MS" panose="030F0902030302020204" pitchFamily="66" charset="0"/>
              </a:rPr>
              <a:t>Debugging errors</a:t>
            </a:r>
            <a:endParaRPr lang="en-AU" sz="2600" dirty="0">
              <a:latin typeface="Comic Sans MS" panose="030F09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Figure out how things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Figure out what’s wrong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Figure out how to get information to the LLM to get unstuck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Comic Sans MS" panose="030F0902030302020204" pitchFamily="66" charset="0"/>
              </a:rPr>
              <a:t>Figure out how to direct context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06476-0FD4-1012-FCAB-49C378DC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3" y="224589"/>
            <a:ext cx="4411218" cy="6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0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25DCF3-3111-D3B4-A3A2-BC99372C065A}"/>
              </a:ext>
            </a:extLst>
          </p:cNvPr>
          <p:cNvSpPr txBox="1"/>
          <p:nvPr/>
        </p:nvSpPr>
        <p:spPr>
          <a:xfrm>
            <a:off x="404133" y="544403"/>
            <a:ext cx="228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Future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Outlook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85205-6E0D-646E-761B-C4449ABA9657}"/>
              </a:ext>
            </a:extLst>
          </p:cNvPr>
          <p:cNvSpPr txBox="1"/>
          <p:nvPr/>
        </p:nvSpPr>
        <p:spPr>
          <a:xfrm>
            <a:off x="4621173" y="5457825"/>
            <a:ext cx="29496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Code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en-AU" altLang="zh-CN" sz="2200" dirty="0"/>
              <a:t>le</a:t>
            </a:r>
            <a:r>
              <a:rPr lang="en-US" altLang="zh-CN" sz="2200" dirty="0"/>
              <a:t>ss. </a:t>
            </a:r>
            <a:r>
              <a:rPr lang="en-US" altLang="zh-CN" sz="2200" dirty="0">
                <a:solidFill>
                  <a:srgbClr val="01EF42"/>
                </a:solidFill>
              </a:rPr>
              <a:t>Think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/>
              <a:t>more.</a:t>
            </a:r>
            <a:endParaRPr lang="en-GB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0C7AB1-DB0A-4750-643C-7BD42A2FE013}"/>
              </a:ext>
            </a:extLst>
          </p:cNvPr>
          <p:cNvSpPr/>
          <p:nvPr/>
        </p:nvSpPr>
        <p:spPr>
          <a:xfrm>
            <a:off x="8049773" y="2917253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0C078C-4220-1A48-60DC-44ECE9BF6D4A}"/>
              </a:ext>
            </a:extLst>
          </p:cNvPr>
          <p:cNvSpPr/>
          <p:nvPr/>
        </p:nvSpPr>
        <p:spPr>
          <a:xfrm>
            <a:off x="3062229" y="2917253"/>
            <a:ext cx="1080000" cy="108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EDF6F-2B23-8A5D-8996-5A22B0716135}"/>
              </a:ext>
            </a:extLst>
          </p:cNvPr>
          <p:cNvSpPr txBox="1"/>
          <p:nvPr/>
        </p:nvSpPr>
        <p:spPr>
          <a:xfrm>
            <a:off x="3206928" y="419291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2020s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3CB76-0A47-F094-1D36-9A2D808A68B7}"/>
              </a:ext>
            </a:extLst>
          </p:cNvPr>
          <p:cNvSpPr txBox="1"/>
          <p:nvPr/>
        </p:nvSpPr>
        <p:spPr>
          <a:xfrm>
            <a:off x="8194473" y="4192917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2030s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1B92B4-210C-F033-AC96-EB547BDA438A}"/>
              </a:ext>
            </a:extLst>
          </p:cNvPr>
          <p:cNvSpPr txBox="1"/>
          <p:nvPr/>
        </p:nvSpPr>
        <p:spPr>
          <a:xfrm>
            <a:off x="1805201" y="1516080"/>
            <a:ext cx="3594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AU" b="1" dirty="0"/>
              <a:t>Coding Focus</a:t>
            </a:r>
            <a:endParaRPr lang="en-AU" dirty="0"/>
          </a:p>
          <a:p>
            <a:pPr algn="ctr">
              <a:buNone/>
            </a:pPr>
            <a:r>
              <a:rPr lang="en-AU" dirty="0"/>
              <a:t>Developers primarily engaged in writing code while beginning to integrate early AI tools for support.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829EC-6955-8CC4-240F-C6E7B8826624}"/>
              </a:ext>
            </a:extLst>
          </p:cNvPr>
          <p:cNvSpPr txBox="1"/>
          <p:nvPr/>
        </p:nvSpPr>
        <p:spPr>
          <a:xfrm>
            <a:off x="6636001" y="1516079"/>
            <a:ext cx="3907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AU" b="1" dirty="0"/>
              <a:t>AI Partnership</a:t>
            </a:r>
            <a:endParaRPr lang="en-AU" dirty="0"/>
          </a:p>
          <a:p>
            <a:pPr algn="ctr">
              <a:buNone/>
            </a:pPr>
            <a:r>
              <a:rPr lang="en-AU" dirty="0"/>
              <a:t>Future developers will collaborate seamlessly with AI, emphasising learning and flexibility in their roles.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B29190-4232-AD20-46D1-110BE4D3788B}"/>
              </a:ext>
            </a:extLst>
          </p:cNvPr>
          <p:cNvCxnSpPr>
            <a:cxnSpLocks/>
          </p:cNvCxnSpPr>
          <p:nvPr/>
        </p:nvCxnSpPr>
        <p:spPr>
          <a:xfrm>
            <a:off x="4142229" y="3457253"/>
            <a:ext cx="3907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27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C914-33D0-5913-8427-44AE1880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Cursor for 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63C3-7691-1A33-01FC-C9E03690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cursor.com</a:t>
            </a:r>
            <a:r>
              <a:rPr lang="en-GB" dirty="0"/>
              <a:t>/home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556B9-D7AE-F24A-D782-2A21FB78F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234" y="2784421"/>
            <a:ext cx="4827365" cy="1975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7FB0E-E417-B89F-A9D6-FD92AE200DF2}"/>
              </a:ext>
            </a:extLst>
          </p:cNvPr>
          <p:cNvSpPr txBox="1"/>
          <p:nvPr/>
        </p:nvSpPr>
        <p:spPr>
          <a:xfrm>
            <a:off x="1050234" y="5718861"/>
            <a:ext cx="1065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https://services.sheerid.com/verify/681044b7729fba7beccd3565/?userId=user_01JXWC964SAW1ZJX026208D1BT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1DE7-B9BB-DC9E-F1DA-CBFADBD2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546E-B4E3-35AB-F919-14172E32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1800" b="1" dirty="0"/>
              <a:t>Vibe Coding 101 with </a:t>
            </a:r>
            <a:r>
              <a:rPr lang="en-AU" sz="1800" b="1" dirty="0" err="1"/>
              <a:t>Replit</a:t>
            </a:r>
            <a:r>
              <a:rPr lang="en-AU" sz="1800" b="1" dirty="0"/>
              <a:t>: </a:t>
            </a:r>
            <a:r>
              <a:rPr lang="en-AU" sz="1800" b="1" dirty="0">
                <a:hlinkClick r:id="rId2"/>
              </a:rPr>
              <a:t>https://learn.deeplearning.ai/courses/vibe-coding-101-with-replit/lesson/rmlc7/principles-of-agentic-code-development</a:t>
            </a:r>
            <a:endParaRPr lang="en-AU" sz="1800" b="1" dirty="0"/>
          </a:p>
          <a:p>
            <a:pPr marL="457200" indent="-457200">
              <a:buFont typeface="+mj-lt"/>
              <a:buAutoNum type="arabicPeriod"/>
            </a:pPr>
            <a:r>
              <a:rPr lang="en-AU" sz="1800" b="1" dirty="0"/>
              <a:t>Claude Code: A Highly Agentic Coding Assistant: </a:t>
            </a:r>
            <a:r>
              <a:rPr lang="en-AU" sz="1800" b="1" dirty="0">
                <a:hlinkClick r:id="rId3"/>
              </a:rPr>
              <a:t>https://www.deeplearning.ai/short-courses/claude-code-a-highly-agentic-coding-assistant/</a:t>
            </a:r>
            <a:endParaRPr lang="en-AU" sz="1800" b="1" dirty="0"/>
          </a:p>
          <a:p>
            <a:pPr marL="457200" indent="-457200">
              <a:buFont typeface="+mj-lt"/>
              <a:buAutoNum type="arabicPeriod"/>
            </a:pPr>
            <a:r>
              <a:rPr lang="en-AU" sz="1800" b="1" dirty="0"/>
              <a:t>A Comprehensive Guide to Vibe Coding Tools: </a:t>
            </a:r>
            <a:r>
              <a:rPr lang="en-AU" sz="1800" b="1" dirty="0">
                <a:hlinkClick r:id="rId4"/>
              </a:rPr>
              <a:t>https://medium.com/madhukarkumar/a-comprehensive-guide-to-vibe-coding-tools-2bd35e2d7b4f</a:t>
            </a:r>
            <a:endParaRPr lang="en-AU" sz="1800" b="1" dirty="0"/>
          </a:p>
          <a:p>
            <a:pPr marL="457200" indent="-457200">
              <a:buFont typeface="+mj-lt"/>
              <a:buAutoNum type="arabicPeriod"/>
            </a:pPr>
            <a:r>
              <a:rPr lang="en-AU" sz="1800" dirty="0"/>
              <a:t>Andrej </a:t>
            </a:r>
            <a:r>
              <a:rPr lang="en-AU" sz="1800" dirty="0" err="1"/>
              <a:t>Karpathy</a:t>
            </a:r>
            <a:endParaRPr lang="en-AU" sz="1800" dirty="0"/>
          </a:p>
          <a:p>
            <a:pPr marL="457200" lvl="1" indent="0">
              <a:buNone/>
            </a:pPr>
            <a:r>
              <a:rPr lang="en-AU" sz="1400" b="1" dirty="0">
                <a:hlinkClick r:id="rId5"/>
              </a:rPr>
              <a:t>https://karpathy.ai/</a:t>
            </a:r>
            <a:endParaRPr lang="en-AU" sz="1400" b="1" dirty="0"/>
          </a:p>
          <a:p>
            <a:pPr marL="457200" lvl="1" indent="0">
              <a:buNone/>
            </a:pPr>
            <a:r>
              <a:rPr lang="en-AU" sz="1400" b="1" dirty="0">
                <a:hlinkClick r:id="rId6"/>
              </a:rPr>
              <a:t>https://www.youtube.com/andrejkarpathy</a:t>
            </a:r>
            <a:endParaRPr lang="en-AU" sz="1400" b="1" dirty="0"/>
          </a:p>
          <a:p>
            <a:pPr marL="457200" indent="-457200">
              <a:buFont typeface="+mj-lt"/>
              <a:buAutoNum type="arabicPeriod"/>
            </a:pPr>
            <a:endParaRPr lang="en-AU" sz="2200" b="1" dirty="0"/>
          </a:p>
          <a:p>
            <a:pPr marL="457200" indent="-457200">
              <a:buFont typeface="+mj-lt"/>
              <a:buAutoNum type="arabicPeriod"/>
            </a:pPr>
            <a:endParaRPr lang="en-AU" sz="2200" b="1" dirty="0"/>
          </a:p>
          <a:p>
            <a:pPr marL="0" indent="0">
              <a:buNone/>
            </a:pPr>
            <a:endParaRPr lang="en-AU" sz="2200" b="1" dirty="0"/>
          </a:p>
          <a:p>
            <a:pPr marL="457200" indent="-457200">
              <a:buFont typeface="+mj-lt"/>
              <a:buAutoNum type="arabicPeriod"/>
            </a:pPr>
            <a:endParaRPr lang="en-AU" sz="2200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33221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330B-F2B0-E59B-10E6-D3CD59DB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982D-B005-8226-3262-11E02013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 err="1"/>
              <a:t>W5</a:t>
            </a:r>
            <a:r>
              <a:rPr lang="en-GB" b="1" dirty="0"/>
              <a:t>: </a:t>
            </a:r>
            <a:r>
              <a:rPr lang="en-AU" b="1" dirty="0"/>
              <a:t>Getting Started</a:t>
            </a:r>
          </a:p>
          <a:p>
            <a:r>
              <a:rPr lang="en-AU" dirty="0"/>
              <a:t>Make sure every student</a:t>
            </a:r>
            <a:r>
              <a:rPr lang="zh-CN" altLang="en-US" dirty="0"/>
              <a:t> </a:t>
            </a:r>
            <a:r>
              <a:rPr lang="en-AU" dirty="0"/>
              <a:t>gain</a:t>
            </a:r>
            <a:r>
              <a:rPr lang="zh-CN" altLang="en-US" dirty="0"/>
              <a:t> </a:t>
            </a:r>
            <a:r>
              <a:rPr lang="en-US" altLang="zh-CN" dirty="0"/>
              <a:t>a basic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 vibe-coding concepts and have access to vide coding tools (</a:t>
            </a:r>
            <a:r>
              <a:rPr lang="en-US" altLang="zh-CN" dirty="0" err="1"/>
              <a:t>cursor&amp;replit</a:t>
            </a:r>
            <a:r>
              <a:rPr lang="en-US" altLang="zh-CN" dirty="0"/>
              <a:t>).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GB" b="1" dirty="0"/>
              <a:t>W</a:t>
            </a:r>
            <a:r>
              <a:rPr lang="en-US" altLang="zh-CN" b="1" dirty="0"/>
              <a:t>6:</a:t>
            </a:r>
            <a:r>
              <a:rPr lang="zh-CN" altLang="en-US" b="1" dirty="0"/>
              <a:t> </a:t>
            </a:r>
            <a:r>
              <a:rPr lang="en-AU" b="1" dirty="0"/>
              <a:t>Fixed Project, Step-by-Step</a:t>
            </a:r>
            <a:r>
              <a:rPr lang="en-US" b="1" dirty="0"/>
              <a:t>, testing and deployment</a:t>
            </a:r>
            <a:endParaRPr lang="en-AU" b="1" dirty="0"/>
          </a:p>
          <a:p>
            <a:r>
              <a:rPr lang="en-AU" dirty="0"/>
              <a:t>Build one complete, working project together so they understand the workflow from start to finish.</a:t>
            </a:r>
          </a:p>
          <a:p>
            <a:r>
              <a:rPr lang="en-AU" dirty="0"/>
              <a:t>Teach them how to verify the project works and share it publicly.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Each:</a:t>
            </a:r>
            <a:r>
              <a:rPr lang="zh-CN" altLang="en-US" dirty="0"/>
              <a:t>～</a:t>
            </a:r>
            <a:r>
              <a:rPr lang="en-US" altLang="zh-CN" dirty="0"/>
              <a:t>3</a:t>
            </a:r>
            <a:r>
              <a:rPr lang="en-GB" dirty="0" err="1"/>
              <a:t>0mins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C06DA1-922A-7AB1-933C-4BC1DC44BAEB}"/>
              </a:ext>
            </a:extLst>
          </p:cNvPr>
          <p:cNvCxnSpPr/>
          <p:nvPr/>
        </p:nvCxnSpPr>
        <p:spPr>
          <a:xfrm>
            <a:off x="904634" y="1529808"/>
            <a:ext cx="9728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3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D245-AAE6-1F3E-5116-D63E34A36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3170-05EB-F755-D4FD-CEFE301C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5F09-396D-6579-88DA-E96D399F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2"/>
          </a:xfrm>
        </p:spPr>
        <p:txBody>
          <a:bodyPr/>
          <a:lstStyle/>
          <a:p>
            <a:pPr marL="0" indent="0">
              <a:buNone/>
            </a:pP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5B0CB8-97A3-A45A-19D4-8740C4C328C2}"/>
              </a:ext>
            </a:extLst>
          </p:cNvPr>
          <p:cNvCxnSpPr/>
          <p:nvPr/>
        </p:nvCxnSpPr>
        <p:spPr>
          <a:xfrm>
            <a:off x="904634" y="1529808"/>
            <a:ext cx="97286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9D0E42-2F6E-C6F4-7604-F1BEDB884554}"/>
              </a:ext>
            </a:extLst>
          </p:cNvPr>
          <p:cNvSpPr txBox="1"/>
          <p:nvPr/>
        </p:nvSpPr>
        <p:spPr>
          <a:xfrm>
            <a:off x="838200" y="1997836"/>
            <a:ext cx="9283013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 &amp; Motivation (2–3 min)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we’re using Vibe Coding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they will be able to do by the end of the 2 sessions</a:t>
            </a: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&amp; Setup (8–10 min)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into 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Student Account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interface (editor, file explorer, run, preview)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all accounts work before next session</a:t>
            </a: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A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Knowledge (8–10 min)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coding concepts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run a provided “Hello World” or animated demo</a:t>
            </a:r>
          </a:p>
        </p:txBody>
      </p:sp>
      <p:pic>
        <p:nvPicPr>
          <p:cNvPr id="2056" name="Picture 8" descr="Cursor | LinkedIn">
            <a:extLst>
              <a:ext uri="{FF2B5EF4-FFF2-40B4-BE49-F238E27FC236}">
                <a16:creationId xmlns:a16="http://schemas.microsoft.com/office/drawing/2014/main" id="{A2C9CA95-DD64-EA4B-0F42-7018EFC84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102" y="4124994"/>
            <a:ext cx="1203198" cy="120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plit - Apps on Google Play">
            <a:extLst>
              <a:ext uri="{FF2B5EF4-FFF2-40B4-BE49-F238E27FC236}">
                <a16:creationId xmlns:a16="http://schemas.microsoft.com/office/drawing/2014/main" id="{4E03BEBF-78B0-07F6-2D2E-8824D290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6644" y="2593289"/>
            <a:ext cx="789138" cy="7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2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40F2BB-02A6-2C46-5CF6-FD3E63D08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68" y="861391"/>
            <a:ext cx="6919563" cy="53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EFC387-FCD5-C5A7-2C92-2A6E8CAC1709}"/>
              </a:ext>
            </a:extLst>
          </p:cNvPr>
          <p:cNvSpPr txBox="1"/>
          <p:nvPr/>
        </p:nvSpPr>
        <p:spPr>
          <a:xfrm>
            <a:off x="138469" y="1720840"/>
            <a:ext cx="48310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chemeClr val="accent2">
                    <a:lumMod val="75000"/>
                  </a:schemeClr>
                </a:solidFill>
              </a:rPr>
              <a:t>What did </a:t>
            </a:r>
          </a:p>
          <a:p>
            <a:pPr algn="ctr"/>
            <a:r>
              <a:rPr lang="en-GB" sz="5400" dirty="0">
                <a:solidFill>
                  <a:srgbClr val="FFFF00"/>
                </a:solidFill>
              </a:rPr>
              <a:t>Vide Coding </a:t>
            </a:r>
          </a:p>
          <a:p>
            <a:pPr algn="ctr"/>
            <a:r>
              <a:rPr lang="en-GB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unlock  </a:t>
            </a:r>
          </a:p>
          <a:p>
            <a:pPr algn="ctr"/>
            <a: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you?</a:t>
            </a:r>
          </a:p>
        </p:txBody>
      </p:sp>
    </p:spTree>
    <p:extLst>
      <p:ext uri="{BB962C8B-B14F-4D97-AF65-F5344CB8AC3E}">
        <p14:creationId xmlns:p14="http://schemas.microsoft.com/office/powerpoint/2010/main" val="341906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0CB2FA-EEB3-6902-7B68-304994C5F250}"/>
              </a:ext>
            </a:extLst>
          </p:cNvPr>
          <p:cNvSpPr txBox="1"/>
          <p:nvPr/>
        </p:nvSpPr>
        <p:spPr>
          <a:xfrm>
            <a:off x="1770374" y="1595167"/>
            <a:ext cx="113364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/>
              <a:t>OpenAI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02915-DE7F-495B-991A-575846D07438}"/>
              </a:ext>
            </a:extLst>
          </p:cNvPr>
          <p:cNvSpPr txBox="1"/>
          <p:nvPr/>
        </p:nvSpPr>
        <p:spPr>
          <a:xfrm>
            <a:off x="1744248" y="2678418"/>
            <a:ext cx="14261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/>
              <a:t>Anthropic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FCA89-5DC0-434D-F152-FF38E2BDDC4F}"/>
              </a:ext>
            </a:extLst>
          </p:cNvPr>
          <p:cNvSpPr txBox="1"/>
          <p:nvPr/>
        </p:nvSpPr>
        <p:spPr>
          <a:xfrm>
            <a:off x="1770374" y="3781074"/>
            <a:ext cx="97494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/>
              <a:t>Llama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FB7FF-6289-D6F9-4319-38D00762C801}"/>
              </a:ext>
            </a:extLst>
          </p:cNvPr>
          <p:cNvSpPr txBox="1"/>
          <p:nvPr/>
        </p:nvSpPr>
        <p:spPr>
          <a:xfrm>
            <a:off x="1770374" y="4753152"/>
            <a:ext cx="8427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00" dirty="0"/>
              <a:t>Nova</a:t>
            </a:r>
          </a:p>
        </p:txBody>
      </p:sp>
      <p:pic>
        <p:nvPicPr>
          <p:cNvPr id="1026" name="Picture 2" descr="Android Apps by OpenAI on Google Play">
            <a:extLst>
              <a:ext uri="{FF2B5EF4-FFF2-40B4-BE49-F238E27FC236}">
                <a16:creationId xmlns:a16="http://schemas.microsoft.com/office/drawing/2014/main" id="{FF9421AA-D3D4-42A0-0D16-6A772391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12" y="1595167"/>
            <a:ext cx="558970" cy="55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thropic logo in transparent PNG and ...">
            <a:extLst>
              <a:ext uri="{FF2B5EF4-FFF2-40B4-BE49-F238E27FC236}">
                <a16:creationId xmlns:a16="http://schemas.microsoft.com/office/drawing/2014/main" id="{5E510872-EEE6-BDE7-6ED7-A8D98014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13" y="2717920"/>
            <a:ext cx="550455" cy="38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ta Platforms (Facebook) logo in ...">
            <a:extLst>
              <a:ext uri="{FF2B5EF4-FFF2-40B4-BE49-F238E27FC236}">
                <a16:creationId xmlns:a16="http://schemas.microsoft.com/office/drawing/2014/main" id="{7E9FE7FA-8E3F-E4D2-0ACE-153185769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13" y="3837326"/>
            <a:ext cx="594168" cy="3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urple and pink logo&#10;&#10;AI-generated content may be incorrect.">
            <a:extLst>
              <a:ext uri="{FF2B5EF4-FFF2-40B4-BE49-F238E27FC236}">
                <a16:creationId xmlns:a16="http://schemas.microsoft.com/office/drawing/2014/main" id="{A31A2BB6-1602-6C65-865A-2B35DD92C8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9906" t="11324" r="27417" b="11883"/>
          <a:stretch>
            <a:fillRect/>
          </a:stretch>
        </p:blipFill>
        <p:spPr>
          <a:xfrm>
            <a:off x="1127213" y="4753152"/>
            <a:ext cx="555257" cy="523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1A2FDC-F63E-CB20-912C-02A4D8669C44}"/>
              </a:ext>
            </a:extLst>
          </p:cNvPr>
          <p:cNvSpPr txBox="1"/>
          <p:nvPr/>
        </p:nvSpPr>
        <p:spPr>
          <a:xfrm>
            <a:off x="4853787" y="3103097"/>
            <a:ext cx="907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AI</a:t>
            </a:r>
            <a:endParaRPr lang="en-GB" sz="20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4DB4AF-E9CA-B40C-64D7-05C9F8593CC2}"/>
              </a:ext>
            </a:extLst>
          </p:cNvPr>
          <p:cNvSpPr/>
          <p:nvPr/>
        </p:nvSpPr>
        <p:spPr>
          <a:xfrm>
            <a:off x="4594799" y="2994933"/>
            <a:ext cx="1818290" cy="851630"/>
          </a:xfrm>
          <a:prstGeom prst="roundRect">
            <a:avLst/>
          </a:prstGeom>
          <a:noFill/>
          <a:ln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43000">
                  <a:schemeClr val="tx1"/>
                </a:gs>
                <a:gs pos="83000">
                  <a:schemeClr val="tx1"/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34AD35-EC96-DE23-9FB9-1766D56871A6}"/>
              </a:ext>
            </a:extLst>
          </p:cNvPr>
          <p:cNvSpPr/>
          <p:nvPr/>
        </p:nvSpPr>
        <p:spPr>
          <a:xfrm>
            <a:off x="7933635" y="2112052"/>
            <a:ext cx="3361624" cy="27952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8EE3D5-91E1-6C3C-5884-B05C4555058D}"/>
              </a:ext>
            </a:extLst>
          </p:cNvPr>
          <p:cNvSpPr/>
          <p:nvPr/>
        </p:nvSpPr>
        <p:spPr>
          <a:xfrm>
            <a:off x="8220429" y="2296717"/>
            <a:ext cx="172995" cy="157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75AEAF-3E26-9A87-F770-1DBFC4067C02}"/>
              </a:ext>
            </a:extLst>
          </p:cNvPr>
          <p:cNvSpPr/>
          <p:nvPr/>
        </p:nvSpPr>
        <p:spPr>
          <a:xfrm>
            <a:off x="8449029" y="2296717"/>
            <a:ext cx="172995" cy="157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C6F1BB-F50F-E4DB-9360-3B78898BA1C3}"/>
              </a:ext>
            </a:extLst>
          </p:cNvPr>
          <p:cNvSpPr/>
          <p:nvPr/>
        </p:nvSpPr>
        <p:spPr>
          <a:xfrm>
            <a:off x="8677629" y="2296717"/>
            <a:ext cx="172995" cy="15773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68C1BF-2BE0-3210-20D6-BFCDFDEC9AE3}"/>
              </a:ext>
            </a:extLst>
          </p:cNvPr>
          <p:cNvCxnSpPr/>
          <p:nvPr/>
        </p:nvCxnSpPr>
        <p:spPr>
          <a:xfrm>
            <a:off x="7933635" y="2614185"/>
            <a:ext cx="33616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A070A75F-DB7B-FDC3-F753-15096BDC1032}"/>
              </a:ext>
            </a:extLst>
          </p:cNvPr>
          <p:cNvSpPr/>
          <p:nvPr/>
        </p:nvSpPr>
        <p:spPr>
          <a:xfrm>
            <a:off x="8220429" y="2884349"/>
            <a:ext cx="1122489" cy="192974"/>
          </a:xfrm>
          <a:prstGeom prst="wedgeRoundRectCallou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3597423E-DC9B-C6B7-7B26-279723C56210}"/>
              </a:ext>
            </a:extLst>
          </p:cNvPr>
          <p:cNvSpPr/>
          <p:nvPr/>
        </p:nvSpPr>
        <p:spPr>
          <a:xfrm>
            <a:off x="9746680" y="3537804"/>
            <a:ext cx="1423060" cy="252033"/>
          </a:xfrm>
          <a:prstGeom prst="wedgeRoundRectCallou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F0D77C-A535-612F-2C53-B77EC990D0CA}"/>
              </a:ext>
            </a:extLst>
          </p:cNvPr>
          <p:cNvSpPr/>
          <p:nvPr/>
        </p:nvSpPr>
        <p:spPr>
          <a:xfrm>
            <a:off x="8107884" y="4369318"/>
            <a:ext cx="3061856" cy="29953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Graphic 27" descr="Chat outline">
            <a:extLst>
              <a:ext uri="{FF2B5EF4-FFF2-40B4-BE49-F238E27FC236}">
                <a16:creationId xmlns:a16="http://schemas.microsoft.com/office/drawing/2014/main" id="{F6CEA42F-8EAF-1C15-78EE-81FE990672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8757" y="4345568"/>
            <a:ext cx="371030" cy="37103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91AACB8-D4C6-B4C1-28B3-13F8F8A59E65}"/>
              </a:ext>
            </a:extLst>
          </p:cNvPr>
          <p:cNvSpPr/>
          <p:nvPr/>
        </p:nvSpPr>
        <p:spPr>
          <a:xfrm>
            <a:off x="896235" y="1478744"/>
            <a:ext cx="2214407" cy="69451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33740D-6553-C3FF-9930-8C11E002CE0A}"/>
              </a:ext>
            </a:extLst>
          </p:cNvPr>
          <p:cNvSpPr/>
          <p:nvPr/>
        </p:nvSpPr>
        <p:spPr>
          <a:xfrm>
            <a:off x="896235" y="2547334"/>
            <a:ext cx="2214407" cy="69451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D14A36-3B35-DF3D-5F1C-EC164B473431}"/>
              </a:ext>
            </a:extLst>
          </p:cNvPr>
          <p:cNvSpPr/>
          <p:nvPr/>
        </p:nvSpPr>
        <p:spPr>
          <a:xfrm>
            <a:off x="896235" y="4684514"/>
            <a:ext cx="2214407" cy="69451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AC4FC1-8A76-5D76-702C-AE15340C278C}"/>
              </a:ext>
            </a:extLst>
          </p:cNvPr>
          <p:cNvSpPr/>
          <p:nvPr/>
        </p:nvSpPr>
        <p:spPr>
          <a:xfrm>
            <a:off x="896235" y="3615924"/>
            <a:ext cx="2214407" cy="69451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2189F-C8C0-F324-4EBA-66BBF47FDADC}"/>
              </a:ext>
            </a:extLst>
          </p:cNvPr>
          <p:cNvSpPr txBox="1"/>
          <p:nvPr/>
        </p:nvSpPr>
        <p:spPr>
          <a:xfrm>
            <a:off x="5450797" y="3192810"/>
            <a:ext cx="639739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SDK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A448D398-B2F2-367A-6274-D2C9F23825F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110642" y="1826001"/>
            <a:ext cx="1491723" cy="1366809"/>
          </a:xfrm>
          <a:prstGeom prst="curvedConnector3">
            <a:avLst/>
          </a:prstGeom>
          <a:ln>
            <a:gradFill>
              <a:gsLst>
                <a:gs pos="0">
                  <a:schemeClr val="bg1">
                    <a:lumMod val="85000"/>
                    <a:lumOff val="15000"/>
                  </a:schemeClr>
                </a:gs>
                <a:gs pos="73000">
                  <a:schemeClr val="accent3">
                    <a:lumMod val="40000"/>
                    <a:lumOff val="60000"/>
                  </a:schemeClr>
                </a:gs>
                <a:gs pos="83000">
                  <a:schemeClr val="accent4">
                    <a:lumMod val="60000"/>
                    <a:lumOff val="40000"/>
                  </a:schemeClr>
                </a:gs>
                <a:gs pos="100000">
                  <a:srgbClr val="0070C0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4BE8C8AA-6BB7-458C-A991-5DE73B906C3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170408" y="2901556"/>
            <a:ext cx="1406860" cy="422429"/>
          </a:xfrm>
          <a:prstGeom prst="curvedConnector3">
            <a:avLst/>
          </a:prstGeom>
          <a:ln>
            <a:gradFill>
              <a:gsLst>
                <a:gs pos="0">
                  <a:schemeClr val="bg1">
                    <a:lumMod val="75000"/>
                    <a:lumOff val="2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CB2F9595-5117-2806-3BE5-813427EB599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3110642" y="3520997"/>
            <a:ext cx="1447724" cy="442184"/>
          </a:xfrm>
          <a:prstGeom prst="curvedConnector3">
            <a:avLst/>
          </a:prstGeom>
          <a:ln>
            <a:gradFill>
              <a:gsLst>
                <a:gs pos="0">
                  <a:schemeClr val="bg1">
                    <a:lumMod val="75000"/>
                    <a:lumOff val="25000"/>
                  </a:schemeClr>
                </a:gs>
                <a:gs pos="99000">
                  <a:schemeClr val="accent6">
                    <a:lumMod val="75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EFF78DB-C1D1-7B49-7702-7B2024EAACB6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110642" y="3697971"/>
            <a:ext cx="1447724" cy="1333800"/>
          </a:xfrm>
          <a:prstGeom prst="curvedConnector3">
            <a:avLst/>
          </a:prstGeom>
          <a:ln>
            <a:gradFill>
              <a:gsLst>
                <a:gs pos="0">
                  <a:schemeClr val="bg1">
                    <a:lumMod val="75000"/>
                    <a:lumOff val="25000"/>
                  </a:schemeClr>
                </a:gs>
                <a:gs pos="100000">
                  <a:srgbClr val="FFC000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6259586-A488-2430-A302-B9A76ADC44CB}"/>
              </a:ext>
            </a:extLst>
          </p:cNvPr>
          <p:cNvCxnSpPr/>
          <p:nvPr/>
        </p:nvCxnSpPr>
        <p:spPr>
          <a:xfrm flipV="1">
            <a:off x="6413089" y="3112770"/>
            <a:ext cx="1520546" cy="11924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44000"/>
                  </a:schemeClr>
                </a:gs>
                <a:gs pos="73000">
                  <a:schemeClr val="accent1">
                    <a:lumMod val="40000"/>
                    <a:lumOff val="60000"/>
                  </a:schemeClr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9E7E5D-57F8-A02C-F08D-B5749A743288}"/>
              </a:ext>
            </a:extLst>
          </p:cNvPr>
          <p:cNvCxnSpPr/>
          <p:nvPr/>
        </p:nvCxnSpPr>
        <p:spPr>
          <a:xfrm flipV="1">
            <a:off x="6413516" y="3323069"/>
            <a:ext cx="1520546" cy="11924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36205FC-EF82-DA7E-18F8-F7D745312C0F}"/>
              </a:ext>
            </a:extLst>
          </p:cNvPr>
          <p:cNvCxnSpPr/>
          <p:nvPr/>
        </p:nvCxnSpPr>
        <p:spPr>
          <a:xfrm flipV="1">
            <a:off x="6430620" y="3515023"/>
            <a:ext cx="1520546" cy="11924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B088E2B-7D69-12C8-D3C0-D850F46AD5FD}"/>
              </a:ext>
            </a:extLst>
          </p:cNvPr>
          <p:cNvCxnSpPr/>
          <p:nvPr/>
        </p:nvCxnSpPr>
        <p:spPr>
          <a:xfrm flipV="1">
            <a:off x="6413089" y="3706977"/>
            <a:ext cx="1520546" cy="11924"/>
          </a:xfrm>
          <a:prstGeom prst="line">
            <a:avLst/>
          </a:prstGeom>
          <a:ln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287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FFD567-EC8A-A614-4DC0-80D850CCF05F}"/>
              </a:ext>
            </a:extLst>
          </p:cNvPr>
          <p:cNvSpPr txBox="1"/>
          <p:nvPr/>
        </p:nvSpPr>
        <p:spPr>
          <a:xfrm>
            <a:off x="755373" y="1394937"/>
            <a:ext cx="97801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3600" b="1" dirty="0"/>
              <a:t>Vibe Coding today</a:t>
            </a:r>
          </a:p>
          <a:p>
            <a:pPr>
              <a:buNone/>
            </a:pPr>
            <a:endParaRPr lang="en-AU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Large jump in productivity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Can take you from “idea to app”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Limited by “developer experience”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sz="3200" dirty="0"/>
              <a:t>Has its “gotchas”</a:t>
            </a:r>
          </a:p>
        </p:txBody>
      </p:sp>
    </p:spTree>
    <p:extLst>
      <p:ext uri="{BB962C8B-B14F-4D97-AF65-F5344CB8AC3E}">
        <p14:creationId xmlns:p14="http://schemas.microsoft.com/office/powerpoint/2010/main" val="19499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974099-93BB-914C-019C-780650B0EEAB}"/>
              </a:ext>
            </a:extLst>
          </p:cNvPr>
          <p:cNvSpPr txBox="1"/>
          <p:nvPr/>
        </p:nvSpPr>
        <p:spPr>
          <a:xfrm>
            <a:off x="756410" y="1228725"/>
            <a:ext cx="1243053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Comic Sans MS" panose="030F0902030302020204" pitchFamily="66" charset="0"/>
              </a:rPr>
              <a:t>5 Skills in Vibe Coding</a:t>
            </a:r>
          </a:p>
          <a:p>
            <a:pPr>
              <a:buNone/>
            </a:pPr>
            <a:endParaRPr lang="en-AU" sz="4400" dirty="0">
              <a:latin typeface="Comic Sans MS" panose="030F0902030302020204" pitchFamily="66" charset="0"/>
            </a:endParaRPr>
          </a:p>
          <a:p>
            <a:pPr>
              <a:buNone/>
            </a:pPr>
            <a:r>
              <a:rPr lang="en-AU" sz="4400" dirty="0">
                <a:latin typeface="Comic Sans MS" panose="030F0902030302020204" pitchFamily="66" charset="0"/>
              </a:rPr>
              <a:t>Thinking, </a:t>
            </a:r>
            <a:r>
              <a:rPr lang="en-AU" sz="4400" dirty="0" err="1">
                <a:latin typeface="Comic Sans MS" panose="030F0902030302020204" pitchFamily="66" charset="0"/>
              </a:rPr>
              <a:t>Frameworks,Checkpoints</a:t>
            </a:r>
            <a:r>
              <a:rPr lang="en-AU" sz="4400" dirty="0">
                <a:latin typeface="Comic Sans MS" panose="030F0902030302020204" pitchFamily="66" charset="0"/>
              </a:rPr>
              <a:t>,</a:t>
            </a:r>
          </a:p>
          <a:p>
            <a:pPr>
              <a:buNone/>
            </a:pPr>
            <a:r>
              <a:rPr lang="en-AU" sz="4400" dirty="0">
                <a:latin typeface="Comic Sans MS" panose="030F0902030302020204" pitchFamily="66" charset="0"/>
              </a:rPr>
              <a:t>Debugging, Context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A4319-F0BA-1A05-59A8-3B0D14BCCFE7}"/>
              </a:ext>
            </a:extLst>
          </p:cNvPr>
          <p:cNvSpPr/>
          <p:nvPr/>
        </p:nvSpPr>
        <p:spPr>
          <a:xfrm>
            <a:off x="285750" y="1228725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35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19246-FE23-3C9A-8E6D-9EA9DD87D537}"/>
              </a:ext>
            </a:extLst>
          </p:cNvPr>
          <p:cNvSpPr txBox="1"/>
          <p:nvPr/>
        </p:nvSpPr>
        <p:spPr>
          <a:xfrm>
            <a:off x="540801" y="1228725"/>
            <a:ext cx="11649675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Comic Sans MS" panose="030F0902030302020204" pitchFamily="66" charset="0"/>
              </a:rPr>
              <a:t>Thinking</a:t>
            </a:r>
          </a:p>
          <a:p>
            <a:pPr>
              <a:buNone/>
            </a:pPr>
            <a:endParaRPr lang="en-AU" sz="40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>
                <a:latin typeface="Comic Sans MS" panose="030F0902030302020204" pitchFamily="66" charset="0"/>
              </a:rPr>
              <a:t>Logical</a:t>
            </a:r>
            <a:r>
              <a:rPr lang="zh-CN" altLang="en-US" sz="3200" b="1" dirty="0">
                <a:latin typeface="Comic Sans MS" panose="030F0902030302020204" pitchFamily="66" charset="0"/>
              </a:rPr>
              <a:t>： </a:t>
            </a:r>
            <a:r>
              <a:rPr lang="en-AU" sz="3200" i="1" dirty="0">
                <a:latin typeface="Comic Sans MS" panose="030F0902030302020204" pitchFamily="66" charset="0"/>
              </a:rPr>
              <a:t>What is the game?</a:t>
            </a:r>
            <a:endParaRPr lang="en-AU" sz="32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>
                <a:latin typeface="Comic Sans MS" panose="030F0902030302020204" pitchFamily="66" charset="0"/>
              </a:rPr>
              <a:t>Analytical</a:t>
            </a:r>
            <a:r>
              <a:rPr lang="zh-CN" altLang="en-US" sz="3200" b="1" dirty="0">
                <a:latin typeface="Comic Sans MS" panose="030F0902030302020204" pitchFamily="66" charset="0"/>
              </a:rPr>
              <a:t>： </a:t>
            </a:r>
            <a:r>
              <a:rPr lang="en-AU" sz="3200" i="1" dirty="0">
                <a:latin typeface="Comic Sans MS" panose="030F0902030302020204" pitchFamily="66" charset="0"/>
              </a:rPr>
              <a:t>How do I play the game?</a:t>
            </a:r>
            <a:endParaRPr lang="en-AU" sz="32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>
                <a:latin typeface="Comic Sans MS" panose="030F0902030302020204" pitchFamily="66" charset="0"/>
              </a:rPr>
              <a:t>Computational</a:t>
            </a:r>
            <a:r>
              <a:rPr lang="zh-CN" altLang="en-US" sz="3200" b="1" dirty="0">
                <a:latin typeface="Comic Sans MS" panose="030F0902030302020204" pitchFamily="66" charset="0"/>
              </a:rPr>
              <a:t>： </a:t>
            </a:r>
            <a:r>
              <a:rPr lang="en-AU" sz="3200" i="1" dirty="0">
                <a:latin typeface="Comic Sans MS" panose="030F0902030302020204" pitchFamily="66" charset="0"/>
              </a:rPr>
              <a:t>What are the patterns behind the game?</a:t>
            </a:r>
            <a:endParaRPr lang="en-AU" sz="32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3200" b="1" dirty="0">
                <a:latin typeface="Comic Sans MS" panose="030F0902030302020204" pitchFamily="66" charset="0"/>
              </a:rPr>
              <a:t>Procedural</a:t>
            </a:r>
            <a:r>
              <a:rPr lang="zh-CN" altLang="en-US" sz="3200" b="1" dirty="0">
                <a:latin typeface="Comic Sans MS" panose="030F0902030302020204" pitchFamily="66" charset="0"/>
              </a:rPr>
              <a:t>： </a:t>
            </a:r>
            <a:r>
              <a:rPr lang="en-AU" sz="3200" i="1" dirty="0">
                <a:latin typeface="Comic Sans MS" panose="030F0902030302020204" pitchFamily="66" charset="0"/>
              </a:rPr>
              <a:t>How do I excel at the game?</a:t>
            </a:r>
            <a:endParaRPr lang="en-AU" sz="3200" dirty="0">
              <a:latin typeface="Comic Sans MS" panose="030F09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E92D5-7606-C16E-2565-7E3C4604F878}"/>
              </a:ext>
            </a:extLst>
          </p:cNvPr>
          <p:cNvSpPr/>
          <p:nvPr/>
        </p:nvSpPr>
        <p:spPr>
          <a:xfrm>
            <a:off x="285750" y="1228725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64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53EBE-9055-1A24-B730-4D996E2F1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65" t="13809" r="5490" b="31899"/>
          <a:stretch>
            <a:fillRect/>
          </a:stretch>
        </p:blipFill>
        <p:spPr>
          <a:xfrm>
            <a:off x="6296928" y="2610351"/>
            <a:ext cx="5642823" cy="22805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171AC-BAEE-468C-3C24-05FE4657AF93}"/>
              </a:ext>
            </a:extLst>
          </p:cNvPr>
          <p:cNvSpPr txBox="1"/>
          <p:nvPr/>
        </p:nvSpPr>
        <p:spPr>
          <a:xfrm>
            <a:off x="540801" y="1228397"/>
            <a:ext cx="634873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sz="4400" b="1" dirty="0">
                <a:latin typeface="Comic Sans MS" panose="030F0902030302020204" pitchFamily="66" charset="0"/>
              </a:rPr>
              <a:t>Frameworks</a:t>
            </a:r>
          </a:p>
          <a:p>
            <a:pPr>
              <a:buNone/>
            </a:pPr>
            <a:endParaRPr lang="en-AU" sz="4400" dirty="0">
              <a:latin typeface="Comic Sans MS" panose="030F0902030302020204" pitchFamily="6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Comic Sans MS" panose="030F0902030302020204" pitchFamily="66" charset="0"/>
              </a:rPr>
              <a:t>You don’t know what you don’t know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Comic Sans MS" panose="030F0902030302020204" pitchFamily="66" charset="0"/>
              </a:rPr>
              <a:t>How do I do the thing I want 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Comic Sans MS" panose="030F0902030302020204" pitchFamily="66" charset="0"/>
              </a:rPr>
              <a:t>What frameworks</a:t>
            </a:r>
          </a:p>
          <a:p>
            <a:r>
              <a:rPr lang="en-AU" sz="2400" dirty="0">
                <a:latin typeface="Comic Sans MS" panose="030F0902030302020204" pitchFamily="66" charset="0"/>
              </a:rPr>
              <a:t>	 …allow me to do that thing?</a:t>
            </a:r>
          </a:p>
          <a:p>
            <a:r>
              <a:rPr lang="en-AU" sz="2400" dirty="0">
                <a:latin typeface="Comic Sans MS" panose="030F0902030302020204" pitchFamily="66" charset="0"/>
              </a:rPr>
              <a:t>	…work best with LLMs?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>
                <a:latin typeface="Comic Sans MS" panose="030F0902030302020204" pitchFamily="66" charset="0"/>
              </a:rPr>
              <a:t>If you don’t know… just ask!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8FE67-E4B6-A5ED-C581-41A68667DA0F}"/>
              </a:ext>
            </a:extLst>
          </p:cNvPr>
          <p:cNvSpPr/>
          <p:nvPr/>
        </p:nvSpPr>
        <p:spPr>
          <a:xfrm>
            <a:off x="285750" y="1228725"/>
            <a:ext cx="142875" cy="500063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0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</TotalTime>
  <Words>820</Words>
  <Application>Microsoft Macintosh PowerPoint</Application>
  <PresentationFormat>Widescreen</PresentationFormat>
  <Paragraphs>132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Charlie Display</vt:lpstr>
      <vt:lpstr>Aptos</vt:lpstr>
      <vt:lpstr>Aptos Display</vt:lpstr>
      <vt:lpstr>Arial</vt:lpstr>
      <vt:lpstr>Comic Sans MS</vt:lpstr>
      <vt:lpstr>Times New Roman</vt:lpstr>
      <vt:lpstr>Office Theme</vt:lpstr>
      <vt:lpstr>Vide Coding and Beyond: Coding Less, Thinking More</vt:lpstr>
      <vt:lpstr>Agenda</vt:lpstr>
      <vt:lpstr>W5: 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Cursor for  Students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Zhao</dc:creator>
  <cp:lastModifiedBy>C. Zhao</cp:lastModifiedBy>
  <cp:revision>4</cp:revision>
  <dcterms:created xsi:type="dcterms:W3CDTF">2025-08-23T17:39:56Z</dcterms:created>
  <dcterms:modified xsi:type="dcterms:W3CDTF">2025-08-24T03:16:46Z</dcterms:modified>
</cp:coreProperties>
</file>