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0" d="100"/>
          <a:sy n="50" d="100"/>
        </p:scale>
        <p:origin x="54"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8486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F5EF8-3E4E-4CDA-7E78-563A8DFDA6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22C097-27D3-873C-3216-E49C03595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EA7323-A280-8849-A6BB-837843F617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462CAD-A923-C032-4C5C-5440274E1D79}"/>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961446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280190" y="1475303"/>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3A3A3A"/>
                </a:solidFill>
                <a:latin typeface="Noto Serif Medium" pitchFamily="34" charset="0"/>
                <a:ea typeface="Noto Serif Medium" pitchFamily="34" charset="-122"/>
                <a:cs typeface="Noto Serif Medium" pitchFamily="34" charset="-120"/>
              </a:rPr>
              <a:t>Business Plan Agenzia Immobiliare Online</a:t>
            </a:r>
            <a:endParaRPr lang="en-US" sz="4450" dirty="0"/>
          </a:p>
        </p:txBody>
      </p:sp>
      <p:sp>
        <p:nvSpPr>
          <p:cNvPr id="4" name="Text 1"/>
          <p:cNvSpPr/>
          <p:nvPr/>
        </p:nvSpPr>
        <p:spPr>
          <a:xfrm>
            <a:off x="6280190" y="3233023"/>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4C4C4C"/>
                </a:solidFill>
                <a:latin typeface="Noto Serif" pitchFamily="34" charset="0"/>
                <a:ea typeface="Noto Serif" pitchFamily="34" charset="-122"/>
                <a:cs typeface="Noto Serif" pitchFamily="34" charset="-120"/>
              </a:rPr>
              <a:t>L'Agenzia Immobiliare Online è un portale innovativo che digitalizza e semplifica la compravendita e locazione di immobili in Italia. La piattaforma connette proprietari, acquirenti e professionisti in un unico ecosistema digitale, offrendo un'esperienza utente intuitiva e funzionalità avanzate.</a:t>
            </a:r>
            <a:endParaRPr lang="en-US" sz="1750" dirty="0"/>
          </a:p>
        </p:txBody>
      </p:sp>
      <p:sp>
        <p:nvSpPr>
          <p:cNvPr id="5" name="Text 2"/>
          <p:cNvSpPr/>
          <p:nvPr/>
        </p:nvSpPr>
        <p:spPr>
          <a:xfrm>
            <a:off x="6280190" y="5302687"/>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4C4C4C"/>
                </a:solidFill>
                <a:latin typeface="Noto Serif" pitchFamily="34" charset="0"/>
                <a:ea typeface="Noto Serif" pitchFamily="34" charset="-122"/>
                <a:cs typeface="Noto Serif" pitchFamily="34" charset="-120"/>
              </a:rPr>
              <a:t>La mission è rendere le transazioni immobiliari più semplici, trasparenti e accessibili, mentre la vision punta a diventare il punto di riferimento per innovazione e qualità nel mercato immobiliare italiano.</a:t>
            </a:r>
            <a:endParaRPr lang="en-US" sz="1750" dirty="0"/>
          </a:p>
        </p:txBody>
      </p:sp>
      <p:pic>
        <p:nvPicPr>
          <p:cNvPr id="7" name="Immagine 6">
            <a:extLst>
              <a:ext uri="{FF2B5EF4-FFF2-40B4-BE49-F238E27FC236}">
                <a16:creationId xmlns:a16="http://schemas.microsoft.com/office/drawing/2014/main" id="{3D867E93-6C47-CA3A-D25D-9FBBFC6205D1}"/>
              </a:ext>
            </a:extLst>
          </p:cNvPr>
          <p:cNvPicPr>
            <a:picLocks noChangeAspect="1"/>
          </p:cNvPicPr>
          <p:nvPr/>
        </p:nvPicPr>
        <p:blipFill>
          <a:blip r:embed="rId3"/>
          <a:stretch>
            <a:fillRect/>
          </a:stretch>
        </p:blipFill>
        <p:spPr>
          <a:xfrm>
            <a:off x="12449175" y="7762875"/>
            <a:ext cx="2181225" cy="466725"/>
          </a:xfrm>
          <a:prstGeom prst="rect">
            <a:avLst/>
          </a:prstGeom>
        </p:spPr>
      </p:pic>
      <p:pic>
        <p:nvPicPr>
          <p:cNvPr id="9" name="Immagine 8">
            <a:extLst>
              <a:ext uri="{FF2B5EF4-FFF2-40B4-BE49-F238E27FC236}">
                <a16:creationId xmlns:a16="http://schemas.microsoft.com/office/drawing/2014/main" id="{BC82325F-D0F3-5952-5715-E6D5A49BA6C5}"/>
              </a:ext>
            </a:extLst>
          </p:cNvPr>
          <p:cNvPicPr>
            <a:picLocks noChangeAspect="1"/>
          </p:cNvPicPr>
          <p:nvPr/>
        </p:nvPicPr>
        <p:blipFill>
          <a:blip r:embed="rId4"/>
          <a:stretch>
            <a:fillRect/>
          </a:stretch>
        </p:blipFill>
        <p:spPr>
          <a:xfrm>
            <a:off x="0" y="0"/>
            <a:ext cx="5032626"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Text 0"/>
          <p:cNvSpPr/>
          <p:nvPr/>
        </p:nvSpPr>
        <p:spPr>
          <a:xfrm>
            <a:off x="506114" y="520483"/>
            <a:ext cx="11422183" cy="1417558"/>
          </a:xfrm>
          <a:prstGeom prst="rect">
            <a:avLst/>
          </a:prstGeom>
          <a:noFill/>
          <a:ln/>
        </p:spPr>
        <p:txBody>
          <a:bodyPr wrap="square" lIns="0" tIns="0" rIns="0" bIns="0" rtlCol="0" anchor="t"/>
          <a:lstStyle/>
          <a:p>
            <a:pPr marL="0" indent="0" algn="l">
              <a:lnSpc>
                <a:spcPts val="5550"/>
              </a:lnSpc>
              <a:buNone/>
            </a:pPr>
            <a:r>
              <a:rPr lang="en-US" sz="4450" dirty="0">
                <a:solidFill>
                  <a:srgbClr val="3A3A3A"/>
                </a:solidFill>
                <a:latin typeface="Noto Serif Medium" pitchFamily="34" charset="0"/>
                <a:ea typeface="Noto Serif Medium" pitchFamily="34" charset="-122"/>
                <a:cs typeface="Noto Serif Medium" pitchFamily="34" charset="-120"/>
              </a:rPr>
              <a:t>Piano Operativo, Rischi e Conclusioni</a:t>
            </a:r>
            <a:endParaRPr lang="en-US" sz="4450" dirty="0"/>
          </a:p>
        </p:txBody>
      </p:sp>
      <p:sp>
        <p:nvSpPr>
          <p:cNvPr id="4" name="Shape 1"/>
          <p:cNvSpPr/>
          <p:nvPr/>
        </p:nvSpPr>
        <p:spPr>
          <a:xfrm>
            <a:off x="506114" y="2142113"/>
            <a:ext cx="510302" cy="510302"/>
          </a:xfrm>
          <a:prstGeom prst="roundRect">
            <a:avLst>
              <a:gd name="adj" fmla="val 18669"/>
            </a:avLst>
          </a:prstGeom>
          <a:solidFill>
            <a:schemeClr val="bg1"/>
          </a:solidFill>
          <a:ln w="7620">
            <a:solidFill>
              <a:srgbClr val="CCC4B8"/>
            </a:solidFill>
            <a:prstDash val="solid"/>
          </a:ln>
          <a:effectLst>
            <a:outerShdw dist="20320" dir="2700000" algn="bl" rotWithShape="0">
              <a:srgbClr val="CCC4B8">
                <a:alpha val="100000"/>
              </a:srgbClr>
            </a:outerShdw>
          </a:effectLst>
        </p:spPr>
        <p:txBody>
          <a:bodyPr/>
          <a:lstStyle/>
          <a:p>
            <a:endParaRPr lang="it-IT"/>
          </a:p>
        </p:txBody>
      </p:sp>
      <p:sp>
        <p:nvSpPr>
          <p:cNvPr id="5" name="Text 2"/>
          <p:cNvSpPr/>
          <p:nvPr/>
        </p:nvSpPr>
        <p:spPr>
          <a:xfrm>
            <a:off x="1243230" y="221998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C"/>
                </a:solidFill>
                <a:latin typeface="Noto Serif Medium" pitchFamily="34" charset="0"/>
                <a:ea typeface="Noto Serif Medium" pitchFamily="34" charset="-122"/>
                <a:cs typeface="Noto Serif Medium" pitchFamily="34" charset="-120"/>
              </a:rPr>
              <a:t>Piano Operativo</a:t>
            </a:r>
            <a:endParaRPr lang="en-US" sz="2200" dirty="0"/>
          </a:p>
        </p:txBody>
      </p:sp>
      <p:sp>
        <p:nvSpPr>
          <p:cNvPr id="6" name="Text 3"/>
          <p:cNvSpPr/>
          <p:nvPr/>
        </p:nvSpPr>
        <p:spPr>
          <a:xfrm>
            <a:off x="1243229" y="2710399"/>
            <a:ext cx="8619961" cy="1451610"/>
          </a:xfrm>
          <a:prstGeom prst="rect">
            <a:avLst/>
          </a:prstGeom>
          <a:noFill/>
          <a:ln/>
        </p:spPr>
        <p:txBody>
          <a:bodyPr wrap="square" lIns="0" tIns="0" rIns="0" bIns="0" rtlCol="0" anchor="t"/>
          <a:lstStyle/>
          <a:p>
            <a:pPr marL="0" indent="0" algn="l">
              <a:lnSpc>
                <a:spcPts val="2850"/>
              </a:lnSpc>
              <a:buNone/>
            </a:pPr>
            <a:r>
              <a:rPr lang="en-US" sz="1750" dirty="0">
                <a:solidFill>
                  <a:srgbClr val="4C4C4C"/>
                </a:solidFill>
                <a:latin typeface="Noto Serif" pitchFamily="34" charset="0"/>
                <a:ea typeface="Noto Serif" pitchFamily="34" charset="-122"/>
                <a:cs typeface="Noto Serif" pitchFamily="34" charset="-120"/>
              </a:rPr>
              <a:t>Fasi di pianificazione, design, sviluppo, testing, lancio e crescita da giugno a luglio 2025.</a:t>
            </a:r>
            <a:endParaRPr lang="en-US" sz="1750" dirty="0"/>
          </a:p>
        </p:txBody>
      </p:sp>
      <p:sp>
        <p:nvSpPr>
          <p:cNvPr id="7" name="Shape 4"/>
          <p:cNvSpPr/>
          <p:nvPr/>
        </p:nvSpPr>
        <p:spPr>
          <a:xfrm>
            <a:off x="506114" y="1377256"/>
            <a:ext cx="510302" cy="510302"/>
          </a:xfrm>
          <a:prstGeom prst="roundRect">
            <a:avLst>
              <a:gd name="adj" fmla="val 18669"/>
            </a:avLst>
          </a:prstGeom>
          <a:solidFill>
            <a:schemeClr val="bg1"/>
          </a:solidFill>
          <a:ln w="7620">
            <a:solidFill>
              <a:srgbClr val="CCC4B8"/>
            </a:solidFill>
            <a:prstDash val="solid"/>
          </a:ln>
          <a:effectLst>
            <a:outerShdw dist="20320" dir="2700000" algn="bl" rotWithShape="0">
              <a:srgbClr val="CCC4B8">
                <a:alpha val="100000"/>
              </a:srgbClr>
            </a:outerShdw>
          </a:effectLst>
        </p:spPr>
        <p:txBody>
          <a:bodyPr/>
          <a:lstStyle/>
          <a:p>
            <a:endParaRPr lang="it-IT"/>
          </a:p>
        </p:txBody>
      </p:sp>
      <p:sp>
        <p:nvSpPr>
          <p:cNvPr id="8" name="Text 5"/>
          <p:cNvSpPr/>
          <p:nvPr/>
        </p:nvSpPr>
        <p:spPr>
          <a:xfrm>
            <a:off x="1243230" y="145512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C"/>
                </a:solidFill>
                <a:latin typeface="Noto Serif Medium" pitchFamily="34" charset="0"/>
                <a:ea typeface="Noto Serif Medium" pitchFamily="34" charset="-122"/>
                <a:cs typeface="Noto Serif Medium" pitchFamily="34" charset="-120"/>
              </a:rPr>
              <a:t>Analisi dei Rischi</a:t>
            </a:r>
            <a:endParaRPr lang="en-US" sz="2200" dirty="0"/>
          </a:p>
        </p:txBody>
      </p:sp>
      <p:sp>
        <p:nvSpPr>
          <p:cNvPr id="9" name="Text 6"/>
          <p:cNvSpPr/>
          <p:nvPr/>
        </p:nvSpPr>
        <p:spPr>
          <a:xfrm>
            <a:off x="3372544" y="1444149"/>
            <a:ext cx="9261674" cy="1451610"/>
          </a:xfrm>
          <a:prstGeom prst="rect">
            <a:avLst/>
          </a:prstGeom>
          <a:noFill/>
          <a:ln/>
        </p:spPr>
        <p:txBody>
          <a:bodyPr wrap="square" lIns="0" tIns="0" rIns="0" bIns="0" rtlCol="0" anchor="t"/>
          <a:lstStyle/>
          <a:p>
            <a:pPr marL="0" indent="0" algn="l">
              <a:lnSpc>
                <a:spcPts val="2850"/>
              </a:lnSpc>
              <a:buNone/>
            </a:pPr>
            <a:r>
              <a:rPr lang="en-US" sz="1750" dirty="0">
                <a:solidFill>
                  <a:srgbClr val="4C4C4C"/>
                </a:solidFill>
                <a:latin typeface="Noto Serif" pitchFamily="34" charset="0"/>
                <a:ea typeface="Noto Serif" pitchFamily="34" charset="-122"/>
                <a:cs typeface="Noto Serif" pitchFamily="34" charset="-120"/>
              </a:rPr>
              <a:t>Strategie di mitigazione per malfunzionamenti, sicurezza, concorrenza e cambiamenti normativi.</a:t>
            </a:r>
            <a:endParaRPr lang="en-US" sz="1750" dirty="0"/>
          </a:p>
        </p:txBody>
      </p:sp>
      <p:pic>
        <p:nvPicPr>
          <p:cNvPr id="11" name="Immagine 10">
            <a:extLst>
              <a:ext uri="{FF2B5EF4-FFF2-40B4-BE49-F238E27FC236}">
                <a16:creationId xmlns:a16="http://schemas.microsoft.com/office/drawing/2014/main" id="{8AD6A8CB-B03C-95BE-01DF-8E26021F4ADF}"/>
              </a:ext>
            </a:extLst>
          </p:cNvPr>
          <p:cNvPicPr>
            <a:picLocks noChangeAspect="1"/>
          </p:cNvPicPr>
          <p:nvPr/>
        </p:nvPicPr>
        <p:blipFill>
          <a:blip r:embed="rId3"/>
          <a:stretch>
            <a:fillRect/>
          </a:stretch>
        </p:blipFill>
        <p:spPr>
          <a:xfrm>
            <a:off x="82136" y="3139103"/>
            <a:ext cx="14548264" cy="50691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CABBE-A73F-0F3E-2A84-9298A7462D55}"/>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9804D452-0FFC-9390-DB5E-230FE49E8E78}"/>
              </a:ext>
            </a:extLst>
          </p:cNvPr>
          <p:cNvSpPr/>
          <p:nvPr/>
        </p:nvSpPr>
        <p:spPr>
          <a:xfrm>
            <a:off x="717590" y="629676"/>
            <a:ext cx="9280327" cy="708779"/>
          </a:xfrm>
          <a:prstGeom prst="rect">
            <a:avLst/>
          </a:prstGeom>
          <a:noFill/>
          <a:ln/>
        </p:spPr>
        <p:txBody>
          <a:bodyPr wrap="none" lIns="0" tIns="0" rIns="0" bIns="0" rtlCol="0" anchor="t"/>
          <a:lstStyle/>
          <a:p>
            <a:pPr marL="0" indent="0" algn="l">
              <a:lnSpc>
                <a:spcPts val="5550"/>
              </a:lnSpc>
              <a:buNone/>
            </a:pPr>
            <a:r>
              <a:rPr lang="en-US" sz="4450" dirty="0" err="1">
                <a:latin typeface="Noto Serif" panose="02020600060500020200" pitchFamily="18" charset="0"/>
                <a:ea typeface="Noto Serif" panose="02020600060500020200" pitchFamily="18" charset="0"/>
                <a:cs typeface="Noto Serif" panose="02020600060500020200" pitchFamily="18" charset="0"/>
              </a:rPr>
              <a:t>Attività</a:t>
            </a:r>
            <a:r>
              <a:rPr lang="en-US" sz="4450" dirty="0">
                <a:latin typeface="Noto Serif" panose="02020600060500020200" pitchFamily="18" charset="0"/>
                <a:ea typeface="Noto Serif" panose="02020600060500020200" pitchFamily="18" charset="0"/>
                <a:cs typeface="Noto Serif" panose="02020600060500020200" pitchFamily="18" charset="0"/>
              </a:rPr>
              <a:t> </a:t>
            </a:r>
            <a:r>
              <a:rPr lang="en-US" sz="4450" dirty="0" err="1">
                <a:latin typeface="Noto Serif" panose="02020600060500020200" pitchFamily="18" charset="0"/>
                <a:ea typeface="Noto Serif" panose="02020600060500020200" pitchFamily="18" charset="0"/>
                <a:cs typeface="Noto Serif" panose="02020600060500020200" pitchFamily="18" charset="0"/>
              </a:rPr>
              <a:t>diagramma</a:t>
            </a:r>
            <a:r>
              <a:rPr lang="en-US" sz="4450" dirty="0">
                <a:latin typeface="Noto Serif" panose="02020600060500020200" pitchFamily="18" charset="0"/>
                <a:ea typeface="Noto Serif" panose="02020600060500020200" pitchFamily="18" charset="0"/>
                <a:cs typeface="Noto Serif" panose="02020600060500020200" pitchFamily="18" charset="0"/>
              </a:rPr>
              <a:t> </a:t>
            </a:r>
            <a:r>
              <a:rPr lang="en-US" sz="4450">
                <a:latin typeface="Noto Serif" panose="02020600060500020200" pitchFamily="18" charset="0"/>
                <a:ea typeface="Noto Serif" panose="02020600060500020200" pitchFamily="18" charset="0"/>
                <a:cs typeface="Noto Serif" panose="02020600060500020200" pitchFamily="18" charset="0"/>
              </a:rPr>
              <a:t>di Gant</a:t>
            </a:r>
            <a:endParaRPr lang="en-US" sz="4450" dirty="0">
              <a:latin typeface="Noto Serif" panose="02020600060500020200" pitchFamily="18" charset="0"/>
              <a:ea typeface="Noto Serif" panose="02020600060500020200" pitchFamily="18" charset="0"/>
              <a:cs typeface="Noto Serif" panose="02020600060500020200" pitchFamily="18" charset="0"/>
            </a:endParaRPr>
          </a:p>
        </p:txBody>
      </p:sp>
      <p:pic>
        <p:nvPicPr>
          <p:cNvPr id="15" name="Immagine 14">
            <a:extLst>
              <a:ext uri="{FF2B5EF4-FFF2-40B4-BE49-F238E27FC236}">
                <a16:creationId xmlns:a16="http://schemas.microsoft.com/office/drawing/2014/main" id="{79E2ED04-091C-D48C-3491-E99EADA6E147}"/>
              </a:ext>
            </a:extLst>
          </p:cNvPr>
          <p:cNvPicPr>
            <a:picLocks noChangeAspect="1"/>
          </p:cNvPicPr>
          <p:nvPr/>
        </p:nvPicPr>
        <p:blipFill>
          <a:blip r:embed="rId3"/>
          <a:stretch>
            <a:fillRect/>
          </a:stretch>
        </p:blipFill>
        <p:spPr>
          <a:xfrm>
            <a:off x="12449175" y="7706367"/>
            <a:ext cx="2181225" cy="466725"/>
          </a:xfrm>
          <a:prstGeom prst="rect">
            <a:avLst/>
          </a:prstGeom>
        </p:spPr>
      </p:pic>
      <p:sp>
        <p:nvSpPr>
          <p:cNvPr id="19" name="Rectangle 5">
            <a:extLst>
              <a:ext uri="{FF2B5EF4-FFF2-40B4-BE49-F238E27FC236}">
                <a16:creationId xmlns:a16="http://schemas.microsoft.com/office/drawing/2014/main" id="{AA2DC10F-BE6D-6664-CBA9-0ACC75DBAB42}"/>
              </a:ext>
            </a:extLst>
          </p:cNvPr>
          <p:cNvSpPr>
            <a:spLocks noChangeArrowheads="1"/>
          </p:cNvSpPr>
          <p:nvPr/>
        </p:nvSpPr>
        <p:spPr bwMode="auto">
          <a:xfrm>
            <a:off x="717590" y="2060646"/>
            <a:ext cx="653576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Pianificazione (1-6 giugno) </a:t>
            </a:r>
          </a:p>
          <a:p>
            <a:pPr marL="0" marR="0" lvl="0" indent="0" algn="l" defTabSz="914400" rtl="0" eaLnBrk="0" fontAlgn="base" latinLnBrk="0" hangingPunct="0">
              <a:lnSpc>
                <a:spcPct val="100000"/>
              </a:lnSpc>
              <a:spcBef>
                <a:spcPct val="0"/>
              </a:spcBef>
              <a:spcAft>
                <a:spcPct val="0"/>
              </a:spcAft>
              <a:buClrTx/>
              <a:buSzTx/>
              <a:tabLst/>
            </a:pPr>
            <a:r>
              <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1. Ricerca di mercato, definizione del modello di business </a:t>
            </a:r>
          </a:p>
          <a:p>
            <a:pPr marL="0" marR="0" lvl="0" indent="0" algn="l" defTabSz="914400" rtl="0" eaLnBrk="0" fontAlgn="base" latinLnBrk="0" hangingPunct="0">
              <a:lnSpc>
                <a:spcPct val="100000"/>
              </a:lnSpc>
              <a:spcBef>
                <a:spcPct val="0"/>
              </a:spcBef>
              <a:spcAft>
                <a:spcPct val="0"/>
              </a:spcAft>
              <a:buClrTx/>
              <a:buSzTx/>
              <a:tabLst/>
            </a:pPr>
            <a:r>
              <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2. Costituzione legale dell'azienda </a:t>
            </a:r>
          </a:p>
          <a:p>
            <a:pPr marL="0" marR="0" lvl="0" indent="0" algn="l" defTabSz="914400" rtl="0" eaLnBrk="0" fontAlgn="base" latinLnBrk="0" hangingPunct="0">
              <a:lnSpc>
                <a:spcPct val="100000"/>
              </a:lnSpc>
              <a:spcBef>
                <a:spcPct val="0"/>
              </a:spcBef>
              <a:spcAft>
                <a:spcPct val="0"/>
              </a:spcAft>
              <a:buClrTx/>
              <a:buSzTx/>
              <a:tabLst/>
            </a:pPr>
            <a:r>
              <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3. Definizione di budget e timeline </a:t>
            </a:r>
          </a:p>
          <a:p>
            <a:pPr marL="0" marR="0" lvl="0" indent="0" algn="l" defTabSz="914400" rtl="0" eaLnBrk="0" fontAlgn="base" latinLnBrk="0" hangingPunct="0">
              <a:lnSpc>
                <a:spcPct val="100000"/>
              </a:lnSpc>
              <a:spcBef>
                <a:spcPct val="0"/>
              </a:spcBef>
              <a:spcAft>
                <a:spcPct val="0"/>
              </a:spcAft>
              <a:buClrTx/>
              <a:buSzTx/>
              <a:tabLst/>
            </a:pPr>
            <a:endPar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Allestimento Ufficio Fisico (7-21 giugno) </a:t>
            </a:r>
          </a:p>
          <a:p>
            <a:pPr marL="0" marR="0" lvl="0" indent="0" algn="l" defTabSz="914400" rtl="0" eaLnBrk="0" fontAlgn="base" latinLnBrk="0" hangingPunct="0">
              <a:lnSpc>
                <a:spcPct val="100000"/>
              </a:lnSpc>
              <a:spcBef>
                <a:spcPct val="0"/>
              </a:spcBef>
              <a:spcAft>
                <a:spcPct val="0"/>
              </a:spcAft>
              <a:buClrTx/>
              <a:buSzTx/>
              <a:tabLst/>
            </a:pPr>
            <a:r>
              <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1. Ricerca location, negoziazione contratto </a:t>
            </a:r>
          </a:p>
          <a:p>
            <a:pPr marL="0" marR="0" lvl="0" indent="0" algn="l" defTabSz="914400" rtl="0" eaLnBrk="0" fontAlgn="base" latinLnBrk="0" hangingPunct="0">
              <a:lnSpc>
                <a:spcPct val="100000"/>
              </a:lnSpc>
              <a:spcBef>
                <a:spcPct val="0"/>
              </a:spcBef>
              <a:spcAft>
                <a:spcPct val="0"/>
              </a:spcAft>
              <a:buClrTx/>
              <a:buSzTx/>
              <a:tabLst/>
            </a:pPr>
            <a:r>
              <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2. Design degli interni </a:t>
            </a:r>
          </a:p>
          <a:p>
            <a:pPr marL="0" marR="0" lvl="0" indent="0" algn="l" defTabSz="914400" rtl="0" eaLnBrk="0" fontAlgn="base" latinLnBrk="0" hangingPunct="0">
              <a:lnSpc>
                <a:spcPct val="100000"/>
              </a:lnSpc>
              <a:spcBef>
                <a:spcPct val="0"/>
              </a:spcBef>
              <a:spcAft>
                <a:spcPct val="0"/>
              </a:spcAft>
              <a:buClrTx/>
              <a:buSzTx/>
              <a:tabLst/>
            </a:pPr>
            <a:r>
              <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3. Allestimento IT dell'ufficio </a:t>
            </a:r>
          </a:p>
          <a:p>
            <a:pPr marL="0" marR="0" lvl="0" indent="0" algn="l" defTabSz="914400" rtl="0" eaLnBrk="0" fontAlgn="base" latinLnBrk="0" hangingPunct="0">
              <a:lnSpc>
                <a:spcPct val="100000"/>
              </a:lnSpc>
              <a:spcBef>
                <a:spcPct val="0"/>
              </a:spcBef>
              <a:spcAft>
                <a:spcPct val="0"/>
              </a:spcAft>
              <a:buClrTx/>
              <a:buSzTx/>
              <a:tabLst/>
            </a:pPr>
            <a:endPar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Sviluppo Sito Web (7-28 giugno) </a:t>
            </a:r>
          </a:p>
          <a:p>
            <a:pPr marL="0" marR="0" lvl="0" indent="0" algn="l" defTabSz="914400" rtl="0" eaLnBrk="0" fontAlgn="base" latinLnBrk="0" hangingPunct="0">
              <a:lnSpc>
                <a:spcPct val="100000"/>
              </a:lnSpc>
              <a:spcBef>
                <a:spcPct val="0"/>
              </a:spcBef>
              <a:spcAft>
                <a:spcPct val="0"/>
              </a:spcAft>
              <a:buClrTx/>
              <a:buSzTx/>
              <a:tabLst/>
            </a:pPr>
            <a:r>
              <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1. Raccolta requisiti, </a:t>
            </a:r>
            <a:r>
              <a:rPr kumimoji="0" lang="it-IT" altLang="it-IT" sz="1800" i="0" u="none" strike="noStrike" cap="none" normalizeH="0" baseline="0" dirty="0" err="1">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wireframe</a:t>
            </a:r>
            <a:r>
              <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 e design UI </a:t>
            </a:r>
          </a:p>
          <a:p>
            <a:pPr marL="0" marR="0" lvl="0" indent="0" algn="l" defTabSz="914400" rtl="0" eaLnBrk="0" fontAlgn="base" latinLnBrk="0" hangingPunct="0">
              <a:lnSpc>
                <a:spcPct val="100000"/>
              </a:lnSpc>
              <a:spcBef>
                <a:spcPct val="0"/>
              </a:spcBef>
              <a:spcAft>
                <a:spcPct val="0"/>
              </a:spcAft>
              <a:buClrTx/>
              <a:buSzTx/>
              <a:tabLst/>
            </a:pPr>
            <a:r>
              <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2. Sviluppo </a:t>
            </a:r>
            <a:r>
              <a:rPr kumimoji="0" lang="it-IT" altLang="it-IT" sz="1800" i="0" u="none" strike="noStrike" cap="none" normalizeH="0" baseline="0" dirty="0" err="1">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frontend</a:t>
            </a:r>
            <a:r>
              <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 e </a:t>
            </a:r>
            <a:r>
              <a:rPr kumimoji="0" lang="it-IT" altLang="it-IT" sz="1800" i="0" u="none" strike="noStrike" cap="none" normalizeH="0" baseline="0" dirty="0" err="1">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backend</a:t>
            </a:r>
            <a:r>
              <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3. Integrazione CMS, test e QA </a:t>
            </a:r>
          </a:p>
          <a:p>
            <a:pPr marL="0" marR="0" lvl="0" indent="0" algn="l" defTabSz="914400" rtl="0" eaLnBrk="0" fontAlgn="base" latinLnBrk="0" hangingPunct="0">
              <a:lnSpc>
                <a:spcPct val="100000"/>
              </a:lnSpc>
              <a:spcBef>
                <a:spcPct val="0"/>
              </a:spcBef>
              <a:spcAft>
                <a:spcPct val="0"/>
              </a:spcAft>
              <a:buClrTx/>
              <a:buSzTx/>
              <a:tabLst/>
            </a:pPr>
            <a:endPar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Acquisizione e Listing Immobili (7-19 giugno) </a:t>
            </a:r>
          </a:p>
          <a:p>
            <a:pPr marL="0" marR="0" lvl="0" indent="0" algn="l" defTabSz="914400" rtl="0" eaLnBrk="0" fontAlgn="base" latinLnBrk="0" hangingPunct="0">
              <a:lnSpc>
                <a:spcPct val="100000"/>
              </a:lnSpc>
              <a:spcBef>
                <a:spcPct val="0"/>
              </a:spcBef>
              <a:spcAft>
                <a:spcPct val="0"/>
              </a:spcAft>
              <a:buClrTx/>
              <a:buSzTx/>
              <a:tabLst/>
            </a:pPr>
            <a:r>
              <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1. Partnership con proprietari </a:t>
            </a:r>
          </a:p>
          <a:p>
            <a:pPr marL="0" marR="0" lvl="0" indent="0" algn="l" defTabSz="914400" rtl="0" eaLnBrk="0" fontAlgn="base" latinLnBrk="0" hangingPunct="0">
              <a:lnSpc>
                <a:spcPct val="100000"/>
              </a:lnSpc>
              <a:spcBef>
                <a:spcPct val="0"/>
              </a:spcBef>
              <a:spcAft>
                <a:spcPct val="0"/>
              </a:spcAft>
              <a:buClrTx/>
              <a:buSzTx/>
              <a:tabLst/>
            </a:pPr>
            <a:r>
              <a:rPr lang="it-IT" altLang="it-IT" dirty="0">
                <a:latin typeface="Noto Serif" panose="02020600060500020200" pitchFamily="18" charset="0"/>
                <a:ea typeface="Noto Serif" panose="02020600060500020200" pitchFamily="18" charset="0"/>
                <a:cs typeface="Noto Serif" panose="02020600060500020200" pitchFamily="18" charset="0"/>
              </a:rPr>
              <a:t>2. </a:t>
            </a:r>
            <a:r>
              <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Servizi fotografici professionali </a:t>
            </a:r>
          </a:p>
          <a:p>
            <a:pPr marL="0" marR="0" lvl="0" indent="0" algn="l" defTabSz="914400" rtl="0" eaLnBrk="0" fontAlgn="base" latinLnBrk="0" hangingPunct="0">
              <a:lnSpc>
                <a:spcPct val="100000"/>
              </a:lnSpc>
              <a:spcBef>
                <a:spcPct val="0"/>
              </a:spcBef>
              <a:spcAft>
                <a:spcPct val="0"/>
              </a:spcAft>
              <a:buClrTx/>
              <a:buSzTx/>
              <a:tabLst/>
            </a:pPr>
            <a:r>
              <a:rPr kumimoji="0" lang="it-IT" altLang="it-IT" sz="180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rPr>
              <a:t>3. Caricamento annunci sul sistema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Noto Serif" panose="02020600060500020200" pitchFamily="18" charset="0"/>
              <a:ea typeface="Noto Serif" panose="02020600060500020200" pitchFamily="18" charset="0"/>
              <a:cs typeface="Noto Serif" panose="02020600060500020200" pitchFamily="18" charset="0"/>
            </a:endParaRPr>
          </a:p>
        </p:txBody>
      </p:sp>
      <p:sp>
        <p:nvSpPr>
          <p:cNvPr id="21" name="CasellaDiTesto 20">
            <a:extLst>
              <a:ext uri="{FF2B5EF4-FFF2-40B4-BE49-F238E27FC236}">
                <a16:creationId xmlns:a16="http://schemas.microsoft.com/office/drawing/2014/main" id="{9639D608-D215-2618-477B-E02323EE407E}"/>
              </a:ext>
            </a:extLst>
          </p:cNvPr>
          <p:cNvSpPr txBox="1"/>
          <p:nvPr/>
        </p:nvSpPr>
        <p:spPr>
          <a:xfrm>
            <a:off x="7253354" y="2060646"/>
            <a:ext cx="7315200" cy="5632311"/>
          </a:xfrm>
          <a:prstGeom prst="rect">
            <a:avLst/>
          </a:prstGeom>
          <a:noFill/>
        </p:spPr>
        <p:txBody>
          <a:bodyPr wrap="square">
            <a:spAutoFit/>
          </a:bodyPr>
          <a:lstStyle/>
          <a:p>
            <a:r>
              <a:rPr lang="it-IT" dirty="0">
                <a:latin typeface="Noto Serif" panose="02020600060500020200" pitchFamily="18" charset="0"/>
                <a:ea typeface="Noto Serif" panose="02020600060500020200" pitchFamily="18" charset="0"/>
                <a:cs typeface="Noto Serif" panose="02020600060500020200" pitchFamily="18" charset="0"/>
              </a:rPr>
              <a:t>Marketing &amp; SEO (25 giugno - 5 luglio) </a:t>
            </a:r>
          </a:p>
          <a:p>
            <a:pPr marL="742950" lvl="1" indent="-285750">
              <a:buFont typeface="+mj-lt"/>
              <a:buAutoNum type="arabicPeriod"/>
            </a:pPr>
            <a:r>
              <a:rPr lang="it-IT" dirty="0">
                <a:latin typeface="Noto Serif" panose="02020600060500020200" pitchFamily="18" charset="0"/>
                <a:ea typeface="Noto Serif" panose="02020600060500020200" pitchFamily="18" charset="0"/>
                <a:cs typeface="Noto Serif" panose="02020600060500020200" pitchFamily="18" charset="0"/>
              </a:rPr>
              <a:t>Ottimizzazione SEO</a:t>
            </a:r>
          </a:p>
          <a:p>
            <a:pPr marL="742950" lvl="1" indent="-285750">
              <a:buFont typeface="+mj-lt"/>
              <a:buAutoNum type="arabicPeriod"/>
            </a:pPr>
            <a:r>
              <a:rPr lang="it-IT" dirty="0">
                <a:latin typeface="Noto Serif" panose="02020600060500020200" pitchFamily="18" charset="0"/>
                <a:ea typeface="Noto Serif" panose="02020600060500020200" pitchFamily="18" charset="0"/>
                <a:cs typeface="Noto Serif" panose="02020600060500020200" pitchFamily="18" charset="0"/>
              </a:rPr>
              <a:t>Campagne social media</a:t>
            </a:r>
          </a:p>
          <a:p>
            <a:pPr marL="742950" lvl="1" indent="-285750">
              <a:buFont typeface="+mj-lt"/>
              <a:buAutoNum type="arabicPeriod"/>
            </a:pPr>
            <a:r>
              <a:rPr lang="it-IT" dirty="0">
                <a:latin typeface="Noto Serif" panose="02020600060500020200" pitchFamily="18" charset="0"/>
                <a:ea typeface="Noto Serif" panose="02020600060500020200" pitchFamily="18" charset="0"/>
                <a:cs typeface="Noto Serif" panose="02020600060500020200" pitchFamily="18" charset="0"/>
              </a:rPr>
              <a:t>Setup pubblicità a pagamento</a:t>
            </a:r>
          </a:p>
          <a:p>
            <a:pPr marL="742950" lvl="1" indent="-285750">
              <a:buFont typeface="+mj-lt"/>
              <a:buAutoNum type="arabicPeriod"/>
            </a:pPr>
            <a:r>
              <a:rPr lang="it-IT" dirty="0">
                <a:latin typeface="Noto Serif" panose="02020600060500020200" pitchFamily="18" charset="0"/>
                <a:ea typeface="Noto Serif" panose="02020600060500020200" pitchFamily="18" charset="0"/>
                <a:cs typeface="Noto Serif" panose="02020600060500020200" pitchFamily="18" charset="0"/>
              </a:rPr>
              <a:t>Creazione contenuti</a:t>
            </a:r>
          </a:p>
          <a:p>
            <a:pPr lvl="1"/>
            <a:endParaRPr lang="it-IT" dirty="0">
              <a:latin typeface="Noto Serif" panose="02020600060500020200" pitchFamily="18" charset="0"/>
              <a:ea typeface="Noto Serif" panose="02020600060500020200" pitchFamily="18" charset="0"/>
              <a:cs typeface="Noto Serif" panose="02020600060500020200" pitchFamily="18" charset="0"/>
            </a:endParaRPr>
          </a:p>
          <a:p>
            <a:r>
              <a:rPr lang="it-IT" dirty="0">
                <a:latin typeface="Noto Serif" panose="02020600060500020200" pitchFamily="18" charset="0"/>
                <a:ea typeface="Noto Serif" panose="02020600060500020200" pitchFamily="18" charset="0"/>
                <a:cs typeface="Noto Serif" panose="02020600060500020200" pitchFamily="18" charset="0"/>
              </a:rPr>
              <a:t>Lancio &amp; Operazioni (29 giugno - 5 luglio) </a:t>
            </a:r>
          </a:p>
          <a:p>
            <a:pPr marL="742950" lvl="1" indent="-285750">
              <a:buFont typeface="+mj-lt"/>
              <a:buAutoNum type="arabicPeriod"/>
            </a:pPr>
            <a:r>
              <a:rPr lang="it-IT" dirty="0">
                <a:latin typeface="Noto Serif" panose="02020600060500020200" pitchFamily="18" charset="0"/>
                <a:ea typeface="Noto Serif" panose="02020600060500020200" pitchFamily="18" charset="0"/>
                <a:cs typeface="Noto Serif" panose="02020600060500020200" pitchFamily="18" charset="0"/>
              </a:rPr>
              <a:t>Soft </a:t>
            </a:r>
            <a:r>
              <a:rPr lang="it-IT" dirty="0" err="1">
                <a:latin typeface="Noto Serif" panose="02020600060500020200" pitchFamily="18" charset="0"/>
                <a:ea typeface="Noto Serif" panose="02020600060500020200" pitchFamily="18" charset="0"/>
                <a:cs typeface="Noto Serif" panose="02020600060500020200" pitchFamily="18" charset="0"/>
              </a:rPr>
              <a:t>launch</a:t>
            </a:r>
            <a:r>
              <a:rPr lang="it-IT" dirty="0">
                <a:latin typeface="Noto Serif" panose="02020600060500020200" pitchFamily="18" charset="0"/>
                <a:ea typeface="Noto Serif" panose="02020600060500020200" pitchFamily="18" charset="0"/>
                <a:cs typeface="Noto Serif" panose="02020600060500020200" pitchFamily="18" charset="0"/>
              </a:rPr>
              <a:t> di ufficio e sito</a:t>
            </a:r>
          </a:p>
          <a:p>
            <a:pPr marL="742950" lvl="1" indent="-285750">
              <a:buFont typeface="+mj-lt"/>
              <a:buAutoNum type="arabicPeriod"/>
            </a:pPr>
            <a:r>
              <a:rPr lang="it-IT" dirty="0">
                <a:latin typeface="Noto Serif" panose="02020600060500020200" pitchFamily="18" charset="0"/>
                <a:ea typeface="Noto Serif" panose="02020600060500020200" pitchFamily="18" charset="0"/>
                <a:cs typeface="Noto Serif" panose="02020600060500020200" pitchFamily="18" charset="0"/>
              </a:rPr>
              <a:t>Raccolta feedback iniziale</a:t>
            </a:r>
          </a:p>
          <a:p>
            <a:pPr marL="742950" lvl="1" indent="-285750">
              <a:buFont typeface="+mj-lt"/>
              <a:buAutoNum type="arabicPeriod"/>
            </a:pPr>
            <a:r>
              <a:rPr lang="it-IT" dirty="0">
                <a:latin typeface="Noto Serif" panose="02020600060500020200" pitchFamily="18" charset="0"/>
                <a:ea typeface="Noto Serif" panose="02020600060500020200" pitchFamily="18" charset="0"/>
                <a:cs typeface="Noto Serif" panose="02020600060500020200" pitchFamily="18" charset="0"/>
              </a:rPr>
              <a:t>Regolazioni post-lancio</a:t>
            </a:r>
          </a:p>
          <a:p>
            <a:pPr lvl="1"/>
            <a:endParaRPr lang="it-IT" dirty="0">
              <a:latin typeface="Noto Serif" panose="02020600060500020200" pitchFamily="18" charset="0"/>
              <a:ea typeface="Noto Serif" panose="02020600060500020200" pitchFamily="18" charset="0"/>
              <a:cs typeface="Noto Serif" panose="02020600060500020200" pitchFamily="18" charset="0"/>
            </a:endParaRPr>
          </a:p>
          <a:p>
            <a:r>
              <a:rPr lang="it-IT" dirty="0">
                <a:latin typeface="Noto Serif" panose="02020600060500020200" pitchFamily="18" charset="0"/>
                <a:ea typeface="Noto Serif" panose="02020600060500020200" pitchFamily="18" charset="0"/>
                <a:cs typeface="Noto Serif" panose="02020600060500020200" pitchFamily="18" charset="0"/>
              </a:rPr>
              <a:t>Manutenzione &amp; Feedback (6 luglio - 4 agosto) </a:t>
            </a:r>
          </a:p>
          <a:p>
            <a:pPr marL="742950" lvl="1" indent="-285750">
              <a:buFont typeface="+mj-lt"/>
              <a:buAutoNum type="arabicPeriod"/>
            </a:pPr>
            <a:r>
              <a:rPr lang="it-IT" dirty="0">
                <a:latin typeface="Noto Serif" panose="02020600060500020200" pitchFamily="18" charset="0"/>
                <a:ea typeface="Noto Serif" panose="02020600060500020200" pitchFamily="18" charset="0"/>
                <a:cs typeface="Noto Serif" panose="02020600060500020200" pitchFamily="18" charset="0"/>
              </a:rPr>
              <a:t>Supporto operativo continuativo</a:t>
            </a:r>
          </a:p>
          <a:p>
            <a:pPr marL="742950" lvl="1" indent="-285750">
              <a:buFont typeface="+mj-lt"/>
              <a:buAutoNum type="arabicPeriod"/>
            </a:pPr>
            <a:r>
              <a:rPr lang="it-IT" dirty="0">
                <a:latin typeface="Noto Serif" panose="02020600060500020200" pitchFamily="18" charset="0"/>
                <a:ea typeface="Noto Serif" panose="02020600060500020200" pitchFamily="18" charset="0"/>
                <a:cs typeface="Noto Serif" panose="02020600060500020200" pitchFamily="18" charset="0"/>
              </a:rPr>
              <a:t>Analisi prestazioni e report</a:t>
            </a:r>
          </a:p>
          <a:p>
            <a:pPr lvl="1"/>
            <a:endParaRPr lang="it-IT" dirty="0">
              <a:latin typeface="Noto Serif" panose="02020600060500020200" pitchFamily="18" charset="0"/>
              <a:ea typeface="Noto Serif" panose="02020600060500020200" pitchFamily="18" charset="0"/>
              <a:cs typeface="Noto Serif" panose="02020600060500020200" pitchFamily="18" charset="0"/>
            </a:endParaRPr>
          </a:p>
          <a:p>
            <a:r>
              <a:rPr lang="it-IT" dirty="0">
                <a:latin typeface="Noto Serif" panose="02020600060500020200" pitchFamily="18" charset="0"/>
                <a:ea typeface="Noto Serif" panose="02020600060500020200" pitchFamily="18" charset="0"/>
                <a:cs typeface="Noto Serif" panose="02020600060500020200" pitchFamily="18" charset="0"/>
              </a:rPr>
              <a:t>Il progetto prevede 14 risorse umane con ruoli specifici (Project Manager, Legal Consultant, Real Estate Agent, ecc.) con allocazioni di carico di lavoro definite per ciascuna attività. Molte attività si sovrappongono temporalmente per ottimizzare i tempi di sviluppo del progetto.</a:t>
            </a:r>
          </a:p>
        </p:txBody>
      </p:sp>
    </p:spTree>
    <p:extLst>
      <p:ext uri="{BB962C8B-B14F-4D97-AF65-F5344CB8AC3E}">
        <p14:creationId xmlns:p14="http://schemas.microsoft.com/office/powerpoint/2010/main" val="73983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748070" y="3260884"/>
            <a:ext cx="10615493" cy="667941"/>
          </a:xfrm>
          <a:prstGeom prst="rect">
            <a:avLst/>
          </a:prstGeom>
          <a:noFill/>
          <a:ln/>
        </p:spPr>
        <p:txBody>
          <a:bodyPr wrap="none" lIns="0" tIns="0" rIns="0" bIns="0" rtlCol="0" anchor="t"/>
          <a:lstStyle/>
          <a:p>
            <a:pPr marL="0" indent="0" algn="l">
              <a:lnSpc>
                <a:spcPts val="5250"/>
              </a:lnSpc>
              <a:buNone/>
            </a:pPr>
            <a:r>
              <a:rPr lang="en-US" sz="4200" dirty="0">
                <a:solidFill>
                  <a:srgbClr val="3A3A3A"/>
                </a:solidFill>
                <a:latin typeface="Noto Serif Medium" pitchFamily="34" charset="0"/>
                <a:ea typeface="Noto Serif Medium" pitchFamily="34" charset="-122"/>
                <a:cs typeface="Noto Serif Medium" pitchFamily="34" charset="-120"/>
              </a:rPr>
              <a:t>Funzionalità Principali della Piattaforma</a:t>
            </a:r>
            <a:endParaRPr lang="en-US" sz="4200" dirty="0"/>
          </a:p>
        </p:txBody>
      </p:sp>
      <p:sp>
        <p:nvSpPr>
          <p:cNvPr id="5" name="Text 2"/>
          <p:cNvSpPr/>
          <p:nvPr/>
        </p:nvSpPr>
        <p:spPr>
          <a:xfrm>
            <a:off x="969407" y="4470797"/>
            <a:ext cx="2672001" cy="333970"/>
          </a:xfrm>
          <a:prstGeom prst="rect">
            <a:avLst/>
          </a:prstGeom>
          <a:noFill/>
          <a:ln/>
        </p:spPr>
        <p:txBody>
          <a:bodyPr wrap="none" lIns="0" tIns="0" rIns="0" bIns="0" rtlCol="0" anchor="t"/>
          <a:lstStyle/>
          <a:p>
            <a:pPr marL="0" indent="0" algn="l">
              <a:lnSpc>
                <a:spcPts val="2600"/>
              </a:lnSpc>
              <a:buNone/>
            </a:pPr>
            <a:r>
              <a:rPr lang="en-US" sz="2100" dirty="0">
                <a:solidFill>
                  <a:srgbClr val="000000"/>
                </a:solidFill>
                <a:latin typeface="Noto Serif Medium" pitchFamily="34" charset="0"/>
                <a:ea typeface="Noto Serif Medium" pitchFamily="34" charset="-122"/>
                <a:cs typeface="Noto Serif Medium" pitchFamily="34" charset="-120"/>
              </a:rPr>
              <a:t>Ricerca Avanzata</a:t>
            </a:r>
            <a:endParaRPr lang="en-US" sz="2100" dirty="0"/>
          </a:p>
        </p:txBody>
      </p:sp>
      <p:sp>
        <p:nvSpPr>
          <p:cNvPr id="6" name="Text 3"/>
          <p:cNvSpPr/>
          <p:nvPr/>
        </p:nvSpPr>
        <p:spPr>
          <a:xfrm>
            <a:off x="969407" y="4932998"/>
            <a:ext cx="6017657" cy="683895"/>
          </a:xfrm>
          <a:prstGeom prst="rect">
            <a:avLst/>
          </a:prstGeom>
          <a:noFill/>
          <a:ln/>
        </p:spPr>
        <p:txBody>
          <a:bodyPr wrap="square" lIns="0" tIns="0" rIns="0" bIns="0" rtlCol="0" anchor="t"/>
          <a:lstStyle/>
          <a:p>
            <a:pPr marL="0" indent="0" algn="l">
              <a:lnSpc>
                <a:spcPts val="2650"/>
              </a:lnSpc>
              <a:buNone/>
            </a:pPr>
            <a:r>
              <a:rPr lang="en-US" sz="1650" dirty="0">
                <a:solidFill>
                  <a:srgbClr val="000000"/>
                </a:solidFill>
                <a:latin typeface="Noto Serif" pitchFamily="34" charset="0"/>
                <a:ea typeface="Noto Serif" pitchFamily="34" charset="-122"/>
                <a:cs typeface="Noto Serif" pitchFamily="34" charset="-120"/>
              </a:rPr>
              <a:t>Filtri personalizzabili per località, prezzo, metratura e caratteristiche specifiche.</a:t>
            </a:r>
            <a:endParaRPr lang="en-US" sz="1650" dirty="0"/>
          </a:p>
        </p:txBody>
      </p:sp>
      <p:sp>
        <p:nvSpPr>
          <p:cNvPr id="8" name="Text 5"/>
          <p:cNvSpPr/>
          <p:nvPr/>
        </p:nvSpPr>
        <p:spPr>
          <a:xfrm>
            <a:off x="7643455" y="4470797"/>
            <a:ext cx="2672001" cy="333970"/>
          </a:xfrm>
          <a:prstGeom prst="rect">
            <a:avLst/>
          </a:prstGeom>
          <a:noFill/>
          <a:ln/>
        </p:spPr>
        <p:txBody>
          <a:bodyPr wrap="none" lIns="0" tIns="0" rIns="0" bIns="0" rtlCol="0" anchor="t"/>
          <a:lstStyle/>
          <a:p>
            <a:pPr marL="0" indent="0" algn="l">
              <a:lnSpc>
                <a:spcPts val="2600"/>
              </a:lnSpc>
              <a:buNone/>
            </a:pPr>
            <a:r>
              <a:rPr lang="en-US" sz="2100" dirty="0">
                <a:solidFill>
                  <a:srgbClr val="000000"/>
                </a:solidFill>
                <a:latin typeface="Noto Serif Medium" pitchFamily="34" charset="0"/>
                <a:ea typeface="Noto Serif Medium" pitchFamily="34" charset="-122"/>
                <a:cs typeface="Noto Serif Medium" pitchFamily="34" charset="-120"/>
              </a:rPr>
              <a:t>Gestione Immobili</a:t>
            </a:r>
            <a:endParaRPr lang="en-US" sz="2100" dirty="0"/>
          </a:p>
        </p:txBody>
      </p:sp>
      <p:sp>
        <p:nvSpPr>
          <p:cNvPr id="9" name="Text 6"/>
          <p:cNvSpPr/>
          <p:nvPr/>
        </p:nvSpPr>
        <p:spPr>
          <a:xfrm>
            <a:off x="7643455" y="4932998"/>
            <a:ext cx="6017657" cy="683895"/>
          </a:xfrm>
          <a:prstGeom prst="rect">
            <a:avLst/>
          </a:prstGeom>
          <a:noFill/>
          <a:ln/>
        </p:spPr>
        <p:txBody>
          <a:bodyPr wrap="square" lIns="0" tIns="0" rIns="0" bIns="0" rtlCol="0" anchor="t"/>
          <a:lstStyle/>
          <a:p>
            <a:pPr marL="0" indent="0" algn="l">
              <a:lnSpc>
                <a:spcPts val="2650"/>
              </a:lnSpc>
              <a:buNone/>
            </a:pPr>
            <a:r>
              <a:rPr lang="en-US" sz="1650" dirty="0">
                <a:solidFill>
                  <a:srgbClr val="000000"/>
                </a:solidFill>
                <a:latin typeface="Noto Serif" pitchFamily="34" charset="0"/>
                <a:ea typeface="Noto Serif" pitchFamily="34" charset="-122"/>
                <a:cs typeface="Noto Serif" pitchFamily="34" charset="-120"/>
              </a:rPr>
              <a:t>Schede dettagliate con gallerie fotografiche, planimetrie e tour virtuali 360°.</a:t>
            </a:r>
            <a:endParaRPr lang="en-US" sz="1650" dirty="0"/>
          </a:p>
        </p:txBody>
      </p:sp>
      <p:sp>
        <p:nvSpPr>
          <p:cNvPr id="11" name="Text 8"/>
          <p:cNvSpPr/>
          <p:nvPr/>
        </p:nvSpPr>
        <p:spPr>
          <a:xfrm>
            <a:off x="969407" y="6273284"/>
            <a:ext cx="2672001" cy="333970"/>
          </a:xfrm>
          <a:prstGeom prst="rect">
            <a:avLst/>
          </a:prstGeom>
          <a:noFill/>
          <a:ln/>
        </p:spPr>
        <p:txBody>
          <a:bodyPr wrap="none" lIns="0" tIns="0" rIns="0" bIns="0" rtlCol="0" anchor="t"/>
          <a:lstStyle/>
          <a:p>
            <a:pPr marL="0" indent="0" algn="l">
              <a:lnSpc>
                <a:spcPts val="2600"/>
              </a:lnSpc>
              <a:buNone/>
            </a:pPr>
            <a:r>
              <a:rPr lang="en-US" sz="2100" dirty="0">
                <a:solidFill>
                  <a:srgbClr val="000000"/>
                </a:solidFill>
                <a:latin typeface="Noto Serif Medium" pitchFamily="34" charset="0"/>
                <a:ea typeface="Noto Serif Medium" pitchFamily="34" charset="-122"/>
                <a:cs typeface="Noto Serif Medium" pitchFamily="34" charset="-120"/>
              </a:rPr>
              <a:t>Prenotazione Visite</a:t>
            </a:r>
            <a:endParaRPr lang="en-US" sz="2100" dirty="0"/>
          </a:p>
        </p:txBody>
      </p:sp>
      <p:sp>
        <p:nvSpPr>
          <p:cNvPr id="12" name="Text 9"/>
          <p:cNvSpPr/>
          <p:nvPr/>
        </p:nvSpPr>
        <p:spPr>
          <a:xfrm>
            <a:off x="969407" y="6735485"/>
            <a:ext cx="6017657" cy="683895"/>
          </a:xfrm>
          <a:prstGeom prst="rect">
            <a:avLst/>
          </a:prstGeom>
          <a:noFill/>
          <a:ln/>
        </p:spPr>
        <p:txBody>
          <a:bodyPr wrap="square" lIns="0" tIns="0" rIns="0" bIns="0" rtlCol="0" anchor="t"/>
          <a:lstStyle/>
          <a:p>
            <a:pPr marL="0" indent="0" algn="l">
              <a:lnSpc>
                <a:spcPts val="2650"/>
              </a:lnSpc>
              <a:buNone/>
            </a:pPr>
            <a:r>
              <a:rPr lang="en-US" sz="1650" dirty="0">
                <a:solidFill>
                  <a:srgbClr val="000000"/>
                </a:solidFill>
                <a:latin typeface="Noto Serif" pitchFamily="34" charset="0"/>
                <a:ea typeface="Noto Serif" pitchFamily="34" charset="-122"/>
                <a:cs typeface="Noto Serif" pitchFamily="34" charset="-120"/>
              </a:rPr>
              <a:t>Calendario interattivo per prenotare appuntamenti in autonomia.</a:t>
            </a:r>
            <a:endParaRPr lang="en-US" sz="1650" dirty="0"/>
          </a:p>
        </p:txBody>
      </p:sp>
      <p:sp>
        <p:nvSpPr>
          <p:cNvPr id="14" name="Text 11"/>
          <p:cNvSpPr/>
          <p:nvPr/>
        </p:nvSpPr>
        <p:spPr>
          <a:xfrm>
            <a:off x="7643455" y="6273284"/>
            <a:ext cx="2672001" cy="333970"/>
          </a:xfrm>
          <a:prstGeom prst="rect">
            <a:avLst/>
          </a:prstGeom>
          <a:noFill/>
          <a:ln/>
        </p:spPr>
        <p:txBody>
          <a:bodyPr wrap="none" lIns="0" tIns="0" rIns="0" bIns="0" rtlCol="0" anchor="t"/>
          <a:lstStyle/>
          <a:p>
            <a:pPr marL="0" indent="0" algn="l">
              <a:lnSpc>
                <a:spcPts val="2600"/>
              </a:lnSpc>
              <a:buNone/>
            </a:pPr>
            <a:r>
              <a:rPr lang="en-US" sz="2100" dirty="0">
                <a:solidFill>
                  <a:srgbClr val="000000"/>
                </a:solidFill>
                <a:latin typeface="Noto Serif Medium" pitchFamily="34" charset="0"/>
                <a:ea typeface="Noto Serif Medium" pitchFamily="34" charset="-122"/>
                <a:cs typeface="Noto Serif Medium" pitchFamily="34" charset="-120"/>
              </a:rPr>
              <a:t>Pagamenti Sicuri</a:t>
            </a:r>
            <a:endParaRPr lang="en-US" sz="2100" dirty="0"/>
          </a:p>
        </p:txBody>
      </p:sp>
      <p:sp>
        <p:nvSpPr>
          <p:cNvPr id="15" name="Text 12"/>
          <p:cNvSpPr/>
          <p:nvPr/>
        </p:nvSpPr>
        <p:spPr>
          <a:xfrm>
            <a:off x="7643455" y="6735485"/>
            <a:ext cx="6017657" cy="341948"/>
          </a:xfrm>
          <a:prstGeom prst="rect">
            <a:avLst/>
          </a:prstGeom>
          <a:noFill/>
          <a:ln/>
        </p:spPr>
        <p:txBody>
          <a:bodyPr wrap="none" lIns="0" tIns="0" rIns="0" bIns="0" rtlCol="0" anchor="t"/>
          <a:lstStyle/>
          <a:p>
            <a:pPr marL="0" indent="0" algn="l">
              <a:lnSpc>
                <a:spcPts val="2650"/>
              </a:lnSpc>
              <a:buNone/>
            </a:pPr>
            <a:r>
              <a:rPr lang="en-US" sz="1650" dirty="0">
                <a:solidFill>
                  <a:srgbClr val="000000"/>
                </a:solidFill>
                <a:latin typeface="Noto Serif" pitchFamily="34" charset="0"/>
                <a:ea typeface="Noto Serif" pitchFamily="34" charset="-122"/>
                <a:cs typeface="Noto Serif" pitchFamily="34" charset="-120"/>
              </a:rPr>
              <a:t>Transazioni protette per caparre, acconti e commissioni.</a:t>
            </a:r>
            <a:endParaRPr lang="en-US" sz="1650" dirty="0"/>
          </a:p>
        </p:txBody>
      </p:sp>
      <p:pic>
        <p:nvPicPr>
          <p:cNvPr id="17" name="Immagine 16">
            <a:extLst>
              <a:ext uri="{FF2B5EF4-FFF2-40B4-BE49-F238E27FC236}">
                <a16:creationId xmlns:a16="http://schemas.microsoft.com/office/drawing/2014/main" id="{35E84642-3878-81B5-B388-055C0FFB8E68}"/>
              </a:ext>
            </a:extLst>
          </p:cNvPr>
          <p:cNvPicPr>
            <a:picLocks noChangeAspect="1"/>
          </p:cNvPicPr>
          <p:nvPr/>
        </p:nvPicPr>
        <p:blipFill>
          <a:blip r:embed="rId3"/>
          <a:stretch>
            <a:fillRect/>
          </a:stretch>
        </p:blipFill>
        <p:spPr>
          <a:xfrm>
            <a:off x="12449175" y="7644527"/>
            <a:ext cx="2181225" cy="466725"/>
          </a:xfrm>
          <a:prstGeom prst="rect">
            <a:avLst/>
          </a:prstGeom>
        </p:spPr>
      </p:pic>
      <p:pic>
        <p:nvPicPr>
          <p:cNvPr id="19" name="Immagine 18">
            <a:extLst>
              <a:ext uri="{FF2B5EF4-FFF2-40B4-BE49-F238E27FC236}">
                <a16:creationId xmlns:a16="http://schemas.microsoft.com/office/drawing/2014/main" id="{330111DD-4E47-9149-E14D-6DAFDEAD3A0A}"/>
              </a:ext>
            </a:extLst>
          </p:cNvPr>
          <p:cNvPicPr>
            <a:picLocks noChangeAspect="1"/>
          </p:cNvPicPr>
          <p:nvPr/>
        </p:nvPicPr>
        <p:blipFill>
          <a:blip r:embed="rId4"/>
          <a:stretch>
            <a:fillRect/>
          </a:stretch>
        </p:blipFill>
        <p:spPr>
          <a:xfrm>
            <a:off x="0" y="-218799"/>
            <a:ext cx="14630400" cy="34155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301954"/>
            <a:ext cx="10813375" cy="708779"/>
          </a:xfrm>
          <a:prstGeom prst="rect">
            <a:avLst/>
          </a:prstGeom>
          <a:noFill/>
          <a:ln/>
        </p:spPr>
        <p:txBody>
          <a:bodyPr wrap="none" lIns="0" tIns="0" rIns="0" bIns="0" rtlCol="0" anchor="t"/>
          <a:lstStyle/>
          <a:p>
            <a:pPr marL="0" indent="0" algn="l">
              <a:lnSpc>
                <a:spcPts val="5550"/>
              </a:lnSpc>
              <a:buNone/>
            </a:pPr>
            <a:r>
              <a:rPr lang="en-US" sz="4450" dirty="0">
                <a:solidFill>
                  <a:srgbClr val="3A3A3A"/>
                </a:solidFill>
                <a:latin typeface="Noto Serif Medium" pitchFamily="34" charset="0"/>
                <a:ea typeface="Noto Serif Medium" pitchFamily="34" charset="-122"/>
                <a:cs typeface="Noto Serif Medium" pitchFamily="34" charset="-120"/>
              </a:rPr>
              <a:t>Target di Utenti e Tipologie di Immobili</a:t>
            </a:r>
            <a:endParaRPr lang="en-US" sz="4450" dirty="0"/>
          </a:p>
        </p:txBody>
      </p:sp>
      <p:sp>
        <p:nvSpPr>
          <p:cNvPr id="3" name="Text 1"/>
          <p:cNvSpPr/>
          <p:nvPr/>
        </p:nvSpPr>
        <p:spPr>
          <a:xfrm>
            <a:off x="793790" y="35777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A3A3A"/>
                </a:solidFill>
                <a:latin typeface="Noto Serif Medium" pitchFamily="34" charset="0"/>
                <a:ea typeface="Noto Serif Medium" pitchFamily="34" charset="-122"/>
                <a:cs typeface="Noto Serif Medium" pitchFamily="34" charset="-120"/>
              </a:rPr>
              <a:t>Utenti Target</a:t>
            </a:r>
            <a:endParaRPr lang="en-US" sz="2200" dirty="0"/>
          </a:p>
        </p:txBody>
      </p:sp>
      <p:sp>
        <p:nvSpPr>
          <p:cNvPr id="4" name="Text 2"/>
          <p:cNvSpPr/>
          <p:nvPr/>
        </p:nvSpPr>
        <p:spPr>
          <a:xfrm>
            <a:off x="793790" y="415885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Acquirenti e locatari</a:t>
            </a:r>
            <a:endParaRPr lang="en-US" sz="1750" dirty="0"/>
          </a:p>
        </p:txBody>
      </p:sp>
      <p:sp>
        <p:nvSpPr>
          <p:cNvPr id="5" name="Text 3"/>
          <p:cNvSpPr/>
          <p:nvPr/>
        </p:nvSpPr>
        <p:spPr>
          <a:xfrm>
            <a:off x="793790" y="460105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Proprietari privati</a:t>
            </a:r>
            <a:endParaRPr lang="en-US" sz="1750" dirty="0"/>
          </a:p>
        </p:txBody>
      </p:sp>
      <p:sp>
        <p:nvSpPr>
          <p:cNvPr id="6" name="Text 4"/>
          <p:cNvSpPr/>
          <p:nvPr/>
        </p:nvSpPr>
        <p:spPr>
          <a:xfrm>
            <a:off x="793790" y="504324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Agenzie immobiliari</a:t>
            </a:r>
            <a:endParaRPr lang="en-US" sz="1750" dirty="0"/>
          </a:p>
        </p:txBody>
      </p:sp>
      <p:sp>
        <p:nvSpPr>
          <p:cNvPr id="7" name="Text 5"/>
          <p:cNvSpPr/>
          <p:nvPr/>
        </p:nvSpPr>
        <p:spPr>
          <a:xfrm>
            <a:off x="793790" y="54854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Investitori e professionisti del settore</a:t>
            </a:r>
            <a:endParaRPr lang="en-US" sz="1750" dirty="0"/>
          </a:p>
        </p:txBody>
      </p:sp>
      <p:sp>
        <p:nvSpPr>
          <p:cNvPr id="8" name="Text 6"/>
          <p:cNvSpPr/>
          <p:nvPr/>
        </p:nvSpPr>
        <p:spPr>
          <a:xfrm>
            <a:off x="7599521" y="35777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A3A3A"/>
                </a:solidFill>
                <a:latin typeface="Noto Serif Medium" pitchFamily="34" charset="0"/>
                <a:ea typeface="Noto Serif Medium" pitchFamily="34" charset="-122"/>
                <a:cs typeface="Noto Serif Medium" pitchFamily="34" charset="-120"/>
              </a:rPr>
              <a:t>Tipologie Immobili</a:t>
            </a:r>
            <a:endParaRPr lang="en-US" sz="2200" dirty="0"/>
          </a:p>
        </p:txBody>
      </p:sp>
      <p:sp>
        <p:nvSpPr>
          <p:cNvPr id="9" name="Text 7"/>
          <p:cNvSpPr/>
          <p:nvPr/>
        </p:nvSpPr>
        <p:spPr>
          <a:xfrm>
            <a:off x="7599521" y="415885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Residenziali e commerciali</a:t>
            </a:r>
            <a:endParaRPr lang="en-US" sz="1750" dirty="0"/>
          </a:p>
        </p:txBody>
      </p:sp>
      <p:sp>
        <p:nvSpPr>
          <p:cNvPr id="10" name="Text 8"/>
          <p:cNvSpPr/>
          <p:nvPr/>
        </p:nvSpPr>
        <p:spPr>
          <a:xfrm>
            <a:off x="7599521" y="460105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Terreni edificabili</a:t>
            </a:r>
            <a:endParaRPr lang="en-US" sz="1750" dirty="0"/>
          </a:p>
        </p:txBody>
      </p:sp>
      <p:sp>
        <p:nvSpPr>
          <p:cNvPr id="11" name="Text 9"/>
          <p:cNvSpPr/>
          <p:nvPr/>
        </p:nvSpPr>
        <p:spPr>
          <a:xfrm>
            <a:off x="7599521" y="504324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Immobili di lusso e case vacanza</a:t>
            </a:r>
            <a:endParaRPr lang="en-US" sz="1750" dirty="0"/>
          </a:p>
        </p:txBody>
      </p:sp>
      <p:sp>
        <p:nvSpPr>
          <p:cNvPr id="12" name="Text 10"/>
          <p:cNvSpPr/>
          <p:nvPr/>
        </p:nvSpPr>
        <p:spPr>
          <a:xfrm>
            <a:off x="7599521" y="54854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Sezione internazionale per immobili all'estero</a:t>
            </a:r>
            <a:endParaRPr lang="en-US" sz="1750" dirty="0"/>
          </a:p>
        </p:txBody>
      </p:sp>
      <p:pic>
        <p:nvPicPr>
          <p:cNvPr id="14" name="Immagine 13">
            <a:extLst>
              <a:ext uri="{FF2B5EF4-FFF2-40B4-BE49-F238E27FC236}">
                <a16:creationId xmlns:a16="http://schemas.microsoft.com/office/drawing/2014/main" id="{8AC82752-E2FB-E38A-002A-53F01A840B36}"/>
              </a:ext>
            </a:extLst>
          </p:cNvPr>
          <p:cNvPicPr>
            <a:picLocks noChangeAspect="1"/>
          </p:cNvPicPr>
          <p:nvPr/>
        </p:nvPicPr>
        <p:blipFill>
          <a:blip r:embed="rId3"/>
          <a:stretch>
            <a:fillRect/>
          </a:stretch>
        </p:blipFill>
        <p:spPr>
          <a:xfrm>
            <a:off x="12449175" y="7750420"/>
            <a:ext cx="2181225" cy="466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6207562" y="834033"/>
            <a:ext cx="7503557" cy="643890"/>
          </a:xfrm>
          <a:prstGeom prst="rect">
            <a:avLst/>
          </a:prstGeom>
          <a:noFill/>
          <a:ln/>
        </p:spPr>
        <p:txBody>
          <a:bodyPr wrap="none" lIns="0" tIns="0" rIns="0" bIns="0" rtlCol="0" anchor="t"/>
          <a:lstStyle/>
          <a:p>
            <a:pPr marL="0" indent="0" algn="l">
              <a:lnSpc>
                <a:spcPts val="5050"/>
              </a:lnSpc>
              <a:buNone/>
            </a:pPr>
            <a:r>
              <a:rPr lang="en-US" sz="4050" dirty="0">
                <a:solidFill>
                  <a:srgbClr val="3A3A3A"/>
                </a:solidFill>
                <a:latin typeface="Noto Serif Medium" pitchFamily="34" charset="0"/>
                <a:ea typeface="Noto Serif Medium" pitchFamily="34" charset="-122"/>
                <a:cs typeface="Noto Serif Medium" pitchFamily="34" charset="-120"/>
              </a:rPr>
              <a:t>Tecnologie e Struttura del Sito</a:t>
            </a:r>
            <a:endParaRPr lang="en-US" sz="4050" dirty="0"/>
          </a:p>
        </p:txBody>
      </p:sp>
      <p:sp>
        <p:nvSpPr>
          <p:cNvPr id="4" name="Shape 1"/>
          <p:cNvSpPr/>
          <p:nvPr/>
        </p:nvSpPr>
        <p:spPr>
          <a:xfrm>
            <a:off x="6207562" y="1786890"/>
            <a:ext cx="463510" cy="463510"/>
          </a:xfrm>
          <a:prstGeom prst="roundRect">
            <a:avLst>
              <a:gd name="adj" fmla="val 18671"/>
            </a:avLst>
          </a:prstGeom>
          <a:solidFill>
            <a:srgbClr val="000000"/>
          </a:solidFill>
          <a:ln w="7620">
            <a:solidFill>
              <a:srgbClr val="CCC4B8"/>
            </a:solidFill>
            <a:prstDash val="solid"/>
          </a:ln>
          <a:effectLst>
            <a:outerShdw dist="19050" dir="2700000" algn="bl" rotWithShape="0">
              <a:srgbClr val="CCC4B8">
                <a:alpha val="100000"/>
              </a:srgbClr>
            </a:outerShdw>
          </a:effectLst>
        </p:spPr>
        <p:txBody>
          <a:bodyPr/>
          <a:lstStyle/>
          <a:p>
            <a:endParaRPr lang="it-IT"/>
          </a:p>
        </p:txBody>
      </p:sp>
      <p:sp>
        <p:nvSpPr>
          <p:cNvPr id="5" name="Text 2"/>
          <p:cNvSpPr/>
          <p:nvPr/>
        </p:nvSpPr>
        <p:spPr>
          <a:xfrm>
            <a:off x="6877050" y="1857613"/>
            <a:ext cx="2575560" cy="321826"/>
          </a:xfrm>
          <a:prstGeom prst="rect">
            <a:avLst/>
          </a:prstGeom>
          <a:noFill/>
          <a:ln/>
        </p:spPr>
        <p:txBody>
          <a:bodyPr wrap="none" lIns="0" tIns="0" rIns="0" bIns="0" rtlCol="0" anchor="t"/>
          <a:lstStyle/>
          <a:p>
            <a:pPr marL="0" indent="0" algn="l">
              <a:lnSpc>
                <a:spcPts val="2500"/>
              </a:lnSpc>
              <a:buNone/>
            </a:pPr>
            <a:r>
              <a:rPr lang="en-US" sz="2000" dirty="0">
                <a:solidFill>
                  <a:srgbClr val="4C4C4C"/>
                </a:solidFill>
                <a:latin typeface="Noto Serif Medium" pitchFamily="34" charset="0"/>
                <a:ea typeface="Noto Serif Medium" pitchFamily="34" charset="-122"/>
                <a:cs typeface="Noto Serif Medium" pitchFamily="34" charset="-120"/>
              </a:rPr>
              <a:t>Frontend e Backend</a:t>
            </a:r>
            <a:endParaRPr lang="en-US" sz="2000" dirty="0"/>
          </a:p>
        </p:txBody>
      </p:sp>
      <p:sp>
        <p:nvSpPr>
          <p:cNvPr id="6" name="Text 3"/>
          <p:cNvSpPr/>
          <p:nvPr/>
        </p:nvSpPr>
        <p:spPr>
          <a:xfrm>
            <a:off x="6877050" y="2303026"/>
            <a:ext cx="7032188" cy="659368"/>
          </a:xfrm>
          <a:prstGeom prst="rect">
            <a:avLst/>
          </a:prstGeom>
          <a:noFill/>
          <a:ln/>
        </p:spPr>
        <p:txBody>
          <a:bodyPr wrap="square" lIns="0" tIns="0" rIns="0" bIns="0" rtlCol="0" anchor="t"/>
          <a:lstStyle/>
          <a:p>
            <a:pPr marL="0" indent="0" algn="l">
              <a:lnSpc>
                <a:spcPts val="2550"/>
              </a:lnSpc>
              <a:buNone/>
            </a:pPr>
            <a:r>
              <a:rPr lang="en-US" sz="1600" dirty="0">
                <a:solidFill>
                  <a:srgbClr val="4C4C4C"/>
                </a:solidFill>
                <a:latin typeface="Noto Serif" pitchFamily="34" charset="0"/>
                <a:ea typeface="Noto Serif" pitchFamily="34" charset="-122"/>
                <a:cs typeface="Noto Serif" pitchFamily="34" charset="-120"/>
              </a:rPr>
              <a:t>HTML e PHP Laravel per un design responsive e funzionale.</a:t>
            </a:r>
            <a:endParaRPr lang="en-US" sz="1600" dirty="0"/>
          </a:p>
        </p:txBody>
      </p:sp>
      <p:sp>
        <p:nvSpPr>
          <p:cNvPr id="7" name="Shape 4"/>
          <p:cNvSpPr/>
          <p:nvPr/>
        </p:nvSpPr>
        <p:spPr>
          <a:xfrm>
            <a:off x="6207562" y="3374469"/>
            <a:ext cx="463510" cy="463510"/>
          </a:xfrm>
          <a:prstGeom prst="roundRect">
            <a:avLst>
              <a:gd name="adj" fmla="val 18671"/>
            </a:avLst>
          </a:prstGeom>
          <a:solidFill>
            <a:srgbClr val="000000"/>
          </a:solidFill>
          <a:ln w="7620">
            <a:solidFill>
              <a:srgbClr val="CCC4B8"/>
            </a:solidFill>
            <a:prstDash val="solid"/>
          </a:ln>
          <a:effectLst>
            <a:outerShdw dist="19050" dir="2700000" algn="bl" rotWithShape="0">
              <a:srgbClr val="CCC4B8">
                <a:alpha val="100000"/>
              </a:srgbClr>
            </a:outerShdw>
          </a:effectLst>
        </p:spPr>
        <p:txBody>
          <a:bodyPr/>
          <a:lstStyle/>
          <a:p>
            <a:endParaRPr lang="it-IT"/>
          </a:p>
        </p:txBody>
      </p:sp>
      <p:sp>
        <p:nvSpPr>
          <p:cNvPr id="8" name="Text 5"/>
          <p:cNvSpPr/>
          <p:nvPr/>
        </p:nvSpPr>
        <p:spPr>
          <a:xfrm>
            <a:off x="6877050" y="3445193"/>
            <a:ext cx="2575560" cy="321826"/>
          </a:xfrm>
          <a:prstGeom prst="rect">
            <a:avLst/>
          </a:prstGeom>
          <a:noFill/>
          <a:ln/>
        </p:spPr>
        <p:txBody>
          <a:bodyPr wrap="none" lIns="0" tIns="0" rIns="0" bIns="0" rtlCol="0" anchor="t"/>
          <a:lstStyle/>
          <a:p>
            <a:pPr marL="0" indent="0" algn="l">
              <a:lnSpc>
                <a:spcPts val="2500"/>
              </a:lnSpc>
              <a:buNone/>
            </a:pPr>
            <a:r>
              <a:rPr lang="en-US" sz="2000" dirty="0">
                <a:solidFill>
                  <a:srgbClr val="4C4C4C"/>
                </a:solidFill>
                <a:latin typeface="Noto Serif Medium" pitchFamily="34" charset="0"/>
                <a:ea typeface="Noto Serif Medium" pitchFamily="34" charset="-122"/>
                <a:cs typeface="Noto Serif Medium" pitchFamily="34" charset="-120"/>
              </a:rPr>
              <a:t>Integrazioni</a:t>
            </a:r>
            <a:endParaRPr lang="en-US" sz="2000" dirty="0"/>
          </a:p>
        </p:txBody>
      </p:sp>
      <p:sp>
        <p:nvSpPr>
          <p:cNvPr id="9" name="Text 6"/>
          <p:cNvSpPr/>
          <p:nvPr/>
        </p:nvSpPr>
        <p:spPr>
          <a:xfrm>
            <a:off x="6877050" y="3890605"/>
            <a:ext cx="7032188" cy="329684"/>
          </a:xfrm>
          <a:prstGeom prst="rect">
            <a:avLst/>
          </a:prstGeom>
          <a:noFill/>
          <a:ln/>
        </p:spPr>
        <p:txBody>
          <a:bodyPr wrap="none" lIns="0" tIns="0" rIns="0" bIns="0" rtlCol="0" anchor="t"/>
          <a:lstStyle/>
          <a:p>
            <a:pPr marL="0" indent="0" algn="l">
              <a:lnSpc>
                <a:spcPts val="2550"/>
              </a:lnSpc>
              <a:buNone/>
            </a:pPr>
            <a:r>
              <a:rPr lang="en-US" sz="1600" dirty="0">
                <a:solidFill>
                  <a:srgbClr val="4C4C4C"/>
                </a:solidFill>
                <a:latin typeface="Noto Serif" pitchFamily="34" charset="0"/>
                <a:ea typeface="Noto Serif" pitchFamily="34" charset="-122"/>
                <a:cs typeface="Noto Serif" pitchFamily="34" charset="-120"/>
              </a:rPr>
              <a:t>Google Maps, sistemi di pagamento, firma digitale e CMS proprietario.</a:t>
            </a:r>
            <a:endParaRPr lang="en-US" sz="1600" dirty="0"/>
          </a:p>
        </p:txBody>
      </p:sp>
      <p:sp>
        <p:nvSpPr>
          <p:cNvPr id="10" name="Shape 7"/>
          <p:cNvSpPr/>
          <p:nvPr/>
        </p:nvSpPr>
        <p:spPr>
          <a:xfrm>
            <a:off x="6207562" y="4632365"/>
            <a:ext cx="463510" cy="463510"/>
          </a:xfrm>
          <a:prstGeom prst="roundRect">
            <a:avLst>
              <a:gd name="adj" fmla="val 18671"/>
            </a:avLst>
          </a:prstGeom>
          <a:solidFill>
            <a:srgbClr val="000000"/>
          </a:solidFill>
          <a:ln w="7620">
            <a:solidFill>
              <a:srgbClr val="CCC4B8"/>
            </a:solidFill>
            <a:prstDash val="solid"/>
          </a:ln>
          <a:effectLst>
            <a:outerShdw dist="19050" dir="2700000" algn="bl" rotWithShape="0">
              <a:srgbClr val="CCC4B8">
                <a:alpha val="100000"/>
              </a:srgbClr>
            </a:outerShdw>
          </a:effectLst>
        </p:spPr>
        <p:txBody>
          <a:bodyPr/>
          <a:lstStyle/>
          <a:p>
            <a:endParaRPr lang="it-IT"/>
          </a:p>
        </p:txBody>
      </p:sp>
      <p:sp>
        <p:nvSpPr>
          <p:cNvPr id="11" name="Text 8"/>
          <p:cNvSpPr/>
          <p:nvPr/>
        </p:nvSpPr>
        <p:spPr>
          <a:xfrm>
            <a:off x="6877050" y="4703088"/>
            <a:ext cx="2575560" cy="321826"/>
          </a:xfrm>
          <a:prstGeom prst="rect">
            <a:avLst/>
          </a:prstGeom>
          <a:noFill/>
          <a:ln/>
        </p:spPr>
        <p:txBody>
          <a:bodyPr wrap="none" lIns="0" tIns="0" rIns="0" bIns="0" rtlCol="0" anchor="t"/>
          <a:lstStyle/>
          <a:p>
            <a:pPr marL="0" indent="0" algn="l">
              <a:lnSpc>
                <a:spcPts val="2500"/>
              </a:lnSpc>
              <a:buNone/>
            </a:pPr>
            <a:r>
              <a:rPr lang="en-US" sz="2000" dirty="0">
                <a:solidFill>
                  <a:srgbClr val="4C4C4C"/>
                </a:solidFill>
                <a:latin typeface="Noto Serif Medium" pitchFamily="34" charset="0"/>
                <a:ea typeface="Noto Serif Medium" pitchFamily="34" charset="-122"/>
                <a:cs typeface="Noto Serif Medium" pitchFamily="34" charset="-120"/>
              </a:rPr>
              <a:t>Sicurezza</a:t>
            </a:r>
            <a:endParaRPr lang="en-US" sz="2000" dirty="0"/>
          </a:p>
        </p:txBody>
      </p:sp>
      <p:sp>
        <p:nvSpPr>
          <p:cNvPr id="12" name="Text 9"/>
          <p:cNvSpPr/>
          <p:nvPr/>
        </p:nvSpPr>
        <p:spPr>
          <a:xfrm>
            <a:off x="6877050" y="5148501"/>
            <a:ext cx="7032188" cy="659368"/>
          </a:xfrm>
          <a:prstGeom prst="rect">
            <a:avLst/>
          </a:prstGeom>
          <a:noFill/>
          <a:ln/>
        </p:spPr>
        <p:txBody>
          <a:bodyPr wrap="square" lIns="0" tIns="0" rIns="0" bIns="0" rtlCol="0" anchor="t"/>
          <a:lstStyle/>
          <a:p>
            <a:pPr marL="0" indent="0" algn="l">
              <a:lnSpc>
                <a:spcPts val="2550"/>
              </a:lnSpc>
              <a:buNone/>
            </a:pPr>
            <a:r>
              <a:rPr lang="en-US" sz="1600" dirty="0">
                <a:solidFill>
                  <a:srgbClr val="4C4C4C"/>
                </a:solidFill>
                <a:latin typeface="Noto Serif" pitchFamily="34" charset="0"/>
                <a:ea typeface="Noto Serif" pitchFamily="34" charset="-122"/>
                <a:cs typeface="Noto Serif" pitchFamily="34" charset="-120"/>
              </a:rPr>
              <a:t>Certificati SSL, protezione GDPR e sistemi anti-frode per garantire sicurezza e privacy.</a:t>
            </a:r>
            <a:endParaRPr lang="en-US" sz="1600" dirty="0"/>
          </a:p>
        </p:txBody>
      </p:sp>
      <p:sp>
        <p:nvSpPr>
          <p:cNvPr id="13" name="Shape 10"/>
          <p:cNvSpPr/>
          <p:nvPr/>
        </p:nvSpPr>
        <p:spPr>
          <a:xfrm>
            <a:off x="6207562" y="6219944"/>
            <a:ext cx="463510" cy="463510"/>
          </a:xfrm>
          <a:prstGeom prst="roundRect">
            <a:avLst>
              <a:gd name="adj" fmla="val 18671"/>
            </a:avLst>
          </a:prstGeom>
          <a:solidFill>
            <a:srgbClr val="000000"/>
          </a:solidFill>
          <a:ln w="7620">
            <a:solidFill>
              <a:srgbClr val="CCC4B8"/>
            </a:solidFill>
            <a:prstDash val="solid"/>
          </a:ln>
          <a:effectLst>
            <a:outerShdw dist="19050" dir="2700000" algn="bl" rotWithShape="0">
              <a:srgbClr val="CCC4B8">
                <a:alpha val="100000"/>
              </a:srgbClr>
            </a:outerShdw>
          </a:effectLst>
        </p:spPr>
        <p:txBody>
          <a:bodyPr/>
          <a:lstStyle/>
          <a:p>
            <a:endParaRPr lang="it-IT"/>
          </a:p>
        </p:txBody>
      </p:sp>
      <p:sp>
        <p:nvSpPr>
          <p:cNvPr id="14" name="Text 11"/>
          <p:cNvSpPr/>
          <p:nvPr/>
        </p:nvSpPr>
        <p:spPr>
          <a:xfrm>
            <a:off x="6877050" y="6290667"/>
            <a:ext cx="2575560" cy="321826"/>
          </a:xfrm>
          <a:prstGeom prst="rect">
            <a:avLst/>
          </a:prstGeom>
          <a:noFill/>
          <a:ln/>
        </p:spPr>
        <p:txBody>
          <a:bodyPr wrap="none" lIns="0" tIns="0" rIns="0" bIns="0" rtlCol="0" anchor="t"/>
          <a:lstStyle/>
          <a:p>
            <a:pPr marL="0" indent="0" algn="l">
              <a:lnSpc>
                <a:spcPts val="2500"/>
              </a:lnSpc>
              <a:buNone/>
            </a:pPr>
            <a:r>
              <a:rPr lang="en-US" sz="2000" dirty="0">
                <a:solidFill>
                  <a:srgbClr val="4C4C4C"/>
                </a:solidFill>
                <a:latin typeface="Noto Serif Medium" pitchFamily="34" charset="0"/>
                <a:ea typeface="Noto Serif Medium" pitchFamily="34" charset="-122"/>
                <a:cs typeface="Noto Serif Medium" pitchFamily="34" charset="-120"/>
              </a:rPr>
              <a:t>Sezioni Principali</a:t>
            </a:r>
            <a:endParaRPr lang="en-US" sz="2000" dirty="0"/>
          </a:p>
        </p:txBody>
      </p:sp>
      <p:sp>
        <p:nvSpPr>
          <p:cNvPr id="15" name="Text 12"/>
          <p:cNvSpPr/>
          <p:nvPr/>
        </p:nvSpPr>
        <p:spPr>
          <a:xfrm>
            <a:off x="6877050" y="6736080"/>
            <a:ext cx="7032188" cy="659368"/>
          </a:xfrm>
          <a:prstGeom prst="rect">
            <a:avLst/>
          </a:prstGeom>
          <a:noFill/>
          <a:ln/>
        </p:spPr>
        <p:txBody>
          <a:bodyPr wrap="square" lIns="0" tIns="0" rIns="0" bIns="0" rtlCol="0" anchor="t"/>
          <a:lstStyle/>
          <a:p>
            <a:pPr marL="0" indent="0" algn="l">
              <a:lnSpc>
                <a:spcPts val="2550"/>
              </a:lnSpc>
              <a:buNone/>
            </a:pPr>
            <a:r>
              <a:rPr lang="en-US" sz="1600" dirty="0">
                <a:solidFill>
                  <a:srgbClr val="4C4C4C"/>
                </a:solidFill>
                <a:latin typeface="Noto Serif" pitchFamily="34" charset="0"/>
                <a:ea typeface="Noto Serif" pitchFamily="34" charset="-122"/>
                <a:cs typeface="Noto Serif" pitchFamily="34" charset="-120"/>
              </a:rPr>
              <a:t>Home, ricerca avanzata, schede immobili, blog, chi siamo, contatti e area riservata utenti.</a:t>
            </a:r>
            <a:endParaRPr lang="en-US" sz="1600" dirty="0"/>
          </a:p>
        </p:txBody>
      </p:sp>
      <p:pic>
        <p:nvPicPr>
          <p:cNvPr id="17" name="Immagine 16">
            <a:extLst>
              <a:ext uri="{FF2B5EF4-FFF2-40B4-BE49-F238E27FC236}">
                <a16:creationId xmlns:a16="http://schemas.microsoft.com/office/drawing/2014/main" id="{3CC51DD3-4EAD-5281-3D48-068A9E441EA5}"/>
              </a:ext>
            </a:extLst>
          </p:cNvPr>
          <p:cNvPicPr>
            <a:picLocks noChangeAspect="1"/>
          </p:cNvPicPr>
          <p:nvPr/>
        </p:nvPicPr>
        <p:blipFill>
          <a:blip r:embed="rId3"/>
          <a:stretch>
            <a:fillRect/>
          </a:stretch>
        </p:blipFill>
        <p:spPr>
          <a:xfrm>
            <a:off x="12449175" y="7760485"/>
            <a:ext cx="2181225" cy="466725"/>
          </a:xfrm>
          <a:prstGeom prst="rect">
            <a:avLst/>
          </a:prstGeom>
        </p:spPr>
      </p:pic>
      <p:pic>
        <p:nvPicPr>
          <p:cNvPr id="21" name="Immagine 20">
            <a:extLst>
              <a:ext uri="{FF2B5EF4-FFF2-40B4-BE49-F238E27FC236}">
                <a16:creationId xmlns:a16="http://schemas.microsoft.com/office/drawing/2014/main" id="{CA80FFA7-59E3-AE1C-357D-01A97B2191E8}"/>
              </a:ext>
            </a:extLst>
          </p:cNvPr>
          <p:cNvPicPr>
            <a:picLocks noChangeAspect="1"/>
          </p:cNvPicPr>
          <p:nvPr/>
        </p:nvPicPr>
        <p:blipFill>
          <a:blip r:embed="rId4"/>
          <a:stretch>
            <a:fillRect/>
          </a:stretch>
        </p:blipFill>
        <p:spPr>
          <a:xfrm>
            <a:off x="1140967" y="180975"/>
            <a:ext cx="3409950" cy="78676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939052"/>
            <a:ext cx="9145905" cy="708779"/>
          </a:xfrm>
          <a:prstGeom prst="rect">
            <a:avLst/>
          </a:prstGeom>
          <a:noFill/>
          <a:ln/>
        </p:spPr>
        <p:txBody>
          <a:bodyPr wrap="none" lIns="0" tIns="0" rIns="0" bIns="0" rtlCol="0" anchor="t"/>
          <a:lstStyle/>
          <a:p>
            <a:pPr marL="0" indent="0" algn="l">
              <a:lnSpc>
                <a:spcPts val="5550"/>
              </a:lnSpc>
              <a:buNone/>
            </a:pPr>
            <a:r>
              <a:rPr lang="en-US" sz="4450" dirty="0">
                <a:solidFill>
                  <a:srgbClr val="3A3A3A"/>
                </a:solidFill>
                <a:latin typeface="Noto Serif Medium" pitchFamily="34" charset="0"/>
                <a:ea typeface="Noto Serif Medium" pitchFamily="34" charset="-122"/>
                <a:cs typeface="Noto Serif Medium" pitchFamily="34" charset="-120"/>
              </a:rPr>
              <a:t>Analisi di Mercato e Concorrenza</a:t>
            </a:r>
            <a:endParaRPr lang="en-US" sz="4450" dirty="0"/>
          </a:p>
        </p:txBody>
      </p:sp>
      <p:sp>
        <p:nvSpPr>
          <p:cNvPr id="3" name="Text 1"/>
          <p:cNvSpPr/>
          <p:nvPr/>
        </p:nvSpPr>
        <p:spPr>
          <a:xfrm>
            <a:off x="793790" y="321480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A3A3A"/>
                </a:solidFill>
                <a:latin typeface="Noto Serif Medium" pitchFamily="34" charset="0"/>
                <a:ea typeface="Noto Serif Medium" pitchFamily="34" charset="-122"/>
                <a:cs typeface="Noto Serif Medium" pitchFamily="34" charset="-120"/>
              </a:rPr>
              <a:t>Segmenti di Mercato</a:t>
            </a:r>
            <a:endParaRPr lang="en-US" sz="2200" dirty="0"/>
          </a:p>
        </p:txBody>
      </p:sp>
      <p:sp>
        <p:nvSpPr>
          <p:cNvPr id="4" name="Text 2"/>
          <p:cNvSpPr/>
          <p:nvPr/>
        </p:nvSpPr>
        <p:spPr>
          <a:xfrm>
            <a:off x="793790" y="379595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Agenzie immobiliari (70%)</a:t>
            </a:r>
            <a:endParaRPr lang="en-US" sz="1750" dirty="0"/>
          </a:p>
        </p:txBody>
      </p:sp>
      <p:sp>
        <p:nvSpPr>
          <p:cNvPr id="5" name="Text 3"/>
          <p:cNvSpPr/>
          <p:nvPr/>
        </p:nvSpPr>
        <p:spPr>
          <a:xfrm>
            <a:off x="793790" y="423814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Proprietari privati (20%)</a:t>
            </a:r>
            <a:endParaRPr lang="en-US" sz="1750" dirty="0"/>
          </a:p>
        </p:txBody>
      </p:sp>
      <p:sp>
        <p:nvSpPr>
          <p:cNvPr id="6" name="Text 4"/>
          <p:cNvSpPr/>
          <p:nvPr/>
        </p:nvSpPr>
        <p:spPr>
          <a:xfrm>
            <a:off x="793790" y="468034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Investitori immobiliari (10%)</a:t>
            </a:r>
            <a:endParaRPr lang="en-US" sz="1750" dirty="0"/>
          </a:p>
        </p:txBody>
      </p:sp>
      <p:sp>
        <p:nvSpPr>
          <p:cNvPr id="7" name="Text 5"/>
          <p:cNvSpPr/>
          <p:nvPr/>
        </p:nvSpPr>
        <p:spPr>
          <a:xfrm>
            <a:off x="7599521" y="3214807"/>
            <a:ext cx="2972872" cy="354330"/>
          </a:xfrm>
          <a:prstGeom prst="rect">
            <a:avLst/>
          </a:prstGeom>
          <a:noFill/>
          <a:ln/>
        </p:spPr>
        <p:txBody>
          <a:bodyPr wrap="none" lIns="0" tIns="0" rIns="0" bIns="0" rtlCol="0" anchor="t"/>
          <a:lstStyle/>
          <a:p>
            <a:pPr marL="0" indent="0" algn="l">
              <a:lnSpc>
                <a:spcPts val="2750"/>
              </a:lnSpc>
              <a:buNone/>
            </a:pPr>
            <a:r>
              <a:rPr lang="en-US" sz="2200" dirty="0">
                <a:solidFill>
                  <a:srgbClr val="3A3A3A"/>
                </a:solidFill>
                <a:latin typeface="Noto Serif Medium" pitchFamily="34" charset="0"/>
                <a:ea typeface="Noto Serif Medium" pitchFamily="34" charset="-122"/>
                <a:cs typeface="Noto Serif Medium" pitchFamily="34" charset="-120"/>
              </a:rPr>
              <a:t>Competitor Principali</a:t>
            </a:r>
            <a:endParaRPr lang="en-US" sz="2200" dirty="0"/>
          </a:p>
        </p:txBody>
      </p:sp>
      <p:sp>
        <p:nvSpPr>
          <p:cNvPr id="8" name="Text 6"/>
          <p:cNvSpPr/>
          <p:nvPr/>
        </p:nvSpPr>
        <p:spPr>
          <a:xfrm>
            <a:off x="7599521" y="3795951"/>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Immobiliare.it: ampia base utenti, ma interfaccia datata</a:t>
            </a:r>
            <a:endParaRPr lang="en-US" sz="1750" dirty="0"/>
          </a:p>
        </p:txBody>
      </p:sp>
      <p:sp>
        <p:nvSpPr>
          <p:cNvPr id="9" name="Text 7"/>
          <p:cNvSpPr/>
          <p:nvPr/>
        </p:nvSpPr>
        <p:spPr>
          <a:xfrm>
            <a:off x="7599521" y="460105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Casa.it: buona presenza, poca innovazione</a:t>
            </a:r>
            <a:endParaRPr lang="en-US" sz="1750" dirty="0"/>
          </a:p>
        </p:txBody>
      </p:sp>
      <p:sp>
        <p:nvSpPr>
          <p:cNvPr id="10" name="Text 8"/>
          <p:cNvSpPr/>
          <p:nvPr/>
        </p:nvSpPr>
        <p:spPr>
          <a:xfrm>
            <a:off x="7599521" y="5043249"/>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Idealista: design moderno, funzionalità limitate per agenzie</a:t>
            </a:r>
            <a:endParaRPr lang="en-US" sz="1750" dirty="0"/>
          </a:p>
        </p:txBody>
      </p:sp>
      <p:sp>
        <p:nvSpPr>
          <p:cNvPr id="11" name="Text 9"/>
          <p:cNvSpPr/>
          <p:nvPr/>
        </p:nvSpPr>
        <p:spPr>
          <a:xfrm>
            <a:off x="7599521" y="58483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Subito.it: ampio pubblico, non specializzato</a:t>
            </a:r>
            <a:endParaRPr lang="en-US" sz="1750" dirty="0"/>
          </a:p>
        </p:txBody>
      </p:sp>
      <p:pic>
        <p:nvPicPr>
          <p:cNvPr id="13" name="Immagine 12">
            <a:extLst>
              <a:ext uri="{FF2B5EF4-FFF2-40B4-BE49-F238E27FC236}">
                <a16:creationId xmlns:a16="http://schemas.microsoft.com/office/drawing/2014/main" id="{6480584D-CB59-165B-0A25-827B2B23AA2E}"/>
              </a:ext>
            </a:extLst>
          </p:cNvPr>
          <p:cNvPicPr>
            <a:picLocks noChangeAspect="1"/>
          </p:cNvPicPr>
          <p:nvPr/>
        </p:nvPicPr>
        <p:blipFill>
          <a:blip r:embed="rId3"/>
          <a:stretch>
            <a:fillRect/>
          </a:stretch>
        </p:blipFill>
        <p:spPr>
          <a:xfrm>
            <a:off x="12449175" y="7762875"/>
            <a:ext cx="2181225" cy="4667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2692922" y="606088"/>
            <a:ext cx="9234000" cy="1287066"/>
          </a:xfrm>
          <a:prstGeom prst="rect">
            <a:avLst/>
          </a:prstGeom>
          <a:noFill/>
          <a:ln/>
        </p:spPr>
        <p:txBody>
          <a:bodyPr wrap="square" lIns="0" tIns="0" rIns="0" bIns="0" rtlCol="0" anchor="t"/>
          <a:lstStyle/>
          <a:p>
            <a:pPr marL="0" indent="0" algn="l">
              <a:lnSpc>
                <a:spcPts val="5050"/>
              </a:lnSpc>
              <a:buNone/>
            </a:pPr>
            <a:r>
              <a:rPr lang="en-US" sz="4050" dirty="0">
                <a:solidFill>
                  <a:srgbClr val="3A3A3A"/>
                </a:solidFill>
                <a:latin typeface="Noto Serif Medium" pitchFamily="34" charset="0"/>
                <a:ea typeface="Noto Serif Medium" pitchFamily="34" charset="-122"/>
                <a:cs typeface="Noto Serif Medium" pitchFamily="34" charset="-120"/>
              </a:rPr>
              <a:t>Vantaggi Competitivi e Innovazione</a:t>
            </a:r>
            <a:endParaRPr lang="en-US" sz="4050" dirty="0"/>
          </a:p>
        </p:txBody>
      </p:sp>
      <p:pic>
        <p:nvPicPr>
          <p:cNvPr id="4" name="Image 1" descr="preencoded.png"/>
          <p:cNvPicPr>
            <a:picLocks noChangeAspect="1"/>
          </p:cNvPicPr>
          <p:nvPr/>
        </p:nvPicPr>
        <p:blipFill>
          <a:blip r:embed="rId3"/>
          <a:stretch>
            <a:fillRect/>
          </a:stretch>
        </p:blipFill>
        <p:spPr>
          <a:xfrm>
            <a:off x="2703478" y="1853208"/>
            <a:ext cx="1234178" cy="1235393"/>
          </a:xfrm>
          <a:prstGeom prst="rect">
            <a:avLst/>
          </a:prstGeom>
        </p:spPr>
      </p:pic>
      <p:sp>
        <p:nvSpPr>
          <p:cNvPr id="5" name="Text 1"/>
          <p:cNvSpPr/>
          <p:nvPr/>
        </p:nvSpPr>
        <p:spPr>
          <a:xfrm>
            <a:off x="4041859" y="2059067"/>
            <a:ext cx="4279303" cy="321707"/>
          </a:xfrm>
          <a:prstGeom prst="rect">
            <a:avLst/>
          </a:prstGeom>
          <a:noFill/>
          <a:ln/>
        </p:spPr>
        <p:txBody>
          <a:bodyPr wrap="none" lIns="0" tIns="0" rIns="0" bIns="0" rtlCol="0" anchor="t"/>
          <a:lstStyle/>
          <a:p>
            <a:pPr marL="0" indent="0" algn="l">
              <a:lnSpc>
                <a:spcPts val="2500"/>
              </a:lnSpc>
              <a:buNone/>
            </a:pPr>
            <a:r>
              <a:rPr lang="en-US" sz="2000" dirty="0">
                <a:solidFill>
                  <a:srgbClr val="4C4C4C"/>
                </a:solidFill>
                <a:latin typeface="Noto Serif Medium" pitchFamily="34" charset="0"/>
                <a:ea typeface="Noto Serif Medium" pitchFamily="34" charset="-122"/>
                <a:cs typeface="Noto Serif Medium" pitchFamily="34" charset="-120"/>
              </a:rPr>
              <a:t>Esperienza Utente Superiore</a:t>
            </a:r>
            <a:endParaRPr lang="en-US" sz="2000" dirty="0"/>
          </a:p>
        </p:txBody>
      </p:sp>
      <p:sp>
        <p:nvSpPr>
          <p:cNvPr id="6" name="Text 2"/>
          <p:cNvSpPr/>
          <p:nvPr/>
        </p:nvSpPr>
        <p:spPr>
          <a:xfrm>
            <a:off x="4041860" y="2504242"/>
            <a:ext cx="7629582" cy="329327"/>
          </a:xfrm>
          <a:prstGeom prst="rect">
            <a:avLst/>
          </a:prstGeom>
          <a:noFill/>
          <a:ln/>
        </p:spPr>
        <p:txBody>
          <a:bodyPr wrap="none" lIns="0" tIns="0" rIns="0" bIns="0" rtlCol="0" anchor="t"/>
          <a:lstStyle/>
          <a:p>
            <a:pPr marL="0" indent="0" algn="l">
              <a:lnSpc>
                <a:spcPts val="2550"/>
              </a:lnSpc>
              <a:buNone/>
            </a:pPr>
            <a:r>
              <a:rPr lang="en-US" sz="1600" dirty="0">
                <a:solidFill>
                  <a:srgbClr val="4C4C4C"/>
                </a:solidFill>
                <a:latin typeface="Noto Serif" pitchFamily="34" charset="0"/>
                <a:ea typeface="Noto Serif" pitchFamily="34" charset="-122"/>
                <a:cs typeface="Noto Serif" pitchFamily="34" charset="-120"/>
              </a:rPr>
              <a:t>Interfaccia intuitiva, design responsive e processi semplificati.</a:t>
            </a:r>
            <a:endParaRPr lang="en-US" sz="1600" dirty="0"/>
          </a:p>
        </p:txBody>
      </p:sp>
      <p:pic>
        <p:nvPicPr>
          <p:cNvPr id="7" name="Image 2" descr="preencoded.png"/>
          <p:cNvPicPr>
            <a:picLocks noChangeAspect="1"/>
          </p:cNvPicPr>
          <p:nvPr/>
        </p:nvPicPr>
        <p:blipFill>
          <a:blip r:embed="rId4"/>
          <a:stretch>
            <a:fillRect/>
          </a:stretch>
        </p:blipFill>
        <p:spPr>
          <a:xfrm>
            <a:off x="2703478" y="3088600"/>
            <a:ext cx="1234178" cy="1235393"/>
          </a:xfrm>
          <a:prstGeom prst="rect">
            <a:avLst/>
          </a:prstGeom>
        </p:spPr>
      </p:pic>
      <p:sp>
        <p:nvSpPr>
          <p:cNvPr id="8" name="Text 3"/>
          <p:cNvSpPr/>
          <p:nvPr/>
        </p:nvSpPr>
        <p:spPr>
          <a:xfrm>
            <a:off x="4041860" y="3294460"/>
            <a:ext cx="3711241" cy="321707"/>
          </a:xfrm>
          <a:prstGeom prst="rect">
            <a:avLst/>
          </a:prstGeom>
          <a:noFill/>
          <a:ln/>
        </p:spPr>
        <p:txBody>
          <a:bodyPr wrap="none" lIns="0" tIns="0" rIns="0" bIns="0" rtlCol="0" anchor="t"/>
          <a:lstStyle/>
          <a:p>
            <a:pPr marL="0" indent="0" algn="l">
              <a:lnSpc>
                <a:spcPts val="2500"/>
              </a:lnSpc>
              <a:buNone/>
            </a:pPr>
            <a:r>
              <a:rPr lang="en-US" sz="2000" dirty="0">
                <a:solidFill>
                  <a:srgbClr val="4C4C4C"/>
                </a:solidFill>
                <a:latin typeface="Noto Serif Medium" pitchFamily="34" charset="0"/>
                <a:ea typeface="Noto Serif Medium" pitchFamily="34" charset="-122"/>
                <a:cs typeface="Noto Serif Medium" pitchFamily="34" charset="-120"/>
              </a:rPr>
              <a:t>Innovazione Tecnologica</a:t>
            </a:r>
            <a:endParaRPr lang="en-US" sz="2000" dirty="0"/>
          </a:p>
        </p:txBody>
      </p:sp>
      <p:sp>
        <p:nvSpPr>
          <p:cNvPr id="9" name="Text 4"/>
          <p:cNvSpPr/>
          <p:nvPr/>
        </p:nvSpPr>
        <p:spPr>
          <a:xfrm>
            <a:off x="4041860" y="3739634"/>
            <a:ext cx="7629582" cy="329327"/>
          </a:xfrm>
          <a:prstGeom prst="rect">
            <a:avLst/>
          </a:prstGeom>
          <a:noFill/>
          <a:ln/>
        </p:spPr>
        <p:txBody>
          <a:bodyPr wrap="none" lIns="0" tIns="0" rIns="0" bIns="0" rtlCol="0" anchor="t"/>
          <a:lstStyle/>
          <a:p>
            <a:pPr marL="0" indent="0" algn="l">
              <a:lnSpc>
                <a:spcPts val="2550"/>
              </a:lnSpc>
              <a:buNone/>
            </a:pPr>
            <a:r>
              <a:rPr lang="en-US" sz="1600" dirty="0">
                <a:solidFill>
                  <a:srgbClr val="4C4C4C"/>
                </a:solidFill>
                <a:latin typeface="Noto Serif" pitchFamily="34" charset="0"/>
                <a:ea typeface="Noto Serif" pitchFamily="34" charset="-122"/>
                <a:cs typeface="Noto Serif" pitchFamily="34" charset="-120"/>
              </a:rPr>
              <a:t>Tour virtuali.</a:t>
            </a:r>
            <a:endParaRPr lang="en-US" sz="1600" dirty="0"/>
          </a:p>
        </p:txBody>
      </p:sp>
      <p:pic>
        <p:nvPicPr>
          <p:cNvPr id="10" name="Image 3" descr="preencoded.png"/>
          <p:cNvPicPr>
            <a:picLocks noChangeAspect="1"/>
          </p:cNvPicPr>
          <p:nvPr/>
        </p:nvPicPr>
        <p:blipFill>
          <a:blip r:embed="rId5"/>
          <a:stretch>
            <a:fillRect/>
          </a:stretch>
        </p:blipFill>
        <p:spPr>
          <a:xfrm>
            <a:off x="2703478" y="4323993"/>
            <a:ext cx="1234178" cy="1515547"/>
          </a:xfrm>
          <a:prstGeom prst="rect">
            <a:avLst/>
          </a:prstGeom>
        </p:spPr>
      </p:pic>
      <p:sp>
        <p:nvSpPr>
          <p:cNvPr id="11" name="Text 5"/>
          <p:cNvSpPr/>
          <p:nvPr/>
        </p:nvSpPr>
        <p:spPr>
          <a:xfrm>
            <a:off x="4041860" y="4529852"/>
            <a:ext cx="3761482" cy="321707"/>
          </a:xfrm>
          <a:prstGeom prst="rect">
            <a:avLst/>
          </a:prstGeom>
          <a:noFill/>
          <a:ln/>
        </p:spPr>
        <p:txBody>
          <a:bodyPr wrap="none" lIns="0" tIns="0" rIns="0" bIns="0" rtlCol="0" anchor="t"/>
          <a:lstStyle/>
          <a:p>
            <a:pPr marL="0" indent="0" algn="l">
              <a:lnSpc>
                <a:spcPts val="2500"/>
              </a:lnSpc>
              <a:buNone/>
            </a:pPr>
            <a:r>
              <a:rPr lang="en-US" sz="2000" dirty="0">
                <a:solidFill>
                  <a:srgbClr val="4C4C4C"/>
                </a:solidFill>
                <a:latin typeface="Noto Serif Medium" pitchFamily="34" charset="0"/>
                <a:ea typeface="Noto Serif Medium" pitchFamily="34" charset="-122"/>
                <a:cs typeface="Noto Serif Medium" pitchFamily="34" charset="-120"/>
              </a:rPr>
              <a:t>Servizi a Valore Aggiunto</a:t>
            </a:r>
            <a:endParaRPr lang="en-US" sz="2000" dirty="0"/>
          </a:p>
        </p:txBody>
      </p:sp>
      <p:sp>
        <p:nvSpPr>
          <p:cNvPr id="12" name="Text 6"/>
          <p:cNvSpPr/>
          <p:nvPr/>
        </p:nvSpPr>
        <p:spPr>
          <a:xfrm>
            <a:off x="4041860" y="4975027"/>
            <a:ext cx="7629582" cy="658654"/>
          </a:xfrm>
          <a:prstGeom prst="rect">
            <a:avLst/>
          </a:prstGeom>
          <a:noFill/>
          <a:ln/>
        </p:spPr>
        <p:txBody>
          <a:bodyPr wrap="square" lIns="0" tIns="0" rIns="0" bIns="0" rtlCol="0" anchor="t"/>
          <a:lstStyle/>
          <a:p>
            <a:pPr marL="0" indent="0" algn="l">
              <a:lnSpc>
                <a:spcPts val="2550"/>
              </a:lnSpc>
              <a:buNone/>
            </a:pPr>
            <a:r>
              <a:rPr lang="en-US" sz="1600" dirty="0">
                <a:solidFill>
                  <a:srgbClr val="4C4C4C"/>
                </a:solidFill>
                <a:latin typeface="Noto Serif" pitchFamily="34" charset="0"/>
                <a:ea typeface="Noto Serif" pitchFamily="34" charset="-122"/>
                <a:cs typeface="Noto Serif" pitchFamily="34" charset="-120"/>
              </a:rPr>
              <a:t>Gestione prenotazioni, pagamenti online, marketing avanzato e analisi di mercato.</a:t>
            </a:r>
            <a:endParaRPr lang="en-US" sz="1600" dirty="0"/>
          </a:p>
        </p:txBody>
      </p:sp>
      <p:pic>
        <p:nvPicPr>
          <p:cNvPr id="13" name="Image 4" descr="preencoded.png"/>
          <p:cNvPicPr>
            <a:picLocks noChangeAspect="1"/>
          </p:cNvPicPr>
          <p:nvPr/>
        </p:nvPicPr>
        <p:blipFill>
          <a:blip r:embed="rId6"/>
          <a:stretch>
            <a:fillRect/>
          </a:stretch>
        </p:blipFill>
        <p:spPr>
          <a:xfrm>
            <a:off x="2703478" y="5839540"/>
            <a:ext cx="1234178" cy="1515547"/>
          </a:xfrm>
          <a:prstGeom prst="rect">
            <a:avLst/>
          </a:prstGeom>
        </p:spPr>
      </p:pic>
      <p:sp>
        <p:nvSpPr>
          <p:cNvPr id="14" name="Text 7"/>
          <p:cNvSpPr/>
          <p:nvPr/>
        </p:nvSpPr>
        <p:spPr>
          <a:xfrm>
            <a:off x="4041860" y="6045399"/>
            <a:ext cx="4633128" cy="321707"/>
          </a:xfrm>
          <a:prstGeom prst="rect">
            <a:avLst/>
          </a:prstGeom>
          <a:noFill/>
          <a:ln/>
        </p:spPr>
        <p:txBody>
          <a:bodyPr wrap="none" lIns="0" tIns="0" rIns="0" bIns="0" rtlCol="0" anchor="t"/>
          <a:lstStyle/>
          <a:p>
            <a:pPr marL="0" indent="0" algn="l">
              <a:lnSpc>
                <a:spcPts val="2500"/>
              </a:lnSpc>
              <a:buNone/>
            </a:pPr>
            <a:r>
              <a:rPr lang="en-US" sz="2000" dirty="0">
                <a:solidFill>
                  <a:srgbClr val="4C4C4C"/>
                </a:solidFill>
                <a:latin typeface="Noto Serif Medium" pitchFamily="34" charset="0"/>
                <a:ea typeface="Noto Serif Medium" pitchFamily="34" charset="-122"/>
                <a:cs typeface="Noto Serif Medium" pitchFamily="34" charset="-120"/>
              </a:rPr>
              <a:t>Modello di Pricing Competitivo</a:t>
            </a:r>
            <a:endParaRPr lang="en-US" sz="2000" dirty="0"/>
          </a:p>
        </p:txBody>
      </p:sp>
      <p:sp>
        <p:nvSpPr>
          <p:cNvPr id="15" name="Text 8"/>
          <p:cNvSpPr/>
          <p:nvPr/>
        </p:nvSpPr>
        <p:spPr>
          <a:xfrm>
            <a:off x="4041860" y="6490573"/>
            <a:ext cx="7629582" cy="658654"/>
          </a:xfrm>
          <a:prstGeom prst="rect">
            <a:avLst/>
          </a:prstGeom>
          <a:noFill/>
          <a:ln/>
        </p:spPr>
        <p:txBody>
          <a:bodyPr wrap="square" lIns="0" tIns="0" rIns="0" bIns="0" rtlCol="0" anchor="t"/>
          <a:lstStyle/>
          <a:p>
            <a:pPr marL="0" indent="0" algn="l">
              <a:lnSpc>
                <a:spcPts val="2550"/>
              </a:lnSpc>
              <a:buNone/>
            </a:pPr>
            <a:r>
              <a:rPr lang="en-US" sz="1600" dirty="0">
                <a:solidFill>
                  <a:srgbClr val="4C4C4C"/>
                </a:solidFill>
                <a:latin typeface="Noto Serif" pitchFamily="34" charset="0"/>
                <a:ea typeface="Noto Serif" pitchFamily="34" charset="-122"/>
                <a:cs typeface="Noto Serif" pitchFamily="34" charset="-120"/>
              </a:rPr>
              <a:t>Tariffe trasparenti, piano freemium e costi vantaggiosi rispetto ai competitor.</a:t>
            </a:r>
            <a:endParaRPr lang="en-US" sz="1600" dirty="0"/>
          </a:p>
        </p:txBody>
      </p:sp>
      <p:pic>
        <p:nvPicPr>
          <p:cNvPr id="16" name="Immagine 15">
            <a:extLst>
              <a:ext uri="{FF2B5EF4-FFF2-40B4-BE49-F238E27FC236}">
                <a16:creationId xmlns:a16="http://schemas.microsoft.com/office/drawing/2014/main" id="{3F87DA50-DD22-E722-61AD-3B2916745254}"/>
              </a:ext>
            </a:extLst>
          </p:cNvPr>
          <p:cNvPicPr>
            <a:picLocks noChangeAspect="1"/>
          </p:cNvPicPr>
          <p:nvPr/>
        </p:nvPicPr>
        <p:blipFill>
          <a:blip r:embed="rId7"/>
          <a:stretch>
            <a:fillRect/>
          </a:stretch>
        </p:blipFill>
        <p:spPr>
          <a:xfrm>
            <a:off x="12449175" y="7741682"/>
            <a:ext cx="2181225" cy="466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82955" y="616625"/>
            <a:ext cx="11923752" cy="699135"/>
          </a:xfrm>
          <a:prstGeom prst="rect">
            <a:avLst/>
          </a:prstGeom>
          <a:noFill/>
          <a:ln/>
        </p:spPr>
        <p:txBody>
          <a:bodyPr wrap="none" lIns="0" tIns="0" rIns="0" bIns="0" rtlCol="0" anchor="t"/>
          <a:lstStyle/>
          <a:p>
            <a:pPr marL="0" indent="0" algn="l">
              <a:lnSpc>
                <a:spcPts val="5500"/>
              </a:lnSpc>
              <a:buNone/>
            </a:pPr>
            <a:r>
              <a:rPr lang="en-US" sz="4400" dirty="0">
                <a:solidFill>
                  <a:srgbClr val="3A3A3A"/>
                </a:solidFill>
                <a:latin typeface="Noto Serif Medium" pitchFamily="34" charset="0"/>
                <a:ea typeface="Noto Serif Medium" pitchFamily="34" charset="-122"/>
                <a:cs typeface="Noto Serif Medium" pitchFamily="34" charset="-120"/>
              </a:rPr>
              <a:t>Strategia di Marketing e Acquisizione Utenti</a:t>
            </a:r>
            <a:endParaRPr lang="en-US" sz="4400" dirty="0"/>
          </a:p>
        </p:txBody>
      </p:sp>
      <p:sp>
        <p:nvSpPr>
          <p:cNvPr id="3" name="Shape 1"/>
          <p:cNvSpPr/>
          <p:nvPr/>
        </p:nvSpPr>
        <p:spPr>
          <a:xfrm>
            <a:off x="782955" y="1986915"/>
            <a:ext cx="1633061" cy="1065372"/>
          </a:xfrm>
          <a:prstGeom prst="roundRect">
            <a:avLst>
              <a:gd name="adj" fmla="val 7289"/>
            </a:avLst>
          </a:prstGeom>
          <a:solidFill>
            <a:schemeClr val="bg1"/>
          </a:solidFill>
          <a:ln w="7620">
            <a:solidFill>
              <a:srgbClr val="CCC4B8"/>
            </a:solidFill>
            <a:prstDash val="solid"/>
          </a:ln>
          <a:effectLst>
            <a:outerShdw dist="20320" dir="2700000" algn="bl" rotWithShape="0">
              <a:srgbClr val="CCC4B8">
                <a:alpha val="100000"/>
              </a:srgbClr>
            </a:outerShdw>
          </a:effectLst>
        </p:spPr>
        <p:txBody>
          <a:bodyPr/>
          <a:lstStyle/>
          <a:p>
            <a:endParaRPr lang="it-IT"/>
          </a:p>
        </p:txBody>
      </p:sp>
      <p:sp>
        <p:nvSpPr>
          <p:cNvPr id="4" name="Text 2"/>
          <p:cNvSpPr/>
          <p:nvPr/>
        </p:nvSpPr>
        <p:spPr>
          <a:xfrm>
            <a:off x="1442204" y="2211110"/>
            <a:ext cx="314563" cy="393144"/>
          </a:xfrm>
          <a:prstGeom prst="rect">
            <a:avLst/>
          </a:prstGeom>
          <a:noFill/>
          <a:ln/>
        </p:spPr>
        <p:txBody>
          <a:bodyPr wrap="none" lIns="0" tIns="0" rIns="0" bIns="0" rtlCol="0" anchor="t"/>
          <a:lstStyle/>
          <a:p>
            <a:pPr marL="0" indent="0" algn="ctr">
              <a:lnSpc>
                <a:spcPts val="3950"/>
              </a:lnSpc>
              <a:buNone/>
            </a:pPr>
            <a:r>
              <a:rPr lang="en-US" sz="2450" dirty="0">
                <a:solidFill>
                  <a:srgbClr val="000000"/>
                </a:solidFill>
                <a:latin typeface="Noto Serif Medium" pitchFamily="34" charset="0"/>
                <a:ea typeface="Noto Serif Medium" pitchFamily="34" charset="-122"/>
                <a:cs typeface="Noto Serif Medium" pitchFamily="34" charset="-120"/>
              </a:rPr>
              <a:t>1</a:t>
            </a:r>
            <a:endParaRPr lang="en-US" sz="2450" dirty="0"/>
          </a:p>
        </p:txBody>
      </p:sp>
      <p:sp>
        <p:nvSpPr>
          <p:cNvPr id="5" name="Text 3"/>
          <p:cNvSpPr/>
          <p:nvPr/>
        </p:nvSpPr>
        <p:spPr>
          <a:xfrm>
            <a:off x="2639735" y="1986915"/>
            <a:ext cx="2909173" cy="349568"/>
          </a:xfrm>
          <a:prstGeom prst="rect">
            <a:avLst/>
          </a:prstGeom>
          <a:noFill/>
          <a:ln/>
        </p:spPr>
        <p:txBody>
          <a:bodyPr wrap="none" lIns="0" tIns="0" rIns="0" bIns="0" rtlCol="0" anchor="t"/>
          <a:lstStyle/>
          <a:p>
            <a:pPr marL="0" indent="0" algn="l">
              <a:lnSpc>
                <a:spcPts val="2750"/>
              </a:lnSpc>
              <a:buNone/>
            </a:pPr>
            <a:r>
              <a:rPr lang="en-US" sz="2200" dirty="0">
                <a:solidFill>
                  <a:srgbClr val="4C4C4C"/>
                </a:solidFill>
                <a:latin typeface="Noto Serif Medium" pitchFamily="34" charset="0"/>
                <a:ea typeface="Noto Serif Medium" pitchFamily="34" charset="-122"/>
                <a:cs typeface="Noto Serif Medium" pitchFamily="34" charset="-120"/>
              </a:rPr>
              <a:t>Canali di Promozione</a:t>
            </a:r>
            <a:endParaRPr lang="en-US" sz="2200" dirty="0"/>
          </a:p>
        </p:txBody>
      </p:sp>
      <p:sp>
        <p:nvSpPr>
          <p:cNvPr id="6" name="Text 4"/>
          <p:cNvSpPr/>
          <p:nvPr/>
        </p:nvSpPr>
        <p:spPr>
          <a:xfrm>
            <a:off x="2639735" y="2470666"/>
            <a:ext cx="7110770" cy="357902"/>
          </a:xfrm>
          <a:prstGeom prst="rect">
            <a:avLst/>
          </a:prstGeom>
          <a:noFill/>
          <a:ln/>
        </p:spPr>
        <p:txBody>
          <a:bodyPr wrap="none" lIns="0" tIns="0" rIns="0" bIns="0" rtlCol="0" anchor="t"/>
          <a:lstStyle/>
          <a:p>
            <a:pPr marL="0" indent="0" algn="l">
              <a:lnSpc>
                <a:spcPts val="2800"/>
              </a:lnSpc>
              <a:buNone/>
            </a:pPr>
            <a:r>
              <a:rPr lang="en-US" sz="1750" dirty="0">
                <a:solidFill>
                  <a:srgbClr val="4C4C4C"/>
                </a:solidFill>
                <a:latin typeface="Noto Serif" pitchFamily="34" charset="0"/>
                <a:ea typeface="Noto Serif" pitchFamily="34" charset="-122"/>
                <a:cs typeface="Noto Serif" pitchFamily="34" charset="-120"/>
              </a:rPr>
              <a:t>SEO, SEM, social media, email marketing e partnership strategiche.</a:t>
            </a:r>
            <a:endParaRPr lang="en-US" sz="1750" dirty="0"/>
          </a:p>
        </p:txBody>
      </p:sp>
      <p:sp>
        <p:nvSpPr>
          <p:cNvPr id="7" name="Shape 5"/>
          <p:cNvSpPr/>
          <p:nvPr/>
        </p:nvSpPr>
        <p:spPr>
          <a:xfrm>
            <a:off x="2527816" y="3037046"/>
            <a:ext cx="11207829" cy="15240"/>
          </a:xfrm>
          <a:prstGeom prst="roundRect">
            <a:avLst>
              <a:gd name="adj" fmla="val 616554"/>
            </a:avLst>
          </a:prstGeom>
          <a:solidFill>
            <a:srgbClr val="E6DED2"/>
          </a:solidFill>
          <a:ln/>
        </p:spPr>
        <p:txBody>
          <a:bodyPr/>
          <a:lstStyle/>
          <a:p>
            <a:endParaRPr lang="it-IT"/>
          </a:p>
        </p:txBody>
      </p:sp>
      <p:sp>
        <p:nvSpPr>
          <p:cNvPr id="8" name="Shape 6"/>
          <p:cNvSpPr/>
          <p:nvPr/>
        </p:nvSpPr>
        <p:spPr>
          <a:xfrm>
            <a:off x="782955" y="3164086"/>
            <a:ext cx="3266123" cy="1289090"/>
          </a:xfrm>
          <a:prstGeom prst="roundRect">
            <a:avLst>
              <a:gd name="adj" fmla="val 7289"/>
            </a:avLst>
          </a:prstGeom>
          <a:solidFill>
            <a:schemeClr val="bg1"/>
          </a:solidFill>
          <a:ln w="7620">
            <a:solidFill>
              <a:srgbClr val="CCC4B8"/>
            </a:solidFill>
            <a:prstDash val="solid"/>
          </a:ln>
          <a:effectLst>
            <a:outerShdw dist="20320" dir="2700000" algn="bl" rotWithShape="0">
              <a:srgbClr val="CCC4B8">
                <a:alpha val="100000"/>
              </a:srgbClr>
            </a:outerShdw>
          </a:effectLst>
        </p:spPr>
        <p:txBody>
          <a:bodyPr/>
          <a:lstStyle/>
          <a:p>
            <a:endParaRPr lang="it-IT"/>
          </a:p>
        </p:txBody>
      </p:sp>
      <p:sp>
        <p:nvSpPr>
          <p:cNvPr id="9" name="Text 7"/>
          <p:cNvSpPr/>
          <p:nvPr/>
        </p:nvSpPr>
        <p:spPr>
          <a:xfrm>
            <a:off x="2258735" y="3611999"/>
            <a:ext cx="314563" cy="393144"/>
          </a:xfrm>
          <a:prstGeom prst="rect">
            <a:avLst/>
          </a:prstGeom>
          <a:noFill/>
          <a:ln/>
        </p:spPr>
        <p:txBody>
          <a:bodyPr wrap="none" lIns="0" tIns="0" rIns="0" bIns="0" rtlCol="0" anchor="t"/>
          <a:lstStyle/>
          <a:p>
            <a:pPr marL="0" indent="0" algn="ctr">
              <a:lnSpc>
                <a:spcPts val="3950"/>
              </a:lnSpc>
              <a:buNone/>
            </a:pPr>
            <a:r>
              <a:rPr lang="en-US" sz="2450" dirty="0">
                <a:solidFill>
                  <a:srgbClr val="000000"/>
                </a:solidFill>
                <a:latin typeface="Noto Serif Medium" pitchFamily="34" charset="0"/>
                <a:ea typeface="Noto Serif Medium" pitchFamily="34" charset="-122"/>
                <a:cs typeface="Noto Serif Medium" pitchFamily="34" charset="-120"/>
              </a:rPr>
              <a:t>2</a:t>
            </a:r>
            <a:endParaRPr lang="en-US" sz="2450" dirty="0"/>
          </a:p>
        </p:txBody>
      </p:sp>
      <p:sp>
        <p:nvSpPr>
          <p:cNvPr id="10" name="Text 8"/>
          <p:cNvSpPr/>
          <p:nvPr/>
        </p:nvSpPr>
        <p:spPr>
          <a:xfrm>
            <a:off x="4272796" y="3387804"/>
            <a:ext cx="2796421" cy="349568"/>
          </a:xfrm>
          <a:prstGeom prst="rect">
            <a:avLst/>
          </a:prstGeom>
          <a:noFill/>
          <a:ln/>
        </p:spPr>
        <p:txBody>
          <a:bodyPr wrap="none" lIns="0" tIns="0" rIns="0" bIns="0" rtlCol="0" anchor="t"/>
          <a:lstStyle/>
          <a:p>
            <a:pPr marL="0" indent="0" algn="l">
              <a:lnSpc>
                <a:spcPts val="2750"/>
              </a:lnSpc>
              <a:buNone/>
            </a:pPr>
            <a:r>
              <a:rPr lang="en-US" sz="2200" dirty="0">
                <a:solidFill>
                  <a:srgbClr val="4C4C4C"/>
                </a:solidFill>
                <a:latin typeface="Noto Serif Medium" pitchFamily="34" charset="0"/>
                <a:ea typeface="Noto Serif Medium" pitchFamily="34" charset="-122"/>
                <a:cs typeface="Noto Serif Medium" pitchFamily="34" charset="-120"/>
              </a:rPr>
              <a:t>Fase di Lancio</a:t>
            </a:r>
            <a:endParaRPr lang="en-US" sz="2200" dirty="0"/>
          </a:p>
        </p:txBody>
      </p:sp>
      <p:sp>
        <p:nvSpPr>
          <p:cNvPr id="11" name="Text 9"/>
          <p:cNvSpPr/>
          <p:nvPr/>
        </p:nvSpPr>
        <p:spPr>
          <a:xfrm>
            <a:off x="4272796" y="3871555"/>
            <a:ext cx="4459129" cy="357902"/>
          </a:xfrm>
          <a:prstGeom prst="rect">
            <a:avLst/>
          </a:prstGeom>
          <a:noFill/>
          <a:ln/>
        </p:spPr>
        <p:txBody>
          <a:bodyPr wrap="none" lIns="0" tIns="0" rIns="0" bIns="0" rtlCol="0" anchor="t"/>
          <a:lstStyle/>
          <a:p>
            <a:pPr marL="0" indent="0" algn="l">
              <a:lnSpc>
                <a:spcPts val="2800"/>
              </a:lnSpc>
              <a:buNone/>
            </a:pPr>
            <a:r>
              <a:rPr lang="en-US" sz="1750" dirty="0">
                <a:solidFill>
                  <a:srgbClr val="4C4C4C"/>
                </a:solidFill>
                <a:latin typeface="Noto Serif" pitchFamily="34" charset="0"/>
                <a:ea typeface="Noto Serif" pitchFamily="34" charset="-122"/>
                <a:cs typeface="Noto Serif" pitchFamily="34" charset="-120"/>
              </a:rPr>
              <a:t>Iscrizione gratuita e eventi in città chiave.</a:t>
            </a:r>
            <a:endParaRPr lang="en-US" sz="1750" dirty="0"/>
          </a:p>
        </p:txBody>
      </p:sp>
      <p:sp>
        <p:nvSpPr>
          <p:cNvPr id="12" name="Shape 10"/>
          <p:cNvSpPr/>
          <p:nvPr/>
        </p:nvSpPr>
        <p:spPr>
          <a:xfrm>
            <a:off x="4160877" y="4437936"/>
            <a:ext cx="9574768" cy="15240"/>
          </a:xfrm>
          <a:prstGeom prst="roundRect">
            <a:avLst>
              <a:gd name="adj" fmla="val 616554"/>
            </a:avLst>
          </a:prstGeom>
          <a:solidFill>
            <a:srgbClr val="E6DED2"/>
          </a:solidFill>
          <a:ln/>
        </p:spPr>
        <p:txBody>
          <a:bodyPr/>
          <a:lstStyle/>
          <a:p>
            <a:endParaRPr lang="it-IT"/>
          </a:p>
        </p:txBody>
      </p:sp>
      <p:sp>
        <p:nvSpPr>
          <p:cNvPr id="13" name="Shape 11"/>
          <p:cNvSpPr/>
          <p:nvPr/>
        </p:nvSpPr>
        <p:spPr>
          <a:xfrm>
            <a:off x="782955" y="4564975"/>
            <a:ext cx="4899184" cy="1289090"/>
          </a:xfrm>
          <a:prstGeom prst="roundRect">
            <a:avLst>
              <a:gd name="adj" fmla="val 7289"/>
            </a:avLst>
          </a:prstGeom>
          <a:solidFill>
            <a:schemeClr val="bg1"/>
          </a:solidFill>
          <a:ln w="7620">
            <a:solidFill>
              <a:srgbClr val="CCC4B8"/>
            </a:solidFill>
            <a:prstDash val="solid"/>
          </a:ln>
          <a:effectLst>
            <a:outerShdw dist="20320" dir="2700000" algn="bl" rotWithShape="0">
              <a:srgbClr val="CCC4B8">
                <a:alpha val="100000"/>
              </a:srgbClr>
            </a:outerShdw>
          </a:effectLst>
        </p:spPr>
        <p:txBody>
          <a:bodyPr/>
          <a:lstStyle/>
          <a:p>
            <a:endParaRPr lang="it-IT"/>
          </a:p>
        </p:txBody>
      </p:sp>
      <p:sp>
        <p:nvSpPr>
          <p:cNvPr id="14" name="Text 12"/>
          <p:cNvSpPr/>
          <p:nvPr/>
        </p:nvSpPr>
        <p:spPr>
          <a:xfrm>
            <a:off x="3075265" y="5012888"/>
            <a:ext cx="314563" cy="393144"/>
          </a:xfrm>
          <a:prstGeom prst="rect">
            <a:avLst/>
          </a:prstGeom>
          <a:noFill/>
          <a:ln/>
        </p:spPr>
        <p:txBody>
          <a:bodyPr wrap="none" lIns="0" tIns="0" rIns="0" bIns="0" rtlCol="0" anchor="t"/>
          <a:lstStyle/>
          <a:p>
            <a:pPr marL="0" indent="0" algn="ctr">
              <a:lnSpc>
                <a:spcPts val="3950"/>
              </a:lnSpc>
              <a:buNone/>
            </a:pPr>
            <a:r>
              <a:rPr lang="en-US" sz="2450" dirty="0">
                <a:solidFill>
                  <a:srgbClr val="000000"/>
                </a:solidFill>
                <a:latin typeface="Noto Serif Medium" pitchFamily="34" charset="0"/>
                <a:ea typeface="Noto Serif Medium" pitchFamily="34" charset="-122"/>
                <a:cs typeface="Noto Serif Medium" pitchFamily="34" charset="-120"/>
              </a:rPr>
              <a:t>3</a:t>
            </a:r>
            <a:endParaRPr lang="en-US" sz="2450" dirty="0"/>
          </a:p>
        </p:txBody>
      </p:sp>
      <p:sp>
        <p:nvSpPr>
          <p:cNvPr id="15" name="Text 13"/>
          <p:cNvSpPr/>
          <p:nvPr/>
        </p:nvSpPr>
        <p:spPr>
          <a:xfrm>
            <a:off x="5905857" y="4788694"/>
            <a:ext cx="2796421" cy="349568"/>
          </a:xfrm>
          <a:prstGeom prst="rect">
            <a:avLst/>
          </a:prstGeom>
          <a:noFill/>
          <a:ln/>
        </p:spPr>
        <p:txBody>
          <a:bodyPr wrap="none" lIns="0" tIns="0" rIns="0" bIns="0" rtlCol="0" anchor="t"/>
          <a:lstStyle/>
          <a:p>
            <a:pPr marL="0" indent="0" algn="l">
              <a:lnSpc>
                <a:spcPts val="2750"/>
              </a:lnSpc>
              <a:buNone/>
            </a:pPr>
            <a:r>
              <a:rPr lang="en-US" sz="2200" dirty="0">
                <a:solidFill>
                  <a:srgbClr val="4C4C4C"/>
                </a:solidFill>
                <a:latin typeface="Noto Serif Medium" pitchFamily="34" charset="0"/>
                <a:ea typeface="Noto Serif Medium" pitchFamily="34" charset="-122"/>
                <a:cs typeface="Noto Serif Medium" pitchFamily="34" charset="-120"/>
              </a:rPr>
              <a:t>Fase di Crescita</a:t>
            </a:r>
            <a:endParaRPr lang="en-US" sz="2200" dirty="0"/>
          </a:p>
        </p:txBody>
      </p:sp>
      <p:sp>
        <p:nvSpPr>
          <p:cNvPr id="16" name="Text 14"/>
          <p:cNvSpPr/>
          <p:nvPr/>
        </p:nvSpPr>
        <p:spPr>
          <a:xfrm>
            <a:off x="5905857" y="5272445"/>
            <a:ext cx="6862524" cy="357902"/>
          </a:xfrm>
          <a:prstGeom prst="rect">
            <a:avLst/>
          </a:prstGeom>
          <a:noFill/>
          <a:ln/>
        </p:spPr>
        <p:txBody>
          <a:bodyPr wrap="none" lIns="0" tIns="0" rIns="0" bIns="0" rtlCol="0" anchor="t"/>
          <a:lstStyle/>
          <a:p>
            <a:pPr marL="0" indent="0" algn="l">
              <a:lnSpc>
                <a:spcPts val="2800"/>
              </a:lnSpc>
              <a:buNone/>
            </a:pPr>
            <a:r>
              <a:rPr lang="en-US" sz="1750" dirty="0">
                <a:solidFill>
                  <a:srgbClr val="4C4C4C"/>
                </a:solidFill>
                <a:latin typeface="Noto Serif" pitchFamily="34" charset="0"/>
                <a:ea typeface="Noto Serif" pitchFamily="34" charset="-122"/>
                <a:cs typeface="Noto Serif" pitchFamily="34" charset="-120"/>
              </a:rPr>
              <a:t>Programmi referral, campagne mirate e contenuti sponsorizzati.</a:t>
            </a:r>
            <a:endParaRPr lang="en-US" sz="1750" dirty="0"/>
          </a:p>
        </p:txBody>
      </p:sp>
      <p:sp>
        <p:nvSpPr>
          <p:cNvPr id="17" name="Shape 15"/>
          <p:cNvSpPr/>
          <p:nvPr/>
        </p:nvSpPr>
        <p:spPr>
          <a:xfrm>
            <a:off x="5793938" y="5838825"/>
            <a:ext cx="7941707" cy="15240"/>
          </a:xfrm>
          <a:prstGeom prst="roundRect">
            <a:avLst>
              <a:gd name="adj" fmla="val 616554"/>
            </a:avLst>
          </a:prstGeom>
          <a:solidFill>
            <a:srgbClr val="E6DED2"/>
          </a:solidFill>
          <a:ln/>
        </p:spPr>
        <p:txBody>
          <a:bodyPr/>
          <a:lstStyle/>
          <a:p>
            <a:endParaRPr lang="it-IT"/>
          </a:p>
        </p:txBody>
      </p:sp>
      <p:sp>
        <p:nvSpPr>
          <p:cNvPr id="18" name="Shape 16"/>
          <p:cNvSpPr/>
          <p:nvPr/>
        </p:nvSpPr>
        <p:spPr>
          <a:xfrm>
            <a:off x="782955" y="5965865"/>
            <a:ext cx="6532245" cy="1646992"/>
          </a:xfrm>
          <a:prstGeom prst="roundRect">
            <a:avLst>
              <a:gd name="adj" fmla="val 5705"/>
            </a:avLst>
          </a:prstGeom>
          <a:solidFill>
            <a:schemeClr val="bg1"/>
          </a:solidFill>
          <a:ln w="7620">
            <a:solidFill>
              <a:srgbClr val="CCC4B8"/>
            </a:solidFill>
            <a:prstDash val="solid"/>
          </a:ln>
          <a:effectLst>
            <a:outerShdw dist="20320" dir="2700000" algn="bl" rotWithShape="0">
              <a:srgbClr val="CCC4B8">
                <a:alpha val="100000"/>
              </a:srgbClr>
            </a:outerShdw>
          </a:effectLst>
        </p:spPr>
        <p:txBody>
          <a:bodyPr/>
          <a:lstStyle/>
          <a:p>
            <a:endParaRPr lang="it-IT"/>
          </a:p>
        </p:txBody>
      </p:sp>
      <p:sp>
        <p:nvSpPr>
          <p:cNvPr id="19" name="Text 17"/>
          <p:cNvSpPr/>
          <p:nvPr/>
        </p:nvSpPr>
        <p:spPr>
          <a:xfrm>
            <a:off x="3891796" y="6592729"/>
            <a:ext cx="314563" cy="393144"/>
          </a:xfrm>
          <a:prstGeom prst="rect">
            <a:avLst/>
          </a:prstGeom>
          <a:noFill/>
          <a:ln/>
        </p:spPr>
        <p:txBody>
          <a:bodyPr wrap="none" lIns="0" tIns="0" rIns="0" bIns="0" rtlCol="0" anchor="t"/>
          <a:lstStyle/>
          <a:p>
            <a:pPr marL="0" indent="0" algn="ctr">
              <a:lnSpc>
                <a:spcPts val="3950"/>
              </a:lnSpc>
              <a:buNone/>
            </a:pPr>
            <a:r>
              <a:rPr lang="en-US" sz="2450" dirty="0">
                <a:solidFill>
                  <a:srgbClr val="000000"/>
                </a:solidFill>
                <a:latin typeface="Noto Serif Medium" pitchFamily="34" charset="0"/>
                <a:ea typeface="Noto Serif Medium" pitchFamily="34" charset="-122"/>
                <a:cs typeface="Noto Serif Medium" pitchFamily="34" charset="-120"/>
              </a:rPr>
              <a:t>4</a:t>
            </a:r>
            <a:endParaRPr lang="en-US" sz="2450" dirty="0"/>
          </a:p>
        </p:txBody>
      </p:sp>
      <p:sp>
        <p:nvSpPr>
          <p:cNvPr id="20" name="Text 18"/>
          <p:cNvSpPr/>
          <p:nvPr/>
        </p:nvSpPr>
        <p:spPr>
          <a:xfrm>
            <a:off x="7538918" y="6189583"/>
            <a:ext cx="3208258" cy="349568"/>
          </a:xfrm>
          <a:prstGeom prst="rect">
            <a:avLst/>
          </a:prstGeom>
          <a:noFill/>
          <a:ln/>
        </p:spPr>
        <p:txBody>
          <a:bodyPr wrap="none" lIns="0" tIns="0" rIns="0" bIns="0" rtlCol="0" anchor="t"/>
          <a:lstStyle/>
          <a:p>
            <a:pPr marL="0" indent="0" algn="l">
              <a:lnSpc>
                <a:spcPts val="2750"/>
              </a:lnSpc>
              <a:buNone/>
            </a:pPr>
            <a:r>
              <a:rPr lang="en-US" sz="2200" dirty="0">
                <a:solidFill>
                  <a:srgbClr val="4C4C4C"/>
                </a:solidFill>
                <a:latin typeface="Noto Serif Medium" pitchFamily="34" charset="0"/>
                <a:ea typeface="Noto Serif Medium" pitchFamily="34" charset="-122"/>
                <a:cs typeface="Noto Serif Medium" pitchFamily="34" charset="-120"/>
              </a:rPr>
              <a:t>Fase di Consolidamento</a:t>
            </a:r>
            <a:endParaRPr lang="en-US" sz="2200" dirty="0"/>
          </a:p>
        </p:txBody>
      </p:sp>
      <p:sp>
        <p:nvSpPr>
          <p:cNvPr id="21" name="Text 19"/>
          <p:cNvSpPr/>
          <p:nvPr/>
        </p:nvSpPr>
        <p:spPr>
          <a:xfrm>
            <a:off x="7538918" y="6673334"/>
            <a:ext cx="6084808" cy="715804"/>
          </a:xfrm>
          <a:prstGeom prst="rect">
            <a:avLst/>
          </a:prstGeom>
          <a:noFill/>
          <a:ln/>
        </p:spPr>
        <p:txBody>
          <a:bodyPr wrap="square" lIns="0" tIns="0" rIns="0" bIns="0" rtlCol="0" anchor="t"/>
          <a:lstStyle/>
          <a:p>
            <a:pPr marL="0" indent="0" algn="l">
              <a:lnSpc>
                <a:spcPts val="2800"/>
              </a:lnSpc>
              <a:buNone/>
            </a:pPr>
            <a:r>
              <a:rPr lang="en-US" sz="1750" dirty="0">
                <a:solidFill>
                  <a:srgbClr val="4C4C4C"/>
                </a:solidFill>
                <a:latin typeface="Noto Serif" pitchFamily="34" charset="0"/>
                <a:ea typeface="Noto Serif" pitchFamily="34" charset="-122"/>
                <a:cs typeface="Noto Serif" pitchFamily="34" charset="-120"/>
              </a:rPr>
              <a:t>Espansione geografica, nuove funzionalità e brand awareness.</a:t>
            </a:r>
            <a:endParaRPr lang="en-US" sz="1750" dirty="0"/>
          </a:p>
        </p:txBody>
      </p:sp>
      <p:pic>
        <p:nvPicPr>
          <p:cNvPr id="23" name="Immagine 22">
            <a:extLst>
              <a:ext uri="{FF2B5EF4-FFF2-40B4-BE49-F238E27FC236}">
                <a16:creationId xmlns:a16="http://schemas.microsoft.com/office/drawing/2014/main" id="{8829B398-9705-C4F0-D33A-0B6AADCBB753}"/>
              </a:ext>
            </a:extLst>
          </p:cNvPr>
          <p:cNvPicPr>
            <a:picLocks noChangeAspect="1"/>
          </p:cNvPicPr>
          <p:nvPr/>
        </p:nvPicPr>
        <p:blipFill>
          <a:blip r:embed="rId3"/>
          <a:stretch>
            <a:fillRect/>
          </a:stretch>
        </p:blipFill>
        <p:spPr>
          <a:xfrm>
            <a:off x="12449175" y="7741682"/>
            <a:ext cx="2181225" cy="4667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5987177" y="618768"/>
            <a:ext cx="6828592" cy="447199"/>
          </a:xfrm>
          <a:prstGeom prst="rect">
            <a:avLst/>
          </a:prstGeom>
          <a:noFill/>
          <a:ln/>
        </p:spPr>
        <p:txBody>
          <a:bodyPr wrap="none" lIns="0" tIns="0" rIns="0" bIns="0" rtlCol="0" anchor="t"/>
          <a:lstStyle/>
          <a:p>
            <a:pPr marL="0" indent="0" algn="l">
              <a:lnSpc>
                <a:spcPts val="3500"/>
              </a:lnSpc>
              <a:buNone/>
            </a:pPr>
            <a:r>
              <a:rPr lang="en-US" sz="2800" dirty="0">
                <a:solidFill>
                  <a:srgbClr val="3A3A3A"/>
                </a:solidFill>
                <a:latin typeface="Noto Serif Medium" pitchFamily="34" charset="0"/>
                <a:ea typeface="Noto Serif Medium" pitchFamily="34" charset="-122"/>
                <a:cs typeface="Noto Serif Medium" pitchFamily="34" charset="-120"/>
              </a:rPr>
              <a:t>Modello di Monetizzazione e Proiezioni</a:t>
            </a:r>
            <a:endParaRPr lang="en-US" sz="2800" dirty="0"/>
          </a:p>
        </p:txBody>
      </p:sp>
      <p:sp>
        <p:nvSpPr>
          <p:cNvPr id="4" name="Text 1"/>
          <p:cNvSpPr/>
          <p:nvPr/>
        </p:nvSpPr>
        <p:spPr>
          <a:xfrm>
            <a:off x="5987177" y="1351955"/>
            <a:ext cx="8142446" cy="472202"/>
          </a:xfrm>
          <a:prstGeom prst="rect">
            <a:avLst/>
          </a:prstGeom>
          <a:noFill/>
          <a:ln/>
        </p:spPr>
        <p:txBody>
          <a:bodyPr wrap="none" lIns="0" tIns="0" rIns="0" bIns="0" rtlCol="0" anchor="t"/>
          <a:lstStyle/>
          <a:p>
            <a:pPr marL="0" indent="0" algn="ctr">
              <a:lnSpc>
                <a:spcPts val="3700"/>
              </a:lnSpc>
              <a:buNone/>
            </a:pPr>
            <a:r>
              <a:rPr lang="en-US" sz="3700" dirty="0">
                <a:solidFill>
                  <a:srgbClr val="4C4C4C"/>
                </a:solidFill>
                <a:latin typeface="Noto Serif Medium" pitchFamily="34" charset="0"/>
                <a:ea typeface="Noto Serif Medium" pitchFamily="34" charset="-122"/>
                <a:cs typeface="Noto Serif Medium" pitchFamily="34" charset="-120"/>
              </a:rPr>
              <a:t>60%</a:t>
            </a:r>
            <a:endParaRPr lang="en-US" sz="3700" dirty="0"/>
          </a:p>
        </p:txBody>
      </p:sp>
      <p:sp>
        <p:nvSpPr>
          <p:cNvPr id="5" name="Text 2"/>
          <p:cNvSpPr/>
          <p:nvPr/>
        </p:nvSpPr>
        <p:spPr>
          <a:xfrm>
            <a:off x="9037796" y="2002869"/>
            <a:ext cx="2041088" cy="223480"/>
          </a:xfrm>
          <a:prstGeom prst="rect">
            <a:avLst/>
          </a:prstGeom>
          <a:noFill/>
          <a:ln/>
        </p:spPr>
        <p:txBody>
          <a:bodyPr wrap="none" lIns="0" tIns="0" rIns="0" bIns="0" rtlCol="0" anchor="t"/>
          <a:lstStyle/>
          <a:p>
            <a:pPr marL="0" indent="0" algn="ctr">
              <a:lnSpc>
                <a:spcPts val="1750"/>
              </a:lnSpc>
              <a:buNone/>
            </a:pPr>
            <a:r>
              <a:rPr lang="en-US" sz="1400" dirty="0">
                <a:solidFill>
                  <a:srgbClr val="4C4C4C"/>
                </a:solidFill>
                <a:latin typeface="Noto Serif Medium" pitchFamily="34" charset="0"/>
                <a:ea typeface="Noto Serif Medium" pitchFamily="34" charset="-122"/>
                <a:cs typeface="Noto Serif Medium" pitchFamily="34" charset="-120"/>
              </a:rPr>
              <a:t>Abbonamenti Premium</a:t>
            </a:r>
            <a:endParaRPr lang="en-US" sz="1400" dirty="0"/>
          </a:p>
        </p:txBody>
      </p:sp>
      <p:sp>
        <p:nvSpPr>
          <p:cNvPr id="6" name="Text 3"/>
          <p:cNvSpPr/>
          <p:nvPr/>
        </p:nvSpPr>
        <p:spPr>
          <a:xfrm>
            <a:off x="5987177" y="2312194"/>
            <a:ext cx="8142446" cy="228957"/>
          </a:xfrm>
          <a:prstGeom prst="rect">
            <a:avLst/>
          </a:prstGeom>
          <a:noFill/>
          <a:ln/>
        </p:spPr>
        <p:txBody>
          <a:bodyPr wrap="none" lIns="0" tIns="0" rIns="0" bIns="0" rtlCol="0" anchor="t"/>
          <a:lstStyle/>
          <a:p>
            <a:pPr marL="0" indent="0" algn="ctr">
              <a:lnSpc>
                <a:spcPts val="1800"/>
              </a:lnSpc>
              <a:buNone/>
            </a:pPr>
            <a:r>
              <a:rPr lang="en-US" sz="1100" dirty="0">
                <a:solidFill>
                  <a:srgbClr val="4C4C4C"/>
                </a:solidFill>
                <a:latin typeface="Noto Serif" pitchFamily="34" charset="0"/>
                <a:ea typeface="Noto Serif" pitchFamily="34" charset="-122"/>
                <a:cs typeface="Noto Serif" pitchFamily="34" charset="-120"/>
              </a:rPr>
              <a:t>Principale fonte di ricavo con piani da €99 a €399 al mese.</a:t>
            </a:r>
            <a:endParaRPr lang="en-US" sz="1100" dirty="0"/>
          </a:p>
        </p:txBody>
      </p:sp>
      <p:sp>
        <p:nvSpPr>
          <p:cNvPr id="7" name="Text 4"/>
          <p:cNvSpPr/>
          <p:nvPr/>
        </p:nvSpPr>
        <p:spPr>
          <a:xfrm>
            <a:off x="5987177" y="3041809"/>
            <a:ext cx="8142446" cy="472202"/>
          </a:xfrm>
          <a:prstGeom prst="rect">
            <a:avLst/>
          </a:prstGeom>
          <a:noFill/>
          <a:ln/>
        </p:spPr>
        <p:txBody>
          <a:bodyPr wrap="none" lIns="0" tIns="0" rIns="0" bIns="0" rtlCol="0" anchor="t"/>
          <a:lstStyle/>
          <a:p>
            <a:pPr marL="0" indent="0" algn="ctr">
              <a:lnSpc>
                <a:spcPts val="3700"/>
              </a:lnSpc>
              <a:buNone/>
            </a:pPr>
            <a:r>
              <a:rPr lang="en-US" sz="3700" dirty="0">
                <a:solidFill>
                  <a:srgbClr val="4C4C4C"/>
                </a:solidFill>
                <a:latin typeface="Noto Serif Medium" pitchFamily="34" charset="0"/>
                <a:ea typeface="Noto Serif Medium" pitchFamily="34" charset="-122"/>
                <a:cs typeface="Noto Serif Medium" pitchFamily="34" charset="-120"/>
              </a:rPr>
              <a:t>20%</a:t>
            </a:r>
            <a:endParaRPr lang="en-US" sz="3700" dirty="0"/>
          </a:p>
        </p:txBody>
      </p:sp>
      <p:sp>
        <p:nvSpPr>
          <p:cNvPr id="8" name="Text 5"/>
          <p:cNvSpPr/>
          <p:nvPr/>
        </p:nvSpPr>
        <p:spPr>
          <a:xfrm>
            <a:off x="8959572" y="3692723"/>
            <a:ext cx="2197537" cy="223480"/>
          </a:xfrm>
          <a:prstGeom prst="rect">
            <a:avLst/>
          </a:prstGeom>
          <a:noFill/>
          <a:ln/>
        </p:spPr>
        <p:txBody>
          <a:bodyPr wrap="none" lIns="0" tIns="0" rIns="0" bIns="0" rtlCol="0" anchor="t"/>
          <a:lstStyle/>
          <a:p>
            <a:pPr marL="0" indent="0" algn="ctr">
              <a:lnSpc>
                <a:spcPts val="1750"/>
              </a:lnSpc>
              <a:buNone/>
            </a:pPr>
            <a:r>
              <a:rPr lang="en-US" sz="1400" dirty="0">
                <a:solidFill>
                  <a:srgbClr val="4C4C4C"/>
                </a:solidFill>
                <a:latin typeface="Noto Serif Medium" pitchFamily="34" charset="0"/>
                <a:ea typeface="Noto Serif Medium" pitchFamily="34" charset="-122"/>
                <a:cs typeface="Noto Serif Medium" pitchFamily="34" charset="-120"/>
              </a:rPr>
              <a:t>Commissioni Transazioni</a:t>
            </a:r>
            <a:endParaRPr lang="en-US" sz="1400" dirty="0"/>
          </a:p>
        </p:txBody>
      </p:sp>
      <p:sp>
        <p:nvSpPr>
          <p:cNvPr id="9" name="Text 6"/>
          <p:cNvSpPr/>
          <p:nvPr/>
        </p:nvSpPr>
        <p:spPr>
          <a:xfrm>
            <a:off x="5987177" y="4002048"/>
            <a:ext cx="8142446" cy="228957"/>
          </a:xfrm>
          <a:prstGeom prst="rect">
            <a:avLst/>
          </a:prstGeom>
          <a:noFill/>
          <a:ln/>
        </p:spPr>
        <p:txBody>
          <a:bodyPr wrap="none" lIns="0" tIns="0" rIns="0" bIns="0" rtlCol="0" anchor="t"/>
          <a:lstStyle/>
          <a:p>
            <a:pPr marL="0" indent="0" algn="ctr">
              <a:lnSpc>
                <a:spcPts val="1800"/>
              </a:lnSpc>
              <a:buNone/>
            </a:pPr>
            <a:r>
              <a:rPr lang="en-US" sz="1100" dirty="0">
                <a:solidFill>
                  <a:srgbClr val="4C4C4C"/>
                </a:solidFill>
                <a:latin typeface="Noto Serif" pitchFamily="34" charset="0"/>
                <a:ea typeface="Noto Serif" pitchFamily="34" charset="-122"/>
                <a:cs typeface="Noto Serif" pitchFamily="34" charset="-120"/>
              </a:rPr>
              <a:t>1% sul valore delle transazioni concluse tramite la piattaforma.</a:t>
            </a:r>
            <a:endParaRPr lang="en-US" sz="1100" dirty="0"/>
          </a:p>
        </p:txBody>
      </p:sp>
      <p:sp>
        <p:nvSpPr>
          <p:cNvPr id="10" name="Text 7"/>
          <p:cNvSpPr/>
          <p:nvPr/>
        </p:nvSpPr>
        <p:spPr>
          <a:xfrm>
            <a:off x="5987177" y="4731663"/>
            <a:ext cx="8142446" cy="472202"/>
          </a:xfrm>
          <a:prstGeom prst="rect">
            <a:avLst/>
          </a:prstGeom>
          <a:noFill/>
          <a:ln/>
        </p:spPr>
        <p:txBody>
          <a:bodyPr wrap="none" lIns="0" tIns="0" rIns="0" bIns="0" rtlCol="0" anchor="t"/>
          <a:lstStyle/>
          <a:p>
            <a:pPr marL="0" indent="0" algn="ctr">
              <a:lnSpc>
                <a:spcPts val="3700"/>
              </a:lnSpc>
              <a:buNone/>
            </a:pPr>
            <a:r>
              <a:rPr lang="en-US" sz="3700" dirty="0">
                <a:solidFill>
                  <a:srgbClr val="4C4C4C"/>
                </a:solidFill>
                <a:latin typeface="Noto Serif Medium" pitchFamily="34" charset="0"/>
                <a:ea typeface="Noto Serif Medium" pitchFamily="34" charset="-122"/>
                <a:cs typeface="Noto Serif Medium" pitchFamily="34" charset="-120"/>
              </a:rPr>
              <a:t>15%</a:t>
            </a:r>
            <a:endParaRPr lang="en-US" sz="3700" dirty="0"/>
          </a:p>
        </p:txBody>
      </p:sp>
      <p:sp>
        <p:nvSpPr>
          <p:cNvPr id="11" name="Text 8"/>
          <p:cNvSpPr/>
          <p:nvPr/>
        </p:nvSpPr>
        <p:spPr>
          <a:xfrm>
            <a:off x="9164003" y="5382578"/>
            <a:ext cx="1788676" cy="223480"/>
          </a:xfrm>
          <a:prstGeom prst="rect">
            <a:avLst/>
          </a:prstGeom>
          <a:noFill/>
          <a:ln/>
        </p:spPr>
        <p:txBody>
          <a:bodyPr wrap="none" lIns="0" tIns="0" rIns="0" bIns="0" rtlCol="0" anchor="t"/>
          <a:lstStyle/>
          <a:p>
            <a:pPr marL="0" indent="0" algn="ctr">
              <a:lnSpc>
                <a:spcPts val="1750"/>
              </a:lnSpc>
              <a:buNone/>
            </a:pPr>
            <a:r>
              <a:rPr lang="en-US" sz="1400" dirty="0">
                <a:solidFill>
                  <a:srgbClr val="4C4C4C"/>
                </a:solidFill>
                <a:latin typeface="Noto Serif Medium" pitchFamily="34" charset="0"/>
                <a:ea typeface="Noto Serif Medium" pitchFamily="34" charset="-122"/>
                <a:cs typeface="Noto Serif Medium" pitchFamily="34" charset="-120"/>
              </a:rPr>
              <a:t>Servizi Aggiuntivi</a:t>
            </a:r>
            <a:endParaRPr lang="en-US" sz="1400" dirty="0"/>
          </a:p>
        </p:txBody>
      </p:sp>
      <p:sp>
        <p:nvSpPr>
          <p:cNvPr id="12" name="Text 9"/>
          <p:cNvSpPr/>
          <p:nvPr/>
        </p:nvSpPr>
        <p:spPr>
          <a:xfrm>
            <a:off x="5987177" y="5691902"/>
            <a:ext cx="8142446" cy="228957"/>
          </a:xfrm>
          <a:prstGeom prst="rect">
            <a:avLst/>
          </a:prstGeom>
          <a:noFill/>
          <a:ln/>
        </p:spPr>
        <p:txBody>
          <a:bodyPr wrap="none" lIns="0" tIns="0" rIns="0" bIns="0" rtlCol="0" anchor="t"/>
          <a:lstStyle/>
          <a:p>
            <a:pPr marL="0" indent="0" algn="ctr">
              <a:lnSpc>
                <a:spcPts val="1800"/>
              </a:lnSpc>
              <a:buNone/>
            </a:pPr>
            <a:r>
              <a:rPr lang="en-US" sz="1100" dirty="0">
                <a:solidFill>
                  <a:srgbClr val="4C4C4C"/>
                </a:solidFill>
                <a:latin typeface="Noto Serif" pitchFamily="34" charset="0"/>
                <a:ea typeface="Noto Serif" pitchFamily="34" charset="-122"/>
                <a:cs typeface="Noto Serif" pitchFamily="34" charset="-120"/>
              </a:rPr>
              <a:t>Fotografie professionali, tour virtuali e promozioni annuncio.</a:t>
            </a:r>
            <a:endParaRPr lang="en-US" sz="1100" dirty="0"/>
          </a:p>
        </p:txBody>
      </p:sp>
      <p:sp>
        <p:nvSpPr>
          <p:cNvPr id="13" name="Text 10"/>
          <p:cNvSpPr/>
          <p:nvPr/>
        </p:nvSpPr>
        <p:spPr>
          <a:xfrm>
            <a:off x="5987177" y="6421517"/>
            <a:ext cx="8142446" cy="472202"/>
          </a:xfrm>
          <a:prstGeom prst="rect">
            <a:avLst/>
          </a:prstGeom>
          <a:noFill/>
          <a:ln/>
        </p:spPr>
        <p:txBody>
          <a:bodyPr wrap="none" lIns="0" tIns="0" rIns="0" bIns="0" rtlCol="0" anchor="t"/>
          <a:lstStyle/>
          <a:p>
            <a:pPr marL="0" indent="0" algn="ctr">
              <a:lnSpc>
                <a:spcPts val="3700"/>
              </a:lnSpc>
              <a:buNone/>
            </a:pPr>
            <a:r>
              <a:rPr lang="en-US" sz="3700" dirty="0">
                <a:solidFill>
                  <a:srgbClr val="4C4C4C"/>
                </a:solidFill>
                <a:latin typeface="Noto Serif Medium" pitchFamily="34" charset="0"/>
                <a:ea typeface="Noto Serif Medium" pitchFamily="34" charset="-122"/>
                <a:cs typeface="Noto Serif Medium" pitchFamily="34" charset="-120"/>
              </a:rPr>
              <a:t>5%</a:t>
            </a:r>
            <a:endParaRPr lang="en-US" sz="3700" dirty="0"/>
          </a:p>
        </p:txBody>
      </p:sp>
      <p:sp>
        <p:nvSpPr>
          <p:cNvPr id="14" name="Text 11"/>
          <p:cNvSpPr/>
          <p:nvPr/>
        </p:nvSpPr>
        <p:spPr>
          <a:xfrm>
            <a:off x="9164003" y="7072432"/>
            <a:ext cx="1788676" cy="223480"/>
          </a:xfrm>
          <a:prstGeom prst="rect">
            <a:avLst/>
          </a:prstGeom>
          <a:noFill/>
          <a:ln/>
        </p:spPr>
        <p:txBody>
          <a:bodyPr wrap="none" lIns="0" tIns="0" rIns="0" bIns="0" rtlCol="0" anchor="t"/>
          <a:lstStyle/>
          <a:p>
            <a:pPr marL="0" indent="0" algn="ctr">
              <a:lnSpc>
                <a:spcPts val="1750"/>
              </a:lnSpc>
              <a:buNone/>
            </a:pPr>
            <a:r>
              <a:rPr lang="en-US" sz="1400" dirty="0">
                <a:solidFill>
                  <a:srgbClr val="4C4C4C"/>
                </a:solidFill>
                <a:latin typeface="Noto Serif Medium" pitchFamily="34" charset="0"/>
                <a:ea typeface="Noto Serif Medium" pitchFamily="34" charset="-122"/>
                <a:cs typeface="Noto Serif Medium" pitchFamily="34" charset="-120"/>
              </a:rPr>
              <a:t>Pubblicità Mirata</a:t>
            </a:r>
            <a:endParaRPr lang="en-US" sz="1400" dirty="0"/>
          </a:p>
        </p:txBody>
      </p:sp>
      <p:sp>
        <p:nvSpPr>
          <p:cNvPr id="15" name="Text 12"/>
          <p:cNvSpPr/>
          <p:nvPr/>
        </p:nvSpPr>
        <p:spPr>
          <a:xfrm>
            <a:off x="5987177" y="7381756"/>
            <a:ext cx="8142446" cy="228957"/>
          </a:xfrm>
          <a:prstGeom prst="rect">
            <a:avLst/>
          </a:prstGeom>
          <a:noFill/>
          <a:ln/>
        </p:spPr>
        <p:txBody>
          <a:bodyPr wrap="none" lIns="0" tIns="0" rIns="0" bIns="0" rtlCol="0" anchor="t"/>
          <a:lstStyle/>
          <a:p>
            <a:pPr marL="0" indent="0" algn="ctr">
              <a:lnSpc>
                <a:spcPts val="1800"/>
              </a:lnSpc>
              <a:buNone/>
            </a:pPr>
            <a:r>
              <a:rPr lang="en-US" sz="1100" dirty="0">
                <a:solidFill>
                  <a:srgbClr val="4C4C4C"/>
                </a:solidFill>
                <a:latin typeface="Noto Serif" pitchFamily="34" charset="0"/>
                <a:ea typeface="Noto Serif" pitchFamily="34" charset="-122"/>
                <a:cs typeface="Noto Serif" pitchFamily="34" charset="-120"/>
              </a:rPr>
              <a:t>Banner e inserzioni native di partner selezionati.</a:t>
            </a:r>
            <a:endParaRPr lang="en-US" sz="1100" dirty="0"/>
          </a:p>
        </p:txBody>
      </p:sp>
      <p:pic>
        <p:nvPicPr>
          <p:cNvPr id="17" name="Immagine 16">
            <a:extLst>
              <a:ext uri="{FF2B5EF4-FFF2-40B4-BE49-F238E27FC236}">
                <a16:creationId xmlns:a16="http://schemas.microsoft.com/office/drawing/2014/main" id="{BB7DC394-7257-28FC-42A0-DB7CA8FFB439}"/>
              </a:ext>
            </a:extLst>
          </p:cNvPr>
          <p:cNvPicPr>
            <a:picLocks noChangeAspect="1"/>
          </p:cNvPicPr>
          <p:nvPr/>
        </p:nvPicPr>
        <p:blipFill>
          <a:blip r:embed="rId4"/>
          <a:stretch>
            <a:fillRect/>
          </a:stretch>
        </p:blipFill>
        <p:spPr>
          <a:xfrm>
            <a:off x="12449175" y="7696557"/>
            <a:ext cx="2181225" cy="4667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2080855"/>
            <a:ext cx="9280327" cy="708779"/>
          </a:xfrm>
          <a:prstGeom prst="rect">
            <a:avLst/>
          </a:prstGeom>
          <a:noFill/>
          <a:ln/>
        </p:spPr>
        <p:txBody>
          <a:bodyPr wrap="none" lIns="0" tIns="0" rIns="0" bIns="0" rtlCol="0" anchor="t"/>
          <a:lstStyle/>
          <a:p>
            <a:pPr marL="0" indent="0" algn="l">
              <a:lnSpc>
                <a:spcPts val="5550"/>
              </a:lnSpc>
              <a:buNone/>
            </a:pPr>
            <a:r>
              <a:rPr lang="en-US" sz="4450" dirty="0">
                <a:solidFill>
                  <a:srgbClr val="3A3A3A"/>
                </a:solidFill>
                <a:latin typeface="Noto Serif Medium" pitchFamily="34" charset="0"/>
                <a:ea typeface="Noto Serif Medium" pitchFamily="34" charset="-122"/>
                <a:cs typeface="Noto Serif Medium" pitchFamily="34" charset="-120"/>
              </a:rPr>
              <a:t>Organizzazione Aziendale e Team</a:t>
            </a:r>
            <a:endParaRPr lang="en-US" sz="4450" dirty="0"/>
          </a:p>
        </p:txBody>
      </p:sp>
      <p:sp>
        <p:nvSpPr>
          <p:cNvPr id="3" name="Text 1"/>
          <p:cNvSpPr/>
          <p:nvPr/>
        </p:nvSpPr>
        <p:spPr>
          <a:xfrm>
            <a:off x="793790" y="335661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A3A3A"/>
                </a:solidFill>
                <a:latin typeface="Noto Serif Medium" pitchFamily="34" charset="0"/>
                <a:ea typeface="Noto Serif Medium" pitchFamily="34" charset="-122"/>
                <a:cs typeface="Noto Serif Medium" pitchFamily="34" charset="-120"/>
              </a:rPr>
              <a:t>Struttura del Team</a:t>
            </a:r>
            <a:endParaRPr lang="en-US" sz="2200" dirty="0"/>
          </a:p>
        </p:txBody>
      </p:sp>
      <p:sp>
        <p:nvSpPr>
          <p:cNvPr id="4" name="Text 2"/>
          <p:cNvSpPr/>
          <p:nvPr/>
        </p:nvSpPr>
        <p:spPr>
          <a:xfrm>
            <a:off x="793790" y="393775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Management: CEO, COO</a:t>
            </a:r>
            <a:endParaRPr lang="en-US" sz="1750" dirty="0"/>
          </a:p>
        </p:txBody>
      </p:sp>
      <p:sp>
        <p:nvSpPr>
          <p:cNvPr id="5" name="Text 3"/>
          <p:cNvSpPr/>
          <p:nvPr/>
        </p:nvSpPr>
        <p:spPr>
          <a:xfrm>
            <a:off x="793790"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Team Tecnologico: 6 persone</a:t>
            </a:r>
            <a:endParaRPr lang="en-US" sz="1750" dirty="0"/>
          </a:p>
        </p:txBody>
      </p:sp>
      <p:sp>
        <p:nvSpPr>
          <p:cNvPr id="6" name="Text 4"/>
          <p:cNvSpPr/>
          <p:nvPr/>
        </p:nvSpPr>
        <p:spPr>
          <a:xfrm>
            <a:off x="793790"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Marketing e Vendite: 4 persone</a:t>
            </a:r>
            <a:endParaRPr lang="en-US" sz="1750" dirty="0"/>
          </a:p>
        </p:txBody>
      </p:sp>
      <p:sp>
        <p:nvSpPr>
          <p:cNvPr id="7" name="Text 5"/>
          <p:cNvSpPr/>
          <p:nvPr/>
        </p:nvSpPr>
        <p:spPr>
          <a:xfrm>
            <a:off x="793790" y="52643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Supporto e Operazioni: 3 persone</a:t>
            </a:r>
            <a:endParaRPr lang="en-US" sz="1750" dirty="0"/>
          </a:p>
        </p:txBody>
      </p:sp>
      <p:sp>
        <p:nvSpPr>
          <p:cNvPr id="8" name="Text 6"/>
          <p:cNvSpPr/>
          <p:nvPr/>
        </p:nvSpPr>
        <p:spPr>
          <a:xfrm>
            <a:off x="793790" y="570654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Legale e Amministrativo: 2 persone</a:t>
            </a:r>
            <a:endParaRPr lang="en-US" sz="1750" dirty="0"/>
          </a:p>
        </p:txBody>
      </p:sp>
      <p:sp>
        <p:nvSpPr>
          <p:cNvPr id="9" name="Text 7"/>
          <p:cNvSpPr/>
          <p:nvPr/>
        </p:nvSpPr>
        <p:spPr>
          <a:xfrm>
            <a:off x="7599521" y="335661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A3A3A"/>
                </a:solidFill>
                <a:latin typeface="Noto Serif Medium" pitchFamily="34" charset="0"/>
                <a:ea typeface="Noto Serif Medium" pitchFamily="34" charset="-122"/>
                <a:cs typeface="Noto Serif Medium" pitchFamily="34" charset="-120"/>
              </a:rPr>
              <a:t>Ruoli Chiave</a:t>
            </a:r>
            <a:endParaRPr lang="en-US" sz="2200" dirty="0"/>
          </a:p>
        </p:txBody>
      </p:sp>
      <p:sp>
        <p:nvSpPr>
          <p:cNvPr id="10" name="Text 8"/>
          <p:cNvSpPr/>
          <p:nvPr/>
        </p:nvSpPr>
        <p:spPr>
          <a:xfrm>
            <a:off x="7599521" y="393775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Project Manager, Legal Consultant</a:t>
            </a:r>
            <a:endParaRPr lang="en-US" sz="1750" dirty="0"/>
          </a:p>
        </p:txBody>
      </p:sp>
      <p:sp>
        <p:nvSpPr>
          <p:cNvPr id="11" name="Text 9"/>
          <p:cNvSpPr/>
          <p:nvPr/>
        </p:nvSpPr>
        <p:spPr>
          <a:xfrm>
            <a:off x="7599521"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Developer frontend e backend</a:t>
            </a:r>
            <a:endParaRPr lang="en-US" sz="1750" dirty="0"/>
          </a:p>
        </p:txBody>
      </p:sp>
      <p:sp>
        <p:nvSpPr>
          <p:cNvPr id="12" name="Text 10"/>
          <p:cNvSpPr/>
          <p:nvPr/>
        </p:nvSpPr>
        <p:spPr>
          <a:xfrm>
            <a:off x="7599521"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Marketing Specialist, SEO Specialist</a:t>
            </a:r>
            <a:endParaRPr lang="en-US" sz="1750" dirty="0"/>
          </a:p>
        </p:txBody>
      </p:sp>
      <p:sp>
        <p:nvSpPr>
          <p:cNvPr id="13" name="Text 11"/>
          <p:cNvSpPr/>
          <p:nvPr/>
        </p:nvSpPr>
        <p:spPr>
          <a:xfrm>
            <a:off x="7599521" y="52643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Customer Support e Finance Manager</a:t>
            </a:r>
            <a:endParaRPr lang="en-US" sz="1750" dirty="0"/>
          </a:p>
        </p:txBody>
      </p:sp>
      <p:pic>
        <p:nvPicPr>
          <p:cNvPr id="15" name="Immagine 14">
            <a:extLst>
              <a:ext uri="{FF2B5EF4-FFF2-40B4-BE49-F238E27FC236}">
                <a16:creationId xmlns:a16="http://schemas.microsoft.com/office/drawing/2014/main" id="{A8EE0D12-70EC-E09F-8FF8-08CAE3F4A256}"/>
              </a:ext>
            </a:extLst>
          </p:cNvPr>
          <p:cNvPicPr>
            <a:picLocks noChangeAspect="1"/>
          </p:cNvPicPr>
          <p:nvPr/>
        </p:nvPicPr>
        <p:blipFill>
          <a:blip r:embed="rId3"/>
          <a:stretch>
            <a:fillRect/>
          </a:stretch>
        </p:blipFill>
        <p:spPr>
          <a:xfrm>
            <a:off x="12449175" y="7706367"/>
            <a:ext cx="2181225" cy="4667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TotalTime>
  <Words>809</Words>
  <Application>Microsoft Office PowerPoint</Application>
  <PresentationFormat>Personalizzato</PresentationFormat>
  <Paragraphs>141</Paragraphs>
  <Slides>11</Slides>
  <Notes>11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Noto Serif</vt:lpstr>
      <vt:lpstr>Noto Serif Medium</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Jacopo Riccardi</cp:lastModifiedBy>
  <cp:revision>5</cp:revision>
  <dcterms:created xsi:type="dcterms:W3CDTF">2025-05-19T13:52:32Z</dcterms:created>
  <dcterms:modified xsi:type="dcterms:W3CDTF">2025-05-19T18:14:17Z</dcterms:modified>
</cp:coreProperties>
</file>