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66" r:id="rId6"/>
    <p:sldId id="259" r:id="rId7"/>
    <p:sldId id="267" r:id="rId8"/>
    <p:sldId id="268" r:id="rId9"/>
    <p:sldId id="265" r:id="rId10"/>
    <p:sldId id="261" r:id="rId11"/>
    <p:sldId id="262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97"/>
  </p:normalViewPr>
  <p:slideViewPr>
    <p:cSldViewPr>
      <p:cViewPr varScale="1">
        <p:scale>
          <a:sx n="65" d="100"/>
          <a:sy n="65" d="100"/>
        </p:scale>
        <p:origin x="1024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755" y="2581808"/>
            <a:ext cx="3629223" cy="27818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9722" y="5250411"/>
            <a:ext cx="5504196" cy="32347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4134" y="2789408"/>
            <a:ext cx="2693623" cy="33140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4311" y="5812818"/>
            <a:ext cx="433846" cy="26799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26511" y="4959772"/>
            <a:ext cx="2682305" cy="142300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25074" y="2510092"/>
            <a:ext cx="248990" cy="6039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40435" y="6922535"/>
            <a:ext cx="1143091" cy="55485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51270" y="6907436"/>
            <a:ext cx="456482" cy="28686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271680" y="6907436"/>
            <a:ext cx="467800" cy="28686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46436" y="6639445"/>
            <a:ext cx="1331721" cy="81530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674280" y="6503561"/>
            <a:ext cx="1154409" cy="24911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43305" y="8515390"/>
            <a:ext cx="0" cy="1290955"/>
          </a:xfrm>
          <a:custGeom>
            <a:avLst/>
            <a:gdLst/>
            <a:ahLst/>
            <a:cxnLst/>
            <a:rect l="l" t="t" r="r" b="b"/>
            <a:pathLst>
              <a:path h="1290954">
                <a:moveTo>
                  <a:pt x="0" y="129089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27739" y="8972109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399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221312" y="3114018"/>
            <a:ext cx="0" cy="3393440"/>
          </a:xfrm>
          <a:custGeom>
            <a:avLst/>
            <a:gdLst/>
            <a:ahLst/>
            <a:cxnLst/>
            <a:rect l="l" t="t" r="r" b="b"/>
            <a:pathLst>
              <a:path h="3393440">
                <a:moveTo>
                  <a:pt x="0" y="3393314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455212" y="5767522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736035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455212" y="311024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439"/>
                </a:moveTo>
                <a:lnTo>
                  <a:pt x="0" y="0"/>
                </a:lnTo>
              </a:path>
            </a:pathLst>
          </a:custGeom>
          <a:ln w="18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9462757" y="4223734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9806062" y="6545078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806062" y="5820366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34348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415306" y="4435108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841607" y="471442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11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6370" y="636390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3830290" y="6918758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173331" y="7182976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403989" y="7182976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5">
                <a:moveTo>
                  <a:pt x="0" y="0"/>
                </a:moveTo>
                <a:lnTo>
                  <a:pt x="871466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220193" y="8975884"/>
            <a:ext cx="9062085" cy="0"/>
          </a:xfrm>
          <a:custGeom>
            <a:avLst/>
            <a:gdLst/>
            <a:ahLst/>
            <a:cxnLst/>
            <a:rect l="l" t="t" r="r" b="b"/>
            <a:pathLst>
              <a:path w="9062085">
                <a:moveTo>
                  <a:pt x="0" y="0"/>
                </a:moveTo>
                <a:lnTo>
                  <a:pt x="9061745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43305" y="9798734"/>
            <a:ext cx="8896350" cy="0"/>
          </a:xfrm>
          <a:custGeom>
            <a:avLst/>
            <a:gdLst/>
            <a:ahLst/>
            <a:cxnLst/>
            <a:rect l="l" t="t" r="r" b="b"/>
            <a:pathLst>
              <a:path w="8896350">
                <a:moveTo>
                  <a:pt x="0" y="0"/>
                </a:moveTo>
                <a:lnTo>
                  <a:pt x="8895751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355475" y="744719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4">
                <a:moveTo>
                  <a:pt x="0" y="0"/>
                </a:moveTo>
                <a:lnTo>
                  <a:pt x="705473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290546" y="7447194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2784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605082"/>
            <a:ext cx="7380605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355" y="4657868"/>
            <a:ext cx="13677265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29" y="10179754"/>
            <a:ext cx="3926921" cy="4308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21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Jacopo</a:t>
            </a:r>
            <a:r>
              <a:rPr sz="2700" spc="5" dirty="0">
                <a:solidFill>
                  <a:srgbClr val="53585F"/>
                </a:solidFill>
                <a:latin typeface="Helvetica" pitchFamily="2" charset="0"/>
                <a:cs typeface="Cambria"/>
              </a:rPr>
              <a:t> </a:t>
            </a:r>
            <a:r>
              <a:rPr sz="2700" spc="4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Binati</a:t>
            </a:r>
            <a:endParaRPr sz="2700" dirty="0">
              <a:latin typeface="Helvetica" pitchFamily="2" charset="0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7" y="3843438"/>
            <a:ext cx="17333933" cy="3020699"/>
          </a:xfrm>
          <a:prstGeom prst="rect">
            <a:avLst/>
          </a:prstGeom>
        </p:spPr>
        <p:txBody>
          <a:bodyPr vert="horz" wrap="square" lIns="0" tIns="542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75"/>
              </a:spcBef>
            </a:pPr>
            <a:r>
              <a:rPr lang="it-IT" sz="9900" spc="560" dirty="0">
                <a:latin typeface="Helvetica" pitchFamily="2" charset="0"/>
              </a:rPr>
              <a:t>Thesis Seminar 2023-2024</a:t>
            </a:r>
            <a:endParaRPr sz="9900" dirty="0">
              <a:latin typeface="Helvetica" pitchFamily="2" charset="0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4500" spc="200" dirty="0">
                <a:latin typeface="Helvetica" pitchFamily="2" charset="0"/>
              </a:rPr>
              <a:t>Research</a:t>
            </a:r>
            <a:r>
              <a:rPr sz="4500" spc="15" dirty="0">
                <a:latin typeface="Helvetica" pitchFamily="2" charset="0"/>
              </a:rPr>
              <a:t> </a:t>
            </a:r>
            <a:r>
              <a:rPr sz="4500" spc="170" dirty="0">
                <a:latin typeface="Helvetica" pitchFamily="2" charset="0"/>
              </a:rPr>
              <a:t>Topic</a:t>
            </a:r>
            <a:endParaRPr sz="45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755214"/>
            <a:ext cx="53705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>
                <a:solidFill>
                  <a:schemeClr val="tx1"/>
                </a:solidFill>
                <a:latin typeface="Cambria" panose="02040503050406030204" pitchFamily="18" charset="0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E64F8-43FB-8044-7A09-19A15BC20D45}"/>
              </a:ext>
            </a:extLst>
          </p:cNvPr>
          <p:cNvSpPr txBox="1"/>
          <p:nvPr/>
        </p:nvSpPr>
        <p:spPr>
          <a:xfrm>
            <a:off x="1023916" y="2122064"/>
            <a:ext cx="1562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  <a:cs typeface="Calibri" panose="020F0502020204030204" pitchFamily="34" charset="0"/>
              </a:rPr>
              <a:t>Two Ways Fixed Effect on Country and Years, using Democratic Governance as Instrumental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7FE91-5492-9014-376B-046DD53D03DA}"/>
                  </a:ext>
                </a:extLst>
              </p:cNvPr>
              <p:cNvSpPr txBox="1"/>
              <p:nvPr/>
            </p:nvSpPr>
            <p:spPr>
              <a:xfrm>
                <a:off x="986190" y="4266346"/>
                <a:ext cx="18324534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Cambria" panose="02040503050406030204" pitchFamily="18" charset="0"/>
                  </a:rPr>
                  <a:t>Instrumental Variable (IV) Approach Notation for IV:</a:t>
                </a:r>
              </a:p>
              <a:p>
                <a:pPr marL="342900" lvl="6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i="1" dirty="0" err="1">
                    <a:latin typeface="Cambria" panose="02040503050406030204" pitchFamily="18" charset="0"/>
                    <a:cs typeface="Times New Roman"/>
                  </a:rPr>
                  <a:t>Demo</a:t>
                </a:r>
                <a:r>
                  <a:rPr lang="en-GB" sz="3000" i="1" baseline="-20299" dirty="0" err="1">
                    <a:latin typeface="Cambria" panose="02040503050406030204" pitchFamily="18" charset="0"/>
                    <a:cs typeface="Times New Roman"/>
                  </a:rPr>
                  <a:t>it</a:t>
                </a:r>
                <a:r>
                  <a:rPr lang="en-GB" sz="3000" dirty="0">
                    <a:latin typeface="Cambria" panose="02040503050406030204" pitchFamily="18" charset="0"/>
                  </a:rPr>
                  <a:t> is the instrumental variable, incorporate it into the equation to instrument for </a:t>
                </a:r>
                <a:r>
                  <a:rPr lang="en-GB" sz="3000" i="1" spc="-10" dirty="0" err="1">
                    <a:latin typeface="Cambria" panose="02040503050406030204" pitchFamily="18" charset="0"/>
                    <a:cs typeface="Times New Roman"/>
                  </a:rPr>
                  <a:t>bargain</a:t>
                </a:r>
                <a:r>
                  <a:rPr lang="en-GB" sz="3000" i="1" spc="-254" baseline="-24366" dirty="0" err="1">
                    <a:latin typeface="Cambria" panose="02040503050406030204" pitchFamily="18" charset="0"/>
                    <a:cs typeface="Times New Roman"/>
                  </a:rPr>
                  <a:t>it</a:t>
                </a:r>
                <a:r>
                  <a:rPr lang="en-GB" sz="3000" i="1" spc="187" baseline="-24366" dirty="0">
                    <a:latin typeface="Cambria" panose="02040503050406030204" pitchFamily="18" charset="0"/>
                    <a:cs typeface="Times New Roman"/>
                  </a:rPr>
                  <a:t> </a:t>
                </a:r>
                <a:r>
                  <a:rPr lang="en-GB" sz="3000" dirty="0">
                    <a:latin typeface="Cambria" panose="02040503050406030204" pitchFamily="18" charset="0"/>
                  </a:rPr>
                  <a:t>. </a:t>
                </a:r>
              </a:p>
              <a:p>
                <a:pPr marL="342900" lvl="6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Cambria" panose="02040503050406030204" pitchFamily="18" charset="0"/>
                  </a:rPr>
                  <a:t>Equation with Fixed Effect: </a:t>
                </a:r>
                <a14:m>
                  <m:oMath xmlns:m="http://schemas.openxmlformats.org/officeDocument/2006/math"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𝐺𝑖𝑛𝑖</m:t>
                    </m:r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-25" dirty="0" err="1">
                        <a:latin typeface="Cambria Math" panose="02040503050406030204" pitchFamily="18" charset="0"/>
                        <a:cs typeface="Times New Roman"/>
                      </a:rPr>
                      <m:t>𝐼𝑛𝑑𝑒𝑥</m:t>
                    </m:r>
                    <m:r>
                      <a:rPr lang="en-GB" sz="3000" i="1" spc="-37" baseline="-20299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-37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i="1" spc="-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90" dirty="0">
                        <a:latin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l-GR" sz="3000" i="1" spc="-204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baseline="-20299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sz="3000" i="1" spc="179" baseline="-20299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spc="-10" dirty="0" err="1">
                        <a:latin typeface="Cambria Math" panose="02040503050406030204" pitchFamily="18" charset="0"/>
                        <a:cs typeface="Times New Roman"/>
                      </a:rPr>
                      <m:t>𝑏𝑎𝑟𝑔𝑎𝑖𝑛</m:t>
                    </m:r>
                    <m:r>
                      <a:rPr lang="en-GB" sz="3000" i="1" spc="-15" baseline="-28846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50" baseline="-28846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70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spc="-405" baseline="-20299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3000" i="1" spc="187" baseline="-20299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2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dirty="0" err="1"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GB" sz="3000" i="1" baseline="-20299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50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n-GB" sz="3000" i="1" baseline="-20299" dirty="0"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3000" i="1" spc="150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  <m:r>
                      <a:rPr lang="en-GB" sz="3000" i="1" baseline="-20299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GB" sz="3000" i="1" spc="142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5" dirty="0">
                        <a:latin typeface="Cambria Math" panose="02040503050406030204" pitchFamily="18" charset="0"/>
                        <a:cs typeface="Arial"/>
                      </a:rPr>
                      <m:t>𝜖</m:t>
                    </m:r>
                    <m:r>
                      <a:rPr lang="en-GB" sz="3000" i="1" spc="-37" baseline="-20299" dirty="0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</m:oMath>
                </a14:m>
                <a:endParaRPr lang="en-GB" sz="3000" i="1" spc="-37" baseline="-20299" dirty="0">
                  <a:latin typeface="Cambria" panose="02040503050406030204" pitchFamily="18" charset="0"/>
                  <a:cs typeface="Times New Roman"/>
                </a:endParaRPr>
              </a:p>
              <a:p>
                <a:pPr marL="342900" lvl="6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Cambria" panose="02040503050406030204" pitchFamily="18" charset="0"/>
                  </a:rPr>
                  <a:t>Equation with Fixed Effect-IV: </a:t>
                </a:r>
                <a14:m>
                  <m:oMath xmlns:m="http://schemas.openxmlformats.org/officeDocument/2006/math"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𝐺𝑖𝑛𝑖</m:t>
                    </m:r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-25" dirty="0" err="1">
                        <a:latin typeface="Cambria Math" panose="02040503050406030204" pitchFamily="18" charset="0"/>
                        <a:cs typeface="Times New Roman"/>
                      </a:rPr>
                      <m:t>𝐼𝑛𝑑𝑒𝑥</m:t>
                    </m:r>
                    <m:r>
                      <a:rPr lang="en-GB" sz="3000" i="1" spc="-37" baseline="-19493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-3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i="1" spc="-3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70" dirty="0">
                        <a:latin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l-GR" sz="3000" i="1" spc="-22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baseline="-19493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sz="3000" i="1" spc="232" baseline="-19493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spc="-10" dirty="0" err="1">
                        <a:latin typeface="Cambria Math" panose="02040503050406030204" pitchFamily="18" charset="0"/>
                        <a:cs typeface="Times New Roman"/>
                      </a:rPr>
                      <m:t>𝑏𝑎𝑟𝑔𝑎𝑖𝑛</m:t>
                    </m:r>
                    <m:r>
                      <a:rPr lang="en-GB" sz="3000" i="1" spc="-254" baseline="-24366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87" baseline="-24366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80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spc="-419" baseline="-19493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3000" i="1" spc="225" baseline="-19493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0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dirty="0" err="1"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GB" sz="3000" i="1" baseline="-19493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8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360" dirty="0">
                        <a:latin typeface="Cambria Math" panose="02040503050406030204" pitchFamily="18" charset="0"/>
                        <a:cs typeface="Arial"/>
                      </a:rPr>
                      <m:t>𝛾</m:t>
                    </m:r>
                    <m:r>
                      <a:rPr lang="el-GR" sz="3000" i="1" spc="-15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spc="-120" dirty="0" err="1">
                        <a:latin typeface="Cambria Math" panose="02040503050406030204" pitchFamily="18" charset="0"/>
                        <a:cs typeface="Verdana"/>
                      </a:rPr>
                      <m:t>𝑑𝑒𝑚𝑜</m:t>
                    </m:r>
                    <m:r>
                      <a:rPr lang="en-GB" sz="3000" i="1" spc="-179" baseline="-12670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87" baseline="-12670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n-GB" sz="3000" i="1" baseline="-19493" dirty="0"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3000" i="1" spc="18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  <m:r>
                      <a:rPr lang="en-GB" sz="3000" i="1" baseline="-19493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GB" sz="3000" i="1" spc="18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5" dirty="0">
                        <a:latin typeface="Cambria Math" panose="02040503050406030204" pitchFamily="18" charset="0"/>
                        <a:cs typeface="Arial"/>
                      </a:rPr>
                      <m:t>𝜖</m:t>
                    </m:r>
                    <m:r>
                      <a:rPr lang="en-GB" sz="3000" i="1" spc="-37" baseline="-19493" dirty="0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</m:oMath>
                </a14:m>
                <a:endParaRPr lang="en-GB" sz="3000" i="1" baseline="-19493" dirty="0">
                  <a:latin typeface="Cambria" panose="02040503050406030204" pitchFamily="18" charset="0"/>
                  <a:cs typeface="Times New Roman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7FE91-5492-9014-376B-046DD53D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90" y="4266346"/>
                <a:ext cx="18324534" cy="2776658"/>
              </a:xfrm>
              <a:prstGeom prst="rect">
                <a:avLst/>
              </a:prstGeom>
              <a:blipFill>
                <a:blip r:embed="rId2"/>
                <a:stretch>
                  <a:fillRect l="-693"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>
                <a:solidFill>
                  <a:schemeClr val="tx1"/>
                </a:solidFill>
                <a:latin typeface="Cambria" panose="02040503050406030204" pitchFamily="18" charset="0"/>
              </a:rPr>
              <a:t>Bibliography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58B65-15A8-F528-5BEC-040C2DBF0F8A}"/>
              </a:ext>
            </a:extLst>
          </p:cNvPr>
          <p:cNvSpPr txBox="1"/>
          <p:nvPr/>
        </p:nvSpPr>
        <p:spPr>
          <a:xfrm>
            <a:off x="999638" y="2423021"/>
            <a:ext cx="173469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•Barth, E., Bryson, A. &amp; Dale-Olsen, H., 2020. Union Density Eﬀects on Productivity and Wages. The Economic Journal.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Jaumotte</a:t>
            </a:r>
            <a:r>
              <a:rPr lang="en-GB" sz="2400" dirty="0">
                <a:effectLst/>
                <a:latin typeface="Cambria" panose="02040503050406030204" pitchFamily="18" charset="0"/>
              </a:rPr>
              <a:t>, F. &amp; 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Buitron</a:t>
            </a:r>
            <a:r>
              <a:rPr lang="en-GB" sz="2400" dirty="0">
                <a:effectLst/>
                <a:latin typeface="Cambria" panose="02040503050406030204" pitchFamily="18" charset="0"/>
              </a:rPr>
              <a:t>, C., 2019. Inequality: traditional drivers and the role of union power. Oxford Economic Papers.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Jaumotte</a:t>
            </a:r>
            <a:r>
              <a:rPr lang="en-GB" sz="2400" dirty="0">
                <a:effectLst/>
                <a:latin typeface="Cambria" panose="02040503050406030204" pitchFamily="18" charset="0"/>
              </a:rPr>
              <a:t>, F. &amp; Osorio-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Buitron</a:t>
            </a:r>
            <a:r>
              <a:rPr lang="en-GB" sz="2400" dirty="0">
                <a:effectLst/>
                <a:latin typeface="Cambria" panose="02040503050406030204" pitchFamily="18" charset="0"/>
              </a:rPr>
              <a:t>, C., 2015. Inequality and Labor Market Institutions. ERN: Poverty &amp; Inequality (Topic).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•Perron, S., 2022. State Union Density Effects on Workers’ Support for Reducing Income Inequality, 1973-2016. Social Currents.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Meurrens</a:t>
            </a:r>
            <a:r>
              <a:rPr lang="en-GB" sz="2400" dirty="0">
                <a:effectLst/>
                <a:latin typeface="Cambria" panose="02040503050406030204" pitchFamily="18" charset="0"/>
              </a:rPr>
              <a:t>, E.A., 2021. Relating Union Density to Wealth Inequality and Subjective Well-Being Across 13 OECD Countries. UF Journal of Undergraduate Research.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•Alexiou, C. &amp; 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Trachanas</a:t>
            </a:r>
            <a:r>
              <a:rPr lang="en-GB" sz="2400" dirty="0">
                <a:effectLst/>
                <a:latin typeface="Cambria" panose="02040503050406030204" pitchFamily="18" charset="0"/>
              </a:rPr>
              <a:t>, E., 2022. The impact of trade unions and government party orientation on income inequality: evidence from 17 OECD economies. Journal of Economic Studies.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•Kerr, A. &amp; Wittenberg, M., 2021. Union wage premia and wage inequality in South Africa. Economic Modelling.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•Harris, R.D.F. &amp; 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Moﬀat</a:t>
            </a:r>
            <a:r>
              <a:rPr lang="en-GB" sz="2400" dirty="0">
                <a:effectLst/>
                <a:latin typeface="Cambria" panose="02040503050406030204" pitchFamily="18" charset="0"/>
              </a:rPr>
              <a:t>, J., 2023. What explains the increase in trade union density and female share of union members in the United Kingdom in 2017–2020? Journal of Industrial Relations.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05082"/>
            <a:ext cx="1806045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The Impact of Trade Union Dynamics on</a:t>
            </a:r>
            <a:b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</a:b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Income Inequality Trends in European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Countries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64948-7004-2923-B50E-6A08FE05F38E}"/>
              </a:ext>
            </a:extLst>
          </p:cNvPr>
          <p:cNvSpPr txBox="1"/>
          <p:nvPr/>
        </p:nvSpPr>
        <p:spPr>
          <a:xfrm>
            <a:off x="1023917" y="4896500"/>
            <a:ext cx="5675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Trade Union Density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shows the percentage of workers with   jobs who are members of a union   compared to all workers with jobs in the   economy.</a:t>
            </a:r>
          </a:p>
          <a:p>
            <a:endParaRPr lang="en-GB" sz="2400" dirty="0">
              <a:effectLst/>
              <a:latin typeface="Helvetica" pitchFamily="2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Collective Bargaining Coverage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is about how many workers have their   pay and job conditions set through  agreements made by groups.</a:t>
            </a:r>
          </a:p>
        </p:txBody>
      </p:sp>
      <p:pic>
        <p:nvPicPr>
          <p:cNvPr id="4" name="Picture 3" descr="A graph with lines and lines on a black background&#10;&#10;Description automatically generated">
            <a:extLst>
              <a:ext uri="{FF2B5EF4-FFF2-40B4-BE49-F238E27FC236}">
                <a16:creationId xmlns:a16="http://schemas.microsoft.com/office/drawing/2014/main" id="{586E1767-723E-E059-27CE-91CBC501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72" y="3292475"/>
            <a:ext cx="11040617" cy="6624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9686-EC3A-40B0-1F5C-33576869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17" y="605082"/>
            <a:ext cx="13295333" cy="10156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Introduction to the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3D39D-D55C-2ACB-AD62-E7821ED3EDAB}"/>
              </a:ext>
            </a:extLst>
          </p:cNvPr>
          <p:cNvSpPr txBox="1"/>
          <p:nvPr/>
        </p:nvSpPr>
        <p:spPr>
          <a:xfrm>
            <a:off x="987750" y="2313241"/>
            <a:ext cx="1790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GB" sz="24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he nexus between labour practices and economic inequality has increasingly come under scrutiny.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FF650-5060-EC70-C9E7-0E9A2FB3BCAC}"/>
              </a:ext>
            </a:extLst>
          </p:cNvPr>
          <p:cNvSpPr txBox="1"/>
          <p:nvPr/>
        </p:nvSpPr>
        <p:spPr>
          <a:xfrm>
            <a:off x="1023917" y="3673475"/>
            <a:ext cx="16571933" cy="556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Collective bargaining stands out as a critical lever in shaping equitable employment conditions and wage distribution.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By empowering workers to negotiate </a:t>
            </a:r>
            <a:r>
              <a:rPr lang="en-GB" sz="2400" i="1" dirty="0">
                <a:latin typeface="Cambria" panose="02040503050406030204" pitchFamily="18" charset="0"/>
              </a:rPr>
              <a:t>en masse</a:t>
            </a:r>
            <a:r>
              <a:rPr lang="en-GB" sz="2400" dirty="0">
                <a:latin typeface="Cambria" panose="02040503050406030204" pitchFamily="18" charset="0"/>
              </a:rPr>
              <a:t>, it is theorized that collective bargaining can lead to more  </a:t>
            </a:r>
            <a:r>
              <a:rPr lang="en-GB" sz="2400" b="1" dirty="0">
                <a:latin typeface="Cambria" panose="02040503050406030204" pitchFamily="18" charset="0"/>
              </a:rPr>
              <a:t>equitable distributions of income</a:t>
            </a:r>
            <a:r>
              <a:rPr lang="en-GB" sz="2400" dirty="0">
                <a:latin typeface="Cambria" panose="02040503050406030204" pitchFamily="18" charset="0"/>
              </a:rPr>
              <a:t>, </a:t>
            </a:r>
            <a:r>
              <a:rPr lang="en-GB" sz="2400" b="1" dirty="0">
                <a:latin typeface="Cambria" panose="02040503050406030204" pitchFamily="18" charset="0"/>
              </a:rPr>
              <a:t>enhance job security</a:t>
            </a:r>
            <a:r>
              <a:rPr lang="en-GB" sz="2400" dirty="0">
                <a:latin typeface="Cambria" panose="02040503050406030204" pitchFamily="18" charset="0"/>
              </a:rPr>
              <a:t>, and </a:t>
            </a:r>
            <a:r>
              <a:rPr lang="en-GB" sz="2400" b="1" dirty="0">
                <a:latin typeface="Cambria" panose="02040503050406030204" pitchFamily="18" charset="0"/>
              </a:rPr>
              <a:t>improve working conditions</a:t>
            </a:r>
            <a:r>
              <a:rPr lang="en-GB" sz="2400" dirty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Empirical evidence and economic theory suggest that </a:t>
            </a:r>
            <a:r>
              <a:rPr lang="en-GB" sz="2400" b="1" dirty="0">
                <a:latin typeface="Cambria" panose="02040503050406030204" pitchFamily="18" charset="0"/>
              </a:rPr>
              <a:t>collective bargaining plays a pivotal role in reducing income disparities</a:t>
            </a:r>
            <a:r>
              <a:rPr lang="en-GB" sz="2400" dirty="0">
                <a:latin typeface="Cambria" panose="02040503050406030204" pitchFamily="18" charset="0"/>
              </a:rPr>
              <a:t>, with increased coverage rates linked to narrower wage gaps.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Countries practicing more centralized bargaining, particularly through multi-employer negotiations, tend to show fewer earnings inequality, highlighting the potential of collective bargaining mechanisms to foster more equitable economic outcomes.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This thesis aims to unpack the complex relationship between collective bargaining coverage and its effectiveness in mitigating inequality.</a:t>
            </a:r>
          </a:p>
        </p:txBody>
      </p:sp>
    </p:spTree>
    <p:extLst>
      <p:ext uri="{BB962C8B-B14F-4D97-AF65-F5344CB8AC3E}">
        <p14:creationId xmlns:p14="http://schemas.microsoft.com/office/powerpoint/2010/main" val="33173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54085"/>
            <a:ext cx="90281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1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Countries</a:t>
            </a:r>
            <a:r>
              <a:rPr spc="-155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pc="375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spc="-15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pc="195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817" y="2780136"/>
            <a:ext cx="4722833" cy="74249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 marR="43180" indent="-377190">
              <a:lnSpc>
                <a:spcPct val="112200"/>
              </a:lnSpc>
              <a:spcBef>
                <a:spcPts val="95"/>
              </a:spcBef>
              <a:buFont typeface="Verdana"/>
              <a:buChar char="•"/>
              <a:tabLst>
                <a:tab pos="427355" algn="l"/>
              </a:tabLst>
            </a:pP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Austria,</a:t>
            </a:r>
            <a:r>
              <a:rPr sz="2400" spc="-27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Belgium,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Czechia,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Denmark,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Estonia,</a:t>
            </a:r>
            <a:r>
              <a:rPr sz="2400" spc="-27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Finland,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France,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Germany,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4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Greece,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Hungary,</a:t>
            </a:r>
            <a:r>
              <a:rPr sz="2400" spc="-27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Iceland,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8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Ireland,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Italy, </a:t>
            </a:r>
            <a:r>
              <a:rPr sz="2400" spc="-8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Latvia,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Lithuania,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Luxembourg,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Netherlands,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Norway,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Poland,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Portugal,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Slovak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Republic,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Slovenia,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Spain,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Sweden, </a:t>
            </a:r>
            <a:r>
              <a:rPr sz="2400" spc="-1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Switzerland,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United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Kingdom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400" spc="-24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Time</a:t>
            </a:r>
            <a:r>
              <a:rPr lang="it-IT" sz="2400" spc="-24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Horizon</a:t>
            </a:r>
            <a:r>
              <a:rPr sz="2400" spc="-24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:</a:t>
            </a:r>
            <a:r>
              <a:rPr sz="2400" spc="-229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from</a:t>
            </a:r>
            <a:r>
              <a:rPr sz="2400" spc="-2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1990</a:t>
            </a:r>
            <a:r>
              <a:rPr sz="2400" spc="-2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until</a:t>
            </a:r>
            <a:r>
              <a:rPr sz="2400" spc="-229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2022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400" spc="-8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Data</a:t>
            </a:r>
            <a:r>
              <a:rPr sz="2400" spc="-4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t-IT" sz="2400" spc="-4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gathering: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400" spc="-1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OECD</a:t>
            </a:r>
            <a:r>
              <a:rPr sz="2400" spc="-3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database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spcBef>
                <a:spcPts val="5"/>
              </a:spcBef>
              <a:buChar char="•"/>
              <a:tabLst>
                <a:tab pos="804545" algn="l"/>
              </a:tabLst>
            </a:pPr>
            <a:r>
              <a:rPr sz="2400" spc="-2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WorldBank</a:t>
            </a:r>
            <a:r>
              <a:rPr sz="2400" spc="-28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Data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400" spc="-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Eurostat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445CCCF-D51D-0393-DE47-36B5DC02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2606675"/>
            <a:ext cx="13531922" cy="8119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7F12-5430-69EA-CC67-0A4EA9D6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17" y="605082"/>
            <a:ext cx="16343333" cy="20313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Density and Coverage across different countries</a:t>
            </a:r>
          </a:p>
        </p:txBody>
      </p:sp>
      <p:pic>
        <p:nvPicPr>
          <p:cNvPr id="5" name="Picture 4" descr="A graph with colored dots&#10;&#10;Description automatically generated">
            <a:extLst>
              <a:ext uri="{FF2B5EF4-FFF2-40B4-BE49-F238E27FC236}">
                <a16:creationId xmlns:a16="http://schemas.microsoft.com/office/drawing/2014/main" id="{9EE6AB13-763F-D3CA-4CC4-514AAC14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2759075"/>
            <a:ext cx="123190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>
                <a:solidFill>
                  <a:schemeClr val="tx1"/>
                </a:solidFill>
                <a:latin typeface="Cambria" panose="02040503050406030204" pitchFamily="18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2E02F-F9E6-546A-C2D4-699813ACA587}"/>
              </a:ext>
            </a:extLst>
          </p:cNvPr>
          <p:cNvSpPr txBox="1"/>
          <p:nvPr/>
        </p:nvSpPr>
        <p:spPr>
          <a:xfrm>
            <a:off x="11195050" y="2436662"/>
            <a:ext cx="76962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Cambria" panose="02040503050406030204" pitchFamily="18" charset="0"/>
              </a:rPr>
              <a:t>Economic growth:</a:t>
            </a: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•Real Average annual wage growth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•Real GDP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•Annual inflation CPI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•Exports of goods and services (annual %  growth)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•Imports of goods and services (  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•Foreign direct investment, net inflows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•Foreign direct investment, net outflows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•Central government debt, total (% of GDP)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B8D27-760F-13BA-B201-18AD13EDD4E1}"/>
              </a:ext>
            </a:extLst>
          </p:cNvPr>
          <p:cNvSpPr txBox="1"/>
          <p:nvPr/>
        </p:nvSpPr>
        <p:spPr>
          <a:xfrm>
            <a:off x="1212850" y="2436662"/>
            <a:ext cx="8077200" cy="723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Cambria" panose="02040503050406030204" pitchFamily="18" charset="0"/>
              </a:rPr>
              <a:t>Collective bargaining</a:t>
            </a:r>
            <a:r>
              <a:rPr lang="en-GB" sz="2600" b="1" dirty="0">
                <a:latin typeface="Cambria" panose="02040503050406030204" pitchFamily="18" charset="0"/>
              </a:rPr>
              <a:t>:</a:t>
            </a: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•Collective Bargain Coverage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•Trade unions density</a:t>
            </a:r>
          </a:p>
          <a:p>
            <a:pPr>
              <a:lnSpc>
                <a:spcPct val="150000"/>
              </a:lnSpc>
            </a:pPr>
            <a:endParaRPr lang="en-GB" sz="26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Cambria" panose="02040503050406030204" pitchFamily="18" charset="0"/>
              </a:rPr>
              <a:t>Labor Market:</a:t>
            </a: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•Labour force participation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•Unemployment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•Labor force, total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•Minimum Wage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•Labor tax and contributions (% of commercial profits)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•Part time employment, total (% of total employment)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651-14AC-08A3-B523-163D542B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8E9F0-1FD2-D71E-1BE8-F830C6A0853C}"/>
              </a:ext>
            </a:extLst>
          </p:cNvPr>
          <p:cNvSpPr txBox="1"/>
          <p:nvPr/>
        </p:nvSpPr>
        <p:spPr>
          <a:xfrm>
            <a:off x="751819" y="2073275"/>
            <a:ext cx="7924800" cy="815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Gross Domestic Product (GDP) Analysis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GDP's role in analyzing country size.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Impact of GDP and Foreign Direct Investments (FDIs) on labour unions and income inequality.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Effect of Economic Growth on Labour Unions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Robust GDP growth strengthens labour market conditions.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Enhances bargaining power of unions, leading to improved wages and working conditions..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Inflation and Wage Growth Relationship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Inflation's confounding effect on wage growth analysis.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Underestimation of union's positive impact on wage growth if inflation is not accounted for.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Wage Growth as a Confounder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Potential overestimation of union's role in wage increase.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Need to control for wage growth to understand GDP's impact on income inequality.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91FCE-9C3A-982E-8F70-CD2A590C5503}"/>
              </a:ext>
            </a:extLst>
          </p:cNvPr>
          <p:cNvSpPr txBox="1"/>
          <p:nvPr/>
        </p:nvSpPr>
        <p:spPr>
          <a:xfrm>
            <a:off x="10023288" y="2073275"/>
            <a:ext cx="8791762" cy="663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Role of Tax Contribution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Positive correlation with GDP.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Potential confounder affecting income distribution.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Impact of Women Workers' Dynamics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Employment and unemployment rates as confounders.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Influence of gender-specific labour dynamics on union membership and income inequality.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Significance of Democratic Governance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Interaction between Civic Participation and Rule of Law Index.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Influence on labour union activities and efficacy.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Labour Unions and Democratic Reforms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Engagement beyond workplace.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Responsive to quality of Democratic Governance.</a:t>
            </a:r>
          </a:p>
        </p:txBody>
      </p:sp>
    </p:spTree>
    <p:extLst>
      <p:ext uri="{BB962C8B-B14F-4D97-AF65-F5344CB8AC3E}">
        <p14:creationId xmlns:p14="http://schemas.microsoft.com/office/powerpoint/2010/main" val="311838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0E9F-A5C0-EC7E-8FBB-9E874383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Causal Map</a:t>
            </a:r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3992CA31-6CD8-7AEA-CA35-2EADF0EA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5" y="2454275"/>
            <a:ext cx="11118850" cy="84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645F-8499-CB65-1586-318B02FF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581333"/>
            <a:ext cx="14514533" cy="10156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Correlation Matrix with Gini Coefficient</a:t>
            </a:r>
          </a:p>
        </p:txBody>
      </p:sp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DF5C568-95AF-01A8-5AD2-56A8BC34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911475"/>
            <a:ext cx="9180404" cy="5785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72EA4A-8062-0CA9-518D-9DF561C126EC}"/>
              </a:ext>
            </a:extLst>
          </p:cNvPr>
          <p:cNvSpPr txBox="1"/>
          <p:nvPr/>
        </p:nvSpPr>
        <p:spPr>
          <a:xfrm>
            <a:off x="9671050" y="1920875"/>
            <a:ext cx="100584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Identification of Endogeneity Issue: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Bargain identified as potentially endogenous concerning the Gini Index.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Need for instrumental variable (IV) analysis for unbiased and consistent estimates.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Selection of Instrument: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Demo chosen as instrument, hypothesized to impact Gini Index only through its effect on bargain.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First Stage Regression: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Regress Bargaining Power on Democratic Governance and control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Validate instrument's relevance. </a:t>
            </a:r>
          </a:p>
          <a:p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Validation of Instrument: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Significant coefficients observed, particularly for Democratic Governance.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Estimated coefficient: 23.023832.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High F-statistic (198.8) and low p-value (&lt; 2.2e-16) confirm instrument's strength.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Second Stage Regression: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Regress Gini Index on fitted values of Bargaining Power from first stage and control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Obtain unbiased estimate of Bargaining Power's impact on Gini Index, mitigating endogeneity concerns.</a:t>
            </a:r>
          </a:p>
        </p:txBody>
      </p:sp>
    </p:spTree>
    <p:extLst>
      <p:ext uri="{BB962C8B-B14F-4D97-AF65-F5344CB8AC3E}">
        <p14:creationId xmlns:p14="http://schemas.microsoft.com/office/powerpoint/2010/main" val="280704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</TotalTime>
  <Words>1115</Words>
  <Application>Microsoft Macintosh PowerPoint</Application>
  <PresentationFormat>Custom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</vt:lpstr>
      <vt:lpstr>Cambria Math</vt:lpstr>
      <vt:lpstr>Georgia</vt:lpstr>
      <vt:lpstr>Helvetica</vt:lpstr>
      <vt:lpstr>Verdana</vt:lpstr>
      <vt:lpstr>Office Theme</vt:lpstr>
      <vt:lpstr>Thesis Seminar 2023-2024 Research Topic</vt:lpstr>
      <vt:lpstr>The Impact of Trade Union Dynamics on Income Inequality Trends in European Countries</vt:lpstr>
      <vt:lpstr>Introduction to the topic</vt:lpstr>
      <vt:lpstr>Countries and Time</vt:lpstr>
      <vt:lpstr>Density and Coverage across different countries</vt:lpstr>
      <vt:lpstr>Variables</vt:lpstr>
      <vt:lpstr>Variables</vt:lpstr>
      <vt:lpstr>Causal Map</vt:lpstr>
      <vt:lpstr>Correlation Matrix with Gini Coefficient</vt:lpstr>
      <vt:lpstr>Methods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presentation_JacopoBinati</dc:title>
  <cp:lastModifiedBy>Jacopo Binati</cp:lastModifiedBy>
  <cp:revision>14</cp:revision>
  <dcterms:created xsi:type="dcterms:W3CDTF">2024-04-23T11:54:33Z</dcterms:created>
  <dcterms:modified xsi:type="dcterms:W3CDTF">2024-05-07T12:14:33Z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2024-04-23T00:00:00Z</vt:filetime>
  </property>
  <property fmtid="{D5CDD505-2E9C-101B-9397-08002B2CF9AE}" pid="5" name="Producer">
    <vt:lpwstr>macOS Version 14.4 (Build 23E214) Quartz PDFContext</vt:lpwstr>
  </property>
</Properties>
</file>