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697"/>
  </p:normalViewPr>
  <p:slideViewPr>
    <p:cSldViewPr>
      <p:cViewPr varScale="1">
        <p:scale>
          <a:sx n="65" d="100"/>
          <a:sy n="65" d="100"/>
        </p:scale>
        <p:origin x="102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755" y="2581808"/>
            <a:ext cx="3629223" cy="27818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9722" y="5250411"/>
            <a:ext cx="5504196" cy="32347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4134" y="2789408"/>
            <a:ext cx="2693623" cy="33140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4311" y="5812818"/>
            <a:ext cx="433846" cy="26799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6511" y="4959772"/>
            <a:ext cx="2682305" cy="142300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25074" y="2510092"/>
            <a:ext cx="248990" cy="6039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40435" y="6922535"/>
            <a:ext cx="1143091" cy="55485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1270" y="6907436"/>
            <a:ext cx="456482" cy="28686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71680" y="6907436"/>
            <a:ext cx="467800" cy="28686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46436" y="6639445"/>
            <a:ext cx="1331721" cy="81530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674280" y="6503561"/>
            <a:ext cx="1154409" cy="24911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43305" y="8515390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129089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27739" y="8972109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399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221312" y="3114018"/>
            <a:ext cx="0" cy="3393440"/>
          </a:xfrm>
          <a:custGeom>
            <a:avLst/>
            <a:gdLst/>
            <a:ahLst/>
            <a:cxnLst/>
            <a:rect l="l" t="t" r="r" b="b"/>
            <a:pathLst>
              <a:path h="3393440">
                <a:moveTo>
                  <a:pt x="0" y="3393314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455212" y="5767522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736035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455212" y="311024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439"/>
                </a:moveTo>
                <a:lnTo>
                  <a:pt x="0" y="0"/>
                </a:lnTo>
              </a:path>
            </a:pathLst>
          </a:custGeom>
          <a:ln w="18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462757" y="4223734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9806062" y="6545078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806062" y="5820366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34348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415306" y="4435108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841607" y="471442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11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6370" y="63639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3830290" y="691875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173331" y="7182976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403989" y="7182976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5">
                <a:moveTo>
                  <a:pt x="0" y="0"/>
                </a:moveTo>
                <a:lnTo>
                  <a:pt x="871466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220193" y="8975884"/>
            <a:ext cx="9062085" cy="0"/>
          </a:xfrm>
          <a:custGeom>
            <a:avLst/>
            <a:gdLst/>
            <a:ahLst/>
            <a:cxnLst/>
            <a:rect l="l" t="t" r="r" b="b"/>
            <a:pathLst>
              <a:path w="9062085">
                <a:moveTo>
                  <a:pt x="0" y="0"/>
                </a:moveTo>
                <a:lnTo>
                  <a:pt x="9061745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43305" y="9798734"/>
            <a:ext cx="8896350" cy="0"/>
          </a:xfrm>
          <a:custGeom>
            <a:avLst/>
            <a:gdLst/>
            <a:ahLst/>
            <a:cxnLst/>
            <a:rect l="l" t="t" r="r" b="b"/>
            <a:pathLst>
              <a:path w="8896350">
                <a:moveTo>
                  <a:pt x="0" y="0"/>
                </a:moveTo>
                <a:lnTo>
                  <a:pt x="8895751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355475" y="744719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>
                <a:moveTo>
                  <a:pt x="0" y="0"/>
                </a:moveTo>
                <a:lnTo>
                  <a:pt x="705473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90546" y="7447194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2784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605082"/>
            <a:ext cx="738060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355" y="4657868"/>
            <a:ext cx="13677265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9" y="10179754"/>
            <a:ext cx="3926921" cy="4308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1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Jacopo</a:t>
            </a:r>
            <a:r>
              <a:rPr sz="2700" spc="5" dirty="0">
                <a:solidFill>
                  <a:srgbClr val="53585F"/>
                </a:solidFill>
                <a:latin typeface="Helvetica" pitchFamily="2" charset="0"/>
                <a:cs typeface="Cambria"/>
              </a:rPr>
              <a:t> </a:t>
            </a:r>
            <a:r>
              <a:rPr sz="2700" spc="4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Binati</a:t>
            </a:r>
            <a:endParaRPr sz="2700" dirty="0">
              <a:latin typeface="Helvetica" pitchFamily="2" charset="0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7" y="3843438"/>
            <a:ext cx="17333933" cy="3020699"/>
          </a:xfrm>
          <a:prstGeom prst="rect">
            <a:avLst/>
          </a:prstGeom>
        </p:spPr>
        <p:txBody>
          <a:bodyPr vert="horz" wrap="square" lIns="0" tIns="542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75"/>
              </a:spcBef>
            </a:pPr>
            <a:r>
              <a:rPr lang="it-IT" sz="9900" spc="560" dirty="0">
                <a:latin typeface="Helvetica" pitchFamily="2" charset="0"/>
              </a:rPr>
              <a:t>Thesis Seminar 2023-2024</a:t>
            </a:r>
            <a:endParaRPr sz="9900" dirty="0">
              <a:latin typeface="Helvetica" pitchFamily="2" charset="0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4500" spc="200" dirty="0">
                <a:latin typeface="Helvetica" pitchFamily="2" charset="0"/>
              </a:rPr>
              <a:t>Research</a:t>
            </a:r>
            <a:r>
              <a:rPr sz="4500" spc="15" dirty="0">
                <a:latin typeface="Helvetica" pitchFamily="2" charset="0"/>
              </a:rPr>
              <a:t> </a:t>
            </a:r>
            <a:r>
              <a:rPr sz="4500" spc="170" dirty="0">
                <a:latin typeface="Helvetica" pitchFamily="2" charset="0"/>
              </a:rPr>
              <a:t>Topic</a:t>
            </a:r>
            <a:endParaRPr sz="45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05082"/>
            <a:ext cx="1806045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The Impact of Trade Union Dynamics on</a:t>
            </a:r>
            <a:b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</a:b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Income Inequality Trends in European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64948-7004-2923-B50E-6A08FE05F38E}"/>
              </a:ext>
            </a:extLst>
          </p:cNvPr>
          <p:cNvSpPr txBox="1"/>
          <p:nvPr/>
        </p:nvSpPr>
        <p:spPr>
          <a:xfrm>
            <a:off x="1023917" y="3978275"/>
            <a:ext cx="56753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Trade Union Density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shows the percentage of workers with   jobs who are members of a union   compared to all workers with jobs in the   economy.</a:t>
            </a:r>
          </a:p>
          <a:p>
            <a:endParaRPr lang="en-GB" sz="2400" dirty="0">
              <a:effectLst/>
              <a:latin typeface="Helvetica" pitchFamily="2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Collective Bargaining Coverage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is about how many workers have their   pay and job conditions set through  agreements made by groups.</a:t>
            </a:r>
          </a:p>
          <a:p>
            <a:endParaRPr lang="en-GB" sz="2400" dirty="0">
              <a:effectLst/>
              <a:latin typeface="Helvetica" pitchFamily="2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The relationship between collective   bargaining coverage and union density   exhibit, on average, a positive   relationship</a:t>
            </a:r>
          </a:p>
        </p:txBody>
      </p:sp>
      <p:pic>
        <p:nvPicPr>
          <p:cNvPr id="12" name="Picture 11" descr="A graph of a graph showing the average value of a company&#10;&#10;Description automatically generated with medium confidence">
            <a:extLst>
              <a:ext uri="{FF2B5EF4-FFF2-40B4-BE49-F238E27FC236}">
                <a16:creationId xmlns:a16="http://schemas.microsoft.com/office/drawing/2014/main" id="{7DBB6A44-B8D7-AD4C-3DD5-735AB147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50" y="3664253"/>
            <a:ext cx="8915400" cy="722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054737"/>
            <a:ext cx="90281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1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Countries</a:t>
            </a:r>
            <a:r>
              <a:rPr spc="-155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spc="375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and</a:t>
            </a:r>
            <a:r>
              <a:rPr spc="-15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spc="195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817" y="2780136"/>
            <a:ext cx="17981633" cy="617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 marR="43180" indent="-377190">
              <a:lnSpc>
                <a:spcPct val="112200"/>
              </a:lnSpc>
              <a:spcBef>
                <a:spcPts val="95"/>
              </a:spcBef>
              <a:buFont typeface="Verdana"/>
              <a:buChar char="•"/>
              <a:tabLst>
                <a:tab pos="427355" algn="l"/>
              </a:tabLst>
            </a:pP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Austria,</a:t>
            </a:r>
            <a:r>
              <a:rPr sz="2800" spc="-27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Belgium,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Czechia,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Denmark,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Estonia,</a:t>
            </a:r>
            <a:r>
              <a:rPr sz="2800" spc="-27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Finland,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France,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Germany,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4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Greece,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Hungary,</a:t>
            </a:r>
            <a:r>
              <a:rPr sz="2800" spc="-27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Iceland,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8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Ireland,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Italy, </a:t>
            </a:r>
            <a:r>
              <a:rPr sz="2800" spc="-8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Latvia,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Lithuania,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Luxembourg,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Netherlands,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Norway,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Poland,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Portugal,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Slovak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Republic,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Slovenia,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Spain,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Sweden, </a:t>
            </a:r>
            <a:r>
              <a:rPr sz="2800" spc="-1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Switzerland,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United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Kingdom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800" spc="-24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Time</a:t>
            </a:r>
            <a:r>
              <a:rPr lang="it-IT" sz="2800" spc="-24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Horizon</a:t>
            </a:r>
            <a:r>
              <a:rPr sz="2800" spc="-24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:</a:t>
            </a:r>
            <a:r>
              <a:rPr sz="2800" spc="-229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from</a:t>
            </a:r>
            <a:r>
              <a:rPr sz="2800" spc="-2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1990</a:t>
            </a:r>
            <a:r>
              <a:rPr sz="2800" spc="-2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until</a:t>
            </a:r>
            <a:r>
              <a:rPr sz="2800" spc="-229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2022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800" spc="-8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Data</a:t>
            </a:r>
            <a:r>
              <a:rPr sz="2800" spc="-4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2800" spc="-4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gathering: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800" spc="-1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OECD</a:t>
            </a:r>
            <a:r>
              <a:rPr sz="2800" spc="-3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database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spcBef>
                <a:spcPts val="5"/>
              </a:spcBef>
              <a:buChar char="•"/>
              <a:tabLst>
                <a:tab pos="804545" algn="l"/>
              </a:tabLst>
            </a:pPr>
            <a:r>
              <a:rPr sz="2800" spc="-2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WorldBank</a:t>
            </a:r>
            <a:r>
              <a:rPr sz="2800" spc="-28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Data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800" spc="-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Eurostat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>
                <a:solidFill>
                  <a:schemeClr val="tx1"/>
                </a:solidFill>
                <a:latin typeface="Helvetica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2E02F-F9E6-546A-C2D4-699813ACA587}"/>
              </a:ext>
            </a:extLst>
          </p:cNvPr>
          <p:cNvSpPr txBox="1"/>
          <p:nvPr/>
        </p:nvSpPr>
        <p:spPr>
          <a:xfrm>
            <a:off x="11195050" y="2436662"/>
            <a:ext cx="7696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Helvetica" pitchFamily="2" charset="0"/>
              </a:rPr>
              <a:t>Economic growth:</a:t>
            </a: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•Real Average annual wage growth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•Real GDP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•Annual inflation CPI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•Exports of goods and services (annual %  growth)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•Imports of goods and services (  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•Foreign direct investment, net inflows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•Foreign direct investment, net outflows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•Central government debt, total (% of GDP)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B8D27-760F-13BA-B201-18AD13EDD4E1}"/>
              </a:ext>
            </a:extLst>
          </p:cNvPr>
          <p:cNvSpPr txBox="1"/>
          <p:nvPr/>
        </p:nvSpPr>
        <p:spPr>
          <a:xfrm>
            <a:off x="1212850" y="2436662"/>
            <a:ext cx="8077200" cy="723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Helvetica" pitchFamily="2" charset="0"/>
              </a:rPr>
              <a:t>Collective bargaining</a:t>
            </a:r>
            <a:r>
              <a:rPr lang="en-GB" sz="2600" b="1" dirty="0">
                <a:latin typeface="Helvetica" pitchFamily="2" charset="0"/>
              </a:rPr>
              <a:t>:</a:t>
            </a: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•Collective Bargain Coverage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•Trade unions density</a:t>
            </a:r>
          </a:p>
          <a:p>
            <a:pPr>
              <a:lnSpc>
                <a:spcPct val="150000"/>
              </a:lnSpc>
            </a:pPr>
            <a:endParaRPr lang="en-GB" sz="2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Helvetica" pitchFamily="2" charset="0"/>
              </a:rPr>
              <a:t>Labor Market:</a:t>
            </a: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•Labour force participation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•Unemployment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•Labor force, total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•Minimum Wage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•Labor tax and contributions (% of commercial profits)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•Part time employment, total (% of total employment)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D0FE-19EC-9E45-B21A-F091197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</a:p>
        </p:txBody>
      </p:sp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5A49D7D-D64A-A592-1AF8-4C781D52FA4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6" y="2073275"/>
            <a:ext cx="13242049" cy="83447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85110-F14A-67C1-11FE-EA8DD07FD88A}"/>
              </a:ext>
            </a:extLst>
          </p:cNvPr>
          <p:cNvSpPr txBox="1"/>
          <p:nvPr/>
        </p:nvSpPr>
        <p:spPr>
          <a:xfrm>
            <a:off x="15157450" y="2073275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correlation doesn't imply causation, it can provide valuable insights into potential causal relationships. Strong correlations between variables may indicate potential causal links that merit further investigation.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2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467593"/>
            <a:ext cx="53705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>
                <a:latin typeface="Helvetica" pitchFamily="2" charset="0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84355" y="4657868"/>
            <a:ext cx="16463895" cy="15369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  <a:tabLst>
                <a:tab pos="690245" algn="l"/>
              </a:tabLst>
            </a:pPr>
            <a:r>
              <a:rPr lang="en-GB" sz="3300" i="1" spc="-25" dirty="0">
                <a:latin typeface="Helvetica" pitchFamily="2" charset="0"/>
                <a:cs typeface="Times New Roman"/>
              </a:rPr>
              <a:t>Gini </a:t>
            </a:r>
            <a:r>
              <a:rPr lang="en-GB" sz="3300" i="1" spc="-25" dirty="0" err="1">
                <a:latin typeface="Helvetica" pitchFamily="2" charset="0"/>
                <a:cs typeface="Times New Roman"/>
              </a:rPr>
              <a:t>Index</a:t>
            </a:r>
            <a:r>
              <a:rPr lang="en-GB" sz="3300" i="1" spc="-37" baseline="-20299" dirty="0" err="1">
                <a:latin typeface="Helvetica" pitchFamily="2" charset="0"/>
                <a:cs typeface="Times New Roman"/>
              </a:rPr>
              <a:t>it</a:t>
            </a:r>
            <a:r>
              <a:rPr lang="en-GB" sz="3300" i="1" spc="-37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=</a:t>
            </a:r>
            <a:r>
              <a:rPr lang="en-GB" sz="3300" i="1" spc="-25" dirty="0">
                <a:latin typeface="Helvetica" pitchFamily="2" charset="0"/>
              </a:rPr>
              <a:t> </a:t>
            </a:r>
            <a:r>
              <a:rPr lang="el-GR" sz="3300" i="1" spc="-90" dirty="0">
                <a:latin typeface="Helvetica" pitchFamily="2" charset="0"/>
                <a:cs typeface="Arial"/>
              </a:rPr>
              <a:t>α</a:t>
            </a:r>
            <a:r>
              <a:rPr lang="el-GR" sz="3300" i="1" spc="-204" dirty="0">
                <a:latin typeface="Helvetica" pitchFamily="2" charset="0"/>
                <a:cs typeface="Arial"/>
              </a:rPr>
              <a:t> </a:t>
            </a:r>
            <a:r>
              <a:rPr lang="el-GR" sz="3300" i="1" spc="140" dirty="0">
                <a:latin typeface="Helvetica" pitchFamily="2" charset="0"/>
              </a:rPr>
              <a:t>+</a:t>
            </a:r>
            <a:r>
              <a:rPr lang="el-GR" sz="3300" i="1" spc="-14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β</a:t>
            </a:r>
            <a:r>
              <a:rPr lang="el-GR" sz="3300" i="1" baseline="-20299" dirty="0">
                <a:latin typeface="Helvetica" pitchFamily="2" charset="0"/>
              </a:rPr>
              <a:t>1</a:t>
            </a:r>
            <a:r>
              <a:rPr lang="el-GR" sz="3300" i="1" spc="179" baseline="-20299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40" dirty="0">
                <a:latin typeface="Helvetica" pitchFamily="2" charset="0"/>
              </a:rPr>
              <a:t> </a:t>
            </a:r>
            <a:r>
              <a:rPr lang="en-GB" sz="3300" i="1" spc="-10" dirty="0" err="1">
                <a:latin typeface="Helvetica" pitchFamily="2" charset="0"/>
                <a:cs typeface="Times New Roman"/>
              </a:rPr>
              <a:t>bargain</a:t>
            </a:r>
            <a:r>
              <a:rPr lang="en-GB" sz="3300" i="1" spc="-15" baseline="-28846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50" baseline="-28846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spc="-270" dirty="0">
                <a:latin typeface="Helvetica" pitchFamily="2" charset="0"/>
                <a:cs typeface="Arial"/>
              </a:rPr>
              <a:t>β</a:t>
            </a:r>
            <a:r>
              <a:rPr lang="el-GR" sz="3300" i="1" spc="-405" baseline="-20299" dirty="0">
                <a:latin typeface="Helvetica" pitchFamily="2" charset="0"/>
              </a:rPr>
              <a:t>2</a:t>
            </a:r>
            <a:r>
              <a:rPr lang="el-GR" sz="3300" i="1" spc="187" baseline="-20299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20" dirty="0">
                <a:latin typeface="Helvetica" pitchFamily="2" charset="0"/>
              </a:rPr>
              <a:t> </a:t>
            </a:r>
            <a:r>
              <a:rPr lang="en-GB" sz="3300" i="1" dirty="0">
                <a:latin typeface="Helvetica" pitchFamily="2" charset="0"/>
                <a:cs typeface="Times New Roman"/>
              </a:rPr>
              <a:t>X</a:t>
            </a:r>
            <a:r>
              <a:rPr lang="en-GB" sz="3300" i="1" baseline="-20299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50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μ</a:t>
            </a:r>
            <a:r>
              <a:rPr lang="en-GB" sz="3300" i="1" baseline="-20299" dirty="0">
                <a:latin typeface="Helvetica" pitchFamily="2" charset="0"/>
                <a:cs typeface="Times New Roman"/>
              </a:rPr>
              <a:t>i</a:t>
            </a:r>
            <a:r>
              <a:rPr lang="en-GB" sz="3300" i="1" spc="150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λ</a:t>
            </a:r>
            <a:r>
              <a:rPr lang="en-GB" sz="3300" i="1" baseline="-20299" dirty="0">
                <a:latin typeface="Helvetica" pitchFamily="2" charset="0"/>
                <a:cs typeface="Times New Roman"/>
              </a:rPr>
              <a:t>t</a:t>
            </a:r>
            <a:r>
              <a:rPr lang="en-GB" sz="3300" i="1" spc="142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spc="-25" dirty="0">
                <a:latin typeface="Helvetica" pitchFamily="2" charset="0"/>
                <a:cs typeface="Arial"/>
              </a:rPr>
              <a:t>ϵ</a:t>
            </a:r>
            <a:r>
              <a:rPr lang="en-GB" sz="3300" i="1" spc="-37" baseline="-20299" dirty="0">
                <a:latin typeface="Helvetica" pitchFamily="2" charset="0"/>
                <a:cs typeface="Times New Roman"/>
              </a:rPr>
              <a:t>it</a:t>
            </a:r>
            <a:endParaRPr lang="it-IT" sz="3300" i="1" dirty="0">
              <a:latin typeface="Helvetica" pitchFamily="2" charset="0"/>
              <a:cs typeface="Arial"/>
            </a:endParaRPr>
          </a:p>
          <a:p>
            <a:endParaRPr lang="ar-AE" sz="3300" i="1" dirty="0">
              <a:latin typeface="Helvetica" pitchFamily="2" charset="0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5"/>
              </a:spcBef>
              <a:tabLst>
                <a:tab pos="720090" algn="l"/>
              </a:tabLst>
            </a:pPr>
            <a:r>
              <a:rPr lang="en-GB" sz="3300" i="1" spc="-25" dirty="0">
                <a:latin typeface="Helvetica" pitchFamily="2" charset="0"/>
                <a:cs typeface="Times New Roman"/>
              </a:rPr>
              <a:t>Gini </a:t>
            </a:r>
            <a:r>
              <a:rPr lang="en-GB" sz="3300" i="1" spc="-25" dirty="0" err="1">
                <a:latin typeface="Helvetica" pitchFamily="2" charset="0"/>
                <a:cs typeface="Times New Roman"/>
              </a:rPr>
              <a:t>Index</a:t>
            </a:r>
            <a:r>
              <a:rPr lang="en-GB" sz="3300" i="1" spc="-37" baseline="-19493" dirty="0" err="1">
                <a:latin typeface="Helvetica" pitchFamily="2" charset="0"/>
                <a:cs typeface="Times New Roman"/>
              </a:rPr>
              <a:t>it</a:t>
            </a:r>
            <a:r>
              <a:rPr lang="en-GB" sz="3300" i="1" spc="-3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=</a:t>
            </a:r>
            <a:r>
              <a:rPr lang="en-GB" sz="3300" i="1" spc="-35" dirty="0">
                <a:latin typeface="Helvetica" pitchFamily="2" charset="0"/>
              </a:rPr>
              <a:t> </a:t>
            </a:r>
            <a:r>
              <a:rPr lang="el-GR" sz="3300" i="1" spc="-70" dirty="0">
                <a:latin typeface="Helvetica" pitchFamily="2" charset="0"/>
                <a:cs typeface="Arial"/>
              </a:rPr>
              <a:t>α</a:t>
            </a:r>
            <a:r>
              <a:rPr lang="el-GR" sz="3300" i="1" spc="-220" dirty="0">
                <a:latin typeface="Helvetica" pitchFamily="2" charset="0"/>
                <a:cs typeface="Arial"/>
              </a:rPr>
              <a:t> </a:t>
            </a:r>
            <a:r>
              <a:rPr lang="el-GR" sz="3300" i="1" spc="180" dirty="0">
                <a:latin typeface="Helvetica" pitchFamily="2" charset="0"/>
              </a:rPr>
              <a:t>+</a:t>
            </a:r>
            <a:r>
              <a:rPr lang="el-GR" sz="3300" i="1" spc="-125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β</a:t>
            </a:r>
            <a:r>
              <a:rPr lang="el-GR" sz="3300" i="1" baseline="-19493" dirty="0">
                <a:latin typeface="Helvetica" pitchFamily="2" charset="0"/>
              </a:rPr>
              <a:t>1</a:t>
            </a:r>
            <a:r>
              <a:rPr lang="el-GR" sz="3300" i="1" spc="232" baseline="-19493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25" dirty="0">
                <a:latin typeface="Helvetica" pitchFamily="2" charset="0"/>
              </a:rPr>
              <a:t> </a:t>
            </a:r>
            <a:r>
              <a:rPr lang="en-GB" sz="3300" i="1" spc="-10" dirty="0" err="1">
                <a:latin typeface="Helvetica" pitchFamily="2" charset="0"/>
                <a:cs typeface="Times New Roman"/>
              </a:rPr>
              <a:t>bargain</a:t>
            </a:r>
            <a:r>
              <a:rPr lang="en-GB" sz="3300" i="1" spc="-254" baseline="-24366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87" baseline="-24366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spc="-280" dirty="0">
                <a:latin typeface="Helvetica" pitchFamily="2" charset="0"/>
                <a:cs typeface="Arial"/>
              </a:rPr>
              <a:t>β</a:t>
            </a:r>
            <a:r>
              <a:rPr lang="el-GR" sz="3300" i="1" spc="-419" baseline="-19493" dirty="0">
                <a:latin typeface="Helvetica" pitchFamily="2" charset="0"/>
              </a:rPr>
              <a:t>2</a:t>
            </a:r>
            <a:r>
              <a:rPr lang="el-GR" sz="3300" i="1" spc="225" baseline="-19493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05" dirty="0">
                <a:latin typeface="Helvetica" pitchFamily="2" charset="0"/>
              </a:rPr>
              <a:t> </a:t>
            </a:r>
            <a:r>
              <a:rPr lang="en-GB" sz="3300" i="1" dirty="0">
                <a:latin typeface="Helvetica" pitchFamily="2" charset="0"/>
                <a:cs typeface="Times New Roman"/>
              </a:rPr>
              <a:t>X</a:t>
            </a:r>
            <a:r>
              <a:rPr lang="en-GB" sz="3300" i="1" baseline="-19493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8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spc="-360" dirty="0">
                <a:latin typeface="Helvetica" pitchFamily="2" charset="0"/>
                <a:cs typeface="Arial"/>
              </a:rPr>
              <a:t>γ</a:t>
            </a:r>
            <a:r>
              <a:rPr lang="el-GR" sz="3300" i="1" spc="-150" dirty="0">
                <a:latin typeface="Helvetica" pitchFamily="2" charset="0"/>
                <a:cs typeface="Arial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25" dirty="0">
                <a:latin typeface="Helvetica" pitchFamily="2" charset="0"/>
              </a:rPr>
              <a:t> </a:t>
            </a:r>
            <a:r>
              <a:rPr lang="en-GB" sz="3300" i="1" spc="-120" dirty="0">
                <a:latin typeface="Helvetica" pitchFamily="2" charset="0"/>
                <a:cs typeface="Verdana"/>
              </a:rPr>
              <a:t>demo</a:t>
            </a:r>
            <a:r>
              <a:rPr lang="en-GB" sz="3300" i="1" spc="-179" baseline="-12670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87" baseline="-12670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μ</a:t>
            </a:r>
            <a:r>
              <a:rPr lang="en-GB" sz="3300" i="1" baseline="-19493" dirty="0">
                <a:latin typeface="Helvetica" pitchFamily="2" charset="0"/>
                <a:cs typeface="Times New Roman"/>
              </a:rPr>
              <a:t>i</a:t>
            </a:r>
            <a:r>
              <a:rPr lang="en-GB" sz="3300" i="1" spc="18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λ</a:t>
            </a:r>
            <a:r>
              <a:rPr lang="en-GB" sz="3300" i="1" baseline="-19493" dirty="0">
                <a:latin typeface="Helvetica" pitchFamily="2" charset="0"/>
                <a:cs typeface="Times New Roman"/>
              </a:rPr>
              <a:t>t</a:t>
            </a:r>
            <a:r>
              <a:rPr lang="en-GB" sz="3300" i="1" spc="18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spc="-25" dirty="0">
                <a:latin typeface="Helvetica" pitchFamily="2" charset="0"/>
                <a:cs typeface="Arial"/>
              </a:rPr>
              <a:t>ϵ</a:t>
            </a:r>
            <a:r>
              <a:rPr lang="en-GB" sz="3300" i="1" spc="-37" baseline="-19493" dirty="0">
                <a:latin typeface="Helvetica" pitchFamily="2" charset="0"/>
                <a:cs typeface="Times New Roman"/>
              </a:rPr>
              <a:t>it</a:t>
            </a:r>
            <a:endParaRPr sz="3300" i="1" baseline="-19493" dirty="0">
              <a:latin typeface="Helvetica" pitchFamily="2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E64F8-43FB-8044-7A09-19A15BC20D45}"/>
              </a:ext>
            </a:extLst>
          </p:cNvPr>
          <p:cNvSpPr txBox="1"/>
          <p:nvPr/>
        </p:nvSpPr>
        <p:spPr>
          <a:xfrm>
            <a:off x="1023917" y="3024035"/>
            <a:ext cx="153089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latin typeface="Helvetica" pitchFamily="2" charset="0"/>
                <a:cs typeface="Calibri" panose="020F0502020204030204" pitchFamily="34" charset="0"/>
              </a:rPr>
              <a:t>Two Ways Fixed Effect on Country and Years, using Democratic Governance as Instrumental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7FE91-5492-9014-376B-046DD53D03DA}"/>
              </a:ext>
            </a:extLst>
          </p:cNvPr>
          <p:cNvSpPr txBox="1"/>
          <p:nvPr/>
        </p:nvSpPr>
        <p:spPr>
          <a:xfrm>
            <a:off x="1023916" y="7026275"/>
            <a:ext cx="16114733" cy="39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Helvetica" pitchFamily="2" charset="0"/>
              </a:rPr>
              <a:t>Instrumental Variable (IV) Approach Notation for IV:</a:t>
            </a:r>
          </a:p>
          <a:p>
            <a:pPr marL="3429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Helvetica" pitchFamily="2" charset="0"/>
              </a:rPr>
              <a:t>𝑍𝑖𝑡Zit​ is your instrumental variable, incorporate it into your equation to instrument for 𝑏𝑎𝑟𝑔𝑎𝑖𝑛𝑖𝑡</a:t>
            </a:r>
            <a:r>
              <a:rPr lang="en-GB" sz="2400" dirty="0" err="1">
                <a:latin typeface="Helvetica" pitchFamily="2" charset="0"/>
              </a:rPr>
              <a:t>bargainit</a:t>
            </a:r>
            <a:r>
              <a:rPr lang="en-GB" sz="2400" dirty="0">
                <a:latin typeface="Helvetica" pitchFamily="2" charset="0"/>
              </a:rPr>
              <a:t>​. Example Equation: 𝑏𝑎𝑟𝑔𝑎𝑖𝑛𝑖𝑡=𝛿0+𝛿1×𝑍𝑖𝑡+𝜂𝑖𝑡</a:t>
            </a:r>
            <a:r>
              <a:rPr lang="en-GB" sz="2400" dirty="0" err="1">
                <a:latin typeface="Helvetica" pitchFamily="2" charset="0"/>
              </a:rPr>
              <a:t>bargainit</a:t>
            </a:r>
            <a:r>
              <a:rPr lang="en-GB" sz="2400" dirty="0">
                <a:latin typeface="Helvetica" pitchFamily="2" charset="0"/>
              </a:rPr>
              <a:t>​=</a:t>
            </a:r>
            <a:r>
              <a:rPr lang="el-GR" sz="2400" dirty="0">
                <a:latin typeface="Helvetica" pitchFamily="2" charset="0"/>
              </a:rPr>
              <a:t>δ0​+δ1​×</a:t>
            </a:r>
            <a:r>
              <a:rPr lang="en-GB" sz="2400" dirty="0">
                <a:latin typeface="Helvetica" pitchFamily="2" charset="0"/>
              </a:rPr>
              <a:t>Zit​+</a:t>
            </a:r>
            <a:r>
              <a:rPr lang="el-GR" sz="2400" dirty="0">
                <a:latin typeface="Helvetica" pitchFamily="2" charset="0"/>
              </a:rPr>
              <a:t>η</a:t>
            </a:r>
            <a:r>
              <a:rPr lang="en-GB" sz="2400" dirty="0">
                <a:latin typeface="Helvetica" pitchFamily="2" charset="0"/>
              </a:rPr>
              <a:t>it​ 𝛿0</a:t>
            </a:r>
            <a:r>
              <a:rPr lang="el-GR" sz="2400" dirty="0">
                <a:latin typeface="Helvetica" pitchFamily="2" charset="0"/>
              </a:rPr>
              <a:t>δ0​ </a:t>
            </a:r>
            <a:r>
              <a:rPr lang="en-GB" sz="2400" dirty="0">
                <a:latin typeface="Helvetica" pitchFamily="2" charset="0"/>
              </a:rPr>
              <a:t>and 𝛿1</a:t>
            </a:r>
            <a:r>
              <a:rPr lang="el-GR" sz="2400" dirty="0">
                <a:latin typeface="Helvetica" pitchFamily="2" charset="0"/>
              </a:rPr>
              <a:t>δ1​ </a:t>
            </a:r>
            <a:r>
              <a:rPr lang="en-GB" sz="2400" dirty="0">
                <a:latin typeface="Helvetica" pitchFamily="2" charset="0"/>
              </a:rPr>
              <a:t>are coefficients, 𝜂𝑖𝑡</a:t>
            </a:r>
            <a:r>
              <a:rPr lang="el-GR" sz="2400" dirty="0">
                <a:latin typeface="Helvetica" pitchFamily="2" charset="0"/>
              </a:rPr>
              <a:t>η</a:t>
            </a:r>
            <a:r>
              <a:rPr lang="en-GB" sz="2400" dirty="0">
                <a:latin typeface="Helvetica" pitchFamily="2" charset="0"/>
              </a:rPr>
              <a:t>it​ is the error term. Usage: Utilize predicted values of 𝑏𝑎𝑟𝑔𝑎𝑖𝑛𝑖𝑡</a:t>
            </a:r>
            <a:r>
              <a:rPr lang="en-GB" sz="2400" dirty="0" err="1">
                <a:latin typeface="Helvetica" pitchFamily="2" charset="0"/>
              </a:rPr>
              <a:t>bargainit</a:t>
            </a:r>
            <a:r>
              <a:rPr lang="en-GB" sz="2400" dirty="0">
                <a:latin typeface="Helvetica" pitchFamily="2" charset="0"/>
              </a:rPr>
              <a:t>​ from this equation in your main equation. Main Equation with IV: 𝐺𝑖𝑛𝑖𝐼𝑛𝑑𝑒𝑥𝑖𝑡=𝛼+𝛽1×𝑏𝑎𝑟𝑔𝑎𝑖𝑛^𝑖𝑡+𝛽2×𝑋𝑖𝑡+𝛾×𝑑𝑒𝑚𝑜𝑖𝑡+𝜇𝑖+𝜆𝑡+𝜖𝑖𝑡</a:t>
            </a:r>
            <a:r>
              <a:rPr lang="en-GB" sz="2400" dirty="0" err="1">
                <a:latin typeface="Helvetica" pitchFamily="2" charset="0"/>
              </a:rPr>
              <a:t>GiniIndexit</a:t>
            </a:r>
            <a:r>
              <a:rPr lang="en-GB" sz="2400" dirty="0">
                <a:latin typeface="Helvetica" pitchFamily="2" charset="0"/>
              </a:rPr>
              <a:t>​=</a:t>
            </a:r>
            <a:r>
              <a:rPr lang="el-GR" sz="2400" dirty="0">
                <a:latin typeface="Helvetica" pitchFamily="2" charset="0"/>
              </a:rPr>
              <a:t>α+β1​×</a:t>
            </a:r>
            <a:r>
              <a:rPr lang="en-GB" sz="2400" dirty="0">
                <a:latin typeface="Helvetica" pitchFamily="2" charset="0"/>
              </a:rPr>
              <a:t>bargain​it​+</a:t>
            </a:r>
            <a:r>
              <a:rPr lang="el-GR" sz="2400" dirty="0">
                <a:latin typeface="Helvetica" pitchFamily="2" charset="0"/>
              </a:rPr>
              <a:t>β2​×</a:t>
            </a:r>
            <a:r>
              <a:rPr lang="en-GB" sz="2400" dirty="0" err="1">
                <a:latin typeface="Helvetica" pitchFamily="2" charset="0"/>
              </a:rPr>
              <a:t>Xit</a:t>
            </a:r>
            <a:r>
              <a:rPr lang="en-GB" sz="2400" dirty="0">
                <a:latin typeface="Helvetica" pitchFamily="2" charset="0"/>
              </a:rPr>
              <a:t>​+</a:t>
            </a:r>
            <a:r>
              <a:rPr lang="el-GR" sz="2400" dirty="0">
                <a:latin typeface="Helvetica" pitchFamily="2" charset="0"/>
              </a:rPr>
              <a:t>γ×</a:t>
            </a:r>
            <a:r>
              <a:rPr lang="en-GB" sz="2400" dirty="0" err="1">
                <a:latin typeface="Helvetica" pitchFamily="2" charset="0"/>
              </a:rPr>
              <a:t>demoit</a:t>
            </a:r>
            <a:r>
              <a:rPr lang="en-GB" sz="2400" dirty="0">
                <a:latin typeface="Helvetica" pitchFamily="2" charset="0"/>
              </a:rPr>
              <a:t>​+</a:t>
            </a:r>
            <a:r>
              <a:rPr lang="el-GR" sz="2400" dirty="0">
                <a:latin typeface="Helvetica" pitchFamily="2" charset="0"/>
              </a:rPr>
              <a:t>μ</a:t>
            </a:r>
            <a:r>
              <a:rPr lang="en-GB" sz="2400" dirty="0">
                <a:latin typeface="Helvetica" pitchFamily="2" charset="0"/>
              </a:rPr>
              <a:t>i​+</a:t>
            </a:r>
            <a:r>
              <a:rPr lang="el-GR" sz="2400" dirty="0">
                <a:latin typeface="Helvetica" pitchFamily="2" charset="0"/>
              </a:rPr>
              <a:t>λ</a:t>
            </a:r>
            <a:r>
              <a:rPr lang="en-GB" sz="2400" dirty="0">
                <a:latin typeface="Helvetica" pitchFamily="2" charset="0"/>
              </a:rPr>
              <a:t>t​+</a:t>
            </a:r>
            <a:r>
              <a:rPr lang="el-GR" sz="2400" dirty="0">
                <a:latin typeface="Helvetica" pitchFamily="2" charset="0"/>
              </a:rPr>
              <a:t>ϵ</a:t>
            </a:r>
            <a:r>
              <a:rPr lang="en-GB" sz="2400" dirty="0">
                <a:latin typeface="Helvetica" pitchFamily="2" charset="0"/>
              </a:rPr>
              <a:t>it​ 𝑏𝑎𝑟𝑔𝑎𝑖𝑛^𝑖𝑡bargain​it​ represents predicted values from the instrumental variable regression.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>
                <a:solidFill>
                  <a:schemeClr val="tx1"/>
                </a:solidFill>
                <a:latin typeface="Helvetica" pitchFamily="2" charset="0"/>
              </a:rPr>
              <a:t>Bibliography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58B65-15A8-F528-5BEC-040C2DBF0F8A}"/>
              </a:ext>
            </a:extLst>
          </p:cNvPr>
          <p:cNvSpPr txBox="1"/>
          <p:nvPr/>
        </p:nvSpPr>
        <p:spPr>
          <a:xfrm>
            <a:off x="1010941" y="2073275"/>
            <a:ext cx="1734690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•Barth, E., Bryson, A. &amp; Dale-Olsen, H., 2020. Union Density Eﬀects on Productivity and Wages. The Economic Journal.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</a:t>
            </a:r>
            <a:r>
              <a:rPr lang="en-GB" sz="2400" dirty="0" err="1">
                <a:effectLst/>
                <a:latin typeface="Helvetica" pitchFamily="2" charset="0"/>
              </a:rPr>
              <a:t>Jaumotte</a:t>
            </a:r>
            <a:r>
              <a:rPr lang="en-GB" sz="2400" dirty="0">
                <a:effectLst/>
                <a:latin typeface="Helvetica" pitchFamily="2" charset="0"/>
              </a:rPr>
              <a:t>, F. &amp; </a:t>
            </a:r>
            <a:r>
              <a:rPr lang="en-GB" sz="2400" dirty="0" err="1">
                <a:effectLst/>
                <a:latin typeface="Helvetica" pitchFamily="2" charset="0"/>
              </a:rPr>
              <a:t>Buitron</a:t>
            </a:r>
            <a:r>
              <a:rPr lang="en-GB" sz="2400" dirty="0">
                <a:effectLst/>
                <a:latin typeface="Helvetica" pitchFamily="2" charset="0"/>
              </a:rPr>
              <a:t>, C., 2019. Inequality: traditional drivers and the role of union power. Oxford Economic Papers.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</a:t>
            </a:r>
            <a:r>
              <a:rPr lang="en-GB" sz="2400" dirty="0" err="1">
                <a:effectLst/>
                <a:latin typeface="Helvetica" pitchFamily="2" charset="0"/>
              </a:rPr>
              <a:t>Jaumotte</a:t>
            </a:r>
            <a:r>
              <a:rPr lang="en-GB" sz="2400" dirty="0">
                <a:effectLst/>
                <a:latin typeface="Helvetica" pitchFamily="2" charset="0"/>
              </a:rPr>
              <a:t>, F. &amp; Osorio-</a:t>
            </a:r>
            <a:r>
              <a:rPr lang="en-GB" sz="2400" dirty="0" err="1">
                <a:effectLst/>
                <a:latin typeface="Helvetica" pitchFamily="2" charset="0"/>
              </a:rPr>
              <a:t>Buitron</a:t>
            </a:r>
            <a:r>
              <a:rPr lang="en-GB" sz="2400" dirty="0">
                <a:effectLst/>
                <a:latin typeface="Helvetica" pitchFamily="2" charset="0"/>
              </a:rPr>
              <a:t>, C., 2015. Inequality and Labor Market Institutions. ERN: Poverty &amp; Inequality (Topic).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•Perron, S., 2022. State Union Density Effects on Workers’ Support for Reducing Income Inequality, 1973-2016. Social Currents.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</a:t>
            </a:r>
            <a:r>
              <a:rPr lang="en-GB" sz="2400" dirty="0" err="1">
                <a:effectLst/>
                <a:latin typeface="Helvetica" pitchFamily="2" charset="0"/>
              </a:rPr>
              <a:t>Meurrens</a:t>
            </a:r>
            <a:r>
              <a:rPr lang="en-GB" sz="2400" dirty="0">
                <a:effectLst/>
                <a:latin typeface="Helvetica" pitchFamily="2" charset="0"/>
              </a:rPr>
              <a:t>, E.A., 2021. Relating Union Density to Wealth Inequality and Subjective Well-Being Across 13 OECD Countries. UF Journal of Undergraduate Research.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•Alexiou, C. &amp; </a:t>
            </a:r>
            <a:r>
              <a:rPr lang="en-GB" sz="2400" dirty="0" err="1">
                <a:effectLst/>
                <a:latin typeface="Helvetica" pitchFamily="2" charset="0"/>
              </a:rPr>
              <a:t>Trachanas</a:t>
            </a:r>
            <a:r>
              <a:rPr lang="en-GB" sz="2400" dirty="0">
                <a:effectLst/>
                <a:latin typeface="Helvetica" pitchFamily="2" charset="0"/>
              </a:rPr>
              <a:t>, E., 2022. The impact of trade unions and government party orientation on income inequality: evidence from 17 OECD economies. Journal of Economic Studies.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•Kerr, A. &amp; Wittenberg, M., 2021. Union wage premia and wage inequality in South Africa. Economic Modelling.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•Harris, R.D.F. &amp; </a:t>
            </a:r>
            <a:r>
              <a:rPr lang="en-GB" sz="2400" dirty="0" err="1">
                <a:effectLst/>
                <a:latin typeface="Helvetica" pitchFamily="2" charset="0"/>
              </a:rPr>
              <a:t>Moﬀat</a:t>
            </a:r>
            <a:r>
              <a:rPr lang="en-GB" sz="2400" dirty="0">
                <a:effectLst/>
                <a:latin typeface="Helvetica" pitchFamily="2" charset="0"/>
              </a:rPr>
              <a:t>, J., 2023. What explains the increase in trade union density and female share of union members in the United Kingdom in 2017–2020? Journal of Industrial Relations.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779</Words>
  <Application>Microsoft Macintosh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</vt:lpstr>
      <vt:lpstr>Georgia</vt:lpstr>
      <vt:lpstr>Helvetica</vt:lpstr>
      <vt:lpstr>Söhne</vt:lpstr>
      <vt:lpstr>Verdana</vt:lpstr>
      <vt:lpstr>Office Theme</vt:lpstr>
      <vt:lpstr>Thesis Seminar 2023-2024 Research Topic</vt:lpstr>
      <vt:lpstr>The Impact of Trade Union Dynamics on Income Inequality Trends in European Countries</vt:lpstr>
      <vt:lpstr>Countries and Time</vt:lpstr>
      <vt:lpstr>Variables</vt:lpstr>
      <vt:lpstr>Correlation Matrix</vt:lpstr>
      <vt:lpstr>Methods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presentation_JacopoBinati</dc:title>
  <cp:lastModifiedBy>Jacopo Binati</cp:lastModifiedBy>
  <cp:revision>3</cp:revision>
  <dcterms:created xsi:type="dcterms:W3CDTF">2024-04-23T11:54:33Z</dcterms:created>
  <dcterms:modified xsi:type="dcterms:W3CDTF">2024-04-25T12:39:28Z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2024-04-23T00:00:00Z</vt:filetime>
  </property>
  <property fmtid="{D5CDD505-2E9C-101B-9397-08002B2CF9AE}" pid="5" name="Producer">
    <vt:lpwstr>macOS Version 14.4 (Build 23E214) Quartz PDFContext</vt:lpwstr>
  </property>
</Properties>
</file>