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4"/>
  </p:sldMasterIdLst>
  <p:notesMasterIdLst>
    <p:notesMasterId r:id="rId28"/>
  </p:notesMasterIdLst>
  <p:sldIdLst>
    <p:sldId id="256" r:id="rId5"/>
    <p:sldId id="271" r:id="rId6"/>
    <p:sldId id="259" r:id="rId7"/>
    <p:sldId id="269" r:id="rId8"/>
    <p:sldId id="258" r:id="rId9"/>
    <p:sldId id="297" r:id="rId10"/>
    <p:sldId id="300" r:id="rId11"/>
    <p:sldId id="321" r:id="rId12"/>
    <p:sldId id="305" r:id="rId13"/>
    <p:sldId id="320" r:id="rId14"/>
    <p:sldId id="307" r:id="rId15"/>
    <p:sldId id="308" r:id="rId16"/>
    <p:sldId id="310" r:id="rId17"/>
    <p:sldId id="311" r:id="rId18"/>
    <p:sldId id="314" r:id="rId19"/>
    <p:sldId id="313" r:id="rId20"/>
    <p:sldId id="312" r:id="rId21"/>
    <p:sldId id="316" r:id="rId22"/>
    <p:sldId id="315" r:id="rId23"/>
    <p:sldId id="317" r:id="rId24"/>
    <p:sldId id="318" r:id="rId25"/>
    <p:sldId id="319" r:id="rId26"/>
    <p:sldId id="322" r:id="rId27"/>
  </p:sldIdLst>
  <p:sldSz cx="9144000" cy="5143500" type="screen16x9"/>
  <p:notesSz cx="6858000" cy="9144000"/>
  <p:embeddedFontLst>
    <p:embeddedFont>
      <p:font typeface="Advent Pro SemiBold" panose="020B060402020202020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Helvetica" panose="020B0604020202020204" pitchFamily="34" charset="0"/>
      <p:regular r:id="rId39"/>
      <p:bold r:id="rId40"/>
      <p:italic r:id="rId41"/>
      <p:boldItalic r:id="rId42"/>
    </p:embeddedFont>
    <p:embeddedFont>
      <p:font typeface="Maven Pro" panose="020B0604020202020204" charset="0"/>
      <p:regular r:id="rId43"/>
      <p:bold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Share Tech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1CD"/>
    <a:srgbClr val="E898AC"/>
    <a:srgbClr val="FF9973"/>
    <a:srgbClr val="00CFCC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C2973-50EF-ADA3-2346-BB0706175C9F}" v="30" dt="2022-12-09T20:40:36.932"/>
    <p1510:client id="{5642F9AE-2F93-477D-9BB8-289E2A9E4725}" v="6003" dt="2022-12-10T15:40:20.578"/>
    <p1510:client id="{59121EF9-6B0E-77BC-331C-1A2B124DC838}" v="105" dt="2022-12-09T20:51:17.157"/>
    <p1510:client id="{EC72A510-3B20-4DCB-B1FD-17590DDB2F07}" v="4988" dt="2022-12-10T15:45:35.099"/>
  </p1510:revLst>
</p1510:revInfo>
</file>

<file path=ppt/tableStyles.xml><?xml version="1.0" encoding="utf-8"?>
<a:tblStyleLst xmlns:a="http://schemas.openxmlformats.org/drawingml/2006/main" def="{8773AA07-9595-4F96-AC0F-FFE81A676F27}">
  <a:tblStyle styleId="{8773AA07-9595-4F96-AC0F-FFE81A676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4:56:42.504"/>
    </inkml:context>
    <inkml:brush xml:id="br0">
      <inkml:brushProperty name="width" value="0.35" units="cm"/>
      <inkml:brushProperty name="height" value="0.35" units="cm"/>
      <inkml:brushProperty name="color" value="#002845"/>
    </inkml:brush>
  </inkml:definitions>
  <inkml:trace contextRef="#ctx0" brushRef="#br0">0 1 24575,'10'113'0,"-5"-76"0,0 44 0,-7-12 0,4 93 0,-2-159 0,0-1 0,1 1 0,-1 0 0,1-1 0,-1 1 0,1 0 0,0-1 0,0 1 0,0-1 0,1 1 0,-1-1 0,0 0 0,1 0 0,0 1 0,-1-1 0,1 0 0,0 0 0,0-1 0,0 1 0,1 0 0,-1-1 0,0 1 0,0-1 0,1 1 0,-1-1 0,1 0 0,-1 0 0,1-1 0,0 1 0,-1 0 0,1-1 0,0 1 0,-1-1 0,1 0 0,0 0 0,0 0 0,4-1 0,-2 0 0,-1 1 0,1-1 0,0 0 0,-1-1 0,1 1 0,-1-1 0,0 0 0,0 0 0,0 0 0,1 0 0,-2-1 0,1 0 0,0 0 0,-1 0 0,1 0 0,-1 0 0,0-1 0,0 0 0,0 1 0,-1-1 0,5-8 0,-3-3-16,0-1 0,-2 1-1,1-1 1,-2 0 0,0 0 0,-1 0-1,-3-23 1,2-5-1219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4:44:12.228"/>
    </inkml:context>
    <inkml:brush xml:id="br0">
      <inkml:brushProperty name="width" value="0.35" units="cm"/>
      <inkml:brushProperty name="height" value="0.35" units="cm"/>
      <inkml:brushProperty name="color" value="#002845"/>
    </inkml:brush>
  </inkml:definitions>
  <inkml:trace contextRef="#ctx0" brushRef="#br0">0 1 24575,'10'113'0,"-5"-76"0,0 44 0,-7-12 0,4 93 0,-2-159 0,0-1 0,1 1 0,-1 0 0,1-1 0,-1 1 0,1 0 0,0-1 0,0 1 0,0-1 0,1 1 0,-1-1 0,0 0 0,1 0 0,0 1 0,-1-1 0,1 0 0,0 0 0,0-1 0,0 1 0,1 0 0,-1-1 0,0 1 0,0-1 0,1 1 0,-1-1 0,1 0 0,-1 0 0,1-1 0,0 1 0,-1 0 0,1-1 0,0 1 0,-1-1 0,1 0 0,0 0 0,0 0 0,4-1 0,-2 0 0,-1 1 0,1-1 0,0 0 0,-1-1 0,1 1 0,-1-1 0,0 0 0,0 0 0,0 0 0,1 0 0,-2-1 0,1 0 0,0 0 0,-1 0 0,1 0 0,-1 0 0,0-1 0,0 0 0,0 1 0,-1-1 0,5-8 0,-3-3-16,0-1 0,-2 1-1,1-1 1,-2 0 0,0 0 0,-1 0-1,-3-23 1,2-5-1219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4:58:50.125"/>
    </inkml:context>
    <inkml:brush xml:id="br0">
      <inkml:brushProperty name="width" value="0.35" units="cm"/>
      <inkml:brushProperty name="height" value="0.35" units="cm"/>
      <inkml:brushProperty name="color" value="#002845"/>
    </inkml:brush>
  </inkml:definitions>
  <inkml:trace contextRef="#ctx0" brushRef="#br0">0 1 24575,'10'113'0,"-5"-76"0,0 44 0,-7-12 0,4 93 0,-2-159 0,0-1 0,1 1 0,-1 0 0,1-1 0,-1 1 0,1 0 0,0-1 0,0 1 0,0-1 0,1 1 0,-1-1 0,0 0 0,1 0 0,0 1 0,-1-1 0,1 0 0,0 0 0,0-1 0,0 1 0,1 0 0,-1-1 0,0 1 0,0-1 0,1 1 0,-1-1 0,1 0 0,-1 0 0,1-1 0,0 1 0,-1 0 0,1-1 0,0 1 0,-1-1 0,1 0 0,0 0 0,0 0 0,4-1 0,-2 0 0,-1 1 0,1-1 0,0 0 0,-1-1 0,1 1 0,-1-1 0,0 0 0,0 0 0,0 0 0,1 0 0,-2-1 0,1 0 0,0 0 0,-1 0 0,1 0 0,-1 0 0,0-1 0,0 0 0,0 1 0,-1-1 0,5-8 0,-3-3-16,0-1 0,-2 1-1,1-1 1,-2 0 0,0 0 0,-1 0-1,-3-23 1,2-5-1219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5:32:43.554"/>
    </inkml:context>
    <inkml:brush xml:id="br0">
      <inkml:brushProperty name="width" value="0.35" units="cm"/>
      <inkml:brushProperty name="height" value="0.35" units="cm"/>
      <inkml:brushProperty name="color" value="#002845"/>
    </inkml:brush>
  </inkml:definitions>
  <inkml:trace contextRef="#ctx0" brushRef="#br0">177 115 24575,'2'637'0,"-4"-291"0,-8-251 0,0 3 0,9-81 0,-1 1 0,1-14 0</inkml:trace>
  <inkml:trace contextRef="#ctx0" brushRef="#br0" timeOffset="1">81 2214 24575,'0'174'0,"-20"-21"0,20-115 0,1-14 0,-1 1 0,-2-1 0,-8 46 0,2-34 0,1 1 0,1-1 0,3 1 0,0 40 0,2-60 0,0 0 0,-7 27 0,-2 32 0,9-46 0,0 41 0,1-67 0,0 0 0,0 0 0,1 0 0,0 0 0,0 1 0,0-1 0,0 0 0,1-1 0,0 1 0,-1 0 0,1 0 0,5 5 0,0-3 0,1-1 0,0 0 0,0-1 0,0 1 0,1-2 0,-1 1 0,1-1 0,0 0 0,10 1 0,24 10 0,-22-7 0,-1 0 0,1-1 0,22 3 0,-42-9 0,1 0 0,-1 0 0,0 0 0,1 0 0,-1 0 0,0 0 0,1-1 0,-1 1 0,0 0 0,0-1 0,1 1 0,-1 0 0,0-1 0,0 0 0,0 1 0,0-1 0,0 0 0,0 1 0,0-1 0,0 0 0,0 0 0,0 0 0,2-2 0,-1 0 0,0-1 0,0 0 0,0 1 0,0-1 0,-1 0 0,0 0 0,2-7 0,0-5 0,-1 0 0,0-30 0,-3-29 0,2-62 0,2 121-1365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0T15:33:04.406"/>
    </inkml:context>
    <inkml:brush xml:id="br0">
      <inkml:brushProperty name="width" value="0.35" units="cm"/>
      <inkml:brushProperty name="height" value="0.35" units="cm"/>
      <inkml:brushProperty name="color" value="#002845"/>
    </inkml:brush>
  </inkml:definitions>
  <inkml:trace contextRef="#ctx0" brushRef="#br0">80 0 24575,'-1'4'0,"-1"1"0,1-1 0,-1 0 0,0 0 0,-1 0 0,1 0 0,-1-1 0,0 1 0,-4 4 0,-11 17 0,12-9 0,1 0 0,0 1 0,1 0 0,-2 27 0,3-26 0,-2 26 0,3 1 0,4 53 0,-1-19 0,1-65 0,0 1 0,1-1 0,1 0 0,0 0 0,1-1 0,0 1 0,1-1 0,13 22 0,17 41 0,-32-66 0,0-1 0,1 0 0,0-1 0,10 14 0,-10-16 0,0 1 0,0 0 0,-1 1 0,0-1 0,0 1 0,5 15 0,14 88-1365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1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51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62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88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09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86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37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444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73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058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6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895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45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34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06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88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17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366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9" r:id="rId6"/>
    <p:sldLayoutId id="2147483667" r:id="rId7"/>
    <p:sldLayoutId id="2147483668" r:id="rId8"/>
    <p:sldLayoutId id="2147483672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4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9" Type="http://schemas.openxmlformats.org/officeDocument/2006/relationships/hyperlink" Target="mailto:jacopobonanno@outlook.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 statistica del gol</a:t>
            </a:r>
            <a:endParaRPr sz="200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6000"/>
              <a:t>SoccerStats</a:t>
            </a:r>
            <a:endParaRPr sz="600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F52B8C3F-0786-B3AA-99F8-9E1AA8171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529" y="4370201"/>
            <a:ext cx="749223" cy="7296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51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bg1"/>
                </a:solidFill>
                <a:latin typeface="Share Tech" panose="020B0604020202020204" charset="0"/>
              </a:rPr>
              <a:t>Regressione logistica training &amp; testing - Away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F4731454-881E-54D1-B3E3-790C3A3A8BBD}"/>
              </a:ext>
            </a:extLst>
          </p:cNvPr>
          <p:cNvSpPr/>
          <p:nvPr/>
        </p:nvSpPr>
        <p:spPr>
          <a:xfrm>
            <a:off x="834287" y="974256"/>
            <a:ext cx="4276554" cy="37575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1;p44">
            <a:extLst>
              <a:ext uri="{FF2B5EF4-FFF2-40B4-BE49-F238E27FC236}">
                <a16:creationId xmlns:a16="http://schemas.microsoft.com/office/drawing/2014/main" id="{5AD1157C-2A46-B8A4-9691-96808153C148}"/>
              </a:ext>
            </a:extLst>
          </p:cNvPr>
          <p:cNvSpPr/>
          <p:nvPr/>
        </p:nvSpPr>
        <p:spPr>
          <a:xfrm>
            <a:off x="952957" y="1025530"/>
            <a:ext cx="4072823" cy="366300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612D34CE-47E6-407A-CD2B-F5FA80CB97CA}"/>
              </a:ext>
            </a:extLst>
          </p:cNvPr>
          <p:cNvGraphicFramePr>
            <a:graphicFrameLocks noGrp="1"/>
          </p:cNvGraphicFramePr>
          <p:nvPr/>
        </p:nvGraphicFramePr>
        <p:xfrm>
          <a:off x="1040762" y="1025530"/>
          <a:ext cx="3721532" cy="3601653"/>
        </p:xfrm>
        <a:graphic>
          <a:graphicData uri="http://schemas.openxmlformats.org/drawingml/2006/table">
            <a:tbl>
              <a:tblPr firstRow="1" bandRow="1">
                <a:effectLst/>
                <a:tableStyleId>{8773AA07-9595-4F96-AC0F-FFE81A676F27}</a:tableStyleId>
              </a:tblPr>
              <a:tblGrid>
                <a:gridCol w="1329771">
                  <a:extLst>
                    <a:ext uri="{9D8B030D-6E8A-4147-A177-3AD203B41FA5}">
                      <a16:colId xmlns:a16="http://schemas.microsoft.com/office/drawing/2014/main" val="1985274368"/>
                    </a:ext>
                  </a:extLst>
                </a:gridCol>
                <a:gridCol w="683991">
                  <a:extLst>
                    <a:ext uri="{9D8B030D-6E8A-4147-A177-3AD203B41FA5}">
                      <a16:colId xmlns:a16="http://schemas.microsoft.com/office/drawing/2014/main" val="1525767377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427599088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2624656598"/>
                    </a:ext>
                  </a:extLst>
                </a:gridCol>
              </a:tblGrid>
              <a:tr h="241123"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Coefficienti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P-Value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Significatività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4054313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Incercept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solidFill>
                            <a:schemeClr val="bg1"/>
                          </a:solidFill>
                          <a:effectLst/>
                        </a:rPr>
                        <a:t>-0.327021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0.440701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74877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Goal HT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0.975631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842464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Possession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-0.007052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0.040387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4056865"/>
                  </a:ext>
                </a:extLst>
              </a:tr>
              <a:tr h="2123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Off Target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0.017011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solidFill>
                            <a:schemeClr val="bg1"/>
                          </a:solidFill>
                        </a:rPr>
                        <a:t>0.084711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500">
                        <a:solidFill>
                          <a:srgbClr val="FF997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41882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On Target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0.163160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414099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Blocked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0.008217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0.502940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736294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-0.009785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0.314695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9123002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Throw Ins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0.003404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0.399335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2199619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Pass Success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-0.005811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0.280691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203310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Aerials Won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-0.003795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0.329080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556961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-0.010259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6.07e-05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218492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Fouls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0.003988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0.485536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428438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0.106655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2.65e-09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475443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Second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0.131170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0.151711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340585"/>
                  </a:ext>
                </a:extLst>
              </a:tr>
              <a:tr h="224872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Red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0.297323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0.000975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019813"/>
                  </a:ext>
                </a:extLst>
              </a:tr>
            </a:tbl>
          </a:graphicData>
        </a:graphic>
      </p:graphicFrame>
      <p:grpSp>
        <p:nvGrpSpPr>
          <p:cNvPr id="26" name="Google Shape;10031;p58">
            <a:extLst>
              <a:ext uri="{FF2B5EF4-FFF2-40B4-BE49-F238E27FC236}">
                <a16:creationId xmlns:a16="http://schemas.microsoft.com/office/drawing/2014/main" id="{A52AD5E7-09B8-2C1F-CCB4-AE01776989DD}"/>
              </a:ext>
            </a:extLst>
          </p:cNvPr>
          <p:cNvGrpSpPr/>
          <p:nvPr/>
        </p:nvGrpSpPr>
        <p:grpSpPr>
          <a:xfrm>
            <a:off x="4192063" y="214544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27" name="Google Shape;10032;p58">
              <a:extLst>
                <a:ext uri="{FF2B5EF4-FFF2-40B4-BE49-F238E27FC236}">
                  <a16:creationId xmlns:a16="http://schemas.microsoft.com/office/drawing/2014/main" id="{B0C8C6E7-CC15-1E90-31E3-8A10C8C2BE6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33;p58">
              <a:extLst>
                <a:ext uri="{FF2B5EF4-FFF2-40B4-BE49-F238E27FC236}">
                  <a16:creationId xmlns:a16="http://schemas.microsoft.com/office/drawing/2014/main" id="{49000A35-A75F-50DB-AA9B-1749B50C1D1D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31;p58">
            <a:extLst>
              <a:ext uri="{FF2B5EF4-FFF2-40B4-BE49-F238E27FC236}">
                <a16:creationId xmlns:a16="http://schemas.microsoft.com/office/drawing/2014/main" id="{0E079E41-BA75-F666-E268-1CA5C287F98F}"/>
              </a:ext>
            </a:extLst>
          </p:cNvPr>
          <p:cNvGrpSpPr/>
          <p:nvPr/>
        </p:nvGrpSpPr>
        <p:grpSpPr>
          <a:xfrm>
            <a:off x="4027507" y="214634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30" name="Google Shape;10032;p58">
              <a:extLst>
                <a:ext uri="{FF2B5EF4-FFF2-40B4-BE49-F238E27FC236}">
                  <a16:creationId xmlns:a16="http://schemas.microsoft.com/office/drawing/2014/main" id="{DDC2A488-8280-CCD1-077E-EA280535E079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33;p58">
              <a:extLst>
                <a:ext uri="{FF2B5EF4-FFF2-40B4-BE49-F238E27FC236}">
                  <a16:creationId xmlns:a16="http://schemas.microsoft.com/office/drawing/2014/main" id="{03D4CFE8-F25E-48FA-372B-93AB3F55B66A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031;p58">
            <a:extLst>
              <a:ext uri="{FF2B5EF4-FFF2-40B4-BE49-F238E27FC236}">
                <a16:creationId xmlns:a16="http://schemas.microsoft.com/office/drawing/2014/main" id="{2B654DC1-65ED-DD9D-6BD2-B321F3ACADE4}"/>
              </a:ext>
            </a:extLst>
          </p:cNvPr>
          <p:cNvGrpSpPr/>
          <p:nvPr/>
        </p:nvGrpSpPr>
        <p:grpSpPr>
          <a:xfrm>
            <a:off x="4346160" y="2143844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34" name="Google Shape;10032;p58">
              <a:extLst>
                <a:ext uri="{FF2B5EF4-FFF2-40B4-BE49-F238E27FC236}">
                  <a16:creationId xmlns:a16="http://schemas.microsoft.com/office/drawing/2014/main" id="{B6497A9C-C538-F718-9FE6-0C20ED210CCC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33;p58">
              <a:extLst>
                <a:ext uri="{FF2B5EF4-FFF2-40B4-BE49-F238E27FC236}">
                  <a16:creationId xmlns:a16="http://schemas.microsoft.com/office/drawing/2014/main" id="{BA9DB158-276B-C4CB-5F67-1AF00034888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031;p58">
            <a:extLst>
              <a:ext uri="{FF2B5EF4-FFF2-40B4-BE49-F238E27FC236}">
                <a16:creationId xmlns:a16="http://schemas.microsoft.com/office/drawing/2014/main" id="{36884736-6BC2-3B4C-CE4E-E5A18224149C}"/>
              </a:ext>
            </a:extLst>
          </p:cNvPr>
          <p:cNvGrpSpPr/>
          <p:nvPr/>
        </p:nvGrpSpPr>
        <p:grpSpPr>
          <a:xfrm>
            <a:off x="4027507" y="1702839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40" name="Google Shape;10032;p58">
              <a:extLst>
                <a:ext uri="{FF2B5EF4-FFF2-40B4-BE49-F238E27FC236}">
                  <a16:creationId xmlns:a16="http://schemas.microsoft.com/office/drawing/2014/main" id="{8BA63F3C-ADF0-0F2B-7021-B6D020D90279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3;p58">
              <a:extLst>
                <a:ext uri="{FF2B5EF4-FFF2-40B4-BE49-F238E27FC236}">
                  <a16:creationId xmlns:a16="http://schemas.microsoft.com/office/drawing/2014/main" id="{6BF1D961-2510-3FE6-E7A8-B497FF32970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Ovale 47">
            <a:extLst>
              <a:ext uri="{FF2B5EF4-FFF2-40B4-BE49-F238E27FC236}">
                <a16:creationId xmlns:a16="http://schemas.microsoft.com/office/drawing/2014/main" id="{38B7196F-3BDB-06D3-3CFD-2C2D15F2AE41}"/>
              </a:ext>
            </a:extLst>
          </p:cNvPr>
          <p:cNvSpPr/>
          <p:nvPr/>
        </p:nvSpPr>
        <p:spPr>
          <a:xfrm>
            <a:off x="4060674" y="1986337"/>
            <a:ext cx="45719" cy="48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9" name="Google Shape;10031;p58">
            <a:extLst>
              <a:ext uri="{FF2B5EF4-FFF2-40B4-BE49-F238E27FC236}">
                <a16:creationId xmlns:a16="http://schemas.microsoft.com/office/drawing/2014/main" id="{4CE7A349-752D-2295-2681-76BEBA430050}"/>
              </a:ext>
            </a:extLst>
          </p:cNvPr>
          <p:cNvGrpSpPr/>
          <p:nvPr/>
        </p:nvGrpSpPr>
        <p:grpSpPr>
          <a:xfrm>
            <a:off x="4192063" y="3493844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60" name="Google Shape;10032;p58">
              <a:extLst>
                <a:ext uri="{FF2B5EF4-FFF2-40B4-BE49-F238E27FC236}">
                  <a16:creationId xmlns:a16="http://schemas.microsoft.com/office/drawing/2014/main" id="{ACF7BF19-A64D-7A13-CF2C-9D845F749948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33;p58">
              <a:extLst>
                <a:ext uri="{FF2B5EF4-FFF2-40B4-BE49-F238E27FC236}">
                  <a16:creationId xmlns:a16="http://schemas.microsoft.com/office/drawing/2014/main" id="{EE5081F5-4A18-A4C3-A9C2-59E8E51A4E1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0031;p58">
            <a:extLst>
              <a:ext uri="{FF2B5EF4-FFF2-40B4-BE49-F238E27FC236}">
                <a16:creationId xmlns:a16="http://schemas.microsoft.com/office/drawing/2014/main" id="{02FAD274-9387-7ACD-CA9A-3A0E1D47C535}"/>
              </a:ext>
            </a:extLst>
          </p:cNvPr>
          <p:cNvGrpSpPr/>
          <p:nvPr/>
        </p:nvGrpSpPr>
        <p:grpSpPr>
          <a:xfrm>
            <a:off x="4027507" y="349475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63" name="Google Shape;10032;p58">
              <a:extLst>
                <a:ext uri="{FF2B5EF4-FFF2-40B4-BE49-F238E27FC236}">
                  <a16:creationId xmlns:a16="http://schemas.microsoft.com/office/drawing/2014/main" id="{E4F96A7D-C8C1-7202-0529-DD782B554971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033;p58">
              <a:extLst>
                <a:ext uri="{FF2B5EF4-FFF2-40B4-BE49-F238E27FC236}">
                  <a16:creationId xmlns:a16="http://schemas.microsoft.com/office/drawing/2014/main" id="{2BDBB294-6B3A-100C-7E1E-27ECFBA1DB31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10031;p58">
            <a:extLst>
              <a:ext uri="{FF2B5EF4-FFF2-40B4-BE49-F238E27FC236}">
                <a16:creationId xmlns:a16="http://schemas.microsoft.com/office/drawing/2014/main" id="{B40E6EEB-D511-4764-AA30-4A73DA854896}"/>
              </a:ext>
            </a:extLst>
          </p:cNvPr>
          <p:cNvGrpSpPr/>
          <p:nvPr/>
        </p:nvGrpSpPr>
        <p:grpSpPr>
          <a:xfrm>
            <a:off x="4346160" y="349224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62" name="Google Shape;10032;p58">
              <a:extLst>
                <a:ext uri="{FF2B5EF4-FFF2-40B4-BE49-F238E27FC236}">
                  <a16:creationId xmlns:a16="http://schemas.microsoft.com/office/drawing/2014/main" id="{BC282D61-ADC3-5706-14F7-B4534480077B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033;p58">
              <a:extLst>
                <a:ext uri="{FF2B5EF4-FFF2-40B4-BE49-F238E27FC236}">
                  <a16:creationId xmlns:a16="http://schemas.microsoft.com/office/drawing/2014/main" id="{7063AC4D-0247-F191-0CBF-62F67B2B1DB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10031;p58">
            <a:extLst>
              <a:ext uri="{FF2B5EF4-FFF2-40B4-BE49-F238E27FC236}">
                <a16:creationId xmlns:a16="http://schemas.microsoft.com/office/drawing/2014/main" id="{136288E0-1F30-F9E9-46A3-5B5423E327EC}"/>
              </a:ext>
            </a:extLst>
          </p:cNvPr>
          <p:cNvGrpSpPr/>
          <p:nvPr/>
        </p:nvGrpSpPr>
        <p:grpSpPr>
          <a:xfrm>
            <a:off x="4192063" y="147824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65" name="Google Shape;10032;p58">
              <a:extLst>
                <a:ext uri="{FF2B5EF4-FFF2-40B4-BE49-F238E27FC236}">
                  <a16:creationId xmlns:a16="http://schemas.microsoft.com/office/drawing/2014/main" id="{5DEF38F2-F011-A850-C28C-7E028D4A9386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033;p58">
              <a:extLst>
                <a:ext uri="{FF2B5EF4-FFF2-40B4-BE49-F238E27FC236}">
                  <a16:creationId xmlns:a16="http://schemas.microsoft.com/office/drawing/2014/main" id="{E33B9C90-2627-E53E-AF90-4577E2C0E98B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10031;p58">
            <a:extLst>
              <a:ext uri="{FF2B5EF4-FFF2-40B4-BE49-F238E27FC236}">
                <a16:creationId xmlns:a16="http://schemas.microsoft.com/office/drawing/2014/main" id="{2BA28603-3E3C-EE53-ECBA-4393A3818FEC}"/>
              </a:ext>
            </a:extLst>
          </p:cNvPr>
          <p:cNvGrpSpPr/>
          <p:nvPr/>
        </p:nvGrpSpPr>
        <p:grpSpPr>
          <a:xfrm>
            <a:off x="4027507" y="147914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68" name="Google Shape;10032;p58">
              <a:extLst>
                <a:ext uri="{FF2B5EF4-FFF2-40B4-BE49-F238E27FC236}">
                  <a16:creationId xmlns:a16="http://schemas.microsoft.com/office/drawing/2014/main" id="{6FDAB347-1DAD-70E5-86A9-1985479DFB51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033;p58">
              <a:extLst>
                <a:ext uri="{FF2B5EF4-FFF2-40B4-BE49-F238E27FC236}">
                  <a16:creationId xmlns:a16="http://schemas.microsoft.com/office/drawing/2014/main" id="{8DE7F56D-D481-B640-E798-F209B275A74D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10031;p58">
            <a:extLst>
              <a:ext uri="{FF2B5EF4-FFF2-40B4-BE49-F238E27FC236}">
                <a16:creationId xmlns:a16="http://schemas.microsoft.com/office/drawing/2014/main" id="{062DE10A-46DA-6460-FE3F-717CFF7627D9}"/>
              </a:ext>
            </a:extLst>
          </p:cNvPr>
          <p:cNvGrpSpPr/>
          <p:nvPr/>
        </p:nvGrpSpPr>
        <p:grpSpPr>
          <a:xfrm>
            <a:off x="4346160" y="1476645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71" name="Google Shape;10032;p58">
              <a:extLst>
                <a:ext uri="{FF2B5EF4-FFF2-40B4-BE49-F238E27FC236}">
                  <a16:creationId xmlns:a16="http://schemas.microsoft.com/office/drawing/2014/main" id="{7BE6E376-DBBE-8D59-1057-CB9661EE4EC0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033;p58">
              <a:extLst>
                <a:ext uri="{FF2B5EF4-FFF2-40B4-BE49-F238E27FC236}">
                  <a16:creationId xmlns:a16="http://schemas.microsoft.com/office/drawing/2014/main" id="{215D1EA3-D977-6FCE-F09C-783A9E28D9C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10031;p58">
            <a:extLst>
              <a:ext uri="{FF2B5EF4-FFF2-40B4-BE49-F238E27FC236}">
                <a16:creationId xmlns:a16="http://schemas.microsoft.com/office/drawing/2014/main" id="{ADA78172-D210-5A63-888C-CC98CDF1C7BA}"/>
              </a:ext>
            </a:extLst>
          </p:cNvPr>
          <p:cNvGrpSpPr/>
          <p:nvPr/>
        </p:nvGrpSpPr>
        <p:grpSpPr>
          <a:xfrm>
            <a:off x="4192063" y="392847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88" name="Google Shape;10032;p58">
              <a:extLst>
                <a:ext uri="{FF2B5EF4-FFF2-40B4-BE49-F238E27FC236}">
                  <a16:creationId xmlns:a16="http://schemas.microsoft.com/office/drawing/2014/main" id="{D28BA404-1CF0-5354-7D0C-297A6718885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033;p58">
              <a:extLst>
                <a:ext uri="{FF2B5EF4-FFF2-40B4-BE49-F238E27FC236}">
                  <a16:creationId xmlns:a16="http://schemas.microsoft.com/office/drawing/2014/main" id="{8F87E244-112C-EF75-AF4F-8DD47368CFF3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10031;p58">
            <a:extLst>
              <a:ext uri="{FF2B5EF4-FFF2-40B4-BE49-F238E27FC236}">
                <a16:creationId xmlns:a16="http://schemas.microsoft.com/office/drawing/2014/main" id="{39858F12-3600-9A8E-0706-973305E07118}"/>
              </a:ext>
            </a:extLst>
          </p:cNvPr>
          <p:cNvGrpSpPr/>
          <p:nvPr/>
        </p:nvGrpSpPr>
        <p:grpSpPr>
          <a:xfrm>
            <a:off x="4027507" y="392937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7" name="Google Shape;10032;p58">
              <a:extLst>
                <a:ext uri="{FF2B5EF4-FFF2-40B4-BE49-F238E27FC236}">
                  <a16:creationId xmlns:a16="http://schemas.microsoft.com/office/drawing/2014/main" id="{0407DC7F-59F5-F69C-A33F-25408E10CFA1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033;p58">
              <a:extLst>
                <a:ext uri="{FF2B5EF4-FFF2-40B4-BE49-F238E27FC236}">
                  <a16:creationId xmlns:a16="http://schemas.microsoft.com/office/drawing/2014/main" id="{D5086547-CE7A-37D4-BA23-BA5864725AF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31;p58">
            <a:extLst>
              <a:ext uri="{FF2B5EF4-FFF2-40B4-BE49-F238E27FC236}">
                <a16:creationId xmlns:a16="http://schemas.microsoft.com/office/drawing/2014/main" id="{96DC993D-FC33-8309-F55C-C5BDB6F5672D}"/>
              </a:ext>
            </a:extLst>
          </p:cNvPr>
          <p:cNvGrpSpPr/>
          <p:nvPr/>
        </p:nvGrpSpPr>
        <p:grpSpPr>
          <a:xfrm>
            <a:off x="4346160" y="3926874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06" name="Google Shape;10032;p58">
              <a:extLst>
                <a:ext uri="{FF2B5EF4-FFF2-40B4-BE49-F238E27FC236}">
                  <a16:creationId xmlns:a16="http://schemas.microsoft.com/office/drawing/2014/main" id="{4097C34E-6ADD-5B63-3347-27ECC2C6BB2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33;p58">
              <a:extLst>
                <a:ext uri="{FF2B5EF4-FFF2-40B4-BE49-F238E27FC236}">
                  <a16:creationId xmlns:a16="http://schemas.microsoft.com/office/drawing/2014/main" id="{7C0D90BC-1650-C717-0CA3-F34CE6E842D2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31;p58">
            <a:extLst>
              <a:ext uri="{FF2B5EF4-FFF2-40B4-BE49-F238E27FC236}">
                <a16:creationId xmlns:a16="http://schemas.microsoft.com/office/drawing/2014/main" id="{C0CE0236-735C-18AD-3BDB-0892A737D3B3}"/>
              </a:ext>
            </a:extLst>
          </p:cNvPr>
          <p:cNvGrpSpPr/>
          <p:nvPr/>
        </p:nvGrpSpPr>
        <p:grpSpPr>
          <a:xfrm>
            <a:off x="4192063" y="438058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09" name="Google Shape;10032;p58">
              <a:extLst>
                <a:ext uri="{FF2B5EF4-FFF2-40B4-BE49-F238E27FC236}">
                  <a16:creationId xmlns:a16="http://schemas.microsoft.com/office/drawing/2014/main" id="{9234F010-D338-95F4-0769-F34FCA1EF71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033;p58">
              <a:extLst>
                <a:ext uri="{FF2B5EF4-FFF2-40B4-BE49-F238E27FC236}">
                  <a16:creationId xmlns:a16="http://schemas.microsoft.com/office/drawing/2014/main" id="{1A7BEA81-67EC-5A97-F3B9-CA62BCB37A93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031;p58">
            <a:extLst>
              <a:ext uri="{FF2B5EF4-FFF2-40B4-BE49-F238E27FC236}">
                <a16:creationId xmlns:a16="http://schemas.microsoft.com/office/drawing/2014/main" id="{614D0D2B-D0CA-F86A-B411-137ED90D61AC}"/>
              </a:ext>
            </a:extLst>
          </p:cNvPr>
          <p:cNvGrpSpPr/>
          <p:nvPr/>
        </p:nvGrpSpPr>
        <p:grpSpPr>
          <a:xfrm>
            <a:off x="4027507" y="438148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15" name="Google Shape;10032;p58">
              <a:extLst>
                <a:ext uri="{FF2B5EF4-FFF2-40B4-BE49-F238E27FC236}">
                  <a16:creationId xmlns:a16="http://schemas.microsoft.com/office/drawing/2014/main" id="{6148DACF-6944-1B84-E6EB-634E2D7E521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033;p58">
              <a:extLst>
                <a:ext uri="{FF2B5EF4-FFF2-40B4-BE49-F238E27FC236}">
                  <a16:creationId xmlns:a16="http://schemas.microsoft.com/office/drawing/2014/main" id="{A849B706-C0C1-7122-6A70-4A92BE0E90B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031;p58">
            <a:extLst>
              <a:ext uri="{FF2B5EF4-FFF2-40B4-BE49-F238E27FC236}">
                <a16:creationId xmlns:a16="http://schemas.microsoft.com/office/drawing/2014/main" id="{9115B0A4-98EF-F8A8-5958-5DB511DE5F88}"/>
              </a:ext>
            </a:extLst>
          </p:cNvPr>
          <p:cNvGrpSpPr/>
          <p:nvPr/>
        </p:nvGrpSpPr>
        <p:grpSpPr>
          <a:xfrm>
            <a:off x="4346160" y="4378984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21" name="Google Shape;10032;p58">
              <a:extLst>
                <a:ext uri="{FF2B5EF4-FFF2-40B4-BE49-F238E27FC236}">
                  <a16:creationId xmlns:a16="http://schemas.microsoft.com/office/drawing/2014/main" id="{DB1781AD-0337-B85E-D630-BF337CBF1F5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033;p58">
              <a:extLst>
                <a:ext uri="{FF2B5EF4-FFF2-40B4-BE49-F238E27FC236}">
                  <a16:creationId xmlns:a16="http://schemas.microsoft.com/office/drawing/2014/main" id="{62243D75-5891-C155-4E1C-C3DEB825A7F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981;p34">
            <a:extLst>
              <a:ext uri="{FF2B5EF4-FFF2-40B4-BE49-F238E27FC236}">
                <a16:creationId xmlns:a16="http://schemas.microsoft.com/office/drawing/2014/main" id="{BBC06BF0-CD14-EE02-795B-8CF37DB0F256}"/>
              </a:ext>
            </a:extLst>
          </p:cNvPr>
          <p:cNvGrpSpPr/>
          <p:nvPr/>
        </p:nvGrpSpPr>
        <p:grpSpPr>
          <a:xfrm>
            <a:off x="5793196" y="1829353"/>
            <a:ext cx="287279" cy="1139479"/>
            <a:chOff x="6905926" y="1698225"/>
            <a:chExt cx="338207" cy="2014657"/>
          </a:xfrm>
        </p:grpSpPr>
        <p:sp>
          <p:nvSpPr>
            <p:cNvPr id="8" name="Google Shape;982;p34">
              <a:extLst>
                <a:ext uri="{FF2B5EF4-FFF2-40B4-BE49-F238E27FC236}">
                  <a16:creationId xmlns:a16="http://schemas.microsoft.com/office/drawing/2014/main" id="{69F8CC2F-E3C5-0D67-A716-B69F9BD0A8D3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" name="Google Shape;983;p34">
              <a:extLst>
                <a:ext uri="{FF2B5EF4-FFF2-40B4-BE49-F238E27FC236}">
                  <a16:creationId xmlns:a16="http://schemas.microsoft.com/office/drawing/2014/main" id="{4C4BFBD8-D69D-3F54-7EF1-4E2A4EDCFD09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984;p34">
              <a:extLst>
                <a:ext uri="{FF2B5EF4-FFF2-40B4-BE49-F238E27FC236}">
                  <a16:creationId xmlns:a16="http://schemas.microsoft.com/office/drawing/2014/main" id="{9E5D8B75-935D-8F0B-C1F3-569F35598029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1" name="Google Shape;985;p34">
              <a:extLst>
                <a:ext uri="{FF2B5EF4-FFF2-40B4-BE49-F238E27FC236}">
                  <a16:creationId xmlns:a16="http://schemas.microsoft.com/office/drawing/2014/main" id="{120BA437-4CD4-BF20-096E-36BE6B767006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2" name="Google Shape;986;p34">
              <a:extLst>
                <a:ext uri="{FF2B5EF4-FFF2-40B4-BE49-F238E27FC236}">
                  <a16:creationId xmlns:a16="http://schemas.microsoft.com/office/drawing/2014/main" id="{638A4E64-0A8C-0146-7B2B-01D21820A85A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987;p34">
              <a:extLst>
                <a:ext uri="{FF2B5EF4-FFF2-40B4-BE49-F238E27FC236}">
                  <a16:creationId xmlns:a16="http://schemas.microsoft.com/office/drawing/2014/main" id="{1ACE067A-5232-435B-5B21-347CED10A4CC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4" name="Google Shape;989;p34">
              <a:extLst>
                <a:ext uri="{FF2B5EF4-FFF2-40B4-BE49-F238E27FC236}">
                  <a16:creationId xmlns:a16="http://schemas.microsoft.com/office/drawing/2014/main" id="{92CDF63D-D4AE-4FE3-8F54-EE55A84F44C2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6" name="Google Shape;1000;p34">
            <a:extLst>
              <a:ext uri="{FF2B5EF4-FFF2-40B4-BE49-F238E27FC236}">
                <a16:creationId xmlns:a16="http://schemas.microsoft.com/office/drawing/2014/main" id="{8071F4C4-EF37-670D-FB80-EB5CFDD79E9C}"/>
              </a:ext>
            </a:extLst>
          </p:cNvPr>
          <p:cNvSpPr txBox="1">
            <a:spLocks/>
          </p:cNvSpPr>
          <p:nvPr/>
        </p:nvSpPr>
        <p:spPr>
          <a:xfrm>
            <a:off x="5475168" y="3162051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00CFCC"/>
                </a:solidFill>
              </a:rPr>
              <a:t>Accuracy</a:t>
            </a:r>
            <a:endParaRPr lang="it-IT" sz="1600">
              <a:solidFill>
                <a:srgbClr val="00CFCC"/>
              </a:solidFill>
            </a:endParaRPr>
          </a:p>
        </p:txBody>
      </p:sp>
      <p:sp>
        <p:nvSpPr>
          <p:cNvPr id="17" name="Google Shape;1003;p34">
            <a:extLst>
              <a:ext uri="{FF2B5EF4-FFF2-40B4-BE49-F238E27FC236}">
                <a16:creationId xmlns:a16="http://schemas.microsoft.com/office/drawing/2014/main" id="{14A90B61-CB65-ED88-03A1-D5AFEFF55FBF}"/>
              </a:ext>
            </a:extLst>
          </p:cNvPr>
          <p:cNvSpPr txBox="1">
            <a:spLocks/>
          </p:cNvSpPr>
          <p:nvPr/>
        </p:nvSpPr>
        <p:spPr>
          <a:xfrm>
            <a:off x="5642623" y="3093477"/>
            <a:ext cx="690106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69.3%</a:t>
            </a:r>
          </a:p>
        </p:txBody>
      </p:sp>
      <p:grpSp>
        <p:nvGrpSpPr>
          <p:cNvPr id="18" name="Google Shape;981;p34">
            <a:extLst>
              <a:ext uri="{FF2B5EF4-FFF2-40B4-BE49-F238E27FC236}">
                <a16:creationId xmlns:a16="http://schemas.microsoft.com/office/drawing/2014/main" id="{B93A534D-7A0B-F14D-8077-D1BE77BB9C89}"/>
              </a:ext>
            </a:extLst>
          </p:cNvPr>
          <p:cNvGrpSpPr/>
          <p:nvPr/>
        </p:nvGrpSpPr>
        <p:grpSpPr>
          <a:xfrm>
            <a:off x="6566430" y="1830109"/>
            <a:ext cx="287279" cy="1139479"/>
            <a:chOff x="6905926" y="1698225"/>
            <a:chExt cx="338207" cy="2014657"/>
          </a:xfrm>
        </p:grpSpPr>
        <p:sp>
          <p:nvSpPr>
            <p:cNvPr id="19" name="Google Shape;982;p34">
              <a:extLst>
                <a:ext uri="{FF2B5EF4-FFF2-40B4-BE49-F238E27FC236}">
                  <a16:creationId xmlns:a16="http://schemas.microsoft.com/office/drawing/2014/main" id="{F7E29B6D-D928-1059-7765-6DEF2391FE12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983;p34">
              <a:extLst>
                <a:ext uri="{FF2B5EF4-FFF2-40B4-BE49-F238E27FC236}">
                  <a16:creationId xmlns:a16="http://schemas.microsoft.com/office/drawing/2014/main" id="{15DCCFAE-2E41-B5F6-B3A2-B38EEA9CB89A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984;p34">
              <a:extLst>
                <a:ext uri="{FF2B5EF4-FFF2-40B4-BE49-F238E27FC236}">
                  <a16:creationId xmlns:a16="http://schemas.microsoft.com/office/drawing/2014/main" id="{DDD63DC0-0E02-FDD9-6339-DA8869E69B69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985;p34">
              <a:extLst>
                <a:ext uri="{FF2B5EF4-FFF2-40B4-BE49-F238E27FC236}">
                  <a16:creationId xmlns:a16="http://schemas.microsoft.com/office/drawing/2014/main" id="{B76D7BEC-4BBE-8671-1550-E9D241088B6B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3" name="Google Shape;986;p34">
              <a:extLst>
                <a:ext uri="{FF2B5EF4-FFF2-40B4-BE49-F238E27FC236}">
                  <a16:creationId xmlns:a16="http://schemas.microsoft.com/office/drawing/2014/main" id="{FC8D0CE6-8BD8-AAB0-CEBE-5CC2C81A46BF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4" name="Google Shape;987;p34">
              <a:extLst>
                <a:ext uri="{FF2B5EF4-FFF2-40B4-BE49-F238E27FC236}">
                  <a16:creationId xmlns:a16="http://schemas.microsoft.com/office/drawing/2014/main" id="{D69CCA60-7628-34CA-8AF6-810FD45D38AD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Google Shape;989;p34">
              <a:extLst>
                <a:ext uri="{FF2B5EF4-FFF2-40B4-BE49-F238E27FC236}">
                  <a16:creationId xmlns:a16="http://schemas.microsoft.com/office/drawing/2014/main" id="{F787F663-5A6B-3BE5-7B94-DD7E9D01AB06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2" name="Google Shape;1000;p34">
            <a:extLst>
              <a:ext uri="{FF2B5EF4-FFF2-40B4-BE49-F238E27FC236}">
                <a16:creationId xmlns:a16="http://schemas.microsoft.com/office/drawing/2014/main" id="{C6ECF776-5EF3-2B86-520A-DC614DBFF59D}"/>
              </a:ext>
            </a:extLst>
          </p:cNvPr>
          <p:cNvSpPr txBox="1">
            <a:spLocks/>
          </p:cNvSpPr>
          <p:nvPr/>
        </p:nvSpPr>
        <p:spPr>
          <a:xfrm>
            <a:off x="6250303" y="3155696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E898AC"/>
                </a:solidFill>
              </a:rPr>
              <a:t>Specificity</a:t>
            </a:r>
            <a:endParaRPr lang="it-IT" sz="1600">
              <a:solidFill>
                <a:srgbClr val="E898AC"/>
              </a:solidFill>
            </a:endParaRPr>
          </a:p>
        </p:txBody>
      </p:sp>
      <p:sp>
        <p:nvSpPr>
          <p:cNvPr id="36" name="Google Shape;1003;p34">
            <a:extLst>
              <a:ext uri="{FF2B5EF4-FFF2-40B4-BE49-F238E27FC236}">
                <a16:creationId xmlns:a16="http://schemas.microsoft.com/office/drawing/2014/main" id="{70C7F95D-853A-9995-8048-8D530ECDF0BB}"/>
              </a:ext>
            </a:extLst>
          </p:cNvPr>
          <p:cNvSpPr txBox="1">
            <a:spLocks/>
          </p:cNvSpPr>
          <p:nvPr/>
        </p:nvSpPr>
        <p:spPr>
          <a:xfrm>
            <a:off x="6397308" y="3088746"/>
            <a:ext cx="690106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72.7%</a:t>
            </a:r>
          </a:p>
        </p:txBody>
      </p:sp>
      <p:sp>
        <p:nvSpPr>
          <p:cNvPr id="37" name="Google Shape;1000;p34">
            <a:extLst>
              <a:ext uri="{FF2B5EF4-FFF2-40B4-BE49-F238E27FC236}">
                <a16:creationId xmlns:a16="http://schemas.microsoft.com/office/drawing/2014/main" id="{3EB8CDA3-654B-E2D6-74B5-627418F797F8}"/>
              </a:ext>
            </a:extLst>
          </p:cNvPr>
          <p:cNvSpPr txBox="1">
            <a:spLocks/>
          </p:cNvSpPr>
          <p:nvPr/>
        </p:nvSpPr>
        <p:spPr>
          <a:xfrm>
            <a:off x="7031277" y="3160440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FF9973"/>
                </a:solidFill>
              </a:rPr>
              <a:t>Sensitivity</a:t>
            </a:r>
            <a:endParaRPr lang="it-IT" sz="1600">
              <a:solidFill>
                <a:srgbClr val="FF9973"/>
              </a:solidFill>
            </a:endParaRPr>
          </a:p>
        </p:txBody>
      </p:sp>
      <p:sp>
        <p:nvSpPr>
          <p:cNvPr id="38" name="Google Shape;1003;p34">
            <a:extLst>
              <a:ext uri="{FF2B5EF4-FFF2-40B4-BE49-F238E27FC236}">
                <a16:creationId xmlns:a16="http://schemas.microsoft.com/office/drawing/2014/main" id="{FBBA76D6-447C-D33D-CE58-FBAC2C4B6270}"/>
              </a:ext>
            </a:extLst>
          </p:cNvPr>
          <p:cNvSpPr txBox="1">
            <a:spLocks/>
          </p:cNvSpPr>
          <p:nvPr/>
        </p:nvSpPr>
        <p:spPr>
          <a:xfrm>
            <a:off x="7166259" y="3099950"/>
            <a:ext cx="701624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66.3%</a:t>
            </a:r>
          </a:p>
        </p:txBody>
      </p:sp>
      <p:grpSp>
        <p:nvGrpSpPr>
          <p:cNvPr id="42" name="Google Shape;981;p34">
            <a:extLst>
              <a:ext uri="{FF2B5EF4-FFF2-40B4-BE49-F238E27FC236}">
                <a16:creationId xmlns:a16="http://schemas.microsoft.com/office/drawing/2014/main" id="{F9D0D6F0-9989-2031-2570-DA250B7AB2F2}"/>
              </a:ext>
            </a:extLst>
          </p:cNvPr>
          <p:cNvGrpSpPr/>
          <p:nvPr/>
        </p:nvGrpSpPr>
        <p:grpSpPr>
          <a:xfrm>
            <a:off x="8084265" y="1829353"/>
            <a:ext cx="287279" cy="1139479"/>
            <a:chOff x="6905926" y="1698225"/>
            <a:chExt cx="338207" cy="2014657"/>
          </a:xfrm>
          <a:solidFill>
            <a:schemeClr val="bg1"/>
          </a:solidFill>
        </p:grpSpPr>
        <p:sp>
          <p:nvSpPr>
            <p:cNvPr id="43" name="Google Shape;982;p34">
              <a:extLst>
                <a:ext uri="{FF2B5EF4-FFF2-40B4-BE49-F238E27FC236}">
                  <a16:creationId xmlns:a16="http://schemas.microsoft.com/office/drawing/2014/main" id="{11750755-0AEB-CA36-0B3F-689B001D4428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983;p34">
              <a:extLst>
                <a:ext uri="{FF2B5EF4-FFF2-40B4-BE49-F238E27FC236}">
                  <a16:creationId xmlns:a16="http://schemas.microsoft.com/office/drawing/2014/main" id="{195FC9D2-E3B3-F83A-7B8C-691459DC2734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5" name="Google Shape;984;p34">
              <a:extLst>
                <a:ext uri="{FF2B5EF4-FFF2-40B4-BE49-F238E27FC236}">
                  <a16:creationId xmlns:a16="http://schemas.microsoft.com/office/drawing/2014/main" id="{A141A857-8C8C-4E47-1EC5-C41C1A07A9E4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6" name="Google Shape;985;p34">
              <a:extLst>
                <a:ext uri="{FF2B5EF4-FFF2-40B4-BE49-F238E27FC236}">
                  <a16:creationId xmlns:a16="http://schemas.microsoft.com/office/drawing/2014/main" id="{6D49D8C5-8A87-0BE0-010C-B3A310B5D427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7" name="Google Shape;986;p34">
              <a:extLst>
                <a:ext uri="{FF2B5EF4-FFF2-40B4-BE49-F238E27FC236}">
                  <a16:creationId xmlns:a16="http://schemas.microsoft.com/office/drawing/2014/main" id="{5DE55389-EC41-932F-6AB0-6A9E79D208A6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987;p34">
              <a:extLst>
                <a:ext uri="{FF2B5EF4-FFF2-40B4-BE49-F238E27FC236}">
                  <a16:creationId xmlns:a16="http://schemas.microsoft.com/office/drawing/2014/main" id="{B3A24A78-2A51-325D-68A5-3CD83B1166FA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989;p34">
              <a:extLst>
                <a:ext uri="{FF2B5EF4-FFF2-40B4-BE49-F238E27FC236}">
                  <a16:creationId xmlns:a16="http://schemas.microsoft.com/office/drawing/2014/main" id="{72345558-0EB4-3699-DD17-71B4E76CC665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1000;p34">
            <a:extLst>
              <a:ext uri="{FF2B5EF4-FFF2-40B4-BE49-F238E27FC236}">
                <a16:creationId xmlns:a16="http://schemas.microsoft.com/office/drawing/2014/main" id="{0C7B2A53-CFD9-A9FD-D61E-0DCE2F74BCE5}"/>
              </a:ext>
            </a:extLst>
          </p:cNvPr>
          <p:cNvSpPr txBox="1">
            <a:spLocks/>
          </p:cNvSpPr>
          <p:nvPr/>
        </p:nvSpPr>
        <p:spPr>
          <a:xfrm>
            <a:off x="7743432" y="3163571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chemeClr val="bg1"/>
                </a:solidFill>
              </a:rPr>
              <a:t>Area Roc</a:t>
            </a:r>
            <a:endParaRPr lang="it-IT" sz="1600">
              <a:solidFill>
                <a:schemeClr val="bg1"/>
              </a:solidFill>
            </a:endParaRPr>
          </a:p>
        </p:txBody>
      </p:sp>
      <p:sp>
        <p:nvSpPr>
          <p:cNvPr id="53" name="Google Shape;1003;p34">
            <a:extLst>
              <a:ext uri="{FF2B5EF4-FFF2-40B4-BE49-F238E27FC236}">
                <a16:creationId xmlns:a16="http://schemas.microsoft.com/office/drawing/2014/main" id="{403947AA-C325-8B39-AE26-904988B3E1F6}"/>
              </a:ext>
            </a:extLst>
          </p:cNvPr>
          <p:cNvSpPr txBox="1">
            <a:spLocks/>
          </p:cNvSpPr>
          <p:nvPr/>
        </p:nvSpPr>
        <p:spPr>
          <a:xfrm>
            <a:off x="7898492" y="3113544"/>
            <a:ext cx="658303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0.74</a:t>
            </a:r>
          </a:p>
        </p:txBody>
      </p:sp>
      <p:grpSp>
        <p:nvGrpSpPr>
          <p:cNvPr id="54" name="Google Shape;981;p34">
            <a:extLst>
              <a:ext uri="{FF2B5EF4-FFF2-40B4-BE49-F238E27FC236}">
                <a16:creationId xmlns:a16="http://schemas.microsoft.com/office/drawing/2014/main" id="{F06C052F-E6A4-5293-7A47-153A7A7665E6}"/>
              </a:ext>
            </a:extLst>
          </p:cNvPr>
          <p:cNvGrpSpPr/>
          <p:nvPr/>
        </p:nvGrpSpPr>
        <p:grpSpPr>
          <a:xfrm>
            <a:off x="7370675" y="1829353"/>
            <a:ext cx="287279" cy="1139479"/>
            <a:chOff x="6905926" y="1698225"/>
            <a:chExt cx="338207" cy="2014657"/>
          </a:xfrm>
        </p:grpSpPr>
        <p:sp>
          <p:nvSpPr>
            <p:cNvPr id="55" name="Google Shape;982;p34">
              <a:extLst>
                <a:ext uri="{FF2B5EF4-FFF2-40B4-BE49-F238E27FC236}">
                  <a16:creationId xmlns:a16="http://schemas.microsoft.com/office/drawing/2014/main" id="{1FF45EC8-328C-D755-A4F5-672DD3BD4888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983;p34">
              <a:extLst>
                <a:ext uri="{FF2B5EF4-FFF2-40B4-BE49-F238E27FC236}">
                  <a16:creationId xmlns:a16="http://schemas.microsoft.com/office/drawing/2014/main" id="{3097E61E-37EC-30E4-3B10-128C7B39E399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984;p34">
              <a:extLst>
                <a:ext uri="{FF2B5EF4-FFF2-40B4-BE49-F238E27FC236}">
                  <a16:creationId xmlns:a16="http://schemas.microsoft.com/office/drawing/2014/main" id="{EE5777BC-AE99-15C7-1F36-7D2EE42A05D6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985;p34">
              <a:extLst>
                <a:ext uri="{FF2B5EF4-FFF2-40B4-BE49-F238E27FC236}">
                  <a16:creationId xmlns:a16="http://schemas.microsoft.com/office/drawing/2014/main" id="{DD707925-FBD7-F791-D6E4-DEAD6FB51FB3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4" name="Google Shape;986;p34">
              <a:extLst>
                <a:ext uri="{FF2B5EF4-FFF2-40B4-BE49-F238E27FC236}">
                  <a16:creationId xmlns:a16="http://schemas.microsoft.com/office/drawing/2014/main" id="{2463ABA4-4953-BDFA-B4ED-C9A24ABBBBBC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5" name="Google Shape;987;p34">
              <a:extLst>
                <a:ext uri="{FF2B5EF4-FFF2-40B4-BE49-F238E27FC236}">
                  <a16:creationId xmlns:a16="http://schemas.microsoft.com/office/drawing/2014/main" id="{D0EF7305-2EF3-3ADF-0CE1-628583D9D85F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6" name="Google Shape;988;p34">
              <a:extLst>
                <a:ext uri="{FF2B5EF4-FFF2-40B4-BE49-F238E27FC236}">
                  <a16:creationId xmlns:a16="http://schemas.microsoft.com/office/drawing/2014/main" id="{C16C4114-D9ED-37D9-9D59-E82B45C92219}"/>
                </a:ext>
              </a:extLst>
            </p:cNvPr>
            <p:cNvSpPr/>
            <p:nvPr/>
          </p:nvSpPr>
          <p:spPr>
            <a:xfrm>
              <a:off x="6913466" y="2196339"/>
              <a:ext cx="322517" cy="87621"/>
            </a:xfrm>
            <a:custGeom>
              <a:avLst/>
              <a:gdLst>
                <a:gd name="connsiteX0" fmla="*/ 2372 w 9998"/>
                <a:gd name="connsiteY0" fmla="*/ 3687 h 10000"/>
                <a:gd name="connsiteX1" fmla="*/ 0 w 9998"/>
                <a:gd name="connsiteY1" fmla="*/ 5000 h 10000"/>
                <a:gd name="connsiteX2" fmla="*/ 2151 w 9998"/>
                <a:gd name="connsiteY2" fmla="*/ 10000 h 10000"/>
                <a:gd name="connsiteX3" fmla="*/ 7867 w 9998"/>
                <a:gd name="connsiteY3" fmla="*/ 10000 h 10000"/>
                <a:gd name="connsiteX4" fmla="*/ 9998 w 9998"/>
                <a:gd name="connsiteY4" fmla="*/ 5000 h 10000"/>
                <a:gd name="connsiteX5" fmla="*/ 7867 w 9998"/>
                <a:gd name="connsiteY5" fmla="*/ 0 h 10000"/>
                <a:gd name="connsiteX6" fmla="*/ 2372 w 9998"/>
                <a:gd name="connsiteY6" fmla="*/ 3687 h 10000"/>
                <a:gd name="connsiteX0" fmla="*/ 2372 w 10000"/>
                <a:gd name="connsiteY0" fmla="*/ 0 h 6313"/>
                <a:gd name="connsiteX1" fmla="*/ 0 w 10000"/>
                <a:gd name="connsiteY1" fmla="*/ 1313 h 6313"/>
                <a:gd name="connsiteX2" fmla="*/ 2151 w 10000"/>
                <a:gd name="connsiteY2" fmla="*/ 6313 h 6313"/>
                <a:gd name="connsiteX3" fmla="*/ 7869 w 10000"/>
                <a:gd name="connsiteY3" fmla="*/ 6313 h 6313"/>
                <a:gd name="connsiteX4" fmla="*/ 10000 w 10000"/>
                <a:gd name="connsiteY4" fmla="*/ 1313 h 6313"/>
                <a:gd name="connsiteX5" fmla="*/ 7869 w 10000"/>
                <a:gd name="connsiteY5" fmla="*/ 0 h 6313"/>
                <a:gd name="connsiteX6" fmla="*/ 2372 w 10000"/>
                <a:gd name="connsiteY6" fmla="*/ 0 h 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313" extrusionOk="0">
                  <a:moveTo>
                    <a:pt x="2372" y="0"/>
                  </a:moveTo>
                  <a:cubicBezTo>
                    <a:pt x="1190" y="0"/>
                    <a:pt x="37" y="261"/>
                    <a:pt x="0" y="1313"/>
                  </a:cubicBezTo>
                  <a:cubicBezTo>
                    <a:pt x="-37" y="2365"/>
                    <a:pt x="969" y="6313"/>
                    <a:pt x="2151" y="6313"/>
                  </a:cubicBezTo>
                  <a:lnTo>
                    <a:pt x="7869" y="6313"/>
                  </a:lnTo>
                  <a:cubicBezTo>
                    <a:pt x="9052" y="6313"/>
                    <a:pt x="10000" y="2365"/>
                    <a:pt x="10000" y="1313"/>
                  </a:cubicBezTo>
                  <a:cubicBezTo>
                    <a:pt x="10000" y="261"/>
                    <a:pt x="9052" y="0"/>
                    <a:pt x="7869" y="0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77" name="Google Shape;989;p34">
              <a:extLst>
                <a:ext uri="{FF2B5EF4-FFF2-40B4-BE49-F238E27FC236}">
                  <a16:creationId xmlns:a16="http://schemas.microsoft.com/office/drawing/2014/main" id="{169D22EB-D55B-F0C4-AECC-8DF2AEE5717D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978" name="Tabella 1137">
            <a:extLst>
              <a:ext uri="{FF2B5EF4-FFF2-40B4-BE49-F238E27FC236}">
                <a16:creationId xmlns:a16="http://schemas.microsoft.com/office/drawing/2014/main" id="{1BFB8BF3-FEB6-D927-54BB-8B193B65F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03315"/>
              </p:ext>
            </p:extLst>
          </p:nvPr>
        </p:nvGraphicFramePr>
        <p:xfrm>
          <a:off x="5895123" y="3775445"/>
          <a:ext cx="2533302" cy="975360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1731818">
                  <a:extLst>
                    <a:ext uri="{9D8B030D-6E8A-4147-A177-3AD203B41FA5}">
                      <a16:colId xmlns:a16="http://schemas.microsoft.com/office/drawing/2014/main" val="579325571"/>
                    </a:ext>
                  </a:extLst>
                </a:gridCol>
                <a:gridCol w="801484">
                  <a:extLst>
                    <a:ext uri="{9D8B030D-6E8A-4147-A177-3AD203B41FA5}">
                      <a16:colId xmlns:a16="http://schemas.microsoft.com/office/drawing/2014/main" val="4090861167"/>
                    </a:ext>
                  </a:extLst>
                </a:gridCol>
              </a:tblGrid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VIF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&lt; 3.45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546520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Test LR (p-value)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5370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R-quadro di McFadden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0.110360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417058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Threshold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0.4956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080290"/>
                  </a:ext>
                </a:extLst>
              </a:tr>
            </a:tbl>
          </a:graphicData>
        </a:graphic>
      </p:graphicFrame>
      <p:sp>
        <p:nvSpPr>
          <p:cNvPr id="979" name="Google Shape;1241;p44">
            <a:extLst>
              <a:ext uri="{FF2B5EF4-FFF2-40B4-BE49-F238E27FC236}">
                <a16:creationId xmlns:a16="http://schemas.microsoft.com/office/drawing/2014/main" id="{9AB0DCE8-BA72-A120-5D65-1D5568FC7F7F}"/>
              </a:ext>
            </a:extLst>
          </p:cNvPr>
          <p:cNvSpPr/>
          <p:nvPr/>
        </p:nvSpPr>
        <p:spPr>
          <a:xfrm>
            <a:off x="5576570" y="3791322"/>
            <a:ext cx="3022212" cy="94403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CasellaDiTesto 990">
            <a:extLst>
              <a:ext uri="{FF2B5EF4-FFF2-40B4-BE49-F238E27FC236}">
                <a16:creationId xmlns:a16="http://schemas.microsoft.com/office/drawing/2014/main" id="{E5654E44-7250-3C22-5E7A-168B2F71437A}"/>
              </a:ext>
            </a:extLst>
          </p:cNvPr>
          <p:cNvSpPr txBox="1"/>
          <p:nvPr/>
        </p:nvSpPr>
        <p:spPr>
          <a:xfrm rot="5400000">
            <a:off x="8389140" y="2486929"/>
            <a:ext cx="851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Predizione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92" name="CasellaDiTesto 991">
            <a:extLst>
              <a:ext uri="{FF2B5EF4-FFF2-40B4-BE49-F238E27FC236}">
                <a16:creationId xmlns:a16="http://schemas.microsoft.com/office/drawing/2014/main" id="{F8E3F610-0307-74FF-1EA8-9E786E558884}"/>
              </a:ext>
            </a:extLst>
          </p:cNvPr>
          <p:cNvSpPr txBox="1"/>
          <p:nvPr/>
        </p:nvSpPr>
        <p:spPr>
          <a:xfrm rot="5400000">
            <a:off x="8461157" y="413616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Test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3" name="Input penna 992">
                <a:extLst>
                  <a:ext uri="{FF2B5EF4-FFF2-40B4-BE49-F238E27FC236}">
                    <a16:creationId xmlns:a16="http://schemas.microsoft.com/office/drawing/2014/main" id="{73F1AE78-BE1C-C6D8-F1C5-82D48CFEDCB5}"/>
                  </a:ext>
                </a:extLst>
              </p14:cNvPr>
              <p14:cNvContentPartPr/>
              <p14:nvPr/>
            </p14:nvContentPartPr>
            <p14:xfrm>
              <a:off x="8846029" y="1052793"/>
              <a:ext cx="71280" cy="188640"/>
            </p14:xfrm>
          </p:contentPart>
        </mc:Choice>
        <mc:Fallback xmlns="">
          <p:pic>
            <p:nvPicPr>
              <p:cNvPr id="993" name="Input penna 992">
                <a:extLst>
                  <a:ext uri="{FF2B5EF4-FFF2-40B4-BE49-F238E27FC236}">
                    <a16:creationId xmlns:a16="http://schemas.microsoft.com/office/drawing/2014/main" id="{73F1AE78-BE1C-C6D8-F1C5-82D48CFED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3029" y="989793"/>
                <a:ext cx="196920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994" name="CasellaDiTesto 993">
            <a:extLst>
              <a:ext uri="{FF2B5EF4-FFF2-40B4-BE49-F238E27FC236}">
                <a16:creationId xmlns:a16="http://schemas.microsoft.com/office/drawing/2014/main" id="{EB219E9E-C456-1DF9-D87C-8F2C6371DA1A}"/>
              </a:ext>
            </a:extLst>
          </p:cNvPr>
          <p:cNvSpPr txBox="1"/>
          <p:nvPr/>
        </p:nvSpPr>
        <p:spPr>
          <a:xfrm rot="5400000">
            <a:off x="8470999" y="113365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Residui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99" name="Google Shape;1241;p44">
            <a:extLst>
              <a:ext uri="{FF2B5EF4-FFF2-40B4-BE49-F238E27FC236}">
                <a16:creationId xmlns:a16="http://schemas.microsoft.com/office/drawing/2014/main" id="{2F189D99-89CC-6DBD-C157-98B37A3E56B3}"/>
              </a:ext>
            </a:extLst>
          </p:cNvPr>
          <p:cNvSpPr/>
          <p:nvPr/>
        </p:nvSpPr>
        <p:spPr>
          <a:xfrm>
            <a:off x="5576570" y="1709668"/>
            <a:ext cx="3022211" cy="18709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1" name="Tabella 4">
            <a:extLst>
              <a:ext uri="{FF2B5EF4-FFF2-40B4-BE49-F238E27FC236}">
                <a16:creationId xmlns:a16="http://schemas.microsoft.com/office/drawing/2014/main" id="{AEE7319C-DBA2-DFBB-8B5C-EA521017C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17721"/>
              </p:ext>
            </p:extLst>
          </p:nvPr>
        </p:nvGraphicFramePr>
        <p:xfrm>
          <a:off x="5591986" y="1036371"/>
          <a:ext cx="2964809" cy="461714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596881">
                  <a:extLst>
                    <a:ext uri="{9D8B030D-6E8A-4147-A177-3AD203B41FA5}">
                      <a16:colId xmlns:a16="http://schemas.microsoft.com/office/drawing/2014/main" val="1276126826"/>
                    </a:ext>
                  </a:extLst>
                </a:gridCol>
                <a:gridCol w="589042">
                  <a:extLst>
                    <a:ext uri="{9D8B030D-6E8A-4147-A177-3AD203B41FA5}">
                      <a16:colId xmlns:a16="http://schemas.microsoft.com/office/drawing/2014/main" val="969965136"/>
                    </a:ext>
                  </a:extLst>
                </a:gridCol>
                <a:gridCol w="592962">
                  <a:extLst>
                    <a:ext uri="{9D8B030D-6E8A-4147-A177-3AD203B41FA5}">
                      <a16:colId xmlns:a16="http://schemas.microsoft.com/office/drawing/2014/main" val="2603491245"/>
                    </a:ext>
                  </a:extLst>
                </a:gridCol>
                <a:gridCol w="623823">
                  <a:extLst>
                    <a:ext uri="{9D8B030D-6E8A-4147-A177-3AD203B41FA5}">
                      <a16:colId xmlns:a16="http://schemas.microsoft.com/office/drawing/2014/main" val="2665820148"/>
                    </a:ext>
                  </a:extLst>
                </a:gridCol>
                <a:gridCol w="562101">
                  <a:extLst>
                    <a:ext uri="{9D8B030D-6E8A-4147-A177-3AD203B41FA5}">
                      <a16:colId xmlns:a16="http://schemas.microsoft.com/office/drawing/2014/main" val="326738236"/>
                    </a:ext>
                  </a:extLst>
                </a:gridCol>
              </a:tblGrid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Min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1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Median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3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Max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76311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-3.37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-0.99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0.46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1.02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1.73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87903"/>
                  </a:ext>
                </a:extLst>
              </a:tr>
            </a:tbl>
          </a:graphicData>
        </a:graphic>
      </p:graphicFrame>
      <p:sp>
        <p:nvSpPr>
          <p:cNvPr id="1002" name="Google Shape;1241;p44">
            <a:extLst>
              <a:ext uri="{FF2B5EF4-FFF2-40B4-BE49-F238E27FC236}">
                <a16:creationId xmlns:a16="http://schemas.microsoft.com/office/drawing/2014/main" id="{AD5D0EFB-D804-1BD5-AC9D-B6749622D81C}"/>
              </a:ext>
            </a:extLst>
          </p:cNvPr>
          <p:cNvSpPr/>
          <p:nvPr/>
        </p:nvSpPr>
        <p:spPr>
          <a:xfrm>
            <a:off x="5576570" y="1021164"/>
            <a:ext cx="3022211" cy="476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988;p34">
            <a:extLst>
              <a:ext uri="{FF2B5EF4-FFF2-40B4-BE49-F238E27FC236}">
                <a16:creationId xmlns:a16="http://schemas.microsoft.com/office/drawing/2014/main" id="{37B1095F-AD78-A233-BB59-ED1E1BEA2041}"/>
              </a:ext>
            </a:extLst>
          </p:cNvPr>
          <p:cNvSpPr/>
          <p:nvPr/>
        </p:nvSpPr>
        <p:spPr>
          <a:xfrm>
            <a:off x="5797548" y="2103228"/>
            <a:ext cx="273952" cy="49558"/>
          </a:xfrm>
          <a:custGeom>
            <a:avLst/>
            <a:gdLst>
              <a:gd name="connsiteX0" fmla="*/ 2372 w 9998"/>
              <a:gd name="connsiteY0" fmla="*/ 3687 h 10000"/>
              <a:gd name="connsiteX1" fmla="*/ 0 w 9998"/>
              <a:gd name="connsiteY1" fmla="*/ 5000 h 10000"/>
              <a:gd name="connsiteX2" fmla="*/ 2151 w 9998"/>
              <a:gd name="connsiteY2" fmla="*/ 10000 h 10000"/>
              <a:gd name="connsiteX3" fmla="*/ 7867 w 9998"/>
              <a:gd name="connsiteY3" fmla="*/ 10000 h 10000"/>
              <a:gd name="connsiteX4" fmla="*/ 9998 w 9998"/>
              <a:gd name="connsiteY4" fmla="*/ 5000 h 10000"/>
              <a:gd name="connsiteX5" fmla="*/ 7867 w 9998"/>
              <a:gd name="connsiteY5" fmla="*/ 0 h 10000"/>
              <a:gd name="connsiteX6" fmla="*/ 2372 w 9998"/>
              <a:gd name="connsiteY6" fmla="*/ 3687 h 10000"/>
              <a:gd name="connsiteX0" fmla="*/ 2372 w 10000"/>
              <a:gd name="connsiteY0" fmla="*/ 0 h 6313"/>
              <a:gd name="connsiteX1" fmla="*/ 0 w 10000"/>
              <a:gd name="connsiteY1" fmla="*/ 1313 h 6313"/>
              <a:gd name="connsiteX2" fmla="*/ 2151 w 10000"/>
              <a:gd name="connsiteY2" fmla="*/ 6313 h 6313"/>
              <a:gd name="connsiteX3" fmla="*/ 7869 w 10000"/>
              <a:gd name="connsiteY3" fmla="*/ 6313 h 6313"/>
              <a:gd name="connsiteX4" fmla="*/ 10000 w 10000"/>
              <a:gd name="connsiteY4" fmla="*/ 1313 h 6313"/>
              <a:gd name="connsiteX5" fmla="*/ 7869 w 10000"/>
              <a:gd name="connsiteY5" fmla="*/ 0 h 6313"/>
              <a:gd name="connsiteX6" fmla="*/ 2372 w 10000"/>
              <a:gd name="connsiteY6" fmla="*/ 0 h 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6313" extrusionOk="0">
                <a:moveTo>
                  <a:pt x="2372" y="0"/>
                </a:moveTo>
                <a:cubicBezTo>
                  <a:pt x="1190" y="0"/>
                  <a:pt x="37" y="261"/>
                  <a:pt x="0" y="1313"/>
                </a:cubicBezTo>
                <a:cubicBezTo>
                  <a:pt x="-37" y="2365"/>
                  <a:pt x="969" y="6313"/>
                  <a:pt x="2151" y="6313"/>
                </a:cubicBezTo>
                <a:lnTo>
                  <a:pt x="7869" y="6313"/>
                </a:lnTo>
                <a:cubicBezTo>
                  <a:pt x="9052" y="6313"/>
                  <a:pt x="10000" y="2365"/>
                  <a:pt x="10000" y="1313"/>
                </a:cubicBezTo>
                <a:cubicBezTo>
                  <a:pt x="10000" y="261"/>
                  <a:pt x="9052" y="0"/>
                  <a:pt x="7869" y="0"/>
                </a:cubicBezTo>
                <a:lnTo>
                  <a:pt x="2372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1" name="Google Shape;987;p34">
            <a:extLst>
              <a:ext uri="{FF2B5EF4-FFF2-40B4-BE49-F238E27FC236}">
                <a16:creationId xmlns:a16="http://schemas.microsoft.com/office/drawing/2014/main" id="{84C24AD2-31DA-08E9-1510-9FDC0266678B}"/>
              </a:ext>
            </a:extLst>
          </p:cNvPr>
          <p:cNvSpPr/>
          <p:nvPr/>
        </p:nvSpPr>
        <p:spPr>
          <a:xfrm>
            <a:off x="6579703" y="2091079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2" name="Google Shape;987;p34">
            <a:extLst>
              <a:ext uri="{FF2B5EF4-FFF2-40B4-BE49-F238E27FC236}">
                <a16:creationId xmlns:a16="http://schemas.microsoft.com/office/drawing/2014/main" id="{A62D5BEE-3BFF-6FFB-CEA8-0EFC66EE6FB3}"/>
              </a:ext>
            </a:extLst>
          </p:cNvPr>
          <p:cNvSpPr/>
          <p:nvPr/>
        </p:nvSpPr>
        <p:spPr>
          <a:xfrm>
            <a:off x="8097169" y="2082140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8228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847759" y="263100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59325" y="3281104"/>
            <a:ext cx="197063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/>
              <a:t>Ricerca del numero ottimo di gruppi</a:t>
            </a:r>
          </a:p>
          <a:p>
            <a:pPr marL="0" indent="0"/>
            <a:r>
              <a:rPr lang="it-IT" dirty="0"/>
              <a:t>Identificazione dei cluster</a:t>
            </a:r>
          </a:p>
          <a:p>
            <a:pPr marL="0" indent="0"/>
            <a:r>
              <a:rPr lang="it-IT" dirty="0"/>
              <a:t>Dendrogramma</a:t>
            </a:r>
          </a:p>
          <a:p>
            <a:pPr marL="0" indent="0"/>
            <a:endParaRPr lang="it-IT"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376937" y="262786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157200" y="3278801"/>
            <a:ext cx="21784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>
                <a:solidFill>
                  <a:schemeClr val="bg1"/>
                </a:solidFill>
              </a:rPr>
              <a:t>Preparazione dataset per anno &amp; squadra &amp; home/away</a:t>
            </a:r>
          </a:p>
          <a:p>
            <a:pPr marL="0" indent="0"/>
            <a:r>
              <a:rPr lang="it-IT" dirty="0">
                <a:solidFill>
                  <a:schemeClr val="bg1"/>
                </a:solidFill>
              </a:rPr>
              <a:t>Analisi silhoutte</a:t>
            </a:r>
          </a:p>
          <a:p>
            <a:pPr marL="0" indent="0"/>
            <a:r>
              <a:rPr lang="it-IT" dirty="0">
                <a:solidFill>
                  <a:schemeClr val="bg1"/>
                </a:solidFill>
              </a:rPr>
              <a:t>Cluster gerarchico e non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TAVOLA DEI CONTENUTI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402398" y="157194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902200" y="156274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 rot="10800000" flipV="1">
            <a:off x="4401798" y="1983989"/>
            <a:ext cx="600" cy="959987"/>
          </a:xfrm>
          <a:prstGeom prst="bentConnector3">
            <a:avLst>
              <a:gd name="adj1" fmla="val 382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6902200" y="197479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7697" y="1008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726304" y="23868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534529" y="16938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7025664" y="1684646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36;p59">
            <a:extLst>
              <a:ext uri="{FF2B5EF4-FFF2-40B4-BE49-F238E27FC236}">
                <a16:creationId xmlns:a16="http://schemas.microsoft.com/office/drawing/2014/main" id="{AD8DF21F-9D1C-B1DB-DDB7-9D8053D9F42E}"/>
              </a:ext>
            </a:extLst>
          </p:cNvPr>
          <p:cNvGrpSpPr/>
          <p:nvPr/>
        </p:nvGrpSpPr>
        <p:grpSpPr>
          <a:xfrm>
            <a:off x="3171446" y="3416536"/>
            <a:ext cx="676929" cy="638735"/>
            <a:chOff x="3950316" y="3820307"/>
            <a:chExt cx="369805" cy="353782"/>
          </a:xfrm>
        </p:grpSpPr>
        <p:sp>
          <p:nvSpPr>
            <p:cNvPr id="3" name="Google Shape;10237;p59">
              <a:extLst>
                <a:ext uri="{FF2B5EF4-FFF2-40B4-BE49-F238E27FC236}">
                  <a16:creationId xmlns:a16="http://schemas.microsoft.com/office/drawing/2014/main" id="{509CC1DB-8FA7-14EA-F881-7C1CBFC79866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38;p59">
              <a:extLst>
                <a:ext uri="{FF2B5EF4-FFF2-40B4-BE49-F238E27FC236}">
                  <a16:creationId xmlns:a16="http://schemas.microsoft.com/office/drawing/2014/main" id="{24E28AE8-B73C-FFC8-1EBE-A3EAEEE1379C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39;p59">
              <a:extLst>
                <a:ext uri="{FF2B5EF4-FFF2-40B4-BE49-F238E27FC236}">
                  <a16:creationId xmlns:a16="http://schemas.microsoft.com/office/drawing/2014/main" id="{1BF2B491-CF28-1F37-584A-5DFC42F512F3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40;p59">
              <a:extLst>
                <a:ext uri="{FF2B5EF4-FFF2-40B4-BE49-F238E27FC236}">
                  <a16:creationId xmlns:a16="http://schemas.microsoft.com/office/drawing/2014/main" id="{BE9BA6A0-746E-4655-50F0-406EBDD26033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1320;p60">
            <a:extLst>
              <a:ext uri="{FF2B5EF4-FFF2-40B4-BE49-F238E27FC236}">
                <a16:creationId xmlns:a16="http://schemas.microsoft.com/office/drawing/2014/main" id="{57C5BE9E-E764-07A0-396E-5C903BEB07DB}"/>
              </a:ext>
            </a:extLst>
          </p:cNvPr>
          <p:cNvGrpSpPr/>
          <p:nvPr/>
        </p:nvGrpSpPr>
        <p:grpSpPr>
          <a:xfrm rot="334108">
            <a:off x="2582695" y="4050351"/>
            <a:ext cx="648461" cy="524803"/>
            <a:chOff x="2611458" y="3816374"/>
            <a:chExt cx="426329" cy="332375"/>
          </a:xfrm>
        </p:grpSpPr>
        <p:sp>
          <p:nvSpPr>
            <p:cNvPr id="14" name="Google Shape;11321;p60">
              <a:extLst>
                <a:ext uri="{FF2B5EF4-FFF2-40B4-BE49-F238E27FC236}">
                  <a16:creationId xmlns:a16="http://schemas.microsoft.com/office/drawing/2014/main" id="{388AE555-DA4C-3074-1DCC-31EC28D550F2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22;p60">
              <a:extLst>
                <a:ext uri="{FF2B5EF4-FFF2-40B4-BE49-F238E27FC236}">
                  <a16:creationId xmlns:a16="http://schemas.microsoft.com/office/drawing/2014/main" id="{0653153B-7AFA-AB73-0DA4-6A94062DFF2A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3;p60">
              <a:extLst>
                <a:ext uri="{FF2B5EF4-FFF2-40B4-BE49-F238E27FC236}">
                  <a16:creationId xmlns:a16="http://schemas.microsoft.com/office/drawing/2014/main" id="{558CFDA8-6B42-2346-789E-C8A28A1896F7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4;p60">
              <a:extLst>
                <a:ext uri="{FF2B5EF4-FFF2-40B4-BE49-F238E27FC236}">
                  <a16:creationId xmlns:a16="http://schemas.microsoft.com/office/drawing/2014/main" id="{90BB962B-8EAD-AED4-6570-D61FE461DF8C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25;p60">
              <a:extLst>
                <a:ext uri="{FF2B5EF4-FFF2-40B4-BE49-F238E27FC236}">
                  <a16:creationId xmlns:a16="http://schemas.microsoft.com/office/drawing/2014/main" id="{F517EFFC-BBDA-2F3D-2F92-6B0AB1DB1C1E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26;p60">
              <a:extLst>
                <a:ext uri="{FF2B5EF4-FFF2-40B4-BE49-F238E27FC236}">
                  <a16:creationId xmlns:a16="http://schemas.microsoft.com/office/drawing/2014/main" id="{BE250738-3D73-9C02-55CA-199D91C7515F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27;p60">
              <a:extLst>
                <a:ext uri="{FF2B5EF4-FFF2-40B4-BE49-F238E27FC236}">
                  <a16:creationId xmlns:a16="http://schemas.microsoft.com/office/drawing/2014/main" id="{6A94D62E-D9B4-2B99-B56C-ACA2D2F844C4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28;p60">
              <a:extLst>
                <a:ext uri="{FF2B5EF4-FFF2-40B4-BE49-F238E27FC236}">
                  <a16:creationId xmlns:a16="http://schemas.microsoft.com/office/drawing/2014/main" id="{FF7CBB9C-4559-5713-5958-A01BEF941BA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29;p60">
              <a:extLst>
                <a:ext uri="{FF2B5EF4-FFF2-40B4-BE49-F238E27FC236}">
                  <a16:creationId xmlns:a16="http://schemas.microsoft.com/office/drawing/2014/main" id="{0393D25D-01B0-0A8D-4AD7-FF6FA2B8C4B2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30;p60">
              <a:extLst>
                <a:ext uri="{FF2B5EF4-FFF2-40B4-BE49-F238E27FC236}">
                  <a16:creationId xmlns:a16="http://schemas.microsoft.com/office/drawing/2014/main" id="{743797DE-E53D-56AD-1F43-9694E2D70843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04;p52" descr="Timeline background shape">
            <a:extLst>
              <a:ext uri="{FF2B5EF4-FFF2-40B4-BE49-F238E27FC236}">
                <a16:creationId xmlns:a16="http://schemas.microsoft.com/office/drawing/2014/main" id="{A9E15A69-CADD-1619-A765-2394A77EB509}"/>
              </a:ext>
            </a:extLst>
          </p:cNvPr>
          <p:cNvSpPr/>
          <p:nvPr/>
        </p:nvSpPr>
        <p:spPr>
          <a:xfrm>
            <a:off x="509667" y="2765180"/>
            <a:ext cx="2972189" cy="686499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5720EEC-C967-9CE3-B19E-3CB3D8CDC821}"/>
              </a:ext>
            </a:extLst>
          </p:cNvPr>
          <p:cNvSpPr txBox="1"/>
          <p:nvPr/>
        </p:nvSpPr>
        <p:spPr>
          <a:xfrm>
            <a:off x="521361" y="2773728"/>
            <a:ext cx="278752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>
                <a:solidFill>
                  <a:srgbClr val="00CFCC"/>
                </a:solidFill>
                <a:latin typeface="Share Tech"/>
              </a:rPr>
              <a:t>Step 3: Cluster analysis</a:t>
            </a:r>
          </a:p>
        </p:txBody>
      </p:sp>
      <p:sp>
        <p:nvSpPr>
          <p:cNvPr id="40" name="Google Shape;1704;p52" descr="Timeline background shape">
            <a:extLst>
              <a:ext uri="{FF2B5EF4-FFF2-40B4-BE49-F238E27FC236}">
                <a16:creationId xmlns:a16="http://schemas.microsoft.com/office/drawing/2014/main" id="{3C975679-C639-CE6F-7FBD-05A56387E9D0}"/>
              </a:ext>
            </a:extLst>
          </p:cNvPr>
          <p:cNvSpPr/>
          <p:nvPr/>
        </p:nvSpPr>
        <p:spPr>
          <a:xfrm>
            <a:off x="514037" y="3701769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22D5C8C-EA8A-C10D-09DB-3D4C7086AC7A}"/>
              </a:ext>
            </a:extLst>
          </p:cNvPr>
          <p:cNvSpPr txBox="1"/>
          <p:nvPr/>
        </p:nvSpPr>
        <p:spPr>
          <a:xfrm>
            <a:off x="514033" y="3693591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4</a:t>
            </a:r>
          </a:p>
        </p:txBody>
      </p:sp>
      <p:sp>
        <p:nvSpPr>
          <p:cNvPr id="43" name="Google Shape;1704;p52" descr="Timeline background shape">
            <a:extLst>
              <a:ext uri="{FF2B5EF4-FFF2-40B4-BE49-F238E27FC236}">
                <a16:creationId xmlns:a16="http://schemas.microsoft.com/office/drawing/2014/main" id="{66FBE3A6-7A46-8F40-D727-8EEC2798FE48}"/>
              </a:ext>
            </a:extLst>
          </p:cNvPr>
          <p:cNvSpPr/>
          <p:nvPr/>
        </p:nvSpPr>
        <p:spPr>
          <a:xfrm>
            <a:off x="497977" y="1742171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E3BECD7-6FAD-480E-BD67-846A39B46C9D}"/>
              </a:ext>
            </a:extLst>
          </p:cNvPr>
          <p:cNvSpPr txBox="1"/>
          <p:nvPr/>
        </p:nvSpPr>
        <p:spPr>
          <a:xfrm>
            <a:off x="497973" y="1733993"/>
            <a:ext cx="556563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/>
              </a:rPr>
              <a:t>Step 1</a:t>
            </a:r>
            <a:endParaRPr lang="it-IT" sz="100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2" name="Google Shape;1704;p52" descr="Timeline background shape">
            <a:extLst>
              <a:ext uri="{FF2B5EF4-FFF2-40B4-BE49-F238E27FC236}">
                <a16:creationId xmlns:a16="http://schemas.microsoft.com/office/drawing/2014/main" id="{60AE30F0-30DE-E978-9012-9E4FAD05F977}"/>
              </a:ext>
            </a:extLst>
          </p:cNvPr>
          <p:cNvSpPr/>
          <p:nvPr/>
        </p:nvSpPr>
        <p:spPr>
          <a:xfrm>
            <a:off x="509671" y="2237148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E06A149-8FC7-7E29-7CCA-5B3DB223EEF7}"/>
              </a:ext>
            </a:extLst>
          </p:cNvPr>
          <p:cNvSpPr txBox="1"/>
          <p:nvPr/>
        </p:nvSpPr>
        <p:spPr>
          <a:xfrm>
            <a:off x="509667" y="2228970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89518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non gerarchico 2014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296263" y="7941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Rappresentazione cluster mediante t-sne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C7A5EB0-142D-327C-B99F-730817F6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18"/>
          <a:stretch/>
        </p:blipFill>
        <p:spPr>
          <a:xfrm>
            <a:off x="423746" y="1333566"/>
            <a:ext cx="5144430" cy="3335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4919637-5B71-1A5F-AA56-B9CE3CB903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76" r="33171"/>
          <a:stretch/>
        </p:blipFill>
        <p:spPr>
          <a:xfrm>
            <a:off x="5768899" y="1333566"/>
            <a:ext cx="2951355" cy="1662395"/>
          </a:xfrm>
          <a:prstGeom prst="rect">
            <a:avLst/>
          </a:prstGeom>
        </p:spPr>
      </p:pic>
      <p:sp>
        <p:nvSpPr>
          <p:cNvPr id="10" name="Google Shape;1241;p44">
            <a:extLst>
              <a:ext uri="{FF2B5EF4-FFF2-40B4-BE49-F238E27FC236}">
                <a16:creationId xmlns:a16="http://schemas.microsoft.com/office/drawing/2014/main" id="{22FF7BCB-64C5-1986-A1E5-D01008151988}"/>
              </a:ext>
            </a:extLst>
          </p:cNvPr>
          <p:cNvSpPr/>
          <p:nvPr/>
        </p:nvSpPr>
        <p:spPr>
          <a:xfrm>
            <a:off x="5768899" y="3122341"/>
            <a:ext cx="2951355" cy="15463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D5D98087-3AA0-8472-D62C-51B3FE33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45702"/>
              </p:ext>
            </p:extLst>
          </p:nvPr>
        </p:nvGraphicFramePr>
        <p:xfrm>
          <a:off x="5768899" y="3122341"/>
          <a:ext cx="2951355" cy="1546302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854925">
                  <a:extLst>
                    <a:ext uri="{9D8B030D-6E8A-4147-A177-3AD203B41FA5}">
                      <a16:colId xmlns:a16="http://schemas.microsoft.com/office/drawing/2014/main" val="2788212701"/>
                    </a:ext>
                  </a:extLst>
                </a:gridCol>
                <a:gridCol w="620752">
                  <a:extLst>
                    <a:ext uri="{9D8B030D-6E8A-4147-A177-3AD203B41FA5}">
                      <a16:colId xmlns:a16="http://schemas.microsoft.com/office/drawing/2014/main" val="3436312624"/>
                    </a:ext>
                  </a:extLst>
                </a:gridCol>
                <a:gridCol w="806604">
                  <a:extLst>
                    <a:ext uri="{9D8B030D-6E8A-4147-A177-3AD203B41FA5}">
                      <a16:colId xmlns:a16="http://schemas.microsoft.com/office/drawing/2014/main" val="3931383767"/>
                    </a:ext>
                  </a:extLst>
                </a:gridCol>
                <a:gridCol w="669074">
                  <a:extLst>
                    <a:ext uri="{9D8B030D-6E8A-4147-A177-3AD203B41FA5}">
                      <a16:colId xmlns:a16="http://schemas.microsoft.com/office/drawing/2014/main" val="265266679"/>
                    </a:ext>
                  </a:extLst>
                </a:gridCol>
              </a:tblGrid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Offensività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29263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Throw Ins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0.61406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Possession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0.90959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08825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-0.54810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On target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0.75326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685183"/>
                  </a:ext>
                </a:extLst>
              </a:tr>
              <a:tr h="294842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Aereal Won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0.35483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Goals FT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0.68980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653200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Pass Success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-0.35273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-0.66584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471181"/>
                  </a:ext>
                </a:extLst>
              </a:tr>
            </a:tbl>
          </a:graphicData>
        </a:graphic>
      </p:graphicFrame>
      <p:sp>
        <p:nvSpPr>
          <p:cNvPr id="14" name="Google Shape;1063;p35">
            <a:extLst>
              <a:ext uri="{FF2B5EF4-FFF2-40B4-BE49-F238E27FC236}">
                <a16:creationId xmlns:a16="http://schemas.microsoft.com/office/drawing/2014/main" id="{5F0AC92D-E633-89CD-F6F5-1DD55C0B4A00}"/>
              </a:ext>
            </a:extLst>
          </p:cNvPr>
          <p:cNvSpPr txBox="1"/>
          <p:nvPr/>
        </p:nvSpPr>
        <p:spPr>
          <a:xfrm>
            <a:off x="5669087" y="780095"/>
            <a:ext cx="305116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Silhouette e correlazioni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  <p:extLst>
      <p:ext uri="{BB962C8B-B14F-4D97-AF65-F5344CB8AC3E}">
        <p14:creationId xmlns:p14="http://schemas.microsoft.com/office/powerpoint/2010/main" val="346284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non gerarchico 2017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296263" y="7941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Rappresentazione cluster mediante t-sne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" name="Google Shape;1241;p44">
            <a:extLst>
              <a:ext uri="{FF2B5EF4-FFF2-40B4-BE49-F238E27FC236}">
                <a16:creationId xmlns:a16="http://schemas.microsoft.com/office/drawing/2014/main" id="{22FF7BCB-64C5-1986-A1E5-D01008151988}"/>
              </a:ext>
            </a:extLst>
          </p:cNvPr>
          <p:cNvSpPr/>
          <p:nvPr/>
        </p:nvSpPr>
        <p:spPr>
          <a:xfrm>
            <a:off x="5768899" y="3122341"/>
            <a:ext cx="2951355" cy="15463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D5D98087-3AA0-8472-D62C-51B3FE33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24376"/>
              </p:ext>
            </p:extLst>
          </p:nvPr>
        </p:nvGraphicFramePr>
        <p:xfrm>
          <a:off x="5768899" y="3122341"/>
          <a:ext cx="2951355" cy="1546302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854925">
                  <a:extLst>
                    <a:ext uri="{9D8B030D-6E8A-4147-A177-3AD203B41FA5}">
                      <a16:colId xmlns:a16="http://schemas.microsoft.com/office/drawing/2014/main" val="2788212701"/>
                    </a:ext>
                  </a:extLst>
                </a:gridCol>
                <a:gridCol w="620752">
                  <a:extLst>
                    <a:ext uri="{9D8B030D-6E8A-4147-A177-3AD203B41FA5}">
                      <a16:colId xmlns:a16="http://schemas.microsoft.com/office/drawing/2014/main" val="3436312624"/>
                    </a:ext>
                  </a:extLst>
                </a:gridCol>
                <a:gridCol w="806604">
                  <a:extLst>
                    <a:ext uri="{9D8B030D-6E8A-4147-A177-3AD203B41FA5}">
                      <a16:colId xmlns:a16="http://schemas.microsoft.com/office/drawing/2014/main" val="3931383767"/>
                    </a:ext>
                  </a:extLst>
                </a:gridCol>
                <a:gridCol w="669074">
                  <a:extLst>
                    <a:ext uri="{9D8B030D-6E8A-4147-A177-3AD203B41FA5}">
                      <a16:colId xmlns:a16="http://schemas.microsoft.com/office/drawing/2014/main" val="265266679"/>
                    </a:ext>
                  </a:extLst>
                </a:gridCol>
              </a:tblGrid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Offensività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29263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Aereal Won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0.68648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Possession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0.93294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08825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Throw Ins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0.57719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-0.78680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685183"/>
                  </a:ext>
                </a:extLst>
              </a:tr>
              <a:tr h="294842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-0.47310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On Target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0.77631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653200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0.25532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Goals FT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0.72269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471181"/>
                  </a:ext>
                </a:extLst>
              </a:tr>
            </a:tbl>
          </a:graphicData>
        </a:graphic>
      </p:graphicFrame>
      <p:sp>
        <p:nvSpPr>
          <p:cNvPr id="14" name="Google Shape;1063;p35">
            <a:extLst>
              <a:ext uri="{FF2B5EF4-FFF2-40B4-BE49-F238E27FC236}">
                <a16:creationId xmlns:a16="http://schemas.microsoft.com/office/drawing/2014/main" id="{5F0AC92D-E633-89CD-F6F5-1DD55C0B4A00}"/>
              </a:ext>
            </a:extLst>
          </p:cNvPr>
          <p:cNvSpPr txBox="1"/>
          <p:nvPr/>
        </p:nvSpPr>
        <p:spPr>
          <a:xfrm>
            <a:off x="5669087" y="780095"/>
            <a:ext cx="305116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Silhouette e correlazioni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293342A-42C9-9155-E5F0-6EDFF5C06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4"/>
          <a:stretch/>
        </p:blipFill>
        <p:spPr>
          <a:xfrm>
            <a:off x="410459" y="1326131"/>
            <a:ext cx="5144431" cy="33350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9F2AD1-7565-357B-A489-2FBF2FB8F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08" r="36011"/>
          <a:stretch/>
        </p:blipFill>
        <p:spPr>
          <a:xfrm>
            <a:off x="5783289" y="1316465"/>
            <a:ext cx="2951354" cy="16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8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non gerarchico 2020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296263" y="7941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Rappresentazione cluster mediante t-sne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" name="Google Shape;1241;p44">
            <a:extLst>
              <a:ext uri="{FF2B5EF4-FFF2-40B4-BE49-F238E27FC236}">
                <a16:creationId xmlns:a16="http://schemas.microsoft.com/office/drawing/2014/main" id="{22FF7BCB-64C5-1986-A1E5-D01008151988}"/>
              </a:ext>
            </a:extLst>
          </p:cNvPr>
          <p:cNvSpPr/>
          <p:nvPr/>
        </p:nvSpPr>
        <p:spPr>
          <a:xfrm>
            <a:off x="5768899" y="3122341"/>
            <a:ext cx="2951355" cy="15463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D5D98087-3AA0-8472-D62C-51B3FE33A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42317"/>
              </p:ext>
            </p:extLst>
          </p:nvPr>
        </p:nvGraphicFramePr>
        <p:xfrm>
          <a:off x="5768899" y="3122341"/>
          <a:ext cx="2951355" cy="1546302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854925">
                  <a:extLst>
                    <a:ext uri="{9D8B030D-6E8A-4147-A177-3AD203B41FA5}">
                      <a16:colId xmlns:a16="http://schemas.microsoft.com/office/drawing/2014/main" val="2788212701"/>
                    </a:ext>
                  </a:extLst>
                </a:gridCol>
                <a:gridCol w="620752">
                  <a:extLst>
                    <a:ext uri="{9D8B030D-6E8A-4147-A177-3AD203B41FA5}">
                      <a16:colId xmlns:a16="http://schemas.microsoft.com/office/drawing/2014/main" val="3436312624"/>
                    </a:ext>
                  </a:extLst>
                </a:gridCol>
                <a:gridCol w="806604">
                  <a:extLst>
                    <a:ext uri="{9D8B030D-6E8A-4147-A177-3AD203B41FA5}">
                      <a16:colId xmlns:a16="http://schemas.microsoft.com/office/drawing/2014/main" val="3931383767"/>
                    </a:ext>
                  </a:extLst>
                </a:gridCol>
                <a:gridCol w="669074">
                  <a:extLst>
                    <a:ext uri="{9D8B030D-6E8A-4147-A177-3AD203B41FA5}">
                      <a16:colId xmlns:a16="http://schemas.microsoft.com/office/drawing/2014/main" val="265266679"/>
                    </a:ext>
                  </a:extLst>
                </a:gridCol>
              </a:tblGrid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Offensività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29263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Off Target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-0.40932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Possession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0.95596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108825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Blocked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-0.35419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-0.75680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685183"/>
                  </a:ext>
                </a:extLst>
              </a:tr>
              <a:tr h="294842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On Target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-0.34868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On Target Sh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0.73844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653200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00CFCC"/>
                          </a:solidFill>
                        </a:rPr>
                        <a:t>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0.33212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rgbClr val="FF9973"/>
                          </a:solidFill>
                        </a:rPr>
                        <a:t>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800">
                          <a:solidFill>
                            <a:schemeClr val="bg1"/>
                          </a:solidFill>
                        </a:rPr>
                        <a:t>0.70210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471181"/>
                  </a:ext>
                </a:extLst>
              </a:tr>
            </a:tbl>
          </a:graphicData>
        </a:graphic>
      </p:graphicFrame>
      <p:sp>
        <p:nvSpPr>
          <p:cNvPr id="14" name="Google Shape;1063;p35">
            <a:extLst>
              <a:ext uri="{FF2B5EF4-FFF2-40B4-BE49-F238E27FC236}">
                <a16:creationId xmlns:a16="http://schemas.microsoft.com/office/drawing/2014/main" id="{5F0AC92D-E633-89CD-F6F5-1DD55C0B4A00}"/>
              </a:ext>
            </a:extLst>
          </p:cNvPr>
          <p:cNvSpPr txBox="1"/>
          <p:nvPr/>
        </p:nvSpPr>
        <p:spPr>
          <a:xfrm>
            <a:off x="5669087" y="780095"/>
            <a:ext cx="3051167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Silhouette e correlazioni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112659-38EA-DBAF-353C-D89520B3F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6" r="34634"/>
          <a:stretch/>
        </p:blipFill>
        <p:spPr>
          <a:xfrm>
            <a:off x="5768899" y="1338710"/>
            <a:ext cx="2951355" cy="16623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7DC0D68-D556-32C8-C8CB-C2EA1B1FC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34"/>
          <a:stretch/>
        </p:blipFill>
        <p:spPr>
          <a:xfrm>
            <a:off x="410460" y="1333566"/>
            <a:ext cx="5144430" cy="33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0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gerarchico 2014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4262380" y="9894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Dendrogramma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-125971" y="986799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Elbow method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672DB02-5349-8C48-6911-3F84EF035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2" y="1564599"/>
            <a:ext cx="3905129" cy="29972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40DDC6-879C-8DFE-2575-267A7FF4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80" y="1564599"/>
            <a:ext cx="4660798" cy="2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gerarchico 2017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4262380" y="9894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Dendrogramma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-125971" y="986799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Elbow method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C65AFD-EBDB-1BD8-EE81-A3727D0A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2" y="1564598"/>
            <a:ext cx="3921104" cy="2997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5A8EA6F-C3B9-7FEF-271D-830AA126E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80" y="1564599"/>
            <a:ext cx="4660798" cy="2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gerarchico 2020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4262380" y="989475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Dendrogramma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-125971" y="986799"/>
            <a:ext cx="4388351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Elbow method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8D93D73-2226-A2CC-57C8-14B852E7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3" y="1564599"/>
            <a:ext cx="3921104" cy="299729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FD01D22-9CD7-E794-7DA1-1575C93F2F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2"/>
          <a:stretch/>
        </p:blipFill>
        <p:spPr>
          <a:xfrm>
            <a:off x="4262380" y="1564599"/>
            <a:ext cx="4660798" cy="2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847759" y="263100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30881" y="3196719"/>
            <a:ext cx="2065461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/>
              <a:t>Creazione grafici</a:t>
            </a:r>
          </a:p>
          <a:p>
            <a:pPr marL="0" indent="0"/>
            <a:r>
              <a:rPr lang="it-IT" dirty="0"/>
              <a:t>Valutazione ruolo casa/fuori casa</a:t>
            </a:r>
          </a:p>
          <a:p>
            <a:pPr marL="0" indent="0"/>
            <a:r>
              <a:rPr lang="it-IT" dirty="0"/>
              <a:t>Spiegazione dei trend di cambiamento nell’attitudine di gioco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376937" y="262786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173639" y="3205667"/>
            <a:ext cx="225394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>
                <a:solidFill>
                  <a:schemeClr val="bg1"/>
                </a:solidFill>
              </a:rPr>
              <a:t>Individuazione ed i</a:t>
            </a:r>
            <a:r>
              <a:rPr lang="it-IT" dirty="0"/>
              <a:t>nterpretazione</a:t>
            </a:r>
            <a:r>
              <a:rPr lang="it-IT" dirty="0">
                <a:solidFill>
                  <a:schemeClr val="bg1"/>
                </a:solidFill>
              </a:rPr>
              <a:t> delle dimensioni della PCA</a:t>
            </a:r>
          </a:p>
          <a:p>
            <a:pPr marL="0" indent="0"/>
            <a:r>
              <a:rPr lang="it-IT" dirty="0">
                <a:solidFill>
                  <a:schemeClr val="bg1"/>
                </a:solidFill>
              </a:rPr>
              <a:t>Raccolta statistiche per anno &amp; squadra &amp; home/away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TAVOLA DEI CONTENUTI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402398" y="157194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902200" y="156274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 rot="10800000" flipV="1">
            <a:off x="4401798" y="1983989"/>
            <a:ext cx="600" cy="959987"/>
          </a:xfrm>
          <a:prstGeom prst="bentConnector3">
            <a:avLst>
              <a:gd name="adj1" fmla="val 382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6902200" y="197479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7697" y="1008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726304" y="23868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534529" y="16938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7025664" y="1684646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36;p59">
            <a:extLst>
              <a:ext uri="{FF2B5EF4-FFF2-40B4-BE49-F238E27FC236}">
                <a16:creationId xmlns:a16="http://schemas.microsoft.com/office/drawing/2014/main" id="{AD8DF21F-9D1C-B1DB-DDB7-9D8053D9F42E}"/>
              </a:ext>
            </a:extLst>
          </p:cNvPr>
          <p:cNvGrpSpPr/>
          <p:nvPr/>
        </p:nvGrpSpPr>
        <p:grpSpPr>
          <a:xfrm>
            <a:off x="3455405" y="3106306"/>
            <a:ext cx="676930" cy="638735"/>
            <a:chOff x="3950316" y="3820307"/>
            <a:chExt cx="369805" cy="353782"/>
          </a:xfrm>
        </p:grpSpPr>
        <p:sp>
          <p:nvSpPr>
            <p:cNvPr id="3" name="Google Shape;10237;p59">
              <a:extLst>
                <a:ext uri="{FF2B5EF4-FFF2-40B4-BE49-F238E27FC236}">
                  <a16:creationId xmlns:a16="http://schemas.microsoft.com/office/drawing/2014/main" id="{509CC1DB-8FA7-14EA-F881-7C1CBFC79866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38;p59">
              <a:extLst>
                <a:ext uri="{FF2B5EF4-FFF2-40B4-BE49-F238E27FC236}">
                  <a16:creationId xmlns:a16="http://schemas.microsoft.com/office/drawing/2014/main" id="{24E28AE8-B73C-FFC8-1EBE-A3EAEEE1379C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39;p59">
              <a:extLst>
                <a:ext uri="{FF2B5EF4-FFF2-40B4-BE49-F238E27FC236}">
                  <a16:creationId xmlns:a16="http://schemas.microsoft.com/office/drawing/2014/main" id="{1BF2B491-CF28-1F37-584A-5DFC42F512F3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40;p59">
              <a:extLst>
                <a:ext uri="{FF2B5EF4-FFF2-40B4-BE49-F238E27FC236}">
                  <a16:creationId xmlns:a16="http://schemas.microsoft.com/office/drawing/2014/main" id="{BE9BA6A0-746E-4655-50F0-406EBDD26033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1320;p60">
            <a:extLst>
              <a:ext uri="{FF2B5EF4-FFF2-40B4-BE49-F238E27FC236}">
                <a16:creationId xmlns:a16="http://schemas.microsoft.com/office/drawing/2014/main" id="{57C5BE9E-E764-07A0-396E-5C903BEB07DB}"/>
              </a:ext>
            </a:extLst>
          </p:cNvPr>
          <p:cNvGrpSpPr/>
          <p:nvPr/>
        </p:nvGrpSpPr>
        <p:grpSpPr>
          <a:xfrm rot="334108">
            <a:off x="3053738" y="4058099"/>
            <a:ext cx="648461" cy="524803"/>
            <a:chOff x="2611458" y="3816374"/>
            <a:chExt cx="426329" cy="332375"/>
          </a:xfrm>
        </p:grpSpPr>
        <p:sp>
          <p:nvSpPr>
            <p:cNvPr id="14" name="Google Shape;11321;p60">
              <a:extLst>
                <a:ext uri="{FF2B5EF4-FFF2-40B4-BE49-F238E27FC236}">
                  <a16:creationId xmlns:a16="http://schemas.microsoft.com/office/drawing/2014/main" id="{388AE555-DA4C-3074-1DCC-31EC28D550F2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22;p60">
              <a:extLst>
                <a:ext uri="{FF2B5EF4-FFF2-40B4-BE49-F238E27FC236}">
                  <a16:creationId xmlns:a16="http://schemas.microsoft.com/office/drawing/2014/main" id="{0653153B-7AFA-AB73-0DA4-6A94062DFF2A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3;p60">
              <a:extLst>
                <a:ext uri="{FF2B5EF4-FFF2-40B4-BE49-F238E27FC236}">
                  <a16:creationId xmlns:a16="http://schemas.microsoft.com/office/drawing/2014/main" id="{558CFDA8-6B42-2346-789E-C8A28A1896F7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4;p60">
              <a:extLst>
                <a:ext uri="{FF2B5EF4-FFF2-40B4-BE49-F238E27FC236}">
                  <a16:creationId xmlns:a16="http://schemas.microsoft.com/office/drawing/2014/main" id="{90BB962B-8EAD-AED4-6570-D61FE461DF8C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25;p60">
              <a:extLst>
                <a:ext uri="{FF2B5EF4-FFF2-40B4-BE49-F238E27FC236}">
                  <a16:creationId xmlns:a16="http://schemas.microsoft.com/office/drawing/2014/main" id="{F517EFFC-BBDA-2F3D-2F92-6B0AB1DB1C1E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26;p60">
              <a:extLst>
                <a:ext uri="{FF2B5EF4-FFF2-40B4-BE49-F238E27FC236}">
                  <a16:creationId xmlns:a16="http://schemas.microsoft.com/office/drawing/2014/main" id="{BE250738-3D73-9C02-55CA-199D91C7515F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27;p60">
              <a:extLst>
                <a:ext uri="{FF2B5EF4-FFF2-40B4-BE49-F238E27FC236}">
                  <a16:creationId xmlns:a16="http://schemas.microsoft.com/office/drawing/2014/main" id="{6A94D62E-D9B4-2B99-B56C-ACA2D2F844C4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28;p60">
              <a:extLst>
                <a:ext uri="{FF2B5EF4-FFF2-40B4-BE49-F238E27FC236}">
                  <a16:creationId xmlns:a16="http://schemas.microsoft.com/office/drawing/2014/main" id="{FF7CBB9C-4559-5713-5958-A01BEF941BA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29;p60">
              <a:extLst>
                <a:ext uri="{FF2B5EF4-FFF2-40B4-BE49-F238E27FC236}">
                  <a16:creationId xmlns:a16="http://schemas.microsoft.com/office/drawing/2014/main" id="{0393D25D-01B0-0A8D-4AD7-FF6FA2B8C4B2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30;p60">
              <a:extLst>
                <a:ext uri="{FF2B5EF4-FFF2-40B4-BE49-F238E27FC236}">
                  <a16:creationId xmlns:a16="http://schemas.microsoft.com/office/drawing/2014/main" id="{743797DE-E53D-56AD-1F43-9694E2D70843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04;p52" descr="Timeline background shape">
            <a:extLst>
              <a:ext uri="{FF2B5EF4-FFF2-40B4-BE49-F238E27FC236}">
                <a16:creationId xmlns:a16="http://schemas.microsoft.com/office/drawing/2014/main" id="{A9E15A69-CADD-1619-A765-2394A77EB509}"/>
              </a:ext>
            </a:extLst>
          </p:cNvPr>
          <p:cNvSpPr/>
          <p:nvPr/>
        </p:nvSpPr>
        <p:spPr>
          <a:xfrm>
            <a:off x="497969" y="3232460"/>
            <a:ext cx="2972189" cy="686499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5720EEC-C967-9CE3-B19E-3CB3D8CDC821}"/>
              </a:ext>
            </a:extLst>
          </p:cNvPr>
          <p:cNvSpPr txBox="1"/>
          <p:nvPr/>
        </p:nvSpPr>
        <p:spPr>
          <a:xfrm>
            <a:off x="509663" y="3241008"/>
            <a:ext cx="27875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800">
                <a:solidFill>
                  <a:srgbClr val="00CFCC"/>
                </a:solidFill>
                <a:latin typeface="Share Tech"/>
              </a:rPr>
              <a:t>Step 4: Principal component</a:t>
            </a:r>
          </a:p>
          <a:p>
            <a:r>
              <a:rPr lang="it-IT" sz="1800">
                <a:solidFill>
                  <a:srgbClr val="00CFCC"/>
                </a:solidFill>
                <a:latin typeface="Share Tech"/>
              </a:rPr>
              <a:t>analysis</a:t>
            </a:r>
          </a:p>
        </p:txBody>
      </p:sp>
      <p:sp>
        <p:nvSpPr>
          <p:cNvPr id="40" name="Google Shape;1704;p52" descr="Timeline background shape">
            <a:extLst>
              <a:ext uri="{FF2B5EF4-FFF2-40B4-BE49-F238E27FC236}">
                <a16:creationId xmlns:a16="http://schemas.microsoft.com/office/drawing/2014/main" id="{3C975679-C639-CE6F-7FBD-05A56387E9D0}"/>
              </a:ext>
            </a:extLst>
          </p:cNvPr>
          <p:cNvSpPr/>
          <p:nvPr/>
        </p:nvSpPr>
        <p:spPr>
          <a:xfrm>
            <a:off x="497973" y="2732125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22D5C8C-EA8A-C10D-09DB-3D4C7086AC7A}"/>
              </a:ext>
            </a:extLst>
          </p:cNvPr>
          <p:cNvSpPr txBox="1"/>
          <p:nvPr/>
        </p:nvSpPr>
        <p:spPr>
          <a:xfrm>
            <a:off x="497969" y="2723947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4</a:t>
            </a:r>
          </a:p>
        </p:txBody>
      </p:sp>
      <p:sp>
        <p:nvSpPr>
          <p:cNvPr id="43" name="Google Shape;1704;p52" descr="Timeline background shape">
            <a:extLst>
              <a:ext uri="{FF2B5EF4-FFF2-40B4-BE49-F238E27FC236}">
                <a16:creationId xmlns:a16="http://schemas.microsoft.com/office/drawing/2014/main" id="{66FBE3A6-7A46-8F40-D727-8EEC2798FE48}"/>
              </a:ext>
            </a:extLst>
          </p:cNvPr>
          <p:cNvSpPr/>
          <p:nvPr/>
        </p:nvSpPr>
        <p:spPr>
          <a:xfrm>
            <a:off x="497977" y="1742171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E3BECD7-6FAD-480E-BD67-846A39B46C9D}"/>
              </a:ext>
            </a:extLst>
          </p:cNvPr>
          <p:cNvSpPr txBox="1"/>
          <p:nvPr/>
        </p:nvSpPr>
        <p:spPr>
          <a:xfrm>
            <a:off x="497973" y="1733993"/>
            <a:ext cx="556563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/>
              </a:rPr>
              <a:t>Step 1</a:t>
            </a:r>
            <a:endParaRPr lang="it-IT" sz="100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2" name="Google Shape;1704;p52" descr="Timeline background shape">
            <a:extLst>
              <a:ext uri="{FF2B5EF4-FFF2-40B4-BE49-F238E27FC236}">
                <a16:creationId xmlns:a16="http://schemas.microsoft.com/office/drawing/2014/main" id="{60AE30F0-30DE-E978-9012-9E4FAD05F977}"/>
              </a:ext>
            </a:extLst>
          </p:cNvPr>
          <p:cNvSpPr/>
          <p:nvPr/>
        </p:nvSpPr>
        <p:spPr>
          <a:xfrm>
            <a:off x="509671" y="2237148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E06A149-8FC7-7E29-7CCA-5B3DB223EEF7}"/>
              </a:ext>
            </a:extLst>
          </p:cNvPr>
          <p:cNvSpPr txBox="1"/>
          <p:nvPr/>
        </p:nvSpPr>
        <p:spPr>
          <a:xfrm>
            <a:off x="509667" y="2228970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49828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65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2014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3768434" y="986799"/>
            <a:ext cx="4959929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PCA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568038" y="986799"/>
            <a:ext cx="3193472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Direzione variabili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736294-24E7-A572-F658-7B2722EF7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5" r="23288" b="347"/>
          <a:stretch/>
        </p:blipFill>
        <p:spPr>
          <a:xfrm>
            <a:off x="568037" y="1564599"/>
            <a:ext cx="3193472" cy="299120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CFBBAB-2FEA-6C6A-3714-481090469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128" y="1564599"/>
            <a:ext cx="4682836" cy="29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1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1990" y="296564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r>
              <a:rPr lang="it-IT" b="0" i="0">
                <a:solidFill>
                  <a:srgbClr val="E898AC"/>
                </a:solidFill>
                <a:effectLst/>
                <a:latin typeface="open sans" panose="020B0606030504020204" pitchFamily="34" charset="0"/>
              </a:rPr>
              <a:t>Jorge Valdano</a:t>
            </a:r>
            <a:endParaRPr lang="it-IT">
              <a:solidFill>
                <a:srgbClr val="E898AC"/>
              </a:solidFill>
            </a:endParaRPr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2330840" y="1263745"/>
            <a:ext cx="4478100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it-IT" sz="2400" b="0" i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Il gioco è l’argomento, ma il gol è il problema, il dettaglio cruciale, la chiave che apre una porta</a:t>
            </a:r>
            <a:r>
              <a:rPr lang="en" sz="2400"/>
              <a:t> 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4287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65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2017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3768434" y="986799"/>
            <a:ext cx="4959929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PCA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568038" y="986799"/>
            <a:ext cx="3193472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Direzione variabili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D0B6BE8-8A02-B3A9-8818-4B1F0A2012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2" r="22948"/>
          <a:stretch/>
        </p:blipFill>
        <p:spPr>
          <a:xfrm>
            <a:off x="532016" y="1564599"/>
            <a:ext cx="3229494" cy="299120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D460014-3FAA-7118-2A4C-4FEEE664D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564599"/>
            <a:ext cx="4689763" cy="29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0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86510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Analysis 2020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3768434" y="986799"/>
            <a:ext cx="4959929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PCA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" name="Google Shape;1063;p35">
            <a:extLst>
              <a:ext uri="{FF2B5EF4-FFF2-40B4-BE49-F238E27FC236}">
                <a16:creationId xmlns:a16="http://schemas.microsoft.com/office/drawing/2014/main" id="{B50582A6-974B-DB2C-677B-2BAAC3658DAB}"/>
              </a:ext>
            </a:extLst>
          </p:cNvPr>
          <p:cNvSpPr txBox="1"/>
          <p:nvPr/>
        </p:nvSpPr>
        <p:spPr>
          <a:xfrm>
            <a:off x="568038" y="986799"/>
            <a:ext cx="3193472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Direzione variabili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F9560E-74C3-4CB0-6798-684600AE4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5" r="23174"/>
          <a:stretch/>
        </p:blipFill>
        <p:spPr>
          <a:xfrm>
            <a:off x="523010" y="1564599"/>
            <a:ext cx="3193473" cy="299528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3261F4-475A-A645-B81D-99FC5B406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571" y="1564599"/>
            <a:ext cx="4788419" cy="29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5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2911313" y="1336360"/>
            <a:ext cx="51645" cy="315125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4426006" y="1336359"/>
            <a:ext cx="51645" cy="315125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1"/>
          <p:cNvGrpSpPr/>
          <p:nvPr/>
        </p:nvGrpSpPr>
        <p:grpSpPr>
          <a:xfrm>
            <a:off x="2746167" y="1851768"/>
            <a:ext cx="1835568" cy="280717"/>
            <a:chOff x="3793472" y="2309868"/>
            <a:chExt cx="1438042" cy="27246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3" y="2309868"/>
              <a:ext cx="1438041" cy="105990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319936" cy="103973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365818" y="1381976"/>
            <a:ext cx="1283796" cy="405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Offensività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394842" y="1847654"/>
            <a:ext cx="1283796" cy="405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Fallosità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" name="Google Shape;668;p31">
            <a:extLst>
              <a:ext uri="{FF2B5EF4-FFF2-40B4-BE49-F238E27FC236}">
                <a16:creationId xmlns:a16="http://schemas.microsoft.com/office/drawing/2014/main" id="{2B93F1C7-D479-BA58-C021-CEB75E1705E3}"/>
              </a:ext>
            </a:extLst>
          </p:cNvPr>
          <p:cNvSpPr/>
          <p:nvPr/>
        </p:nvSpPr>
        <p:spPr>
          <a:xfrm>
            <a:off x="2745038" y="1585767"/>
            <a:ext cx="2063775" cy="109551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669;p31">
            <a:extLst>
              <a:ext uri="{FF2B5EF4-FFF2-40B4-BE49-F238E27FC236}">
                <a16:creationId xmlns:a16="http://schemas.microsoft.com/office/drawing/2014/main" id="{A40BD650-9D77-45A5-2694-A848DB835976}"/>
              </a:ext>
            </a:extLst>
          </p:cNvPr>
          <p:cNvGrpSpPr/>
          <p:nvPr/>
        </p:nvGrpSpPr>
        <p:grpSpPr>
          <a:xfrm>
            <a:off x="2746168" y="2820750"/>
            <a:ext cx="1921645" cy="284092"/>
            <a:chOff x="3793472" y="2309869"/>
            <a:chExt cx="1505477" cy="275741"/>
          </a:xfrm>
        </p:grpSpPr>
        <p:sp>
          <p:nvSpPr>
            <p:cNvPr id="6" name="Google Shape;670;p31">
              <a:extLst>
                <a:ext uri="{FF2B5EF4-FFF2-40B4-BE49-F238E27FC236}">
                  <a16:creationId xmlns:a16="http://schemas.microsoft.com/office/drawing/2014/main" id="{294ACBA4-BAB3-4689-7A0C-6A4C09C36495}"/>
                </a:ext>
              </a:extLst>
            </p:cNvPr>
            <p:cNvSpPr/>
            <p:nvPr/>
          </p:nvSpPr>
          <p:spPr>
            <a:xfrm>
              <a:off x="3793472" y="2309869"/>
              <a:ext cx="1242291" cy="105255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1;p31">
              <a:extLst>
                <a:ext uri="{FF2B5EF4-FFF2-40B4-BE49-F238E27FC236}">
                  <a16:creationId xmlns:a16="http://schemas.microsoft.com/office/drawing/2014/main" id="{34012A53-F605-D697-9371-C6A49E2EE5FF}"/>
                </a:ext>
              </a:extLst>
            </p:cNvPr>
            <p:cNvSpPr/>
            <p:nvPr/>
          </p:nvSpPr>
          <p:spPr>
            <a:xfrm>
              <a:off x="3793472" y="2478360"/>
              <a:ext cx="1505477" cy="107250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675;p31">
            <a:extLst>
              <a:ext uri="{FF2B5EF4-FFF2-40B4-BE49-F238E27FC236}">
                <a16:creationId xmlns:a16="http://schemas.microsoft.com/office/drawing/2014/main" id="{7FCDF03F-91E0-CB7F-260C-2FDD0DD04436}"/>
              </a:ext>
            </a:extLst>
          </p:cNvPr>
          <p:cNvSpPr txBox="1">
            <a:spLocks/>
          </p:cNvSpPr>
          <p:nvPr/>
        </p:nvSpPr>
        <p:spPr>
          <a:xfrm>
            <a:off x="1365818" y="2350957"/>
            <a:ext cx="1283796" cy="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it-IT" sz="1800">
                <a:solidFill>
                  <a:schemeClr val="accent1"/>
                </a:solidFill>
              </a:rPr>
              <a:t>Offensività</a:t>
            </a:r>
          </a:p>
        </p:txBody>
      </p:sp>
      <p:sp>
        <p:nvSpPr>
          <p:cNvPr id="9" name="Google Shape;677;p31">
            <a:extLst>
              <a:ext uri="{FF2B5EF4-FFF2-40B4-BE49-F238E27FC236}">
                <a16:creationId xmlns:a16="http://schemas.microsoft.com/office/drawing/2014/main" id="{6C0C254D-8AC3-078E-9DAF-66DFE426F08B}"/>
              </a:ext>
            </a:extLst>
          </p:cNvPr>
          <p:cNvSpPr txBox="1">
            <a:spLocks/>
          </p:cNvSpPr>
          <p:nvPr/>
        </p:nvSpPr>
        <p:spPr>
          <a:xfrm>
            <a:off x="1394842" y="2816635"/>
            <a:ext cx="1283796" cy="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it-IT" sz="1800">
                <a:solidFill>
                  <a:schemeClr val="accent2"/>
                </a:solidFill>
              </a:rPr>
              <a:t>Fallosità</a:t>
            </a:r>
          </a:p>
        </p:txBody>
      </p:sp>
      <p:sp>
        <p:nvSpPr>
          <p:cNvPr id="12" name="Google Shape;668;p31">
            <a:extLst>
              <a:ext uri="{FF2B5EF4-FFF2-40B4-BE49-F238E27FC236}">
                <a16:creationId xmlns:a16="http://schemas.microsoft.com/office/drawing/2014/main" id="{C46FA12D-1C14-DB12-63EF-BE5448E8421B}"/>
              </a:ext>
            </a:extLst>
          </p:cNvPr>
          <p:cNvSpPr/>
          <p:nvPr/>
        </p:nvSpPr>
        <p:spPr>
          <a:xfrm>
            <a:off x="2745037" y="2554748"/>
            <a:ext cx="2173328" cy="105325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1;p31">
            <a:extLst>
              <a:ext uri="{FF2B5EF4-FFF2-40B4-BE49-F238E27FC236}">
                <a16:creationId xmlns:a16="http://schemas.microsoft.com/office/drawing/2014/main" id="{55BA875C-6C98-CBBB-53B2-90C254B9B217}"/>
              </a:ext>
            </a:extLst>
          </p:cNvPr>
          <p:cNvSpPr/>
          <p:nvPr/>
        </p:nvSpPr>
        <p:spPr>
          <a:xfrm>
            <a:off x="2742690" y="3981219"/>
            <a:ext cx="1839496" cy="117660"/>
          </a:xfrm>
          <a:custGeom>
            <a:avLst/>
            <a:gdLst/>
            <a:ahLst/>
            <a:cxnLst/>
            <a:rect l="l" t="t" r="r" b="b"/>
            <a:pathLst>
              <a:path w="21095" h="1488" extrusionOk="0">
                <a:moveTo>
                  <a:pt x="744" y="1"/>
                </a:moveTo>
                <a:cubicBezTo>
                  <a:pt x="341" y="1"/>
                  <a:pt x="1" y="341"/>
                  <a:pt x="1" y="744"/>
                </a:cubicBezTo>
                <a:cubicBezTo>
                  <a:pt x="1" y="1147"/>
                  <a:pt x="341" y="1488"/>
                  <a:pt x="744" y="1488"/>
                </a:cubicBezTo>
                <a:lnTo>
                  <a:pt x="20351" y="1488"/>
                </a:lnTo>
                <a:cubicBezTo>
                  <a:pt x="20754" y="1488"/>
                  <a:pt x="21094" y="1147"/>
                  <a:pt x="21094" y="744"/>
                </a:cubicBezTo>
                <a:cubicBezTo>
                  <a:pt x="21094" y="341"/>
                  <a:pt x="20754" y="1"/>
                  <a:pt x="20351" y="1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75;p31">
            <a:extLst>
              <a:ext uri="{FF2B5EF4-FFF2-40B4-BE49-F238E27FC236}">
                <a16:creationId xmlns:a16="http://schemas.microsoft.com/office/drawing/2014/main" id="{E6B056B6-93F7-61A3-1110-2BE398141940}"/>
              </a:ext>
            </a:extLst>
          </p:cNvPr>
          <p:cNvSpPr txBox="1">
            <a:spLocks/>
          </p:cNvSpPr>
          <p:nvPr/>
        </p:nvSpPr>
        <p:spPr>
          <a:xfrm>
            <a:off x="1394842" y="3342936"/>
            <a:ext cx="1283796" cy="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it-IT" sz="1800">
                <a:solidFill>
                  <a:schemeClr val="accent1"/>
                </a:solidFill>
              </a:rPr>
              <a:t>Offensività</a:t>
            </a:r>
          </a:p>
        </p:txBody>
      </p:sp>
      <p:sp>
        <p:nvSpPr>
          <p:cNvPr id="17" name="Google Shape;677;p31">
            <a:extLst>
              <a:ext uri="{FF2B5EF4-FFF2-40B4-BE49-F238E27FC236}">
                <a16:creationId xmlns:a16="http://schemas.microsoft.com/office/drawing/2014/main" id="{1BEE18B3-A69C-F85E-3FFE-80DEA7D30F37}"/>
              </a:ext>
            </a:extLst>
          </p:cNvPr>
          <p:cNvSpPr txBox="1">
            <a:spLocks/>
          </p:cNvSpPr>
          <p:nvPr/>
        </p:nvSpPr>
        <p:spPr>
          <a:xfrm>
            <a:off x="1423866" y="3808614"/>
            <a:ext cx="1283796" cy="4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it-IT" sz="1800">
                <a:solidFill>
                  <a:schemeClr val="accent2"/>
                </a:solidFill>
              </a:rPr>
              <a:t>Fallosità</a:t>
            </a:r>
          </a:p>
        </p:txBody>
      </p:sp>
      <p:sp>
        <p:nvSpPr>
          <p:cNvPr id="20" name="Google Shape;668;p31">
            <a:extLst>
              <a:ext uri="{FF2B5EF4-FFF2-40B4-BE49-F238E27FC236}">
                <a16:creationId xmlns:a16="http://schemas.microsoft.com/office/drawing/2014/main" id="{D49F26AD-1991-014D-2B54-9CCCCCA3CDE4}"/>
              </a:ext>
            </a:extLst>
          </p:cNvPr>
          <p:cNvSpPr/>
          <p:nvPr/>
        </p:nvSpPr>
        <p:spPr>
          <a:xfrm>
            <a:off x="2744633" y="3546727"/>
            <a:ext cx="2018328" cy="106800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62;p31">
            <a:extLst>
              <a:ext uri="{FF2B5EF4-FFF2-40B4-BE49-F238E27FC236}">
                <a16:creationId xmlns:a16="http://schemas.microsoft.com/office/drawing/2014/main" id="{B754571C-08CA-073E-4971-A77DB9DD3D5C}"/>
              </a:ext>
            </a:extLst>
          </p:cNvPr>
          <p:cNvSpPr/>
          <p:nvPr/>
        </p:nvSpPr>
        <p:spPr>
          <a:xfrm rot="5400000" flipH="1">
            <a:off x="2492628" y="309058"/>
            <a:ext cx="105325" cy="3906720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62;p31">
            <a:extLst>
              <a:ext uri="{FF2B5EF4-FFF2-40B4-BE49-F238E27FC236}">
                <a16:creationId xmlns:a16="http://schemas.microsoft.com/office/drawing/2014/main" id="{6EFF9D68-BB75-A3A4-62FB-A2C4B2BF4A12}"/>
              </a:ext>
            </a:extLst>
          </p:cNvPr>
          <p:cNvSpPr/>
          <p:nvPr/>
        </p:nvSpPr>
        <p:spPr>
          <a:xfrm rot="5400000" flipH="1">
            <a:off x="2516286" y="1228228"/>
            <a:ext cx="58006" cy="3906720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2228148-E4F3-E26C-61A6-4A859117D3C9}"/>
              </a:ext>
            </a:extLst>
          </p:cNvPr>
          <p:cNvSpPr txBox="1"/>
          <p:nvPr/>
        </p:nvSpPr>
        <p:spPr>
          <a:xfrm>
            <a:off x="659498" y="1584582"/>
            <a:ext cx="76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aven Pro" panose="020B0604020202020204" charset="0"/>
              </a:rPr>
              <a:t>2014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4C72E25-6EEE-4775-435B-414DAD7B25A7}"/>
              </a:ext>
            </a:extLst>
          </p:cNvPr>
          <p:cNvSpPr txBox="1"/>
          <p:nvPr/>
        </p:nvSpPr>
        <p:spPr>
          <a:xfrm>
            <a:off x="645931" y="2489512"/>
            <a:ext cx="70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aven Pro" panose="020B0604020202020204" charset="0"/>
              </a:rPr>
              <a:t>2017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67913E4-F1F0-B763-502B-DFB775E68AB5}"/>
              </a:ext>
            </a:extLst>
          </p:cNvPr>
          <p:cNvSpPr txBox="1"/>
          <p:nvPr/>
        </p:nvSpPr>
        <p:spPr>
          <a:xfrm>
            <a:off x="659498" y="3361219"/>
            <a:ext cx="76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Maven Pro" panose="020B0604020202020204" charset="0"/>
              </a:rPr>
              <a:t>2020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83C0FB4-603F-E2F7-E7B2-C770E5CD37DF}"/>
              </a:ext>
            </a:extLst>
          </p:cNvPr>
          <p:cNvSpPr txBox="1"/>
          <p:nvPr/>
        </p:nvSpPr>
        <p:spPr>
          <a:xfrm>
            <a:off x="2719986" y="1006315"/>
            <a:ext cx="52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0%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9BD2ED8-F4AE-7AE8-3599-7D011D2B194C}"/>
              </a:ext>
            </a:extLst>
          </p:cNvPr>
          <p:cNvSpPr txBox="1"/>
          <p:nvPr/>
        </p:nvSpPr>
        <p:spPr>
          <a:xfrm>
            <a:off x="4231470" y="976262"/>
            <a:ext cx="83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aven Pro" panose="020B0604020202020204" charset="0"/>
              </a:rPr>
              <a:t>50%</a:t>
            </a:r>
          </a:p>
        </p:txBody>
      </p:sp>
      <p:sp>
        <p:nvSpPr>
          <p:cNvPr id="33" name="Google Shape;668;p31">
            <a:extLst>
              <a:ext uri="{FF2B5EF4-FFF2-40B4-BE49-F238E27FC236}">
                <a16:creationId xmlns:a16="http://schemas.microsoft.com/office/drawing/2014/main" id="{1E4A519F-E2EB-C146-5362-4C467CC50B62}"/>
              </a:ext>
            </a:extLst>
          </p:cNvPr>
          <p:cNvSpPr/>
          <p:nvPr/>
        </p:nvSpPr>
        <p:spPr>
          <a:xfrm>
            <a:off x="2745039" y="1402655"/>
            <a:ext cx="1526968" cy="109551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68;p31">
            <a:extLst>
              <a:ext uri="{FF2B5EF4-FFF2-40B4-BE49-F238E27FC236}">
                <a16:creationId xmlns:a16="http://schemas.microsoft.com/office/drawing/2014/main" id="{5DDB9727-701E-F53E-7999-F9404B091189}"/>
              </a:ext>
            </a:extLst>
          </p:cNvPr>
          <p:cNvSpPr/>
          <p:nvPr/>
        </p:nvSpPr>
        <p:spPr>
          <a:xfrm>
            <a:off x="2748155" y="2359530"/>
            <a:ext cx="1441975" cy="105325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668;p31">
            <a:extLst>
              <a:ext uri="{FF2B5EF4-FFF2-40B4-BE49-F238E27FC236}">
                <a16:creationId xmlns:a16="http://schemas.microsoft.com/office/drawing/2014/main" id="{8D704E65-9CCA-F7DA-AFB7-5B2CBC372AED}"/>
              </a:ext>
            </a:extLst>
          </p:cNvPr>
          <p:cNvSpPr/>
          <p:nvPr/>
        </p:nvSpPr>
        <p:spPr>
          <a:xfrm>
            <a:off x="2745037" y="3365966"/>
            <a:ext cx="1634443" cy="108186"/>
          </a:xfrm>
          <a:custGeom>
            <a:avLst/>
            <a:gdLst/>
            <a:ahLst/>
            <a:cxnLst/>
            <a:rect l="l" t="t" r="r" b="b"/>
            <a:pathLst>
              <a:path w="19154" h="1488" extrusionOk="0">
                <a:moveTo>
                  <a:pt x="744" y="0"/>
                </a:moveTo>
                <a:cubicBezTo>
                  <a:pt x="328" y="0"/>
                  <a:pt x="1" y="340"/>
                  <a:pt x="1" y="744"/>
                </a:cubicBezTo>
                <a:cubicBezTo>
                  <a:pt x="1" y="1159"/>
                  <a:pt x="328" y="1487"/>
                  <a:pt x="744" y="1487"/>
                </a:cubicBezTo>
                <a:lnTo>
                  <a:pt x="18410" y="1487"/>
                </a:lnTo>
                <a:cubicBezTo>
                  <a:pt x="18826" y="1487"/>
                  <a:pt x="19154" y="1147"/>
                  <a:pt x="19154" y="744"/>
                </a:cubicBezTo>
                <a:cubicBezTo>
                  <a:pt x="19154" y="340"/>
                  <a:pt x="18826" y="0"/>
                  <a:pt x="18410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670;p31">
            <a:extLst>
              <a:ext uri="{FF2B5EF4-FFF2-40B4-BE49-F238E27FC236}">
                <a16:creationId xmlns:a16="http://schemas.microsoft.com/office/drawing/2014/main" id="{82736605-5DED-62EC-05E2-03BE1A7C23C9}"/>
              </a:ext>
            </a:extLst>
          </p:cNvPr>
          <p:cNvSpPr/>
          <p:nvPr/>
        </p:nvSpPr>
        <p:spPr>
          <a:xfrm>
            <a:off x="2746168" y="3814161"/>
            <a:ext cx="1633166" cy="106800"/>
          </a:xfrm>
          <a:custGeom>
            <a:avLst/>
            <a:gdLst/>
            <a:ahLst/>
            <a:cxnLst/>
            <a:rect l="l" t="t" r="r" b="b"/>
            <a:pathLst>
              <a:path w="31264" h="1488" extrusionOk="0">
                <a:moveTo>
                  <a:pt x="744" y="0"/>
                </a:moveTo>
                <a:cubicBezTo>
                  <a:pt x="341" y="0"/>
                  <a:pt x="1" y="328"/>
                  <a:pt x="1" y="744"/>
                </a:cubicBezTo>
                <a:cubicBezTo>
                  <a:pt x="1" y="1147"/>
                  <a:pt x="341" y="1487"/>
                  <a:pt x="744" y="1487"/>
                </a:cubicBezTo>
                <a:lnTo>
                  <a:pt x="30520" y="1487"/>
                </a:lnTo>
                <a:cubicBezTo>
                  <a:pt x="30923" y="1487"/>
                  <a:pt x="31263" y="1147"/>
                  <a:pt x="31251" y="744"/>
                </a:cubicBezTo>
                <a:cubicBezTo>
                  <a:pt x="31251" y="328"/>
                  <a:pt x="30923" y="0"/>
                  <a:pt x="30520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D3DE5F5E-6FBA-B7D6-3B0F-F384C70AA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604"/>
              </p:ext>
            </p:extLst>
          </p:nvPr>
        </p:nvGraphicFramePr>
        <p:xfrm>
          <a:off x="5489497" y="1006315"/>
          <a:ext cx="3247030" cy="3218206"/>
        </p:xfrm>
        <a:graphic>
          <a:graphicData uri="http://schemas.openxmlformats.org/drawingml/2006/table">
            <a:tbl>
              <a:tblPr>
                <a:tableStyleId>{8773AA07-9595-4F96-AC0F-FFE81A676F27}</a:tableStyleId>
              </a:tblPr>
              <a:tblGrid>
                <a:gridCol w="537230">
                  <a:extLst>
                    <a:ext uri="{9D8B030D-6E8A-4147-A177-3AD203B41FA5}">
                      <a16:colId xmlns:a16="http://schemas.microsoft.com/office/drawing/2014/main" val="3384058502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960765649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4060085395"/>
                    </a:ext>
                  </a:extLst>
                </a:gridCol>
                <a:gridCol w="671945">
                  <a:extLst>
                    <a:ext uri="{9D8B030D-6E8A-4147-A177-3AD203B41FA5}">
                      <a16:colId xmlns:a16="http://schemas.microsoft.com/office/drawing/2014/main" val="3679552226"/>
                    </a:ext>
                  </a:extLst>
                </a:gridCol>
                <a:gridCol w="583127">
                  <a:extLst>
                    <a:ext uri="{9D8B030D-6E8A-4147-A177-3AD203B41FA5}">
                      <a16:colId xmlns:a16="http://schemas.microsoft.com/office/drawing/2014/main" val="749503850"/>
                    </a:ext>
                  </a:extLst>
                </a:gridCol>
              </a:tblGrid>
              <a:tr h="4015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Anno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FF9973"/>
                          </a:solidFill>
                          <a:effectLst/>
                        </a:rPr>
                        <a:t>Offensive</a:t>
                      </a:r>
                      <a:endParaRPr lang="it-IT" sz="1100" b="1" i="0" u="none" strike="noStrike" dirty="0">
                        <a:solidFill>
                          <a:srgbClr val="FF997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Difensive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Fallose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E898AC"/>
                          </a:solidFill>
                          <a:effectLst/>
                        </a:rPr>
                        <a:t>Non fallose</a:t>
                      </a:r>
                    </a:p>
                  </a:txBody>
                  <a:tcPr marL="7620" marR="7620" marT="762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7630296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2014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45.6%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54.4%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50.6%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49.4%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621732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2015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44.4%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55.6%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50.6%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49.4%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4748887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2016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41.3%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58.7%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46.9%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53.1%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7764544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2017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43.9%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56.1%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48.0%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52.0%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090139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2018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42.9%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57.1%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49.0%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51.0%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220389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2019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39.8%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60.2%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44.9%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55.1%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497901"/>
                  </a:ext>
                </a:extLst>
              </a:tr>
              <a:tr h="40238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b="1" u="none" strike="noStrike" dirty="0">
                          <a:solidFill>
                            <a:srgbClr val="00CFCC"/>
                          </a:solidFill>
                          <a:effectLst/>
                        </a:rPr>
                        <a:t>2020</a:t>
                      </a:r>
                      <a:endParaRPr lang="it-IT" sz="1100" b="1" i="0" u="none" strike="noStrike" dirty="0">
                        <a:solidFill>
                          <a:srgbClr val="00CF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45.9%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54.1%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48.5%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51.5%</a:t>
                      </a:r>
                      <a:endParaRPr lang="it-IT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058813"/>
                  </a:ext>
                </a:extLst>
              </a:tr>
            </a:tbl>
          </a:graphicData>
        </a:graphic>
      </p:graphicFrame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1EBC2489-B520-F9FF-BCDC-92C9B480F5B5}"/>
              </a:ext>
            </a:extLst>
          </p:cNvPr>
          <p:cNvSpPr/>
          <p:nvPr/>
        </p:nvSpPr>
        <p:spPr>
          <a:xfrm>
            <a:off x="5412520" y="918978"/>
            <a:ext cx="3448982" cy="3568635"/>
          </a:xfrm>
          <a:prstGeom prst="roundRect">
            <a:avLst/>
          </a:prstGeom>
          <a:noFill/>
          <a:ln>
            <a:solidFill>
              <a:srgbClr val="FF9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72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1;p47">
            <a:extLst>
              <a:ext uri="{FF2B5EF4-FFF2-40B4-BE49-F238E27FC236}">
                <a16:creationId xmlns:a16="http://schemas.microsoft.com/office/drawing/2014/main" id="{FE310913-84FA-AC08-34E2-60FF6E239BF9}"/>
              </a:ext>
            </a:extLst>
          </p:cNvPr>
          <p:cNvSpPr txBox="1">
            <a:spLocks/>
          </p:cNvSpPr>
          <p:nvPr/>
        </p:nvSpPr>
        <p:spPr>
          <a:xfrm>
            <a:off x="2660400" y="2011050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>
                <a:solidFill>
                  <a:srgbClr val="FF9973"/>
                </a:solidFill>
              </a:rPr>
              <a:t>THANKS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D18F83-5A54-B98B-00F0-940D5E6F29CE}"/>
              </a:ext>
            </a:extLst>
          </p:cNvPr>
          <p:cNvSpPr txBox="1"/>
          <p:nvPr/>
        </p:nvSpPr>
        <p:spPr>
          <a:xfrm>
            <a:off x="3019410" y="3842364"/>
            <a:ext cx="32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Andrea Baldinini</a:t>
            </a:r>
          </a:p>
          <a:p>
            <a:pPr algn="ctr"/>
            <a:r>
              <a:rPr lang="it-IT" b="1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Jacopo Bonanno</a:t>
            </a:r>
            <a:endParaRPr lang="it-IT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E3E4CBBA-8EB5-CBC3-8140-6A269019EF4E}"/>
                  </a:ext>
                </a:extLst>
              </p14:cNvPr>
              <p14:cNvContentPartPr/>
              <p14:nvPr/>
            </p14:nvContentPartPr>
            <p14:xfrm>
              <a:off x="4120309" y="89400"/>
              <a:ext cx="113760" cy="11620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E3E4CBBA-8EB5-CBC3-8140-6A269019EF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7309" y="26400"/>
                <a:ext cx="239400" cy="12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EB2A2C80-48A0-D6AE-6C86-BF8C66A16720}"/>
                  </a:ext>
                </a:extLst>
              </p14:cNvPr>
              <p14:cNvContentPartPr/>
              <p14:nvPr/>
            </p14:nvContentPartPr>
            <p14:xfrm>
              <a:off x="4134349" y="374160"/>
              <a:ext cx="65520" cy="3315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EB2A2C80-48A0-D6AE-6C86-BF8C66A167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1349" y="311160"/>
                <a:ext cx="19116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Google Shape;1362;p47">
            <a:extLst>
              <a:ext uri="{FF2B5EF4-FFF2-40B4-BE49-F238E27FC236}">
                <a16:creationId xmlns:a16="http://schemas.microsoft.com/office/drawing/2014/main" id="{C9C1B2A6-80FC-3F89-5EC3-16021FAAFDEE}"/>
              </a:ext>
            </a:extLst>
          </p:cNvPr>
          <p:cNvSpPr txBox="1">
            <a:spLocks/>
          </p:cNvSpPr>
          <p:nvPr/>
        </p:nvSpPr>
        <p:spPr>
          <a:xfrm>
            <a:off x="3314711" y="732938"/>
            <a:ext cx="2514578" cy="986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00CFCC"/>
                </a:solidFill>
                <a:latin typeface="Share Tech" panose="020B0604020202020204" charset="0"/>
              </a:rPr>
              <a:t>Do you have any questions?</a:t>
            </a:r>
          </a:p>
          <a:p>
            <a:pPr algn="ctr"/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Share Tech" panose="020B0604020202020204" charset="0"/>
                <a:hlinkClick r:id="rId9"/>
              </a:rPr>
              <a:t>jacopobonanno@outlook.it</a:t>
            </a: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Share Tech" panose="020B0604020202020204" charset="0"/>
              </a:rPr>
              <a:t>S1110402@studenti.univpm.it</a:t>
            </a:r>
          </a:p>
        </p:txBody>
      </p:sp>
      <p:sp>
        <p:nvSpPr>
          <p:cNvPr id="7" name="Google Shape;1372;p47">
            <a:extLst>
              <a:ext uri="{FF2B5EF4-FFF2-40B4-BE49-F238E27FC236}">
                <a16:creationId xmlns:a16="http://schemas.microsoft.com/office/drawing/2014/main" id="{3885E7EF-76EB-4E1F-22A5-195B7109D900}"/>
              </a:ext>
            </a:extLst>
          </p:cNvPr>
          <p:cNvSpPr/>
          <p:nvPr/>
        </p:nvSpPr>
        <p:spPr>
          <a:xfrm>
            <a:off x="3140201" y="3597837"/>
            <a:ext cx="752018" cy="7648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379;p47">
            <a:extLst>
              <a:ext uri="{FF2B5EF4-FFF2-40B4-BE49-F238E27FC236}">
                <a16:creationId xmlns:a16="http://schemas.microsoft.com/office/drawing/2014/main" id="{EE00EE96-C2AF-81B2-A527-1026AFE58976}"/>
              </a:ext>
            </a:extLst>
          </p:cNvPr>
          <p:cNvGrpSpPr/>
          <p:nvPr/>
        </p:nvGrpSpPr>
        <p:grpSpPr>
          <a:xfrm>
            <a:off x="3306185" y="3721924"/>
            <a:ext cx="420050" cy="382050"/>
            <a:chOff x="3824739" y="3890112"/>
            <a:chExt cx="208105" cy="186110"/>
          </a:xfrm>
        </p:grpSpPr>
        <p:sp>
          <p:nvSpPr>
            <p:cNvPr id="9" name="Google Shape;1380;p47">
              <a:extLst>
                <a:ext uri="{FF2B5EF4-FFF2-40B4-BE49-F238E27FC236}">
                  <a16:creationId xmlns:a16="http://schemas.microsoft.com/office/drawing/2014/main" id="{E57A29D8-3661-A060-5459-7250BA168514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1;p47">
              <a:extLst>
                <a:ext uri="{FF2B5EF4-FFF2-40B4-BE49-F238E27FC236}">
                  <a16:creationId xmlns:a16="http://schemas.microsoft.com/office/drawing/2014/main" id="{E54AC0CC-BA96-8FE2-5205-4BF97FBA8EC7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2;p47">
              <a:extLst>
                <a:ext uri="{FF2B5EF4-FFF2-40B4-BE49-F238E27FC236}">
                  <a16:creationId xmlns:a16="http://schemas.microsoft.com/office/drawing/2014/main" id="{D67A6556-C887-18A8-40E1-A127FF5ED13B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32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3" y="1100253"/>
            <a:ext cx="3791347" cy="2869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Setting: </a:t>
            </a:r>
            <a:r>
              <a:rPr lang="it-IT"/>
              <a:t>Premier League, Ligue 1, Bundesliga, LaLiga, Serie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Timing</a:t>
            </a:r>
            <a:r>
              <a:rPr lang="it-IT"/>
              <a:t>: 2014-2020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Focus</a:t>
            </a:r>
            <a:r>
              <a:rPr lang="it-IT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modello di previsione GG/NG,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ruolo fattore casa/fuori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/>
              <a:t>Fonte</a:t>
            </a:r>
            <a:r>
              <a:rPr lang="pt-BR" sz="900"/>
              <a:t>: https://www kaggle com/datasets/sanjeetsinghnaik/football-data-top-5-leagues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06727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Contesto di riferimento</a:t>
            </a:r>
            <a:endParaRPr/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898451" y="9373"/>
            <a:ext cx="1245550" cy="3164736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533;p53">
            <a:extLst>
              <a:ext uri="{FF2B5EF4-FFF2-40B4-BE49-F238E27FC236}">
                <a16:creationId xmlns:a16="http://schemas.microsoft.com/office/drawing/2014/main" id="{5A4D87FE-B7F2-C838-7C12-EFB6DE2CE9A3}"/>
              </a:ext>
            </a:extLst>
          </p:cNvPr>
          <p:cNvGrpSpPr/>
          <p:nvPr/>
        </p:nvGrpSpPr>
        <p:grpSpPr>
          <a:xfrm>
            <a:off x="4655079" y="1664305"/>
            <a:ext cx="2796216" cy="1667713"/>
            <a:chOff x="233350" y="949250"/>
            <a:chExt cx="7137300" cy="3802300"/>
          </a:xfrm>
          <a:solidFill>
            <a:srgbClr val="002845"/>
          </a:solidFill>
          <a:effectLst/>
        </p:grpSpPr>
        <p:sp>
          <p:nvSpPr>
            <p:cNvPr id="3" name="Google Shape;3534;p53">
              <a:extLst>
                <a:ext uri="{FF2B5EF4-FFF2-40B4-BE49-F238E27FC236}">
                  <a16:creationId xmlns:a16="http://schemas.microsoft.com/office/drawing/2014/main" id="{98B75DD8-AAAB-056E-238F-3DFCFFE1D740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35;p53">
              <a:extLst>
                <a:ext uri="{FF2B5EF4-FFF2-40B4-BE49-F238E27FC236}">
                  <a16:creationId xmlns:a16="http://schemas.microsoft.com/office/drawing/2014/main" id="{D327F2E6-1F01-89ED-0B1A-A0F595CBCFC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36;p53">
              <a:extLst>
                <a:ext uri="{FF2B5EF4-FFF2-40B4-BE49-F238E27FC236}">
                  <a16:creationId xmlns:a16="http://schemas.microsoft.com/office/drawing/2014/main" id="{B4F6A06E-10A0-6BF4-B715-70E92C663768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37;p53">
              <a:extLst>
                <a:ext uri="{FF2B5EF4-FFF2-40B4-BE49-F238E27FC236}">
                  <a16:creationId xmlns:a16="http://schemas.microsoft.com/office/drawing/2014/main" id="{FC1FD110-8268-F02E-8BE4-C435A52AD0C9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38;p53">
              <a:extLst>
                <a:ext uri="{FF2B5EF4-FFF2-40B4-BE49-F238E27FC236}">
                  <a16:creationId xmlns:a16="http://schemas.microsoft.com/office/drawing/2014/main" id="{92CD9C2B-801B-C928-FAD7-3DE0FE6123FD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39;p53">
              <a:extLst>
                <a:ext uri="{FF2B5EF4-FFF2-40B4-BE49-F238E27FC236}">
                  <a16:creationId xmlns:a16="http://schemas.microsoft.com/office/drawing/2014/main" id="{A077D87E-A72C-23A7-3EBA-CF7BA07FABEC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40;p53">
              <a:extLst>
                <a:ext uri="{FF2B5EF4-FFF2-40B4-BE49-F238E27FC236}">
                  <a16:creationId xmlns:a16="http://schemas.microsoft.com/office/drawing/2014/main" id="{0E955685-972A-A213-8AFC-3358AAE8C707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41;p53">
              <a:extLst>
                <a:ext uri="{FF2B5EF4-FFF2-40B4-BE49-F238E27FC236}">
                  <a16:creationId xmlns:a16="http://schemas.microsoft.com/office/drawing/2014/main" id="{7777F96C-20D7-B751-68F6-CF6158EB2060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42;p53">
              <a:extLst>
                <a:ext uri="{FF2B5EF4-FFF2-40B4-BE49-F238E27FC236}">
                  <a16:creationId xmlns:a16="http://schemas.microsoft.com/office/drawing/2014/main" id="{D3DBDF97-10E8-009E-EC9E-4C9D3B01A42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43;p53">
              <a:extLst>
                <a:ext uri="{FF2B5EF4-FFF2-40B4-BE49-F238E27FC236}">
                  <a16:creationId xmlns:a16="http://schemas.microsoft.com/office/drawing/2014/main" id="{84BC5450-F8E4-BD44-0094-436E8B1682FE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44;p53">
              <a:extLst>
                <a:ext uri="{FF2B5EF4-FFF2-40B4-BE49-F238E27FC236}">
                  <a16:creationId xmlns:a16="http://schemas.microsoft.com/office/drawing/2014/main" id="{DD674092-CAC0-403E-32E2-71746880629C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45;p53">
              <a:extLst>
                <a:ext uri="{FF2B5EF4-FFF2-40B4-BE49-F238E27FC236}">
                  <a16:creationId xmlns:a16="http://schemas.microsoft.com/office/drawing/2014/main" id="{52304372-16AE-285C-C337-E2BC55C58E25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46;p53">
              <a:extLst>
                <a:ext uri="{FF2B5EF4-FFF2-40B4-BE49-F238E27FC236}">
                  <a16:creationId xmlns:a16="http://schemas.microsoft.com/office/drawing/2014/main" id="{FE317EDB-59A6-D1A1-2CCD-04EBA6CCFE1C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47;p53">
              <a:extLst>
                <a:ext uri="{FF2B5EF4-FFF2-40B4-BE49-F238E27FC236}">
                  <a16:creationId xmlns:a16="http://schemas.microsoft.com/office/drawing/2014/main" id="{ECBB382F-7CBB-7B0E-5730-91929C414267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48;p53">
              <a:extLst>
                <a:ext uri="{FF2B5EF4-FFF2-40B4-BE49-F238E27FC236}">
                  <a16:creationId xmlns:a16="http://schemas.microsoft.com/office/drawing/2014/main" id="{99D28E90-79EF-759B-5DF4-87D9596AF6FF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49;p53">
              <a:extLst>
                <a:ext uri="{FF2B5EF4-FFF2-40B4-BE49-F238E27FC236}">
                  <a16:creationId xmlns:a16="http://schemas.microsoft.com/office/drawing/2014/main" id="{1180CA74-ABAF-F7B0-88A0-DAE3894649F8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50;p53">
              <a:extLst>
                <a:ext uri="{FF2B5EF4-FFF2-40B4-BE49-F238E27FC236}">
                  <a16:creationId xmlns:a16="http://schemas.microsoft.com/office/drawing/2014/main" id="{E81AFDD9-4265-E32B-334F-C977D01038AB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51;p53">
              <a:extLst>
                <a:ext uri="{FF2B5EF4-FFF2-40B4-BE49-F238E27FC236}">
                  <a16:creationId xmlns:a16="http://schemas.microsoft.com/office/drawing/2014/main" id="{9D7061F5-B4FE-89DD-84E5-C5C8560D3EFD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52;p53">
              <a:extLst>
                <a:ext uri="{FF2B5EF4-FFF2-40B4-BE49-F238E27FC236}">
                  <a16:creationId xmlns:a16="http://schemas.microsoft.com/office/drawing/2014/main" id="{D7BD8844-2435-B325-E1F7-197723738D89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53;p53">
              <a:extLst>
                <a:ext uri="{FF2B5EF4-FFF2-40B4-BE49-F238E27FC236}">
                  <a16:creationId xmlns:a16="http://schemas.microsoft.com/office/drawing/2014/main" id="{28E79A4C-FB72-35EA-9B70-30BD49FF2322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54;p53">
              <a:extLst>
                <a:ext uri="{FF2B5EF4-FFF2-40B4-BE49-F238E27FC236}">
                  <a16:creationId xmlns:a16="http://schemas.microsoft.com/office/drawing/2014/main" id="{59C12B6F-85A1-C67A-AC57-0D4F03AEC8B3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55;p53">
              <a:extLst>
                <a:ext uri="{FF2B5EF4-FFF2-40B4-BE49-F238E27FC236}">
                  <a16:creationId xmlns:a16="http://schemas.microsoft.com/office/drawing/2014/main" id="{9D361DD7-47F9-41D3-CAAA-288EB8CC7EBA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56;p53">
              <a:extLst>
                <a:ext uri="{FF2B5EF4-FFF2-40B4-BE49-F238E27FC236}">
                  <a16:creationId xmlns:a16="http://schemas.microsoft.com/office/drawing/2014/main" id="{1E2794B5-C7AB-6909-97DD-2CF8CA2E7761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57;p53">
              <a:extLst>
                <a:ext uri="{FF2B5EF4-FFF2-40B4-BE49-F238E27FC236}">
                  <a16:creationId xmlns:a16="http://schemas.microsoft.com/office/drawing/2014/main" id="{0400A473-D18E-027F-44F1-08FF7063C8FD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58;p53">
              <a:extLst>
                <a:ext uri="{FF2B5EF4-FFF2-40B4-BE49-F238E27FC236}">
                  <a16:creationId xmlns:a16="http://schemas.microsoft.com/office/drawing/2014/main" id="{4C102CFF-C818-D4C4-B689-D9516058DBE0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59;p53">
              <a:extLst>
                <a:ext uri="{FF2B5EF4-FFF2-40B4-BE49-F238E27FC236}">
                  <a16:creationId xmlns:a16="http://schemas.microsoft.com/office/drawing/2014/main" id="{C02F942E-2923-67C0-D4ED-D7C270BACA42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60;p53">
              <a:extLst>
                <a:ext uri="{FF2B5EF4-FFF2-40B4-BE49-F238E27FC236}">
                  <a16:creationId xmlns:a16="http://schemas.microsoft.com/office/drawing/2014/main" id="{6CB39A36-A341-165B-85BD-12EF78ED217F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61;p53">
              <a:extLst>
                <a:ext uri="{FF2B5EF4-FFF2-40B4-BE49-F238E27FC236}">
                  <a16:creationId xmlns:a16="http://schemas.microsoft.com/office/drawing/2014/main" id="{89E9F52E-65E0-D8E3-3918-5E561FFA8798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62;p53">
              <a:extLst>
                <a:ext uri="{FF2B5EF4-FFF2-40B4-BE49-F238E27FC236}">
                  <a16:creationId xmlns:a16="http://schemas.microsoft.com/office/drawing/2014/main" id="{810DB739-5681-6EF5-EB0B-1CDEE5DFD1E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63;p53">
              <a:extLst>
                <a:ext uri="{FF2B5EF4-FFF2-40B4-BE49-F238E27FC236}">
                  <a16:creationId xmlns:a16="http://schemas.microsoft.com/office/drawing/2014/main" id="{21884131-878C-CD0E-11C2-73634E0A2D11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64;p53">
              <a:extLst>
                <a:ext uri="{FF2B5EF4-FFF2-40B4-BE49-F238E27FC236}">
                  <a16:creationId xmlns:a16="http://schemas.microsoft.com/office/drawing/2014/main" id="{7E901EC9-B033-36B2-B49D-F818A5F92462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65;p53">
              <a:extLst>
                <a:ext uri="{FF2B5EF4-FFF2-40B4-BE49-F238E27FC236}">
                  <a16:creationId xmlns:a16="http://schemas.microsoft.com/office/drawing/2014/main" id="{D838FDBC-56F2-8164-E04B-904FC1AFC2B0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66;p53">
              <a:extLst>
                <a:ext uri="{FF2B5EF4-FFF2-40B4-BE49-F238E27FC236}">
                  <a16:creationId xmlns:a16="http://schemas.microsoft.com/office/drawing/2014/main" id="{16C2327F-41FD-23B6-5DFC-E339D7B326F8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67;p53">
              <a:extLst>
                <a:ext uri="{FF2B5EF4-FFF2-40B4-BE49-F238E27FC236}">
                  <a16:creationId xmlns:a16="http://schemas.microsoft.com/office/drawing/2014/main" id="{50296B71-BFFE-A1BD-2E1C-72E6B890C761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68;p53">
              <a:extLst>
                <a:ext uri="{FF2B5EF4-FFF2-40B4-BE49-F238E27FC236}">
                  <a16:creationId xmlns:a16="http://schemas.microsoft.com/office/drawing/2014/main" id="{50127AB2-948D-DED1-358F-70CED1CC17E2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69;p53">
              <a:extLst>
                <a:ext uri="{FF2B5EF4-FFF2-40B4-BE49-F238E27FC236}">
                  <a16:creationId xmlns:a16="http://schemas.microsoft.com/office/drawing/2014/main" id="{E0299344-1341-79FD-E6DE-5AE0C51C4384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70;p53">
              <a:extLst>
                <a:ext uri="{FF2B5EF4-FFF2-40B4-BE49-F238E27FC236}">
                  <a16:creationId xmlns:a16="http://schemas.microsoft.com/office/drawing/2014/main" id="{CD038248-3E68-6C00-84EA-25A7004BD0C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71;p53">
              <a:extLst>
                <a:ext uri="{FF2B5EF4-FFF2-40B4-BE49-F238E27FC236}">
                  <a16:creationId xmlns:a16="http://schemas.microsoft.com/office/drawing/2014/main" id="{9FA092BA-A7CA-27CD-3D41-4838B090A89A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72;p53">
              <a:extLst>
                <a:ext uri="{FF2B5EF4-FFF2-40B4-BE49-F238E27FC236}">
                  <a16:creationId xmlns:a16="http://schemas.microsoft.com/office/drawing/2014/main" id="{6DAD370E-E0EB-A9F6-0BE7-9452643563C6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73;p53">
              <a:extLst>
                <a:ext uri="{FF2B5EF4-FFF2-40B4-BE49-F238E27FC236}">
                  <a16:creationId xmlns:a16="http://schemas.microsoft.com/office/drawing/2014/main" id="{0AD8FA42-C5CC-5F74-B0E2-749D65F2A2FC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74;p53">
              <a:extLst>
                <a:ext uri="{FF2B5EF4-FFF2-40B4-BE49-F238E27FC236}">
                  <a16:creationId xmlns:a16="http://schemas.microsoft.com/office/drawing/2014/main" id="{5692517B-60E9-461B-3133-0377088FAA40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75;p53">
              <a:extLst>
                <a:ext uri="{FF2B5EF4-FFF2-40B4-BE49-F238E27FC236}">
                  <a16:creationId xmlns:a16="http://schemas.microsoft.com/office/drawing/2014/main" id="{3866688C-5A07-A127-0DF1-0B29B2CB8646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76;p53">
              <a:extLst>
                <a:ext uri="{FF2B5EF4-FFF2-40B4-BE49-F238E27FC236}">
                  <a16:creationId xmlns:a16="http://schemas.microsoft.com/office/drawing/2014/main" id="{4A4BB126-B3BE-B5CE-AA69-59BF2758F309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77;p53">
              <a:extLst>
                <a:ext uri="{FF2B5EF4-FFF2-40B4-BE49-F238E27FC236}">
                  <a16:creationId xmlns:a16="http://schemas.microsoft.com/office/drawing/2014/main" id="{83FF8F22-77FF-3770-212D-026E893B3A35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78;p53">
              <a:extLst>
                <a:ext uri="{FF2B5EF4-FFF2-40B4-BE49-F238E27FC236}">
                  <a16:creationId xmlns:a16="http://schemas.microsoft.com/office/drawing/2014/main" id="{ABFA0F8C-584D-C032-882E-D91E3C37D15E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79;p53">
              <a:extLst>
                <a:ext uri="{FF2B5EF4-FFF2-40B4-BE49-F238E27FC236}">
                  <a16:creationId xmlns:a16="http://schemas.microsoft.com/office/drawing/2014/main" id="{8A2B7B7C-FBAD-963E-4E97-04D6FBCEA4DE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80;p53">
              <a:extLst>
                <a:ext uri="{FF2B5EF4-FFF2-40B4-BE49-F238E27FC236}">
                  <a16:creationId xmlns:a16="http://schemas.microsoft.com/office/drawing/2014/main" id="{2F7948BD-DA84-3B91-4165-E8949E3DEA1A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81;p53">
              <a:extLst>
                <a:ext uri="{FF2B5EF4-FFF2-40B4-BE49-F238E27FC236}">
                  <a16:creationId xmlns:a16="http://schemas.microsoft.com/office/drawing/2014/main" id="{75C87B93-C164-49A8-4D72-258AA30CCC4E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82;p53">
              <a:extLst>
                <a:ext uri="{FF2B5EF4-FFF2-40B4-BE49-F238E27FC236}">
                  <a16:creationId xmlns:a16="http://schemas.microsoft.com/office/drawing/2014/main" id="{91658968-1DDC-57AD-D631-284EB4204B29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83;p53">
              <a:extLst>
                <a:ext uri="{FF2B5EF4-FFF2-40B4-BE49-F238E27FC236}">
                  <a16:creationId xmlns:a16="http://schemas.microsoft.com/office/drawing/2014/main" id="{39AF2B46-8123-BEB9-A1BA-207DC999F23D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84;p53">
              <a:extLst>
                <a:ext uri="{FF2B5EF4-FFF2-40B4-BE49-F238E27FC236}">
                  <a16:creationId xmlns:a16="http://schemas.microsoft.com/office/drawing/2014/main" id="{18991B80-BE87-5C56-0FEF-F5DE2B8C5352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3614;p53">
            <a:extLst>
              <a:ext uri="{FF2B5EF4-FFF2-40B4-BE49-F238E27FC236}">
                <a16:creationId xmlns:a16="http://schemas.microsoft.com/office/drawing/2014/main" id="{E21BBAEB-0839-9189-37E6-AFD4F7FF475A}"/>
              </a:ext>
            </a:extLst>
          </p:cNvPr>
          <p:cNvSpPr/>
          <p:nvPr/>
        </p:nvSpPr>
        <p:spPr>
          <a:xfrm flipH="1">
            <a:off x="5596631" y="1043462"/>
            <a:ext cx="683724" cy="99566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E898AC"/>
          </a:solidFill>
          <a:ln w="9525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7F8C4697-114A-14F6-D096-FB73A2EA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947" y="1162813"/>
            <a:ext cx="408302" cy="40762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PROCESSO DI ANALISI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8825" y="1724279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1800"/>
              <a:t>Analisi esplorativa e data preparation</a:t>
            </a:r>
            <a:br>
              <a:rPr lang="it-IT" sz="1800"/>
            </a:br>
            <a:endParaRPr lang="it-IT" sz="18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700" y="3431138"/>
            <a:ext cx="1881300" cy="925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Principal component analysis</a:t>
            </a:r>
            <a:endParaRPr sz="18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1"/>
            <a:ext cx="1881300" cy="8116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/>
              <a:t>Regressione logistica</a:t>
            </a:r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 analysis</a:t>
            </a:r>
            <a:endParaRPr sz="18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STEP 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STEP 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STEP 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STEP 4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847759" y="263100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09383" y="3237774"/>
            <a:ext cx="186364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Comprendere i dati a disposizione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Ottenere i data set da utilizzare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376937" y="262786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133365" y="3271827"/>
            <a:ext cx="21784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</a:rPr>
              <a:t>Analisi descrittiva delle variabili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</a:rPr>
              <a:t>Preparazione data set divisi per anno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TAVOLA DEI CONTENUTI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402398" y="157194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902200" y="156274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 rot="10800000" flipV="1">
            <a:off x="4401798" y="1983989"/>
            <a:ext cx="600" cy="959987"/>
          </a:xfrm>
          <a:prstGeom prst="bentConnector3">
            <a:avLst>
              <a:gd name="adj1" fmla="val 382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6902200" y="197479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7697" y="1008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726304" y="23868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534529" y="16938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7025664" y="1684646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36;p59">
            <a:extLst>
              <a:ext uri="{FF2B5EF4-FFF2-40B4-BE49-F238E27FC236}">
                <a16:creationId xmlns:a16="http://schemas.microsoft.com/office/drawing/2014/main" id="{AD8DF21F-9D1C-B1DB-DDB7-9D8053D9F42E}"/>
              </a:ext>
            </a:extLst>
          </p:cNvPr>
          <p:cNvGrpSpPr/>
          <p:nvPr/>
        </p:nvGrpSpPr>
        <p:grpSpPr>
          <a:xfrm>
            <a:off x="3156570" y="3169239"/>
            <a:ext cx="676929" cy="638735"/>
            <a:chOff x="3950316" y="3820307"/>
            <a:chExt cx="369805" cy="353782"/>
          </a:xfrm>
        </p:grpSpPr>
        <p:sp>
          <p:nvSpPr>
            <p:cNvPr id="3" name="Google Shape;10237;p59">
              <a:extLst>
                <a:ext uri="{FF2B5EF4-FFF2-40B4-BE49-F238E27FC236}">
                  <a16:creationId xmlns:a16="http://schemas.microsoft.com/office/drawing/2014/main" id="{509CC1DB-8FA7-14EA-F881-7C1CBFC79866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38;p59">
              <a:extLst>
                <a:ext uri="{FF2B5EF4-FFF2-40B4-BE49-F238E27FC236}">
                  <a16:creationId xmlns:a16="http://schemas.microsoft.com/office/drawing/2014/main" id="{24E28AE8-B73C-FFC8-1EBE-A3EAEEE1379C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39;p59">
              <a:extLst>
                <a:ext uri="{FF2B5EF4-FFF2-40B4-BE49-F238E27FC236}">
                  <a16:creationId xmlns:a16="http://schemas.microsoft.com/office/drawing/2014/main" id="{1BF2B491-CF28-1F37-584A-5DFC42F512F3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40;p59">
              <a:extLst>
                <a:ext uri="{FF2B5EF4-FFF2-40B4-BE49-F238E27FC236}">
                  <a16:creationId xmlns:a16="http://schemas.microsoft.com/office/drawing/2014/main" id="{BE9BA6A0-746E-4655-50F0-406EBDD26033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04;p52" descr="Timeline background shape">
            <a:extLst>
              <a:ext uri="{FF2B5EF4-FFF2-40B4-BE49-F238E27FC236}">
                <a16:creationId xmlns:a16="http://schemas.microsoft.com/office/drawing/2014/main" id="{1E3F72B2-8D8F-70C4-9B61-FF9DB16A2DEF}"/>
              </a:ext>
            </a:extLst>
          </p:cNvPr>
          <p:cNvSpPr/>
          <p:nvPr/>
        </p:nvSpPr>
        <p:spPr>
          <a:xfrm>
            <a:off x="502339" y="1700350"/>
            <a:ext cx="2972189" cy="686499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C2477F-16B7-08FC-C9E7-E7893936A9FD}"/>
              </a:ext>
            </a:extLst>
          </p:cNvPr>
          <p:cNvSpPr txBox="1"/>
          <p:nvPr/>
        </p:nvSpPr>
        <p:spPr>
          <a:xfrm>
            <a:off x="514033" y="1708898"/>
            <a:ext cx="278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00CFCC"/>
                </a:solidFill>
                <a:latin typeface="Share Tech" panose="020B0604020202020204" charset="0"/>
              </a:rPr>
              <a:t>Step 1: Analisi esplorativa e data preparation</a:t>
            </a:r>
          </a:p>
        </p:txBody>
      </p:sp>
      <p:grpSp>
        <p:nvGrpSpPr>
          <p:cNvPr id="9" name="Google Shape;13491;p64">
            <a:extLst>
              <a:ext uri="{FF2B5EF4-FFF2-40B4-BE49-F238E27FC236}">
                <a16:creationId xmlns:a16="http://schemas.microsoft.com/office/drawing/2014/main" id="{AF27CEBE-363A-368D-3AFE-48123C4A2766}"/>
              </a:ext>
            </a:extLst>
          </p:cNvPr>
          <p:cNvGrpSpPr/>
          <p:nvPr/>
        </p:nvGrpSpPr>
        <p:grpSpPr>
          <a:xfrm rot="246777">
            <a:off x="2758275" y="3749612"/>
            <a:ext cx="635916" cy="594655"/>
            <a:chOff x="6099375" y="2456075"/>
            <a:chExt cx="337684" cy="314194"/>
          </a:xfrm>
        </p:grpSpPr>
        <p:sp>
          <p:nvSpPr>
            <p:cNvPr id="12" name="Google Shape;13492;p64">
              <a:extLst>
                <a:ext uri="{FF2B5EF4-FFF2-40B4-BE49-F238E27FC236}">
                  <a16:creationId xmlns:a16="http://schemas.microsoft.com/office/drawing/2014/main" id="{97D9BBE4-51F0-FD78-0211-B8FE883A3075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93;p64">
              <a:extLst>
                <a:ext uri="{FF2B5EF4-FFF2-40B4-BE49-F238E27FC236}">
                  <a16:creationId xmlns:a16="http://schemas.microsoft.com/office/drawing/2014/main" id="{B58BCEDB-E205-065D-FE76-FED1CD86D5D2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704;p52" descr="Timeline background shape">
            <a:extLst>
              <a:ext uri="{FF2B5EF4-FFF2-40B4-BE49-F238E27FC236}">
                <a16:creationId xmlns:a16="http://schemas.microsoft.com/office/drawing/2014/main" id="{675D83BB-1EEF-CFB8-BEB4-E74F4CDA3E07}"/>
              </a:ext>
            </a:extLst>
          </p:cNvPr>
          <p:cNvSpPr/>
          <p:nvPr/>
        </p:nvSpPr>
        <p:spPr>
          <a:xfrm>
            <a:off x="514045" y="2586312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965A2A-2FEB-CB6D-5748-9385669ABE5B}"/>
              </a:ext>
            </a:extLst>
          </p:cNvPr>
          <p:cNvSpPr txBox="1"/>
          <p:nvPr/>
        </p:nvSpPr>
        <p:spPr>
          <a:xfrm>
            <a:off x="514041" y="2578134"/>
            <a:ext cx="556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2</a:t>
            </a:r>
          </a:p>
        </p:txBody>
      </p:sp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68DA4CA5-B764-1981-68E0-300FE261AF2B}"/>
              </a:ext>
            </a:extLst>
          </p:cNvPr>
          <p:cNvSpPr/>
          <p:nvPr/>
        </p:nvSpPr>
        <p:spPr>
          <a:xfrm>
            <a:off x="514041" y="3145812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2F0B6D6-59CF-B183-896B-5B2DBF4D780C}"/>
              </a:ext>
            </a:extLst>
          </p:cNvPr>
          <p:cNvSpPr txBox="1"/>
          <p:nvPr/>
        </p:nvSpPr>
        <p:spPr>
          <a:xfrm>
            <a:off x="514037" y="3137634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3</a:t>
            </a:r>
          </a:p>
        </p:txBody>
      </p:sp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6E141E50-1E9D-8E79-9586-50DD7832107C}"/>
              </a:ext>
            </a:extLst>
          </p:cNvPr>
          <p:cNvSpPr/>
          <p:nvPr/>
        </p:nvSpPr>
        <p:spPr>
          <a:xfrm>
            <a:off x="514037" y="3701769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57560D-16D7-E2DB-9675-15A1766D72CC}"/>
              </a:ext>
            </a:extLst>
          </p:cNvPr>
          <p:cNvSpPr txBox="1"/>
          <p:nvPr/>
        </p:nvSpPr>
        <p:spPr>
          <a:xfrm>
            <a:off x="514033" y="3693591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65786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>
                <a:solidFill>
                  <a:schemeClr val="bg1"/>
                </a:solidFill>
                <a:latin typeface="Share Tech" panose="020B0604020202020204" charset="0"/>
              </a:rPr>
              <a:t>PANORAMICA DESCRITTIVA VARABILI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9AF59F3-CDF4-740C-CE29-A9846BBC6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20" y="1119044"/>
            <a:ext cx="7021959" cy="35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847759" y="2631009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OBIETTIVO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59325" y="3281104"/>
            <a:ext cx="197063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Trovare il giusto fit tra significatività e bontà di adattamento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Ottenere un buon modello previsionale per il GG/NG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4376937" y="2627867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4157200" y="3278801"/>
            <a:ext cx="21784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</a:rPr>
              <a:t>Analisi mediante regressione logistica (link logit)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it-IT">
                <a:solidFill>
                  <a:schemeClr val="bg1"/>
                </a:solidFill>
              </a:rPr>
              <a:t>Testing e selezione del threshold 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TAVOLA DEI CONTENUTI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4402398" y="157194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902200" y="1562749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</p:cNvCxnSpPr>
          <p:nvPr/>
        </p:nvCxnSpPr>
        <p:spPr>
          <a:xfrm rot="10800000" flipV="1">
            <a:off x="4401798" y="1983989"/>
            <a:ext cx="600" cy="959987"/>
          </a:xfrm>
          <a:prstGeom prst="bentConnector3">
            <a:avLst>
              <a:gd name="adj1" fmla="val 382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>
            <a:off x="6902200" y="197479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7697" y="100810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726304" y="238686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534529" y="169385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7025664" y="1684646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236;p59">
            <a:extLst>
              <a:ext uri="{FF2B5EF4-FFF2-40B4-BE49-F238E27FC236}">
                <a16:creationId xmlns:a16="http://schemas.microsoft.com/office/drawing/2014/main" id="{AD8DF21F-9D1C-B1DB-DDB7-9D8053D9F42E}"/>
              </a:ext>
            </a:extLst>
          </p:cNvPr>
          <p:cNvGrpSpPr/>
          <p:nvPr/>
        </p:nvGrpSpPr>
        <p:grpSpPr>
          <a:xfrm>
            <a:off x="3156570" y="3169239"/>
            <a:ext cx="676929" cy="638735"/>
            <a:chOff x="3950316" y="3820307"/>
            <a:chExt cx="369805" cy="353782"/>
          </a:xfrm>
        </p:grpSpPr>
        <p:sp>
          <p:nvSpPr>
            <p:cNvPr id="3" name="Google Shape;10237;p59">
              <a:extLst>
                <a:ext uri="{FF2B5EF4-FFF2-40B4-BE49-F238E27FC236}">
                  <a16:creationId xmlns:a16="http://schemas.microsoft.com/office/drawing/2014/main" id="{509CC1DB-8FA7-14EA-F881-7C1CBFC79866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38;p59">
              <a:extLst>
                <a:ext uri="{FF2B5EF4-FFF2-40B4-BE49-F238E27FC236}">
                  <a16:creationId xmlns:a16="http://schemas.microsoft.com/office/drawing/2014/main" id="{24E28AE8-B73C-FFC8-1EBE-A3EAEEE1379C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39;p59">
              <a:extLst>
                <a:ext uri="{FF2B5EF4-FFF2-40B4-BE49-F238E27FC236}">
                  <a16:creationId xmlns:a16="http://schemas.microsoft.com/office/drawing/2014/main" id="{1BF2B491-CF28-1F37-584A-5DFC42F512F3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40;p59">
              <a:extLst>
                <a:ext uri="{FF2B5EF4-FFF2-40B4-BE49-F238E27FC236}">
                  <a16:creationId xmlns:a16="http://schemas.microsoft.com/office/drawing/2014/main" id="{BE9BA6A0-746E-4655-50F0-406EBDD26033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704;p52" descr="Timeline background shape">
            <a:extLst>
              <a:ext uri="{FF2B5EF4-FFF2-40B4-BE49-F238E27FC236}">
                <a16:creationId xmlns:a16="http://schemas.microsoft.com/office/drawing/2014/main" id="{1E3F72B2-8D8F-70C4-9B61-FF9DB16A2DEF}"/>
              </a:ext>
            </a:extLst>
          </p:cNvPr>
          <p:cNvSpPr/>
          <p:nvPr/>
        </p:nvSpPr>
        <p:spPr>
          <a:xfrm>
            <a:off x="508010" y="2152776"/>
            <a:ext cx="2972189" cy="686499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C2477F-16B7-08FC-C9E7-E7893936A9FD}"/>
              </a:ext>
            </a:extLst>
          </p:cNvPr>
          <p:cNvSpPr txBox="1"/>
          <p:nvPr/>
        </p:nvSpPr>
        <p:spPr>
          <a:xfrm>
            <a:off x="519704" y="2161324"/>
            <a:ext cx="278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rgbClr val="00CFCC"/>
                </a:solidFill>
                <a:latin typeface="Share Tech" panose="020B0604020202020204" charset="0"/>
              </a:rPr>
              <a:t>Step 2: Regressione logistica training &amp; testing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3965A2A-2FEB-CB6D-5748-9385669ABE5B}"/>
              </a:ext>
            </a:extLst>
          </p:cNvPr>
          <p:cNvSpPr txBox="1"/>
          <p:nvPr/>
        </p:nvSpPr>
        <p:spPr>
          <a:xfrm>
            <a:off x="519704" y="1596819"/>
            <a:ext cx="5565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1</a:t>
            </a:r>
          </a:p>
        </p:txBody>
      </p:sp>
      <p:sp>
        <p:nvSpPr>
          <p:cNvPr id="16" name="Google Shape;1704;p52" descr="Timeline background shape">
            <a:extLst>
              <a:ext uri="{FF2B5EF4-FFF2-40B4-BE49-F238E27FC236}">
                <a16:creationId xmlns:a16="http://schemas.microsoft.com/office/drawing/2014/main" id="{68DA4CA5-B764-1981-68E0-300FE261AF2B}"/>
              </a:ext>
            </a:extLst>
          </p:cNvPr>
          <p:cNvSpPr/>
          <p:nvPr/>
        </p:nvSpPr>
        <p:spPr>
          <a:xfrm>
            <a:off x="514041" y="3145812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2F0B6D6-59CF-B183-896B-5B2DBF4D780C}"/>
              </a:ext>
            </a:extLst>
          </p:cNvPr>
          <p:cNvSpPr txBox="1"/>
          <p:nvPr/>
        </p:nvSpPr>
        <p:spPr>
          <a:xfrm>
            <a:off x="514037" y="3137634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3</a:t>
            </a:r>
          </a:p>
        </p:txBody>
      </p:sp>
      <p:sp>
        <p:nvSpPr>
          <p:cNvPr id="18" name="Google Shape;1704;p52" descr="Timeline background shape">
            <a:extLst>
              <a:ext uri="{FF2B5EF4-FFF2-40B4-BE49-F238E27FC236}">
                <a16:creationId xmlns:a16="http://schemas.microsoft.com/office/drawing/2014/main" id="{6E141E50-1E9D-8E79-9586-50DD7832107C}"/>
              </a:ext>
            </a:extLst>
          </p:cNvPr>
          <p:cNvSpPr/>
          <p:nvPr/>
        </p:nvSpPr>
        <p:spPr>
          <a:xfrm>
            <a:off x="514037" y="3701769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57560D-16D7-E2DB-9675-15A1766D72CC}"/>
              </a:ext>
            </a:extLst>
          </p:cNvPr>
          <p:cNvSpPr txBox="1"/>
          <p:nvPr/>
        </p:nvSpPr>
        <p:spPr>
          <a:xfrm>
            <a:off x="514033" y="3693591"/>
            <a:ext cx="558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Maven Pro" panose="020B0604020202020204" charset="0"/>
              </a:rPr>
              <a:t>Step 4</a:t>
            </a:r>
          </a:p>
        </p:txBody>
      </p:sp>
      <p:sp>
        <p:nvSpPr>
          <p:cNvPr id="4" name="Google Shape;1704;p52" descr="Timeline background shape">
            <a:extLst>
              <a:ext uri="{FF2B5EF4-FFF2-40B4-BE49-F238E27FC236}">
                <a16:creationId xmlns:a16="http://schemas.microsoft.com/office/drawing/2014/main" id="{55A4F8A9-7189-21BD-B261-073C1249E67B}"/>
              </a:ext>
            </a:extLst>
          </p:cNvPr>
          <p:cNvSpPr/>
          <p:nvPr/>
        </p:nvSpPr>
        <p:spPr>
          <a:xfrm>
            <a:off x="534670" y="1604997"/>
            <a:ext cx="1378797" cy="238043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1320;p60">
            <a:extLst>
              <a:ext uri="{FF2B5EF4-FFF2-40B4-BE49-F238E27FC236}">
                <a16:creationId xmlns:a16="http://schemas.microsoft.com/office/drawing/2014/main" id="{57C5BE9E-E764-07A0-396E-5C903BEB07DB}"/>
              </a:ext>
            </a:extLst>
          </p:cNvPr>
          <p:cNvGrpSpPr/>
          <p:nvPr/>
        </p:nvGrpSpPr>
        <p:grpSpPr>
          <a:xfrm rot="334108">
            <a:off x="2633355" y="3838198"/>
            <a:ext cx="648461" cy="524803"/>
            <a:chOff x="2611458" y="3816374"/>
            <a:chExt cx="426329" cy="332375"/>
          </a:xfrm>
        </p:grpSpPr>
        <p:sp>
          <p:nvSpPr>
            <p:cNvPr id="14" name="Google Shape;11321;p60">
              <a:extLst>
                <a:ext uri="{FF2B5EF4-FFF2-40B4-BE49-F238E27FC236}">
                  <a16:creationId xmlns:a16="http://schemas.microsoft.com/office/drawing/2014/main" id="{388AE555-DA4C-3074-1DCC-31EC28D550F2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22;p60">
              <a:extLst>
                <a:ext uri="{FF2B5EF4-FFF2-40B4-BE49-F238E27FC236}">
                  <a16:creationId xmlns:a16="http://schemas.microsoft.com/office/drawing/2014/main" id="{0653153B-7AFA-AB73-0DA4-6A94062DFF2A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23;p60">
              <a:extLst>
                <a:ext uri="{FF2B5EF4-FFF2-40B4-BE49-F238E27FC236}">
                  <a16:creationId xmlns:a16="http://schemas.microsoft.com/office/drawing/2014/main" id="{558CFDA8-6B42-2346-789E-C8A28A1896F7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4;p60">
              <a:extLst>
                <a:ext uri="{FF2B5EF4-FFF2-40B4-BE49-F238E27FC236}">
                  <a16:creationId xmlns:a16="http://schemas.microsoft.com/office/drawing/2014/main" id="{90BB962B-8EAD-AED4-6570-D61FE461DF8C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25;p60">
              <a:extLst>
                <a:ext uri="{FF2B5EF4-FFF2-40B4-BE49-F238E27FC236}">
                  <a16:creationId xmlns:a16="http://schemas.microsoft.com/office/drawing/2014/main" id="{F517EFFC-BBDA-2F3D-2F92-6B0AB1DB1C1E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26;p60">
              <a:extLst>
                <a:ext uri="{FF2B5EF4-FFF2-40B4-BE49-F238E27FC236}">
                  <a16:creationId xmlns:a16="http://schemas.microsoft.com/office/drawing/2014/main" id="{BE250738-3D73-9C02-55CA-199D91C7515F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27;p60">
              <a:extLst>
                <a:ext uri="{FF2B5EF4-FFF2-40B4-BE49-F238E27FC236}">
                  <a16:creationId xmlns:a16="http://schemas.microsoft.com/office/drawing/2014/main" id="{6A94D62E-D9B4-2B99-B56C-ACA2D2F844C4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28;p60">
              <a:extLst>
                <a:ext uri="{FF2B5EF4-FFF2-40B4-BE49-F238E27FC236}">
                  <a16:creationId xmlns:a16="http://schemas.microsoft.com/office/drawing/2014/main" id="{FF7CBB9C-4559-5713-5958-A01BEF941BA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29;p60">
              <a:extLst>
                <a:ext uri="{FF2B5EF4-FFF2-40B4-BE49-F238E27FC236}">
                  <a16:creationId xmlns:a16="http://schemas.microsoft.com/office/drawing/2014/main" id="{0393D25D-01B0-0A8D-4AD7-FF6FA2B8C4B2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30;p60">
              <a:extLst>
                <a:ext uri="{FF2B5EF4-FFF2-40B4-BE49-F238E27FC236}">
                  <a16:creationId xmlns:a16="http://schemas.microsoft.com/office/drawing/2014/main" id="{743797DE-E53D-56AD-1F43-9694E2D70843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74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2146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bg1"/>
                </a:solidFill>
                <a:latin typeface="Share Tech" panose="020B0604020202020204" charset="0"/>
              </a:rPr>
              <a:t>Regressione logistica training &amp; testing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F4731454-881E-54D1-B3E3-790C3A3A8BBD}"/>
              </a:ext>
            </a:extLst>
          </p:cNvPr>
          <p:cNvSpPr/>
          <p:nvPr/>
        </p:nvSpPr>
        <p:spPr>
          <a:xfrm>
            <a:off x="834287" y="974256"/>
            <a:ext cx="4276554" cy="37575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1;p44">
            <a:extLst>
              <a:ext uri="{FF2B5EF4-FFF2-40B4-BE49-F238E27FC236}">
                <a16:creationId xmlns:a16="http://schemas.microsoft.com/office/drawing/2014/main" id="{5AD1157C-2A46-B8A4-9691-96808153C148}"/>
              </a:ext>
            </a:extLst>
          </p:cNvPr>
          <p:cNvSpPr/>
          <p:nvPr/>
        </p:nvSpPr>
        <p:spPr>
          <a:xfrm>
            <a:off x="952957" y="1025530"/>
            <a:ext cx="4072823" cy="366300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9029E8E2-DD5D-E3CF-8120-0A621F46D402}"/>
              </a:ext>
            </a:extLst>
          </p:cNvPr>
          <p:cNvGraphicFramePr>
            <a:graphicFrameLocks noGrp="1"/>
          </p:cNvGraphicFramePr>
          <p:nvPr/>
        </p:nvGraphicFramePr>
        <p:xfrm>
          <a:off x="1040399" y="1025529"/>
          <a:ext cx="3721532" cy="3553902"/>
        </p:xfrm>
        <a:graphic>
          <a:graphicData uri="http://schemas.openxmlformats.org/drawingml/2006/table">
            <a:tbl>
              <a:tblPr firstRow="1" bandRow="1">
                <a:effectLst/>
                <a:tableStyleId>{8773AA07-9595-4F96-AC0F-FFE81A676F27}</a:tableStyleId>
              </a:tblPr>
              <a:tblGrid>
                <a:gridCol w="1329771">
                  <a:extLst>
                    <a:ext uri="{9D8B030D-6E8A-4147-A177-3AD203B41FA5}">
                      <a16:colId xmlns:a16="http://schemas.microsoft.com/office/drawing/2014/main" val="3733213120"/>
                    </a:ext>
                  </a:extLst>
                </a:gridCol>
                <a:gridCol w="683991">
                  <a:extLst>
                    <a:ext uri="{9D8B030D-6E8A-4147-A177-3AD203B41FA5}">
                      <a16:colId xmlns:a16="http://schemas.microsoft.com/office/drawing/2014/main" val="987969234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2870376901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3721075341"/>
                    </a:ext>
                  </a:extLst>
                </a:gridCol>
              </a:tblGrid>
              <a:tr h="190380"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Coefficienti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P-Value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Significatività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765246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Incercept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solidFill>
                            <a:schemeClr val="bg1"/>
                          </a:solidFill>
                          <a:effectLst/>
                        </a:rPr>
                        <a:t>-2.957862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1.24e-12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533144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Goal HT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0.716503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062769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Goal HT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1.024221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6328241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on target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0.133108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847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Blocked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0.021176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solidFill>
                            <a:schemeClr val="bg1"/>
                          </a:solidFill>
                        </a:rPr>
                        <a:t>0.07352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500">
                        <a:solidFill>
                          <a:srgbClr val="FF997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5581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-0.020621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0.03959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687324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Throw Ins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0.007675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0.06183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7633733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Pass Success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-0.006453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0.12389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8561885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Aerials Won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0.006996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0.09062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22803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0.081078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1.17e-05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3054172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Second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0.140932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hare Tech" panose="020B0604020202020204" charset="0"/>
                          <a:cs typeface="Helvetica" panose="020B0604020202020204" pitchFamily="34" charset="0"/>
                        </a:rPr>
                        <a:t>0.24210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Share Tech" panose="020B060402020202020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108759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On Target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0.208522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589686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Blocked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0.008772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0.49189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049622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-0.015008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0.16594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400732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Aerials Won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0.005076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0.23560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70080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Clearances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0.006830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0.02269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507399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Fouls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0.025253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3.45e-05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8100801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0.095398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5.44e-07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9840535"/>
                  </a:ext>
                </a:extLst>
              </a:tr>
              <a:tr h="177549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Away Team Red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0.258435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0.00813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7809839"/>
                  </a:ext>
                </a:extLst>
              </a:tr>
            </a:tbl>
          </a:graphicData>
        </a:graphic>
      </p:graphicFrame>
      <p:grpSp>
        <p:nvGrpSpPr>
          <p:cNvPr id="14" name="Google Shape;10031;p58">
            <a:extLst>
              <a:ext uri="{FF2B5EF4-FFF2-40B4-BE49-F238E27FC236}">
                <a16:creationId xmlns:a16="http://schemas.microsoft.com/office/drawing/2014/main" id="{9B49C186-093C-8F2E-0158-88355A82C83D}"/>
              </a:ext>
            </a:extLst>
          </p:cNvPr>
          <p:cNvGrpSpPr/>
          <p:nvPr/>
        </p:nvGrpSpPr>
        <p:grpSpPr>
          <a:xfrm>
            <a:off x="4026763" y="124031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5" name="Google Shape;10032;p58">
              <a:extLst>
                <a:ext uri="{FF2B5EF4-FFF2-40B4-BE49-F238E27FC236}">
                  <a16:creationId xmlns:a16="http://schemas.microsoft.com/office/drawing/2014/main" id="{C3F6D179-E5EF-BF0B-EE4E-C23E5E737E0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033;p58">
              <a:extLst>
                <a:ext uri="{FF2B5EF4-FFF2-40B4-BE49-F238E27FC236}">
                  <a16:creationId xmlns:a16="http://schemas.microsoft.com/office/drawing/2014/main" id="{128415A2-9214-17D7-33B4-427CF7F3FD4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0031;p58">
            <a:extLst>
              <a:ext uri="{FF2B5EF4-FFF2-40B4-BE49-F238E27FC236}">
                <a16:creationId xmlns:a16="http://schemas.microsoft.com/office/drawing/2014/main" id="{D420E80B-EE97-3FA3-1046-BD26454828E1}"/>
              </a:ext>
            </a:extLst>
          </p:cNvPr>
          <p:cNvGrpSpPr/>
          <p:nvPr/>
        </p:nvGrpSpPr>
        <p:grpSpPr>
          <a:xfrm>
            <a:off x="4188662" y="124031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51" name="Google Shape;10032;p58">
              <a:extLst>
                <a:ext uri="{FF2B5EF4-FFF2-40B4-BE49-F238E27FC236}">
                  <a16:creationId xmlns:a16="http://schemas.microsoft.com/office/drawing/2014/main" id="{31E27F87-5B9A-5ECC-7969-20C099FDC17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33;p58">
              <a:extLst>
                <a:ext uri="{FF2B5EF4-FFF2-40B4-BE49-F238E27FC236}">
                  <a16:creationId xmlns:a16="http://schemas.microsoft.com/office/drawing/2014/main" id="{BF23025D-80BB-496C-AA73-D79F524D50D0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031;p58">
            <a:extLst>
              <a:ext uri="{FF2B5EF4-FFF2-40B4-BE49-F238E27FC236}">
                <a16:creationId xmlns:a16="http://schemas.microsoft.com/office/drawing/2014/main" id="{5A4CC2DD-2DE3-A90F-E6F6-496BF5B8FB0C}"/>
              </a:ext>
            </a:extLst>
          </p:cNvPr>
          <p:cNvGrpSpPr/>
          <p:nvPr/>
        </p:nvGrpSpPr>
        <p:grpSpPr>
          <a:xfrm>
            <a:off x="4351219" y="124031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54" name="Google Shape;10032;p58">
              <a:extLst>
                <a:ext uri="{FF2B5EF4-FFF2-40B4-BE49-F238E27FC236}">
                  <a16:creationId xmlns:a16="http://schemas.microsoft.com/office/drawing/2014/main" id="{91AE6477-0A55-2746-D471-C7F5F430312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033;p58">
              <a:extLst>
                <a:ext uri="{FF2B5EF4-FFF2-40B4-BE49-F238E27FC236}">
                  <a16:creationId xmlns:a16="http://schemas.microsoft.com/office/drawing/2014/main" id="{B6AB44B4-AA62-204F-2185-5A992BCDF6A1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3" name="Ovale 972">
            <a:extLst>
              <a:ext uri="{FF2B5EF4-FFF2-40B4-BE49-F238E27FC236}">
                <a16:creationId xmlns:a16="http://schemas.microsoft.com/office/drawing/2014/main" id="{28C3D59B-BB04-4603-94F1-13A1C2F62333}"/>
              </a:ext>
            </a:extLst>
          </p:cNvPr>
          <p:cNvSpPr/>
          <p:nvPr/>
        </p:nvSpPr>
        <p:spPr>
          <a:xfrm>
            <a:off x="4061963" y="1976918"/>
            <a:ext cx="45719" cy="48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95" name="Google Shape;10031;p58">
            <a:extLst>
              <a:ext uri="{FF2B5EF4-FFF2-40B4-BE49-F238E27FC236}">
                <a16:creationId xmlns:a16="http://schemas.microsoft.com/office/drawing/2014/main" id="{496A01C5-EF17-27A1-7A5B-5B272DD65FEB}"/>
              </a:ext>
            </a:extLst>
          </p:cNvPr>
          <p:cNvGrpSpPr/>
          <p:nvPr/>
        </p:nvGrpSpPr>
        <p:grpSpPr>
          <a:xfrm>
            <a:off x="4031081" y="211322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6" name="Google Shape;10032;p58">
              <a:extLst>
                <a:ext uri="{FF2B5EF4-FFF2-40B4-BE49-F238E27FC236}">
                  <a16:creationId xmlns:a16="http://schemas.microsoft.com/office/drawing/2014/main" id="{799A5C82-1D48-B753-67E9-8984E8BE446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033;p58">
              <a:extLst>
                <a:ext uri="{FF2B5EF4-FFF2-40B4-BE49-F238E27FC236}">
                  <a16:creationId xmlns:a16="http://schemas.microsoft.com/office/drawing/2014/main" id="{156AFEA7-7250-DDD6-45F9-11A99FF9481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Ovale 997">
            <a:extLst>
              <a:ext uri="{FF2B5EF4-FFF2-40B4-BE49-F238E27FC236}">
                <a16:creationId xmlns:a16="http://schemas.microsoft.com/office/drawing/2014/main" id="{66D0BBA3-6D58-450E-7B48-953618E86DF1}"/>
              </a:ext>
            </a:extLst>
          </p:cNvPr>
          <p:cNvSpPr/>
          <p:nvPr/>
        </p:nvSpPr>
        <p:spPr>
          <a:xfrm>
            <a:off x="4062773" y="2332152"/>
            <a:ext cx="45719" cy="4571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oogle Shape;10031;p58">
            <a:extLst>
              <a:ext uri="{FF2B5EF4-FFF2-40B4-BE49-F238E27FC236}">
                <a16:creationId xmlns:a16="http://schemas.microsoft.com/office/drawing/2014/main" id="{8F3EC9A8-4E38-B340-A638-BCC1220686F1}"/>
              </a:ext>
            </a:extLst>
          </p:cNvPr>
          <p:cNvGrpSpPr/>
          <p:nvPr/>
        </p:nvGrpSpPr>
        <p:grpSpPr>
          <a:xfrm>
            <a:off x="4008311" y="4424642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40" name="Google Shape;10032;p58">
              <a:extLst>
                <a:ext uri="{FF2B5EF4-FFF2-40B4-BE49-F238E27FC236}">
                  <a16:creationId xmlns:a16="http://schemas.microsoft.com/office/drawing/2014/main" id="{B4AFCA82-72EE-B83A-1CF9-732A1F1A47B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33;p58">
              <a:extLst>
                <a:ext uri="{FF2B5EF4-FFF2-40B4-BE49-F238E27FC236}">
                  <a16:creationId xmlns:a16="http://schemas.microsoft.com/office/drawing/2014/main" id="{6094C57B-E617-C90E-2F6F-E0C00B6FE54D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031;p58">
            <a:extLst>
              <a:ext uri="{FF2B5EF4-FFF2-40B4-BE49-F238E27FC236}">
                <a16:creationId xmlns:a16="http://schemas.microsoft.com/office/drawing/2014/main" id="{9A977872-B0FD-536F-C404-F75A36BAAF80}"/>
              </a:ext>
            </a:extLst>
          </p:cNvPr>
          <p:cNvGrpSpPr/>
          <p:nvPr/>
        </p:nvGrpSpPr>
        <p:grpSpPr>
          <a:xfrm>
            <a:off x="4173901" y="441627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43" name="Google Shape;10032;p58">
              <a:extLst>
                <a:ext uri="{FF2B5EF4-FFF2-40B4-BE49-F238E27FC236}">
                  <a16:creationId xmlns:a16="http://schemas.microsoft.com/office/drawing/2014/main" id="{57CE2438-FE54-6A37-3012-FD06FB6B2C00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033;p58">
              <a:extLst>
                <a:ext uri="{FF2B5EF4-FFF2-40B4-BE49-F238E27FC236}">
                  <a16:creationId xmlns:a16="http://schemas.microsoft.com/office/drawing/2014/main" id="{7154F6BD-3050-6949-2369-0B68C2F7680C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031;p58">
            <a:extLst>
              <a:ext uri="{FF2B5EF4-FFF2-40B4-BE49-F238E27FC236}">
                <a16:creationId xmlns:a16="http://schemas.microsoft.com/office/drawing/2014/main" id="{CDD27E0D-6091-647C-12E3-26D8F4B1788C}"/>
              </a:ext>
            </a:extLst>
          </p:cNvPr>
          <p:cNvGrpSpPr/>
          <p:nvPr/>
        </p:nvGrpSpPr>
        <p:grpSpPr>
          <a:xfrm>
            <a:off x="4002484" y="3887415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38" name="Google Shape;10032;p58">
              <a:extLst>
                <a:ext uri="{FF2B5EF4-FFF2-40B4-BE49-F238E27FC236}">
                  <a16:creationId xmlns:a16="http://schemas.microsoft.com/office/drawing/2014/main" id="{9A1774AC-787B-24AD-1E6C-F374848C620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033;p58">
              <a:extLst>
                <a:ext uri="{FF2B5EF4-FFF2-40B4-BE49-F238E27FC236}">
                  <a16:creationId xmlns:a16="http://schemas.microsoft.com/office/drawing/2014/main" id="{C233DAD4-C389-6733-0729-ED6F27FAA9B6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Ovale 1058">
            <a:extLst>
              <a:ext uri="{FF2B5EF4-FFF2-40B4-BE49-F238E27FC236}">
                <a16:creationId xmlns:a16="http://schemas.microsoft.com/office/drawing/2014/main" id="{C5F8713D-7739-EFED-6427-10A712DBB76D}"/>
              </a:ext>
            </a:extLst>
          </p:cNvPr>
          <p:cNvSpPr/>
          <p:nvPr/>
        </p:nvSpPr>
        <p:spPr>
          <a:xfrm>
            <a:off x="4062008" y="2655490"/>
            <a:ext cx="45719" cy="48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oogle Shape;10031;p58">
            <a:extLst>
              <a:ext uri="{FF2B5EF4-FFF2-40B4-BE49-F238E27FC236}">
                <a16:creationId xmlns:a16="http://schemas.microsoft.com/office/drawing/2014/main" id="{C26F46AB-04AA-C7C4-28EB-905577EB158A}"/>
              </a:ext>
            </a:extLst>
          </p:cNvPr>
          <p:cNvGrpSpPr/>
          <p:nvPr/>
        </p:nvGrpSpPr>
        <p:grpSpPr>
          <a:xfrm>
            <a:off x="4026763" y="142660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" name="Google Shape;10032;p58">
              <a:extLst>
                <a:ext uri="{FF2B5EF4-FFF2-40B4-BE49-F238E27FC236}">
                  <a16:creationId xmlns:a16="http://schemas.microsoft.com/office/drawing/2014/main" id="{F60ABA3B-6A74-6B7C-A6CB-81A793EDB6B3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33;p58">
              <a:extLst>
                <a:ext uri="{FF2B5EF4-FFF2-40B4-BE49-F238E27FC236}">
                  <a16:creationId xmlns:a16="http://schemas.microsoft.com/office/drawing/2014/main" id="{572E0014-ACC9-6479-6CD3-71CEEACD3E91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031;p58">
            <a:extLst>
              <a:ext uri="{FF2B5EF4-FFF2-40B4-BE49-F238E27FC236}">
                <a16:creationId xmlns:a16="http://schemas.microsoft.com/office/drawing/2014/main" id="{6A53A962-F9F2-8894-AACF-D43ACE8285FC}"/>
              </a:ext>
            </a:extLst>
          </p:cNvPr>
          <p:cNvGrpSpPr/>
          <p:nvPr/>
        </p:nvGrpSpPr>
        <p:grpSpPr>
          <a:xfrm>
            <a:off x="4188662" y="142660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3" name="Google Shape;10032;p58">
              <a:extLst>
                <a:ext uri="{FF2B5EF4-FFF2-40B4-BE49-F238E27FC236}">
                  <a16:creationId xmlns:a16="http://schemas.microsoft.com/office/drawing/2014/main" id="{1A6E8756-870A-3244-06D1-3BF745A4E67E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33;p58">
              <a:extLst>
                <a:ext uri="{FF2B5EF4-FFF2-40B4-BE49-F238E27FC236}">
                  <a16:creationId xmlns:a16="http://schemas.microsoft.com/office/drawing/2014/main" id="{65036588-968C-06A7-A2C1-BC020126445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031;p58">
            <a:extLst>
              <a:ext uri="{FF2B5EF4-FFF2-40B4-BE49-F238E27FC236}">
                <a16:creationId xmlns:a16="http://schemas.microsoft.com/office/drawing/2014/main" id="{B8F075E1-02DB-4C83-4D1B-EB8A997FCC1D}"/>
              </a:ext>
            </a:extLst>
          </p:cNvPr>
          <p:cNvGrpSpPr/>
          <p:nvPr/>
        </p:nvGrpSpPr>
        <p:grpSpPr>
          <a:xfrm>
            <a:off x="4351219" y="142660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46" name="Google Shape;10032;p58">
              <a:extLst>
                <a:ext uri="{FF2B5EF4-FFF2-40B4-BE49-F238E27FC236}">
                  <a16:creationId xmlns:a16="http://schemas.microsoft.com/office/drawing/2014/main" id="{4669C70F-7A4B-56DC-DABB-BC01153A4D0C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033;p58">
              <a:extLst>
                <a:ext uri="{FF2B5EF4-FFF2-40B4-BE49-F238E27FC236}">
                  <a16:creationId xmlns:a16="http://schemas.microsoft.com/office/drawing/2014/main" id="{7E3049CF-EE5A-61E2-DAAB-20CA58CECDBB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10031;p58">
            <a:extLst>
              <a:ext uri="{FF2B5EF4-FFF2-40B4-BE49-F238E27FC236}">
                <a16:creationId xmlns:a16="http://schemas.microsoft.com/office/drawing/2014/main" id="{4D7A90D0-4DE9-F554-6903-6E98E2B19823}"/>
              </a:ext>
            </a:extLst>
          </p:cNvPr>
          <p:cNvGrpSpPr/>
          <p:nvPr/>
        </p:nvGrpSpPr>
        <p:grpSpPr>
          <a:xfrm>
            <a:off x="4026763" y="158676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75" name="Google Shape;10032;p58">
              <a:extLst>
                <a:ext uri="{FF2B5EF4-FFF2-40B4-BE49-F238E27FC236}">
                  <a16:creationId xmlns:a16="http://schemas.microsoft.com/office/drawing/2014/main" id="{AE5E5178-5B31-FD65-E6BE-6BEFB68B3DA8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033;p58">
              <a:extLst>
                <a:ext uri="{FF2B5EF4-FFF2-40B4-BE49-F238E27FC236}">
                  <a16:creationId xmlns:a16="http://schemas.microsoft.com/office/drawing/2014/main" id="{2C6BC86C-CC8C-0797-9A3B-C6823CE9AC4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10031;p58">
            <a:extLst>
              <a:ext uri="{FF2B5EF4-FFF2-40B4-BE49-F238E27FC236}">
                <a16:creationId xmlns:a16="http://schemas.microsoft.com/office/drawing/2014/main" id="{15AE3630-B6FF-CD5C-0204-695A6D685C0B}"/>
              </a:ext>
            </a:extLst>
          </p:cNvPr>
          <p:cNvGrpSpPr/>
          <p:nvPr/>
        </p:nvGrpSpPr>
        <p:grpSpPr>
          <a:xfrm>
            <a:off x="4188662" y="158676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78" name="Google Shape;10032;p58">
              <a:extLst>
                <a:ext uri="{FF2B5EF4-FFF2-40B4-BE49-F238E27FC236}">
                  <a16:creationId xmlns:a16="http://schemas.microsoft.com/office/drawing/2014/main" id="{A1B22964-4D33-F0C8-FAD9-F204F778EC65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033;p58">
              <a:extLst>
                <a:ext uri="{FF2B5EF4-FFF2-40B4-BE49-F238E27FC236}">
                  <a16:creationId xmlns:a16="http://schemas.microsoft.com/office/drawing/2014/main" id="{8E9DA092-8A27-53B9-0D7F-47A259A925D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10031;p58">
            <a:extLst>
              <a:ext uri="{FF2B5EF4-FFF2-40B4-BE49-F238E27FC236}">
                <a16:creationId xmlns:a16="http://schemas.microsoft.com/office/drawing/2014/main" id="{E6054431-A7D0-D945-FFFF-7E0949CC75A4}"/>
              </a:ext>
            </a:extLst>
          </p:cNvPr>
          <p:cNvGrpSpPr/>
          <p:nvPr/>
        </p:nvGrpSpPr>
        <p:grpSpPr>
          <a:xfrm>
            <a:off x="4351219" y="158676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0" name="Google Shape;10032;p58">
              <a:extLst>
                <a:ext uri="{FF2B5EF4-FFF2-40B4-BE49-F238E27FC236}">
                  <a16:creationId xmlns:a16="http://schemas.microsoft.com/office/drawing/2014/main" id="{55EEBFED-FDD7-9505-1BC2-D69372D57B5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033;p58">
              <a:extLst>
                <a:ext uri="{FF2B5EF4-FFF2-40B4-BE49-F238E27FC236}">
                  <a16:creationId xmlns:a16="http://schemas.microsoft.com/office/drawing/2014/main" id="{046F4DBA-1D17-C319-E511-CF7E6F205091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10031;p58">
            <a:extLst>
              <a:ext uri="{FF2B5EF4-FFF2-40B4-BE49-F238E27FC236}">
                <a16:creationId xmlns:a16="http://schemas.microsoft.com/office/drawing/2014/main" id="{EFD64B59-9CAA-2DC8-F1C2-A2EE2540BF41}"/>
              </a:ext>
            </a:extLst>
          </p:cNvPr>
          <p:cNvGrpSpPr/>
          <p:nvPr/>
        </p:nvGrpSpPr>
        <p:grpSpPr>
          <a:xfrm>
            <a:off x="4026763" y="176679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3" name="Google Shape;10032;p58">
              <a:extLst>
                <a:ext uri="{FF2B5EF4-FFF2-40B4-BE49-F238E27FC236}">
                  <a16:creationId xmlns:a16="http://schemas.microsoft.com/office/drawing/2014/main" id="{1B6F9C4A-8FF8-0759-4BB3-B8C30BBDC849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033;p58">
              <a:extLst>
                <a:ext uri="{FF2B5EF4-FFF2-40B4-BE49-F238E27FC236}">
                  <a16:creationId xmlns:a16="http://schemas.microsoft.com/office/drawing/2014/main" id="{87C588EF-B402-9614-CA05-D7F9F56649D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10031;p58">
            <a:extLst>
              <a:ext uri="{FF2B5EF4-FFF2-40B4-BE49-F238E27FC236}">
                <a16:creationId xmlns:a16="http://schemas.microsoft.com/office/drawing/2014/main" id="{0690AB6A-6C71-B8CE-58E7-DAA9DFA11DF2}"/>
              </a:ext>
            </a:extLst>
          </p:cNvPr>
          <p:cNvGrpSpPr/>
          <p:nvPr/>
        </p:nvGrpSpPr>
        <p:grpSpPr>
          <a:xfrm>
            <a:off x="4188662" y="176679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01" name="Google Shape;10032;p58">
              <a:extLst>
                <a:ext uri="{FF2B5EF4-FFF2-40B4-BE49-F238E27FC236}">
                  <a16:creationId xmlns:a16="http://schemas.microsoft.com/office/drawing/2014/main" id="{BF45B874-1F1E-6045-80E2-B353527CF1E6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33;p58">
              <a:extLst>
                <a:ext uri="{FF2B5EF4-FFF2-40B4-BE49-F238E27FC236}">
                  <a16:creationId xmlns:a16="http://schemas.microsoft.com/office/drawing/2014/main" id="{7222A988-EE8D-6063-947D-0FE34BA22F5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31;p58">
            <a:extLst>
              <a:ext uri="{FF2B5EF4-FFF2-40B4-BE49-F238E27FC236}">
                <a16:creationId xmlns:a16="http://schemas.microsoft.com/office/drawing/2014/main" id="{1C8C899F-C36D-7FAB-7FDA-7B8C4131B90F}"/>
              </a:ext>
            </a:extLst>
          </p:cNvPr>
          <p:cNvGrpSpPr/>
          <p:nvPr/>
        </p:nvGrpSpPr>
        <p:grpSpPr>
          <a:xfrm>
            <a:off x="4351219" y="176679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08" name="Google Shape;10032;p58">
              <a:extLst>
                <a:ext uri="{FF2B5EF4-FFF2-40B4-BE49-F238E27FC236}">
                  <a16:creationId xmlns:a16="http://schemas.microsoft.com/office/drawing/2014/main" id="{456BFC1C-E6C3-3E28-CBD9-E8BC6EF902C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33;p58">
              <a:extLst>
                <a:ext uri="{FF2B5EF4-FFF2-40B4-BE49-F238E27FC236}">
                  <a16:creationId xmlns:a16="http://schemas.microsoft.com/office/drawing/2014/main" id="{4586A446-9C71-4578-9C41-D4A7D8E89A2F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031;p58">
            <a:extLst>
              <a:ext uri="{FF2B5EF4-FFF2-40B4-BE49-F238E27FC236}">
                <a16:creationId xmlns:a16="http://schemas.microsoft.com/office/drawing/2014/main" id="{C7E4FFCD-1ED5-315F-75D6-2E8E09473821}"/>
              </a:ext>
            </a:extLst>
          </p:cNvPr>
          <p:cNvGrpSpPr/>
          <p:nvPr/>
        </p:nvGrpSpPr>
        <p:grpSpPr>
          <a:xfrm>
            <a:off x="4012002" y="280484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11" name="Google Shape;10032;p58">
              <a:extLst>
                <a:ext uri="{FF2B5EF4-FFF2-40B4-BE49-F238E27FC236}">
                  <a16:creationId xmlns:a16="http://schemas.microsoft.com/office/drawing/2014/main" id="{6A5E0224-790A-5136-235A-652BDE952F07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033;p58">
              <a:extLst>
                <a:ext uri="{FF2B5EF4-FFF2-40B4-BE49-F238E27FC236}">
                  <a16:creationId xmlns:a16="http://schemas.microsoft.com/office/drawing/2014/main" id="{D57F0558-860F-E664-E21E-8FFE3194D92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031;p58">
            <a:extLst>
              <a:ext uri="{FF2B5EF4-FFF2-40B4-BE49-F238E27FC236}">
                <a16:creationId xmlns:a16="http://schemas.microsoft.com/office/drawing/2014/main" id="{F51FF521-5DAB-444B-2637-F56C90C0E95B}"/>
              </a:ext>
            </a:extLst>
          </p:cNvPr>
          <p:cNvGrpSpPr/>
          <p:nvPr/>
        </p:nvGrpSpPr>
        <p:grpSpPr>
          <a:xfrm>
            <a:off x="4173901" y="280484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17" name="Google Shape;10032;p58">
              <a:extLst>
                <a:ext uri="{FF2B5EF4-FFF2-40B4-BE49-F238E27FC236}">
                  <a16:creationId xmlns:a16="http://schemas.microsoft.com/office/drawing/2014/main" id="{04594F4E-F4C4-368A-0B1C-0A8152A3174E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033;p58">
              <a:extLst>
                <a:ext uri="{FF2B5EF4-FFF2-40B4-BE49-F238E27FC236}">
                  <a16:creationId xmlns:a16="http://schemas.microsoft.com/office/drawing/2014/main" id="{9F7748EF-3DC3-FD6D-46BA-A6E8280EFE1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031;p58">
            <a:extLst>
              <a:ext uri="{FF2B5EF4-FFF2-40B4-BE49-F238E27FC236}">
                <a16:creationId xmlns:a16="http://schemas.microsoft.com/office/drawing/2014/main" id="{EA91A711-28C6-C0C7-A151-23DD93C244CE}"/>
              </a:ext>
            </a:extLst>
          </p:cNvPr>
          <p:cNvGrpSpPr/>
          <p:nvPr/>
        </p:nvGrpSpPr>
        <p:grpSpPr>
          <a:xfrm>
            <a:off x="4336458" y="280484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40" name="Google Shape;10032;p58">
              <a:extLst>
                <a:ext uri="{FF2B5EF4-FFF2-40B4-BE49-F238E27FC236}">
                  <a16:creationId xmlns:a16="http://schemas.microsoft.com/office/drawing/2014/main" id="{F5EA6BBA-8FA0-C18F-2B7A-54D45C10AD91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033;p58">
              <a:extLst>
                <a:ext uri="{FF2B5EF4-FFF2-40B4-BE49-F238E27FC236}">
                  <a16:creationId xmlns:a16="http://schemas.microsoft.com/office/drawing/2014/main" id="{9001BFEC-5873-7E59-CBA8-12343709134F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031;p58">
            <a:extLst>
              <a:ext uri="{FF2B5EF4-FFF2-40B4-BE49-F238E27FC236}">
                <a16:creationId xmlns:a16="http://schemas.microsoft.com/office/drawing/2014/main" id="{16ECF9E8-CEAA-FB5D-922C-814DF75CD008}"/>
              </a:ext>
            </a:extLst>
          </p:cNvPr>
          <p:cNvGrpSpPr/>
          <p:nvPr/>
        </p:nvGrpSpPr>
        <p:grpSpPr>
          <a:xfrm>
            <a:off x="4013384" y="319545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56" name="Google Shape;10032;p58">
              <a:extLst>
                <a:ext uri="{FF2B5EF4-FFF2-40B4-BE49-F238E27FC236}">
                  <a16:creationId xmlns:a16="http://schemas.microsoft.com/office/drawing/2014/main" id="{DA5C89E1-6BCC-EEF5-F3EE-AAF6E92504BC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033;p58">
              <a:extLst>
                <a:ext uri="{FF2B5EF4-FFF2-40B4-BE49-F238E27FC236}">
                  <a16:creationId xmlns:a16="http://schemas.microsoft.com/office/drawing/2014/main" id="{C03B58E5-7B65-8665-A731-7D88242E57AF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031;p58">
            <a:extLst>
              <a:ext uri="{FF2B5EF4-FFF2-40B4-BE49-F238E27FC236}">
                <a16:creationId xmlns:a16="http://schemas.microsoft.com/office/drawing/2014/main" id="{2CBA18C8-D1FC-1636-F1D2-CE7592F762FB}"/>
              </a:ext>
            </a:extLst>
          </p:cNvPr>
          <p:cNvGrpSpPr/>
          <p:nvPr/>
        </p:nvGrpSpPr>
        <p:grpSpPr>
          <a:xfrm>
            <a:off x="4175283" y="319545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60" name="Google Shape;10032;p58">
              <a:extLst>
                <a:ext uri="{FF2B5EF4-FFF2-40B4-BE49-F238E27FC236}">
                  <a16:creationId xmlns:a16="http://schemas.microsoft.com/office/drawing/2014/main" id="{04A557CB-E6E8-202B-DEB2-0F62181330EB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033;p58">
              <a:extLst>
                <a:ext uri="{FF2B5EF4-FFF2-40B4-BE49-F238E27FC236}">
                  <a16:creationId xmlns:a16="http://schemas.microsoft.com/office/drawing/2014/main" id="{82DDF5E3-5767-721E-470E-4D0D72585022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031;p58">
            <a:extLst>
              <a:ext uri="{FF2B5EF4-FFF2-40B4-BE49-F238E27FC236}">
                <a16:creationId xmlns:a16="http://schemas.microsoft.com/office/drawing/2014/main" id="{628C07A8-9962-9DB9-AF67-2D54987F0C81}"/>
              </a:ext>
            </a:extLst>
          </p:cNvPr>
          <p:cNvGrpSpPr/>
          <p:nvPr/>
        </p:nvGrpSpPr>
        <p:grpSpPr>
          <a:xfrm>
            <a:off x="4337840" y="319545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63" name="Google Shape;10032;p58">
              <a:extLst>
                <a:ext uri="{FF2B5EF4-FFF2-40B4-BE49-F238E27FC236}">
                  <a16:creationId xmlns:a16="http://schemas.microsoft.com/office/drawing/2014/main" id="{CAFF4F7E-79F1-1816-2F18-F35436F3A1D8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033;p58">
              <a:extLst>
                <a:ext uri="{FF2B5EF4-FFF2-40B4-BE49-F238E27FC236}">
                  <a16:creationId xmlns:a16="http://schemas.microsoft.com/office/drawing/2014/main" id="{24DF4EA8-ADC3-F740-174C-EC2CE0E74E8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031;p58">
            <a:extLst>
              <a:ext uri="{FF2B5EF4-FFF2-40B4-BE49-F238E27FC236}">
                <a16:creationId xmlns:a16="http://schemas.microsoft.com/office/drawing/2014/main" id="{50321140-D0E5-0FB2-5E57-853AC1D2CDAC}"/>
              </a:ext>
            </a:extLst>
          </p:cNvPr>
          <p:cNvGrpSpPr/>
          <p:nvPr/>
        </p:nvGrpSpPr>
        <p:grpSpPr>
          <a:xfrm>
            <a:off x="4012002" y="408344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66" name="Google Shape;10032;p58">
              <a:extLst>
                <a:ext uri="{FF2B5EF4-FFF2-40B4-BE49-F238E27FC236}">
                  <a16:creationId xmlns:a16="http://schemas.microsoft.com/office/drawing/2014/main" id="{0E1AB47D-DD19-7CEC-6768-85F3EA5FDAD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033;p58">
              <a:extLst>
                <a:ext uri="{FF2B5EF4-FFF2-40B4-BE49-F238E27FC236}">
                  <a16:creationId xmlns:a16="http://schemas.microsoft.com/office/drawing/2014/main" id="{C1A0A6EF-BF89-1458-0DA5-26B6A088BB3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031;p58">
            <a:extLst>
              <a:ext uri="{FF2B5EF4-FFF2-40B4-BE49-F238E27FC236}">
                <a16:creationId xmlns:a16="http://schemas.microsoft.com/office/drawing/2014/main" id="{D66CF583-C0E6-5500-2CE2-0C15F169F842}"/>
              </a:ext>
            </a:extLst>
          </p:cNvPr>
          <p:cNvGrpSpPr/>
          <p:nvPr/>
        </p:nvGrpSpPr>
        <p:grpSpPr>
          <a:xfrm>
            <a:off x="4173901" y="408344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70" name="Google Shape;10032;p58">
              <a:extLst>
                <a:ext uri="{FF2B5EF4-FFF2-40B4-BE49-F238E27FC236}">
                  <a16:creationId xmlns:a16="http://schemas.microsoft.com/office/drawing/2014/main" id="{D0D27CB3-C25F-825C-E288-EBE200917AD6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033;p58">
              <a:extLst>
                <a:ext uri="{FF2B5EF4-FFF2-40B4-BE49-F238E27FC236}">
                  <a16:creationId xmlns:a16="http://schemas.microsoft.com/office/drawing/2014/main" id="{FE9FA76F-0824-EF92-0598-8154DBB0D043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031;p58">
            <a:extLst>
              <a:ext uri="{FF2B5EF4-FFF2-40B4-BE49-F238E27FC236}">
                <a16:creationId xmlns:a16="http://schemas.microsoft.com/office/drawing/2014/main" id="{C51A87F1-0F64-CCA3-E23F-4488A6FE3581}"/>
              </a:ext>
            </a:extLst>
          </p:cNvPr>
          <p:cNvGrpSpPr/>
          <p:nvPr/>
        </p:nvGrpSpPr>
        <p:grpSpPr>
          <a:xfrm>
            <a:off x="4336458" y="408344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88" name="Google Shape;10032;p58">
              <a:extLst>
                <a:ext uri="{FF2B5EF4-FFF2-40B4-BE49-F238E27FC236}">
                  <a16:creationId xmlns:a16="http://schemas.microsoft.com/office/drawing/2014/main" id="{41F45961-3912-F3F1-E3CD-9CFB3084D2C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033;p58">
              <a:extLst>
                <a:ext uri="{FF2B5EF4-FFF2-40B4-BE49-F238E27FC236}">
                  <a16:creationId xmlns:a16="http://schemas.microsoft.com/office/drawing/2014/main" id="{94F4065E-47E1-C34F-97A5-94195A0A6D50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031;p58">
            <a:extLst>
              <a:ext uri="{FF2B5EF4-FFF2-40B4-BE49-F238E27FC236}">
                <a16:creationId xmlns:a16="http://schemas.microsoft.com/office/drawing/2014/main" id="{82BD5F18-6123-45A0-983D-B3FFE49998F6}"/>
              </a:ext>
            </a:extLst>
          </p:cNvPr>
          <p:cNvGrpSpPr/>
          <p:nvPr/>
        </p:nvGrpSpPr>
        <p:grpSpPr>
          <a:xfrm>
            <a:off x="4012002" y="425532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1" name="Google Shape;10032;p58">
              <a:extLst>
                <a:ext uri="{FF2B5EF4-FFF2-40B4-BE49-F238E27FC236}">
                  <a16:creationId xmlns:a16="http://schemas.microsoft.com/office/drawing/2014/main" id="{967270BE-9CC2-9BC1-BE8F-803C23DE1BF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033;p58">
              <a:extLst>
                <a:ext uri="{FF2B5EF4-FFF2-40B4-BE49-F238E27FC236}">
                  <a16:creationId xmlns:a16="http://schemas.microsoft.com/office/drawing/2014/main" id="{907B43B9-8F63-557C-60C3-2086D2C9311A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031;p58">
            <a:extLst>
              <a:ext uri="{FF2B5EF4-FFF2-40B4-BE49-F238E27FC236}">
                <a16:creationId xmlns:a16="http://schemas.microsoft.com/office/drawing/2014/main" id="{2F5DCD49-6FAD-0C3F-83D5-ED239F809B98}"/>
              </a:ext>
            </a:extLst>
          </p:cNvPr>
          <p:cNvGrpSpPr/>
          <p:nvPr/>
        </p:nvGrpSpPr>
        <p:grpSpPr>
          <a:xfrm>
            <a:off x="4173901" y="425532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4" name="Google Shape;10032;p58">
              <a:extLst>
                <a:ext uri="{FF2B5EF4-FFF2-40B4-BE49-F238E27FC236}">
                  <a16:creationId xmlns:a16="http://schemas.microsoft.com/office/drawing/2014/main" id="{B9B09320-F007-6D02-2940-99B563AEB83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033;p58">
              <a:extLst>
                <a:ext uri="{FF2B5EF4-FFF2-40B4-BE49-F238E27FC236}">
                  <a16:creationId xmlns:a16="http://schemas.microsoft.com/office/drawing/2014/main" id="{FAD71F14-D422-A2F3-A1D9-ED448F8D650A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031;p58">
            <a:extLst>
              <a:ext uri="{FF2B5EF4-FFF2-40B4-BE49-F238E27FC236}">
                <a16:creationId xmlns:a16="http://schemas.microsoft.com/office/drawing/2014/main" id="{2307B303-1CDE-2011-8783-70EA51A8D9F8}"/>
              </a:ext>
            </a:extLst>
          </p:cNvPr>
          <p:cNvGrpSpPr/>
          <p:nvPr/>
        </p:nvGrpSpPr>
        <p:grpSpPr>
          <a:xfrm>
            <a:off x="4336458" y="425532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7" name="Google Shape;10032;p58">
              <a:extLst>
                <a:ext uri="{FF2B5EF4-FFF2-40B4-BE49-F238E27FC236}">
                  <a16:creationId xmlns:a16="http://schemas.microsoft.com/office/drawing/2014/main" id="{2B8334C9-0DE2-E9C4-C497-2B8042ED266B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033;p58">
              <a:extLst>
                <a:ext uri="{FF2B5EF4-FFF2-40B4-BE49-F238E27FC236}">
                  <a16:creationId xmlns:a16="http://schemas.microsoft.com/office/drawing/2014/main" id="{9AD471B5-B93D-C45F-99D6-C58A94DB1BF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81;p34">
            <a:extLst>
              <a:ext uri="{FF2B5EF4-FFF2-40B4-BE49-F238E27FC236}">
                <a16:creationId xmlns:a16="http://schemas.microsoft.com/office/drawing/2014/main" id="{B3198BB1-6708-D834-BB5A-8EA81B53396E}"/>
              </a:ext>
            </a:extLst>
          </p:cNvPr>
          <p:cNvGrpSpPr/>
          <p:nvPr/>
        </p:nvGrpSpPr>
        <p:grpSpPr>
          <a:xfrm>
            <a:off x="5793196" y="1829353"/>
            <a:ext cx="287279" cy="1139479"/>
            <a:chOff x="6905926" y="1698225"/>
            <a:chExt cx="338207" cy="2014657"/>
          </a:xfrm>
        </p:grpSpPr>
        <p:sp>
          <p:nvSpPr>
            <p:cNvPr id="6" name="Google Shape;982;p34">
              <a:extLst>
                <a:ext uri="{FF2B5EF4-FFF2-40B4-BE49-F238E27FC236}">
                  <a16:creationId xmlns:a16="http://schemas.microsoft.com/office/drawing/2014/main" id="{7ACDCBBC-9EA1-DB02-02A8-444CFE446041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7" name="Google Shape;983;p34">
              <a:extLst>
                <a:ext uri="{FF2B5EF4-FFF2-40B4-BE49-F238E27FC236}">
                  <a16:creationId xmlns:a16="http://schemas.microsoft.com/office/drawing/2014/main" id="{545311F7-4130-ADD9-7958-FD6A66376A92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8" name="Google Shape;984;p34">
              <a:extLst>
                <a:ext uri="{FF2B5EF4-FFF2-40B4-BE49-F238E27FC236}">
                  <a16:creationId xmlns:a16="http://schemas.microsoft.com/office/drawing/2014/main" id="{BBD24C5D-5CC8-BFCE-95BF-389D1758E40C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9" name="Google Shape;985;p34">
              <a:extLst>
                <a:ext uri="{FF2B5EF4-FFF2-40B4-BE49-F238E27FC236}">
                  <a16:creationId xmlns:a16="http://schemas.microsoft.com/office/drawing/2014/main" id="{EC5DE824-64D7-33E0-F1BB-8A5247B83E85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986;p34">
              <a:extLst>
                <a:ext uri="{FF2B5EF4-FFF2-40B4-BE49-F238E27FC236}">
                  <a16:creationId xmlns:a16="http://schemas.microsoft.com/office/drawing/2014/main" id="{C0C2CF43-051B-4793-E287-1CB87A568B17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1" name="Google Shape;987;p34">
              <a:extLst>
                <a:ext uri="{FF2B5EF4-FFF2-40B4-BE49-F238E27FC236}">
                  <a16:creationId xmlns:a16="http://schemas.microsoft.com/office/drawing/2014/main" id="{8E4AA6CE-5421-98F2-7142-C59C78C1C9B0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2" name="Google Shape;989;p34">
              <a:extLst>
                <a:ext uri="{FF2B5EF4-FFF2-40B4-BE49-F238E27FC236}">
                  <a16:creationId xmlns:a16="http://schemas.microsoft.com/office/drawing/2014/main" id="{668EA379-BA49-2E50-DCE2-A0AF3F977EA3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3" name="Google Shape;1000;p34">
            <a:extLst>
              <a:ext uri="{FF2B5EF4-FFF2-40B4-BE49-F238E27FC236}">
                <a16:creationId xmlns:a16="http://schemas.microsoft.com/office/drawing/2014/main" id="{22E0C158-C8D2-69AF-B7D1-9AF78ED093BE}"/>
              </a:ext>
            </a:extLst>
          </p:cNvPr>
          <p:cNvSpPr txBox="1">
            <a:spLocks/>
          </p:cNvSpPr>
          <p:nvPr/>
        </p:nvSpPr>
        <p:spPr>
          <a:xfrm>
            <a:off x="5475168" y="3162051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00CFCC"/>
                </a:solidFill>
              </a:rPr>
              <a:t>Accuracy</a:t>
            </a:r>
            <a:endParaRPr lang="it-IT" sz="1600">
              <a:solidFill>
                <a:srgbClr val="00CFCC"/>
              </a:solidFill>
            </a:endParaRPr>
          </a:p>
        </p:txBody>
      </p:sp>
      <p:sp>
        <p:nvSpPr>
          <p:cNvPr id="24" name="Google Shape;1003;p34">
            <a:extLst>
              <a:ext uri="{FF2B5EF4-FFF2-40B4-BE49-F238E27FC236}">
                <a16:creationId xmlns:a16="http://schemas.microsoft.com/office/drawing/2014/main" id="{E9421692-324B-3D90-7AF0-FC241696225B}"/>
              </a:ext>
            </a:extLst>
          </p:cNvPr>
          <p:cNvSpPr txBox="1">
            <a:spLocks/>
          </p:cNvSpPr>
          <p:nvPr/>
        </p:nvSpPr>
        <p:spPr>
          <a:xfrm>
            <a:off x="5642623" y="3093477"/>
            <a:ext cx="690106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70.5%</a:t>
            </a:r>
          </a:p>
        </p:txBody>
      </p:sp>
      <p:grpSp>
        <p:nvGrpSpPr>
          <p:cNvPr id="25" name="Google Shape;981;p34">
            <a:extLst>
              <a:ext uri="{FF2B5EF4-FFF2-40B4-BE49-F238E27FC236}">
                <a16:creationId xmlns:a16="http://schemas.microsoft.com/office/drawing/2014/main" id="{CA786976-B95B-EFD1-814E-442BD0AB5F09}"/>
              </a:ext>
            </a:extLst>
          </p:cNvPr>
          <p:cNvGrpSpPr/>
          <p:nvPr/>
        </p:nvGrpSpPr>
        <p:grpSpPr>
          <a:xfrm>
            <a:off x="6566430" y="1830109"/>
            <a:ext cx="287279" cy="1139479"/>
            <a:chOff x="6905926" y="1698225"/>
            <a:chExt cx="338207" cy="2014657"/>
          </a:xfrm>
        </p:grpSpPr>
        <p:sp>
          <p:nvSpPr>
            <p:cNvPr id="26" name="Google Shape;982;p34">
              <a:extLst>
                <a:ext uri="{FF2B5EF4-FFF2-40B4-BE49-F238E27FC236}">
                  <a16:creationId xmlns:a16="http://schemas.microsoft.com/office/drawing/2014/main" id="{BA1E2CAA-D5E8-3717-E91A-AF228195C4DD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983;p34">
              <a:extLst>
                <a:ext uri="{FF2B5EF4-FFF2-40B4-BE49-F238E27FC236}">
                  <a16:creationId xmlns:a16="http://schemas.microsoft.com/office/drawing/2014/main" id="{0E11DAD5-A39C-20F0-2AA3-05BE596D9780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8" name="Google Shape;984;p34">
              <a:extLst>
                <a:ext uri="{FF2B5EF4-FFF2-40B4-BE49-F238E27FC236}">
                  <a16:creationId xmlns:a16="http://schemas.microsoft.com/office/drawing/2014/main" id="{033DEE29-008A-C024-36D3-AA147643C7A2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9" name="Google Shape;985;p34">
              <a:extLst>
                <a:ext uri="{FF2B5EF4-FFF2-40B4-BE49-F238E27FC236}">
                  <a16:creationId xmlns:a16="http://schemas.microsoft.com/office/drawing/2014/main" id="{AD95C1EC-0E07-CECE-C658-2104A0594140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0" name="Google Shape;986;p34">
              <a:extLst>
                <a:ext uri="{FF2B5EF4-FFF2-40B4-BE49-F238E27FC236}">
                  <a16:creationId xmlns:a16="http://schemas.microsoft.com/office/drawing/2014/main" id="{5DC7882A-60E7-4FD4-5469-21E4E4B37924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1" name="Google Shape;987;p34">
              <a:extLst>
                <a:ext uri="{FF2B5EF4-FFF2-40B4-BE49-F238E27FC236}">
                  <a16:creationId xmlns:a16="http://schemas.microsoft.com/office/drawing/2014/main" id="{4E0E7E2E-7770-9180-B920-3804A7DB5E3B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3" name="Google Shape;989;p34">
              <a:extLst>
                <a:ext uri="{FF2B5EF4-FFF2-40B4-BE49-F238E27FC236}">
                  <a16:creationId xmlns:a16="http://schemas.microsoft.com/office/drawing/2014/main" id="{6FDE5B7C-C0A8-41F3-A6A5-EBF840E30353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4" name="Google Shape;1000;p34">
            <a:extLst>
              <a:ext uri="{FF2B5EF4-FFF2-40B4-BE49-F238E27FC236}">
                <a16:creationId xmlns:a16="http://schemas.microsoft.com/office/drawing/2014/main" id="{346CB823-32A4-525C-2357-20064FB81F27}"/>
              </a:ext>
            </a:extLst>
          </p:cNvPr>
          <p:cNvSpPr txBox="1">
            <a:spLocks/>
          </p:cNvSpPr>
          <p:nvPr/>
        </p:nvSpPr>
        <p:spPr>
          <a:xfrm>
            <a:off x="6250303" y="3155696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E898AC"/>
                </a:solidFill>
              </a:rPr>
              <a:t>Specificity</a:t>
            </a:r>
            <a:endParaRPr lang="it-IT" sz="1600">
              <a:solidFill>
                <a:srgbClr val="E898AC"/>
              </a:solidFill>
            </a:endParaRPr>
          </a:p>
        </p:txBody>
      </p:sp>
      <p:sp>
        <p:nvSpPr>
          <p:cNvPr id="35" name="Google Shape;1003;p34">
            <a:extLst>
              <a:ext uri="{FF2B5EF4-FFF2-40B4-BE49-F238E27FC236}">
                <a16:creationId xmlns:a16="http://schemas.microsoft.com/office/drawing/2014/main" id="{B84E8E44-CB7E-B3FB-60E3-632028DCF4B6}"/>
              </a:ext>
            </a:extLst>
          </p:cNvPr>
          <p:cNvSpPr txBox="1">
            <a:spLocks/>
          </p:cNvSpPr>
          <p:nvPr/>
        </p:nvSpPr>
        <p:spPr>
          <a:xfrm>
            <a:off x="6397308" y="3088746"/>
            <a:ext cx="690106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70.2%</a:t>
            </a:r>
          </a:p>
        </p:txBody>
      </p:sp>
      <p:sp>
        <p:nvSpPr>
          <p:cNvPr id="36" name="Google Shape;1000;p34">
            <a:extLst>
              <a:ext uri="{FF2B5EF4-FFF2-40B4-BE49-F238E27FC236}">
                <a16:creationId xmlns:a16="http://schemas.microsoft.com/office/drawing/2014/main" id="{9897C9A0-CC60-56DA-7DD2-47BE8194FB00}"/>
              </a:ext>
            </a:extLst>
          </p:cNvPr>
          <p:cNvSpPr txBox="1">
            <a:spLocks/>
          </p:cNvSpPr>
          <p:nvPr/>
        </p:nvSpPr>
        <p:spPr>
          <a:xfrm>
            <a:off x="7031277" y="3160440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FF9973"/>
                </a:solidFill>
              </a:rPr>
              <a:t>Sensitivity</a:t>
            </a:r>
            <a:endParaRPr lang="it-IT" sz="1600">
              <a:solidFill>
                <a:srgbClr val="FF9973"/>
              </a:solidFill>
            </a:endParaRPr>
          </a:p>
        </p:txBody>
      </p:sp>
      <p:sp>
        <p:nvSpPr>
          <p:cNvPr id="37" name="Google Shape;1003;p34">
            <a:extLst>
              <a:ext uri="{FF2B5EF4-FFF2-40B4-BE49-F238E27FC236}">
                <a16:creationId xmlns:a16="http://schemas.microsoft.com/office/drawing/2014/main" id="{E533715C-28E0-2512-8481-EB153B90E61C}"/>
              </a:ext>
            </a:extLst>
          </p:cNvPr>
          <p:cNvSpPr txBox="1">
            <a:spLocks/>
          </p:cNvSpPr>
          <p:nvPr/>
        </p:nvSpPr>
        <p:spPr>
          <a:xfrm>
            <a:off x="7166259" y="3099950"/>
            <a:ext cx="701624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70.8%</a:t>
            </a:r>
          </a:p>
        </p:txBody>
      </p:sp>
      <p:grpSp>
        <p:nvGrpSpPr>
          <p:cNvPr id="38" name="Google Shape;981;p34">
            <a:extLst>
              <a:ext uri="{FF2B5EF4-FFF2-40B4-BE49-F238E27FC236}">
                <a16:creationId xmlns:a16="http://schemas.microsoft.com/office/drawing/2014/main" id="{B19201D8-139E-C8DC-CA8B-5BFCCA278EFC}"/>
              </a:ext>
            </a:extLst>
          </p:cNvPr>
          <p:cNvGrpSpPr/>
          <p:nvPr/>
        </p:nvGrpSpPr>
        <p:grpSpPr>
          <a:xfrm>
            <a:off x="8084265" y="1829353"/>
            <a:ext cx="287279" cy="1139479"/>
            <a:chOff x="6905926" y="1698225"/>
            <a:chExt cx="338207" cy="2014657"/>
          </a:xfrm>
          <a:solidFill>
            <a:srgbClr val="00CFCC"/>
          </a:solidFill>
        </p:grpSpPr>
        <p:sp>
          <p:nvSpPr>
            <p:cNvPr id="48" name="Google Shape;982;p34">
              <a:extLst>
                <a:ext uri="{FF2B5EF4-FFF2-40B4-BE49-F238E27FC236}">
                  <a16:creationId xmlns:a16="http://schemas.microsoft.com/office/drawing/2014/main" id="{42E22689-74E6-0E85-FEFB-854D4965CC3B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9" name="Google Shape;983;p34">
              <a:extLst>
                <a:ext uri="{FF2B5EF4-FFF2-40B4-BE49-F238E27FC236}">
                  <a16:creationId xmlns:a16="http://schemas.microsoft.com/office/drawing/2014/main" id="{481D8E1D-2D27-7CAE-D87E-20F2E9BD7F8A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0" name="Google Shape;984;p34">
              <a:extLst>
                <a:ext uri="{FF2B5EF4-FFF2-40B4-BE49-F238E27FC236}">
                  <a16:creationId xmlns:a16="http://schemas.microsoft.com/office/drawing/2014/main" id="{701F5AFB-4041-97F4-0C6C-B7006F8FF70C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6" name="Google Shape;985;p34">
              <a:extLst>
                <a:ext uri="{FF2B5EF4-FFF2-40B4-BE49-F238E27FC236}">
                  <a16:creationId xmlns:a16="http://schemas.microsoft.com/office/drawing/2014/main" id="{101F1A03-9551-06C6-EB30-1D82F1DB0FE7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7" name="Google Shape;986;p34">
              <a:extLst>
                <a:ext uri="{FF2B5EF4-FFF2-40B4-BE49-F238E27FC236}">
                  <a16:creationId xmlns:a16="http://schemas.microsoft.com/office/drawing/2014/main" id="{5DFB179F-B082-987E-444D-FF6AAA832291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987;p34">
              <a:extLst>
                <a:ext uri="{FF2B5EF4-FFF2-40B4-BE49-F238E27FC236}">
                  <a16:creationId xmlns:a16="http://schemas.microsoft.com/office/drawing/2014/main" id="{6B7654E7-57A3-30E4-1A76-CF30B38EECF8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9" name="Google Shape;988;p34">
              <a:extLst>
                <a:ext uri="{FF2B5EF4-FFF2-40B4-BE49-F238E27FC236}">
                  <a16:creationId xmlns:a16="http://schemas.microsoft.com/office/drawing/2014/main" id="{E315AC5F-2944-DFE4-A9A8-FF2771C38EE1}"/>
                </a:ext>
              </a:extLst>
            </p:cNvPr>
            <p:cNvSpPr/>
            <p:nvPr/>
          </p:nvSpPr>
          <p:spPr>
            <a:xfrm>
              <a:off x="6905926" y="2014860"/>
              <a:ext cx="322580" cy="87621"/>
            </a:xfrm>
            <a:custGeom>
              <a:avLst/>
              <a:gdLst>
                <a:gd name="connsiteX0" fmla="*/ 1931 w 9999"/>
                <a:gd name="connsiteY0" fmla="*/ 3687 h 10000"/>
                <a:gd name="connsiteX1" fmla="*/ 1 w 9999"/>
                <a:gd name="connsiteY1" fmla="*/ 5000 h 10000"/>
                <a:gd name="connsiteX2" fmla="*/ 2152 w 9999"/>
                <a:gd name="connsiteY2" fmla="*/ 10000 h 10000"/>
                <a:gd name="connsiteX3" fmla="*/ 7868 w 9999"/>
                <a:gd name="connsiteY3" fmla="*/ 10000 h 10000"/>
                <a:gd name="connsiteX4" fmla="*/ 9999 w 9999"/>
                <a:gd name="connsiteY4" fmla="*/ 5000 h 10000"/>
                <a:gd name="connsiteX5" fmla="*/ 7868 w 9999"/>
                <a:gd name="connsiteY5" fmla="*/ 0 h 10000"/>
                <a:gd name="connsiteX6" fmla="*/ 1931 w 9999"/>
                <a:gd name="connsiteY6" fmla="*/ 3687 h 10000"/>
                <a:gd name="connsiteX0" fmla="*/ 1931 w 10001"/>
                <a:gd name="connsiteY0" fmla="*/ 0 h 6313"/>
                <a:gd name="connsiteX1" fmla="*/ 1 w 10001"/>
                <a:gd name="connsiteY1" fmla="*/ 1313 h 6313"/>
                <a:gd name="connsiteX2" fmla="*/ 2152 w 10001"/>
                <a:gd name="connsiteY2" fmla="*/ 6313 h 6313"/>
                <a:gd name="connsiteX3" fmla="*/ 7869 w 10001"/>
                <a:gd name="connsiteY3" fmla="*/ 6313 h 6313"/>
                <a:gd name="connsiteX4" fmla="*/ 10000 w 10001"/>
                <a:gd name="connsiteY4" fmla="*/ 1313 h 6313"/>
                <a:gd name="connsiteX5" fmla="*/ 8090 w 10001"/>
                <a:gd name="connsiteY5" fmla="*/ 0 h 6313"/>
                <a:gd name="connsiteX6" fmla="*/ 1931 w 10001"/>
                <a:gd name="connsiteY6" fmla="*/ 0 h 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6313" extrusionOk="0">
                  <a:moveTo>
                    <a:pt x="1931" y="0"/>
                  </a:moveTo>
                  <a:cubicBezTo>
                    <a:pt x="749" y="0"/>
                    <a:pt x="-36" y="261"/>
                    <a:pt x="1" y="1313"/>
                  </a:cubicBezTo>
                  <a:cubicBezTo>
                    <a:pt x="38" y="2365"/>
                    <a:pt x="970" y="6313"/>
                    <a:pt x="2152" y="6313"/>
                  </a:cubicBezTo>
                  <a:lnTo>
                    <a:pt x="7869" y="6313"/>
                  </a:lnTo>
                  <a:cubicBezTo>
                    <a:pt x="9052" y="6313"/>
                    <a:pt x="9963" y="2365"/>
                    <a:pt x="10000" y="1313"/>
                  </a:cubicBezTo>
                  <a:cubicBezTo>
                    <a:pt x="10037" y="261"/>
                    <a:pt x="9273" y="0"/>
                    <a:pt x="8090" y="0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0" name="Google Shape;989;p34">
              <a:extLst>
                <a:ext uri="{FF2B5EF4-FFF2-40B4-BE49-F238E27FC236}">
                  <a16:creationId xmlns:a16="http://schemas.microsoft.com/office/drawing/2014/main" id="{438008A8-15E6-79D6-28B2-E3F58AE6E68C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1" name="Google Shape;1000;p34">
            <a:extLst>
              <a:ext uri="{FF2B5EF4-FFF2-40B4-BE49-F238E27FC236}">
                <a16:creationId xmlns:a16="http://schemas.microsoft.com/office/drawing/2014/main" id="{5CEEB61D-04E8-8A85-BAFE-76CEFED56FBA}"/>
              </a:ext>
            </a:extLst>
          </p:cNvPr>
          <p:cNvSpPr txBox="1">
            <a:spLocks/>
          </p:cNvSpPr>
          <p:nvPr/>
        </p:nvSpPr>
        <p:spPr>
          <a:xfrm>
            <a:off x="7743432" y="3163571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chemeClr val="bg1"/>
                </a:solidFill>
              </a:rPr>
              <a:t>Area Roc</a:t>
            </a:r>
            <a:endParaRPr lang="it-IT" sz="1600">
              <a:solidFill>
                <a:schemeClr val="bg1"/>
              </a:solidFill>
            </a:endParaRPr>
          </a:p>
        </p:txBody>
      </p:sp>
      <p:sp>
        <p:nvSpPr>
          <p:cNvPr id="62" name="Google Shape;1003;p34">
            <a:extLst>
              <a:ext uri="{FF2B5EF4-FFF2-40B4-BE49-F238E27FC236}">
                <a16:creationId xmlns:a16="http://schemas.microsoft.com/office/drawing/2014/main" id="{B8A66024-2698-C6EF-9AFA-8EBFB150FF55}"/>
              </a:ext>
            </a:extLst>
          </p:cNvPr>
          <p:cNvSpPr txBox="1">
            <a:spLocks/>
          </p:cNvSpPr>
          <p:nvPr/>
        </p:nvSpPr>
        <p:spPr>
          <a:xfrm>
            <a:off x="7898492" y="3113544"/>
            <a:ext cx="658303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0.77</a:t>
            </a:r>
          </a:p>
        </p:txBody>
      </p:sp>
      <p:grpSp>
        <p:nvGrpSpPr>
          <p:cNvPr id="63" name="Google Shape;981;p34">
            <a:extLst>
              <a:ext uri="{FF2B5EF4-FFF2-40B4-BE49-F238E27FC236}">
                <a16:creationId xmlns:a16="http://schemas.microsoft.com/office/drawing/2014/main" id="{9CA281F6-464B-DD65-B987-594C14996CBC}"/>
              </a:ext>
            </a:extLst>
          </p:cNvPr>
          <p:cNvGrpSpPr/>
          <p:nvPr/>
        </p:nvGrpSpPr>
        <p:grpSpPr>
          <a:xfrm>
            <a:off x="7370675" y="1829353"/>
            <a:ext cx="287279" cy="1139479"/>
            <a:chOff x="6905926" y="1698225"/>
            <a:chExt cx="338207" cy="2014657"/>
          </a:xfrm>
        </p:grpSpPr>
        <p:sp>
          <p:nvSpPr>
            <p:cNvPr id="960" name="Google Shape;982;p34">
              <a:extLst>
                <a:ext uri="{FF2B5EF4-FFF2-40B4-BE49-F238E27FC236}">
                  <a16:creationId xmlns:a16="http://schemas.microsoft.com/office/drawing/2014/main" id="{D1F4792C-20AD-3EE7-2219-80B723FB85C9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1" name="Google Shape;983;p34">
              <a:extLst>
                <a:ext uri="{FF2B5EF4-FFF2-40B4-BE49-F238E27FC236}">
                  <a16:creationId xmlns:a16="http://schemas.microsoft.com/office/drawing/2014/main" id="{4A670E21-8256-23D4-0CAE-C120BF9E1AAB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2" name="Google Shape;984;p34">
              <a:extLst>
                <a:ext uri="{FF2B5EF4-FFF2-40B4-BE49-F238E27FC236}">
                  <a16:creationId xmlns:a16="http://schemas.microsoft.com/office/drawing/2014/main" id="{AC468178-3EE4-5E58-BEE5-1F0854BB0F34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3" name="Google Shape;985;p34">
              <a:extLst>
                <a:ext uri="{FF2B5EF4-FFF2-40B4-BE49-F238E27FC236}">
                  <a16:creationId xmlns:a16="http://schemas.microsoft.com/office/drawing/2014/main" id="{8E2EF9E4-27FA-EECC-3D1A-30C229091AEF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4" name="Google Shape;986;p34">
              <a:extLst>
                <a:ext uri="{FF2B5EF4-FFF2-40B4-BE49-F238E27FC236}">
                  <a16:creationId xmlns:a16="http://schemas.microsoft.com/office/drawing/2014/main" id="{58A927A6-FEE7-6F3F-29C2-9929E348F9F9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5" name="Google Shape;987;p34">
              <a:extLst>
                <a:ext uri="{FF2B5EF4-FFF2-40B4-BE49-F238E27FC236}">
                  <a16:creationId xmlns:a16="http://schemas.microsoft.com/office/drawing/2014/main" id="{107678C7-B84E-1B28-5AEA-88DA7EE70999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67" name="Google Shape;989;p34">
              <a:extLst>
                <a:ext uri="{FF2B5EF4-FFF2-40B4-BE49-F238E27FC236}">
                  <a16:creationId xmlns:a16="http://schemas.microsoft.com/office/drawing/2014/main" id="{FEA87516-3AA3-51C5-8780-24FC03A237FB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968" name="Tabella 1137">
            <a:extLst>
              <a:ext uri="{FF2B5EF4-FFF2-40B4-BE49-F238E27FC236}">
                <a16:creationId xmlns:a16="http://schemas.microsoft.com/office/drawing/2014/main" id="{F1D1DD75-66EE-6D30-074D-A2D1F632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48687"/>
              </p:ext>
            </p:extLst>
          </p:nvPr>
        </p:nvGraphicFramePr>
        <p:xfrm>
          <a:off x="5895123" y="3775445"/>
          <a:ext cx="2533302" cy="976664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1731818">
                  <a:extLst>
                    <a:ext uri="{9D8B030D-6E8A-4147-A177-3AD203B41FA5}">
                      <a16:colId xmlns:a16="http://schemas.microsoft.com/office/drawing/2014/main" val="579325571"/>
                    </a:ext>
                  </a:extLst>
                </a:gridCol>
                <a:gridCol w="801484">
                  <a:extLst>
                    <a:ext uri="{9D8B030D-6E8A-4147-A177-3AD203B41FA5}">
                      <a16:colId xmlns:a16="http://schemas.microsoft.com/office/drawing/2014/main" val="4090861167"/>
                    </a:ext>
                  </a:extLst>
                </a:gridCol>
              </a:tblGrid>
              <a:tr h="244166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VIF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&lt; 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546520"/>
                  </a:ext>
                </a:extLst>
              </a:tr>
              <a:tr h="244166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Test LR (p-value)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5370"/>
                  </a:ext>
                </a:extLst>
              </a:tr>
              <a:tr h="244166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R-quadro di McFadden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0.181345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417058"/>
                  </a:ext>
                </a:extLst>
              </a:tr>
              <a:tr h="244166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Threshold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0.4956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080290"/>
                  </a:ext>
                </a:extLst>
              </a:tr>
            </a:tbl>
          </a:graphicData>
        </a:graphic>
      </p:graphicFrame>
      <p:sp>
        <p:nvSpPr>
          <p:cNvPr id="969" name="Google Shape;1241;p44">
            <a:extLst>
              <a:ext uri="{FF2B5EF4-FFF2-40B4-BE49-F238E27FC236}">
                <a16:creationId xmlns:a16="http://schemas.microsoft.com/office/drawing/2014/main" id="{0F4CBF19-073A-5079-DE83-680FE2D11CE3}"/>
              </a:ext>
            </a:extLst>
          </p:cNvPr>
          <p:cNvSpPr/>
          <p:nvPr/>
        </p:nvSpPr>
        <p:spPr>
          <a:xfrm>
            <a:off x="5576570" y="3791322"/>
            <a:ext cx="3022212" cy="940503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70" name="Tabella 4">
            <a:extLst>
              <a:ext uri="{FF2B5EF4-FFF2-40B4-BE49-F238E27FC236}">
                <a16:creationId xmlns:a16="http://schemas.microsoft.com/office/drawing/2014/main" id="{1F83BDD2-640E-6016-7F90-180011B82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82580"/>
              </p:ext>
            </p:extLst>
          </p:nvPr>
        </p:nvGraphicFramePr>
        <p:xfrm>
          <a:off x="5591986" y="1036371"/>
          <a:ext cx="2964809" cy="461714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596881">
                  <a:extLst>
                    <a:ext uri="{9D8B030D-6E8A-4147-A177-3AD203B41FA5}">
                      <a16:colId xmlns:a16="http://schemas.microsoft.com/office/drawing/2014/main" val="1276126826"/>
                    </a:ext>
                  </a:extLst>
                </a:gridCol>
                <a:gridCol w="589042">
                  <a:extLst>
                    <a:ext uri="{9D8B030D-6E8A-4147-A177-3AD203B41FA5}">
                      <a16:colId xmlns:a16="http://schemas.microsoft.com/office/drawing/2014/main" val="969965136"/>
                    </a:ext>
                  </a:extLst>
                </a:gridCol>
                <a:gridCol w="592962">
                  <a:extLst>
                    <a:ext uri="{9D8B030D-6E8A-4147-A177-3AD203B41FA5}">
                      <a16:colId xmlns:a16="http://schemas.microsoft.com/office/drawing/2014/main" val="2603491245"/>
                    </a:ext>
                  </a:extLst>
                </a:gridCol>
                <a:gridCol w="623823">
                  <a:extLst>
                    <a:ext uri="{9D8B030D-6E8A-4147-A177-3AD203B41FA5}">
                      <a16:colId xmlns:a16="http://schemas.microsoft.com/office/drawing/2014/main" val="2665820148"/>
                    </a:ext>
                  </a:extLst>
                </a:gridCol>
                <a:gridCol w="562101">
                  <a:extLst>
                    <a:ext uri="{9D8B030D-6E8A-4147-A177-3AD203B41FA5}">
                      <a16:colId xmlns:a16="http://schemas.microsoft.com/office/drawing/2014/main" val="326738236"/>
                    </a:ext>
                  </a:extLst>
                </a:gridCol>
              </a:tblGrid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Min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1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Median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3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Max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76311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it-IT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 -3.37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-0.93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0.31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0.95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2.14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87903"/>
                  </a:ext>
                </a:extLst>
              </a:tr>
            </a:tbl>
          </a:graphicData>
        </a:graphic>
      </p:graphicFrame>
      <p:sp>
        <p:nvSpPr>
          <p:cNvPr id="971" name="Google Shape;1241;p44">
            <a:extLst>
              <a:ext uri="{FF2B5EF4-FFF2-40B4-BE49-F238E27FC236}">
                <a16:creationId xmlns:a16="http://schemas.microsoft.com/office/drawing/2014/main" id="{989C76A7-E91D-4BEA-8A4C-6D2F39E7A7B6}"/>
              </a:ext>
            </a:extLst>
          </p:cNvPr>
          <p:cNvSpPr/>
          <p:nvPr/>
        </p:nvSpPr>
        <p:spPr>
          <a:xfrm>
            <a:off x="5576570" y="1021164"/>
            <a:ext cx="3022211" cy="476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CasellaDiTesto 971">
            <a:extLst>
              <a:ext uri="{FF2B5EF4-FFF2-40B4-BE49-F238E27FC236}">
                <a16:creationId xmlns:a16="http://schemas.microsoft.com/office/drawing/2014/main" id="{0073D6D0-8792-A592-C30E-D4849D97FD44}"/>
              </a:ext>
            </a:extLst>
          </p:cNvPr>
          <p:cNvSpPr txBox="1"/>
          <p:nvPr/>
        </p:nvSpPr>
        <p:spPr>
          <a:xfrm rot="5400000">
            <a:off x="8389140" y="2486929"/>
            <a:ext cx="851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Predizione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005" name="CasellaDiTesto 1004">
            <a:extLst>
              <a:ext uri="{FF2B5EF4-FFF2-40B4-BE49-F238E27FC236}">
                <a16:creationId xmlns:a16="http://schemas.microsoft.com/office/drawing/2014/main" id="{5FFD8B8D-BE46-2714-8B3B-248192E48E6E}"/>
              </a:ext>
            </a:extLst>
          </p:cNvPr>
          <p:cNvSpPr txBox="1"/>
          <p:nvPr/>
        </p:nvSpPr>
        <p:spPr>
          <a:xfrm rot="5400000">
            <a:off x="8461157" y="413616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Test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06" name="Input penna 1005">
                <a:extLst>
                  <a:ext uri="{FF2B5EF4-FFF2-40B4-BE49-F238E27FC236}">
                    <a16:creationId xmlns:a16="http://schemas.microsoft.com/office/drawing/2014/main" id="{F6B2B5C8-6C03-AE1C-E010-2FE83C861C43}"/>
                  </a:ext>
                </a:extLst>
              </p14:cNvPr>
              <p14:cNvContentPartPr/>
              <p14:nvPr/>
            </p14:nvContentPartPr>
            <p14:xfrm>
              <a:off x="8846029" y="1052793"/>
              <a:ext cx="71280" cy="188640"/>
            </p14:xfrm>
          </p:contentPart>
        </mc:Choice>
        <mc:Fallback xmlns="">
          <p:pic>
            <p:nvPicPr>
              <p:cNvPr id="1006" name="Input penna 1005">
                <a:extLst>
                  <a:ext uri="{FF2B5EF4-FFF2-40B4-BE49-F238E27FC236}">
                    <a16:creationId xmlns:a16="http://schemas.microsoft.com/office/drawing/2014/main" id="{F6B2B5C8-6C03-AE1C-E010-2FE83C861C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3029" y="989793"/>
                <a:ext cx="196920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1007" name="CasellaDiTesto 1006">
            <a:extLst>
              <a:ext uri="{FF2B5EF4-FFF2-40B4-BE49-F238E27FC236}">
                <a16:creationId xmlns:a16="http://schemas.microsoft.com/office/drawing/2014/main" id="{340C7B99-6632-4623-48E5-A69F749B10BE}"/>
              </a:ext>
            </a:extLst>
          </p:cNvPr>
          <p:cNvSpPr txBox="1"/>
          <p:nvPr/>
        </p:nvSpPr>
        <p:spPr>
          <a:xfrm rot="5400000">
            <a:off x="8470999" y="113365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Residui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014" name="Google Shape;1241;p44">
            <a:extLst>
              <a:ext uri="{FF2B5EF4-FFF2-40B4-BE49-F238E27FC236}">
                <a16:creationId xmlns:a16="http://schemas.microsoft.com/office/drawing/2014/main" id="{CA936A7E-B9E7-47D5-4651-2D0588B117A9}"/>
              </a:ext>
            </a:extLst>
          </p:cNvPr>
          <p:cNvSpPr/>
          <p:nvPr/>
        </p:nvSpPr>
        <p:spPr>
          <a:xfrm>
            <a:off x="5576570" y="1709668"/>
            <a:ext cx="3022211" cy="18709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987;p34">
            <a:extLst>
              <a:ext uri="{FF2B5EF4-FFF2-40B4-BE49-F238E27FC236}">
                <a16:creationId xmlns:a16="http://schemas.microsoft.com/office/drawing/2014/main" id="{5573ADFA-D5F6-837A-6F00-88041A79DF5E}"/>
              </a:ext>
            </a:extLst>
          </p:cNvPr>
          <p:cNvSpPr/>
          <p:nvPr/>
        </p:nvSpPr>
        <p:spPr>
          <a:xfrm>
            <a:off x="5793196" y="2089884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16" name="Google Shape;987;p34">
            <a:extLst>
              <a:ext uri="{FF2B5EF4-FFF2-40B4-BE49-F238E27FC236}">
                <a16:creationId xmlns:a16="http://schemas.microsoft.com/office/drawing/2014/main" id="{8FE876D0-87BB-7394-A840-B00D45BCFA27}"/>
              </a:ext>
            </a:extLst>
          </p:cNvPr>
          <p:cNvSpPr/>
          <p:nvPr/>
        </p:nvSpPr>
        <p:spPr>
          <a:xfrm>
            <a:off x="6579703" y="2089884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0" name="Google Shape;987;p34">
            <a:extLst>
              <a:ext uri="{FF2B5EF4-FFF2-40B4-BE49-F238E27FC236}">
                <a16:creationId xmlns:a16="http://schemas.microsoft.com/office/drawing/2014/main" id="{9EF24E6E-D992-8616-ABB0-BFD867257E13}"/>
              </a:ext>
            </a:extLst>
          </p:cNvPr>
          <p:cNvSpPr/>
          <p:nvPr/>
        </p:nvSpPr>
        <p:spPr>
          <a:xfrm>
            <a:off x="7383948" y="2096780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021" name="Google Shape;987;p34">
            <a:extLst>
              <a:ext uri="{FF2B5EF4-FFF2-40B4-BE49-F238E27FC236}">
                <a16:creationId xmlns:a16="http://schemas.microsoft.com/office/drawing/2014/main" id="{39F0F99C-AB5B-D1FF-3FC9-4256AC5FE5C7}"/>
              </a:ext>
            </a:extLst>
          </p:cNvPr>
          <p:cNvSpPr/>
          <p:nvPr/>
        </p:nvSpPr>
        <p:spPr>
          <a:xfrm>
            <a:off x="8097538" y="2096779"/>
            <a:ext cx="274006" cy="78165"/>
          </a:xfrm>
          <a:custGeom>
            <a:avLst/>
            <a:gdLst/>
            <a:ahLst/>
            <a:cxnLst/>
            <a:rect l="l" t="t" r="r" b="b"/>
            <a:pathLst>
              <a:path w="6503" h="2786" extrusionOk="0">
                <a:moveTo>
                  <a:pt x="1399" y="0"/>
                </a:moveTo>
                <a:cubicBezTo>
                  <a:pt x="618" y="0"/>
                  <a:pt x="0" y="618"/>
                  <a:pt x="0" y="1386"/>
                </a:cubicBezTo>
                <a:cubicBezTo>
                  <a:pt x="0" y="2155"/>
                  <a:pt x="618" y="2785"/>
                  <a:pt x="1399" y="2785"/>
                </a:cubicBezTo>
                <a:lnTo>
                  <a:pt x="5116" y="2785"/>
                </a:lnTo>
                <a:cubicBezTo>
                  <a:pt x="5885" y="2785"/>
                  <a:pt x="6502" y="2155"/>
                  <a:pt x="6502" y="1386"/>
                </a:cubicBezTo>
                <a:cubicBezTo>
                  <a:pt x="6502" y="618"/>
                  <a:pt x="5885" y="0"/>
                  <a:pt x="5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71393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85115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>
                <a:solidFill>
                  <a:schemeClr val="bg1"/>
                </a:solidFill>
                <a:latin typeface="Share Tech" panose="020B0604020202020204" charset="0"/>
              </a:rPr>
              <a:t>Regressione logistica training &amp; testing -</a:t>
            </a:r>
            <a:r>
              <a:rPr lang="it-IT" sz="2800">
                <a:solidFill>
                  <a:schemeClr val="bg1"/>
                </a:solidFill>
                <a:latin typeface="Share Tech" panose="020B0604020202020204" charset="0"/>
              </a:rPr>
              <a:t> Home</a:t>
            </a:r>
            <a:endParaRPr>
              <a:solidFill>
                <a:schemeClr val="bg1"/>
              </a:solidFill>
            </a:endParaRPr>
          </a:p>
        </p:txBody>
      </p:sp>
      <p:grpSp>
        <p:nvGrpSpPr>
          <p:cNvPr id="981" name="Google Shape;981;p34"/>
          <p:cNvGrpSpPr/>
          <p:nvPr/>
        </p:nvGrpSpPr>
        <p:grpSpPr>
          <a:xfrm>
            <a:off x="5793196" y="1829353"/>
            <a:ext cx="287279" cy="1139479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00" name="Google Shape;1000;p34"/>
          <p:cNvSpPr txBox="1">
            <a:spLocks noGrp="1"/>
          </p:cNvSpPr>
          <p:nvPr>
            <p:ph type="subTitle" idx="4294967295"/>
          </p:nvPr>
        </p:nvSpPr>
        <p:spPr>
          <a:xfrm>
            <a:off x="5475168" y="3162051"/>
            <a:ext cx="985170" cy="322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00CFCC"/>
                </a:solidFill>
              </a:rPr>
              <a:t>Accuracy</a:t>
            </a:r>
            <a:endParaRPr lang="it-IT" sz="1600">
              <a:solidFill>
                <a:srgbClr val="00CFCC"/>
              </a:solidFill>
            </a:endParaRPr>
          </a:p>
        </p:txBody>
      </p:sp>
      <p:sp>
        <p:nvSpPr>
          <p:cNvPr id="1003" name="Google Shape;1003;p34"/>
          <p:cNvSpPr txBox="1">
            <a:spLocks noGrp="1"/>
          </p:cNvSpPr>
          <p:nvPr>
            <p:ph type="subTitle" idx="4294967295"/>
          </p:nvPr>
        </p:nvSpPr>
        <p:spPr>
          <a:xfrm>
            <a:off x="5642623" y="3093477"/>
            <a:ext cx="690106" cy="221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64.2%</a:t>
            </a:r>
          </a:p>
        </p:txBody>
      </p:sp>
      <p:sp>
        <p:nvSpPr>
          <p:cNvPr id="3" name="Google Shape;1240;p44">
            <a:extLst>
              <a:ext uri="{FF2B5EF4-FFF2-40B4-BE49-F238E27FC236}">
                <a16:creationId xmlns:a16="http://schemas.microsoft.com/office/drawing/2014/main" id="{F4731454-881E-54D1-B3E3-790C3A3A8BBD}"/>
              </a:ext>
            </a:extLst>
          </p:cNvPr>
          <p:cNvSpPr/>
          <p:nvPr/>
        </p:nvSpPr>
        <p:spPr>
          <a:xfrm>
            <a:off x="834287" y="974256"/>
            <a:ext cx="4276554" cy="375756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41;p44">
            <a:extLst>
              <a:ext uri="{FF2B5EF4-FFF2-40B4-BE49-F238E27FC236}">
                <a16:creationId xmlns:a16="http://schemas.microsoft.com/office/drawing/2014/main" id="{5AD1157C-2A46-B8A4-9691-96808153C148}"/>
              </a:ext>
            </a:extLst>
          </p:cNvPr>
          <p:cNvSpPr/>
          <p:nvPr/>
        </p:nvSpPr>
        <p:spPr>
          <a:xfrm>
            <a:off x="952957" y="1025530"/>
            <a:ext cx="4072823" cy="366300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9029E8E2-DD5D-E3CF-8120-0A621F46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7656"/>
              </p:ext>
            </p:extLst>
          </p:nvPr>
        </p:nvGraphicFramePr>
        <p:xfrm>
          <a:off x="1040399" y="1025529"/>
          <a:ext cx="3721532" cy="3532610"/>
        </p:xfrm>
        <a:graphic>
          <a:graphicData uri="http://schemas.openxmlformats.org/drawingml/2006/table">
            <a:tbl>
              <a:tblPr firstRow="1" bandRow="1">
                <a:effectLst/>
                <a:tableStyleId>{8773AA07-9595-4F96-AC0F-FFE81A676F27}</a:tableStyleId>
              </a:tblPr>
              <a:tblGrid>
                <a:gridCol w="1329771">
                  <a:extLst>
                    <a:ext uri="{9D8B030D-6E8A-4147-A177-3AD203B41FA5}">
                      <a16:colId xmlns:a16="http://schemas.microsoft.com/office/drawing/2014/main" val="3733213120"/>
                    </a:ext>
                  </a:extLst>
                </a:gridCol>
                <a:gridCol w="683991">
                  <a:extLst>
                    <a:ext uri="{9D8B030D-6E8A-4147-A177-3AD203B41FA5}">
                      <a16:colId xmlns:a16="http://schemas.microsoft.com/office/drawing/2014/main" val="987969234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2870376901"/>
                    </a:ext>
                  </a:extLst>
                </a:gridCol>
                <a:gridCol w="853885">
                  <a:extLst>
                    <a:ext uri="{9D8B030D-6E8A-4147-A177-3AD203B41FA5}">
                      <a16:colId xmlns:a16="http://schemas.microsoft.com/office/drawing/2014/main" val="3721075341"/>
                    </a:ext>
                  </a:extLst>
                </a:gridCol>
              </a:tblGrid>
              <a:tr h="270247"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Variabile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Coefficienti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P-Value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600" b="1">
                          <a:ln>
                            <a:noFill/>
                          </a:ln>
                          <a:solidFill>
                            <a:srgbClr val="FF9973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Significatività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2765246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Incercept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solidFill>
                            <a:schemeClr val="bg1"/>
                          </a:solidFill>
                          <a:effectLst/>
                        </a:rPr>
                        <a:t>0.608961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0.10956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7533144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Goal HT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0.617959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062769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Homer Team Possession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-0.004038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0.18253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9850460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on target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0.085245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&lt; 2e-16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847985"/>
                  </a:ext>
                </a:extLst>
              </a:tr>
              <a:tr h="237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Blocked Shots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0.033947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500">
                          <a:solidFill>
                            <a:schemeClr val="bg1"/>
                          </a:solidFill>
                        </a:rPr>
                        <a:t>0.00172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t-IT" sz="500">
                        <a:solidFill>
                          <a:srgbClr val="FF9973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5581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Corners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-0.023586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0.00630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687324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Throw Ins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0.006060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0.11363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7633733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Pass Success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-0.014723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0.00227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8561885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Clearance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-0.014736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4.00e-08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515393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Foul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-0.005116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0.35608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8185751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Red Card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0.179570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0.05339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22803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0.469020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1.88e-13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3054172"/>
                  </a:ext>
                </a:extLst>
              </a:tr>
              <a:tr h="252033"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 Team Second Yellow Cards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0.140932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50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hare Tech" panose="020B0604020202020204" charset="0"/>
                          <a:cs typeface="Helvetica" panose="020B0604020202020204" pitchFamily="34" charset="0"/>
                        </a:rPr>
                        <a:t>3.03e-05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500">
                        <a:ln>
                          <a:noFill/>
                        </a:ln>
                        <a:solidFill>
                          <a:schemeClr val="bg1"/>
                        </a:solidFill>
                        <a:latin typeface="Share Tech" panose="020B060402020202020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108759"/>
                  </a:ext>
                </a:extLst>
              </a:tr>
            </a:tbl>
          </a:graphicData>
        </a:graphic>
      </p:graphicFrame>
      <p:grpSp>
        <p:nvGrpSpPr>
          <p:cNvPr id="712" name="Google Shape;981;p34">
            <a:extLst>
              <a:ext uri="{FF2B5EF4-FFF2-40B4-BE49-F238E27FC236}">
                <a16:creationId xmlns:a16="http://schemas.microsoft.com/office/drawing/2014/main" id="{6E890D6A-7A28-55C9-0DA9-330D18139DCE}"/>
              </a:ext>
            </a:extLst>
          </p:cNvPr>
          <p:cNvGrpSpPr/>
          <p:nvPr/>
        </p:nvGrpSpPr>
        <p:grpSpPr>
          <a:xfrm>
            <a:off x="6566430" y="1830109"/>
            <a:ext cx="287279" cy="1139479"/>
            <a:chOff x="6905926" y="1698225"/>
            <a:chExt cx="338207" cy="2014657"/>
          </a:xfrm>
        </p:grpSpPr>
        <p:sp>
          <p:nvSpPr>
            <p:cNvPr id="1024" name="Google Shape;982;p34">
              <a:extLst>
                <a:ext uri="{FF2B5EF4-FFF2-40B4-BE49-F238E27FC236}">
                  <a16:creationId xmlns:a16="http://schemas.microsoft.com/office/drawing/2014/main" id="{98D1A4D4-F4F2-ACFF-CADA-99CF922890F3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5" name="Google Shape;983;p34">
              <a:extLst>
                <a:ext uri="{FF2B5EF4-FFF2-40B4-BE49-F238E27FC236}">
                  <a16:creationId xmlns:a16="http://schemas.microsoft.com/office/drawing/2014/main" id="{AD7381BE-18CD-E308-59AD-71BE36FCDA65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6" name="Google Shape;984;p34">
              <a:extLst>
                <a:ext uri="{FF2B5EF4-FFF2-40B4-BE49-F238E27FC236}">
                  <a16:creationId xmlns:a16="http://schemas.microsoft.com/office/drawing/2014/main" id="{EB9D69FD-6E38-CC45-31DE-2E36189DBBF0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7" name="Google Shape;985;p34">
              <a:extLst>
                <a:ext uri="{FF2B5EF4-FFF2-40B4-BE49-F238E27FC236}">
                  <a16:creationId xmlns:a16="http://schemas.microsoft.com/office/drawing/2014/main" id="{211F91D5-5300-C2C1-B19A-7E4A31D41EAF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8" name="Google Shape;986;p34">
              <a:extLst>
                <a:ext uri="{FF2B5EF4-FFF2-40B4-BE49-F238E27FC236}">
                  <a16:creationId xmlns:a16="http://schemas.microsoft.com/office/drawing/2014/main" id="{6786C8C7-918E-7491-34B8-C9E6FDE89937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29" name="Google Shape;987;p34">
              <a:extLst>
                <a:ext uri="{FF2B5EF4-FFF2-40B4-BE49-F238E27FC236}">
                  <a16:creationId xmlns:a16="http://schemas.microsoft.com/office/drawing/2014/main" id="{E8191298-BDCB-59AE-FDB5-1A4C669F0608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31" name="Google Shape;989;p34">
              <a:extLst>
                <a:ext uri="{FF2B5EF4-FFF2-40B4-BE49-F238E27FC236}">
                  <a16:creationId xmlns:a16="http://schemas.microsoft.com/office/drawing/2014/main" id="{2F543C9D-0E73-4C49-B3BA-075B81B81E65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032" name="Google Shape;1000;p34">
            <a:extLst>
              <a:ext uri="{FF2B5EF4-FFF2-40B4-BE49-F238E27FC236}">
                <a16:creationId xmlns:a16="http://schemas.microsoft.com/office/drawing/2014/main" id="{5FED40C6-55F4-6CB4-1F13-682F91882871}"/>
              </a:ext>
            </a:extLst>
          </p:cNvPr>
          <p:cNvSpPr txBox="1">
            <a:spLocks/>
          </p:cNvSpPr>
          <p:nvPr/>
        </p:nvSpPr>
        <p:spPr>
          <a:xfrm>
            <a:off x="6250303" y="3155696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E898AC"/>
                </a:solidFill>
              </a:rPr>
              <a:t>Specificity</a:t>
            </a:r>
            <a:endParaRPr lang="it-IT" sz="1600">
              <a:solidFill>
                <a:srgbClr val="E898AC"/>
              </a:solidFill>
            </a:endParaRPr>
          </a:p>
        </p:txBody>
      </p:sp>
      <p:sp>
        <p:nvSpPr>
          <p:cNvPr id="1033" name="Google Shape;1003;p34">
            <a:extLst>
              <a:ext uri="{FF2B5EF4-FFF2-40B4-BE49-F238E27FC236}">
                <a16:creationId xmlns:a16="http://schemas.microsoft.com/office/drawing/2014/main" id="{A75216DD-AE99-8E43-CB9E-A3ABC641F9DE}"/>
              </a:ext>
            </a:extLst>
          </p:cNvPr>
          <p:cNvSpPr txBox="1">
            <a:spLocks/>
          </p:cNvSpPr>
          <p:nvPr/>
        </p:nvSpPr>
        <p:spPr>
          <a:xfrm>
            <a:off x="6397308" y="3088746"/>
            <a:ext cx="690106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63.0%</a:t>
            </a:r>
          </a:p>
        </p:txBody>
      </p:sp>
      <p:sp>
        <p:nvSpPr>
          <p:cNvPr id="1043" name="Google Shape;1000;p34">
            <a:extLst>
              <a:ext uri="{FF2B5EF4-FFF2-40B4-BE49-F238E27FC236}">
                <a16:creationId xmlns:a16="http://schemas.microsoft.com/office/drawing/2014/main" id="{CC274933-90A0-C561-EC96-CE827A405579}"/>
              </a:ext>
            </a:extLst>
          </p:cNvPr>
          <p:cNvSpPr txBox="1">
            <a:spLocks/>
          </p:cNvSpPr>
          <p:nvPr/>
        </p:nvSpPr>
        <p:spPr>
          <a:xfrm>
            <a:off x="7031277" y="3160440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rgbClr val="FF9973"/>
                </a:solidFill>
              </a:rPr>
              <a:t>Sensitivity</a:t>
            </a:r>
            <a:endParaRPr lang="it-IT" sz="1600">
              <a:solidFill>
                <a:srgbClr val="FF9973"/>
              </a:solidFill>
            </a:endParaRPr>
          </a:p>
        </p:txBody>
      </p:sp>
      <p:sp>
        <p:nvSpPr>
          <p:cNvPr id="1044" name="Google Shape;1003;p34">
            <a:extLst>
              <a:ext uri="{FF2B5EF4-FFF2-40B4-BE49-F238E27FC236}">
                <a16:creationId xmlns:a16="http://schemas.microsoft.com/office/drawing/2014/main" id="{40ACFC56-EEB1-2B8F-5787-13AC06764D92}"/>
              </a:ext>
            </a:extLst>
          </p:cNvPr>
          <p:cNvSpPr txBox="1">
            <a:spLocks/>
          </p:cNvSpPr>
          <p:nvPr/>
        </p:nvSpPr>
        <p:spPr>
          <a:xfrm>
            <a:off x="7166259" y="3099950"/>
            <a:ext cx="701624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65.4%</a:t>
            </a:r>
          </a:p>
        </p:txBody>
      </p:sp>
      <p:grpSp>
        <p:nvGrpSpPr>
          <p:cNvPr id="1045" name="Google Shape;981;p34">
            <a:extLst>
              <a:ext uri="{FF2B5EF4-FFF2-40B4-BE49-F238E27FC236}">
                <a16:creationId xmlns:a16="http://schemas.microsoft.com/office/drawing/2014/main" id="{8E70155C-B87B-290D-6A01-C4985A9E934F}"/>
              </a:ext>
            </a:extLst>
          </p:cNvPr>
          <p:cNvGrpSpPr/>
          <p:nvPr/>
        </p:nvGrpSpPr>
        <p:grpSpPr>
          <a:xfrm>
            <a:off x="8084265" y="1829353"/>
            <a:ext cx="287279" cy="1139479"/>
            <a:chOff x="6905926" y="1698225"/>
            <a:chExt cx="338207" cy="2014657"/>
          </a:xfrm>
          <a:solidFill>
            <a:srgbClr val="00CFCC"/>
          </a:solidFill>
        </p:grpSpPr>
        <p:sp>
          <p:nvSpPr>
            <p:cNvPr id="1046" name="Google Shape;982;p34">
              <a:extLst>
                <a:ext uri="{FF2B5EF4-FFF2-40B4-BE49-F238E27FC236}">
                  <a16:creationId xmlns:a16="http://schemas.microsoft.com/office/drawing/2014/main" id="{71A71576-C87F-459A-0E13-B9032B31CDC6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grpFill/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7" name="Google Shape;983;p34">
              <a:extLst>
                <a:ext uri="{FF2B5EF4-FFF2-40B4-BE49-F238E27FC236}">
                  <a16:creationId xmlns:a16="http://schemas.microsoft.com/office/drawing/2014/main" id="{B5367910-9E8A-4CF1-FC5A-CB3BF1862D43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bg1"/>
                </a:solidFill>
                <a:highlight>
                  <a:srgbClr val="F1C1CD"/>
                </a:highlight>
              </a:endParaRPr>
            </a:p>
          </p:txBody>
        </p:sp>
        <p:sp>
          <p:nvSpPr>
            <p:cNvPr id="1048" name="Google Shape;984;p34">
              <a:extLst>
                <a:ext uri="{FF2B5EF4-FFF2-40B4-BE49-F238E27FC236}">
                  <a16:creationId xmlns:a16="http://schemas.microsoft.com/office/drawing/2014/main" id="{36E0B5E6-5D8F-7A25-B3F3-928E4DB82288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bg1"/>
                </a:solidFill>
                <a:highlight>
                  <a:srgbClr val="F1C1CD"/>
                </a:highlight>
              </a:endParaRPr>
            </a:p>
          </p:txBody>
        </p:sp>
        <p:sp>
          <p:nvSpPr>
            <p:cNvPr id="1049" name="Google Shape;985;p34">
              <a:extLst>
                <a:ext uri="{FF2B5EF4-FFF2-40B4-BE49-F238E27FC236}">
                  <a16:creationId xmlns:a16="http://schemas.microsoft.com/office/drawing/2014/main" id="{31DEB737-D453-80CA-966F-EE50769AA3FB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0" name="Google Shape;986;p34">
              <a:extLst>
                <a:ext uri="{FF2B5EF4-FFF2-40B4-BE49-F238E27FC236}">
                  <a16:creationId xmlns:a16="http://schemas.microsoft.com/office/drawing/2014/main" id="{7FA7A544-ED04-CC38-68B1-9EFA0FB7D070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1" name="Google Shape;987;p34">
              <a:extLst>
                <a:ext uri="{FF2B5EF4-FFF2-40B4-BE49-F238E27FC236}">
                  <a16:creationId xmlns:a16="http://schemas.microsoft.com/office/drawing/2014/main" id="{E19E70E2-8622-02C4-F695-AF9BF81FF723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52" name="Google Shape;988;p34">
              <a:extLst>
                <a:ext uri="{FF2B5EF4-FFF2-40B4-BE49-F238E27FC236}">
                  <a16:creationId xmlns:a16="http://schemas.microsoft.com/office/drawing/2014/main" id="{D2CA0982-0ABD-D72E-3674-0268797424D4}"/>
                </a:ext>
              </a:extLst>
            </p:cNvPr>
            <p:cNvSpPr/>
            <p:nvPr/>
          </p:nvSpPr>
          <p:spPr>
            <a:xfrm>
              <a:off x="6913434" y="2196339"/>
              <a:ext cx="322580" cy="87621"/>
            </a:xfrm>
            <a:custGeom>
              <a:avLst/>
              <a:gdLst>
                <a:gd name="connsiteX0" fmla="*/ 1931 w 9999"/>
                <a:gd name="connsiteY0" fmla="*/ 3687 h 10000"/>
                <a:gd name="connsiteX1" fmla="*/ 1 w 9999"/>
                <a:gd name="connsiteY1" fmla="*/ 5000 h 10000"/>
                <a:gd name="connsiteX2" fmla="*/ 2152 w 9999"/>
                <a:gd name="connsiteY2" fmla="*/ 10000 h 10000"/>
                <a:gd name="connsiteX3" fmla="*/ 7868 w 9999"/>
                <a:gd name="connsiteY3" fmla="*/ 10000 h 10000"/>
                <a:gd name="connsiteX4" fmla="*/ 9999 w 9999"/>
                <a:gd name="connsiteY4" fmla="*/ 5000 h 10000"/>
                <a:gd name="connsiteX5" fmla="*/ 7868 w 9999"/>
                <a:gd name="connsiteY5" fmla="*/ 0 h 10000"/>
                <a:gd name="connsiteX6" fmla="*/ 1931 w 9999"/>
                <a:gd name="connsiteY6" fmla="*/ 3687 h 10000"/>
                <a:gd name="connsiteX0" fmla="*/ 1931 w 10001"/>
                <a:gd name="connsiteY0" fmla="*/ 0 h 6313"/>
                <a:gd name="connsiteX1" fmla="*/ 1 w 10001"/>
                <a:gd name="connsiteY1" fmla="*/ 1313 h 6313"/>
                <a:gd name="connsiteX2" fmla="*/ 2152 w 10001"/>
                <a:gd name="connsiteY2" fmla="*/ 6313 h 6313"/>
                <a:gd name="connsiteX3" fmla="*/ 7869 w 10001"/>
                <a:gd name="connsiteY3" fmla="*/ 6313 h 6313"/>
                <a:gd name="connsiteX4" fmla="*/ 10000 w 10001"/>
                <a:gd name="connsiteY4" fmla="*/ 1313 h 6313"/>
                <a:gd name="connsiteX5" fmla="*/ 8090 w 10001"/>
                <a:gd name="connsiteY5" fmla="*/ 0 h 6313"/>
                <a:gd name="connsiteX6" fmla="*/ 1931 w 10001"/>
                <a:gd name="connsiteY6" fmla="*/ 0 h 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" h="6313" extrusionOk="0">
                  <a:moveTo>
                    <a:pt x="1931" y="0"/>
                  </a:moveTo>
                  <a:cubicBezTo>
                    <a:pt x="749" y="0"/>
                    <a:pt x="-36" y="261"/>
                    <a:pt x="1" y="1313"/>
                  </a:cubicBezTo>
                  <a:cubicBezTo>
                    <a:pt x="38" y="2365"/>
                    <a:pt x="970" y="6313"/>
                    <a:pt x="2152" y="6313"/>
                  </a:cubicBezTo>
                  <a:lnTo>
                    <a:pt x="7869" y="6313"/>
                  </a:lnTo>
                  <a:cubicBezTo>
                    <a:pt x="9052" y="6313"/>
                    <a:pt x="9963" y="2365"/>
                    <a:pt x="10000" y="1313"/>
                  </a:cubicBezTo>
                  <a:cubicBezTo>
                    <a:pt x="10037" y="261"/>
                    <a:pt x="9273" y="0"/>
                    <a:pt x="8090" y="0"/>
                  </a:cubicBezTo>
                  <a:lnTo>
                    <a:pt x="193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bg1"/>
                </a:solidFill>
                <a:highlight>
                  <a:srgbClr val="F1C1CD"/>
                </a:highlight>
              </a:endParaRPr>
            </a:p>
          </p:txBody>
        </p:sp>
        <p:sp>
          <p:nvSpPr>
            <p:cNvPr id="1053" name="Google Shape;989;p34">
              <a:extLst>
                <a:ext uri="{FF2B5EF4-FFF2-40B4-BE49-F238E27FC236}">
                  <a16:creationId xmlns:a16="http://schemas.microsoft.com/office/drawing/2014/main" id="{396CF876-6FD6-D9C5-A15A-F3A7C57556A2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bg1"/>
                </a:solidFill>
              </a:endParaRPr>
            </a:p>
          </p:txBody>
        </p:sp>
      </p:grpSp>
      <p:sp>
        <p:nvSpPr>
          <p:cNvPr id="1054" name="Google Shape;1000;p34">
            <a:extLst>
              <a:ext uri="{FF2B5EF4-FFF2-40B4-BE49-F238E27FC236}">
                <a16:creationId xmlns:a16="http://schemas.microsoft.com/office/drawing/2014/main" id="{D63B7AA1-133B-28EF-E83A-3AA86E93B537}"/>
              </a:ext>
            </a:extLst>
          </p:cNvPr>
          <p:cNvSpPr txBox="1">
            <a:spLocks/>
          </p:cNvSpPr>
          <p:nvPr/>
        </p:nvSpPr>
        <p:spPr>
          <a:xfrm>
            <a:off x="7743432" y="3163571"/>
            <a:ext cx="985170" cy="32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it-IT" sz="1100">
                <a:solidFill>
                  <a:schemeClr val="bg1"/>
                </a:solidFill>
              </a:rPr>
              <a:t>Area Roc</a:t>
            </a:r>
            <a:endParaRPr lang="it-IT" sz="1600">
              <a:solidFill>
                <a:schemeClr val="bg1"/>
              </a:solidFill>
            </a:endParaRPr>
          </a:p>
        </p:txBody>
      </p:sp>
      <p:sp>
        <p:nvSpPr>
          <p:cNvPr id="1055" name="Google Shape;1003;p34">
            <a:extLst>
              <a:ext uri="{FF2B5EF4-FFF2-40B4-BE49-F238E27FC236}">
                <a16:creationId xmlns:a16="http://schemas.microsoft.com/office/drawing/2014/main" id="{88D22C9A-E531-7879-6EA1-8674BE77FA81}"/>
              </a:ext>
            </a:extLst>
          </p:cNvPr>
          <p:cNvSpPr txBox="1">
            <a:spLocks/>
          </p:cNvSpPr>
          <p:nvPr/>
        </p:nvSpPr>
        <p:spPr>
          <a:xfrm>
            <a:off x="7898492" y="3113544"/>
            <a:ext cx="658303" cy="221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buFont typeface="Maven Pro"/>
              <a:buNone/>
            </a:pPr>
            <a:r>
              <a:rPr lang="en" sz="1400">
                <a:solidFill>
                  <a:schemeClr val="bg1"/>
                </a:solidFill>
                <a:latin typeface="Share Tech"/>
                <a:ea typeface="Share Tech"/>
                <a:cs typeface="Share Tech"/>
                <a:sym typeface="Share Tech"/>
              </a:rPr>
              <a:t>0.68</a:t>
            </a:r>
          </a:p>
        </p:txBody>
      </p:sp>
      <p:grpSp>
        <p:nvGrpSpPr>
          <p:cNvPr id="1073" name="Google Shape;981;p34">
            <a:extLst>
              <a:ext uri="{FF2B5EF4-FFF2-40B4-BE49-F238E27FC236}">
                <a16:creationId xmlns:a16="http://schemas.microsoft.com/office/drawing/2014/main" id="{1405D7D1-69AB-2DB7-1F0E-390D49C3B860}"/>
              </a:ext>
            </a:extLst>
          </p:cNvPr>
          <p:cNvGrpSpPr/>
          <p:nvPr/>
        </p:nvGrpSpPr>
        <p:grpSpPr>
          <a:xfrm>
            <a:off x="7370675" y="1829353"/>
            <a:ext cx="287279" cy="1139479"/>
            <a:chOff x="6905926" y="1698225"/>
            <a:chExt cx="338207" cy="2014657"/>
          </a:xfrm>
        </p:grpSpPr>
        <p:sp>
          <p:nvSpPr>
            <p:cNvPr id="1074" name="Google Shape;982;p34">
              <a:extLst>
                <a:ext uri="{FF2B5EF4-FFF2-40B4-BE49-F238E27FC236}">
                  <a16:creationId xmlns:a16="http://schemas.microsoft.com/office/drawing/2014/main" id="{836267AD-E48C-2683-B490-A44CE0EF08B6}"/>
                </a:ext>
              </a:extLst>
            </p:cNvPr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5" name="Google Shape;983;p34">
              <a:extLst>
                <a:ext uri="{FF2B5EF4-FFF2-40B4-BE49-F238E27FC236}">
                  <a16:creationId xmlns:a16="http://schemas.microsoft.com/office/drawing/2014/main" id="{94A5FBC4-4258-D198-416C-E2668CDB2EDB}"/>
                </a:ext>
              </a:extLst>
            </p:cNvPr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6" name="Google Shape;984;p34">
              <a:extLst>
                <a:ext uri="{FF2B5EF4-FFF2-40B4-BE49-F238E27FC236}">
                  <a16:creationId xmlns:a16="http://schemas.microsoft.com/office/drawing/2014/main" id="{3D7E2FAF-2AA4-7DEC-90C2-72C6B10E3D20}"/>
                </a:ext>
              </a:extLst>
            </p:cNvPr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7" name="Google Shape;985;p34">
              <a:extLst>
                <a:ext uri="{FF2B5EF4-FFF2-40B4-BE49-F238E27FC236}">
                  <a16:creationId xmlns:a16="http://schemas.microsoft.com/office/drawing/2014/main" id="{D6D9EE07-47CD-6A78-CF17-7784D69C58D2}"/>
                </a:ext>
              </a:extLst>
            </p:cNvPr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8" name="Google Shape;986;p34">
              <a:extLst>
                <a:ext uri="{FF2B5EF4-FFF2-40B4-BE49-F238E27FC236}">
                  <a16:creationId xmlns:a16="http://schemas.microsoft.com/office/drawing/2014/main" id="{33736658-C943-308D-FF4F-E5B5851DA23B}"/>
                </a:ext>
              </a:extLst>
            </p:cNvPr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79" name="Google Shape;987;p34">
              <a:extLst>
                <a:ext uri="{FF2B5EF4-FFF2-40B4-BE49-F238E27FC236}">
                  <a16:creationId xmlns:a16="http://schemas.microsoft.com/office/drawing/2014/main" id="{1B6BF960-2598-A598-245B-35DADF7976DB}"/>
                </a:ext>
              </a:extLst>
            </p:cNvPr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0" name="Google Shape;988;p34">
              <a:extLst>
                <a:ext uri="{FF2B5EF4-FFF2-40B4-BE49-F238E27FC236}">
                  <a16:creationId xmlns:a16="http://schemas.microsoft.com/office/drawing/2014/main" id="{0F863C38-18CB-4D42-E3CC-63E877076F0D}"/>
                </a:ext>
              </a:extLst>
            </p:cNvPr>
            <p:cNvSpPr/>
            <p:nvPr/>
          </p:nvSpPr>
          <p:spPr>
            <a:xfrm>
              <a:off x="6913466" y="2196339"/>
              <a:ext cx="322517" cy="87621"/>
            </a:xfrm>
            <a:custGeom>
              <a:avLst/>
              <a:gdLst>
                <a:gd name="connsiteX0" fmla="*/ 2372 w 9998"/>
                <a:gd name="connsiteY0" fmla="*/ 3687 h 10000"/>
                <a:gd name="connsiteX1" fmla="*/ 0 w 9998"/>
                <a:gd name="connsiteY1" fmla="*/ 5000 h 10000"/>
                <a:gd name="connsiteX2" fmla="*/ 2151 w 9998"/>
                <a:gd name="connsiteY2" fmla="*/ 10000 h 10000"/>
                <a:gd name="connsiteX3" fmla="*/ 7867 w 9998"/>
                <a:gd name="connsiteY3" fmla="*/ 10000 h 10000"/>
                <a:gd name="connsiteX4" fmla="*/ 9998 w 9998"/>
                <a:gd name="connsiteY4" fmla="*/ 5000 h 10000"/>
                <a:gd name="connsiteX5" fmla="*/ 7867 w 9998"/>
                <a:gd name="connsiteY5" fmla="*/ 0 h 10000"/>
                <a:gd name="connsiteX6" fmla="*/ 2372 w 9998"/>
                <a:gd name="connsiteY6" fmla="*/ 3687 h 10000"/>
                <a:gd name="connsiteX0" fmla="*/ 2372 w 10000"/>
                <a:gd name="connsiteY0" fmla="*/ 0 h 6313"/>
                <a:gd name="connsiteX1" fmla="*/ 0 w 10000"/>
                <a:gd name="connsiteY1" fmla="*/ 1313 h 6313"/>
                <a:gd name="connsiteX2" fmla="*/ 2151 w 10000"/>
                <a:gd name="connsiteY2" fmla="*/ 6313 h 6313"/>
                <a:gd name="connsiteX3" fmla="*/ 7869 w 10000"/>
                <a:gd name="connsiteY3" fmla="*/ 6313 h 6313"/>
                <a:gd name="connsiteX4" fmla="*/ 10000 w 10000"/>
                <a:gd name="connsiteY4" fmla="*/ 1313 h 6313"/>
                <a:gd name="connsiteX5" fmla="*/ 7869 w 10000"/>
                <a:gd name="connsiteY5" fmla="*/ 0 h 6313"/>
                <a:gd name="connsiteX6" fmla="*/ 2372 w 10000"/>
                <a:gd name="connsiteY6" fmla="*/ 0 h 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313" extrusionOk="0">
                  <a:moveTo>
                    <a:pt x="2372" y="0"/>
                  </a:moveTo>
                  <a:cubicBezTo>
                    <a:pt x="1190" y="0"/>
                    <a:pt x="37" y="261"/>
                    <a:pt x="0" y="1313"/>
                  </a:cubicBezTo>
                  <a:cubicBezTo>
                    <a:pt x="-37" y="2365"/>
                    <a:pt x="969" y="6313"/>
                    <a:pt x="2151" y="6313"/>
                  </a:cubicBezTo>
                  <a:lnTo>
                    <a:pt x="7869" y="6313"/>
                  </a:lnTo>
                  <a:cubicBezTo>
                    <a:pt x="9052" y="6313"/>
                    <a:pt x="10000" y="2365"/>
                    <a:pt x="10000" y="1313"/>
                  </a:cubicBezTo>
                  <a:cubicBezTo>
                    <a:pt x="10000" y="261"/>
                    <a:pt x="9052" y="0"/>
                    <a:pt x="7869" y="0"/>
                  </a:cubicBezTo>
                  <a:lnTo>
                    <a:pt x="2372" y="0"/>
                  </a:ln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1" name="Google Shape;989;p34">
              <a:extLst>
                <a:ext uri="{FF2B5EF4-FFF2-40B4-BE49-F238E27FC236}">
                  <a16:creationId xmlns:a16="http://schemas.microsoft.com/office/drawing/2014/main" id="{8F80C54D-24C8-C8F7-157B-A465E9323E4D}"/>
                </a:ext>
              </a:extLst>
            </p:cNvPr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solidFill>
                <a:srgbClr val="F1C1C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graphicFrame>
        <p:nvGraphicFramePr>
          <p:cNvPr id="1137" name="Tabella 1137">
            <a:extLst>
              <a:ext uri="{FF2B5EF4-FFF2-40B4-BE49-F238E27FC236}">
                <a16:creationId xmlns:a16="http://schemas.microsoft.com/office/drawing/2014/main" id="{5A615A21-3E2E-625F-B691-02A1C83C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0836"/>
              </p:ext>
            </p:extLst>
          </p:nvPr>
        </p:nvGraphicFramePr>
        <p:xfrm>
          <a:off x="5895123" y="3775445"/>
          <a:ext cx="2533302" cy="975360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1731818">
                  <a:extLst>
                    <a:ext uri="{9D8B030D-6E8A-4147-A177-3AD203B41FA5}">
                      <a16:colId xmlns:a16="http://schemas.microsoft.com/office/drawing/2014/main" val="579325571"/>
                    </a:ext>
                  </a:extLst>
                </a:gridCol>
                <a:gridCol w="801484">
                  <a:extLst>
                    <a:ext uri="{9D8B030D-6E8A-4147-A177-3AD203B41FA5}">
                      <a16:colId xmlns:a16="http://schemas.microsoft.com/office/drawing/2014/main" val="4090861167"/>
                    </a:ext>
                  </a:extLst>
                </a:gridCol>
              </a:tblGrid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VIF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&lt; 2.73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546520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Test LR (p-value)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5370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R-quadro di McFadden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0.060508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417058"/>
                  </a:ext>
                </a:extLst>
              </a:tr>
              <a:tr h="228872">
                <a:tc>
                  <a:txBody>
                    <a:bodyPr/>
                    <a:lstStyle/>
                    <a:p>
                      <a:pPr algn="l"/>
                      <a:r>
                        <a:rPr lang="it-IT" sz="1000">
                          <a:solidFill>
                            <a:srgbClr val="00CFCC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Threshold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solidFill>
                            <a:schemeClr val="bg1"/>
                          </a:solidFill>
                          <a:latin typeface="Maven Pro" panose="020B0604020202020204" charset="0"/>
                          <a:cs typeface="Maven Pro" panose="020B0604020202020204" charset="0"/>
                        </a:rPr>
                        <a:t>0.4956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080290"/>
                  </a:ext>
                </a:extLst>
              </a:tr>
            </a:tbl>
          </a:graphicData>
        </a:graphic>
      </p:graphicFrame>
      <p:sp>
        <p:nvSpPr>
          <p:cNvPr id="1138" name="Google Shape;1241;p44">
            <a:extLst>
              <a:ext uri="{FF2B5EF4-FFF2-40B4-BE49-F238E27FC236}">
                <a16:creationId xmlns:a16="http://schemas.microsoft.com/office/drawing/2014/main" id="{2953885D-0211-2ACA-2A86-A0779F50006C}"/>
              </a:ext>
            </a:extLst>
          </p:cNvPr>
          <p:cNvSpPr/>
          <p:nvPr/>
        </p:nvSpPr>
        <p:spPr>
          <a:xfrm>
            <a:off x="5576570" y="3791322"/>
            <a:ext cx="3022212" cy="94403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031;p58">
            <a:extLst>
              <a:ext uri="{FF2B5EF4-FFF2-40B4-BE49-F238E27FC236}">
                <a16:creationId xmlns:a16="http://schemas.microsoft.com/office/drawing/2014/main" id="{169BD4A4-F4C9-159A-9130-A208548C76B4}"/>
              </a:ext>
            </a:extLst>
          </p:cNvPr>
          <p:cNvGrpSpPr/>
          <p:nvPr/>
        </p:nvGrpSpPr>
        <p:grpSpPr>
          <a:xfrm>
            <a:off x="4175947" y="156380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1" name="Google Shape;10032;p58">
              <a:extLst>
                <a:ext uri="{FF2B5EF4-FFF2-40B4-BE49-F238E27FC236}">
                  <a16:creationId xmlns:a16="http://schemas.microsoft.com/office/drawing/2014/main" id="{39FFCB05-D65D-1285-D12C-BA492AA15C09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33;p58">
              <a:extLst>
                <a:ext uri="{FF2B5EF4-FFF2-40B4-BE49-F238E27FC236}">
                  <a16:creationId xmlns:a16="http://schemas.microsoft.com/office/drawing/2014/main" id="{14A40398-23A5-5360-52AE-6883571B2F5B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0031;p58">
            <a:extLst>
              <a:ext uri="{FF2B5EF4-FFF2-40B4-BE49-F238E27FC236}">
                <a16:creationId xmlns:a16="http://schemas.microsoft.com/office/drawing/2014/main" id="{74928F59-9636-60A4-8234-C753CE755DA8}"/>
              </a:ext>
            </a:extLst>
          </p:cNvPr>
          <p:cNvGrpSpPr/>
          <p:nvPr/>
        </p:nvGrpSpPr>
        <p:grpSpPr>
          <a:xfrm>
            <a:off x="4011391" y="1564712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32" name="Google Shape;10032;p58">
              <a:extLst>
                <a:ext uri="{FF2B5EF4-FFF2-40B4-BE49-F238E27FC236}">
                  <a16:creationId xmlns:a16="http://schemas.microsoft.com/office/drawing/2014/main" id="{4F583CAA-FDF4-9D58-A600-FF09BC65562F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033;p58">
              <a:extLst>
                <a:ext uri="{FF2B5EF4-FFF2-40B4-BE49-F238E27FC236}">
                  <a16:creationId xmlns:a16="http://schemas.microsoft.com/office/drawing/2014/main" id="{A402E980-1559-0411-DE31-3366CFCFDDD6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0031;p58">
            <a:extLst>
              <a:ext uri="{FF2B5EF4-FFF2-40B4-BE49-F238E27FC236}">
                <a16:creationId xmlns:a16="http://schemas.microsoft.com/office/drawing/2014/main" id="{97C6C0B7-9079-9883-2757-E86923D78BD3}"/>
              </a:ext>
            </a:extLst>
          </p:cNvPr>
          <p:cNvGrpSpPr/>
          <p:nvPr/>
        </p:nvGrpSpPr>
        <p:grpSpPr>
          <a:xfrm>
            <a:off x="4330044" y="1562210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47" name="Google Shape;10032;p58">
              <a:extLst>
                <a:ext uri="{FF2B5EF4-FFF2-40B4-BE49-F238E27FC236}">
                  <a16:creationId xmlns:a16="http://schemas.microsoft.com/office/drawing/2014/main" id="{A833E574-E7D8-25CE-EBCD-5EC2870CE2A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033;p58">
              <a:extLst>
                <a:ext uri="{FF2B5EF4-FFF2-40B4-BE49-F238E27FC236}">
                  <a16:creationId xmlns:a16="http://schemas.microsoft.com/office/drawing/2014/main" id="{719A2735-A745-B0D6-A1F6-9A31564DC19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10031;p58">
            <a:extLst>
              <a:ext uri="{FF2B5EF4-FFF2-40B4-BE49-F238E27FC236}">
                <a16:creationId xmlns:a16="http://schemas.microsoft.com/office/drawing/2014/main" id="{94711981-52A7-2384-EE02-08B7436E9EF4}"/>
              </a:ext>
            </a:extLst>
          </p:cNvPr>
          <p:cNvGrpSpPr/>
          <p:nvPr/>
        </p:nvGrpSpPr>
        <p:grpSpPr>
          <a:xfrm>
            <a:off x="4184438" y="2057082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76" name="Google Shape;10032;p58">
              <a:extLst>
                <a:ext uri="{FF2B5EF4-FFF2-40B4-BE49-F238E27FC236}">
                  <a16:creationId xmlns:a16="http://schemas.microsoft.com/office/drawing/2014/main" id="{FCACAAAF-804D-B62E-B1F4-FC6E185B4EE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033;p58">
              <a:extLst>
                <a:ext uri="{FF2B5EF4-FFF2-40B4-BE49-F238E27FC236}">
                  <a16:creationId xmlns:a16="http://schemas.microsoft.com/office/drawing/2014/main" id="{A009AA44-B30E-D877-8371-01B21A7A2C8F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10031;p58">
            <a:extLst>
              <a:ext uri="{FF2B5EF4-FFF2-40B4-BE49-F238E27FC236}">
                <a16:creationId xmlns:a16="http://schemas.microsoft.com/office/drawing/2014/main" id="{37AAFC3D-255A-A198-75B3-83A999FB1C53}"/>
              </a:ext>
            </a:extLst>
          </p:cNvPr>
          <p:cNvGrpSpPr/>
          <p:nvPr/>
        </p:nvGrpSpPr>
        <p:grpSpPr>
          <a:xfrm>
            <a:off x="4019882" y="2057988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79" name="Google Shape;10032;p58">
              <a:extLst>
                <a:ext uri="{FF2B5EF4-FFF2-40B4-BE49-F238E27FC236}">
                  <a16:creationId xmlns:a16="http://schemas.microsoft.com/office/drawing/2014/main" id="{BB2F61F8-434A-E8F9-1367-C0EB8581C4B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033;p58">
              <a:extLst>
                <a:ext uri="{FF2B5EF4-FFF2-40B4-BE49-F238E27FC236}">
                  <a16:creationId xmlns:a16="http://schemas.microsoft.com/office/drawing/2014/main" id="{484679CD-4460-FF57-0BD2-2DECA227973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10031;p58">
            <a:extLst>
              <a:ext uri="{FF2B5EF4-FFF2-40B4-BE49-F238E27FC236}">
                <a16:creationId xmlns:a16="http://schemas.microsoft.com/office/drawing/2014/main" id="{E388AC2B-ABAD-64E3-9FD7-7B32567847AD}"/>
              </a:ext>
            </a:extLst>
          </p:cNvPr>
          <p:cNvGrpSpPr/>
          <p:nvPr/>
        </p:nvGrpSpPr>
        <p:grpSpPr>
          <a:xfrm>
            <a:off x="4338535" y="205548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1" name="Google Shape;10032;p58">
              <a:extLst>
                <a:ext uri="{FF2B5EF4-FFF2-40B4-BE49-F238E27FC236}">
                  <a16:creationId xmlns:a16="http://schemas.microsoft.com/office/drawing/2014/main" id="{6224A76D-64C0-08AA-321D-A9445527406D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033;p58">
              <a:extLst>
                <a:ext uri="{FF2B5EF4-FFF2-40B4-BE49-F238E27FC236}">
                  <a16:creationId xmlns:a16="http://schemas.microsoft.com/office/drawing/2014/main" id="{55F1FBD0-416B-208C-C53E-CC45F3F73FA1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10031;p58">
            <a:extLst>
              <a:ext uri="{FF2B5EF4-FFF2-40B4-BE49-F238E27FC236}">
                <a16:creationId xmlns:a16="http://schemas.microsoft.com/office/drawing/2014/main" id="{AD948CAF-8F73-483A-F0CD-199F5767CF9C}"/>
              </a:ext>
            </a:extLst>
          </p:cNvPr>
          <p:cNvGrpSpPr/>
          <p:nvPr/>
        </p:nvGrpSpPr>
        <p:grpSpPr>
          <a:xfrm>
            <a:off x="4187704" y="2293699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994" name="Google Shape;10032;p58">
              <a:extLst>
                <a:ext uri="{FF2B5EF4-FFF2-40B4-BE49-F238E27FC236}">
                  <a16:creationId xmlns:a16="http://schemas.microsoft.com/office/drawing/2014/main" id="{1A1D38CA-D523-1A64-25EF-5DBEAAA45610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033;p58">
              <a:extLst>
                <a:ext uri="{FF2B5EF4-FFF2-40B4-BE49-F238E27FC236}">
                  <a16:creationId xmlns:a16="http://schemas.microsoft.com/office/drawing/2014/main" id="{6F0FB1AF-6F46-50D3-01EF-6B973FB6ECD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31;p58">
            <a:extLst>
              <a:ext uri="{FF2B5EF4-FFF2-40B4-BE49-F238E27FC236}">
                <a16:creationId xmlns:a16="http://schemas.microsoft.com/office/drawing/2014/main" id="{DBBE731A-EA1B-C785-96E2-59A07D915725}"/>
              </a:ext>
            </a:extLst>
          </p:cNvPr>
          <p:cNvGrpSpPr/>
          <p:nvPr/>
        </p:nvGrpSpPr>
        <p:grpSpPr>
          <a:xfrm>
            <a:off x="4023148" y="2294605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02" name="Google Shape;10032;p58">
              <a:extLst>
                <a:ext uri="{FF2B5EF4-FFF2-40B4-BE49-F238E27FC236}">
                  <a16:creationId xmlns:a16="http://schemas.microsoft.com/office/drawing/2014/main" id="{9EE46C50-FEC0-A0DE-F682-DF21B82B213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33;p58">
              <a:extLst>
                <a:ext uri="{FF2B5EF4-FFF2-40B4-BE49-F238E27FC236}">
                  <a16:creationId xmlns:a16="http://schemas.microsoft.com/office/drawing/2014/main" id="{74B0A86E-4AEB-C880-D94A-D88C816EA78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031;p58">
            <a:extLst>
              <a:ext uri="{FF2B5EF4-FFF2-40B4-BE49-F238E27FC236}">
                <a16:creationId xmlns:a16="http://schemas.microsoft.com/office/drawing/2014/main" id="{C109F1A3-8330-3D98-BBA3-6B6A9DC3630F}"/>
              </a:ext>
            </a:extLst>
          </p:cNvPr>
          <p:cNvGrpSpPr/>
          <p:nvPr/>
        </p:nvGrpSpPr>
        <p:grpSpPr>
          <a:xfrm>
            <a:off x="4184576" y="2539645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12" name="Google Shape;10032;p58">
              <a:extLst>
                <a:ext uri="{FF2B5EF4-FFF2-40B4-BE49-F238E27FC236}">
                  <a16:creationId xmlns:a16="http://schemas.microsoft.com/office/drawing/2014/main" id="{46EEEB42-66B2-2EB9-B9BD-051BCE296DF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033;p58">
              <a:extLst>
                <a:ext uri="{FF2B5EF4-FFF2-40B4-BE49-F238E27FC236}">
                  <a16:creationId xmlns:a16="http://schemas.microsoft.com/office/drawing/2014/main" id="{79A525ED-3BD4-5EAF-7D44-5B5805A6FDD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031;p58">
            <a:extLst>
              <a:ext uri="{FF2B5EF4-FFF2-40B4-BE49-F238E27FC236}">
                <a16:creationId xmlns:a16="http://schemas.microsoft.com/office/drawing/2014/main" id="{76E16185-BDC8-D4C5-2D51-366E0233979E}"/>
              </a:ext>
            </a:extLst>
          </p:cNvPr>
          <p:cNvGrpSpPr/>
          <p:nvPr/>
        </p:nvGrpSpPr>
        <p:grpSpPr>
          <a:xfrm>
            <a:off x="4020020" y="254055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18" name="Google Shape;10032;p58">
              <a:extLst>
                <a:ext uri="{FF2B5EF4-FFF2-40B4-BE49-F238E27FC236}">
                  <a16:creationId xmlns:a16="http://schemas.microsoft.com/office/drawing/2014/main" id="{C2B60210-5347-0E3C-A6DD-ED6259913A93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033;p58">
              <a:extLst>
                <a:ext uri="{FF2B5EF4-FFF2-40B4-BE49-F238E27FC236}">
                  <a16:creationId xmlns:a16="http://schemas.microsoft.com/office/drawing/2014/main" id="{B6C43F9F-0718-A729-F9FC-B4D48D022DD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031;p58">
            <a:extLst>
              <a:ext uri="{FF2B5EF4-FFF2-40B4-BE49-F238E27FC236}">
                <a16:creationId xmlns:a16="http://schemas.microsoft.com/office/drawing/2014/main" id="{356667F8-2185-4802-E6D0-65A2F33CD96D}"/>
              </a:ext>
            </a:extLst>
          </p:cNvPr>
          <p:cNvGrpSpPr/>
          <p:nvPr/>
        </p:nvGrpSpPr>
        <p:grpSpPr>
          <a:xfrm>
            <a:off x="4173328" y="305480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41" name="Google Shape;10032;p58">
              <a:extLst>
                <a:ext uri="{FF2B5EF4-FFF2-40B4-BE49-F238E27FC236}">
                  <a16:creationId xmlns:a16="http://schemas.microsoft.com/office/drawing/2014/main" id="{B7FE9A7E-5F10-2CCA-D21E-D1E8A13B4503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033;p58">
              <a:extLst>
                <a:ext uri="{FF2B5EF4-FFF2-40B4-BE49-F238E27FC236}">
                  <a16:creationId xmlns:a16="http://schemas.microsoft.com/office/drawing/2014/main" id="{842222B2-8DF8-6238-20B5-FF0F9E69E84C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031;p58">
            <a:extLst>
              <a:ext uri="{FF2B5EF4-FFF2-40B4-BE49-F238E27FC236}">
                <a16:creationId xmlns:a16="http://schemas.microsoft.com/office/drawing/2014/main" id="{3922B8E2-7B81-E338-AB0D-A23D0C26019A}"/>
              </a:ext>
            </a:extLst>
          </p:cNvPr>
          <p:cNvGrpSpPr/>
          <p:nvPr/>
        </p:nvGrpSpPr>
        <p:grpSpPr>
          <a:xfrm>
            <a:off x="4008772" y="3055709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57" name="Google Shape;10032;p58">
              <a:extLst>
                <a:ext uri="{FF2B5EF4-FFF2-40B4-BE49-F238E27FC236}">
                  <a16:creationId xmlns:a16="http://schemas.microsoft.com/office/drawing/2014/main" id="{BA8EA8FB-FF62-8AD2-06FA-CA1D76DC4102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033;p58">
              <a:extLst>
                <a:ext uri="{FF2B5EF4-FFF2-40B4-BE49-F238E27FC236}">
                  <a16:creationId xmlns:a16="http://schemas.microsoft.com/office/drawing/2014/main" id="{DDBA2CBD-AA15-BB3A-E8F0-1505DC20FA0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031;p58">
            <a:extLst>
              <a:ext uri="{FF2B5EF4-FFF2-40B4-BE49-F238E27FC236}">
                <a16:creationId xmlns:a16="http://schemas.microsoft.com/office/drawing/2014/main" id="{07B79D7C-0F4F-2DE3-DE6E-A294ADC6986A}"/>
              </a:ext>
            </a:extLst>
          </p:cNvPr>
          <p:cNvGrpSpPr/>
          <p:nvPr/>
        </p:nvGrpSpPr>
        <p:grpSpPr>
          <a:xfrm>
            <a:off x="4173328" y="327821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67" name="Google Shape;10032;p58">
              <a:extLst>
                <a:ext uri="{FF2B5EF4-FFF2-40B4-BE49-F238E27FC236}">
                  <a16:creationId xmlns:a16="http://schemas.microsoft.com/office/drawing/2014/main" id="{B46BBF58-2B24-E2D0-F221-5653C5663760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033;p58">
              <a:extLst>
                <a:ext uri="{FF2B5EF4-FFF2-40B4-BE49-F238E27FC236}">
                  <a16:creationId xmlns:a16="http://schemas.microsoft.com/office/drawing/2014/main" id="{DE32C83C-1B98-5CEB-C468-2B688B4E9114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031;p58">
            <a:extLst>
              <a:ext uri="{FF2B5EF4-FFF2-40B4-BE49-F238E27FC236}">
                <a16:creationId xmlns:a16="http://schemas.microsoft.com/office/drawing/2014/main" id="{6E6F584B-A994-7D0D-E8F2-6D37094BC144}"/>
              </a:ext>
            </a:extLst>
          </p:cNvPr>
          <p:cNvGrpSpPr/>
          <p:nvPr/>
        </p:nvGrpSpPr>
        <p:grpSpPr>
          <a:xfrm>
            <a:off x="4016190" y="328615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71" name="Google Shape;10032;p58">
              <a:extLst>
                <a:ext uri="{FF2B5EF4-FFF2-40B4-BE49-F238E27FC236}">
                  <a16:creationId xmlns:a16="http://schemas.microsoft.com/office/drawing/2014/main" id="{517E5A0A-A63A-1156-54B1-1427DA72CAAA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033;p58">
              <a:extLst>
                <a:ext uri="{FF2B5EF4-FFF2-40B4-BE49-F238E27FC236}">
                  <a16:creationId xmlns:a16="http://schemas.microsoft.com/office/drawing/2014/main" id="{13880172-E37A-15D1-C4AF-DC5A0B559F1D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031;p58">
            <a:extLst>
              <a:ext uri="{FF2B5EF4-FFF2-40B4-BE49-F238E27FC236}">
                <a16:creationId xmlns:a16="http://schemas.microsoft.com/office/drawing/2014/main" id="{B2295129-7FD6-9509-C40B-663580521934}"/>
              </a:ext>
            </a:extLst>
          </p:cNvPr>
          <p:cNvGrpSpPr/>
          <p:nvPr/>
        </p:nvGrpSpPr>
        <p:grpSpPr>
          <a:xfrm>
            <a:off x="4327425" y="327661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89" name="Google Shape;10032;p58">
              <a:extLst>
                <a:ext uri="{FF2B5EF4-FFF2-40B4-BE49-F238E27FC236}">
                  <a16:creationId xmlns:a16="http://schemas.microsoft.com/office/drawing/2014/main" id="{066D9DDF-2B4D-9BA4-52AF-A16CF0B726E4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033;p58">
              <a:extLst>
                <a:ext uri="{FF2B5EF4-FFF2-40B4-BE49-F238E27FC236}">
                  <a16:creationId xmlns:a16="http://schemas.microsoft.com/office/drawing/2014/main" id="{CCB2E930-AD8E-9D04-957D-495E687E4B1E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Ovale 1090">
            <a:extLst>
              <a:ext uri="{FF2B5EF4-FFF2-40B4-BE49-F238E27FC236}">
                <a16:creationId xmlns:a16="http://schemas.microsoft.com/office/drawing/2014/main" id="{62E4E76B-E2A1-F48B-797F-A5D19367BA9F}"/>
              </a:ext>
            </a:extLst>
          </p:cNvPr>
          <p:cNvSpPr/>
          <p:nvPr/>
        </p:nvSpPr>
        <p:spPr>
          <a:xfrm>
            <a:off x="4029388" y="3826190"/>
            <a:ext cx="45719" cy="48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92" name="Google Shape;10031;p58">
            <a:extLst>
              <a:ext uri="{FF2B5EF4-FFF2-40B4-BE49-F238E27FC236}">
                <a16:creationId xmlns:a16="http://schemas.microsoft.com/office/drawing/2014/main" id="{74E01423-40DC-CC9D-6265-82EA7F6A6782}"/>
              </a:ext>
            </a:extLst>
          </p:cNvPr>
          <p:cNvGrpSpPr/>
          <p:nvPr/>
        </p:nvGrpSpPr>
        <p:grpSpPr>
          <a:xfrm>
            <a:off x="4162152" y="4000163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3" name="Google Shape;10032;p58">
              <a:extLst>
                <a:ext uri="{FF2B5EF4-FFF2-40B4-BE49-F238E27FC236}">
                  <a16:creationId xmlns:a16="http://schemas.microsoft.com/office/drawing/2014/main" id="{EFBCE83F-B120-6975-7B2D-CF95EBD1C50E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033;p58">
              <a:extLst>
                <a:ext uri="{FF2B5EF4-FFF2-40B4-BE49-F238E27FC236}">
                  <a16:creationId xmlns:a16="http://schemas.microsoft.com/office/drawing/2014/main" id="{CBC6BB28-D421-22B5-AE69-F7595691B68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031;p58">
            <a:extLst>
              <a:ext uri="{FF2B5EF4-FFF2-40B4-BE49-F238E27FC236}">
                <a16:creationId xmlns:a16="http://schemas.microsoft.com/office/drawing/2014/main" id="{B8496DE3-8FAF-752D-F918-7C2E6523688D}"/>
              </a:ext>
            </a:extLst>
          </p:cNvPr>
          <p:cNvGrpSpPr/>
          <p:nvPr/>
        </p:nvGrpSpPr>
        <p:grpSpPr>
          <a:xfrm>
            <a:off x="4005014" y="4008106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6" name="Google Shape;10032;p58">
              <a:extLst>
                <a:ext uri="{FF2B5EF4-FFF2-40B4-BE49-F238E27FC236}">
                  <a16:creationId xmlns:a16="http://schemas.microsoft.com/office/drawing/2014/main" id="{11EB2FD6-F3AF-B7A8-AABA-D7CA87DF3C0E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033;p58">
              <a:extLst>
                <a:ext uri="{FF2B5EF4-FFF2-40B4-BE49-F238E27FC236}">
                  <a16:creationId xmlns:a16="http://schemas.microsoft.com/office/drawing/2014/main" id="{BF6639BE-AF32-3826-D985-FEA1235488D8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031;p58">
            <a:extLst>
              <a:ext uri="{FF2B5EF4-FFF2-40B4-BE49-F238E27FC236}">
                <a16:creationId xmlns:a16="http://schemas.microsoft.com/office/drawing/2014/main" id="{22874095-535A-A23C-61B3-86B96655C357}"/>
              </a:ext>
            </a:extLst>
          </p:cNvPr>
          <p:cNvGrpSpPr/>
          <p:nvPr/>
        </p:nvGrpSpPr>
        <p:grpSpPr>
          <a:xfrm>
            <a:off x="4316249" y="3998567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099" name="Google Shape;10032;p58">
              <a:extLst>
                <a:ext uri="{FF2B5EF4-FFF2-40B4-BE49-F238E27FC236}">
                  <a16:creationId xmlns:a16="http://schemas.microsoft.com/office/drawing/2014/main" id="{F483088E-680E-DBF8-9D60-C31867FCFA85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033;p58">
              <a:extLst>
                <a:ext uri="{FF2B5EF4-FFF2-40B4-BE49-F238E27FC236}">
                  <a16:creationId xmlns:a16="http://schemas.microsoft.com/office/drawing/2014/main" id="{F077B318-A7F1-8B74-5CE7-4C8717FDD909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0031;p58">
            <a:extLst>
              <a:ext uri="{FF2B5EF4-FFF2-40B4-BE49-F238E27FC236}">
                <a16:creationId xmlns:a16="http://schemas.microsoft.com/office/drawing/2014/main" id="{EA00CDCB-7B42-2561-CA4C-3DB5EDA4E33D}"/>
              </a:ext>
            </a:extLst>
          </p:cNvPr>
          <p:cNvGrpSpPr/>
          <p:nvPr/>
        </p:nvGrpSpPr>
        <p:grpSpPr>
          <a:xfrm>
            <a:off x="4152228" y="4264721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102" name="Google Shape;10032;p58">
              <a:extLst>
                <a:ext uri="{FF2B5EF4-FFF2-40B4-BE49-F238E27FC236}">
                  <a16:creationId xmlns:a16="http://schemas.microsoft.com/office/drawing/2014/main" id="{FB5B7DAC-B6E2-BC3F-4E36-EA4176ABD66B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033;p58">
              <a:extLst>
                <a:ext uri="{FF2B5EF4-FFF2-40B4-BE49-F238E27FC236}">
                  <a16:creationId xmlns:a16="http://schemas.microsoft.com/office/drawing/2014/main" id="{E0B8B775-D40C-9E52-2CD4-1FFFE8BF03FD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0031;p58">
            <a:extLst>
              <a:ext uri="{FF2B5EF4-FFF2-40B4-BE49-F238E27FC236}">
                <a16:creationId xmlns:a16="http://schemas.microsoft.com/office/drawing/2014/main" id="{851A67E9-981B-247D-89E5-9B2DBA881E03}"/>
              </a:ext>
            </a:extLst>
          </p:cNvPr>
          <p:cNvGrpSpPr/>
          <p:nvPr/>
        </p:nvGrpSpPr>
        <p:grpSpPr>
          <a:xfrm>
            <a:off x="3995090" y="4272664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105" name="Google Shape;10032;p58">
              <a:extLst>
                <a:ext uri="{FF2B5EF4-FFF2-40B4-BE49-F238E27FC236}">
                  <a16:creationId xmlns:a16="http://schemas.microsoft.com/office/drawing/2014/main" id="{4FF956ED-D6A7-594B-B623-FC9701FCCE29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033;p58">
              <a:extLst>
                <a:ext uri="{FF2B5EF4-FFF2-40B4-BE49-F238E27FC236}">
                  <a16:creationId xmlns:a16="http://schemas.microsoft.com/office/drawing/2014/main" id="{78DEED4D-288E-61CD-B3F9-1D03746EB6E5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0031;p58">
            <a:extLst>
              <a:ext uri="{FF2B5EF4-FFF2-40B4-BE49-F238E27FC236}">
                <a16:creationId xmlns:a16="http://schemas.microsoft.com/office/drawing/2014/main" id="{5B4CAAA1-D2C5-950D-6923-BD7DE1B8EBBD}"/>
              </a:ext>
            </a:extLst>
          </p:cNvPr>
          <p:cNvGrpSpPr/>
          <p:nvPr/>
        </p:nvGrpSpPr>
        <p:grpSpPr>
          <a:xfrm>
            <a:off x="4306325" y="4263125"/>
            <a:ext cx="115687" cy="115553"/>
            <a:chOff x="3043239" y="3215626"/>
            <a:chExt cx="366008" cy="348670"/>
          </a:xfrm>
          <a:solidFill>
            <a:srgbClr val="FF9973"/>
          </a:solidFill>
        </p:grpSpPr>
        <p:sp>
          <p:nvSpPr>
            <p:cNvPr id="1108" name="Google Shape;10032;p58">
              <a:extLst>
                <a:ext uri="{FF2B5EF4-FFF2-40B4-BE49-F238E27FC236}">
                  <a16:creationId xmlns:a16="http://schemas.microsoft.com/office/drawing/2014/main" id="{572AC9D9-51C3-F2F8-5F93-EA76711CF895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0033;p58">
              <a:extLst>
                <a:ext uri="{FF2B5EF4-FFF2-40B4-BE49-F238E27FC236}">
                  <a16:creationId xmlns:a16="http://schemas.microsoft.com/office/drawing/2014/main" id="{B1C77E0B-2908-5400-1E7F-467665195AF7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F479DF-0330-380C-FA4E-1C741227B603}"/>
              </a:ext>
            </a:extLst>
          </p:cNvPr>
          <p:cNvSpPr txBox="1"/>
          <p:nvPr/>
        </p:nvSpPr>
        <p:spPr>
          <a:xfrm rot="5400000">
            <a:off x="8389140" y="2486929"/>
            <a:ext cx="8516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Predizione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09DB15-37E1-C524-AA53-741FBE1ADAEE}"/>
              </a:ext>
            </a:extLst>
          </p:cNvPr>
          <p:cNvSpPr txBox="1"/>
          <p:nvPr/>
        </p:nvSpPr>
        <p:spPr>
          <a:xfrm rot="5400000">
            <a:off x="8461157" y="413616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Test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31324903-E7BD-3A3B-1412-8529BB160401}"/>
                  </a:ext>
                </a:extLst>
              </p14:cNvPr>
              <p14:cNvContentPartPr/>
              <p14:nvPr/>
            </p14:nvContentPartPr>
            <p14:xfrm>
              <a:off x="8846029" y="1052793"/>
              <a:ext cx="71280" cy="1886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31324903-E7BD-3A3B-1412-8529BB1604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3029" y="989793"/>
                <a:ext cx="196920" cy="314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A82E85-4360-D9AB-248B-65E6F2443A43}"/>
              </a:ext>
            </a:extLst>
          </p:cNvPr>
          <p:cNvSpPr txBox="1"/>
          <p:nvPr/>
        </p:nvSpPr>
        <p:spPr>
          <a:xfrm rot="5400000">
            <a:off x="8470999" y="1133657"/>
            <a:ext cx="6879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Maven Pro" panose="020B0604020202020204" charset="0"/>
              </a:rPr>
              <a:t>Residui</a:t>
            </a:r>
            <a:endParaRPr lang="it-IT" sz="1050">
              <a:solidFill>
                <a:schemeClr val="bg1"/>
              </a:solidFill>
              <a:latin typeface="Maven Pro" panose="020B0604020202020204" charset="0"/>
            </a:endParaRPr>
          </a:p>
        </p:txBody>
      </p:sp>
      <p:sp>
        <p:nvSpPr>
          <p:cNvPr id="17" name="Google Shape;1241;p44">
            <a:extLst>
              <a:ext uri="{FF2B5EF4-FFF2-40B4-BE49-F238E27FC236}">
                <a16:creationId xmlns:a16="http://schemas.microsoft.com/office/drawing/2014/main" id="{B262D17C-7749-CB8B-A950-AEEAAD30075C}"/>
              </a:ext>
            </a:extLst>
          </p:cNvPr>
          <p:cNvSpPr/>
          <p:nvPr/>
        </p:nvSpPr>
        <p:spPr>
          <a:xfrm>
            <a:off x="5576570" y="1709668"/>
            <a:ext cx="3022211" cy="187092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" name="Tabella 4">
            <a:extLst>
              <a:ext uri="{FF2B5EF4-FFF2-40B4-BE49-F238E27FC236}">
                <a16:creationId xmlns:a16="http://schemas.microsoft.com/office/drawing/2014/main" id="{1B76F099-25E6-239B-50FE-B7CB58103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81717"/>
              </p:ext>
            </p:extLst>
          </p:nvPr>
        </p:nvGraphicFramePr>
        <p:xfrm>
          <a:off x="5591986" y="1043875"/>
          <a:ext cx="3006795" cy="472520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605334">
                  <a:extLst>
                    <a:ext uri="{9D8B030D-6E8A-4147-A177-3AD203B41FA5}">
                      <a16:colId xmlns:a16="http://schemas.microsoft.com/office/drawing/2014/main" val="1276126826"/>
                    </a:ext>
                  </a:extLst>
                </a:gridCol>
                <a:gridCol w="597384">
                  <a:extLst>
                    <a:ext uri="{9D8B030D-6E8A-4147-A177-3AD203B41FA5}">
                      <a16:colId xmlns:a16="http://schemas.microsoft.com/office/drawing/2014/main" val="969965136"/>
                    </a:ext>
                  </a:extLst>
                </a:gridCol>
                <a:gridCol w="601359">
                  <a:extLst>
                    <a:ext uri="{9D8B030D-6E8A-4147-A177-3AD203B41FA5}">
                      <a16:colId xmlns:a16="http://schemas.microsoft.com/office/drawing/2014/main" val="2603491245"/>
                    </a:ext>
                  </a:extLst>
                </a:gridCol>
                <a:gridCol w="632657">
                  <a:extLst>
                    <a:ext uri="{9D8B030D-6E8A-4147-A177-3AD203B41FA5}">
                      <a16:colId xmlns:a16="http://schemas.microsoft.com/office/drawing/2014/main" val="2665820148"/>
                    </a:ext>
                  </a:extLst>
                </a:gridCol>
                <a:gridCol w="570061">
                  <a:extLst>
                    <a:ext uri="{9D8B030D-6E8A-4147-A177-3AD203B41FA5}">
                      <a16:colId xmlns:a16="http://schemas.microsoft.com/office/drawing/2014/main" val="326738236"/>
                    </a:ext>
                  </a:extLst>
                </a:gridCol>
              </a:tblGrid>
              <a:tr h="236260"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76311"/>
                  </a:ext>
                </a:extLst>
              </a:tr>
              <a:tr h="236260"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87903"/>
                  </a:ext>
                </a:extLst>
              </a:tr>
            </a:tbl>
          </a:graphicData>
        </a:graphic>
      </p:graphicFrame>
      <p:graphicFrame>
        <p:nvGraphicFramePr>
          <p:cNvPr id="19" name="Tabella 4">
            <a:extLst>
              <a:ext uri="{FF2B5EF4-FFF2-40B4-BE49-F238E27FC236}">
                <a16:creationId xmlns:a16="http://schemas.microsoft.com/office/drawing/2014/main" id="{B46590E1-92D3-669D-130C-2B4017FEA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7708"/>
              </p:ext>
            </p:extLst>
          </p:nvPr>
        </p:nvGraphicFramePr>
        <p:xfrm>
          <a:off x="5591986" y="1036371"/>
          <a:ext cx="2964809" cy="461714"/>
        </p:xfrm>
        <a:graphic>
          <a:graphicData uri="http://schemas.openxmlformats.org/drawingml/2006/table">
            <a:tbl>
              <a:tblPr firstRow="1" bandRow="1">
                <a:tableStyleId>{8773AA07-9595-4F96-AC0F-FFE81A676F27}</a:tableStyleId>
              </a:tblPr>
              <a:tblGrid>
                <a:gridCol w="596881">
                  <a:extLst>
                    <a:ext uri="{9D8B030D-6E8A-4147-A177-3AD203B41FA5}">
                      <a16:colId xmlns:a16="http://schemas.microsoft.com/office/drawing/2014/main" val="1276126826"/>
                    </a:ext>
                  </a:extLst>
                </a:gridCol>
                <a:gridCol w="589042">
                  <a:extLst>
                    <a:ext uri="{9D8B030D-6E8A-4147-A177-3AD203B41FA5}">
                      <a16:colId xmlns:a16="http://schemas.microsoft.com/office/drawing/2014/main" val="969965136"/>
                    </a:ext>
                  </a:extLst>
                </a:gridCol>
                <a:gridCol w="592962">
                  <a:extLst>
                    <a:ext uri="{9D8B030D-6E8A-4147-A177-3AD203B41FA5}">
                      <a16:colId xmlns:a16="http://schemas.microsoft.com/office/drawing/2014/main" val="2603491245"/>
                    </a:ext>
                  </a:extLst>
                </a:gridCol>
                <a:gridCol w="623823">
                  <a:extLst>
                    <a:ext uri="{9D8B030D-6E8A-4147-A177-3AD203B41FA5}">
                      <a16:colId xmlns:a16="http://schemas.microsoft.com/office/drawing/2014/main" val="2665820148"/>
                    </a:ext>
                  </a:extLst>
                </a:gridCol>
                <a:gridCol w="562101">
                  <a:extLst>
                    <a:ext uri="{9D8B030D-6E8A-4147-A177-3AD203B41FA5}">
                      <a16:colId xmlns:a16="http://schemas.microsoft.com/office/drawing/2014/main" val="326738236"/>
                    </a:ext>
                  </a:extLst>
                </a:gridCol>
              </a:tblGrid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Min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1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Median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3 qrt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CFCC"/>
                          </a:solidFill>
                          <a:latin typeface="Maven Pro" panose="020B0604020202020204" charset="0"/>
                        </a:rPr>
                        <a:t>Max</a:t>
                      </a:r>
                      <a:endParaRPr lang="it-IT" sz="900">
                        <a:solidFill>
                          <a:srgbClr val="00CFCC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76311"/>
                  </a:ext>
                </a:extLst>
              </a:tr>
              <a:tr h="23085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-2.57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-1.08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0.66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1.10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bg1"/>
                          </a:solidFill>
                          <a:latin typeface="Maven Pro" panose="020B0604020202020204" charset="0"/>
                        </a:rPr>
                        <a:t>1.65</a:t>
                      </a:r>
                      <a:endParaRPr lang="it-IT" sz="900">
                        <a:solidFill>
                          <a:schemeClr val="bg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4187903"/>
                  </a:ext>
                </a:extLst>
              </a:tr>
            </a:tbl>
          </a:graphicData>
        </a:graphic>
      </p:graphicFrame>
      <p:sp>
        <p:nvSpPr>
          <p:cNvPr id="20" name="Google Shape;1241;p44">
            <a:extLst>
              <a:ext uri="{FF2B5EF4-FFF2-40B4-BE49-F238E27FC236}">
                <a16:creationId xmlns:a16="http://schemas.microsoft.com/office/drawing/2014/main" id="{7E9BCB3B-A34F-5D2E-112F-42302637BE9C}"/>
              </a:ext>
            </a:extLst>
          </p:cNvPr>
          <p:cNvSpPr/>
          <p:nvPr/>
        </p:nvSpPr>
        <p:spPr>
          <a:xfrm>
            <a:off x="5576570" y="1021164"/>
            <a:ext cx="3022211" cy="47692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52085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4B6771A3BE1446A50246F1279DB74A" ma:contentTypeVersion="5" ma:contentTypeDescription="Creare un nuovo documento." ma:contentTypeScope="" ma:versionID="6f56c389175660968de3d5d4f9e39004">
  <xsd:schema xmlns:xsd="http://www.w3.org/2001/XMLSchema" xmlns:xs="http://www.w3.org/2001/XMLSchema" xmlns:p="http://schemas.microsoft.com/office/2006/metadata/properties" xmlns:ns3="c5dece0a-f834-43e3-9ef0-09e539c6895e" xmlns:ns4="86ddc5a1-77b2-42e4-a31c-b2369bdd6756" targetNamespace="http://schemas.microsoft.com/office/2006/metadata/properties" ma:root="true" ma:fieldsID="5fae513bd80e98db9e42f77dc4a452da" ns3:_="" ns4:_="">
    <xsd:import namespace="c5dece0a-f834-43e3-9ef0-09e539c6895e"/>
    <xsd:import namespace="86ddc5a1-77b2-42e4-a31c-b2369bdd67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ece0a-f834-43e3-9ef0-09e539c689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dc5a1-77b2-42e4-a31c-b2369bdd6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A5C16-25B8-4ABA-9257-3D206ABF245D}">
  <ds:schemaRefs>
    <ds:schemaRef ds:uri="86ddc5a1-77b2-42e4-a31c-b2369bdd6756"/>
    <ds:schemaRef ds:uri="c5dece0a-f834-43e3-9ef0-09e539c689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0D622F-1429-4A2D-941B-73FB0383B34B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c5dece0a-f834-43e3-9ef0-09e539c6895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ddc5a1-77b2-42e4-a31c-b2369bdd6756"/>
  </ds:schemaRefs>
</ds:datastoreItem>
</file>

<file path=customXml/itemProps3.xml><?xml version="1.0" encoding="utf-8"?>
<ds:datastoreItem xmlns:ds="http://schemas.openxmlformats.org/officeDocument/2006/customXml" ds:itemID="{135BF3EA-22E0-48D2-BE75-771216058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Presentazione su schermo (16:9)</PresentationFormat>
  <Paragraphs>461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Helvetica</vt:lpstr>
      <vt:lpstr>open sans</vt:lpstr>
      <vt:lpstr>Advent Pro SemiBold</vt:lpstr>
      <vt:lpstr>Fira Sans Extra Condensed Medium</vt:lpstr>
      <vt:lpstr>Share Tech</vt:lpstr>
      <vt:lpstr>Calibri</vt:lpstr>
      <vt:lpstr>Arial</vt:lpstr>
      <vt:lpstr>Maven Pro</vt:lpstr>
      <vt:lpstr>Data Science Consulting by Slidesgo</vt:lpstr>
      <vt:lpstr>SoccerStats</vt:lpstr>
      <vt:lpstr>—Jorge Valdano</vt:lpstr>
      <vt:lpstr>Contesto di riferimento</vt:lpstr>
      <vt:lpstr>IL PROCESSO DI ANALISI</vt:lpstr>
      <vt:lpstr>OBIETTIVO</vt:lpstr>
      <vt:lpstr>PANORAMICA DESCRITTIVA VARABILI</vt:lpstr>
      <vt:lpstr>OBIETTIVO</vt:lpstr>
      <vt:lpstr>Regressione logistica training &amp; testing</vt:lpstr>
      <vt:lpstr>Regressione logistica training &amp; testing - Home</vt:lpstr>
      <vt:lpstr>Regressione logistica training &amp; testing - Away</vt:lpstr>
      <vt:lpstr>OBIETTIVO</vt:lpstr>
      <vt:lpstr>Cluster non gerarchico 2014</vt:lpstr>
      <vt:lpstr>Cluster non gerarchico 2017</vt:lpstr>
      <vt:lpstr>Cluster non gerarchico 2020</vt:lpstr>
      <vt:lpstr>Cluster gerarchico 2014</vt:lpstr>
      <vt:lpstr>Cluster gerarchico 2017</vt:lpstr>
      <vt:lpstr>Cluster gerarchico 2020</vt:lpstr>
      <vt:lpstr>OBIETTIVO</vt:lpstr>
      <vt:lpstr>Principal Component Analysis 2014</vt:lpstr>
      <vt:lpstr>Principal Component Analysis 2017</vt:lpstr>
      <vt:lpstr>Principal Component Analysis 2020</vt:lpstr>
      <vt:lpstr>Trend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Andrea Baldinini</dc:creator>
  <cp:lastModifiedBy>Jacopo Bonanno</cp:lastModifiedBy>
  <cp:revision>2</cp:revision>
  <dcterms:modified xsi:type="dcterms:W3CDTF">2023-10-20T12:04:13Z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0x0101009A4B6771A3BE1446A50246F1279DB74A</vt:lpwstr>
  </property>
</Properties>
</file>