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59" r:id="rId6"/>
    <p:sldId id="266" r:id="rId7"/>
    <p:sldId id="260" r:id="rId8"/>
    <p:sldId id="265" r:id="rId9"/>
    <p:sldId id="262" r:id="rId10"/>
    <p:sldId id="264" r:id="rId1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3"/>
    <p:restoredTop sz="65590" autoAdjust="0"/>
  </p:normalViewPr>
  <p:slideViewPr>
    <p:cSldViewPr snapToGrid="0" snapToObjects="1">
      <p:cViewPr varScale="1">
        <p:scale>
          <a:sx n="160" d="100"/>
          <a:sy n="160" d="100"/>
        </p:scale>
        <p:origin x="172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635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anime-offline-database.mirror/" TargetMode="External"/><Relationship Id="rId2" Type="http://schemas.openxmlformats.org/officeDocument/2006/relationships/hyperlink" Target="https://myanimelist.net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1000randomname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46490"/>
            <a:ext cx="9144000" cy="1576872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09426" y="4954554"/>
            <a:ext cx="2925147" cy="1108788"/>
          </a:xfrm>
        </p:spPr>
        <p:txBody>
          <a:bodyPr>
            <a:normAutofit lnSpcReduction="10000"/>
          </a:bodyPr>
          <a:lstStyle/>
          <a:p>
            <a:r>
              <a:rPr lang="it-IT" sz="2000" b="1" dirty="0">
                <a:solidFill>
                  <a:schemeClr val="tx1"/>
                </a:solidFill>
              </a:rPr>
              <a:t>Jacopo Carlon 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Ayoub El Ourrak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Nicola Riccardi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9C6B2-945D-5381-A99E-C35B3B6053B8}"/>
              </a:ext>
            </a:extLst>
          </p:cNvPr>
          <p:cNvSpPr txBox="1"/>
          <p:nvPr/>
        </p:nvSpPr>
        <p:spPr>
          <a:xfrm>
            <a:off x="2614905" y="2635125"/>
            <a:ext cx="391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My Anime Library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3999" cy="879328"/>
          </a:xfrm>
        </p:spPr>
        <p:txBody>
          <a:bodyPr>
            <a:normAutofit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0" y="952549"/>
            <a:ext cx="25098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Frameworks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</a:t>
            </a:r>
          </a:p>
          <a:p>
            <a:endParaRPr lang="en-US" dirty="0"/>
          </a:p>
          <a:p>
            <a:r>
              <a:rPr lang="en-US" dirty="0"/>
              <a:t>DBMS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Neo4j</a:t>
            </a:r>
          </a:p>
          <a:p>
            <a:endParaRPr lang="en-US" dirty="0"/>
          </a:p>
          <a:p>
            <a:r>
              <a:rPr lang="en-US" dirty="0"/>
              <a:t>Web Side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4B3431-C28E-490A-EBBC-7A5BCC461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3333444"/>
            <a:ext cx="3262855" cy="87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F4F0BCC-35CE-3A36-0E39-D45AE54F3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06" y="3333444"/>
            <a:ext cx="2329110" cy="87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 Logo, symbol, meaning, history, PNG, brand">
            <a:extLst>
              <a:ext uri="{FF2B5EF4-FFF2-40B4-BE49-F238E27FC236}">
                <a16:creationId xmlns:a16="http://schemas.microsoft.com/office/drawing/2014/main" id="{076F3D49-E7E7-679A-F63A-D4338B87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74" y="878852"/>
            <a:ext cx="2026181" cy="113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36AB451-F534-DE35-1B4F-42456C7AE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103" y="879329"/>
            <a:ext cx="1037228" cy="113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BA83636-414D-16DC-AE50-5B47CB280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47" y="2387361"/>
            <a:ext cx="2617568" cy="6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JavaFX - Wikipedia">
            <a:extLst>
              <a:ext uri="{FF2B5EF4-FFF2-40B4-BE49-F238E27FC236}">
                <a16:creationId xmlns:a16="http://schemas.microsoft.com/office/drawing/2014/main" id="{11F58490-D4C9-CAA4-247F-CED42A39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243" y="2387361"/>
            <a:ext cx="1588223" cy="6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45D7C9DC-0BDD-F02B-1CB5-46FE84BB1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499" y="4651122"/>
            <a:ext cx="1328026" cy="132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CF0D1647-D923-B860-33F0-69B35385B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408" y="4650645"/>
            <a:ext cx="941607" cy="132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js-logo – The International Conference On Missions">
            <a:extLst>
              <a:ext uri="{FF2B5EF4-FFF2-40B4-BE49-F238E27FC236}">
                <a16:creationId xmlns:a16="http://schemas.microsoft.com/office/drawing/2014/main" id="{B905BBED-CAF7-DC01-963E-E768F3049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45" y="4651121"/>
            <a:ext cx="1328027" cy="132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C422B3B-A536-2046-7A25-3691DEDCE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494" y="2387361"/>
            <a:ext cx="2617568" cy="6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MyAnimeLibrary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is an anime </a:t>
            </a:r>
            <a:r>
              <a:rPr lang="en-US" sz="180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social-networking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sz="180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social-cataloging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application.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With our website you will be able to: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Create Your List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Our users can create a personalized list from thousands of anime. You will be able to organize and track which titles you’ve completed, your current progress, what you plan to watch, and much more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Be the Community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Write reviews for the anime you loved the most (or hated), check up on other users’ opinions, make friends, and see what they like.</a:t>
            </a: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And behind the scenes, our admins keep the library up to date with the newest releases, and the analytics true to YOUR votes.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605740" cy="4386729"/>
          </a:xfrm>
        </p:spPr>
        <p:txBody>
          <a:bodyPr>
            <a:normAutofit/>
          </a:bodyPr>
          <a:lstStyle/>
          <a:p>
            <a:r>
              <a:rPr lang="en-US" sz="2800" b="1" dirty="0"/>
              <a:t>Actors </a:t>
            </a:r>
            <a:br>
              <a:rPr lang="en-US" sz="2800" dirty="0"/>
            </a:br>
            <a:r>
              <a:rPr lang="en-US" sz="2800" dirty="0"/>
              <a:t>and </a:t>
            </a:r>
            <a:br>
              <a:rPr lang="en-US" sz="2800" dirty="0"/>
            </a:br>
            <a:r>
              <a:rPr lang="en-US" sz="2800" b="1" dirty="0"/>
              <a:t>main supported functionalities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07351BE-F4AB-E79A-B1A0-9B615AE5F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035" y="83004"/>
            <a:ext cx="6281271" cy="671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724686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933746"/>
            <a:ext cx="834902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i="1" dirty="0"/>
              <a:t>Source: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hlinkClick r:id="rId2"/>
              </a:rPr>
              <a:t>https://myanimelist.net/</a:t>
            </a:r>
            <a:r>
              <a:rPr lang="en-US" sz="1400" b="1" i="1" dirty="0"/>
              <a:t> (</a:t>
            </a:r>
            <a:r>
              <a:rPr lang="en-US" sz="1400" b="1" i="1" dirty="0" err="1"/>
              <a:t>anime_info</a:t>
            </a:r>
            <a:r>
              <a:rPr lang="en-US" sz="1400" b="1" i="1" dirty="0"/>
              <a:t>, </a:t>
            </a:r>
            <a:r>
              <a:rPr lang="en-US" sz="1400" b="1" i="1" dirty="0" err="1"/>
              <a:t>user_anime_lists</a:t>
            </a:r>
            <a:r>
              <a:rPr lang="en-US" sz="1400" b="1" i="1" dirty="0"/>
              <a:t>, user data, reviews)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hlinkClick r:id="rId3"/>
              </a:rPr>
              <a:t>https://sourceforge.net/projects/anime-offline-database.mirror/</a:t>
            </a:r>
            <a:r>
              <a:rPr lang="en-US" sz="1400" b="1" i="1" dirty="0"/>
              <a:t> (</a:t>
            </a:r>
            <a:r>
              <a:rPr lang="en-US" sz="1400" b="1" i="1" dirty="0" err="1"/>
              <a:t>anime_info</a:t>
            </a:r>
            <a:r>
              <a:rPr lang="en-US" sz="1400" b="1" i="1" dirty="0"/>
              <a:t>, images)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hlinkClick r:id="rId4"/>
              </a:rPr>
              <a:t>https://1000randomnames.com/</a:t>
            </a:r>
            <a:r>
              <a:rPr lang="en-US" sz="1400" b="1" i="1" dirty="0"/>
              <a:t> (user data)</a:t>
            </a:r>
          </a:p>
          <a:p>
            <a:endParaRPr lang="en-US" sz="1400" b="1" i="1" dirty="0"/>
          </a:p>
          <a:p>
            <a:pPr lvl="0"/>
            <a:r>
              <a:rPr lang="en-US" sz="1400" b="1" i="1" dirty="0"/>
              <a:t>Description:</a:t>
            </a:r>
          </a:p>
          <a:p>
            <a:pPr lvl="0"/>
            <a:r>
              <a:rPr lang="en-US" sz="1400" dirty="0"/>
              <a:t>Dataset contains real anime and users information, as well as list of anime per user.</a:t>
            </a:r>
          </a:p>
          <a:p>
            <a:pPr lvl="0"/>
            <a:r>
              <a:rPr lang="en-US" sz="1400" dirty="0"/>
              <a:t>The name/surname of the users are randomly generated.</a:t>
            </a:r>
            <a:endParaRPr lang="en-US" sz="1400" b="1" i="1" dirty="0"/>
          </a:p>
          <a:p>
            <a:pPr lvl="0"/>
            <a:endParaRPr lang="en-US" sz="1400" b="1" i="1" dirty="0"/>
          </a:p>
          <a:p>
            <a:pPr lvl="0"/>
            <a:r>
              <a:rPr lang="en-US" sz="1400" b="1" i="1" dirty="0"/>
              <a:t>Volume:</a:t>
            </a:r>
            <a:endParaRPr lang="en-US" sz="1400" dirty="0"/>
          </a:p>
          <a:p>
            <a:pPr lvl="0"/>
            <a:r>
              <a:rPr lang="en-US" sz="1400" dirty="0"/>
              <a:t>The scraped dataset has three .csv files: </a:t>
            </a:r>
          </a:p>
          <a:p>
            <a:pPr marL="342900" lvl="0" indent="-342900">
              <a:buFontTx/>
              <a:buChar char="-"/>
            </a:pPr>
            <a:r>
              <a:rPr lang="en-US" sz="1400" dirty="0" err="1"/>
              <a:t>User_List</a:t>
            </a:r>
            <a:r>
              <a:rPr lang="en-US" sz="1400" dirty="0"/>
              <a:t> : </a:t>
            </a:r>
            <a:r>
              <a:rPr lang="en-US" sz="1400" b="1" dirty="0"/>
              <a:t>15.75 MB</a:t>
            </a:r>
          </a:p>
          <a:p>
            <a:pPr marL="342900" lvl="0" indent="-342900">
              <a:buFontTx/>
              <a:buChar char="-"/>
            </a:pPr>
            <a:r>
              <a:rPr lang="en-US" sz="1400" dirty="0" err="1"/>
              <a:t>Anime_details</a:t>
            </a:r>
            <a:r>
              <a:rPr lang="en-US" sz="1400" dirty="0"/>
              <a:t> : </a:t>
            </a:r>
            <a:r>
              <a:rPr lang="en-US" sz="1400" b="1" dirty="0"/>
              <a:t>6.33 MB</a:t>
            </a:r>
          </a:p>
          <a:p>
            <a:pPr marL="342900" lvl="0" indent="-342900">
              <a:buFontTx/>
              <a:buChar char="-"/>
            </a:pPr>
            <a:r>
              <a:rPr lang="en-US" sz="1400" dirty="0"/>
              <a:t>List of anime for each user : </a:t>
            </a:r>
            <a:r>
              <a:rPr lang="en-US" sz="1400" b="1" dirty="0"/>
              <a:t>2.26 GB</a:t>
            </a:r>
          </a:p>
          <a:p>
            <a:pPr marL="342900" lvl="0" indent="-342900">
              <a:buFontTx/>
              <a:buChar char="-"/>
            </a:pPr>
            <a:r>
              <a:rPr lang="en-US" sz="1400" dirty="0"/>
              <a:t>Reviews : </a:t>
            </a:r>
            <a:r>
              <a:rPr lang="en-US" sz="1400" b="1" dirty="0"/>
              <a:t>654,14 MB</a:t>
            </a:r>
          </a:p>
          <a:p>
            <a:pPr marL="342900" lvl="0" indent="-342900">
              <a:buFontTx/>
              <a:buChar char="-"/>
            </a:pPr>
            <a:r>
              <a:rPr lang="en-US" sz="1400" dirty="0" err="1"/>
              <a:t>Anime_info</a:t>
            </a:r>
            <a:r>
              <a:rPr lang="en-US" sz="1400" dirty="0"/>
              <a:t> and images : </a:t>
            </a:r>
            <a:r>
              <a:rPr lang="en-US" sz="1400" b="1" dirty="0"/>
              <a:t>47.31 MB</a:t>
            </a:r>
          </a:p>
          <a:p>
            <a:pPr marL="342900" lvl="0" indent="-342900">
              <a:buFontTx/>
              <a:buChar char="-"/>
            </a:pPr>
            <a:r>
              <a:rPr lang="en-US" sz="1400" dirty="0" err="1"/>
              <a:t>User_data</a:t>
            </a:r>
            <a:r>
              <a:rPr lang="en-US" sz="1400" dirty="0"/>
              <a:t> (125.000 names and surnames): </a:t>
            </a:r>
            <a:r>
              <a:rPr lang="en-US" sz="1400" b="1" dirty="0"/>
              <a:t>1.826 KB</a:t>
            </a:r>
          </a:p>
          <a:p>
            <a:pPr lvl="0"/>
            <a:endParaRPr lang="en-US" sz="1400" b="1" i="1" dirty="0"/>
          </a:p>
          <a:p>
            <a:pPr lvl="0"/>
            <a:r>
              <a:rPr lang="en-US" sz="1400" b="1" i="1" dirty="0"/>
              <a:t>Variety</a:t>
            </a:r>
            <a:r>
              <a:rPr lang="en-US" sz="1400" dirty="0"/>
              <a:t>: </a:t>
            </a:r>
          </a:p>
          <a:p>
            <a:pPr lvl="0"/>
            <a:r>
              <a:rPr lang="en-US" sz="1400" dirty="0"/>
              <a:t>Three different sources have been used to build the dataset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05" y="1"/>
            <a:ext cx="8761797" cy="651434"/>
          </a:xfrm>
        </p:spPr>
        <p:txBody>
          <a:bodyPr>
            <a:normAutofit fontScale="90000"/>
          </a:bodyPr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56FB0B6-D5F3-61AB-DEE8-EFD3EED4F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140" y="651435"/>
            <a:ext cx="5152705" cy="60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F9C6-C3CF-5E0C-BBF5-D54C937E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1398673"/>
            <a:ext cx="8761797" cy="4044998"/>
          </a:xfrm>
        </p:spPr>
        <p:txBody>
          <a:bodyPr>
            <a:normAutofit/>
          </a:bodyPr>
          <a:lstStyle/>
          <a:p>
            <a:pPr algn="l"/>
            <a:r>
              <a:rPr lang="it-IT" sz="1800" dirty="0"/>
              <a:t>Product </a:t>
            </a:r>
            <a:r>
              <a:rPr lang="it-IT" sz="1800" dirty="0" err="1"/>
              <a:t>Requirements</a:t>
            </a:r>
            <a:r>
              <a:rPr lang="it-IT" sz="1800" dirty="0"/>
              <a:t> :</a:t>
            </a:r>
            <a:br>
              <a:rPr lang="it-IT" sz="1800" dirty="0"/>
            </a:br>
            <a:r>
              <a:rPr lang="it-IT" sz="1800" dirty="0"/>
              <a:t>-	</a:t>
            </a:r>
            <a:r>
              <a:rPr lang="it-IT" sz="1800" b="1" dirty="0" err="1"/>
              <a:t>Usability</a:t>
            </a:r>
            <a:r>
              <a:rPr lang="it-IT" sz="1800" dirty="0"/>
              <a:t> : the </a:t>
            </a:r>
            <a:r>
              <a:rPr lang="it-IT" sz="1800" dirty="0" err="1"/>
              <a:t>application</a:t>
            </a:r>
            <a:r>
              <a:rPr lang="it-IT" sz="1800" dirty="0"/>
              <a:t> must be </a:t>
            </a:r>
            <a:r>
              <a:rPr lang="it-IT" sz="1800" dirty="0" err="1"/>
              <a:t>simple</a:t>
            </a:r>
            <a:r>
              <a:rPr lang="it-IT" sz="1800" dirty="0"/>
              <a:t> and user friendly</a:t>
            </a:r>
            <a:br>
              <a:rPr lang="it-IT" sz="1800" dirty="0"/>
            </a:br>
            <a:r>
              <a:rPr lang="it-IT" sz="1800" dirty="0"/>
              <a:t>-	</a:t>
            </a:r>
            <a:r>
              <a:rPr lang="it-IT" sz="1800" b="1" dirty="0"/>
              <a:t>High </a:t>
            </a:r>
            <a:r>
              <a:rPr lang="it-IT" sz="1800" b="1" dirty="0" err="1"/>
              <a:t>availability</a:t>
            </a:r>
            <a:r>
              <a:rPr lang="it-IT" sz="1800" dirty="0"/>
              <a:t> : the </a:t>
            </a:r>
            <a:r>
              <a:rPr lang="it-IT" sz="1800" dirty="0" err="1"/>
              <a:t>displayed</a:t>
            </a:r>
            <a:r>
              <a:rPr lang="it-IT" sz="1800" dirty="0"/>
              <a:t> data </a:t>
            </a:r>
            <a:r>
              <a:rPr lang="it-IT" sz="1800" dirty="0" err="1"/>
              <a:t>might</a:t>
            </a:r>
            <a:r>
              <a:rPr lang="it-IT" sz="1800" dirty="0"/>
              <a:t> </a:t>
            </a:r>
            <a:r>
              <a:rPr lang="it-IT" sz="1800" dirty="0" err="1"/>
              <a:t>not</a:t>
            </a:r>
            <a:r>
              <a:rPr lang="it-IT" sz="1800" dirty="0"/>
              <a:t> be up to date</a:t>
            </a:r>
            <a:br>
              <a:rPr lang="it-IT" sz="1800" dirty="0"/>
            </a:br>
            <a:r>
              <a:rPr lang="it-IT" sz="1800" dirty="0"/>
              <a:t>-	</a:t>
            </a:r>
            <a:r>
              <a:rPr lang="it-IT" sz="1800" b="1" dirty="0"/>
              <a:t>Low </a:t>
            </a:r>
            <a:r>
              <a:rPr lang="it-IT" sz="1800" b="1" dirty="0" err="1"/>
              <a:t>latency</a:t>
            </a:r>
            <a:r>
              <a:rPr lang="it-IT" sz="1800" dirty="0"/>
              <a:t> :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want</a:t>
            </a:r>
            <a:r>
              <a:rPr lang="it-IT" sz="1800" dirty="0"/>
              <a:t> a responsive </a:t>
            </a:r>
            <a:r>
              <a:rPr lang="it-IT" sz="1800" dirty="0" err="1"/>
              <a:t>application</a:t>
            </a:r>
            <a:r>
              <a:rPr lang="it-IT" sz="1800" dirty="0"/>
              <a:t>, </a:t>
            </a:r>
            <a:r>
              <a:rPr lang="it-IT" sz="1800" dirty="0" err="1"/>
              <a:t>therefore</a:t>
            </a:r>
            <a:r>
              <a:rPr lang="it-IT" sz="1800" dirty="0"/>
              <a:t> </a:t>
            </a:r>
            <a:r>
              <a:rPr lang="it-IT" sz="1800" dirty="0" err="1"/>
              <a:t>accessing</a:t>
            </a:r>
            <a:r>
              <a:rPr lang="it-IT" sz="1800" dirty="0"/>
              <a:t> the databases must be </a:t>
            </a:r>
            <a:r>
              <a:rPr lang="it-IT" sz="1800" dirty="0" err="1"/>
              <a:t>quick</a:t>
            </a:r>
            <a:br>
              <a:rPr lang="it-IT" sz="1800" dirty="0"/>
            </a:br>
            <a:r>
              <a:rPr lang="it-IT" sz="1800" dirty="0"/>
              <a:t>-	</a:t>
            </a:r>
            <a:r>
              <a:rPr lang="it-IT" sz="1800" b="1" dirty="0" err="1"/>
              <a:t>Tolerance</a:t>
            </a:r>
            <a:r>
              <a:rPr lang="it-IT" sz="1800" dirty="0"/>
              <a:t> : data </a:t>
            </a:r>
            <a:r>
              <a:rPr lang="it-IT" sz="1800" dirty="0" err="1"/>
              <a:t>loss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tolerated</a:t>
            </a:r>
            <a:r>
              <a:rPr lang="it-IT" sz="1800" dirty="0"/>
              <a:t>, </a:t>
            </a:r>
            <a:r>
              <a:rPr lang="it-IT" sz="1800" dirty="0" err="1"/>
              <a:t>but</a:t>
            </a:r>
            <a:r>
              <a:rPr lang="it-IT" sz="1800" dirty="0"/>
              <a:t> </a:t>
            </a:r>
            <a:r>
              <a:rPr lang="it-IT" sz="1800" dirty="0" err="1"/>
              <a:t>we</a:t>
            </a:r>
            <a:r>
              <a:rPr lang="it-IT" sz="1800" dirty="0"/>
              <a:t> must </a:t>
            </a:r>
            <a:r>
              <a:rPr lang="it-IT" sz="1800" dirty="0" err="1"/>
              <a:t>avoid</a:t>
            </a:r>
            <a:r>
              <a:rPr lang="it-IT" sz="1800" dirty="0"/>
              <a:t> single point of </a:t>
            </a:r>
            <a:r>
              <a:rPr lang="it-IT" sz="1800" dirty="0" err="1"/>
              <a:t>failure</a:t>
            </a:r>
            <a:br>
              <a:rPr lang="it-IT" sz="1800" dirty="0"/>
            </a:br>
            <a:br>
              <a:rPr lang="it-IT" sz="1800" dirty="0"/>
            </a:br>
            <a:r>
              <a:rPr lang="it-IT" sz="1800" dirty="0" err="1"/>
              <a:t>Organizational</a:t>
            </a:r>
            <a:r>
              <a:rPr lang="it-IT" sz="1800" dirty="0"/>
              <a:t> </a:t>
            </a:r>
            <a:r>
              <a:rPr lang="it-IT" sz="1800" dirty="0" err="1"/>
              <a:t>Requirement</a:t>
            </a:r>
            <a:r>
              <a:rPr lang="it-IT" sz="1800" dirty="0"/>
              <a:t> :</a:t>
            </a:r>
            <a:br>
              <a:rPr lang="it-IT" sz="1800" dirty="0"/>
            </a:br>
            <a:r>
              <a:rPr lang="it-IT" sz="1800" dirty="0"/>
              <a:t>-	The admin must be </a:t>
            </a:r>
            <a:r>
              <a:rPr lang="it-IT" sz="1800" dirty="0" err="1"/>
              <a:t>able</a:t>
            </a:r>
            <a:r>
              <a:rPr lang="it-IT" sz="1800" dirty="0"/>
              <a:t> to </a:t>
            </a:r>
            <a:r>
              <a:rPr lang="it-IT" sz="1800" b="1" dirty="0" err="1"/>
              <a:t>quickly</a:t>
            </a:r>
            <a:r>
              <a:rPr lang="it-IT" sz="1800" b="1" dirty="0"/>
              <a:t> </a:t>
            </a:r>
            <a:r>
              <a:rPr lang="it-IT" sz="1800" b="1" dirty="0" err="1"/>
              <a:t>correct</a:t>
            </a:r>
            <a:r>
              <a:rPr lang="it-IT" sz="1800" dirty="0"/>
              <a:t> </a:t>
            </a:r>
            <a:r>
              <a:rPr lang="it-IT" sz="1800" dirty="0" err="1"/>
              <a:t>erroneous</a:t>
            </a:r>
            <a:r>
              <a:rPr lang="it-IT" sz="1800" dirty="0"/>
              <a:t> uploads</a:t>
            </a:r>
            <a:br>
              <a:rPr lang="it-IT" sz="1800" dirty="0"/>
            </a:br>
            <a:r>
              <a:rPr lang="it-IT" sz="1800" dirty="0"/>
              <a:t>-	</a:t>
            </a:r>
            <a:r>
              <a:rPr lang="it-IT" sz="1800" dirty="0" err="1"/>
              <a:t>If</a:t>
            </a:r>
            <a:r>
              <a:rPr lang="it-IT" sz="1800" dirty="0"/>
              <a:t> a review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added</a:t>
            </a:r>
            <a:r>
              <a:rPr lang="it-IT" sz="1800" dirty="0"/>
              <a:t> or </a:t>
            </a:r>
            <a:r>
              <a:rPr lang="it-IT" sz="1800" dirty="0" err="1"/>
              <a:t>removed</a:t>
            </a:r>
            <a:r>
              <a:rPr lang="it-IT" sz="1800" dirty="0"/>
              <a:t>, the rankings must be </a:t>
            </a:r>
            <a:r>
              <a:rPr lang="it-IT" sz="1800" dirty="0" err="1"/>
              <a:t>eventually</a:t>
            </a:r>
            <a:r>
              <a:rPr lang="it-IT" sz="1800" dirty="0"/>
              <a:t> </a:t>
            </a:r>
            <a:r>
              <a:rPr lang="it-IT" sz="1800" dirty="0" err="1"/>
              <a:t>updated</a:t>
            </a:r>
            <a:r>
              <a:rPr lang="it-IT" sz="1800" dirty="0"/>
              <a:t> </a:t>
            </a:r>
            <a:r>
              <a:rPr lang="it-IT" sz="1800" dirty="0" err="1"/>
              <a:t>accordingly</a:t>
            </a:r>
            <a:br>
              <a:rPr lang="it-IT" sz="1800" dirty="0"/>
            </a:br>
            <a:r>
              <a:rPr lang="it-IT" sz="1800" dirty="0"/>
              <a:t>-	</a:t>
            </a:r>
            <a:r>
              <a:rPr lang="it-IT" sz="1800" dirty="0" err="1"/>
              <a:t>Encryption</a:t>
            </a:r>
            <a:r>
              <a:rPr lang="it-IT" sz="1800" dirty="0"/>
              <a:t> of passwords</a:t>
            </a:r>
            <a:endParaRPr lang="en-GB" sz="1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8A4C6E-9A15-4A00-CCE8-B673A7A71DA5}"/>
              </a:ext>
            </a:extLst>
          </p:cNvPr>
          <p:cNvSpPr txBox="1">
            <a:spLocks/>
          </p:cNvSpPr>
          <p:nvPr/>
        </p:nvSpPr>
        <p:spPr>
          <a:xfrm>
            <a:off x="335141" y="2424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Non-Functional Requirements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52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tition tolerance in cap theorem">
            <a:extLst>
              <a:ext uri="{FF2B5EF4-FFF2-40B4-BE49-F238E27FC236}">
                <a16:creationId xmlns:a16="http://schemas.microsoft.com/office/drawing/2014/main" id="{A88B2E02-49C9-42C2-EC36-3569FF1E2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35998" cy="619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121" y="0"/>
            <a:ext cx="3802879" cy="979714"/>
          </a:xfrm>
        </p:spPr>
        <p:txBody>
          <a:bodyPr>
            <a:normAutofit/>
          </a:bodyPr>
          <a:lstStyle/>
          <a:p>
            <a:r>
              <a:rPr lang="en-US" dirty="0"/>
              <a:t>CAP Theorem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572B8CDF-A775-79CC-3778-70959416CA92}"/>
              </a:ext>
            </a:extLst>
          </p:cNvPr>
          <p:cNvSpPr txBox="1">
            <a:spLocks/>
          </p:cNvSpPr>
          <p:nvPr/>
        </p:nvSpPr>
        <p:spPr>
          <a:xfrm>
            <a:off x="4948015" y="995382"/>
            <a:ext cx="4195984" cy="214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/>
              <a:t>In order to satisfy the </a:t>
            </a:r>
          </a:p>
          <a:p>
            <a:pPr algn="r"/>
            <a:r>
              <a:rPr lang="en-US" sz="1800" dirty="0"/>
              <a:t>non-functional requirements, </a:t>
            </a:r>
          </a:p>
          <a:p>
            <a:pPr algn="r"/>
            <a:r>
              <a:rPr lang="en-US" sz="1800" dirty="0"/>
              <a:t>it is reasonable to </a:t>
            </a:r>
            <a:r>
              <a:rPr lang="en-US" sz="1800" u="sng" dirty="0"/>
              <a:t>sacrifice consistency</a:t>
            </a:r>
            <a:r>
              <a:rPr lang="en-US" sz="1800" dirty="0"/>
              <a:t>, </a:t>
            </a:r>
          </a:p>
          <a:p>
            <a:pPr algn="r"/>
            <a:r>
              <a:rPr lang="en-US" sz="1800" dirty="0"/>
              <a:t>in favor of </a:t>
            </a:r>
          </a:p>
          <a:p>
            <a:pPr algn="r"/>
            <a:r>
              <a:rPr lang="en-US" sz="1800" b="1" dirty="0"/>
              <a:t>high-availability</a:t>
            </a:r>
            <a:r>
              <a:rPr lang="en-US" sz="1800" dirty="0"/>
              <a:t> and </a:t>
            </a:r>
          </a:p>
          <a:p>
            <a:pPr algn="r"/>
            <a:r>
              <a:rPr lang="en-US" sz="1800" b="1" dirty="0"/>
              <a:t>partition-tolerance</a:t>
            </a:r>
            <a:r>
              <a:rPr lang="en-US" sz="1800" dirty="0"/>
              <a:t>.</a:t>
            </a:r>
          </a:p>
          <a:p>
            <a:pPr algn="r"/>
            <a:endParaRPr lang="en-US" sz="1800" dirty="0"/>
          </a:p>
          <a:p>
            <a:pPr algn="r"/>
            <a:r>
              <a:rPr lang="en-US" sz="1800" dirty="0"/>
              <a:t>Thus, an </a:t>
            </a:r>
            <a:r>
              <a:rPr lang="en-US" sz="1800" b="1" dirty="0"/>
              <a:t>AP solution</a:t>
            </a:r>
            <a:r>
              <a:rPr lang="en-US" sz="1800" dirty="0"/>
              <a:t> is used.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D86DAB-03A6-7DAC-11CF-93028B3CD6ED}"/>
              </a:ext>
            </a:extLst>
          </p:cNvPr>
          <p:cNvSpPr/>
          <p:nvPr/>
        </p:nvSpPr>
        <p:spPr>
          <a:xfrm rot="5400000">
            <a:off x="2828658" y="3999432"/>
            <a:ext cx="999858" cy="75203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AFFFF-28CD-DC2E-BB26-7F992B57358F}"/>
              </a:ext>
            </a:extLst>
          </p:cNvPr>
          <p:cNvSpPr txBox="1"/>
          <p:nvPr/>
        </p:nvSpPr>
        <p:spPr>
          <a:xfrm>
            <a:off x="367469" y="1258730"/>
            <a:ext cx="84090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Entities</a:t>
            </a:r>
            <a:r>
              <a:rPr lang="it-IT" sz="2000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Anime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Queries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Show Anime </a:t>
            </a:r>
            <a:r>
              <a:rPr lang="it-IT" sz="2000" dirty="0" err="1"/>
              <a:t>details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Show user </a:t>
            </a:r>
            <a:r>
              <a:rPr lang="it-IT" sz="2000" dirty="0" err="1"/>
              <a:t>details</a:t>
            </a:r>
            <a:r>
              <a:rPr lang="it-IT" sz="2000" dirty="0"/>
              <a:t>/</a:t>
            </a:r>
            <a:r>
              <a:rPr lang="it-IT" sz="2000" dirty="0" err="1"/>
              <a:t>credentials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Show anime with </a:t>
            </a:r>
            <a:r>
              <a:rPr lang="it-IT" sz="2000" dirty="0" err="1"/>
              <a:t>highest</a:t>
            </a:r>
            <a:r>
              <a:rPr lang="it-IT" sz="2000" dirty="0"/>
              <a:t>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Show </a:t>
            </a:r>
            <a:r>
              <a:rPr lang="it-IT" sz="2000" dirty="0" err="1"/>
              <a:t>user’s</a:t>
            </a:r>
            <a:r>
              <a:rPr lang="it-IT" sz="2000" dirty="0"/>
              <a:t> review per anime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Show anime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watchers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Show anime </a:t>
            </a:r>
            <a:r>
              <a:rPr lang="it-IT" sz="2000" dirty="0" err="1"/>
              <a:t>most</a:t>
            </a:r>
            <a:r>
              <a:rPr lang="it-IT" sz="2000" dirty="0"/>
              <a:t> </a:t>
            </a:r>
            <a:r>
              <a:rPr lang="it-IT" sz="2000" dirty="0" err="1"/>
              <a:t>recent</a:t>
            </a:r>
            <a:r>
              <a:rPr lang="it-IT" sz="2000" dirty="0"/>
              <a:t>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Top anime by </a:t>
            </a:r>
            <a:r>
              <a:rPr lang="it-IT" sz="2000" dirty="0" err="1"/>
              <a:t>genre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Show </a:t>
            </a:r>
            <a:r>
              <a:rPr lang="it-IT" sz="2000" dirty="0" err="1"/>
              <a:t>most</a:t>
            </a:r>
            <a:r>
              <a:rPr lang="it-IT" sz="2000" dirty="0"/>
              <a:t> </a:t>
            </a:r>
            <a:r>
              <a:rPr lang="it-IT" sz="2000" dirty="0" err="1"/>
              <a:t>reviewed</a:t>
            </a:r>
            <a:r>
              <a:rPr lang="it-IT" sz="2000" dirty="0"/>
              <a:t> anime in the last week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2848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92" y="0"/>
            <a:ext cx="874761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3F3A5-FDF9-DBA6-8016-CDCD625DCCD6}"/>
              </a:ext>
            </a:extLst>
          </p:cNvPr>
          <p:cNvSpPr txBox="1"/>
          <p:nvPr/>
        </p:nvSpPr>
        <p:spPr>
          <a:xfrm>
            <a:off x="0" y="2916234"/>
            <a:ext cx="3536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Entities</a:t>
            </a:r>
            <a:r>
              <a:rPr lang="it-IT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Anime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User</a:t>
            </a:r>
          </a:p>
          <a:p>
            <a:endParaRPr lang="en-GB" dirty="0"/>
          </a:p>
          <a:p>
            <a:r>
              <a:rPr lang="en-GB" dirty="0"/>
              <a:t>Relationships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RELATED_TO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IS_FRIEND_WITH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WATCHES</a:t>
            </a:r>
            <a:r>
              <a:rPr lang="en-GB" dirty="0"/>
              <a:t> (in which list an anime is for a specific user)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826E1-8599-7C42-3831-55733A014DEE}"/>
              </a:ext>
            </a:extLst>
          </p:cNvPr>
          <p:cNvSpPr txBox="1"/>
          <p:nvPr/>
        </p:nvSpPr>
        <p:spPr>
          <a:xfrm>
            <a:off x="4059251" y="2883505"/>
            <a:ext cx="5084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QUERIES</a:t>
            </a:r>
            <a:r>
              <a:rPr lang="it-IT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watched</a:t>
            </a:r>
            <a:r>
              <a:rPr lang="it-IT" dirty="0"/>
              <a:t> anime by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numerous</a:t>
            </a:r>
            <a:r>
              <a:rPr lang="it-IT" dirty="0"/>
              <a:t> group of 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Anime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watched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Recommend</a:t>
            </a:r>
            <a:r>
              <a:rPr lang="it-IT" dirty="0"/>
              <a:t> anime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</a:t>
            </a:r>
            <a:r>
              <a:rPr lang="it-IT" dirty="0" err="1"/>
              <a:t>another</a:t>
            </a:r>
            <a:r>
              <a:rPr lang="it-IT" dirty="0"/>
              <a:t> one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watched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Rank friends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most</a:t>
            </a:r>
            <a:r>
              <a:rPr lang="it-IT" dirty="0"/>
              <a:t> anime </a:t>
            </a:r>
            <a:r>
              <a:rPr lang="it-IT" dirty="0" err="1"/>
              <a:t>watched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Recommend</a:t>
            </a:r>
            <a:r>
              <a:rPr lang="it-IT" dirty="0"/>
              <a:t> new friend </a:t>
            </a:r>
            <a:r>
              <a:rPr lang="it-IT" dirty="0" err="1"/>
              <a:t>based</a:t>
            </a:r>
            <a:r>
              <a:rPr lang="it-IT" dirty="0"/>
              <a:t> on common </a:t>
            </a:r>
            <a:r>
              <a:rPr lang="it-IT" dirty="0" err="1"/>
              <a:t>tastes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watched</a:t>
            </a:r>
            <a:r>
              <a:rPr lang="it-IT" dirty="0"/>
              <a:t> anime franchise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dropped</a:t>
            </a:r>
            <a:r>
              <a:rPr lang="it-IT" dirty="0"/>
              <a:t> anime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A102691-507D-E8DC-752F-50C2279C6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941" y="1307353"/>
            <a:ext cx="5768114" cy="137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4126</TotalTime>
  <Words>621</Words>
  <Application>Microsoft Office PowerPoint</Application>
  <PresentationFormat>On-screen Show (4:3)</PresentationFormat>
  <Paragraphs>98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di Office</vt:lpstr>
      <vt:lpstr>Large-Scale and Multi-Structured Databases Project Design </vt:lpstr>
      <vt:lpstr>Application Highlights</vt:lpstr>
      <vt:lpstr>Actors  and  main supported functionalities</vt:lpstr>
      <vt:lpstr>Dataset Description</vt:lpstr>
      <vt:lpstr>Preliminary UML Class Diagram</vt:lpstr>
      <vt:lpstr>Product Requirements : - Usability : the application must be simple and user friendly - High availability : the displayed data might not be up to date - Low latency : we want a responsive application, therefore accessing the databases must be quick - Tolerance : data loss is tolerated, but we must avoid single point of failure  Organizational Requirement : - The admin must be able to quickly correct erroneous uploads - If a review is added or removed, the rankings must be eventually updated accordingly - Encryption of passwords</vt:lpstr>
      <vt:lpstr>CAP Theorem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Jacopo Carlon</cp:lastModifiedBy>
  <cp:revision>198</cp:revision>
  <dcterms:created xsi:type="dcterms:W3CDTF">2019-07-02T09:26:30Z</dcterms:created>
  <dcterms:modified xsi:type="dcterms:W3CDTF">2024-06-21T15:09:20Z</dcterms:modified>
</cp:coreProperties>
</file>