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6" r:id="rId7"/>
    <p:sldId id="260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2" d="100"/>
          <a:sy n="112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nime-offline-database.mirror/" TargetMode="External"/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1000randomname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635125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3999" cy="879328"/>
          </a:xfrm>
        </p:spPr>
        <p:txBody>
          <a:bodyPr>
            <a:normAutofit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0" y="952549"/>
            <a:ext cx="2509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Frameworks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FX</a:t>
            </a:r>
          </a:p>
          <a:p>
            <a:endParaRPr lang="en-US" dirty="0"/>
          </a:p>
          <a:p>
            <a:r>
              <a:rPr lang="en-US" dirty="0"/>
              <a:t>DBMS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endParaRPr lang="en-US" dirty="0"/>
          </a:p>
          <a:p>
            <a:r>
              <a:rPr lang="en-US" dirty="0"/>
              <a:t>Web Side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4B3431-C28E-490A-EBBC-7A5BCC46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333444"/>
            <a:ext cx="3262855" cy="8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F0BCC-35CE-3A36-0E39-D45AE54F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06" y="3333444"/>
            <a:ext cx="2329110" cy="8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, symbol, meaning, history, PNG, brand">
            <a:extLst>
              <a:ext uri="{FF2B5EF4-FFF2-40B4-BE49-F238E27FC236}">
                <a16:creationId xmlns:a16="http://schemas.microsoft.com/office/drawing/2014/main" id="{076F3D49-E7E7-679A-F63A-D4338B87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878852"/>
            <a:ext cx="2026181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6AB451-F534-DE35-1B4F-42456C7A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03" y="879329"/>
            <a:ext cx="1037228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A83636-414D-16DC-AE50-5B47CB28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620" y="2165495"/>
            <a:ext cx="3453290" cy="8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FX - Wikipedia">
            <a:extLst>
              <a:ext uri="{FF2B5EF4-FFF2-40B4-BE49-F238E27FC236}">
                <a16:creationId xmlns:a16="http://schemas.microsoft.com/office/drawing/2014/main" id="{11F58490-D4C9-CAA4-247F-CED42A3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19" y="2165495"/>
            <a:ext cx="2107797" cy="8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5D7C9DC-0BDD-F02B-1CB5-46FE84BB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99" y="4651122"/>
            <a:ext cx="1328026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F0D1647-D923-B860-33F0-69B35385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08" y="4650645"/>
            <a:ext cx="941607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-logo – The International Conference On Missions">
            <a:extLst>
              <a:ext uri="{FF2B5EF4-FFF2-40B4-BE49-F238E27FC236}">
                <a16:creationId xmlns:a16="http://schemas.microsoft.com/office/drawing/2014/main" id="{B905BBED-CAF7-DC01-963E-E768F304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45" y="4651121"/>
            <a:ext cx="1328027" cy="13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605740" cy="4386729"/>
          </a:xfrm>
        </p:spPr>
        <p:txBody>
          <a:bodyPr>
            <a:normAutofit/>
          </a:bodyPr>
          <a:lstStyle/>
          <a:p>
            <a:r>
              <a:rPr lang="en-US" sz="2800" b="1" dirty="0"/>
              <a:t>Actors </a:t>
            </a:r>
            <a:br>
              <a:rPr lang="en-US" sz="2800" dirty="0"/>
            </a:b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main supported functionalities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D8CE39-E3C6-F951-5F6F-F86D2D82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40" y="0"/>
            <a:ext cx="637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/>
              <a:t>Source: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2"/>
              </a:rPr>
              <a:t>https://myanimelist.net/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</a:t>
            </a:r>
            <a:r>
              <a:rPr lang="en-US" sz="1400" b="1" i="1" dirty="0" err="1"/>
              <a:t>user_anime_lists</a:t>
            </a:r>
            <a:r>
              <a:rPr lang="en-US" sz="1400" b="1" i="1" dirty="0"/>
              <a:t>, user data, reviews)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3"/>
              </a:rPr>
              <a:t>https://sourceforge.net/projects/anime-offline-database.mirror/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images)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4"/>
              </a:rPr>
              <a:t>https://1000randomnames.com/</a:t>
            </a:r>
            <a:r>
              <a:rPr lang="en-US" sz="1400" b="1" i="1" dirty="0"/>
              <a:t> (user data)</a:t>
            </a:r>
          </a:p>
          <a:p>
            <a:endParaRPr lang="en-US" sz="1400" b="1" i="1" dirty="0"/>
          </a:p>
          <a:p>
            <a:pPr lvl="0"/>
            <a:r>
              <a:rPr lang="en-US" sz="1400" b="1" i="1" dirty="0"/>
              <a:t>Description:</a:t>
            </a:r>
          </a:p>
          <a:p>
            <a:pPr lvl="0"/>
            <a:r>
              <a:rPr lang="en-US" sz="1400" dirty="0"/>
              <a:t>Dataset contains real anime and users information, as well as list of anime per user.</a:t>
            </a:r>
          </a:p>
          <a:p>
            <a:pPr lvl="0"/>
            <a:r>
              <a:rPr lang="en-US" sz="1400" dirty="0"/>
              <a:t>The name/surname of the users are randomly generated.</a:t>
            </a:r>
            <a:endParaRPr lang="en-US" sz="1400" b="1" i="1" dirty="0"/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Volume:</a:t>
            </a:r>
            <a:endParaRPr lang="en-US" sz="1400" dirty="0"/>
          </a:p>
          <a:p>
            <a:pPr lvl="0"/>
            <a:r>
              <a:rPr lang="en-US" sz="1400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User_List</a:t>
            </a:r>
            <a:r>
              <a:rPr lang="en-US" sz="1400" dirty="0"/>
              <a:t> : </a:t>
            </a:r>
            <a:r>
              <a:rPr lang="en-US" sz="1400" b="1" dirty="0"/>
              <a:t>15.75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Anime_details</a:t>
            </a:r>
            <a:r>
              <a:rPr lang="en-US" sz="1400" dirty="0"/>
              <a:t> : </a:t>
            </a:r>
            <a:r>
              <a:rPr lang="en-US" sz="1400" b="1" dirty="0"/>
              <a:t>6.33 MB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List of anime for each user : </a:t>
            </a:r>
            <a:r>
              <a:rPr lang="en-US" sz="1400" b="1" dirty="0"/>
              <a:t>2.26 GB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Reviews : </a:t>
            </a:r>
            <a:r>
              <a:rPr lang="en-US" sz="1400" b="1" dirty="0"/>
              <a:t>654,14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Anime_info</a:t>
            </a:r>
            <a:r>
              <a:rPr lang="en-US" sz="1400" dirty="0"/>
              <a:t> and images : </a:t>
            </a:r>
            <a:r>
              <a:rPr lang="en-US" sz="1400" b="1" dirty="0"/>
              <a:t>47.31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User_data</a:t>
            </a:r>
            <a:r>
              <a:rPr lang="en-US" sz="1400" dirty="0"/>
              <a:t> (125.000 names and surnames): </a:t>
            </a:r>
            <a:r>
              <a:rPr lang="en-US" sz="1400" b="1" dirty="0"/>
              <a:t>1.826 KB</a:t>
            </a:r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Variety</a:t>
            </a:r>
            <a:r>
              <a:rPr lang="en-US" sz="1400" dirty="0"/>
              <a:t>: </a:t>
            </a:r>
          </a:p>
          <a:p>
            <a:pPr lvl="0"/>
            <a:r>
              <a:rPr lang="en-US" sz="1400" dirty="0"/>
              <a:t>Three different sources have been used to build the dataset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90093"/>
            <a:ext cx="8761797" cy="824307"/>
          </a:xfrm>
        </p:spPr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E6DC593-4A4B-EC30-119B-997AF56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830181"/>
            <a:ext cx="4789118" cy="58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9C6-C3CF-5E0C-BBF5-D54C937E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1398673"/>
            <a:ext cx="8761797" cy="4044998"/>
          </a:xfrm>
        </p:spPr>
        <p:txBody>
          <a:bodyPr>
            <a:normAutofit/>
          </a:bodyPr>
          <a:lstStyle/>
          <a:p>
            <a:pPr algn="l"/>
            <a:r>
              <a:rPr lang="it-IT" sz="1800" dirty="0"/>
              <a:t>Product </a:t>
            </a:r>
            <a:r>
              <a:rPr lang="it-IT" sz="1800" dirty="0" err="1"/>
              <a:t>Requirements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Usability</a:t>
            </a:r>
            <a:r>
              <a:rPr lang="it-IT" sz="1800" dirty="0"/>
              <a:t> : the </a:t>
            </a:r>
            <a:r>
              <a:rPr lang="it-IT" sz="1800" dirty="0" err="1"/>
              <a:t>application</a:t>
            </a:r>
            <a:r>
              <a:rPr lang="it-IT" sz="1800" dirty="0"/>
              <a:t> must be </a:t>
            </a:r>
            <a:r>
              <a:rPr lang="it-IT" sz="1800" dirty="0" err="1"/>
              <a:t>simple</a:t>
            </a:r>
            <a:r>
              <a:rPr lang="it-IT" sz="1800" dirty="0"/>
              <a:t> and user friendly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High </a:t>
            </a:r>
            <a:r>
              <a:rPr lang="it-IT" sz="1800" b="1" dirty="0" err="1"/>
              <a:t>availability</a:t>
            </a:r>
            <a:r>
              <a:rPr lang="it-IT" sz="1800" dirty="0"/>
              <a:t> : the </a:t>
            </a:r>
            <a:r>
              <a:rPr lang="it-IT" sz="1800" dirty="0" err="1"/>
              <a:t>displayed</a:t>
            </a:r>
            <a:r>
              <a:rPr lang="it-IT" sz="1800" dirty="0"/>
              <a:t> data </a:t>
            </a:r>
            <a:r>
              <a:rPr lang="it-IT" sz="1800" dirty="0" err="1"/>
              <a:t>might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be up to date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Low </a:t>
            </a:r>
            <a:r>
              <a:rPr lang="it-IT" sz="1800" b="1" dirty="0" err="1"/>
              <a:t>latency</a:t>
            </a:r>
            <a:r>
              <a:rPr lang="it-IT" sz="1800" dirty="0"/>
              <a:t> :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want</a:t>
            </a:r>
            <a:r>
              <a:rPr lang="it-IT" sz="1800" dirty="0"/>
              <a:t> a responsive </a:t>
            </a:r>
            <a:r>
              <a:rPr lang="it-IT" sz="1800" dirty="0" err="1"/>
              <a:t>application</a:t>
            </a:r>
            <a:r>
              <a:rPr lang="it-IT" sz="1800" dirty="0"/>
              <a:t>, </a:t>
            </a:r>
            <a:r>
              <a:rPr lang="it-IT" sz="1800" dirty="0" err="1"/>
              <a:t>therefore</a:t>
            </a:r>
            <a:r>
              <a:rPr lang="it-IT" sz="1800" dirty="0"/>
              <a:t> </a:t>
            </a:r>
            <a:r>
              <a:rPr lang="it-IT" sz="1800" dirty="0" err="1"/>
              <a:t>accessing</a:t>
            </a:r>
            <a:r>
              <a:rPr lang="it-IT" sz="1800" dirty="0"/>
              <a:t> the databases must be </a:t>
            </a:r>
            <a:r>
              <a:rPr lang="it-IT" sz="1800" dirty="0" err="1"/>
              <a:t>quick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Tolerance</a:t>
            </a:r>
            <a:r>
              <a:rPr lang="it-IT" sz="1800" dirty="0"/>
              <a:t> : data </a:t>
            </a:r>
            <a:r>
              <a:rPr lang="it-IT" sz="1800" dirty="0" err="1"/>
              <a:t>loss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tolerated</a:t>
            </a:r>
            <a:r>
              <a:rPr lang="it-IT" sz="1800" dirty="0"/>
              <a:t>,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must </a:t>
            </a:r>
            <a:r>
              <a:rPr lang="it-IT" sz="1800" dirty="0" err="1"/>
              <a:t>avoid</a:t>
            </a:r>
            <a:r>
              <a:rPr lang="it-IT" sz="1800" dirty="0"/>
              <a:t> single point of </a:t>
            </a:r>
            <a:r>
              <a:rPr lang="it-IT" sz="1800" dirty="0" err="1"/>
              <a:t>failure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 err="1"/>
              <a:t>Organizational</a:t>
            </a:r>
            <a:r>
              <a:rPr lang="it-IT" sz="1800" dirty="0"/>
              <a:t> </a:t>
            </a:r>
            <a:r>
              <a:rPr lang="it-IT" sz="1800" dirty="0" err="1"/>
              <a:t>Requirement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The admin must be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b="1" dirty="0" err="1"/>
              <a:t>quickly</a:t>
            </a:r>
            <a:r>
              <a:rPr lang="it-IT" sz="1800" b="1" dirty="0"/>
              <a:t> </a:t>
            </a:r>
            <a:r>
              <a:rPr lang="it-IT" sz="1800" b="1" dirty="0" err="1"/>
              <a:t>correct</a:t>
            </a:r>
            <a:r>
              <a:rPr lang="it-IT" sz="1800" dirty="0"/>
              <a:t> </a:t>
            </a:r>
            <a:r>
              <a:rPr lang="it-IT" sz="1800" dirty="0" err="1"/>
              <a:t>erroneous</a:t>
            </a:r>
            <a:r>
              <a:rPr lang="it-IT" sz="1800" dirty="0"/>
              <a:t> uploads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If</a:t>
            </a:r>
            <a:r>
              <a:rPr lang="it-IT" sz="1800" dirty="0"/>
              <a:t> a review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removed</a:t>
            </a:r>
            <a:r>
              <a:rPr lang="it-IT" sz="1800" dirty="0"/>
              <a:t>, the rankings must be </a:t>
            </a:r>
            <a:r>
              <a:rPr lang="it-IT" sz="1800" dirty="0" err="1"/>
              <a:t>eventually</a:t>
            </a:r>
            <a:r>
              <a:rPr lang="it-IT" sz="1800" dirty="0"/>
              <a:t> </a:t>
            </a:r>
            <a:r>
              <a:rPr lang="it-IT" sz="1800" dirty="0" err="1"/>
              <a:t>updated</a:t>
            </a:r>
            <a:r>
              <a:rPr lang="it-IT" sz="1800" dirty="0"/>
              <a:t> </a:t>
            </a:r>
            <a:r>
              <a:rPr lang="it-IT" sz="1800" dirty="0" err="1"/>
              <a:t>accordingly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Encryption</a:t>
            </a:r>
            <a:r>
              <a:rPr lang="it-IT" sz="1800" dirty="0"/>
              <a:t> of user passwords (?)</a:t>
            </a:r>
            <a:endParaRPr lang="en-GB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8A4C6E-9A15-4A00-CCE8-B673A7A71DA5}"/>
              </a:ext>
            </a:extLst>
          </p:cNvPr>
          <p:cNvSpPr txBox="1">
            <a:spLocks/>
          </p:cNvSpPr>
          <p:nvPr/>
        </p:nvSpPr>
        <p:spPr>
          <a:xfrm>
            <a:off x="335141" y="2424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Non-Functional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ition tolerance in cap theorem">
            <a:extLst>
              <a:ext uri="{FF2B5EF4-FFF2-40B4-BE49-F238E27FC236}">
                <a16:creationId xmlns:a16="http://schemas.microsoft.com/office/drawing/2014/main" id="{A88B2E02-49C9-42C2-EC36-3569FF1E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5998" cy="61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121" y="0"/>
            <a:ext cx="3802879" cy="979714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72B8CDF-A775-79CC-3778-70959416CA92}"/>
              </a:ext>
            </a:extLst>
          </p:cNvPr>
          <p:cNvSpPr txBox="1">
            <a:spLocks/>
          </p:cNvSpPr>
          <p:nvPr/>
        </p:nvSpPr>
        <p:spPr>
          <a:xfrm>
            <a:off x="4948015" y="995382"/>
            <a:ext cx="4195984" cy="214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In order to satisfy the </a:t>
            </a:r>
          </a:p>
          <a:p>
            <a:pPr algn="r"/>
            <a:r>
              <a:rPr lang="en-US" sz="1800" dirty="0"/>
              <a:t>non-functional requirements, </a:t>
            </a:r>
          </a:p>
          <a:p>
            <a:pPr algn="r"/>
            <a:r>
              <a:rPr lang="en-US" sz="1800" dirty="0"/>
              <a:t>it is reasonable to </a:t>
            </a:r>
            <a:r>
              <a:rPr lang="en-US" sz="1800" u="sng" dirty="0"/>
              <a:t>sacrifice consistency</a:t>
            </a:r>
            <a:r>
              <a:rPr lang="en-US" sz="1800" dirty="0"/>
              <a:t>, </a:t>
            </a:r>
          </a:p>
          <a:p>
            <a:pPr algn="r"/>
            <a:r>
              <a:rPr lang="en-US" sz="1800" dirty="0"/>
              <a:t>in favor of </a:t>
            </a:r>
          </a:p>
          <a:p>
            <a:pPr algn="r"/>
            <a:r>
              <a:rPr lang="en-US" sz="1800" b="1" dirty="0"/>
              <a:t>high-availability</a:t>
            </a:r>
            <a:r>
              <a:rPr lang="en-US" sz="1800" dirty="0"/>
              <a:t> and </a:t>
            </a:r>
          </a:p>
          <a:p>
            <a:pPr algn="r"/>
            <a:r>
              <a:rPr lang="en-US" sz="1800" b="1" dirty="0"/>
              <a:t>partition-tolerance</a:t>
            </a:r>
            <a:r>
              <a:rPr lang="en-US" sz="1800" dirty="0"/>
              <a:t>.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Thus, an </a:t>
            </a:r>
            <a:r>
              <a:rPr lang="en-US" sz="1800" b="1" dirty="0"/>
              <a:t>AP solution</a:t>
            </a:r>
            <a:r>
              <a:rPr lang="en-US" sz="1800" dirty="0"/>
              <a:t> is used.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86DAB-03A6-7DAC-11CF-93028B3CD6ED}"/>
              </a:ext>
            </a:extLst>
          </p:cNvPr>
          <p:cNvSpPr/>
          <p:nvPr/>
        </p:nvSpPr>
        <p:spPr>
          <a:xfrm rot="5400000">
            <a:off x="2828658" y="3999432"/>
            <a:ext cx="999858" cy="7520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FFFF-28CD-DC2E-BB26-7F992B57358F}"/>
              </a:ext>
            </a:extLst>
          </p:cNvPr>
          <p:cNvSpPr txBox="1"/>
          <p:nvPr/>
        </p:nvSpPr>
        <p:spPr>
          <a:xfrm>
            <a:off x="367469" y="1258730"/>
            <a:ext cx="84090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Entities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Queries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Anime </a:t>
            </a:r>
            <a:r>
              <a:rPr lang="it-IT" dirty="0" err="1"/>
              <a:t>details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user </a:t>
            </a:r>
            <a:r>
              <a:rPr lang="it-IT" dirty="0" err="1"/>
              <a:t>details</a:t>
            </a:r>
            <a:r>
              <a:rPr lang="it-IT" dirty="0"/>
              <a:t>/</a:t>
            </a:r>
            <a:r>
              <a:rPr lang="it-IT" dirty="0" err="1"/>
              <a:t>credentials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user’s</a:t>
            </a:r>
            <a:r>
              <a:rPr lang="it-IT" dirty="0"/>
              <a:t> lists of anime (</a:t>
            </a:r>
            <a:r>
              <a:rPr lang="it-IT" dirty="0" err="1"/>
              <a:t>completed</a:t>
            </a:r>
            <a:r>
              <a:rPr lang="it-IT" dirty="0"/>
              <a:t>, </a:t>
            </a:r>
            <a:r>
              <a:rPr lang="it-IT" dirty="0" err="1"/>
              <a:t>watching</a:t>
            </a:r>
            <a:r>
              <a:rPr lang="it-IT" dirty="0"/>
              <a:t>, </a:t>
            </a:r>
            <a:r>
              <a:rPr lang="it-IT" dirty="0" err="1"/>
              <a:t>on_hold</a:t>
            </a:r>
            <a:r>
              <a:rPr lang="it-IT" dirty="0"/>
              <a:t>, </a:t>
            </a:r>
            <a:r>
              <a:rPr lang="it-IT" dirty="0" err="1"/>
              <a:t>dropped</a:t>
            </a:r>
            <a:r>
              <a:rPr lang="it-IT" dirty="0"/>
              <a:t>, </a:t>
            </a:r>
            <a:r>
              <a:rPr lang="it-IT" dirty="0" err="1"/>
              <a:t>plan_to_watch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review for 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list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anime </a:t>
            </a:r>
            <a:r>
              <a:rPr lang="it-IT" dirty="0" err="1"/>
              <a:t>average</a:t>
            </a:r>
            <a:r>
              <a:rPr lang="it-IT" dirty="0"/>
              <a:t>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anime </a:t>
            </a:r>
            <a:r>
              <a:rPr lang="it-IT" dirty="0" err="1"/>
              <a:t>number</a:t>
            </a:r>
            <a:r>
              <a:rPr lang="it-IT" dirty="0"/>
              <a:t>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anime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anime list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Top anime by </a:t>
            </a:r>
            <a:r>
              <a:rPr lang="it-IT" dirty="0" err="1"/>
              <a:t>genre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pink circle with black text&#10;&#10;Description automatically generated">
            <a:extLst>
              <a:ext uri="{FF2B5EF4-FFF2-40B4-BE49-F238E27FC236}">
                <a16:creationId xmlns:a16="http://schemas.microsoft.com/office/drawing/2014/main" id="{CB56E956-B9B4-DFC8-B34E-96EC91E7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5" y="1143000"/>
            <a:ext cx="5415346" cy="144409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2" y="0"/>
            <a:ext cx="87476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F3A5-FDF9-DBA6-8016-CDCD625DCCD6}"/>
              </a:ext>
            </a:extLst>
          </p:cNvPr>
          <p:cNvSpPr txBox="1"/>
          <p:nvPr/>
        </p:nvSpPr>
        <p:spPr>
          <a:xfrm>
            <a:off x="0" y="3730092"/>
            <a:ext cx="3536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Entities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Relationships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IS_FRIEND_WITH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IN_LIST (in which list an anime is for a specific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826E1-8599-7C42-3831-55733A014DEE}"/>
              </a:ext>
            </a:extLst>
          </p:cNvPr>
          <p:cNvSpPr txBox="1"/>
          <p:nvPr/>
        </p:nvSpPr>
        <p:spPr>
          <a:xfrm>
            <a:off x="4059251" y="2614564"/>
            <a:ext cx="50847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STATISTICS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/… anime of </a:t>
            </a:r>
            <a:r>
              <a:rPr lang="it-IT" dirty="0" err="1"/>
              <a:t>all</a:t>
            </a:r>
            <a:r>
              <a:rPr lang="it-IT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/… anime of last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SUGGESTIONS</a:t>
            </a:r>
            <a:r>
              <a:rPr lang="it-IT" dirty="0"/>
              <a:t> :</a:t>
            </a:r>
          </a:p>
          <a:p>
            <a:r>
              <a:rPr lang="it-IT" b="1" dirty="0"/>
              <a:t>Users</a:t>
            </a:r>
            <a:r>
              <a:rPr lang="it-IT" dirty="0"/>
              <a:t>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Based</a:t>
            </a:r>
            <a:r>
              <a:rPr lang="it-IT" dirty="0"/>
              <a:t> on friends of friends</a:t>
            </a:r>
          </a:p>
          <a:p>
            <a:r>
              <a:rPr lang="it-IT" b="1" dirty="0"/>
              <a:t>Anime</a:t>
            </a:r>
            <a:r>
              <a:rPr lang="it-IT" dirty="0"/>
              <a:t>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Based</a:t>
            </a:r>
            <a:r>
              <a:rPr lang="it-IT" dirty="0"/>
              <a:t> on friends’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liked</a:t>
            </a:r>
            <a:r>
              <a:rPr lang="it-IT" dirty="0"/>
              <a:t> anime by </a:t>
            </a:r>
            <a:r>
              <a:rPr lang="it-IT" dirty="0" err="1"/>
              <a:t>genres</a:t>
            </a:r>
            <a:r>
              <a:rPr lang="it-IT" dirty="0"/>
              <a:t> in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640</Words>
  <Application>Microsoft Office PowerPoint</Application>
  <PresentationFormat>On-screen Show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 and  main supported functionalities</vt:lpstr>
      <vt:lpstr>Dataset Description</vt:lpstr>
      <vt:lpstr>Preliminary UML Class Diagram</vt:lpstr>
      <vt:lpstr>Product Requirements : - Usability : the application must be simple and user friendly - High availability : the displayed data might not be up to date - Low latency : we want a responsive application, therefore accessing the databases must be quick - Tolerance : data loss is tolerated, but we must avoid single point of failure  Organizational Requirement : - The admin must be able to quickly correct erroneous uploads - If a review is removed, the rankings must be eventually updated accordingly - Encryption of user passwords (?)</vt:lpstr>
      <vt:lpstr>CAP Theorem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183</cp:revision>
  <dcterms:created xsi:type="dcterms:W3CDTF">2019-07-02T09:26:30Z</dcterms:created>
  <dcterms:modified xsi:type="dcterms:W3CDTF">2024-06-21T10:17:12Z</dcterms:modified>
</cp:coreProperties>
</file>