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Roboto"/>
      <p:regular r:id="rId23"/>
      <p:bold r:id="rId24"/>
      <p:italic r:id="rId25"/>
      <p:boldItalic r:id="rId26"/>
    </p:embeddedFont>
    <p:embeddedFont>
      <p:font typeface="Roboto Light"/>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WCUU8xoNeuntw/2xsWVCcoZb2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CFC38F-88E2-4075-887F-4B9153CD812E}">
  <a:tblStyle styleId="{A2CFC38F-88E2-4075-887F-4B9153CD81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Light-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SzPts val="1400"/>
              <a:buFont typeface="Times New Roman"/>
              <a:buNone/>
            </a:pPr>
            <a:fld id="{00000000-1234-1234-1234-123412341234}" type="slidenum">
              <a:rPr b="0" i="0" lang="en-GB"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f46acac61_0_29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f46acac61_0_296: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g27f46acac61_0_296: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cba06536e_0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cba06536e_0_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g27cba06536e_0_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cba06536e_0_1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cba06536e_0_1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g27cba06536e_0_1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d8fcb9deb_0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d8fcb9deb_0_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1" name="Google Shape;201;g27d8fcb9deb_0_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12" name="Google Shape;212;p11: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1200"/>
              <a:buFont typeface="Times New Roman"/>
              <a:buNone/>
            </a:pPr>
            <a:fld id="{00000000-1234-1234-1234-123412341234}" type="slidenum">
              <a:rPr b="0" lang="en-GB"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f6fad602f_0_3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f6fad602f_0_31: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0" name="Google Shape;220;g27f6fad602f_0_31: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0" name="Google Shape;90;p1: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1200"/>
              <a:buFont typeface="Times New Roman"/>
              <a:buNone/>
            </a:pPr>
            <a:fld id="{00000000-1234-1234-1234-123412341234}" type="slidenum">
              <a:rPr b="0" i="0" lang="en-GB" sz="1200" u="none" cap="none" strike="noStrike">
                <a:latin typeface="Times New Roman"/>
                <a:ea typeface="Times New Roman"/>
                <a:cs typeface="Times New Roman"/>
                <a:sym typeface="Times New Roman"/>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f46acac61_1_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f46acac61_1_1: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g27f46acac61_1_1: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2" name="Google Shape;112;p3: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SzPts val="1200"/>
              <a:buFont typeface="Times New Roman"/>
              <a:buNone/>
            </a:pPr>
            <a:fld id="{00000000-1234-1234-1234-123412341234}" type="slidenum">
              <a:rPr b="0" i="0" lang="en-GB" sz="1200" u="none" cap="none" strike="noStrike">
                <a:latin typeface="Times New Roman"/>
                <a:ea typeface="Times New Roman"/>
                <a:cs typeface="Times New Roman"/>
                <a:sym typeface="Times New Roman"/>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g27f46acac61_0_377"/>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g27f46acac61_0_377"/>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g27f46acac61_0_377"/>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g27f46acac61_0_3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g27f46acac61_0_422"/>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g27f46acac61_0_422"/>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61" name="Google Shape;61;g27f46acac61_0_4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g27f46acac61_0_4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64" name="Shape 64"/>
        <p:cNvGrpSpPr/>
        <p:nvPr/>
      </p:nvGrpSpPr>
      <p:grpSpPr>
        <a:xfrm>
          <a:off x="0" y="0"/>
          <a:ext cx="0" cy="0"/>
          <a:chOff x="0" y="0"/>
          <a:chExt cx="0" cy="0"/>
        </a:xfrm>
      </p:grpSpPr>
      <p:sp>
        <p:nvSpPr>
          <p:cNvPr id="65" name="Google Shape;65;g27f46acac61_0_428"/>
          <p:cNvSpPr txBox="1"/>
          <p:nvPr>
            <p:ph type="title"/>
          </p:nvPr>
        </p:nvSpPr>
        <p:spPr>
          <a:xfrm>
            <a:off x="1389960" y="1234440"/>
            <a:ext cx="3236700" cy="406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37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66" name="Google Shape;66;g27f46acac61_0_428"/>
          <p:cNvSpPr txBox="1"/>
          <p:nvPr>
            <p:ph idx="1" type="subTitle"/>
          </p:nvPr>
        </p:nvSpPr>
        <p:spPr>
          <a:xfrm>
            <a:off x="6666120" y="2551320"/>
            <a:ext cx="4708800" cy="17553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700"/>
              <a:buNone/>
              <a:defRPr/>
            </a:lvl1pPr>
            <a:lvl2pPr lvl="1" rtl="0" algn="l">
              <a:spcBef>
                <a:spcPts val="1600"/>
              </a:spcBef>
              <a:spcAft>
                <a:spcPts val="0"/>
              </a:spcAft>
              <a:buSzPts val="1500"/>
              <a:buNone/>
              <a:defRPr/>
            </a:lvl2pPr>
            <a:lvl3pPr lvl="2" rtl="0" algn="l">
              <a:spcBef>
                <a:spcPts val="1600"/>
              </a:spcBef>
              <a:spcAft>
                <a:spcPts val="0"/>
              </a:spcAft>
              <a:buSzPts val="1500"/>
              <a:buNone/>
              <a:defRPr/>
            </a:lvl3pPr>
            <a:lvl4pPr lvl="3" rtl="0" algn="l">
              <a:spcBef>
                <a:spcPts val="1600"/>
              </a:spcBef>
              <a:spcAft>
                <a:spcPts val="0"/>
              </a:spcAft>
              <a:buSzPts val="1500"/>
              <a:buNone/>
              <a:defRPr/>
            </a:lvl4pPr>
            <a:lvl5pPr lvl="4" rtl="0" algn="l">
              <a:spcBef>
                <a:spcPts val="1600"/>
              </a:spcBef>
              <a:spcAft>
                <a:spcPts val="0"/>
              </a:spcAft>
              <a:buSzPts val="1500"/>
              <a:buNone/>
              <a:defRPr/>
            </a:lvl5pPr>
            <a:lvl6pPr lvl="5" rtl="0" algn="l">
              <a:spcBef>
                <a:spcPts val="1600"/>
              </a:spcBef>
              <a:spcAft>
                <a:spcPts val="0"/>
              </a:spcAft>
              <a:buSzPts val="1500"/>
              <a:buNone/>
              <a:defRPr/>
            </a:lvl6pPr>
            <a:lvl7pPr lvl="6" rtl="0" algn="l">
              <a:spcBef>
                <a:spcPts val="1600"/>
              </a:spcBef>
              <a:spcAft>
                <a:spcPts val="0"/>
              </a:spcAft>
              <a:buSzPts val="1500"/>
              <a:buNone/>
              <a:defRPr/>
            </a:lvl7pPr>
            <a:lvl8pPr lvl="7" rtl="0" algn="l">
              <a:spcBef>
                <a:spcPts val="1600"/>
              </a:spcBef>
              <a:spcAft>
                <a:spcPts val="0"/>
              </a:spcAft>
              <a:buSzPts val="1500"/>
              <a:buNone/>
              <a:defRPr/>
            </a:lvl8pPr>
            <a:lvl9pPr lvl="8" rtl="0" algn="l">
              <a:spcBef>
                <a:spcPts val="1600"/>
              </a:spcBef>
              <a:spcAft>
                <a:spcPts val="1600"/>
              </a:spcAft>
              <a:buSzPts val="1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7" name="Shape 67"/>
        <p:cNvGrpSpPr/>
        <p:nvPr/>
      </p:nvGrpSpPr>
      <p:grpSpPr>
        <a:xfrm>
          <a:off x="0" y="0"/>
          <a:ext cx="0" cy="0"/>
          <a:chOff x="0" y="0"/>
          <a:chExt cx="0" cy="0"/>
        </a:xfrm>
      </p:grpSpPr>
      <p:sp>
        <p:nvSpPr>
          <p:cNvPr id="68" name="Google Shape;68;g27f46acac61_0_431"/>
          <p:cNvSpPr txBox="1"/>
          <p:nvPr>
            <p:ph type="title"/>
          </p:nvPr>
        </p:nvSpPr>
        <p:spPr>
          <a:xfrm>
            <a:off x="1389960" y="1234440"/>
            <a:ext cx="3236700" cy="406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37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69" name="Google Shape;69;g27f46acac61_0_431"/>
          <p:cNvSpPr txBox="1"/>
          <p:nvPr>
            <p:ph idx="1" type="body"/>
          </p:nvPr>
        </p:nvSpPr>
        <p:spPr>
          <a:xfrm>
            <a:off x="6666120" y="2551320"/>
            <a:ext cx="2298000" cy="1755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700"/>
              <a:buNone/>
              <a:defRPr/>
            </a:lvl1pPr>
            <a:lvl2pPr indent="-228600" lvl="1" marL="914400" rtl="0" algn="l">
              <a:spcBef>
                <a:spcPts val="1600"/>
              </a:spcBef>
              <a:spcAft>
                <a:spcPts val="0"/>
              </a:spcAft>
              <a:buSzPts val="1500"/>
              <a:buNone/>
              <a:defRPr/>
            </a:lvl2pPr>
            <a:lvl3pPr indent="-228600" lvl="2" marL="1371600" rtl="0" algn="l">
              <a:spcBef>
                <a:spcPts val="1600"/>
              </a:spcBef>
              <a:spcAft>
                <a:spcPts val="0"/>
              </a:spcAft>
              <a:buSzPts val="1500"/>
              <a:buNone/>
              <a:defRPr/>
            </a:lvl3pPr>
            <a:lvl4pPr indent="-228600" lvl="3" marL="1828800" rtl="0" algn="l">
              <a:spcBef>
                <a:spcPts val="1600"/>
              </a:spcBef>
              <a:spcAft>
                <a:spcPts val="0"/>
              </a:spcAft>
              <a:buSzPts val="1500"/>
              <a:buNone/>
              <a:defRPr/>
            </a:lvl4pPr>
            <a:lvl5pPr indent="-228600" lvl="4" marL="2286000" rtl="0" algn="l">
              <a:spcBef>
                <a:spcPts val="1600"/>
              </a:spcBef>
              <a:spcAft>
                <a:spcPts val="0"/>
              </a:spcAft>
              <a:buSzPts val="1500"/>
              <a:buNone/>
              <a:defRPr/>
            </a:lvl5pPr>
            <a:lvl6pPr indent="-228600" lvl="5" marL="2743200" rtl="0" algn="l">
              <a:spcBef>
                <a:spcPts val="1600"/>
              </a:spcBef>
              <a:spcAft>
                <a:spcPts val="0"/>
              </a:spcAft>
              <a:buSzPts val="1500"/>
              <a:buNone/>
              <a:defRPr/>
            </a:lvl6pPr>
            <a:lvl7pPr indent="-228600" lvl="6" marL="3200400" rtl="0" algn="l">
              <a:spcBef>
                <a:spcPts val="1600"/>
              </a:spcBef>
              <a:spcAft>
                <a:spcPts val="0"/>
              </a:spcAft>
              <a:buSzPts val="1500"/>
              <a:buNone/>
              <a:defRPr/>
            </a:lvl7pPr>
            <a:lvl8pPr indent="-228600" lvl="7" marL="3657600" rtl="0" algn="l">
              <a:spcBef>
                <a:spcPts val="1600"/>
              </a:spcBef>
              <a:spcAft>
                <a:spcPts val="0"/>
              </a:spcAft>
              <a:buSzPts val="1500"/>
              <a:buNone/>
              <a:defRPr/>
            </a:lvl8pPr>
            <a:lvl9pPr indent="-228600" lvl="8" marL="4114800" rtl="0" algn="l">
              <a:spcBef>
                <a:spcPts val="1600"/>
              </a:spcBef>
              <a:spcAft>
                <a:spcPts val="1600"/>
              </a:spcAft>
              <a:buSzPts val="1500"/>
              <a:buNone/>
              <a:defRPr/>
            </a:lvl9pPr>
          </a:lstStyle>
          <a:p/>
        </p:txBody>
      </p:sp>
      <p:sp>
        <p:nvSpPr>
          <p:cNvPr id="70" name="Google Shape;70;g27f46acac61_0_431"/>
          <p:cNvSpPr txBox="1"/>
          <p:nvPr>
            <p:ph idx="2" type="body"/>
          </p:nvPr>
        </p:nvSpPr>
        <p:spPr>
          <a:xfrm>
            <a:off x="9079200" y="2551320"/>
            <a:ext cx="2298000" cy="1755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700"/>
              <a:buNone/>
              <a:defRPr/>
            </a:lvl1pPr>
            <a:lvl2pPr indent="-228600" lvl="1" marL="914400" rtl="0" algn="l">
              <a:spcBef>
                <a:spcPts val="1600"/>
              </a:spcBef>
              <a:spcAft>
                <a:spcPts val="0"/>
              </a:spcAft>
              <a:buSzPts val="1500"/>
              <a:buNone/>
              <a:defRPr/>
            </a:lvl2pPr>
            <a:lvl3pPr indent="-228600" lvl="2" marL="1371600" rtl="0" algn="l">
              <a:spcBef>
                <a:spcPts val="1600"/>
              </a:spcBef>
              <a:spcAft>
                <a:spcPts val="0"/>
              </a:spcAft>
              <a:buSzPts val="1500"/>
              <a:buNone/>
              <a:defRPr/>
            </a:lvl3pPr>
            <a:lvl4pPr indent="-228600" lvl="3" marL="1828800" rtl="0" algn="l">
              <a:spcBef>
                <a:spcPts val="1600"/>
              </a:spcBef>
              <a:spcAft>
                <a:spcPts val="0"/>
              </a:spcAft>
              <a:buSzPts val="1500"/>
              <a:buNone/>
              <a:defRPr/>
            </a:lvl4pPr>
            <a:lvl5pPr indent="-228600" lvl="4" marL="2286000" rtl="0" algn="l">
              <a:spcBef>
                <a:spcPts val="1600"/>
              </a:spcBef>
              <a:spcAft>
                <a:spcPts val="0"/>
              </a:spcAft>
              <a:buSzPts val="1500"/>
              <a:buNone/>
              <a:defRPr/>
            </a:lvl5pPr>
            <a:lvl6pPr indent="-228600" lvl="5" marL="2743200" rtl="0" algn="l">
              <a:spcBef>
                <a:spcPts val="1600"/>
              </a:spcBef>
              <a:spcAft>
                <a:spcPts val="0"/>
              </a:spcAft>
              <a:buSzPts val="1500"/>
              <a:buNone/>
              <a:defRPr/>
            </a:lvl6pPr>
            <a:lvl7pPr indent="-228600" lvl="6" marL="3200400" rtl="0" algn="l">
              <a:spcBef>
                <a:spcPts val="1600"/>
              </a:spcBef>
              <a:spcAft>
                <a:spcPts val="0"/>
              </a:spcAft>
              <a:buSzPts val="1500"/>
              <a:buNone/>
              <a:defRPr/>
            </a:lvl7pPr>
            <a:lvl8pPr indent="-228600" lvl="7" marL="3657600" rtl="0" algn="l">
              <a:spcBef>
                <a:spcPts val="1600"/>
              </a:spcBef>
              <a:spcAft>
                <a:spcPts val="0"/>
              </a:spcAft>
              <a:buSzPts val="1500"/>
              <a:buNone/>
              <a:defRPr/>
            </a:lvl8pPr>
            <a:lvl9pPr indent="-228600" lvl="8" marL="4114800" rtl="0" algn="l">
              <a:spcBef>
                <a:spcPts val="1600"/>
              </a:spcBef>
              <a:spcAft>
                <a:spcPts val="1600"/>
              </a:spcAft>
              <a:buSzPts val="1500"/>
              <a:buNone/>
              <a:defRPr/>
            </a:lvl9pPr>
          </a:lstStyle>
          <a:p/>
        </p:txBody>
      </p:sp>
      <p:sp>
        <p:nvSpPr>
          <p:cNvPr id="71" name="Google Shape;71;g27f46acac61_0_431"/>
          <p:cNvSpPr txBox="1"/>
          <p:nvPr>
            <p:ph idx="11" type="ftr"/>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rgbClr val="8B8B8B"/>
              </a:buClr>
              <a:buSzPts val="1800"/>
              <a:buChar cha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g27f46acac61_0_431"/>
          <p:cNvSpPr txBox="1"/>
          <p:nvPr>
            <p:ph idx="12" type="sldNum"/>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1pPr>
            <a:lvl2pPr indent="0" lvl="1"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2pPr>
            <a:lvl3pPr indent="0" lvl="2"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3pPr>
            <a:lvl4pPr indent="0" lvl="3"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4pPr>
            <a:lvl5pPr indent="0" lvl="4"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5pPr>
            <a:lvl6pPr indent="0" lvl="5"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6pPr>
            <a:lvl7pPr indent="0" lvl="6"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7pPr>
            <a:lvl8pPr indent="0" lvl="7"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8pPr>
            <a:lvl9pPr indent="0" lvl="8"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GB"/>
              <a:t>‹#›</a:t>
            </a:fld>
            <a:endParaRPr sz="1300">
              <a:solidFill>
                <a:schemeClr val="dk2"/>
              </a:solidFill>
              <a:latin typeface="Roboto"/>
              <a:ea typeface="Roboto"/>
              <a:cs typeface="Roboto"/>
              <a:sym typeface="Roboto"/>
            </a:endParaRPr>
          </a:p>
        </p:txBody>
      </p:sp>
      <p:sp>
        <p:nvSpPr>
          <p:cNvPr id="73" name="Google Shape;73;g27f46acac61_0_431"/>
          <p:cNvSpPr txBox="1"/>
          <p:nvPr>
            <p:ph idx="10" type="dt"/>
          </p:nvPr>
        </p:nvSpPr>
        <p:spPr>
          <a:xfrm>
            <a:off x="838080" y="6356520"/>
            <a:ext cx="2742900" cy="3648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B8B8B"/>
              </a:buClr>
              <a:buSzPts val="1800"/>
              <a:buChar cha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AND_BODY_2">
    <p:spTree>
      <p:nvGrpSpPr>
        <p:cNvPr id="74" name="Shape 74"/>
        <p:cNvGrpSpPr/>
        <p:nvPr/>
      </p:nvGrpSpPr>
      <p:grpSpPr>
        <a:xfrm>
          <a:off x="0" y="0"/>
          <a:ext cx="0" cy="0"/>
          <a:chOff x="0" y="0"/>
          <a:chExt cx="0" cy="0"/>
        </a:xfrm>
      </p:grpSpPr>
      <p:sp>
        <p:nvSpPr>
          <p:cNvPr id="75" name="Google Shape;75;g27f46acac61_0_438"/>
          <p:cNvSpPr txBox="1"/>
          <p:nvPr>
            <p:ph type="title"/>
          </p:nvPr>
        </p:nvSpPr>
        <p:spPr>
          <a:xfrm>
            <a:off x="1389960" y="1234440"/>
            <a:ext cx="3236700" cy="406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37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76" name="Google Shape;76;g27f46acac61_0_438"/>
          <p:cNvSpPr txBox="1"/>
          <p:nvPr>
            <p:ph idx="1" type="subTitle"/>
          </p:nvPr>
        </p:nvSpPr>
        <p:spPr>
          <a:xfrm>
            <a:off x="6666120" y="2551320"/>
            <a:ext cx="4708800" cy="17553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700"/>
              <a:buNone/>
              <a:defRPr/>
            </a:lvl1pPr>
            <a:lvl2pPr lvl="1" rtl="0" algn="l">
              <a:spcBef>
                <a:spcPts val="1600"/>
              </a:spcBef>
              <a:spcAft>
                <a:spcPts val="0"/>
              </a:spcAft>
              <a:buSzPts val="1500"/>
              <a:buNone/>
              <a:defRPr/>
            </a:lvl2pPr>
            <a:lvl3pPr lvl="2" rtl="0" algn="l">
              <a:spcBef>
                <a:spcPts val="1600"/>
              </a:spcBef>
              <a:spcAft>
                <a:spcPts val="0"/>
              </a:spcAft>
              <a:buSzPts val="1500"/>
              <a:buNone/>
              <a:defRPr/>
            </a:lvl3pPr>
            <a:lvl4pPr lvl="3" rtl="0" algn="l">
              <a:spcBef>
                <a:spcPts val="1600"/>
              </a:spcBef>
              <a:spcAft>
                <a:spcPts val="0"/>
              </a:spcAft>
              <a:buSzPts val="1500"/>
              <a:buNone/>
              <a:defRPr/>
            </a:lvl4pPr>
            <a:lvl5pPr lvl="4" rtl="0" algn="l">
              <a:spcBef>
                <a:spcPts val="1600"/>
              </a:spcBef>
              <a:spcAft>
                <a:spcPts val="0"/>
              </a:spcAft>
              <a:buSzPts val="1500"/>
              <a:buNone/>
              <a:defRPr/>
            </a:lvl5pPr>
            <a:lvl6pPr lvl="5" rtl="0" algn="l">
              <a:spcBef>
                <a:spcPts val="1600"/>
              </a:spcBef>
              <a:spcAft>
                <a:spcPts val="0"/>
              </a:spcAft>
              <a:buSzPts val="1500"/>
              <a:buNone/>
              <a:defRPr/>
            </a:lvl6pPr>
            <a:lvl7pPr lvl="6" rtl="0" algn="l">
              <a:spcBef>
                <a:spcPts val="1600"/>
              </a:spcBef>
              <a:spcAft>
                <a:spcPts val="0"/>
              </a:spcAft>
              <a:buSzPts val="1500"/>
              <a:buNone/>
              <a:defRPr/>
            </a:lvl7pPr>
            <a:lvl8pPr lvl="7" rtl="0" algn="l">
              <a:spcBef>
                <a:spcPts val="1600"/>
              </a:spcBef>
              <a:spcAft>
                <a:spcPts val="0"/>
              </a:spcAft>
              <a:buSzPts val="1500"/>
              <a:buNone/>
              <a:defRPr/>
            </a:lvl8pPr>
            <a:lvl9pPr lvl="8" rtl="0" algn="l">
              <a:spcBef>
                <a:spcPts val="1600"/>
              </a:spcBef>
              <a:spcAft>
                <a:spcPts val="1600"/>
              </a:spcAft>
              <a:buSzPts val="1500"/>
              <a:buNone/>
              <a:defRPr/>
            </a:lvl9pPr>
          </a:lstStyle>
          <a:p/>
        </p:txBody>
      </p:sp>
      <p:sp>
        <p:nvSpPr>
          <p:cNvPr id="77" name="Google Shape;77;g27f46acac61_0_438"/>
          <p:cNvSpPr txBox="1"/>
          <p:nvPr>
            <p:ph idx="11" type="ftr"/>
          </p:nvPr>
        </p:nvSpPr>
        <p:spPr>
          <a:xfrm>
            <a:off x="4038480" y="6356520"/>
            <a:ext cx="4114500" cy="3648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rgbClr val="8B8B8B"/>
              </a:buClr>
              <a:buSzPts val="1800"/>
              <a:buChar cha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27f46acac61_0_438"/>
          <p:cNvSpPr txBox="1"/>
          <p:nvPr>
            <p:ph idx="12" type="sldNum"/>
          </p:nvPr>
        </p:nvSpPr>
        <p:spPr>
          <a:xfrm>
            <a:off x="8610480" y="6356520"/>
            <a:ext cx="2742900" cy="3648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1pPr>
            <a:lvl2pPr indent="0" lvl="1"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2pPr>
            <a:lvl3pPr indent="0" lvl="2"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3pPr>
            <a:lvl4pPr indent="0" lvl="3"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4pPr>
            <a:lvl5pPr indent="0" lvl="4"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5pPr>
            <a:lvl6pPr indent="0" lvl="5"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6pPr>
            <a:lvl7pPr indent="0" lvl="6"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7pPr>
            <a:lvl8pPr indent="0" lvl="7"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8pPr>
            <a:lvl9pPr indent="0" lvl="8" marL="0" rtl="0" algn="r">
              <a:lnSpc>
                <a:spcPct val="100000"/>
              </a:lnSpc>
              <a:spcBef>
                <a:spcPts val="0"/>
              </a:spcBef>
              <a:buClr>
                <a:srgbClr val="8B8B8B"/>
              </a:buClr>
              <a:buSzPts val="1200"/>
              <a:buFont typeface="Avenir"/>
              <a:buNone/>
              <a:defRPr b="0" sz="1200" strike="noStrike">
                <a:solidFill>
                  <a:srgbClr val="8B8B8B"/>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GB"/>
              <a:t>‹#›</a:t>
            </a:fld>
            <a:endParaRPr sz="1300">
              <a:solidFill>
                <a:schemeClr val="dk2"/>
              </a:solidFill>
              <a:latin typeface="Roboto"/>
              <a:ea typeface="Roboto"/>
              <a:cs typeface="Roboto"/>
              <a:sym typeface="Roboto"/>
            </a:endParaRPr>
          </a:p>
        </p:txBody>
      </p:sp>
      <p:sp>
        <p:nvSpPr>
          <p:cNvPr id="79" name="Google Shape;79;g27f46acac61_0_438"/>
          <p:cNvSpPr txBox="1"/>
          <p:nvPr>
            <p:ph idx="10" type="dt"/>
          </p:nvPr>
        </p:nvSpPr>
        <p:spPr>
          <a:xfrm>
            <a:off x="838080" y="6356520"/>
            <a:ext cx="2742900" cy="3648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8B8B8B"/>
              </a:buClr>
              <a:buSzPts val="1800"/>
              <a:buChar char="●"/>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g27f46acac61_0_382"/>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g27f46acac61_0_382"/>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g27f46acac61_0_382"/>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 name="Google Shape;22;g27f46acac61_0_3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f46acac61_0_387"/>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7f46acac61_0_387"/>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g27f46acac61_0_387"/>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g27f46acac61_0_387"/>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8" name="Google Shape;28;g27f46acac61_0_387"/>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9" name="Google Shape;29;g27f46acac61_0_3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7f46acac61_0_394"/>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7f46acac61_0_394"/>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3" name="Google Shape;33;g27f46acac61_0_394"/>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g27f46acac61_0_394"/>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5" name="Google Shape;35;g27f46acac61_0_3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27f46acac61_0_400"/>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7f46acac61_0_400"/>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27f46acac61_0_4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g27f46acac61_0_404"/>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27f46acac61_0_404"/>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3" name="Google Shape;43;g27f46acac61_0_404"/>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4" name="Google Shape;44;g27f46acac61_0_4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g27f46acac61_0_409"/>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g27f46acac61_0_4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27f46acac61_0_412"/>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27f46acac61_0_412"/>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51" name="Google Shape;51;g27f46acac61_0_412"/>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g27f46acac61_0_412"/>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3" name="Google Shape;53;g27f46acac61_0_4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g27f46acac61_0_418"/>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27f46acac61_0_418"/>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g27f46acac61_0_4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9" name="Shape 9"/>
        <p:cNvGrpSpPr/>
        <p:nvPr/>
      </p:nvGrpSpPr>
      <p:grpSpPr>
        <a:xfrm>
          <a:off x="0" y="0"/>
          <a:ext cx="0" cy="0"/>
          <a:chOff x="0" y="0"/>
          <a:chExt cx="0" cy="0"/>
        </a:xfrm>
      </p:grpSpPr>
      <p:sp>
        <p:nvSpPr>
          <p:cNvPr id="10" name="Google Shape;10;g27f46acac61_0_37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g27f46acac61_0_37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g27f46acac61_0_37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mailto:jacopo.magliani@studenti.unipd.it" TargetMode="External"/><Relationship Id="rId4" Type="http://schemas.openxmlformats.org/officeDocument/2006/relationships/hyperlink" Target="mailto:stefano.minto1@studenti.unip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7f46acac61_0_296"/>
          <p:cNvSpPr txBox="1"/>
          <p:nvPr>
            <p:ph type="ctrTitle"/>
          </p:nvPr>
        </p:nvSpPr>
        <p:spPr>
          <a:xfrm>
            <a:off x="415600" y="719633"/>
            <a:ext cx="11360700" cy="1710000"/>
          </a:xfrm>
          <a:prstGeom prst="rect">
            <a:avLst/>
          </a:prstGeom>
          <a:solidFill>
            <a:schemeClr val="lt1"/>
          </a:solidFill>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lt1"/>
              </a:buClr>
              <a:buSzPts val="4800"/>
              <a:buFont typeface="Twentieth Century"/>
              <a:buNone/>
            </a:pPr>
            <a:r>
              <a:rPr lang="en-GB">
                <a:solidFill>
                  <a:srgbClr val="000000"/>
                </a:solidFill>
                <a:latin typeface="Roboto Light"/>
                <a:ea typeface="Roboto Light"/>
                <a:cs typeface="Roboto Light"/>
                <a:sym typeface="Roboto Light"/>
              </a:rPr>
              <a:t>Zero-th order Frank Wolfe methods for adversarial attacks</a:t>
            </a:r>
            <a:endParaRPr>
              <a:solidFill>
                <a:srgbClr val="000000"/>
              </a:solidFill>
              <a:latin typeface="Roboto Light"/>
              <a:ea typeface="Roboto Light"/>
              <a:cs typeface="Roboto Light"/>
              <a:sym typeface="Roboto Light"/>
            </a:endParaRPr>
          </a:p>
        </p:txBody>
      </p:sp>
      <p:sp>
        <p:nvSpPr>
          <p:cNvPr id="86" name="Google Shape;86;g27f46acac61_0_296"/>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lnSpcReduction="10000"/>
          </a:bodyPr>
          <a:lstStyle/>
          <a:p>
            <a:pPr indent="0" lvl="0" marL="0" rtl="0" algn="l">
              <a:lnSpc>
                <a:spcPct val="90000"/>
              </a:lnSpc>
              <a:spcBef>
                <a:spcPts val="0"/>
              </a:spcBef>
              <a:spcAft>
                <a:spcPts val="0"/>
              </a:spcAft>
              <a:buClr>
                <a:schemeClr val="lt1"/>
              </a:buClr>
              <a:buSzPts val="2400"/>
              <a:buFont typeface="Avenir"/>
              <a:buNone/>
            </a:pPr>
            <a:r>
              <a:rPr lang="en-GB" sz="2400">
                <a:solidFill>
                  <a:srgbClr val="000000"/>
                </a:solidFill>
                <a:latin typeface="Roboto Light"/>
                <a:ea typeface="Roboto Light"/>
                <a:cs typeface="Roboto Light"/>
                <a:sym typeface="Roboto Light"/>
              </a:rPr>
              <a:t>Jacopo Magliani 2040912</a:t>
            </a:r>
            <a:endParaRPr sz="2400">
              <a:solidFill>
                <a:srgbClr val="000000"/>
              </a:solidFill>
              <a:latin typeface="Roboto Light"/>
              <a:ea typeface="Roboto Light"/>
              <a:cs typeface="Roboto Light"/>
              <a:sym typeface="Roboto Light"/>
            </a:endParaRPr>
          </a:p>
          <a:p>
            <a:pPr indent="0" lvl="0" marL="0" rtl="0" algn="l">
              <a:lnSpc>
                <a:spcPct val="90000"/>
              </a:lnSpc>
              <a:spcBef>
                <a:spcPts val="1001"/>
              </a:spcBef>
              <a:spcAft>
                <a:spcPts val="0"/>
              </a:spcAft>
              <a:buClr>
                <a:schemeClr val="lt1"/>
              </a:buClr>
              <a:buSzPts val="2400"/>
              <a:buFont typeface="Avenir"/>
              <a:buNone/>
            </a:pPr>
            <a:r>
              <a:rPr lang="en-GB" sz="2400">
                <a:solidFill>
                  <a:srgbClr val="000000"/>
                </a:solidFill>
                <a:latin typeface="Roboto Light"/>
                <a:ea typeface="Roboto Light"/>
                <a:cs typeface="Roboto Light"/>
                <a:sym typeface="Roboto Light"/>
              </a:rPr>
              <a:t>Stefano Minto</a:t>
            </a:r>
            <a:endParaRPr>
              <a:solidFill>
                <a:srgbClr val="000000"/>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415633" y="667900"/>
            <a:ext cx="11360700" cy="831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Twentieth Century"/>
              <a:buNone/>
            </a:pPr>
            <a:r>
              <a:rPr lang="en-GB" sz="4400">
                <a:latin typeface="Roboto"/>
                <a:ea typeface="Roboto"/>
                <a:cs typeface="Roboto"/>
                <a:sym typeface="Roboto"/>
              </a:rPr>
              <a:t>Methods</a:t>
            </a:r>
            <a:endParaRPr i="0" sz="4400" u="none" cap="none" strike="noStrike">
              <a:latin typeface="Roboto"/>
              <a:ea typeface="Roboto"/>
              <a:cs typeface="Roboto"/>
              <a:sym typeface="Roboto"/>
            </a:endParaRPr>
          </a:p>
        </p:txBody>
      </p:sp>
      <p:sp>
        <p:nvSpPr>
          <p:cNvPr id="157" name="Google Shape;157;p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58" name="Google Shape;158;p8"/>
          <p:cNvSpPr txBox="1"/>
          <p:nvPr/>
        </p:nvSpPr>
        <p:spPr>
          <a:xfrm>
            <a:off x="7911700" y="2163300"/>
            <a:ext cx="3931800" cy="40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Roboto"/>
                <a:ea typeface="Roboto"/>
                <a:cs typeface="Roboto"/>
                <a:sym typeface="Roboto"/>
              </a:rPr>
              <a:t>2 possible options:</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Use vectors uniformly sampled from Euclidean unit sphere</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Use vectors uniformly sampled from standard Gaussian distribution N(0,1)</a:t>
            </a:r>
            <a:endParaRPr sz="2200">
              <a:latin typeface="Roboto"/>
              <a:ea typeface="Roboto"/>
              <a:cs typeface="Roboto"/>
              <a:sym typeface="Roboto"/>
            </a:endParaRPr>
          </a:p>
          <a:p>
            <a:pPr indent="0" lvl="0" marL="0" rtl="0" algn="l">
              <a:spcBef>
                <a:spcPts val="0"/>
              </a:spcBef>
              <a:spcAft>
                <a:spcPts val="0"/>
              </a:spcAft>
              <a:buNone/>
            </a:pPr>
            <a:r>
              <a:rPr lang="en-GB" sz="2200">
                <a:latin typeface="Roboto"/>
                <a:ea typeface="Roboto"/>
                <a:cs typeface="Roboto"/>
                <a:sym typeface="Roboto"/>
              </a:rPr>
              <a:t>These gradient estimations allow to get rid of back-propagation</a:t>
            </a:r>
            <a:endParaRPr sz="2200">
              <a:latin typeface="Roboto"/>
              <a:ea typeface="Roboto"/>
              <a:cs typeface="Roboto"/>
              <a:sym typeface="Roboto"/>
            </a:endParaRPr>
          </a:p>
        </p:txBody>
      </p:sp>
      <p:pic>
        <p:nvPicPr>
          <p:cNvPr id="159" name="Google Shape;159;p8"/>
          <p:cNvPicPr preferRelativeResize="0"/>
          <p:nvPr/>
        </p:nvPicPr>
        <p:blipFill>
          <a:blip r:embed="rId3">
            <a:alphaModFix/>
          </a:blip>
          <a:stretch>
            <a:fillRect/>
          </a:stretch>
        </p:blipFill>
        <p:spPr>
          <a:xfrm>
            <a:off x="415625" y="2536025"/>
            <a:ext cx="7000901" cy="314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Twentieth Century"/>
              <a:buNone/>
            </a:pPr>
            <a:r>
              <a:rPr lang="en-GB" sz="4400">
                <a:latin typeface="Roboto"/>
                <a:ea typeface="Roboto"/>
                <a:cs typeface="Roboto"/>
                <a:sym typeface="Roboto"/>
              </a:rPr>
              <a:t>Methods</a:t>
            </a:r>
            <a:endParaRPr i="0" sz="4400" u="none" cap="none" strike="noStrike">
              <a:latin typeface="Roboto"/>
              <a:ea typeface="Roboto"/>
              <a:cs typeface="Roboto"/>
              <a:sym typeface="Roboto"/>
            </a:endParaRPr>
          </a:p>
        </p:txBody>
      </p:sp>
      <p:sp>
        <p:nvSpPr>
          <p:cNvPr id="165" name="Google Shape;165;p9"/>
          <p:cNvSpPr txBox="1"/>
          <p:nvPr>
            <p:ph idx="4294967295" type="body"/>
          </p:nvPr>
        </p:nvSpPr>
        <p:spPr>
          <a:xfrm>
            <a:off x="5840500" y="4161225"/>
            <a:ext cx="6025200" cy="166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1"/>
              </a:spcBef>
              <a:spcAft>
                <a:spcPts val="0"/>
              </a:spcAft>
              <a:buNone/>
            </a:pPr>
            <a:r>
              <a:rPr i="0" lang="en-GB" sz="2000" u="none" cap="none" strike="noStrike">
                <a:solidFill>
                  <a:srgbClr val="000000"/>
                </a:solidFill>
              </a:rPr>
              <a:t>Uniform smoothing gradient estimator where </a:t>
            </a:r>
            <a:r>
              <a:rPr i="1" lang="en-GB" sz="2000" u="none" cap="none" strike="noStrike">
                <a:solidFill>
                  <a:srgbClr val="000000"/>
                </a:solidFill>
              </a:rPr>
              <a:t>u</a:t>
            </a:r>
            <a:r>
              <a:rPr lang="en-GB" sz="2000" u="none" cap="none" strike="noStrike">
                <a:solidFill>
                  <a:srgbClr val="000000"/>
                </a:solidFill>
              </a:rPr>
              <a:t> is a vector generated from the uni</a:t>
            </a:r>
            <a:r>
              <a:rPr lang="en-GB" sz="2000">
                <a:solidFill>
                  <a:srgbClr val="000000"/>
                </a:solidFill>
              </a:rPr>
              <a:t>form </a:t>
            </a:r>
            <a:r>
              <a:rPr lang="en-GB" sz="2000" u="none" cap="none" strike="noStrike">
                <a:solidFill>
                  <a:srgbClr val="000000"/>
                </a:solidFill>
              </a:rPr>
              <a:t>distribution over the unit sphere and β a smoothing parameter.</a:t>
            </a:r>
            <a:endParaRPr sz="2000" u="none" cap="none" strike="noStrike">
              <a:solidFill>
                <a:srgbClr val="000000"/>
              </a:solidFill>
            </a:endParaRPr>
          </a:p>
          <a:p>
            <a:pPr indent="0" lvl="0" marL="0" marR="0" rtl="0" algn="l">
              <a:lnSpc>
                <a:spcPct val="90000"/>
              </a:lnSpc>
              <a:spcBef>
                <a:spcPts val="1001"/>
              </a:spcBef>
              <a:spcAft>
                <a:spcPts val="1600"/>
              </a:spcAft>
              <a:buNone/>
            </a:pPr>
            <a:r>
              <a:rPr i="0" lang="en-GB" sz="2000" u="none" cap="none" strike="noStrike">
                <a:solidFill>
                  <a:srgbClr val="000000"/>
                </a:solidFill>
              </a:rPr>
              <a:t>Coordinate smoothing gradient estimator where </a:t>
            </a:r>
            <a:r>
              <a:rPr i="1" lang="en-GB" sz="2000" u="none" cap="none" strike="noStrike">
                <a:solidFill>
                  <a:srgbClr val="000000"/>
                </a:solidFill>
              </a:rPr>
              <a:t>e</a:t>
            </a:r>
            <a:r>
              <a:rPr baseline="-25000" i="1" lang="en-GB" sz="2000" u="none" cap="none" strike="noStrike">
                <a:solidFill>
                  <a:srgbClr val="000000"/>
                </a:solidFill>
              </a:rPr>
              <a:t>j</a:t>
            </a:r>
            <a:r>
              <a:rPr lang="en-GB" sz="2000" u="none" cap="none" strike="noStrike">
                <a:solidFill>
                  <a:srgbClr val="000000"/>
                </a:solidFill>
              </a:rPr>
              <a:t> is </a:t>
            </a:r>
            <a:r>
              <a:rPr lang="en-GB" sz="2000">
                <a:solidFill>
                  <a:srgbClr val="000000"/>
                </a:solidFill>
              </a:rPr>
              <a:t>vector with 1 at the j-th coordinate and 0 otherwise and μ a smoothing parameter.</a:t>
            </a:r>
            <a:endParaRPr sz="2000" u="none" cap="none" strike="noStrike">
              <a:solidFill>
                <a:srgbClr val="000000"/>
              </a:solidFill>
            </a:endParaRPr>
          </a:p>
        </p:txBody>
      </p:sp>
      <p:sp>
        <p:nvSpPr>
          <p:cNvPr id="166" name="Google Shape;166;p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67" name="Google Shape;167;p9"/>
          <p:cNvSpPr txBox="1"/>
          <p:nvPr/>
        </p:nvSpPr>
        <p:spPr>
          <a:xfrm>
            <a:off x="500075" y="1982400"/>
            <a:ext cx="10796400" cy="16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Roboto"/>
                <a:ea typeface="Roboto"/>
                <a:cs typeface="Roboto"/>
                <a:sym typeface="Roboto"/>
              </a:rPr>
              <a:t>FWBB needs to estimate the gradient at each iteration</a:t>
            </a:r>
            <a:endParaRPr sz="2200">
              <a:latin typeface="Roboto"/>
              <a:ea typeface="Roboto"/>
              <a:cs typeface="Roboto"/>
              <a:sym typeface="Roboto"/>
            </a:endParaRPr>
          </a:p>
          <a:p>
            <a:pPr indent="0" lvl="0" marL="0" rtl="0" algn="l">
              <a:spcBef>
                <a:spcPts val="0"/>
              </a:spcBef>
              <a:spcAft>
                <a:spcPts val="0"/>
              </a:spcAft>
              <a:buNone/>
            </a:pPr>
            <a:r>
              <a:rPr lang="en-GB" sz="2200">
                <a:latin typeface="Roboto"/>
                <a:ea typeface="Roboto"/>
                <a:cs typeface="Roboto"/>
                <a:sym typeface="Roboto"/>
              </a:rPr>
              <a:t>It can suffer from high function query complexity and high dimension problems</a:t>
            </a:r>
            <a:endParaRPr sz="2200">
              <a:latin typeface="Roboto"/>
              <a:ea typeface="Roboto"/>
              <a:cs typeface="Roboto"/>
              <a:sym typeface="Roboto"/>
            </a:endParaRPr>
          </a:p>
          <a:p>
            <a:pPr indent="0" lvl="0" marL="0" rtl="0" algn="l">
              <a:spcBef>
                <a:spcPts val="0"/>
              </a:spcBef>
              <a:spcAft>
                <a:spcPts val="0"/>
              </a:spcAft>
              <a:buNone/>
            </a:pPr>
            <a:r>
              <a:rPr lang="en-GB" sz="2200">
                <a:latin typeface="Roboto"/>
                <a:ea typeface="Roboto"/>
                <a:cs typeface="Roboto"/>
                <a:sym typeface="Roboto"/>
              </a:rPr>
              <a:t>A new accelerated version Acc-ZOFW was developed based on the variance reduced technique SPIDER and a novel momentum accelerated technique</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rPr lang="en-GB" sz="2200">
                <a:latin typeface="Roboto"/>
                <a:ea typeface="Roboto"/>
                <a:cs typeface="Roboto"/>
                <a:sym typeface="Roboto"/>
              </a:rPr>
              <a:t>It also includes two different methods for estimating the gradient</a:t>
            </a:r>
            <a:endParaRPr sz="2200">
              <a:latin typeface="Roboto"/>
              <a:ea typeface="Roboto"/>
              <a:cs typeface="Roboto"/>
              <a:sym typeface="Roboto"/>
            </a:endParaRPr>
          </a:p>
        </p:txBody>
      </p:sp>
      <p:pic>
        <p:nvPicPr>
          <p:cNvPr id="168" name="Google Shape;168;p9"/>
          <p:cNvPicPr preferRelativeResize="0"/>
          <p:nvPr/>
        </p:nvPicPr>
        <p:blipFill>
          <a:blip r:embed="rId3">
            <a:alphaModFix/>
          </a:blip>
          <a:stretch>
            <a:fillRect/>
          </a:stretch>
        </p:blipFill>
        <p:spPr>
          <a:xfrm>
            <a:off x="415625" y="4129099"/>
            <a:ext cx="5072050" cy="1056675"/>
          </a:xfrm>
          <a:prstGeom prst="rect">
            <a:avLst/>
          </a:prstGeom>
          <a:noFill/>
          <a:ln>
            <a:noFill/>
          </a:ln>
        </p:spPr>
      </p:pic>
      <p:pic>
        <p:nvPicPr>
          <p:cNvPr id="169" name="Google Shape;169;p9"/>
          <p:cNvPicPr preferRelativeResize="0"/>
          <p:nvPr/>
        </p:nvPicPr>
        <p:blipFill>
          <a:blip r:embed="rId4">
            <a:alphaModFix/>
          </a:blip>
          <a:stretch>
            <a:fillRect/>
          </a:stretch>
        </p:blipFill>
        <p:spPr>
          <a:xfrm>
            <a:off x="500075" y="5185775"/>
            <a:ext cx="5454706" cy="83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A white paper with black text and numbers&#10;&#10;Description automatically generated" id="175" name="Google Shape;175;g27cba06536e_0_0"/>
          <p:cNvPicPr preferRelativeResize="0"/>
          <p:nvPr/>
        </p:nvPicPr>
        <p:blipFill rotWithShape="1">
          <a:blip r:embed="rId3">
            <a:alphaModFix/>
          </a:blip>
          <a:srcRect b="0" l="0" r="0" t="0"/>
          <a:stretch/>
        </p:blipFill>
        <p:spPr>
          <a:xfrm>
            <a:off x="1082875" y="290025"/>
            <a:ext cx="4319050" cy="6221250"/>
          </a:xfrm>
          <a:prstGeom prst="rect">
            <a:avLst/>
          </a:prstGeom>
          <a:noFill/>
          <a:ln>
            <a:noFill/>
          </a:ln>
        </p:spPr>
      </p:pic>
      <p:sp>
        <p:nvSpPr>
          <p:cNvPr id="176" name="Google Shape;176;g27cba06536e_0_0"/>
          <p:cNvSpPr txBox="1"/>
          <p:nvPr/>
        </p:nvSpPr>
        <p:spPr>
          <a:xfrm>
            <a:off x="6327025" y="290025"/>
            <a:ext cx="54018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Roboto"/>
                <a:ea typeface="Roboto"/>
                <a:cs typeface="Roboto"/>
                <a:sym typeface="Roboto"/>
              </a:rPr>
              <a:t>For the stochastic setting the algorithm use </a:t>
            </a:r>
            <a:r>
              <a:rPr lang="en-GB" sz="2000">
                <a:latin typeface="Roboto"/>
                <a:ea typeface="Roboto"/>
                <a:cs typeface="Roboto"/>
                <a:sym typeface="Roboto"/>
              </a:rPr>
              <a:t>Spider Boost as variance reduction technique.</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sp>
        <p:nvSpPr>
          <p:cNvPr id="177" name="Google Shape;177;g27cba06536e_0_0"/>
          <p:cNvSpPr txBox="1"/>
          <p:nvPr/>
        </p:nvSpPr>
        <p:spPr>
          <a:xfrm>
            <a:off x="6340075" y="5286375"/>
            <a:ext cx="53757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Roboto"/>
                <a:ea typeface="Roboto"/>
                <a:cs typeface="Roboto"/>
                <a:sym typeface="Roboto"/>
              </a:rPr>
              <a:t>Novel momentum accelerated technique</a:t>
            </a:r>
            <a:endParaRPr sz="2000">
              <a:latin typeface="Roboto"/>
              <a:ea typeface="Roboto"/>
              <a:cs typeface="Roboto"/>
              <a:sym typeface="Roboto"/>
            </a:endParaRPr>
          </a:p>
        </p:txBody>
      </p:sp>
      <p:pic>
        <p:nvPicPr>
          <p:cNvPr id="178" name="Google Shape;178;g27cba06536e_0_0"/>
          <p:cNvPicPr preferRelativeResize="0"/>
          <p:nvPr/>
        </p:nvPicPr>
        <p:blipFill>
          <a:blip r:embed="rId4">
            <a:alphaModFix/>
          </a:blip>
          <a:stretch>
            <a:fillRect/>
          </a:stretch>
        </p:blipFill>
        <p:spPr>
          <a:xfrm>
            <a:off x="6237775" y="1430750"/>
            <a:ext cx="5580275" cy="890750"/>
          </a:xfrm>
          <a:prstGeom prst="rect">
            <a:avLst/>
          </a:prstGeom>
          <a:noFill/>
          <a:ln>
            <a:noFill/>
          </a:ln>
        </p:spPr>
      </p:pic>
      <p:sp>
        <p:nvSpPr>
          <p:cNvPr id="179" name="Google Shape;179;g27cba06536e_0_0"/>
          <p:cNvSpPr/>
          <p:nvPr/>
        </p:nvSpPr>
        <p:spPr>
          <a:xfrm>
            <a:off x="5518550" y="5391325"/>
            <a:ext cx="337800" cy="678600"/>
          </a:xfrm>
          <a:prstGeom prst="rightBrace">
            <a:avLst>
              <a:gd fmla="val 50000" name="adj1"/>
              <a:gd fmla="val 5000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000000"/>
              </a:highlight>
              <a:latin typeface="Roboto"/>
              <a:ea typeface="Roboto"/>
              <a:cs typeface="Roboto"/>
              <a:sym typeface="Roboto"/>
            </a:endParaRPr>
          </a:p>
        </p:txBody>
      </p:sp>
      <p:sp>
        <p:nvSpPr>
          <p:cNvPr id="180" name="Google Shape;180;g27cba06536e_0_0"/>
          <p:cNvSpPr/>
          <p:nvPr/>
        </p:nvSpPr>
        <p:spPr>
          <a:xfrm>
            <a:off x="5434750" y="1750225"/>
            <a:ext cx="555900" cy="3268200"/>
          </a:xfrm>
          <a:prstGeom prst="rightBrace">
            <a:avLst>
              <a:gd fmla="val 50000" name="adj1"/>
              <a:gd fmla="val 5000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000000"/>
              </a:highlight>
              <a:latin typeface="Roboto"/>
              <a:ea typeface="Roboto"/>
              <a:cs typeface="Roboto"/>
              <a:sym typeface="Roboto"/>
            </a:endParaRPr>
          </a:p>
        </p:txBody>
      </p:sp>
      <p:sp>
        <p:nvSpPr>
          <p:cNvPr id="181" name="Google Shape;181;g27cba06536e_0_0"/>
          <p:cNvSpPr txBox="1"/>
          <p:nvPr/>
        </p:nvSpPr>
        <p:spPr>
          <a:xfrm>
            <a:off x="6340075" y="2928950"/>
            <a:ext cx="4911300" cy="10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Roboto"/>
                <a:ea typeface="Roboto"/>
                <a:cs typeface="Roboto"/>
                <a:sym typeface="Roboto"/>
              </a:rPr>
              <a:t>Depending on the setting (finite-sum or stochastic) we use Cooge or Unige as gradient estimation.</a:t>
            </a:r>
            <a:endParaRPr sz="2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7cba06536e_0_10"/>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GB" sz="4400">
                <a:latin typeface="Roboto"/>
                <a:ea typeface="Roboto"/>
                <a:cs typeface="Roboto"/>
                <a:sym typeface="Roboto"/>
              </a:rPr>
              <a:t>Experiments</a:t>
            </a:r>
            <a:endParaRPr sz="4400">
              <a:latin typeface="Roboto"/>
              <a:ea typeface="Roboto"/>
              <a:cs typeface="Roboto"/>
              <a:sym typeface="Roboto"/>
            </a:endParaRPr>
          </a:p>
        </p:txBody>
      </p:sp>
      <p:sp>
        <p:nvSpPr>
          <p:cNvPr id="188" name="Google Shape;188;g27cba06536e_0_10"/>
          <p:cNvSpPr txBox="1"/>
          <p:nvPr/>
        </p:nvSpPr>
        <p:spPr>
          <a:xfrm>
            <a:off x="625075" y="2053825"/>
            <a:ext cx="10501200" cy="4107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Trained a CNN model with initial accuracy of 99.12% on Mnist and 70.82% on CIFAR10 with the same configuration adopted by the authors of the papers</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Selected a random subset of correctly classified images from the test sets</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Adopted the Single Adversarial Perturbation setting</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Used same parameters as the authors for the execution of the algorithms</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Adapted stochastic setting to work with sampled pixels of the same image rather than sampling pixels from multiple images for UAP</a:t>
            </a:r>
            <a:endParaRPr sz="2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Twentieth Century"/>
              <a:buNone/>
            </a:pPr>
            <a:r>
              <a:rPr lang="en-GB" sz="4400">
                <a:latin typeface="Roboto"/>
                <a:ea typeface="Roboto"/>
                <a:cs typeface="Roboto"/>
                <a:sym typeface="Roboto"/>
              </a:rPr>
              <a:t>Results</a:t>
            </a:r>
            <a:endParaRPr i="0" sz="4400" u="none" cap="none" strike="noStrike">
              <a:latin typeface="Roboto"/>
              <a:ea typeface="Roboto"/>
              <a:cs typeface="Roboto"/>
              <a:sym typeface="Roboto"/>
            </a:endParaRPr>
          </a:p>
        </p:txBody>
      </p:sp>
      <p:sp>
        <p:nvSpPr>
          <p:cNvPr id="194" name="Google Shape;194;p1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95" name="Google Shape;195;p10"/>
          <p:cNvGraphicFramePr/>
          <p:nvPr/>
        </p:nvGraphicFramePr>
        <p:xfrm>
          <a:off x="7890925" y="2220325"/>
          <a:ext cx="3000000" cy="3000000"/>
        </p:xfrm>
        <a:graphic>
          <a:graphicData uri="http://schemas.openxmlformats.org/drawingml/2006/table">
            <a:tbl>
              <a:tblPr>
                <a:noFill/>
                <a:tableStyleId>{A2CFC38F-88E2-4075-887F-4B9153CD812E}</a:tableStyleId>
              </a:tblPr>
              <a:tblGrid>
                <a:gridCol w="1250150"/>
                <a:gridCol w="1250150"/>
                <a:gridCol w="1250150"/>
              </a:tblGrid>
              <a:tr h="474775">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Mnist</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Accuracy</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CIFAR10</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Accuracy</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74775">
                <a:tc>
                  <a:txBody>
                    <a:bodyPr/>
                    <a:lstStyle/>
                    <a:p>
                      <a:pPr indent="0" lvl="0" marL="0" rtl="0" algn="l">
                        <a:spcBef>
                          <a:spcPts val="0"/>
                        </a:spcBef>
                        <a:spcAft>
                          <a:spcPts val="0"/>
                        </a:spcAft>
                        <a:buNone/>
                      </a:pPr>
                      <a:r>
                        <a:rPr lang="en-GB">
                          <a:latin typeface="Roboto"/>
                          <a:ea typeface="Roboto"/>
                          <a:cs typeface="Roboto"/>
                          <a:sym typeface="Roboto"/>
                        </a:rPr>
                        <a:t>Initial</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0.99</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0.70</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74775">
                <a:tc>
                  <a:txBody>
                    <a:bodyPr/>
                    <a:lstStyle/>
                    <a:p>
                      <a:pPr indent="0" lvl="0" marL="0" rtl="0" algn="l">
                        <a:spcBef>
                          <a:spcPts val="0"/>
                        </a:spcBef>
                        <a:spcAft>
                          <a:spcPts val="0"/>
                        </a:spcAft>
                        <a:buNone/>
                      </a:pPr>
                      <a:r>
                        <a:rPr lang="en-GB">
                          <a:solidFill>
                            <a:srgbClr val="0000FF"/>
                          </a:solidFill>
                          <a:latin typeface="Roboto"/>
                          <a:ea typeface="Roboto"/>
                          <a:cs typeface="Roboto"/>
                          <a:sym typeface="Roboto"/>
                        </a:rPr>
                        <a:t>FWBB</a:t>
                      </a:r>
                      <a:endParaRPr>
                        <a:solidFill>
                          <a:srgbClr val="0000FF"/>
                        </a:solidFill>
                        <a:latin typeface="Roboto"/>
                        <a:ea typeface="Roboto"/>
                        <a:cs typeface="Roboto"/>
                        <a:sym typeface="Roboto"/>
                      </a:endParaRPr>
                    </a:p>
                    <a:p>
                      <a:pPr indent="0" lvl="0" marL="0" rtl="0" algn="l">
                        <a:spcBef>
                          <a:spcPts val="0"/>
                        </a:spcBef>
                        <a:spcAft>
                          <a:spcPts val="0"/>
                        </a:spcAft>
                        <a:buNone/>
                      </a:pPr>
                      <a:r>
                        <a:rPr lang="en-GB">
                          <a:solidFill>
                            <a:srgbClr val="0000FF"/>
                          </a:solidFill>
                          <a:latin typeface="Roboto"/>
                          <a:ea typeface="Roboto"/>
                          <a:cs typeface="Roboto"/>
                          <a:sym typeface="Roboto"/>
                        </a:rPr>
                        <a:t>Euclidean</a:t>
                      </a:r>
                      <a:endParaRPr>
                        <a:solidFill>
                          <a:srgbClr val="0000FF"/>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0.75</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0.27</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74775">
                <a:tc>
                  <a:txBody>
                    <a:bodyPr/>
                    <a:lstStyle/>
                    <a:p>
                      <a:pPr indent="0" lvl="0" marL="0" rtl="0" algn="l">
                        <a:spcBef>
                          <a:spcPts val="0"/>
                        </a:spcBef>
                        <a:spcAft>
                          <a:spcPts val="0"/>
                        </a:spcAft>
                        <a:buNone/>
                      </a:pPr>
                      <a:r>
                        <a:rPr lang="en-GB">
                          <a:solidFill>
                            <a:srgbClr val="38761D"/>
                          </a:solidFill>
                          <a:latin typeface="Roboto"/>
                          <a:ea typeface="Roboto"/>
                          <a:cs typeface="Roboto"/>
                          <a:sym typeface="Roboto"/>
                        </a:rPr>
                        <a:t>FWBB</a:t>
                      </a:r>
                      <a:endParaRPr>
                        <a:solidFill>
                          <a:srgbClr val="38761D"/>
                        </a:solidFill>
                        <a:latin typeface="Roboto"/>
                        <a:ea typeface="Roboto"/>
                        <a:cs typeface="Roboto"/>
                        <a:sym typeface="Roboto"/>
                      </a:endParaRPr>
                    </a:p>
                    <a:p>
                      <a:pPr indent="0" lvl="0" marL="0" rtl="0" algn="l">
                        <a:spcBef>
                          <a:spcPts val="0"/>
                        </a:spcBef>
                        <a:spcAft>
                          <a:spcPts val="0"/>
                        </a:spcAft>
                        <a:buNone/>
                      </a:pPr>
                      <a:r>
                        <a:rPr lang="en-GB">
                          <a:solidFill>
                            <a:srgbClr val="38761D"/>
                          </a:solidFill>
                          <a:latin typeface="Roboto"/>
                          <a:ea typeface="Roboto"/>
                          <a:cs typeface="Roboto"/>
                          <a:sym typeface="Roboto"/>
                        </a:rPr>
                        <a:t>Gaussian</a:t>
                      </a:r>
                      <a:endParaRPr>
                        <a:solidFill>
                          <a:srgbClr val="38761D"/>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0.76</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0.23</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74775">
                <a:tc>
                  <a:txBody>
                    <a:bodyPr/>
                    <a:lstStyle/>
                    <a:p>
                      <a:pPr indent="0" lvl="0" marL="0" rtl="0" algn="l">
                        <a:spcBef>
                          <a:spcPts val="0"/>
                        </a:spcBef>
                        <a:spcAft>
                          <a:spcPts val="0"/>
                        </a:spcAft>
                        <a:buNone/>
                      </a:pPr>
                      <a:r>
                        <a:rPr lang="en-GB">
                          <a:solidFill>
                            <a:srgbClr val="BF9000"/>
                          </a:solidFill>
                          <a:latin typeface="Roboto"/>
                          <a:ea typeface="Roboto"/>
                          <a:cs typeface="Roboto"/>
                          <a:sym typeface="Roboto"/>
                        </a:rPr>
                        <a:t>Acc-ZOFW</a:t>
                      </a:r>
                      <a:endParaRPr>
                        <a:solidFill>
                          <a:srgbClr val="BF9000"/>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0.03</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0.07</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74775">
                <a:tc>
                  <a:txBody>
                    <a:bodyPr/>
                    <a:lstStyle/>
                    <a:p>
                      <a:pPr indent="0" lvl="0" marL="0" rtl="0" algn="l">
                        <a:spcBef>
                          <a:spcPts val="0"/>
                        </a:spcBef>
                        <a:spcAft>
                          <a:spcPts val="0"/>
                        </a:spcAft>
                        <a:buNone/>
                      </a:pPr>
                      <a:r>
                        <a:rPr lang="en-GB">
                          <a:solidFill>
                            <a:srgbClr val="741B47"/>
                          </a:solidFill>
                          <a:latin typeface="Roboto"/>
                          <a:ea typeface="Roboto"/>
                          <a:cs typeface="Roboto"/>
                          <a:sym typeface="Roboto"/>
                        </a:rPr>
                        <a:t>Acc-SZOFW</a:t>
                      </a:r>
                      <a:endParaRPr>
                        <a:solidFill>
                          <a:srgbClr val="741B47"/>
                        </a:solidFill>
                        <a:latin typeface="Roboto"/>
                        <a:ea typeface="Roboto"/>
                        <a:cs typeface="Roboto"/>
                        <a:sym typeface="Roboto"/>
                      </a:endParaRPr>
                    </a:p>
                    <a:p>
                      <a:pPr indent="0" lvl="0" marL="0" rtl="0" algn="l">
                        <a:spcBef>
                          <a:spcPts val="0"/>
                        </a:spcBef>
                        <a:spcAft>
                          <a:spcPts val="0"/>
                        </a:spcAft>
                        <a:buNone/>
                      </a:pPr>
                      <a:r>
                        <a:rPr lang="en-GB">
                          <a:solidFill>
                            <a:srgbClr val="741B47"/>
                          </a:solidFill>
                          <a:latin typeface="Roboto"/>
                          <a:ea typeface="Roboto"/>
                          <a:cs typeface="Roboto"/>
                          <a:sym typeface="Roboto"/>
                        </a:rPr>
                        <a:t>Cooge</a:t>
                      </a:r>
                      <a:endParaRPr>
                        <a:solidFill>
                          <a:srgbClr val="741B47"/>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0.69</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0.33</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74775">
                <a:tc>
                  <a:txBody>
                    <a:bodyPr/>
                    <a:lstStyle/>
                    <a:p>
                      <a:pPr indent="0" lvl="0" marL="0" rtl="0" algn="l">
                        <a:spcBef>
                          <a:spcPts val="0"/>
                        </a:spcBef>
                        <a:spcAft>
                          <a:spcPts val="0"/>
                        </a:spcAft>
                        <a:buNone/>
                      </a:pPr>
                      <a:r>
                        <a:rPr lang="en-GB">
                          <a:solidFill>
                            <a:srgbClr val="45818E"/>
                          </a:solidFill>
                          <a:latin typeface="Roboto"/>
                          <a:ea typeface="Roboto"/>
                          <a:cs typeface="Roboto"/>
                          <a:sym typeface="Roboto"/>
                        </a:rPr>
                        <a:t>Acc-SZOFW</a:t>
                      </a:r>
                      <a:endParaRPr>
                        <a:solidFill>
                          <a:srgbClr val="45818E"/>
                        </a:solidFill>
                        <a:latin typeface="Roboto"/>
                        <a:ea typeface="Roboto"/>
                        <a:cs typeface="Roboto"/>
                        <a:sym typeface="Roboto"/>
                      </a:endParaRPr>
                    </a:p>
                    <a:p>
                      <a:pPr indent="0" lvl="0" marL="0" rtl="0" algn="l">
                        <a:spcBef>
                          <a:spcPts val="0"/>
                        </a:spcBef>
                        <a:spcAft>
                          <a:spcPts val="0"/>
                        </a:spcAft>
                        <a:buNone/>
                      </a:pPr>
                      <a:r>
                        <a:rPr lang="en-GB">
                          <a:solidFill>
                            <a:srgbClr val="45818E"/>
                          </a:solidFill>
                          <a:latin typeface="Roboto"/>
                          <a:ea typeface="Roboto"/>
                          <a:cs typeface="Roboto"/>
                          <a:sym typeface="Roboto"/>
                        </a:rPr>
                        <a:t>Unige</a:t>
                      </a:r>
                      <a:endParaRPr>
                        <a:solidFill>
                          <a:srgbClr val="45818E"/>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0.35</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Roboto"/>
                          <a:ea typeface="Roboto"/>
                          <a:cs typeface="Roboto"/>
                          <a:sym typeface="Roboto"/>
                        </a:rPr>
                        <a:t>0.14</a:t>
                      </a:r>
                      <a:endParaRPr>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pic>
        <p:nvPicPr>
          <p:cNvPr id="196" name="Google Shape;196;p10"/>
          <p:cNvPicPr preferRelativeResize="0"/>
          <p:nvPr/>
        </p:nvPicPr>
        <p:blipFill>
          <a:blip r:embed="rId3">
            <a:alphaModFix/>
          </a:blip>
          <a:stretch>
            <a:fillRect/>
          </a:stretch>
        </p:blipFill>
        <p:spPr>
          <a:xfrm>
            <a:off x="208825" y="4321467"/>
            <a:ext cx="7330376" cy="2402383"/>
          </a:xfrm>
          <a:prstGeom prst="rect">
            <a:avLst/>
          </a:prstGeom>
          <a:noFill/>
          <a:ln>
            <a:noFill/>
          </a:ln>
        </p:spPr>
      </p:pic>
      <p:pic>
        <p:nvPicPr>
          <p:cNvPr id="197" name="Google Shape;197;p10"/>
          <p:cNvPicPr preferRelativeResize="0"/>
          <p:nvPr/>
        </p:nvPicPr>
        <p:blipFill>
          <a:blip r:embed="rId4">
            <a:alphaModFix/>
          </a:blip>
          <a:stretch>
            <a:fillRect/>
          </a:stretch>
        </p:blipFill>
        <p:spPr>
          <a:xfrm>
            <a:off x="211925" y="1811250"/>
            <a:ext cx="7324163" cy="240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7d8fcb9deb_0_0"/>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4400">
                <a:latin typeface="Roboto"/>
                <a:ea typeface="Roboto"/>
                <a:cs typeface="Roboto"/>
                <a:sym typeface="Roboto"/>
              </a:rPr>
              <a:t>Results</a:t>
            </a:r>
            <a:endParaRPr sz="4400">
              <a:latin typeface="Roboto"/>
              <a:ea typeface="Roboto"/>
              <a:cs typeface="Roboto"/>
              <a:sym typeface="Roboto"/>
            </a:endParaRPr>
          </a:p>
        </p:txBody>
      </p:sp>
      <p:pic>
        <p:nvPicPr>
          <p:cNvPr id="204" name="Google Shape;204;g27d8fcb9deb_0_0"/>
          <p:cNvPicPr preferRelativeResize="0"/>
          <p:nvPr/>
        </p:nvPicPr>
        <p:blipFill>
          <a:blip r:embed="rId3">
            <a:alphaModFix/>
          </a:blip>
          <a:stretch>
            <a:fillRect/>
          </a:stretch>
        </p:blipFill>
        <p:spPr>
          <a:xfrm>
            <a:off x="831050" y="2730450"/>
            <a:ext cx="4562400" cy="3118600"/>
          </a:xfrm>
          <a:prstGeom prst="rect">
            <a:avLst/>
          </a:prstGeom>
          <a:noFill/>
          <a:ln>
            <a:noFill/>
          </a:ln>
        </p:spPr>
      </p:pic>
      <p:pic>
        <p:nvPicPr>
          <p:cNvPr id="205" name="Google Shape;205;g27d8fcb9deb_0_0"/>
          <p:cNvPicPr preferRelativeResize="0"/>
          <p:nvPr/>
        </p:nvPicPr>
        <p:blipFill>
          <a:blip r:embed="rId4">
            <a:alphaModFix/>
          </a:blip>
          <a:stretch>
            <a:fillRect/>
          </a:stretch>
        </p:blipFill>
        <p:spPr>
          <a:xfrm>
            <a:off x="6436154" y="2730450"/>
            <a:ext cx="4929396" cy="3118600"/>
          </a:xfrm>
          <a:prstGeom prst="rect">
            <a:avLst/>
          </a:prstGeom>
          <a:noFill/>
          <a:ln>
            <a:noFill/>
          </a:ln>
        </p:spPr>
      </p:pic>
      <p:sp>
        <p:nvSpPr>
          <p:cNvPr id="206" name="Google Shape;206;g27d8fcb9deb_0_0"/>
          <p:cNvSpPr txBox="1"/>
          <p:nvPr/>
        </p:nvSpPr>
        <p:spPr>
          <a:xfrm>
            <a:off x="831050" y="1751550"/>
            <a:ext cx="11076600" cy="9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Roboto"/>
                <a:ea typeface="Roboto"/>
                <a:cs typeface="Roboto"/>
                <a:sym typeface="Roboto"/>
              </a:rPr>
              <a:t>From left to right: the original image, modified by FWBB (Euclidean), FWBB (Gaussian), Acc-ZOFW, Acc-SZOFW (Cooge), Acc-SZOFW (Unige)</a:t>
            </a:r>
            <a:endParaRPr sz="2200">
              <a:latin typeface="Roboto"/>
              <a:ea typeface="Roboto"/>
              <a:cs typeface="Roboto"/>
              <a:sym typeface="Roboto"/>
            </a:endParaRPr>
          </a:p>
        </p:txBody>
      </p:sp>
      <p:sp>
        <p:nvSpPr>
          <p:cNvPr id="207" name="Google Shape;207;g27d8fcb9deb_0_0"/>
          <p:cNvSpPr txBox="1"/>
          <p:nvPr/>
        </p:nvSpPr>
        <p:spPr>
          <a:xfrm>
            <a:off x="910825" y="5849050"/>
            <a:ext cx="44826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Roboto"/>
                <a:ea typeface="Roboto"/>
                <a:cs typeface="Roboto"/>
                <a:sym typeface="Roboto"/>
              </a:rPr>
              <a:t>For Mnist the model was fooled only in Acc-ZOFW setting producing an output of 5 instead of 2</a:t>
            </a:r>
            <a:endParaRPr sz="1600">
              <a:latin typeface="Roboto"/>
              <a:ea typeface="Roboto"/>
              <a:cs typeface="Roboto"/>
              <a:sym typeface="Roboto"/>
            </a:endParaRPr>
          </a:p>
        </p:txBody>
      </p:sp>
      <p:sp>
        <p:nvSpPr>
          <p:cNvPr id="208" name="Google Shape;208;g27d8fcb9deb_0_0"/>
          <p:cNvSpPr txBox="1"/>
          <p:nvPr/>
        </p:nvSpPr>
        <p:spPr>
          <a:xfrm>
            <a:off x="6436150" y="5849050"/>
            <a:ext cx="44826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Roboto"/>
                <a:ea typeface="Roboto"/>
                <a:cs typeface="Roboto"/>
                <a:sym typeface="Roboto"/>
              </a:rPr>
              <a:t>For CIFAR10 the model was fooled in all the settings producing an output of 4 (deer) instead of 5 (dog)</a:t>
            </a:r>
            <a:endParaRPr sz="16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Twentieth Century"/>
              <a:buNone/>
            </a:pPr>
            <a:r>
              <a:rPr lang="en-GB" sz="4400">
                <a:solidFill>
                  <a:srgbClr val="FFFFFF"/>
                </a:solidFill>
                <a:latin typeface="Roboto"/>
                <a:ea typeface="Roboto"/>
                <a:cs typeface="Roboto"/>
                <a:sym typeface="Roboto"/>
              </a:rPr>
              <a:t>Conclusions</a:t>
            </a:r>
            <a:endParaRPr i="0" sz="4400" u="none" cap="none" strike="noStrike">
              <a:solidFill>
                <a:srgbClr val="000000"/>
              </a:solidFill>
              <a:latin typeface="Roboto"/>
              <a:ea typeface="Roboto"/>
              <a:cs typeface="Roboto"/>
              <a:sym typeface="Roboto"/>
            </a:endParaRPr>
          </a:p>
        </p:txBody>
      </p:sp>
      <p:sp>
        <p:nvSpPr>
          <p:cNvPr id="215" name="Google Shape;215;p1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16" name="Google Shape;216;p11"/>
          <p:cNvSpPr txBox="1"/>
          <p:nvPr/>
        </p:nvSpPr>
        <p:spPr>
          <a:xfrm>
            <a:off x="535775" y="2339575"/>
            <a:ext cx="10590600" cy="38781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We successfully implemented the algorithms for Frank Wolfe Black Box and Acc-ZOFW</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They effectively attacked the targeted model without distorting the original input too much remaining in the boundary</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Proved the improvement in the performances for the accelerated version of FWBB</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7f6fad602f_0_31"/>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4400">
                <a:latin typeface="Roboto"/>
                <a:ea typeface="Roboto"/>
                <a:cs typeface="Roboto"/>
                <a:sym typeface="Roboto"/>
              </a:rPr>
              <a:t>Conclusions</a:t>
            </a:r>
            <a:endParaRPr sz="4400">
              <a:latin typeface="Roboto"/>
              <a:ea typeface="Roboto"/>
              <a:cs typeface="Roboto"/>
              <a:sym typeface="Roboto"/>
            </a:endParaRPr>
          </a:p>
        </p:txBody>
      </p:sp>
      <p:sp>
        <p:nvSpPr>
          <p:cNvPr id="223" name="Google Shape;223;g27f6fad602f_0_31"/>
          <p:cNvSpPr txBox="1"/>
          <p:nvPr/>
        </p:nvSpPr>
        <p:spPr>
          <a:xfrm>
            <a:off x="607225" y="2035975"/>
            <a:ext cx="9144000" cy="27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Roboto"/>
                <a:ea typeface="Roboto"/>
                <a:cs typeface="Roboto"/>
                <a:sym typeface="Roboto"/>
              </a:rPr>
              <a:t>Thank you for the attention</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rPr lang="en-GB" sz="2200">
                <a:latin typeface="Roboto"/>
                <a:ea typeface="Roboto"/>
                <a:cs typeface="Roboto"/>
                <a:sym typeface="Roboto"/>
              </a:rPr>
              <a:t>Jacopo Magliani </a:t>
            </a:r>
            <a:endParaRPr sz="2200">
              <a:latin typeface="Roboto"/>
              <a:ea typeface="Roboto"/>
              <a:cs typeface="Roboto"/>
              <a:sym typeface="Roboto"/>
            </a:endParaRPr>
          </a:p>
          <a:p>
            <a:pPr indent="0" lvl="0" marL="0" rtl="0" algn="l">
              <a:spcBef>
                <a:spcPts val="0"/>
              </a:spcBef>
              <a:spcAft>
                <a:spcPts val="0"/>
              </a:spcAft>
              <a:buNone/>
            </a:pPr>
            <a:r>
              <a:rPr lang="en-GB" sz="2200" u="sng">
                <a:solidFill>
                  <a:schemeClr val="hlink"/>
                </a:solidFill>
                <a:latin typeface="Roboto"/>
                <a:ea typeface="Roboto"/>
                <a:cs typeface="Roboto"/>
                <a:sym typeface="Roboto"/>
                <a:hlinkClick r:id="rId3"/>
              </a:rPr>
              <a:t>jacopo.magliani@studenti.unipd.it</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rPr lang="en-GB" sz="2200">
                <a:latin typeface="Roboto"/>
                <a:ea typeface="Roboto"/>
                <a:cs typeface="Roboto"/>
                <a:sym typeface="Roboto"/>
              </a:rPr>
              <a:t>Stefano Minto</a:t>
            </a:r>
            <a:endParaRPr sz="2200">
              <a:latin typeface="Roboto"/>
              <a:ea typeface="Roboto"/>
              <a:cs typeface="Roboto"/>
              <a:sym typeface="Roboto"/>
            </a:endParaRPr>
          </a:p>
          <a:p>
            <a:pPr indent="0" lvl="0" marL="0" rtl="0" algn="l">
              <a:spcBef>
                <a:spcPts val="0"/>
              </a:spcBef>
              <a:spcAft>
                <a:spcPts val="0"/>
              </a:spcAft>
              <a:buNone/>
            </a:pPr>
            <a:r>
              <a:rPr lang="en-GB" sz="2200" u="sng">
                <a:solidFill>
                  <a:schemeClr val="hlink"/>
                </a:solidFill>
                <a:latin typeface="Roboto"/>
                <a:ea typeface="Roboto"/>
                <a:cs typeface="Roboto"/>
                <a:sym typeface="Roboto"/>
                <a:hlinkClick r:id="rId4"/>
              </a:rPr>
              <a:t>stefano.minto1@studenti.unipd.it</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title"/>
          </p:nvPr>
        </p:nvSpPr>
        <p:spPr>
          <a:xfrm>
            <a:off x="415633" y="667900"/>
            <a:ext cx="4170000" cy="2438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FFFFFF"/>
              </a:buClr>
              <a:buSzPts val="4800"/>
              <a:buFont typeface="Twentieth Century"/>
              <a:buNone/>
            </a:pPr>
            <a:r>
              <a:rPr lang="en-GB" sz="4800">
                <a:solidFill>
                  <a:srgbClr val="FFFFFF"/>
                </a:solidFill>
                <a:latin typeface="Roboto Light"/>
                <a:ea typeface="Roboto Light"/>
                <a:cs typeface="Roboto Light"/>
                <a:sym typeface="Roboto Light"/>
              </a:rPr>
              <a:t>Contents</a:t>
            </a:r>
            <a:endParaRPr sz="4800" strike="noStrike">
              <a:solidFill>
                <a:srgbClr val="000000"/>
              </a:solidFill>
              <a:latin typeface="Roboto Light"/>
              <a:ea typeface="Roboto Light"/>
              <a:cs typeface="Roboto Light"/>
              <a:sym typeface="Roboto Light"/>
            </a:endParaRPr>
          </a:p>
        </p:txBody>
      </p:sp>
      <p:sp>
        <p:nvSpPr>
          <p:cNvPr id="93" name="Google Shape;93;p1"/>
          <p:cNvSpPr txBox="1"/>
          <p:nvPr/>
        </p:nvSpPr>
        <p:spPr>
          <a:xfrm>
            <a:off x="5482825" y="339350"/>
            <a:ext cx="6197100" cy="5322000"/>
          </a:xfrm>
          <a:prstGeom prst="rect">
            <a:avLst/>
          </a:prstGeom>
          <a:noFill/>
          <a:ln>
            <a:noFill/>
          </a:ln>
        </p:spPr>
        <p:txBody>
          <a:bodyPr anchorCtr="0" anchor="t" bIns="91425" lIns="91425" spcFirstLastPara="1" rIns="91425" wrap="square" tIns="91425">
            <a:noAutofit/>
          </a:bodyPr>
          <a:lstStyle/>
          <a:p>
            <a:pPr indent="-450850" lvl="0" marL="457200" rtl="0" algn="l">
              <a:spcBef>
                <a:spcPts val="0"/>
              </a:spcBef>
              <a:spcAft>
                <a:spcPts val="0"/>
              </a:spcAft>
              <a:buSzPts val="3500"/>
              <a:buFont typeface="Roboto Light"/>
              <a:buChar char="●"/>
            </a:pPr>
            <a:r>
              <a:rPr lang="en-GB" sz="3500">
                <a:latin typeface="Roboto Light"/>
                <a:ea typeface="Roboto Light"/>
                <a:cs typeface="Roboto Light"/>
                <a:sym typeface="Roboto Light"/>
              </a:rPr>
              <a:t>Scope of the project</a:t>
            </a:r>
            <a:endParaRPr sz="3500">
              <a:latin typeface="Roboto Light"/>
              <a:ea typeface="Roboto Light"/>
              <a:cs typeface="Roboto Light"/>
              <a:sym typeface="Roboto Light"/>
            </a:endParaRPr>
          </a:p>
          <a:p>
            <a:pPr indent="0" lvl="0" marL="457200" rtl="0" algn="l">
              <a:spcBef>
                <a:spcPts val="0"/>
              </a:spcBef>
              <a:spcAft>
                <a:spcPts val="0"/>
              </a:spcAft>
              <a:buNone/>
            </a:pPr>
            <a:r>
              <a:t/>
            </a:r>
            <a:endParaRPr sz="3500">
              <a:latin typeface="Roboto Light"/>
              <a:ea typeface="Roboto Light"/>
              <a:cs typeface="Roboto Light"/>
              <a:sym typeface="Roboto Light"/>
            </a:endParaRPr>
          </a:p>
          <a:p>
            <a:pPr indent="-450850" lvl="0" marL="457200" rtl="0" algn="l">
              <a:spcBef>
                <a:spcPts val="0"/>
              </a:spcBef>
              <a:spcAft>
                <a:spcPts val="0"/>
              </a:spcAft>
              <a:buSzPts val="3500"/>
              <a:buFont typeface="Roboto Light"/>
              <a:buChar char="●"/>
            </a:pPr>
            <a:r>
              <a:rPr lang="en-GB" sz="3500">
                <a:latin typeface="Roboto Light"/>
                <a:ea typeface="Roboto Light"/>
                <a:cs typeface="Roboto Light"/>
                <a:sym typeface="Roboto Light"/>
              </a:rPr>
              <a:t>Context</a:t>
            </a:r>
            <a:endParaRPr sz="3500">
              <a:latin typeface="Roboto Light"/>
              <a:ea typeface="Roboto Light"/>
              <a:cs typeface="Roboto Light"/>
              <a:sym typeface="Roboto Light"/>
            </a:endParaRPr>
          </a:p>
          <a:p>
            <a:pPr indent="0" lvl="0" marL="457200" rtl="0" algn="l">
              <a:spcBef>
                <a:spcPts val="0"/>
              </a:spcBef>
              <a:spcAft>
                <a:spcPts val="0"/>
              </a:spcAft>
              <a:buNone/>
            </a:pPr>
            <a:r>
              <a:t/>
            </a:r>
            <a:endParaRPr sz="3500">
              <a:latin typeface="Roboto Light"/>
              <a:ea typeface="Roboto Light"/>
              <a:cs typeface="Roboto Light"/>
              <a:sym typeface="Roboto Light"/>
            </a:endParaRPr>
          </a:p>
          <a:p>
            <a:pPr indent="-450850" lvl="0" marL="457200" rtl="0" algn="l">
              <a:spcBef>
                <a:spcPts val="0"/>
              </a:spcBef>
              <a:spcAft>
                <a:spcPts val="0"/>
              </a:spcAft>
              <a:buSzPts val="3500"/>
              <a:buFont typeface="Roboto Light"/>
              <a:buChar char="●"/>
            </a:pPr>
            <a:r>
              <a:rPr lang="en-GB" sz="3500">
                <a:latin typeface="Roboto Light"/>
                <a:ea typeface="Roboto Light"/>
                <a:cs typeface="Roboto Light"/>
                <a:sym typeface="Roboto Light"/>
              </a:rPr>
              <a:t>Methods</a:t>
            </a:r>
            <a:endParaRPr sz="3500">
              <a:latin typeface="Roboto Light"/>
              <a:ea typeface="Roboto Light"/>
              <a:cs typeface="Roboto Light"/>
              <a:sym typeface="Roboto Light"/>
            </a:endParaRPr>
          </a:p>
          <a:p>
            <a:pPr indent="0" lvl="0" marL="457200" rtl="0" algn="l">
              <a:spcBef>
                <a:spcPts val="0"/>
              </a:spcBef>
              <a:spcAft>
                <a:spcPts val="0"/>
              </a:spcAft>
              <a:buNone/>
            </a:pPr>
            <a:r>
              <a:t/>
            </a:r>
            <a:endParaRPr sz="3500">
              <a:latin typeface="Roboto Light"/>
              <a:ea typeface="Roboto Light"/>
              <a:cs typeface="Roboto Light"/>
              <a:sym typeface="Roboto Light"/>
            </a:endParaRPr>
          </a:p>
          <a:p>
            <a:pPr indent="-450850" lvl="0" marL="457200" rtl="0" algn="l">
              <a:spcBef>
                <a:spcPts val="0"/>
              </a:spcBef>
              <a:spcAft>
                <a:spcPts val="0"/>
              </a:spcAft>
              <a:buSzPts val="3500"/>
              <a:buFont typeface="Roboto Light"/>
              <a:buChar char="●"/>
            </a:pPr>
            <a:r>
              <a:rPr lang="en-GB" sz="3500">
                <a:latin typeface="Roboto Light"/>
                <a:ea typeface="Roboto Light"/>
                <a:cs typeface="Roboto Light"/>
                <a:sym typeface="Roboto Light"/>
              </a:rPr>
              <a:t>Experiments</a:t>
            </a:r>
            <a:endParaRPr sz="3500">
              <a:latin typeface="Roboto Light"/>
              <a:ea typeface="Roboto Light"/>
              <a:cs typeface="Roboto Light"/>
              <a:sym typeface="Roboto Light"/>
            </a:endParaRPr>
          </a:p>
          <a:p>
            <a:pPr indent="0" lvl="0" marL="457200" rtl="0" algn="l">
              <a:spcBef>
                <a:spcPts val="0"/>
              </a:spcBef>
              <a:spcAft>
                <a:spcPts val="0"/>
              </a:spcAft>
              <a:buNone/>
            </a:pPr>
            <a:r>
              <a:t/>
            </a:r>
            <a:endParaRPr sz="3500">
              <a:latin typeface="Roboto Light"/>
              <a:ea typeface="Roboto Light"/>
              <a:cs typeface="Roboto Light"/>
              <a:sym typeface="Roboto Light"/>
            </a:endParaRPr>
          </a:p>
          <a:p>
            <a:pPr indent="-450850" lvl="0" marL="457200" rtl="0" algn="l">
              <a:spcBef>
                <a:spcPts val="0"/>
              </a:spcBef>
              <a:spcAft>
                <a:spcPts val="0"/>
              </a:spcAft>
              <a:buSzPts val="3500"/>
              <a:buFont typeface="Roboto Light"/>
              <a:buChar char="●"/>
            </a:pPr>
            <a:r>
              <a:rPr lang="en-GB" sz="3500">
                <a:latin typeface="Roboto Light"/>
                <a:ea typeface="Roboto Light"/>
                <a:cs typeface="Roboto Light"/>
                <a:sym typeface="Roboto Light"/>
              </a:rPr>
              <a:t>Results</a:t>
            </a:r>
            <a:endParaRPr sz="3500">
              <a:latin typeface="Roboto Light"/>
              <a:ea typeface="Roboto Light"/>
              <a:cs typeface="Roboto Light"/>
              <a:sym typeface="Roboto Light"/>
            </a:endParaRPr>
          </a:p>
          <a:p>
            <a:pPr indent="0" lvl="0" marL="457200" rtl="0" algn="l">
              <a:spcBef>
                <a:spcPts val="0"/>
              </a:spcBef>
              <a:spcAft>
                <a:spcPts val="0"/>
              </a:spcAft>
              <a:buNone/>
            </a:pPr>
            <a:r>
              <a:t/>
            </a:r>
            <a:endParaRPr sz="3500">
              <a:latin typeface="Roboto Light"/>
              <a:ea typeface="Roboto Light"/>
              <a:cs typeface="Roboto Light"/>
              <a:sym typeface="Roboto Light"/>
            </a:endParaRPr>
          </a:p>
          <a:p>
            <a:pPr indent="-450850" lvl="0" marL="457200" rtl="0" algn="l">
              <a:spcBef>
                <a:spcPts val="0"/>
              </a:spcBef>
              <a:spcAft>
                <a:spcPts val="0"/>
              </a:spcAft>
              <a:buSzPts val="3500"/>
              <a:buFont typeface="Roboto Light"/>
              <a:buChar char="●"/>
            </a:pPr>
            <a:r>
              <a:rPr lang="en-GB" sz="3500">
                <a:latin typeface="Roboto Light"/>
                <a:ea typeface="Roboto Light"/>
                <a:cs typeface="Roboto Light"/>
                <a:sym typeface="Roboto Light"/>
              </a:rPr>
              <a:t>Conclusion</a:t>
            </a:r>
            <a:endParaRPr sz="3500">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15658" y="542500"/>
            <a:ext cx="11360700" cy="831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Twentieth Century"/>
              <a:buNone/>
            </a:pPr>
            <a:r>
              <a:rPr lang="en-GB" sz="4400">
                <a:solidFill>
                  <a:srgbClr val="FFFFFF"/>
                </a:solidFill>
                <a:latin typeface="Roboto"/>
                <a:ea typeface="Roboto"/>
                <a:cs typeface="Roboto"/>
                <a:sym typeface="Roboto"/>
              </a:rPr>
              <a:t>Scope </a:t>
            </a:r>
            <a:r>
              <a:rPr i="0" lang="en-GB" sz="4400" u="none" cap="none" strike="noStrike">
                <a:solidFill>
                  <a:srgbClr val="FFFFFF"/>
                </a:solidFill>
                <a:latin typeface="Roboto"/>
                <a:ea typeface="Roboto"/>
                <a:cs typeface="Roboto"/>
                <a:sym typeface="Roboto"/>
              </a:rPr>
              <a:t>of the project</a:t>
            </a:r>
            <a:endParaRPr i="0" sz="4400" u="none" cap="none" strike="noStrike">
              <a:solidFill>
                <a:srgbClr val="000000"/>
              </a:solidFill>
              <a:latin typeface="Roboto"/>
              <a:ea typeface="Roboto"/>
              <a:cs typeface="Roboto"/>
              <a:sym typeface="Roboto"/>
            </a:endParaRPr>
          </a:p>
        </p:txBody>
      </p:sp>
      <p:sp>
        <p:nvSpPr>
          <p:cNvPr id="99" name="Google Shape;99;p2"/>
          <p:cNvSpPr txBox="1"/>
          <p:nvPr>
            <p:ph idx="4294967295" type="body"/>
          </p:nvPr>
        </p:nvSpPr>
        <p:spPr>
          <a:xfrm>
            <a:off x="415350" y="1928825"/>
            <a:ext cx="10881300" cy="4288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800"/>
              <a:buFont typeface="Avenir"/>
              <a:buNone/>
            </a:pPr>
            <a:r>
              <a:rPr lang="en-GB" sz="2800">
                <a:solidFill>
                  <a:srgbClr val="000000"/>
                </a:solidFill>
              </a:rPr>
              <a:t>D</a:t>
            </a:r>
            <a:r>
              <a:rPr i="0" lang="en-GB" sz="2800" u="none" cap="none" strike="noStrike">
                <a:solidFill>
                  <a:srgbClr val="000000"/>
                </a:solidFill>
              </a:rPr>
              <a:t>eveloping the algo</a:t>
            </a:r>
            <a:r>
              <a:rPr lang="en-GB" sz="2800">
                <a:solidFill>
                  <a:srgbClr val="000000"/>
                </a:solidFill>
              </a:rPr>
              <a:t>rithms for Frank Wolfe Black Box and Accelerated Zero-th Order Frank Wolfe for black box adversarial attacks.</a:t>
            </a:r>
            <a:endParaRPr sz="2800">
              <a:solidFill>
                <a:srgbClr val="000000"/>
              </a:solidFill>
            </a:endParaRPr>
          </a:p>
          <a:p>
            <a:pPr indent="0" lvl="0" marL="0" marR="0" rtl="0" algn="l">
              <a:lnSpc>
                <a:spcPct val="90000"/>
              </a:lnSpc>
              <a:spcBef>
                <a:spcPts val="1600"/>
              </a:spcBef>
              <a:spcAft>
                <a:spcPts val="0"/>
              </a:spcAft>
              <a:buClr>
                <a:srgbClr val="000000"/>
              </a:buClr>
              <a:buSzPts val="2800"/>
              <a:buFont typeface="Avenir"/>
              <a:buNone/>
            </a:pPr>
            <a:r>
              <a:rPr lang="en-GB" sz="2800">
                <a:solidFill>
                  <a:srgbClr val="000000"/>
                </a:solidFill>
              </a:rPr>
              <a:t>Verifying the goodness of the developed algorithms on fooling a Convolutional Neural Network on two images datasets.</a:t>
            </a:r>
            <a:endParaRPr sz="2800">
              <a:solidFill>
                <a:srgbClr val="000000"/>
              </a:solidFill>
            </a:endParaRPr>
          </a:p>
          <a:p>
            <a:pPr indent="0" lvl="0" marL="0" marR="0" rtl="0" algn="l">
              <a:lnSpc>
                <a:spcPct val="90000"/>
              </a:lnSpc>
              <a:spcBef>
                <a:spcPts val="1600"/>
              </a:spcBef>
              <a:spcAft>
                <a:spcPts val="1600"/>
              </a:spcAft>
              <a:buClr>
                <a:srgbClr val="000000"/>
              </a:buClr>
              <a:buSzPts val="2800"/>
              <a:buFont typeface="Avenir"/>
              <a:buNone/>
            </a:pPr>
            <a:r>
              <a:rPr lang="en-GB" sz="2800">
                <a:solidFill>
                  <a:srgbClr val="000000"/>
                </a:solidFill>
              </a:rPr>
              <a:t>Keeping the perturbations within a constrained set.</a:t>
            </a:r>
            <a:endParaRPr i="0" sz="2800" u="none" cap="none" strike="noStrike">
              <a:solidFill>
                <a:srgbClr val="000000"/>
              </a:solidFill>
            </a:endParaRPr>
          </a:p>
        </p:txBody>
      </p:sp>
      <p:sp>
        <p:nvSpPr>
          <p:cNvPr id="100" name="Google Shape;100;p2"/>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7f46acac61_1_1"/>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4400">
                <a:latin typeface="Roboto"/>
                <a:ea typeface="Roboto"/>
                <a:cs typeface="Roboto"/>
                <a:sym typeface="Roboto"/>
              </a:rPr>
              <a:t>Context</a:t>
            </a:r>
            <a:endParaRPr sz="4400">
              <a:latin typeface="Roboto"/>
              <a:ea typeface="Roboto"/>
              <a:cs typeface="Roboto"/>
              <a:sym typeface="Roboto"/>
            </a:endParaRPr>
          </a:p>
        </p:txBody>
      </p:sp>
      <p:sp>
        <p:nvSpPr>
          <p:cNvPr id="107" name="Google Shape;107;g27f46acac61_1_1"/>
          <p:cNvSpPr txBox="1"/>
          <p:nvPr/>
        </p:nvSpPr>
        <p:spPr>
          <a:xfrm>
            <a:off x="4071950" y="1857375"/>
            <a:ext cx="7900500" cy="47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a:ea typeface="Roboto"/>
                <a:cs typeface="Roboto"/>
                <a:sym typeface="Roboto"/>
              </a:rPr>
              <a:t>Deep Neural Networks are widely used in many different areas of application but they can be easily fooled by adversarial examples, injecting noise into the input data leading to an incorrect output.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Adversary examples are difficult to recognize since the edit can appear inconsistent to the human eye.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White-box attacks can access the structure of the target DNN and perform back-propagation to calculate the gradient of the loss function with the wrong target but can generate large distorsion in the data.</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We concentrate on black-box </a:t>
            </a:r>
            <a:r>
              <a:rPr lang="en-GB" sz="1800">
                <a:latin typeface="Roboto"/>
                <a:ea typeface="Roboto"/>
                <a:cs typeface="Roboto"/>
                <a:sym typeface="Roboto"/>
              </a:rPr>
              <a:t>attacks</a:t>
            </a:r>
            <a:r>
              <a:rPr lang="en-GB" sz="1800">
                <a:latin typeface="Roboto"/>
                <a:ea typeface="Roboto"/>
                <a:cs typeface="Roboto"/>
                <a:sym typeface="Roboto"/>
              </a:rPr>
              <a:t>, where the adversary has access only to</a:t>
            </a:r>
            <a:r>
              <a:rPr lang="en-GB" sz="1800">
                <a:latin typeface="Roboto"/>
                <a:ea typeface="Roboto"/>
                <a:cs typeface="Roboto"/>
                <a:sym typeface="Roboto"/>
              </a:rPr>
              <a:t> the input and output of the model and must </a:t>
            </a:r>
            <a:r>
              <a:rPr lang="en-GB" sz="1800">
                <a:latin typeface="Roboto"/>
                <a:ea typeface="Roboto"/>
                <a:cs typeface="Roboto"/>
                <a:sym typeface="Roboto"/>
              </a:rPr>
              <a:t>perform a gradient estimation. The large number of queries required for the estimation can be unfeasible in big data situation.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108" name="Google Shape;108;g27f46acac61_1_1"/>
          <p:cNvPicPr preferRelativeResize="0"/>
          <p:nvPr/>
        </p:nvPicPr>
        <p:blipFill>
          <a:blip r:embed="rId3">
            <a:alphaModFix/>
          </a:blip>
          <a:stretch>
            <a:fillRect/>
          </a:stretch>
        </p:blipFill>
        <p:spPr>
          <a:xfrm>
            <a:off x="205975" y="2707901"/>
            <a:ext cx="3705225" cy="289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415633" y="667900"/>
            <a:ext cx="11360700" cy="8316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000000"/>
              </a:buClr>
              <a:buSzPts val="4400"/>
              <a:buFont typeface="Twentieth Century"/>
              <a:buNone/>
            </a:pPr>
            <a:r>
              <a:rPr lang="en-GB" sz="4400">
                <a:latin typeface="Roboto"/>
                <a:ea typeface="Roboto"/>
                <a:cs typeface="Roboto"/>
                <a:sym typeface="Roboto"/>
              </a:rPr>
              <a:t>Context</a:t>
            </a:r>
            <a:endParaRPr sz="4400" strike="noStrike">
              <a:latin typeface="Roboto"/>
              <a:ea typeface="Roboto"/>
              <a:cs typeface="Roboto"/>
              <a:sym typeface="Roboto"/>
            </a:endParaRPr>
          </a:p>
        </p:txBody>
      </p:sp>
      <p:sp>
        <p:nvSpPr>
          <p:cNvPr id="115" name="Google Shape;115;p3"/>
          <p:cNvSpPr txBox="1"/>
          <p:nvPr>
            <p:ph idx="4294967295" type="body"/>
          </p:nvPr>
        </p:nvSpPr>
        <p:spPr>
          <a:xfrm>
            <a:off x="4643450" y="1897050"/>
            <a:ext cx="7465200" cy="4320600"/>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None/>
            </a:pPr>
            <a:r>
              <a:rPr i="0" lang="en-GB" sz="2300" u="none" cap="none" strike="noStrike">
                <a:solidFill>
                  <a:srgbClr val="000000"/>
                </a:solidFill>
              </a:rPr>
              <a:t>Zeroth-order optimization is a subset of gradient-free optimization </a:t>
            </a:r>
            <a:r>
              <a:rPr lang="en-GB" sz="2300">
                <a:solidFill>
                  <a:srgbClr val="000000"/>
                </a:solidFill>
              </a:rPr>
              <a:t>methods, focused on </a:t>
            </a:r>
            <a:r>
              <a:rPr lang="en-GB" sz="2300">
                <a:solidFill>
                  <a:srgbClr val="000000"/>
                </a:solidFill>
              </a:rPr>
              <a:t>solving</a:t>
            </a:r>
            <a:r>
              <a:rPr lang="en-GB" sz="2300">
                <a:solidFill>
                  <a:srgbClr val="000000"/>
                </a:solidFill>
              </a:rPr>
              <a:t> optimization problems</a:t>
            </a:r>
            <a:r>
              <a:rPr i="0" lang="en-GB" sz="2300" u="none" cap="none" strike="noStrike">
                <a:solidFill>
                  <a:srgbClr val="000000"/>
                </a:solidFill>
              </a:rPr>
              <a:t> without exploiting the gradient but only function evaluations.</a:t>
            </a:r>
            <a:endParaRPr i="0" sz="2300" u="none" cap="none" strike="noStrike">
              <a:solidFill>
                <a:srgbClr val="000000"/>
              </a:solidFill>
            </a:endParaRPr>
          </a:p>
          <a:p>
            <a:pPr indent="0" lvl="0" marL="0" marR="0" rtl="0" algn="l">
              <a:lnSpc>
                <a:spcPct val="90000"/>
              </a:lnSpc>
              <a:spcBef>
                <a:spcPts val="0"/>
              </a:spcBef>
              <a:spcAft>
                <a:spcPts val="0"/>
              </a:spcAft>
              <a:buNone/>
            </a:pPr>
            <a:r>
              <a:t/>
            </a:r>
            <a:endParaRPr sz="2300">
              <a:solidFill>
                <a:srgbClr val="000000"/>
              </a:solidFill>
            </a:endParaRPr>
          </a:p>
          <a:p>
            <a:pPr indent="0" lvl="0" marL="0" marR="0" rtl="0" algn="l">
              <a:lnSpc>
                <a:spcPct val="90000"/>
              </a:lnSpc>
              <a:spcBef>
                <a:spcPts val="0"/>
              </a:spcBef>
              <a:spcAft>
                <a:spcPts val="0"/>
              </a:spcAft>
              <a:buNone/>
            </a:pPr>
            <a:r>
              <a:rPr lang="en-GB" sz="2300">
                <a:solidFill>
                  <a:srgbClr val="000000"/>
                </a:solidFill>
              </a:rPr>
              <a:t>The methods we have implemented are:</a:t>
            </a:r>
            <a:r>
              <a:rPr i="0" lang="en-GB" sz="2300" u="none" cap="none" strike="noStrike">
                <a:solidFill>
                  <a:srgbClr val="000000"/>
                </a:solidFill>
              </a:rPr>
              <a:t> </a:t>
            </a:r>
            <a:endParaRPr i="0" sz="2300" u="none" cap="none" strike="noStrike">
              <a:solidFill>
                <a:srgbClr val="000000"/>
              </a:solidFill>
            </a:endParaRPr>
          </a:p>
          <a:p>
            <a:pPr indent="-374650" lvl="0" marL="457200" marR="0" rtl="0" algn="l">
              <a:lnSpc>
                <a:spcPct val="90000"/>
              </a:lnSpc>
              <a:spcBef>
                <a:spcPts val="1001"/>
              </a:spcBef>
              <a:spcAft>
                <a:spcPts val="0"/>
              </a:spcAft>
              <a:buClr>
                <a:srgbClr val="000000"/>
              </a:buClr>
              <a:buSzPts val="2300"/>
              <a:buChar char="●"/>
            </a:pPr>
            <a:r>
              <a:rPr i="0" lang="en-GB" sz="2300" u="none" cap="none" strike="noStrike">
                <a:solidFill>
                  <a:srgbClr val="000000"/>
                </a:solidFill>
              </a:rPr>
              <a:t>Frank-Wolfe Black </a:t>
            </a:r>
            <a:r>
              <a:rPr lang="en-GB" sz="2300">
                <a:solidFill>
                  <a:srgbClr val="000000"/>
                </a:solidFill>
              </a:rPr>
              <a:t>B</a:t>
            </a:r>
            <a:r>
              <a:rPr i="0" lang="en-GB" sz="2300" u="none" cap="none" strike="noStrike">
                <a:solidFill>
                  <a:srgbClr val="000000"/>
                </a:solidFill>
              </a:rPr>
              <a:t>ox</a:t>
            </a:r>
            <a:r>
              <a:rPr lang="en-GB" sz="2300">
                <a:solidFill>
                  <a:srgbClr val="000000"/>
                </a:solidFill>
              </a:rPr>
              <a:t>, a variant of the original projection-free </a:t>
            </a:r>
            <a:r>
              <a:rPr lang="en-GB" sz="2300">
                <a:solidFill>
                  <a:srgbClr val="000000"/>
                </a:solidFill>
              </a:rPr>
              <a:t>algorithm  </a:t>
            </a:r>
            <a:r>
              <a:rPr lang="en-GB" sz="2300">
                <a:solidFill>
                  <a:srgbClr val="000000"/>
                </a:solidFill>
              </a:rPr>
              <a:t>with momentum mechanism</a:t>
            </a:r>
            <a:endParaRPr sz="2300">
              <a:solidFill>
                <a:srgbClr val="000000"/>
              </a:solidFill>
            </a:endParaRPr>
          </a:p>
          <a:p>
            <a:pPr indent="-374650" lvl="0" marL="457200" marR="0" rtl="0" algn="l">
              <a:lnSpc>
                <a:spcPct val="90000"/>
              </a:lnSpc>
              <a:spcBef>
                <a:spcPts val="0"/>
              </a:spcBef>
              <a:spcAft>
                <a:spcPts val="0"/>
              </a:spcAft>
              <a:buClr>
                <a:srgbClr val="000000"/>
              </a:buClr>
              <a:buSzPts val="2300"/>
              <a:buChar char="●"/>
            </a:pPr>
            <a:r>
              <a:rPr i="0" lang="en-GB" sz="2300" u="none" cap="none" strike="noStrike">
                <a:solidFill>
                  <a:srgbClr val="000000"/>
                </a:solidFill>
              </a:rPr>
              <a:t>Accelerated </a:t>
            </a:r>
            <a:r>
              <a:rPr lang="en-GB" sz="2300">
                <a:solidFill>
                  <a:srgbClr val="000000"/>
                </a:solidFill>
              </a:rPr>
              <a:t>Z</a:t>
            </a:r>
            <a:r>
              <a:rPr i="0" lang="en-GB" sz="2300" u="none" cap="none" strike="noStrike">
                <a:solidFill>
                  <a:srgbClr val="000000"/>
                </a:solidFill>
              </a:rPr>
              <a:t>ero-th </a:t>
            </a:r>
            <a:r>
              <a:rPr lang="en-GB" sz="2300">
                <a:solidFill>
                  <a:srgbClr val="000000"/>
                </a:solidFill>
              </a:rPr>
              <a:t>O</a:t>
            </a:r>
            <a:r>
              <a:rPr i="0" lang="en-GB" sz="2300" u="none" cap="none" strike="noStrike">
                <a:solidFill>
                  <a:srgbClr val="000000"/>
                </a:solidFill>
              </a:rPr>
              <a:t>rder Frank Wolfe, an evolution based on the variance reduced technique of SPIDER/SpiderBoost and a novel momentum accelerated technique.</a:t>
            </a:r>
            <a:endParaRPr i="0" sz="2300" u="none" cap="none" strike="noStrike">
              <a:solidFill>
                <a:srgbClr val="000000"/>
              </a:solidFill>
            </a:endParaRPr>
          </a:p>
        </p:txBody>
      </p:sp>
      <p:pic>
        <p:nvPicPr>
          <p:cNvPr descr="A colorful graph of a graph" id="116" name="Google Shape;116;p3"/>
          <p:cNvPicPr preferRelativeResize="0"/>
          <p:nvPr/>
        </p:nvPicPr>
        <p:blipFill rotWithShape="1">
          <a:blip r:embed="rId3">
            <a:alphaModFix/>
          </a:blip>
          <a:srcRect b="0" l="0" r="0" t="0"/>
          <a:stretch/>
        </p:blipFill>
        <p:spPr>
          <a:xfrm>
            <a:off x="225000" y="3119560"/>
            <a:ext cx="3813475" cy="2860093"/>
          </a:xfrm>
          <a:prstGeom prst="rect">
            <a:avLst/>
          </a:prstGeom>
          <a:noFill/>
          <a:ln>
            <a:noFill/>
          </a:ln>
        </p:spPr>
      </p:pic>
      <p:sp>
        <p:nvSpPr>
          <p:cNvPr id="117" name="Google Shape;117;p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415633" y="667900"/>
            <a:ext cx="11360700" cy="831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000000"/>
              </a:buClr>
              <a:buSzPts val="4400"/>
              <a:buFont typeface="Twentieth Century"/>
              <a:buNone/>
            </a:pPr>
            <a:r>
              <a:rPr lang="en-GB" sz="4400">
                <a:latin typeface="Roboto"/>
                <a:ea typeface="Roboto"/>
                <a:cs typeface="Roboto"/>
                <a:sym typeface="Roboto"/>
              </a:rPr>
              <a:t>Context</a:t>
            </a:r>
            <a:endParaRPr sz="4400" strike="noStrike">
              <a:latin typeface="Roboto"/>
              <a:ea typeface="Roboto"/>
              <a:cs typeface="Roboto"/>
              <a:sym typeface="Roboto"/>
            </a:endParaRPr>
          </a:p>
        </p:txBody>
      </p:sp>
      <p:sp>
        <p:nvSpPr>
          <p:cNvPr id="123" name="Google Shape;123;p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pic>
        <p:nvPicPr>
          <p:cNvPr id="124" name="Google Shape;124;p4"/>
          <p:cNvPicPr preferRelativeResize="0"/>
          <p:nvPr/>
        </p:nvPicPr>
        <p:blipFill>
          <a:blip r:embed="rId3">
            <a:alphaModFix/>
          </a:blip>
          <a:stretch>
            <a:fillRect/>
          </a:stretch>
        </p:blipFill>
        <p:spPr>
          <a:xfrm>
            <a:off x="1328850" y="3523200"/>
            <a:ext cx="4193929" cy="3083750"/>
          </a:xfrm>
          <a:prstGeom prst="rect">
            <a:avLst/>
          </a:prstGeom>
          <a:noFill/>
          <a:ln>
            <a:noFill/>
          </a:ln>
        </p:spPr>
      </p:pic>
      <p:pic>
        <p:nvPicPr>
          <p:cNvPr id="125" name="Google Shape;125;p4"/>
          <p:cNvPicPr preferRelativeResize="0"/>
          <p:nvPr/>
        </p:nvPicPr>
        <p:blipFill>
          <a:blip r:embed="rId4">
            <a:alphaModFix/>
          </a:blip>
          <a:stretch>
            <a:fillRect/>
          </a:stretch>
        </p:blipFill>
        <p:spPr>
          <a:xfrm>
            <a:off x="6136475" y="3442400"/>
            <a:ext cx="4061225" cy="3164550"/>
          </a:xfrm>
          <a:prstGeom prst="rect">
            <a:avLst/>
          </a:prstGeom>
          <a:noFill/>
          <a:ln>
            <a:noFill/>
          </a:ln>
        </p:spPr>
      </p:pic>
      <p:sp>
        <p:nvSpPr>
          <p:cNvPr id="126" name="Google Shape;126;p4"/>
          <p:cNvSpPr txBox="1"/>
          <p:nvPr/>
        </p:nvSpPr>
        <p:spPr>
          <a:xfrm>
            <a:off x="415625" y="1928825"/>
            <a:ext cx="10881000" cy="17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Roboto"/>
                <a:ea typeface="Roboto"/>
                <a:cs typeface="Roboto"/>
                <a:sym typeface="Roboto"/>
              </a:rPr>
              <a:t>The datasets we have used to train the DNN and then modified to fool them are:</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Mnist: 10000 grey-scale 28x28 images representing numbers between 0 and 9</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CIFAR10: 10000 RGB 32x32 images representing 10 different classes (0 -&gt; airplane , 1 -&gt; automobile, 3 -&gt; bird, ...)</a:t>
            </a:r>
            <a:endParaRPr sz="2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400"/>
              <a:buFont typeface="Twentieth Century"/>
              <a:buNone/>
            </a:pPr>
            <a:r>
              <a:rPr lang="en-GB" sz="4400">
                <a:solidFill>
                  <a:srgbClr val="FFFFFF"/>
                </a:solidFill>
                <a:latin typeface="Roboto"/>
                <a:ea typeface="Roboto"/>
                <a:cs typeface="Roboto"/>
                <a:sym typeface="Roboto"/>
              </a:rPr>
              <a:t>Context</a:t>
            </a:r>
            <a:endParaRPr i="0" sz="4400" u="none" cap="none" strike="noStrike">
              <a:solidFill>
                <a:srgbClr val="000000"/>
              </a:solidFill>
              <a:latin typeface="Roboto"/>
              <a:ea typeface="Roboto"/>
              <a:cs typeface="Roboto"/>
              <a:sym typeface="Roboto"/>
            </a:endParaRPr>
          </a:p>
        </p:txBody>
      </p:sp>
      <p:sp>
        <p:nvSpPr>
          <p:cNvPr id="132" name="Google Shape;132;p5"/>
          <p:cNvSpPr txBox="1"/>
          <p:nvPr>
            <p:ph idx="4294967295" type="body"/>
          </p:nvPr>
        </p:nvSpPr>
        <p:spPr>
          <a:xfrm>
            <a:off x="415625" y="1674275"/>
            <a:ext cx="8424900" cy="1928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1600"/>
              </a:spcAft>
              <a:buClr>
                <a:srgbClr val="000000"/>
              </a:buClr>
              <a:buSzPts val="2800"/>
              <a:buFont typeface="Avenir"/>
              <a:buNone/>
            </a:pPr>
            <a:r>
              <a:rPr lang="en-GB" sz="2800">
                <a:solidFill>
                  <a:srgbClr val="000000"/>
                </a:solidFill>
              </a:rPr>
              <a:t>We aim to minimize the loss function of the modified image with respect to the wrong target label, keeping the modification within the constrained set.</a:t>
            </a:r>
            <a:endParaRPr i="0" sz="2800" u="none" cap="none" strike="noStrike">
              <a:solidFill>
                <a:srgbClr val="000000"/>
              </a:solidFill>
            </a:endParaRPr>
          </a:p>
        </p:txBody>
      </p:sp>
      <p:sp>
        <p:nvSpPr>
          <p:cNvPr id="133" name="Google Shape;133;p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id="134" name="Google Shape;134;p5"/>
          <p:cNvPicPr preferRelativeResize="0"/>
          <p:nvPr/>
        </p:nvPicPr>
        <p:blipFill>
          <a:blip r:embed="rId3">
            <a:alphaModFix/>
          </a:blip>
          <a:stretch>
            <a:fillRect/>
          </a:stretch>
        </p:blipFill>
        <p:spPr>
          <a:xfrm>
            <a:off x="9056612" y="1987625"/>
            <a:ext cx="2083809" cy="524700"/>
          </a:xfrm>
          <a:prstGeom prst="rect">
            <a:avLst/>
          </a:prstGeom>
          <a:noFill/>
          <a:ln>
            <a:noFill/>
          </a:ln>
        </p:spPr>
      </p:pic>
      <p:pic>
        <p:nvPicPr>
          <p:cNvPr id="135" name="Google Shape;135;p5"/>
          <p:cNvPicPr preferRelativeResize="0"/>
          <p:nvPr/>
        </p:nvPicPr>
        <p:blipFill>
          <a:blip r:embed="rId4">
            <a:alphaModFix/>
          </a:blip>
          <a:stretch>
            <a:fillRect/>
          </a:stretch>
        </p:blipFill>
        <p:spPr>
          <a:xfrm>
            <a:off x="8544375" y="3000439"/>
            <a:ext cx="3108284" cy="831600"/>
          </a:xfrm>
          <a:prstGeom prst="rect">
            <a:avLst/>
          </a:prstGeom>
          <a:noFill/>
          <a:ln>
            <a:noFill/>
          </a:ln>
        </p:spPr>
      </p:pic>
      <p:pic>
        <p:nvPicPr>
          <p:cNvPr id="136" name="Google Shape;136;p5"/>
          <p:cNvPicPr preferRelativeResize="0"/>
          <p:nvPr/>
        </p:nvPicPr>
        <p:blipFill>
          <a:blip r:embed="rId5">
            <a:alphaModFix/>
          </a:blip>
          <a:stretch>
            <a:fillRect/>
          </a:stretch>
        </p:blipFill>
        <p:spPr>
          <a:xfrm>
            <a:off x="6657377" y="4423111"/>
            <a:ext cx="5118948" cy="974387"/>
          </a:xfrm>
          <a:prstGeom prst="rect">
            <a:avLst/>
          </a:prstGeom>
          <a:noFill/>
          <a:ln>
            <a:noFill/>
          </a:ln>
        </p:spPr>
      </p:pic>
      <p:sp>
        <p:nvSpPr>
          <p:cNvPr id="137" name="Google Shape;137;p5"/>
          <p:cNvSpPr txBox="1"/>
          <p:nvPr/>
        </p:nvSpPr>
        <p:spPr>
          <a:xfrm>
            <a:off x="415625" y="3676450"/>
            <a:ext cx="6338400" cy="27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Roboto"/>
                <a:ea typeface="Roboto"/>
                <a:cs typeface="Roboto"/>
                <a:sym typeface="Roboto"/>
              </a:rPr>
              <a:t>Our task was developing the algorithms of FWBB and Acc-ZOFW for the finite-sum setting, but we also tried to adapt the stochastic setting to work with a single image rather than multiples.</a:t>
            </a:r>
            <a:endParaRPr sz="2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43" name="Google Shape;143;p6"/>
          <p:cNvSpPr txBox="1"/>
          <p:nvPr>
            <p:ph type="title"/>
          </p:nvPr>
        </p:nvSpPr>
        <p:spPr>
          <a:xfrm>
            <a:off x="415633" y="667900"/>
            <a:ext cx="11360700" cy="831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Twentieth Century"/>
              <a:buNone/>
            </a:pPr>
            <a:r>
              <a:rPr lang="en-GB" sz="4400">
                <a:latin typeface="Roboto"/>
                <a:ea typeface="Roboto"/>
                <a:cs typeface="Roboto"/>
                <a:sym typeface="Roboto"/>
              </a:rPr>
              <a:t>Methods</a:t>
            </a:r>
            <a:endParaRPr i="0" sz="4400" u="none" cap="none" strike="noStrike">
              <a:latin typeface="Roboto"/>
              <a:ea typeface="Roboto"/>
              <a:cs typeface="Roboto"/>
              <a:sym typeface="Roboto"/>
            </a:endParaRPr>
          </a:p>
        </p:txBody>
      </p:sp>
      <p:sp>
        <p:nvSpPr>
          <p:cNvPr id="144" name="Google Shape;144;p6"/>
          <p:cNvSpPr txBox="1"/>
          <p:nvPr/>
        </p:nvSpPr>
        <p:spPr>
          <a:xfrm>
            <a:off x="415625" y="2018100"/>
            <a:ext cx="8965500" cy="373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Frank Wolfe is a projection-free optimization method </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It is able to keep the iterates within the constrained set</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Can deal with nonconvex problems and adversarial attacks</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In Black Box setting it estimates the gradient with symmetric finite differences</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A white paper with black text&#10;&#10;Description automatically generated" id="149" name="Google Shape;149;p7"/>
          <p:cNvPicPr preferRelativeResize="0"/>
          <p:nvPr/>
        </p:nvPicPr>
        <p:blipFill rotWithShape="1">
          <a:blip r:embed="rId3">
            <a:alphaModFix/>
          </a:blip>
          <a:srcRect b="0" l="0" r="0" t="0"/>
          <a:stretch/>
        </p:blipFill>
        <p:spPr>
          <a:xfrm>
            <a:off x="415625" y="1707700"/>
            <a:ext cx="7531801" cy="4707375"/>
          </a:xfrm>
          <a:prstGeom prst="rect">
            <a:avLst/>
          </a:prstGeom>
          <a:noFill/>
          <a:ln>
            <a:noFill/>
          </a:ln>
        </p:spPr>
      </p:pic>
      <p:sp>
        <p:nvSpPr>
          <p:cNvPr id="150" name="Google Shape;150;p7"/>
          <p:cNvSpPr txBox="1"/>
          <p:nvPr/>
        </p:nvSpPr>
        <p:spPr>
          <a:xfrm>
            <a:off x="8151125" y="2678900"/>
            <a:ext cx="3625200" cy="2218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1"/>
              </a:spcBef>
              <a:spcAft>
                <a:spcPts val="0"/>
              </a:spcAft>
              <a:buNone/>
            </a:pPr>
            <a:r>
              <a:rPr lang="en-GB" sz="2200">
                <a:latin typeface="Roboto"/>
                <a:ea typeface="Roboto"/>
                <a:cs typeface="Roboto"/>
                <a:sym typeface="Roboto"/>
              </a:rPr>
              <a:t>M</a:t>
            </a:r>
            <a:r>
              <a:rPr lang="en-GB" sz="2200">
                <a:latin typeface="Roboto"/>
                <a:ea typeface="Roboto"/>
                <a:cs typeface="Roboto"/>
                <a:sym typeface="Roboto"/>
              </a:rPr>
              <a:t>ain steps:</a:t>
            </a:r>
            <a:endParaRPr sz="2200">
              <a:latin typeface="Roboto"/>
              <a:ea typeface="Roboto"/>
              <a:cs typeface="Roboto"/>
              <a:sym typeface="Roboto"/>
            </a:endParaRPr>
          </a:p>
          <a:p>
            <a:pPr indent="-368300" lvl="0" marL="457200" rtl="0" algn="l">
              <a:lnSpc>
                <a:spcPct val="90000"/>
              </a:lnSpc>
              <a:spcBef>
                <a:spcPts val="1600"/>
              </a:spcBef>
              <a:spcAft>
                <a:spcPts val="0"/>
              </a:spcAft>
              <a:buClr>
                <a:srgbClr val="000000"/>
              </a:buClr>
              <a:buSzPts val="2200"/>
              <a:buFont typeface="Roboto"/>
              <a:buAutoNum type="arabicPeriod"/>
            </a:pPr>
            <a:r>
              <a:rPr lang="en-GB" sz="2200">
                <a:latin typeface="Roboto"/>
                <a:ea typeface="Roboto"/>
                <a:cs typeface="Roboto"/>
                <a:sym typeface="Roboto"/>
              </a:rPr>
              <a:t>Initialization</a:t>
            </a:r>
            <a:endParaRPr sz="2200">
              <a:latin typeface="Roboto"/>
              <a:ea typeface="Roboto"/>
              <a:cs typeface="Roboto"/>
              <a:sym typeface="Roboto"/>
            </a:endParaRPr>
          </a:p>
          <a:p>
            <a:pPr indent="-368300" lvl="0" marL="457200" rtl="0" algn="l">
              <a:lnSpc>
                <a:spcPct val="90000"/>
              </a:lnSpc>
              <a:spcBef>
                <a:spcPts val="0"/>
              </a:spcBef>
              <a:spcAft>
                <a:spcPts val="0"/>
              </a:spcAft>
              <a:buClr>
                <a:srgbClr val="000000"/>
              </a:buClr>
              <a:buSzPts val="2200"/>
              <a:buFont typeface="Roboto"/>
              <a:buAutoNum type="arabicPeriod"/>
            </a:pPr>
            <a:r>
              <a:rPr lang="en-GB" sz="2200">
                <a:latin typeface="Roboto"/>
                <a:ea typeface="Roboto"/>
                <a:cs typeface="Roboto"/>
                <a:sym typeface="Roboto"/>
              </a:rPr>
              <a:t>Gradient estimation</a:t>
            </a:r>
            <a:endParaRPr sz="2200">
              <a:latin typeface="Roboto"/>
              <a:ea typeface="Roboto"/>
              <a:cs typeface="Roboto"/>
              <a:sym typeface="Roboto"/>
            </a:endParaRPr>
          </a:p>
          <a:p>
            <a:pPr indent="-368300" lvl="0" marL="457200" rtl="0" algn="l">
              <a:lnSpc>
                <a:spcPct val="90000"/>
              </a:lnSpc>
              <a:spcBef>
                <a:spcPts val="0"/>
              </a:spcBef>
              <a:spcAft>
                <a:spcPts val="0"/>
              </a:spcAft>
              <a:buClr>
                <a:srgbClr val="000000"/>
              </a:buClr>
              <a:buSzPts val="2200"/>
              <a:buFont typeface="Roboto"/>
              <a:buAutoNum type="arabicPeriod"/>
            </a:pPr>
            <a:r>
              <a:rPr lang="en-GB" sz="2200">
                <a:latin typeface="Roboto"/>
                <a:ea typeface="Roboto"/>
                <a:cs typeface="Roboto"/>
                <a:sym typeface="Roboto"/>
              </a:rPr>
              <a:t>Momentum</a:t>
            </a:r>
            <a:endParaRPr sz="2200">
              <a:latin typeface="Roboto"/>
              <a:ea typeface="Roboto"/>
              <a:cs typeface="Roboto"/>
              <a:sym typeface="Roboto"/>
            </a:endParaRPr>
          </a:p>
          <a:p>
            <a:pPr indent="-368300" lvl="0" marL="457200" rtl="0" algn="l">
              <a:lnSpc>
                <a:spcPct val="90000"/>
              </a:lnSpc>
              <a:spcBef>
                <a:spcPts val="0"/>
              </a:spcBef>
              <a:spcAft>
                <a:spcPts val="0"/>
              </a:spcAft>
              <a:buClr>
                <a:srgbClr val="000000"/>
              </a:buClr>
              <a:buSzPts val="2200"/>
              <a:buFont typeface="Roboto"/>
              <a:buAutoNum type="arabicPeriod"/>
            </a:pPr>
            <a:r>
              <a:rPr lang="en-GB" sz="2200">
                <a:latin typeface="Roboto"/>
                <a:ea typeface="Roboto"/>
                <a:cs typeface="Roboto"/>
                <a:sym typeface="Roboto"/>
              </a:rPr>
              <a:t>Descent direction</a:t>
            </a:r>
            <a:endParaRPr sz="2200">
              <a:latin typeface="Roboto"/>
              <a:ea typeface="Roboto"/>
              <a:cs typeface="Roboto"/>
              <a:sym typeface="Roboto"/>
            </a:endParaRPr>
          </a:p>
          <a:p>
            <a:pPr indent="-368300" lvl="0" marL="457200" rtl="0" algn="l">
              <a:lnSpc>
                <a:spcPct val="90000"/>
              </a:lnSpc>
              <a:spcBef>
                <a:spcPts val="0"/>
              </a:spcBef>
              <a:spcAft>
                <a:spcPts val="0"/>
              </a:spcAft>
              <a:buClr>
                <a:srgbClr val="000000"/>
              </a:buClr>
              <a:buSzPts val="2200"/>
              <a:buFont typeface="Roboto"/>
              <a:buAutoNum type="arabicPeriod"/>
            </a:pPr>
            <a:r>
              <a:rPr lang="en-GB" sz="2200">
                <a:latin typeface="Roboto"/>
                <a:ea typeface="Roboto"/>
                <a:cs typeface="Roboto"/>
                <a:sym typeface="Roboto"/>
              </a:rPr>
              <a:t>Updating  </a:t>
            </a:r>
            <a:endParaRPr sz="2200">
              <a:latin typeface="Roboto"/>
              <a:ea typeface="Roboto"/>
              <a:cs typeface="Roboto"/>
              <a:sym typeface="Roboto"/>
            </a:endParaRPr>
          </a:p>
        </p:txBody>
      </p:sp>
      <p:sp>
        <p:nvSpPr>
          <p:cNvPr id="151" name="Google Shape;151;p7"/>
          <p:cNvSpPr txBox="1"/>
          <p:nvPr>
            <p:ph type="title"/>
          </p:nvPr>
        </p:nvSpPr>
        <p:spPr>
          <a:xfrm>
            <a:off x="415633" y="667900"/>
            <a:ext cx="11360700" cy="83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4400">
                <a:latin typeface="Roboto"/>
                <a:ea typeface="Roboto"/>
                <a:cs typeface="Roboto"/>
                <a:sym typeface="Roboto"/>
              </a:rPr>
              <a:t>Methods</a:t>
            </a:r>
            <a:endParaRPr sz="4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2023-09-07T07:37:09Z</dcterms:created>
  <dc:creator>Minto Stefano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3</vt:i4>
  </property>
  <property fmtid="{D5CDD505-2E9C-101B-9397-08002B2CF9AE}" pid="4" name="PresentationFormat">
    <vt:lpwstr>Widescreen</vt:lpwstr>
  </property>
  <property fmtid="{D5CDD505-2E9C-101B-9397-08002B2CF9AE}" pid="5" name="Slides">
    <vt:i4>10</vt:i4>
  </property>
</Properties>
</file>