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97" r:id="rId2"/>
    <p:sldId id="256" r:id="rId3"/>
    <p:sldId id="274" r:id="rId4"/>
    <p:sldId id="257" r:id="rId5"/>
    <p:sldId id="258" r:id="rId6"/>
    <p:sldId id="259" r:id="rId7"/>
    <p:sldId id="260" r:id="rId8"/>
    <p:sldId id="298" r:id="rId9"/>
    <p:sldId id="317" r:id="rId10"/>
    <p:sldId id="261" r:id="rId11"/>
    <p:sldId id="305" r:id="rId12"/>
    <p:sldId id="306" r:id="rId13"/>
    <p:sldId id="264" r:id="rId14"/>
    <p:sldId id="262" r:id="rId15"/>
    <p:sldId id="263" r:id="rId16"/>
    <p:sldId id="307" r:id="rId17"/>
    <p:sldId id="308" r:id="rId18"/>
    <p:sldId id="309" r:id="rId19"/>
    <p:sldId id="310" r:id="rId20"/>
    <p:sldId id="311" r:id="rId21"/>
    <p:sldId id="312" r:id="rId22"/>
    <p:sldId id="265" r:id="rId23"/>
    <p:sldId id="266" r:id="rId24"/>
    <p:sldId id="267" r:id="rId25"/>
    <p:sldId id="268" r:id="rId26"/>
    <p:sldId id="300" r:id="rId27"/>
    <p:sldId id="302" r:id="rId28"/>
    <p:sldId id="301" r:id="rId29"/>
    <p:sldId id="303" r:id="rId30"/>
    <p:sldId id="304" r:id="rId31"/>
    <p:sldId id="269" r:id="rId32"/>
    <p:sldId id="271" r:id="rId33"/>
    <p:sldId id="270" r:id="rId34"/>
    <p:sldId id="273" r:id="rId35"/>
    <p:sldId id="313" r:id="rId36"/>
    <p:sldId id="272" r:id="rId37"/>
    <p:sldId id="314" r:id="rId38"/>
    <p:sldId id="315" r:id="rId39"/>
    <p:sldId id="316" r:id="rId40"/>
    <p:sldId id="282" r:id="rId41"/>
    <p:sldId id="283" r:id="rId42"/>
    <p:sldId id="284" r:id="rId43"/>
    <p:sldId id="321" r:id="rId44"/>
    <p:sldId id="275" r:id="rId45"/>
    <p:sldId id="277" r:id="rId46"/>
    <p:sldId id="280" r:id="rId47"/>
    <p:sldId id="281" r:id="rId48"/>
    <p:sldId id="279" r:id="rId49"/>
    <p:sldId id="276" r:id="rId50"/>
    <p:sldId id="285" r:id="rId51"/>
    <p:sldId id="319" r:id="rId52"/>
    <p:sldId id="289" r:id="rId53"/>
    <p:sldId id="287" r:id="rId54"/>
    <p:sldId id="288" r:id="rId55"/>
    <p:sldId id="320" r:id="rId56"/>
    <p:sldId id="286" r:id="rId57"/>
    <p:sldId id="290" r:id="rId58"/>
    <p:sldId id="291" r:id="rId59"/>
    <p:sldId id="294" r:id="rId60"/>
    <p:sldId id="295" r:id="rId6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FCF"/>
    <a:srgbClr val="72559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39A00-4A20-4EF8-A6B5-4A705CF5DEFA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27537-F503-424A-B35D-3C4E6D0A43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929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1729F6-8A0A-5D14-CBFE-D7D5D234E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956431-C0D9-02A7-E36A-2CD8C19C4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181B09-9D04-98FA-320F-4CE7C602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1B7D-F7EB-4759-AE3E-39F6F18DFC68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F3EA12-8C54-6657-AE66-6D9FD62A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341C9C-B097-DA46-707F-6018D876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78E-4CEF-40D2-99DD-9C45DBD6DA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39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207C98-9F4B-11D7-269F-DCB1A7B3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1903901-3AEE-CF26-9AF7-A66382551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FB3C0F-93F6-63F2-D80F-63A28FA7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1B7D-F7EB-4759-AE3E-39F6F18DFC68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37EED9-1D03-AD81-1B3C-620519D2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0D816F-DB85-C45E-1DED-AE2DC4DB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78E-4CEF-40D2-99DD-9C45DBD6DA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520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4CB85F5-0538-D2D7-5960-5D6D0371C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534199-2AC4-9323-5AC9-DAAB3642E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92D7F-C71E-4D34-5E72-4860770D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1B7D-F7EB-4759-AE3E-39F6F18DFC68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8A7F96-A8B1-1977-EB7E-0DCF5EA1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418FF6-278E-7425-CC3A-08FA1CCD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78E-4CEF-40D2-99DD-9C45DBD6DA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392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A63169-563C-DE6E-1839-5B661F45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D57C92-991F-27BB-59D0-5425BC243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6C1651-1500-07C4-1703-E2CEAEFA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1B7D-F7EB-4759-AE3E-39F6F18DFC68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1A3D77-7217-A8A8-0AD9-DF304002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6EDD34-9F19-6969-6350-4302C4C0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78E-4CEF-40D2-99DD-9C45DBD6DA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61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B77B6A-9E54-1F02-8E8A-D8232982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077D118-200F-B9B4-E8D8-C8FE91C5C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C67061-7BC2-A073-646C-BB252ACB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1B7D-F7EB-4759-AE3E-39F6F18DFC68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369FA7-303C-C8F0-2B1F-1A4D9966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0682B4-4D46-E725-D6BD-6365566C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78E-4CEF-40D2-99DD-9C45DBD6DA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232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1107D9-EE88-FA86-FC58-BBF90B69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CA1C8E-28F0-8B79-1BE1-9ED783DEF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F52876-9BDB-E4EE-B90F-3E67CCDD3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4F23AC7-68E3-8731-4FDC-5F0E2C6B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1B7D-F7EB-4759-AE3E-39F6F18DFC68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D59787-80AB-3E02-90A1-E6F578A7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FBBCE7-1A5B-80C5-140B-846432BB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78E-4CEF-40D2-99DD-9C45DBD6DA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6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FE8A57-95E8-8B52-101D-9ACDC5E7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69538A-A805-C4B8-3C4C-72D31B4E0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500738-5088-0933-F5CA-21F4C8019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6050FD8-08C3-A506-4B1E-81345AAFE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2F7BBB4-26E8-61CE-11B1-98214B74B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CD740A7-DA2C-2972-C158-350B9B5D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1B7D-F7EB-4759-AE3E-39F6F18DFC68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BF8C15E-8AFE-EA3D-CF31-43E6A18E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CDA6559-8B7E-55DF-7729-2BBDE1E3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78E-4CEF-40D2-99DD-9C45DBD6DA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21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76113A-9036-867A-3778-EB5E79C4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566DC71-4D26-BB81-DCEE-F8DC9633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1B7D-F7EB-4759-AE3E-39F6F18DFC68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B1629C-E8CB-4BF0-FF9D-F1708E98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5B6A911-B777-32B2-F51F-7D3E50F5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78E-4CEF-40D2-99DD-9C45DBD6DA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1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0626F32-7E9E-BAE8-5D2E-A3523649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1B7D-F7EB-4759-AE3E-39F6F18DFC68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A8E5A8-D573-8788-C934-30836FD2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6B20A8-0714-F09E-ADAF-60388C40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78E-4CEF-40D2-99DD-9C45DBD6DA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628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854187-AC32-CA99-1742-03DD1F33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2351F1-0130-8D6D-5A25-69C1E0030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916B889-BECA-DE45-8CBF-C3D9CDE3B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7D92DE-11BF-37FD-64D2-F46FB802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1B7D-F7EB-4759-AE3E-39F6F18DFC68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68ACB5-F981-492B-8BBB-CDD6A566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81C01E-A19D-46D8-3D16-1FC75D7A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78E-4CEF-40D2-99DD-9C45DBD6DA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476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67752D-4126-E9CB-420B-CCAC6313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9E7F7D0-46FD-3677-8F0D-812EFFFBD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8C66A5-8E22-9E88-A070-A6DC70845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AD9C5B-0DC5-49DE-8052-2D4AB313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1B7D-F7EB-4759-AE3E-39F6F18DFC68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F1428F-6471-DC04-0B43-CD76B657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069BF7-6D64-AD11-2C03-74FEEADF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78E-4CEF-40D2-99DD-9C45DBD6DA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17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8C065EB-7249-2414-4FB8-79E4C2CB6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8C6A6D-FE27-1A25-3CD1-285ADA72E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65A94B-99EA-3ACA-5041-8C958532D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A1B7D-F7EB-4759-AE3E-39F6F18DFC68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4FB031-4D0F-9C7B-BC12-1ADECC5AB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C01B9B-2859-FAB7-184F-C2692AE5B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378E-4CEF-40D2-99DD-9C45DBD6DA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0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9F21B9-FB44-4AEC-0013-32E128969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it-IT"/>
              <a:t>Esercitazione </a:t>
            </a:r>
            <a:r>
              <a:rPr lang="it-IT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60590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445DE-DA6A-B361-1ECA-EF24D15BA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CAB69D-0847-CBF8-B448-5D98526E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Pow2 Scale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11817CB-8A01-FAFC-89AE-465C4D6C044E}"/>
              </a:ext>
            </a:extLst>
          </p:cNvPr>
          <p:cNvSpPr txBox="1"/>
          <p:nvPr/>
        </p:nvSpPr>
        <p:spPr>
          <a:xfrm>
            <a:off x="838200" y="2340528"/>
            <a:ext cx="193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Domain: [-10, 10]</a:t>
            </a:r>
            <a:br>
              <a:rPr lang="it-IT" dirty="0"/>
            </a:br>
            <a:br>
              <a:rPr lang="it-IT" dirty="0"/>
            </a:br>
            <a:r>
              <a:rPr lang="it-IT" dirty="0"/>
              <a:t>Range:    [   0,  50]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CC3BABF-D24C-9E87-764D-7BBF66979EF0}"/>
              </a:ext>
            </a:extLst>
          </p:cNvPr>
          <p:cNvSpPr txBox="1"/>
          <p:nvPr/>
        </p:nvSpPr>
        <p:spPr>
          <a:xfrm>
            <a:off x="7668236" y="2617527"/>
            <a:ext cx="1716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 := mx</a:t>
            </a:r>
            <a:r>
              <a:rPr lang="it-IT" baseline="30000" dirty="0"/>
              <a:t>2</a:t>
            </a:r>
            <a:r>
              <a:rPr lang="it-IT" dirty="0"/>
              <a:t> + q = ??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524BBBD-0788-9CF4-5485-8888CFD1C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150" y="1690688"/>
            <a:ext cx="2647016" cy="448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8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445DE-DA6A-B361-1ECA-EF24D15BA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CAB69D-0847-CBF8-B448-5D98526E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Pow2 Scale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313BA66-B37D-1B34-060E-6F3765A8B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6945"/>
            <a:ext cx="12192000" cy="2964110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F3A6745A-6DA7-91D4-72BC-7BD14FB082E4}"/>
              </a:ext>
            </a:extLst>
          </p:cNvPr>
          <p:cNvSpPr/>
          <p:nvPr/>
        </p:nvSpPr>
        <p:spPr>
          <a:xfrm>
            <a:off x="46522" y="3997663"/>
            <a:ext cx="12098956" cy="842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CF89660-11FF-C0E3-998F-DF2F686D364A}"/>
              </a:ext>
            </a:extLst>
          </p:cNvPr>
          <p:cNvCxnSpPr>
            <a:cxnSpLocks/>
          </p:cNvCxnSpPr>
          <p:nvPr/>
        </p:nvCxnSpPr>
        <p:spPr>
          <a:xfrm>
            <a:off x="109057" y="3080159"/>
            <a:ext cx="4924337" cy="0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3FBFD60-7B16-7582-785E-D0CD121A49B7}"/>
              </a:ext>
            </a:extLst>
          </p:cNvPr>
          <p:cNvCxnSpPr>
            <a:cxnSpLocks/>
          </p:cNvCxnSpPr>
          <p:nvPr/>
        </p:nvCxnSpPr>
        <p:spPr>
          <a:xfrm flipH="1">
            <a:off x="6828639" y="3080159"/>
            <a:ext cx="4949504" cy="0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74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445DE-DA6A-B361-1ECA-EF24D15BA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CAB69D-0847-CBF8-B448-5D98526E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Pow2 Scale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313BA66-B37D-1B34-060E-6F3765A8B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6945"/>
            <a:ext cx="12192000" cy="2964110"/>
          </a:xfrm>
          <a:prstGeom prst="rect">
            <a:avLst/>
          </a:prstGeom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CF89660-11FF-C0E3-998F-DF2F686D364A}"/>
              </a:ext>
            </a:extLst>
          </p:cNvPr>
          <p:cNvCxnSpPr>
            <a:cxnSpLocks/>
          </p:cNvCxnSpPr>
          <p:nvPr/>
        </p:nvCxnSpPr>
        <p:spPr>
          <a:xfrm>
            <a:off x="109057" y="4011337"/>
            <a:ext cx="11669086" cy="0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23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82B72-42A6-C5D4-265D-2471D0214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56F8E1-A4D4-6AB3-EAC6-8F7CC4A5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Pow2 Scale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6A291ED-14F9-1B38-CA89-7E39BA687EC6}"/>
              </a:ext>
            </a:extLst>
          </p:cNvPr>
          <p:cNvSpPr txBox="1"/>
          <p:nvPr/>
        </p:nvSpPr>
        <p:spPr>
          <a:xfrm>
            <a:off x="838200" y="2340528"/>
            <a:ext cx="193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Domain: [-10, 10]</a:t>
            </a:r>
            <a:br>
              <a:rPr lang="it-IT" dirty="0"/>
            </a:br>
            <a:br>
              <a:rPr lang="it-IT" dirty="0"/>
            </a:br>
            <a:r>
              <a:rPr lang="it-IT" dirty="0"/>
              <a:t>Range:    [   0,  50]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C868CF2-50A7-AE20-2501-AFDEC40947D4}"/>
              </a:ext>
            </a:extLst>
          </p:cNvPr>
          <p:cNvSpPr txBox="1"/>
          <p:nvPr/>
        </p:nvSpPr>
        <p:spPr>
          <a:xfrm>
            <a:off x="7668236" y="2617527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 := m(</a:t>
            </a:r>
            <a:r>
              <a:rPr lang="it-IT" dirty="0" err="1"/>
              <a:t>x+</a:t>
            </a:r>
            <a:r>
              <a:rPr lang="it-IT" i="1" dirty="0" err="1"/>
              <a:t>shift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 + q = ??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3A50975-A666-AD15-DD50-1E88B5D1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663" y="1690688"/>
            <a:ext cx="3631547" cy="4240473"/>
          </a:xfrm>
          <a:prstGeom prst="rect">
            <a:avLst/>
          </a:prstGeom>
        </p:spPr>
      </p:pic>
      <p:sp>
        <p:nvSpPr>
          <p:cNvPr id="3" name="Freccia in giù 2">
            <a:extLst>
              <a:ext uri="{FF2B5EF4-FFF2-40B4-BE49-F238E27FC236}">
                <a16:creationId xmlns:a16="http://schemas.microsoft.com/office/drawing/2014/main" id="{6C5BB6CE-E9A7-B25D-A460-84389D63FF6B}"/>
              </a:ext>
            </a:extLst>
          </p:cNvPr>
          <p:cNvSpPr/>
          <p:nvPr/>
        </p:nvSpPr>
        <p:spPr>
          <a:xfrm>
            <a:off x="8694159" y="2206305"/>
            <a:ext cx="201336" cy="406471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4293C72-85FB-BF46-B112-4CDAF11E673E}"/>
              </a:ext>
            </a:extLst>
          </p:cNvPr>
          <p:cNvCxnSpPr/>
          <p:nvPr/>
        </p:nvCxnSpPr>
        <p:spPr>
          <a:xfrm flipH="1">
            <a:off x="8632272" y="2902591"/>
            <a:ext cx="37750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475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D4639-CE6A-5F60-FB5D-0673151B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B6B7C8-D553-0D3F-1D96-E162619A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Pow2 Scale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46CB1D6-1902-77F0-372F-F4166B7F17E8}"/>
              </a:ext>
            </a:extLst>
          </p:cNvPr>
          <p:cNvSpPr txBox="1"/>
          <p:nvPr/>
        </p:nvSpPr>
        <p:spPr>
          <a:xfrm>
            <a:off x="838200" y="2340528"/>
            <a:ext cx="193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Domain: [-10, 10]</a:t>
            </a:r>
            <a:br>
              <a:rPr lang="it-IT" dirty="0"/>
            </a:br>
            <a:br>
              <a:rPr lang="it-IT" dirty="0"/>
            </a:br>
            <a:r>
              <a:rPr lang="it-IT" dirty="0"/>
              <a:t>Range:    [   0,  50]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47BA8DC-E519-C172-1764-68E7917A48D2}"/>
              </a:ext>
            </a:extLst>
          </p:cNvPr>
          <p:cNvSpPr txBox="1"/>
          <p:nvPr/>
        </p:nvSpPr>
        <p:spPr>
          <a:xfrm>
            <a:off x="7668236" y="2617527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 := m(</a:t>
            </a:r>
            <a:r>
              <a:rPr lang="it-IT" dirty="0" err="1"/>
              <a:t>x+</a:t>
            </a:r>
            <a:r>
              <a:rPr lang="it-IT" i="1" dirty="0" err="1"/>
              <a:t>shift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 + q = 0.125(x+10)</a:t>
            </a:r>
            <a:r>
              <a:rPr lang="it-IT" baseline="30000" dirty="0"/>
              <a:t>2</a:t>
            </a:r>
            <a:r>
              <a:rPr lang="it-IT" dirty="0"/>
              <a:t> + 0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7EDD529-9056-E002-4AD5-F87C5D8DA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663" y="1690688"/>
            <a:ext cx="3631547" cy="424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7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5B7AA-CF11-708A-4FA6-7744FBC5F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9D8397-D67D-BC43-39AE-86F8F345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Pow2 Scale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BDF7501-8D05-C705-51E1-28B43F7CB949}"/>
              </a:ext>
            </a:extLst>
          </p:cNvPr>
          <p:cNvSpPr txBox="1"/>
          <p:nvPr/>
        </p:nvSpPr>
        <p:spPr>
          <a:xfrm>
            <a:off x="838200" y="2340528"/>
            <a:ext cx="193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Domain: [-10, 10]</a:t>
            </a:r>
            <a:br>
              <a:rPr lang="it-IT" dirty="0"/>
            </a:br>
            <a:br>
              <a:rPr lang="it-IT" dirty="0"/>
            </a:br>
            <a:r>
              <a:rPr lang="it-IT" dirty="0"/>
              <a:t>Range:    [   0,  50]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74E3A8A-48DD-5BC6-2F44-3FA3B9A34AD8}"/>
              </a:ext>
            </a:extLst>
          </p:cNvPr>
          <p:cNvSpPr txBox="1"/>
          <p:nvPr/>
        </p:nvSpPr>
        <p:spPr>
          <a:xfrm>
            <a:off x="7668236" y="2617527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 := m(</a:t>
            </a:r>
            <a:r>
              <a:rPr lang="it-IT" dirty="0" err="1"/>
              <a:t>x+</a:t>
            </a:r>
            <a:r>
              <a:rPr lang="it-IT" i="1" dirty="0" err="1"/>
              <a:t>shift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 + q = 0.125(x+10)</a:t>
            </a:r>
            <a:r>
              <a:rPr lang="it-IT" baseline="30000" dirty="0"/>
              <a:t>2</a:t>
            </a:r>
            <a:r>
              <a:rPr lang="it-IT" dirty="0"/>
              <a:t> + 0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E7FF948-36B9-073C-6DDF-FAC0A7AD6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663" y="1690688"/>
            <a:ext cx="3631547" cy="4240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76E6A70-AAD5-BD55-B756-CE7B884BAD45}"/>
                  </a:ext>
                </a:extLst>
              </p:cNvPr>
              <p:cNvSpPr txBox="1"/>
              <p:nvPr/>
            </p:nvSpPr>
            <p:spPr>
              <a:xfrm>
                <a:off x="8566206" y="2986859"/>
                <a:ext cx="1976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76E6A70-AAD5-BD55-B756-CE7B884BA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206" y="2986859"/>
                <a:ext cx="1976246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991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5B7AA-CF11-708A-4FA6-7744FBC5F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9D8397-D67D-BC43-39AE-86F8F345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Pow2 Scale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BDF7501-8D05-C705-51E1-28B43F7CB949}"/>
              </a:ext>
            </a:extLst>
          </p:cNvPr>
          <p:cNvSpPr txBox="1"/>
          <p:nvPr/>
        </p:nvSpPr>
        <p:spPr>
          <a:xfrm>
            <a:off x="838200" y="2340528"/>
            <a:ext cx="193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Domain: [-10, 10]</a:t>
            </a:r>
            <a:br>
              <a:rPr lang="it-IT" dirty="0"/>
            </a:br>
            <a:br>
              <a:rPr lang="it-IT" dirty="0"/>
            </a:br>
            <a:r>
              <a:rPr lang="it-IT" dirty="0"/>
              <a:t>Range:    [   0,  50]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74E3A8A-48DD-5BC6-2F44-3FA3B9A34AD8}"/>
              </a:ext>
            </a:extLst>
          </p:cNvPr>
          <p:cNvSpPr txBox="1"/>
          <p:nvPr/>
        </p:nvSpPr>
        <p:spPr>
          <a:xfrm>
            <a:off x="7668236" y="2617527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 := m(</a:t>
            </a:r>
            <a:r>
              <a:rPr lang="it-IT" dirty="0" err="1"/>
              <a:t>x+</a:t>
            </a:r>
            <a:r>
              <a:rPr lang="it-IT" i="1" dirty="0" err="1"/>
              <a:t>shift</a:t>
            </a:r>
            <a:r>
              <a:rPr lang="it-IT" dirty="0"/>
              <a:t>)</a:t>
            </a:r>
            <a:r>
              <a:rPr lang="it-IT" baseline="30000" dirty="0"/>
              <a:t>2</a:t>
            </a:r>
            <a:r>
              <a:rPr lang="it-IT" dirty="0"/>
              <a:t> + q = 0.125(x+10)</a:t>
            </a:r>
            <a:r>
              <a:rPr lang="it-IT" baseline="30000" dirty="0"/>
              <a:t>2</a:t>
            </a:r>
            <a:r>
              <a:rPr lang="it-IT" dirty="0"/>
              <a:t> + 0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439B14D-148C-1A32-A141-E31FCF97B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236" y="3263858"/>
            <a:ext cx="2809875" cy="24098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E7FF948-36B9-073C-6DDF-FAC0A7AD6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663" y="1690688"/>
            <a:ext cx="3631547" cy="4240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2117C09-739D-355F-BBFA-62E0A933CCB0}"/>
                  </a:ext>
                </a:extLst>
              </p:cNvPr>
              <p:cNvSpPr txBox="1"/>
              <p:nvPr/>
            </p:nvSpPr>
            <p:spPr>
              <a:xfrm>
                <a:off x="8566206" y="2986859"/>
                <a:ext cx="1976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2117C09-739D-355F-BBFA-62E0A933C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206" y="2986859"/>
                <a:ext cx="1976246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628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419B2-CFBB-C190-67B8-789665DF1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0E4949F-8530-E94F-9BED-73696D595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7203"/>
            <a:ext cx="12192000" cy="280359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833C52C-BEEE-0705-0F4A-6A189582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Pow2 Scale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A6958BE-4BB2-1C71-52C1-F4E3B285FB23}"/>
              </a:ext>
            </a:extLst>
          </p:cNvPr>
          <p:cNvSpPr/>
          <p:nvPr/>
        </p:nvSpPr>
        <p:spPr>
          <a:xfrm>
            <a:off x="0" y="2974206"/>
            <a:ext cx="12098956" cy="1973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876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419B2-CFBB-C190-67B8-789665DF1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88D05DE-0C43-1434-E8BD-AEAF1740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7203"/>
            <a:ext cx="12192000" cy="280359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833C52C-BEEE-0705-0F4A-6A189582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Pow2 Scale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A6958BE-4BB2-1C71-52C1-F4E3B285FB23}"/>
              </a:ext>
            </a:extLst>
          </p:cNvPr>
          <p:cNvSpPr/>
          <p:nvPr/>
        </p:nvSpPr>
        <p:spPr>
          <a:xfrm>
            <a:off x="0" y="2974206"/>
            <a:ext cx="12098956" cy="1973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D2F9F391-261E-99B6-EB3C-FD8CF01BA248}"/>
              </a:ext>
            </a:extLst>
          </p:cNvPr>
          <p:cNvCxnSpPr/>
          <p:nvPr/>
        </p:nvCxnSpPr>
        <p:spPr>
          <a:xfrm>
            <a:off x="0" y="2869035"/>
            <a:ext cx="404349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0F203C6-ABFE-940D-6ABA-9C2D7681C518}"/>
              </a:ext>
            </a:extLst>
          </p:cNvPr>
          <p:cNvSpPr txBox="1"/>
          <p:nvPr/>
        </p:nvSpPr>
        <p:spPr>
          <a:xfrm>
            <a:off x="1377853" y="2869035"/>
            <a:ext cx="128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DATI SPARSI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15347FD-1823-BAD6-0FE7-6087A9C6804B}"/>
              </a:ext>
            </a:extLst>
          </p:cNvPr>
          <p:cNvCxnSpPr>
            <a:cxnSpLocks/>
          </p:cNvCxnSpPr>
          <p:nvPr/>
        </p:nvCxnSpPr>
        <p:spPr>
          <a:xfrm>
            <a:off x="9211112" y="2869035"/>
            <a:ext cx="2752988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5E10E8B-75A8-1991-E893-EE7E9CA48579}"/>
              </a:ext>
            </a:extLst>
          </p:cNvPr>
          <p:cNvSpPr txBox="1"/>
          <p:nvPr/>
        </p:nvSpPr>
        <p:spPr>
          <a:xfrm>
            <a:off x="9602400" y="2869035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DATI MOLTO DENSI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57798CE-C6C2-198A-E3BF-18386364A5DB}"/>
              </a:ext>
            </a:extLst>
          </p:cNvPr>
          <p:cNvCxnSpPr>
            <a:cxnSpLocks/>
          </p:cNvCxnSpPr>
          <p:nvPr/>
        </p:nvCxnSpPr>
        <p:spPr>
          <a:xfrm>
            <a:off x="4043494" y="2869035"/>
            <a:ext cx="5167618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1CFD68F-D6C3-DF24-FAF2-5354519DBBC8}"/>
              </a:ext>
            </a:extLst>
          </p:cNvPr>
          <p:cNvSpPr txBox="1"/>
          <p:nvPr/>
        </p:nvSpPr>
        <p:spPr>
          <a:xfrm>
            <a:off x="5615616" y="2869035"/>
            <a:ext cx="202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SPAZIO NON USATO</a:t>
            </a:r>
          </a:p>
        </p:txBody>
      </p:sp>
    </p:spTree>
    <p:extLst>
      <p:ext uri="{BB962C8B-B14F-4D97-AF65-F5344CB8AC3E}">
        <p14:creationId xmlns:p14="http://schemas.microsoft.com/office/powerpoint/2010/main" val="3714199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419B2-CFBB-C190-67B8-789665DF1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C856B730-C540-F1AF-44E3-1AFB56618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7203"/>
            <a:ext cx="12192000" cy="280359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833C52C-BEEE-0705-0F4A-6A189582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Pow2 Scale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A6958BE-4BB2-1C71-52C1-F4E3B285FB23}"/>
              </a:ext>
            </a:extLst>
          </p:cNvPr>
          <p:cNvSpPr/>
          <p:nvPr/>
        </p:nvSpPr>
        <p:spPr>
          <a:xfrm>
            <a:off x="0" y="3791824"/>
            <a:ext cx="12098956" cy="1155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CBBD62C9-A589-7A6F-1950-A3E9C5AB1F10}"/>
              </a:ext>
            </a:extLst>
          </p:cNvPr>
          <p:cNvCxnSpPr>
            <a:cxnSpLocks/>
          </p:cNvCxnSpPr>
          <p:nvPr/>
        </p:nvCxnSpPr>
        <p:spPr>
          <a:xfrm flipH="1">
            <a:off x="1954635" y="2625754"/>
            <a:ext cx="1979802" cy="803246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9BE050CA-9296-5BF6-94AB-9C98A8727D84}"/>
              </a:ext>
            </a:extLst>
          </p:cNvPr>
          <p:cNvCxnSpPr>
            <a:cxnSpLocks/>
          </p:cNvCxnSpPr>
          <p:nvPr/>
        </p:nvCxnSpPr>
        <p:spPr>
          <a:xfrm flipH="1">
            <a:off x="7684316" y="2551708"/>
            <a:ext cx="1526796" cy="77033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32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9F21B9-FB44-4AEC-0013-32E128969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it-IT" dirty="0"/>
              <a:t>D3js Scales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AEB7C11-9635-E68C-90E5-7CC0A894D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Funzioni che mappano </a:t>
            </a:r>
            <a:br>
              <a:rPr lang="it-IT" dirty="0"/>
            </a:br>
            <a:r>
              <a:rPr lang="it-IT" dirty="0"/>
              <a:t>gli elementi di un dominio (domain)</a:t>
            </a:r>
            <a:br>
              <a:rPr lang="it-IT" dirty="0"/>
            </a:br>
            <a:r>
              <a:rPr lang="it-IT" dirty="0"/>
              <a:t>negli elementi di un codominio (range)</a:t>
            </a:r>
          </a:p>
        </p:txBody>
      </p:sp>
      <p:pic>
        <p:nvPicPr>
          <p:cNvPr id="1028" name="Picture 4" descr="初识D3.js ：打造专属可视化- vivo互联网技术- 博客园">
            <a:extLst>
              <a:ext uri="{FF2B5EF4-FFF2-40B4-BE49-F238E27FC236}">
                <a16:creationId xmlns:a16="http://schemas.microsoft.com/office/drawing/2014/main" id="{0D972A24-59BE-FDAE-AA00-6738DFE53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887" y="4935104"/>
            <a:ext cx="25622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828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419B2-CFBB-C190-67B8-789665DF1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1B3712A4-1622-897B-8999-A03372127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7203"/>
            <a:ext cx="12192000" cy="280359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833C52C-BEEE-0705-0F4A-6A189582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Pow2 Scale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A6958BE-4BB2-1C71-52C1-F4E3B285FB23}"/>
              </a:ext>
            </a:extLst>
          </p:cNvPr>
          <p:cNvSpPr/>
          <p:nvPr/>
        </p:nvSpPr>
        <p:spPr>
          <a:xfrm>
            <a:off x="0" y="3791824"/>
            <a:ext cx="12098956" cy="1155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D1C0047E-3B84-7D3F-DC1F-0519CFCB2F00}"/>
              </a:ext>
            </a:extLst>
          </p:cNvPr>
          <p:cNvCxnSpPr>
            <a:cxnSpLocks/>
          </p:cNvCxnSpPr>
          <p:nvPr/>
        </p:nvCxnSpPr>
        <p:spPr>
          <a:xfrm>
            <a:off x="0" y="3959604"/>
            <a:ext cx="187074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E4399F-7FC7-C192-E63B-74CFD1F9A550}"/>
              </a:ext>
            </a:extLst>
          </p:cNvPr>
          <p:cNvSpPr txBox="1"/>
          <p:nvPr/>
        </p:nvSpPr>
        <p:spPr>
          <a:xfrm>
            <a:off x="-47968" y="3959604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Ora sono più vicini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03E5E4C-2B01-EE45-1AEC-BD5F1B829706}"/>
              </a:ext>
            </a:extLst>
          </p:cNvPr>
          <p:cNvCxnSpPr>
            <a:cxnSpLocks/>
          </p:cNvCxnSpPr>
          <p:nvPr/>
        </p:nvCxnSpPr>
        <p:spPr>
          <a:xfrm>
            <a:off x="7575259" y="3959604"/>
            <a:ext cx="4388841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7F7819A-83AE-A59D-5E3F-9FDD8660CF0C}"/>
              </a:ext>
            </a:extLst>
          </p:cNvPr>
          <p:cNvSpPr txBox="1"/>
          <p:nvPr/>
        </p:nvSpPr>
        <p:spPr>
          <a:xfrm>
            <a:off x="8589538" y="3959821"/>
            <a:ext cx="238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Ora sono più distanziati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A1B2013-4717-1A18-63C6-6246E32B06FD}"/>
              </a:ext>
            </a:extLst>
          </p:cNvPr>
          <p:cNvCxnSpPr>
            <a:cxnSpLocks/>
          </p:cNvCxnSpPr>
          <p:nvPr/>
        </p:nvCxnSpPr>
        <p:spPr>
          <a:xfrm>
            <a:off x="1870745" y="3959604"/>
            <a:ext cx="5704514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C510C24-71AD-E9D2-B4A6-B90771C65A44}"/>
              </a:ext>
            </a:extLst>
          </p:cNvPr>
          <p:cNvSpPr txBox="1"/>
          <p:nvPr/>
        </p:nvSpPr>
        <p:spPr>
          <a:xfrm>
            <a:off x="3589248" y="3959604"/>
            <a:ext cx="2262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Lo spazio si è spostato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AE584AD4-15DA-BBDA-1626-338CE74A73A8}"/>
              </a:ext>
            </a:extLst>
          </p:cNvPr>
          <p:cNvCxnSpPr>
            <a:cxnSpLocks/>
          </p:cNvCxnSpPr>
          <p:nvPr/>
        </p:nvCxnSpPr>
        <p:spPr>
          <a:xfrm flipH="1">
            <a:off x="1954635" y="2625754"/>
            <a:ext cx="1979802" cy="803246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F69F439-A738-74DF-1388-0EAFE23F9313}"/>
              </a:ext>
            </a:extLst>
          </p:cNvPr>
          <p:cNvCxnSpPr>
            <a:cxnSpLocks/>
          </p:cNvCxnSpPr>
          <p:nvPr/>
        </p:nvCxnSpPr>
        <p:spPr>
          <a:xfrm flipH="1">
            <a:off x="7684316" y="2551708"/>
            <a:ext cx="1526796" cy="77033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703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419B2-CFBB-C190-67B8-789665DF1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76DD15A9-E23D-CCF2-5951-4E41D2969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7203"/>
            <a:ext cx="12192000" cy="280359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833C52C-BEEE-0705-0F4A-6A189582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Pow2 Scale</a:t>
            </a: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C3A21CC8-91AF-9AE2-5E36-A84E1F5CA7E7}"/>
              </a:ext>
            </a:extLst>
          </p:cNvPr>
          <p:cNvCxnSpPr>
            <a:cxnSpLocks/>
          </p:cNvCxnSpPr>
          <p:nvPr/>
        </p:nvCxnSpPr>
        <p:spPr>
          <a:xfrm flipH="1">
            <a:off x="906011" y="3607266"/>
            <a:ext cx="872455" cy="880844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1F229299-6A0A-E8FB-3300-662E0179ADC4}"/>
              </a:ext>
            </a:extLst>
          </p:cNvPr>
          <p:cNvCxnSpPr>
            <a:cxnSpLocks/>
          </p:cNvCxnSpPr>
          <p:nvPr/>
        </p:nvCxnSpPr>
        <p:spPr>
          <a:xfrm flipH="1">
            <a:off x="6249798" y="3607266"/>
            <a:ext cx="1308683" cy="880844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0CDA4275-2E1C-9A92-B285-B3BF2821790F}"/>
              </a:ext>
            </a:extLst>
          </p:cNvPr>
          <p:cNvCxnSpPr>
            <a:cxnSpLocks/>
          </p:cNvCxnSpPr>
          <p:nvPr/>
        </p:nvCxnSpPr>
        <p:spPr>
          <a:xfrm flipH="1">
            <a:off x="1954635" y="2625754"/>
            <a:ext cx="1979802" cy="803246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1575ED6-1733-3114-8FAC-1EDD41E19136}"/>
              </a:ext>
            </a:extLst>
          </p:cNvPr>
          <p:cNvCxnSpPr>
            <a:cxnSpLocks/>
          </p:cNvCxnSpPr>
          <p:nvPr/>
        </p:nvCxnSpPr>
        <p:spPr>
          <a:xfrm flipH="1">
            <a:off x="7684316" y="2551708"/>
            <a:ext cx="1526796" cy="77033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972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CCC24-6917-CB6E-10BF-0AC75E0D5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3EE667-4457-51E4-E223-532599B1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Sqrt2 Scale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DC02AD-C4A8-824D-065A-BE397E19B333}"/>
              </a:ext>
            </a:extLst>
          </p:cNvPr>
          <p:cNvSpPr txBox="1"/>
          <p:nvPr/>
        </p:nvSpPr>
        <p:spPr>
          <a:xfrm>
            <a:off x="838200" y="2340528"/>
            <a:ext cx="193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Domain: [-10, 10]</a:t>
            </a:r>
            <a:br>
              <a:rPr lang="it-IT" dirty="0"/>
            </a:br>
            <a:br>
              <a:rPr lang="it-IT" dirty="0"/>
            </a:br>
            <a:r>
              <a:rPr lang="it-IT" dirty="0"/>
              <a:t>Range:    [   0,  50]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944B663-2443-9A45-8313-0D2C78D817E7}"/>
              </a:ext>
            </a:extLst>
          </p:cNvPr>
          <p:cNvSpPr txBox="1"/>
          <p:nvPr/>
        </p:nvSpPr>
        <p:spPr>
          <a:xfrm>
            <a:off x="7668236" y="2617527"/>
            <a:ext cx="18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 := mx</a:t>
            </a:r>
            <a:r>
              <a:rPr lang="it-IT" baseline="30000" dirty="0"/>
              <a:t>0,5</a:t>
            </a:r>
            <a:r>
              <a:rPr lang="it-IT" dirty="0"/>
              <a:t> + q = ??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7721E64-9870-65A4-F5C3-3CFA7168B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451" y="2072080"/>
            <a:ext cx="2525471" cy="41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64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9B512-1959-9DAA-0113-FD12CF674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9EB68B-3993-F5DB-ACBF-C96A39CD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Sqrt2 Scale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D351E9F-A966-24DF-9E7A-809E0BBE41E6}"/>
              </a:ext>
            </a:extLst>
          </p:cNvPr>
          <p:cNvSpPr txBox="1"/>
          <p:nvPr/>
        </p:nvSpPr>
        <p:spPr>
          <a:xfrm>
            <a:off x="838200" y="2340528"/>
            <a:ext cx="193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Domain: [-10, 10]</a:t>
            </a:r>
            <a:br>
              <a:rPr lang="it-IT" dirty="0"/>
            </a:br>
            <a:br>
              <a:rPr lang="it-IT" dirty="0"/>
            </a:br>
            <a:r>
              <a:rPr lang="it-IT" dirty="0"/>
              <a:t>Range:    [   0,  50]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3134593-454C-9137-4F7A-A1935A1D08CB}"/>
              </a:ext>
            </a:extLst>
          </p:cNvPr>
          <p:cNvSpPr txBox="1"/>
          <p:nvPr/>
        </p:nvSpPr>
        <p:spPr>
          <a:xfrm>
            <a:off x="7668236" y="2617527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 := m(</a:t>
            </a:r>
            <a:r>
              <a:rPr lang="it-IT" dirty="0" err="1"/>
              <a:t>x+</a:t>
            </a:r>
            <a:r>
              <a:rPr lang="it-IT" i="1" dirty="0" err="1"/>
              <a:t>shift</a:t>
            </a:r>
            <a:r>
              <a:rPr lang="it-IT" dirty="0"/>
              <a:t>)</a:t>
            </a:r>
            <a:r>
              <a:rPr lang="it-IT" baseline="30000" dirty="0"/>
              <a:t>0,5</a:t>
            </a:r>
            <a:r>
              <a:rPr lang="it-IT" dirty="0"/>
              <a:t> + q = ??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51508D2-0855-F708-1A2C-2480AADC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62" y="1784922"/>
            <a:ext cx="3031703" cy="455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17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D3F40-97A7-DDB2-FC15-84C7039E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B340B-A381-BC62-7C0A-2D4C19A1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Sqrt2 Scale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8EA28E9-657E-F5FC-42C8-5F2CD230909D}"/>
              </a:ext>
            </a:extLst>
          </p:cNvPr>
          <p:cNvSpPr txBox="1"/>
          <p:nvPr/>
        </p:nvSpPr>
        <p:spPr>
          <a:xfrm>
            <a:off x="838200" y="2340528"/>
            <a:ext cx="193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Domain: [-10, 10]</a:t>
            </a:r>
            <a:br>
              <a:rPr lang="it-IT" dirty="0"/>
            </a:br>
            <a:br>
              <a:rPr lang="it-IT" dirty="0"/>
            </a:br>
            <a:r>
              <a:rPr lang="it-IT" dirty="0"/>
              <a:t>Range:    [   0,  50]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3FEDC59-60C3-F7D6-8212-D5F04EAB17C4}"/>
              </a:ext>
            </a:extLst>
          </p:cNvPr>
          <p:cNvSpPr txBox="1"/>
          <p:nvPr/>
        </p:nvSpPr>
        <p:spPr>
          <a:xfrm>
            <a:off x="7668236" y="2617527"/>
            <a:ext cx="410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 := m(</a:t>
            </a:r>
            <a:r>
              <a:rPr lang="it-IT" dirty="0" err="1"/>
              <a:t>x+</a:t>
            </a:r>
            <a:r>
              <a:rPr lang="it-IT" i="1" dirty="0" err="1"/>
              <a:t>shift</a:t>
            </a:r>
            <a:r>
              <a:rPr lang="it-IT" dirty="0"/>
              <a:t>)</a:t>
            </a:r>
            <a:r>
              <a:rPr lang="it-IT" baseline="30000" dirty="0"/>
              <a:t>0,5</a:t>
            </a:r>
            <a:r>
              <a:rPr lang="it-IT" dirty="0"/>
              <a:t> + q =~11,18(x+10)</a:t>
            </a:r>
            <a:r>
              <a:rPr lang="it-IT" baseline="30000" dirty="0"/>
              <a:t>0.5</a:t>
            </a:r>
            <a:r>
              <a:rPr lang="it-IT" dirty="0"/>
              <a:t> + 0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5CFB68C-1A33-9526-7016-78C6A89BC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62" y="1784922"/>
            <a:ext cx="3031703" cy="455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29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419B2-CFBB-C190-67B8-789665DF1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33C52C-BEEE-0705-0F4A-6A189582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Sqrt2 Scale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EB821A4-92B1-6C4F-1A8B-E01D2AD698F4}"/>
              </a:ext>
            </a:extLst>
          </p:cNvPr>
          <p:cNvSpPr txBox="1"/>
          <p:nvPr/>
        </p:nvSpPr>
        <p:spPr>
          <a:xfrm>
            <a:off x="838200" y="2340528"/>
            <a:ext cx="193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Domain: [-10, 10]</a:t>
            </a:r>
            <a:br>
              <a:rPr lang="it-IT" dirty="0"/>
            </a:br>
            <a:br>
              <a:rPr lang="it-IT" dirty="0"/>
            </a:br>
            <a:r>
              <a:rPr lang="it-IT" dirty="0"/>
              <a:t>Range:    [   0,  50]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05004F5-EA10-93EF-9D80-D22E5556A37A}"/>
              </a:ext>
            </a:extLst>
          </p:cNvPr>
          <p:cNvSpPr txBox="1"/>
          <p:nvPr/>
        </p:nvSpPr>
        <p:spPr>
          <a:xfrm>
            <a:off x="7668236" y="2617527"/>
            <a:ext cx="401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 := m(</a:t>
            </a:r>
            <a:r>
              <a:rPr lang="it-IT" dirty="0" err="1"/>
              <a:t>x+</a:t>
            </a:r>
            <a:r>
              <a:rPr lang="it-IT" i="1" dirty="0" err="1"/>
              <a:t>shift</a:t>
            </a:r>
            <a:r>
              <a:rPr lang="it-IT" dirty="0"/>
              <a:t>)</a:t>
            </a:r>
            <a:r>
              <a:rPr lang="it-IT" baseline="30000" dirty="0"/>
              <a:t>0,5</a:t>
            </a:r>
            <a:r>
              <a:rPr lang="it-IT" dirty="0"/>
              <a:t> + q =~11,18(x+10)</a:t>
            </a:r>
            <a:r>
              <a:rPr lang="it-IT" baseline="30000" dirty="0"/>
              <a:t>0.5</a:t>
            </a:r>
            <a:r>
              <a:rPr lang="it-IT" dirty="0"/>
              <a:t> + 0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8B06643-CA38-A0F3-B728-B78C82AE5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62" y="1784922"/>
            <a:ext cx="3031703" cy="455872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BCD5B29-564C-E6F4-8A6D-3B6B8E914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994" y="3369753"/>
            <a:ext cx="28479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12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419B2-CFBB-C190-67B8-789665DF1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33C52C-BEEE-0705-0F4A-6A189582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Sqrt2 Scale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8F9E8F8-7222-7A50-096C-4B2ABE868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6075"/>
            <a:ext cx="12192000" cy="2865849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AA6958BE-4BB2-1C71-52C1-F4E3B285FB23}"/>
              </a:ext>
            </a:extLst>
          </p:cNvPr>
          <p:cNvSpPr/>
          <p:nvPr/>
        </p:nvSpPr>
        <p:spPr>
          <a:xfrm>
            <a:off x="0" y="2974206"/>
            <a:ext cx="12098956" cy="1973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1744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419B2-CFBB-C190-67B8-789665DF1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33C52C-BEEE-0705-0F4A-6A189582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Sqrt2 Scale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8F9E8F8-7222-7A50-096C-4B2ABE868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6075"/>
            <a:ext cx="12192000" cy="2865849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AA6958BE-4BB2-1C71-52C1-F4E3B285FB23}"/>
              </a:ext>
            </a:extLst>
          </p:cNvPr>
          <p:cNvSpPr/>
          <p:nvPr/>
        </p:nvSpPr>
        <p:spPr>
          <a:xfrm>
            <a:off x="0" y="2974206"/>
            <a:ext cx="12098956" cy="1973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D2F9F391-261E-99B6-EB3C-FD8CF01BA248}"/>
              </a:ext>
            </a:extLst>
          </p:cNvPr>
          <p:cNvCxnSpPr/>
          <p:nvPr/>
        </p:nvCxnSpPr>
        <p:spPr>
          <a:xfrm>
            <a:off x="0" y="2869035"/>
            <a:ext cx="404349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0F203C6-ABFE-940D-6ABA-9C2D7681C518}"/>
              </a:ext>
            </a:extLst>
          </p:cNvPr>
          <p:cNvSpPr txBox="1"/>
          <p:nvPr/>
        </p:nvSpPr>
        <p:spPr>
          <a:xfrm>
            <a:off x="1036541" y="2869035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DATI MOLTO DENSI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15347FD-1823-BAD6-0FE7-6087A9C6804B}"/>
              </a:ext>
            </a:extLst>
          </p:cNvPr>
          <p:cNvCxnSpPr/>
          <p:nvPr/>
        </p:nvCxnSpPr>
        <p:spPr>
          <a:xfrm>
            <a:off x="7920606" y="2869035"/>
            <a:ext cx="404349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5E10E8B-75A8-1991-E893-EE7E9CA48579}"/>
              </a:ext>
            </a:extLst>
          </p:cNvPr>
          <p:cNvSpPr txBox="1"/>
          <p:nvPr/>
        </p:nvSpPr>
        <p:spPr>
          <a:xfrm>
            <a:off x="9298459" y="2869035"/>
            <a:ext cx="128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DATI SPARSI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57798CE-C6C2-198A-E3BF-18386364A5DB}"/>
              </a:ext>
            </a:extLst>
          </p:cNvPr>
          <p:cNvCxnSpPr>
            <a:cxnSpLocks/>
          </p:cNvCxnSpPr>
          <p:nvPr/>
        </p:nvCxnSpPr>
        <p:spPr>
          <a:xfrm>
            <a:off x="4043494" y="2869035"/>
            <a:ext cx="3877112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1CFD68F-D6C3-DF24-FAF2-5354519DBBC8}"/>
              </a:ext>
            </a:extLst>
          </p:cNvPr>
          <p:cNvSpPr txBox="1"/>
          <p:nvPr/>
        </p:nvSpPr>
        <p:spPr>
          <a:xfrm>
            <a:off x="4970363" y="2869035"/>
            <a:ext cx="202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SPAZIO NON USATO</a:t>
            </a:r>
          </a:p>
        </p:txBody>
      </p:sp>
    </p:spTree>
    <p:extLst>
      <p:ext uri="{BB962C8B-B14F-4D97-AF65-F5344CB8AC3E}">
        <p14:creationId xmlns:p14="http://schemas.microsoft.com/office/powerpoint/2010/main" val="3906470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419B2-CFBB-C190-67B8-789665DF1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33C52C-BEEE-0705-0F4A-6A189582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Sqrt2 Scale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8F9E8F8-7222-7A50-096C-4B2ABE868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6075"/>
            <a:ext cx="12192000" cy="2865849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AA6958BE-4BB2-1C71-52C1-F4E3B285FB23}"/>
              </a:ext>
            </a:extLst>
          </p:cNvPr>
          <p:cNvSpPr/>
          <p:nvPr/>
        </p:nvSpPr>
        <p:spPr>
          <a:xfrm>
            <a:off x="0" y="3791824"/>
            <a:ext cx="12098956" cy="1155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CBBD62C9-A589-7A6F-1950-A3E9C5AB1F10}"/>
              </a:ext>
            </a:extLst>
          </p:cNvPr>
          <p:cNvCxnSpPr>
            <a:cxnSpLocks/>
          </p:cNvCxnSpPr>
          <p:nvPr/>
        </p:nvCxnSpPr>
        <p:spPr>
          <a:xfrm>
            <a:off x="4068661" y="2551708"/>
            <a:ext cx="1451295" cy="87729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9BE050CA-9296-5BF6-94AB-9C98A8727D84}"/>
              </a:ext>
            </a:extLst>
          </p:cNvPr>
          <p:cNvCxnSpPr>
            <a:cxnSpLocks/>
          </p:cNvCxnSpPr>
          <p:nvPr/>
        </p:nvCxnSpPr>
        <p:spPr>
          <a:xfrm>
            <a:off x="8004496" y="2551708"/>
            <a:ext cx="1045500" cy="934729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086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419B2-CFBB-C190-67B8-789665DF1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33C52C-BEEE-0705-0F4A-6A189582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Sqrt2 Scale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8F9E8F8-7222-7A50-096C-4B2ABE868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6075"/>
            <a:ext cx="12192000" cy="2865849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AA6958BE-4BB2-1C71-52C1-F4E3B285FB23}"/>
              </a:ext>
            </a:extLst>
          </p:cNvPr>
          <p:cNvSpPr/>
          <p:nvPr/>
        </p:nvSpPr>
        <p:spPr>
          <a:xfrm>
            <a:off x="0" y="3791824"/>
            <a:ext cx="12098956" cy="1155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D1C0047E-3B84-7D3F-DC1F-0519CFCB2F00}"/>
              </a:ext>
            </a:extLst>
          </p:cNvPr>
          <p:cNvCxnSpPr>
            <a:cxnSpLocks/>
          </p:cNvCxnSpPr>
          <p:nvPr/>
        </p:nvCxnSpPr>
        <p:spPr>
          <a:xfrm>
            <a:off x="0" y="3959604"/>
            <a:ext cx="559749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E4399F-7FC7-C192-E63B-74CFD1F9A550}"/>
              </a:ext>
            </a:extLst>
          </p:cNvPr>
          <p:cNvSpPr txBox="1"/>
          <p:nvPr/>
        </p:nvSpPr>
        <p:spPr>
          <a:xfrm>
            <a:off x="1811490" y="3959604"/>
            <a:ext cx="1974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Ora sono più sparsi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03E5E4C-2B01-EE45-1AEC-BD5F1B829706}"/>
              </a:ext>
            </a:extLst>
          </p:cNvPr>
          <p:cNvCxnSpPr>
            <a:cxnSpLocks/>
          </p:cNvCxnSpPr>
          <p:nvPr/>
        </p:nvCxnSpPr>
        <p:spPr>
          <a:xfrm>
            <a:off x="9049996" y="3959604"/>
            <a:ext cx="291410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7F7819A-83AE-A59D-5E3F-9FDD8660CF0C}"/>
              </a:ext>
            </a:extLst>
          </p:cNvPr>
          <p:cNvSpPr txBox="1"/>
          <p:nvPr/>
        </p:nvSpPr>
        <p:spPr>
          <a:xfrm>
            <a:off x="9549061" y="3959604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Ora sono più vicini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A1B2013-4717-1A18-63C6-6246E32B06FD}"/>
              </a:ext>
            </a:extLst>
          </p:cNvPr>
          <p:cNvCxnSpPr>
            <a:cxnSpLocks/>
          </p:cNvCxnSpPr>
          <p:nvPr/>
        </p:nvCxnSpPr>
        <p:spPr>
          <a:xfrm>
            <a:off x="5597495" y="3959604"/>
            <a:ext cx="3452501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C510C24-71AD-E9D2-B4A6-B90771C65A44}"/>
              </a:ext>
            </a:extLst>
          </p:cNvPr>
          <p:cNvSpPr txBox="1"/>
          <p:nvPr/>
        </p:nvSpPr>
        <p:spPr>
          <a:xfrm>
            <a:off x="6334052" y="3959604"/>
            <a:ext cx="197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Meno spazio vuoto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527FDD9-9E53-8654-FDD0-2DE49E1BAE62}"/>
              </a:ext>
            </a:extLst>
          </p:cNvPr>
          <p:cNvCxnSpPr>
            <a:cxnSpLocks/>
          </p:cNvCxnSpPr>
          <p:nvPr/>
        </p:nvCxnSpPr>
        <p:spPr>
          <a:xfrm>
            <a:off x="4068661" y="2551708"/>
            <a:ext cx="1451295" cy="87729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CBFE964-4DCE-321B-BD8E-FADE9E421011}"/>
              </a:ext>
            </a:extLst>
          </p:cNvPr>
          <p:cNvCxnSpPr>
            <a:cxnSpLocks/>
          </p:cNvCxnSpPr>
          <p:nvPr/>
        </p:nvCxnSpPr>
        <p:spPr>
          <a:xfrm>
            <a:off x="8004496" y="2551708"/>
            <a:ext cx="1045500" cy="934729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81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124DF-6A0F-1F49-C6E2-520270B0A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ttotitolo 2">
            <a:extLst>
              <a:ext uri="{FF2B5EF4-FFF2-40B4-BE49-F238E27FC236}">
                <a16:creationId xmlns:a16="http://schemas.microsoft.com/office/drawing/2014/main" id="{89C6C6C9-A2B9-68CF-460B-4BB1C4C5E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5281" y="3516254"/>
            <a:ext cx="2533475" cy="2867767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dirty="0" err="1"/>
              <a:t>scaleLinear</a:t>
            </a:r>
            <a:endParaRPr lang="it-I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dirty="0" err="1"/>
              <a:t>scalePow</a:t>
            </a:r>
            <a:r>
              <a:rPr lang="it-IT" dirty="0"/>
              <a:t>(k=2)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dirty="0" err="1"/>
              <a:t>scaleSqrt</a:t>
            </a:r>
            <a:endParaRPr lang="it-I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dirty="0"/>
              <a:t>scaleLog</a:t>
            </a:r>
            <a:r>
              <a:rPr lang="it-IT" baseline="-25000" dirty="0"/>
              <a:t>10</a:t>
            </a:r>
            <a:endParaRPr lang="it-I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dirty="0" err="1"/>
              <a:t>scaleTime</a:t>
            </a:r>
            <a:endParaRPr lang="it-I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dirty="0" err="1"/>
              <a:t>scaleSequential</a:t>
            </a:r>
            <a:endParaRPr lang="it-IT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9F2F821B-F5FA-1BFF-DA4A-64CF4CBC8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/>
          <a:p>
            <a:r>
              <a:rPr lang="it-IT" dirty="0"/>
              <a:t>Da dominio </a:t>
            </a:r>
            <a:r>
              <a:rPr lang="it-IT" u="sng" dirty="0"/>
              <a:t>continuo</a:t>
            </a:r>
            <a:r>
              <a:rPr lang="it-IT" dirty="0"/>
              <a:t> a codominio </a:t>
            </a:r>
            <a:r>
              <a:rPr lang="it-IT" u="sng" dirty="0"/>
              <a:t>continuo</a:t>
            </a:r>
          </a:p>
        </p:txBody>
      </p:sp>
    </p:spTree>
    <p:extLst>
      <p:ext uri="{BB962C8B-B14F-4D97-AF65-F5344CB8AC3E}">
        <p14:creationId xmlns:p14="http://schemas.microsoft.com/office/powerpoint/2010/main" val="3993899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419B2-CFBB-C190-67B8-789665DF1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33C52C-BEEE-0705-0F4A-6A189582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Sqrt2 Scale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8F9E8F8-7222-7A50-096C-4B2ABE868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6075"/>
            <a:ext cx="12192000" cy="2865849"/>
          </a:xfrm>
          <a:prstGeom prst="rect">
            <a:avLst/>
          </a:prstGeom>
        </p:spPr>
      </p:pic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C3A21CC8-91AF-9AE2-5E36-A84E1F5CA7E7}"/>
              </a:ext>
            </a:extLst>
          </p:cNvPr>
          <p:cNvCxnSpPr>
            <a:cxnSpLocks/>
          </p:cNvCxnSpPr>
          <p:nvPr/>
        </p:nvCxnSpPr>
        <p:spPr>
          <a:xfrm>
            <a:off x="5545123" y="3600332"/>
            <a:ext cx="486561" cy="85422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1F229299-6A0A-E8FB-3300-662E0179ADC4}"/>
              </a:ext>
            </a:extLst>
          </p:cNvPr>
          <p:cNvCxnSpPr>
            <a:cxnSpLocks/>
          </p:cNvCxnSpPr>
          <p:nvPr/>
        </p:nvCxnSpPr>
        <p:spPr>
          <a:xfrm>
            <a:off x="9110444" y="3607266"/>
            <a:ext cx="293615" cy="82212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D792D72-E6D6-8E25-0501-3C3443133618}"/>
              </a:ext>
            </a:extLst>
          </p:cNvPr>
          <p:cNvCxnSpPr>
            <a:cxnSpLocks/>
          </p:cNvCxnSpPr>
          <p:nvPr/>
        </p:nvCxnSpPr>
        <p:spPr>
          <a:xfrm>
            <a:off x="4068661" y="2551708"/>
            <a:ext cx="1451295" cy="87729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5718CC8-43E2-FB26-54A1-414F0D0C61F7}"/>
              </a:ext>
            </a:extLst>
          </p:cNvPr>
          <p:cNvCxnSpPr>
            <a:cxnSpLocks/>
          </p:cNvCxnSpPr>
          <p:nvPr/>
        </p:nvCxnSpPr>
        <p:spPr>
          <a:xfrm>
            <a:off x="8004496" y="2551708"/>
            <a:ext cx="1045500" cy="934729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55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41B9F-66F5-11E5-7409-AD7FF18BF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7B44BF-125F-2C9D-F012-9ABA1D51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Log10 Scale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230269-59E9-CDFE-FE03-4161B2B68B1B}"/>
              </a:ext>
            </a:extLst>
          </p:cNvPr>
          <p:cNvSpPr txBox="1"/>
          <p:nvPr/>
        </p:nvSpPr>
        <p:spPr>
          <a:xfrm>
            <a:off x="838200" y="2340528"/>
            <a:ext cx="193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Domain: [-10, 10]</a:t>
            </a:r>
            <a:br>
              <a:rPr lang="it-IT" dirty="0"/>
            </a:br>
            <a:br>
              <a:rPr lang="it-IT" dirty="0"/>
            </a:br>
            <a:r>
              <a:rPr lang="it-IT" dirty="0"/>
              <a:t>Range:    [   0,  50]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778125E-2484-3FFB-0F1A-BEF7D86312E2}"/>
              </a:ext>
            </a:extLst>
          </p:cNvPr>
          <p:cNvSpPr txBox="1"/>
          <p:nvPr/>
        </p:nvSpPr>
        <p:spPr>
          <a:xfrm>
            <a:off x="7668236" y="2617527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 := mlog</a:t>
            </a:r>
            <a:r>
              <a:rPr lang="it-IT" baseline="-25000" dirty="0"/>
              <a:t>10</a:t>
            </a:r>
            <a:r>
              <a:rPr lang="it-IT" dirty="0"/>
              <a:t>(x+1) + q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6B86EAD-E488-F865-9E32-69C5291B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2231974"/>
            <a:ext cx="3480077" cy="409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26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00062-A110-BDA5-B555-9AB30AFE5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37FEBF-3E84-CEED-808C-17C89F49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Log10 Scale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0C2014F-BA27-2448-5FE9-94500D27888E}"/>
              </a:ext>
            </a:extLst>
          </p:cNvPr>
          <p:cNvSpPr txBox="1"/>
          <p:nvPr/>
        </p:nvSpPr>
        <p:spPr>
          <a:xfrm>
            <a:off x="838200" y="2340528"/>
            <a:ext cx="193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Domain: [-10, 10]</a:t>
            </a:r>
            <a:br>
              <a:rPr lang="it-IT" dirty="0"/>
            </a:br>
            <a:br>
              <a:rPr lang="it-IT" dirty="0"/>
            </a:br>
            <a:r>
              <a:rPr lang="it-IT" dirty="0"/>
              <a:t>Range:    [   0,  50]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CFA2576-C447-C93F-6A91-895B5EC05E81}"/>
              </a:ext>
            </a:extLst>
          </p:cNvPr>
          <p:cNvSpPr txBox="1"/>
          <p:nvPr/>
        </p:nvSpPr>
        <p:spPr>
          <a:xfrm>
            <a:off x="7668236" y="2617527"/>
            <a:ext cx="29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 := mlog</a:t>
            </a:r>
            <a:r>
              <a:rPr lang="it-IT" baseline="-25000" dirty="0"/>
              <a:t>10</a:t>
            </a:r>
            <a:r>
              <a:rPr lang="it-IT" dirty="0"/>
              <a:t>(x+1+</a:t>
            </a:r>
            <a:r>
              <a:rPr lang="it-IT" i="1" dirty="0"/>
              <a:t>shift</a:t>
            </a:r>
            <a:r>
              <a:rPr lang="it-IT" dirty="0"/>
              <a:t>) + q = ??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4432949-C09B-22BD-4D8F-5E354B7D0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764" y="1937857"/>
            <a:ext cx="2581910" cy="427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41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5DD8-95E3-12F7-9729-1D600A7BB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6C4373-E254-6FC9-7B0B-9ABA958F0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Log10 Scale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E9BB6BF-4412-4851-8D55-EEF083FB320A}"/>
              </a:ext>
            </a:extLst>
          </p:cNvPr>
          <p:cNvSpPr txBox="1"/>
          <p:nvPr/>
        </p:nvSpPr>
        <p:spPr>
          <a:xfrm>
            <a:off x="838200" y="2340528"/>
            <a:ext cx="193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Domain: [-10, 10]</a:t>
            </a:r>
            <a:br>
              <a:rPr lang="it-IT" dirty="0"/>
            </a:br>
            <a:br>
              <a:rPr lang="it-IT" dirty="0"/>
            </a:br>
            <a:r>
              <a:rPr lang="it-IT" dirty="0"/>
              <a:t>Range:    [   0,  50]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9C2C707-3784-DA55-F4C9-5E2744346519}"/>
              </a:ext>
            </a:extLst>
          </p:cNvPr>
          <p:cNvSpPr txBox="1"/>
          <p:nvPr/>
        </p:nvSpPr>
        <p:spPr>
          <a:xfrm>
            <a:off x="7668236" y="2617527"/>
            <a:ext cx="28857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 := mlog</a:t>
            </a:r>
            <a:r>
              <a:rPr lang="it-IT" baseline="-25000" dirty="0"/>
              <a:t>10</a:t>
            </a:r>
            <a:r>
              <a:rPr lang="it-IT" dirty="0"/>
              <a:t>(x+1+</a:t>
            </a:r>
            <a:r>
              <a:rPr lang="it-IT" i="1" dirty="0"/>
              <a:t>shift</a:t>
            </a:r>
            <a:r>
              <a:rPr lang="it-IT" dirty="0"/>
              <a:t>) + q = </a:t>
            </a:r>
            <a:br>
              <a:rPr lang="it-IT" dirty="0"/>
            </a:br>
            <a:r>
              <a:rPr lang="it-IT" dirty="0"/>
              <a:t>~37,81 log</a:t>
            </a:r>
            <a:r>
              <a:rPr lang="it-IT" baseline="-25000" dirty="0"/>
              <a:t>10</a:t>
            </a:r>
            <a:r>
              <a:rPr lang="it-IT" dirty="0"/>
              <a:t>(x+1+10) + 0 =</a:t>
            </a:r>
          </a:p>
          <a:p>
            <a:r>
              <a:rPr lang="it-IT" dirty="0"/>
              <a:t>~37,81 log</a:t>
            </a:r>
            <a:r>
              <a:rPr lang="it-IT" baseline="-25000" dirty="0"/>
              <a:t>10</a:t>
            </a:r>
            <a:r>
              <a:rPr lang="it-IT" dirty="0"/>
              <a:t>(x+11) =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625B5BC-9131-7482-5C8F-3D0CCED50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764" y="1937857"/>
            <a:ext cx="2581910" cy="427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25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FA196-3785-C926-1B62-F04A768C4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24D946-35F6-6228-7306-E0A72C5B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Log10 Scale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B11503B-DD01-5B4B-EF42-CB37D6502CF1}"/>
              </a:ext>
            </a:extLst>
          </p:cNvPr>
          <p:cNvSpPr txBox="1"/>
          <p:nvPr/>
        </p:nvSpPr>
        <p:spPr>
          <a:xfrm>
            <a:off x="838200" y="2340528"/>
            <a:ext cx="193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Domain: [-10, 10]</a:t>
            </a:r>
            <a:br>
              <a:rPr lang="it-IT" dirty="0"/>
            </a:br>
            <a:br>
              <a:rPr lang="it-IT" dirty="0"/>
            </a:br>
            <a:r>
              <a:rPr lang="it-IT" dirty="0"/>
              <a:t>Range:    [   0,  50]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40C774-0691-9EF3-D92A-361717980B47}"/>
              </a:ext>
            </a:extLst>
          </p:cNvPr>
          <p:cNvSpPr txBox="1"/>
          <p:nvPr/>
        </p:nvSpPr>
        <p:spPr>
          <a:xfrm>
            <a:off x="7668236" y="2617527"/>
            <a:ext cx="2829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 := mlog</a:t>
            </a:r>
            <a:r>
              <a:rPr lang="it-IT" baseline="-25000" dirty="0"/>
              <a:t>10</a:t>
            </a:r>
            <a:r>
              <a:rPr lang="it-IT" dirty="0"/>
              <a:t>(x+1+</a:t>
            </a:r>
            <a:r>
              <a:rPr lang="it-IT" i="1" dirty="0"/>
              <a:t>shift</a:t>
            </a:r>
            <a:r>
              <a:rPr lang="it-IT" dirty="0"/>
              <a:t>) + q = </a:t>
            </a:r>
            <a:br>
              <a:rPr lang="it-IT" dirty="0"/>
            </a:br>
            <a:r>
              <a:rPr lang="it-IT" dirty="0"/>
              <a:t>~37,81 log</a:t>
            </a:r>
            <a:r>
              <a:rPr lang="it-IT" baseline="-25000" dirty="0"/>
              <a:t>10</a:t>
            </a:r>
            <a:r>
              <a:rPr lang="it-IT" dirty="0"/>
              <a:t>(x+1+10) + 0 =</a:t>
            </a:r>
          </a:p>
          <a:p>
            <a:r>
              <a:rPr lang="it-IT" dirty="0"/>
              <a:t>~37,81 log</a:t>
            </a:r>
            <a:r>
              <a:rPr lang="it-IT" baseline="-25000" dirty="0"/>
              <a:t>10</a:t>
            </a:r>
            <a:r>
              <a:rPr lang="it-IT" dirty="0"/>
              <a:t>(x+11)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2C82534-8A59-05E0-D6C2-B511D4520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764" y="1937857"/>
            <a:ext cx="2581910" cy="427519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D13011A-9E68-11CB-9527-D8D4C95FF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236" y="3804538"/>
            <a:ext cx="29813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10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0BE98-D042-67A5-AB8A-895B387F7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EC0C0F-84A2-E087-0BAA-324A5481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6"/>
                </a:solidFill>
              </a:rPr>
              <a:t>Sqrt2</a:t>
            </a:r>
            <a:r>
              <a:rPr lang="it-IT" dirty="0"/>
              <a:t> vs </a:t>
            </a:r>
            <a:r>
              <a:rPr lang="it-IT" dirty="0">
                <a:solidFill>
                  <a:srgbClr val="663300"/>
                </a:solidFill>
              </a:rPr>
              <a:t>Log10</a:t>
            </a:r>
            <a:r>
              <a:rPr lang="it-IT" dirty="0"/>
              <a:t> Scale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6498FC0-38C8-038C-637D-9BC282C3FCDD}"/>
              </a:ext>
            </a:extLst>
          </p:cNvPr>
          <p:cNvSpPr txBox="1"/>
          <p:nvPr/>
        </p:nvSpPr>
        <p:spPr>
          <a:xfrm>
            <a:off x="6635194" y="1480747"/>
            <a:ext cx="441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 := m(</a:t>
            </a:r>
            <a:r>
              <a:rPr lang="it-IT" dirty="0" err="1"/>
              <a:t>x+</a:t>
            </a:r>
            <a:r>
              <a:rPr lang="it-IT" i="1" dirty="0" err="1"/>
              <a:t>shift</a:t>
            </a:r>
            <a:r>
              <a:rPr lang="it-IT" dirty="0"/>
              <a:t>)</a:t>
            </a:r>
            <a:r>
              <a:rPr lang="it-IT" baseline="30000" dirty="0"/>
              <a:t>0,5</a:t>
            </a:r>
            <a:r>
              <a:rPr lang="it-IT" dirty="0"/>
              <a:t> + q =~ 37,81 log</a:t>
            </a:r>
            <a:r>
              <a:rPr lang="it-IT" baseline="-25000" dirty="0"/>
              <a:t>10</a:t>
            </a:r>
            <a:r>
              <a:rPr lang="it-IT" dirty="0"/>
              <a:t>(x+11) + 0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4F52BBF-3556-A3B1-3CFC-C7C4A6B1C2A8}"/>
              </a:ext>
            </a:extLst>
          </p:cNvPr>
          <p:cNvSpPr txBox="1"/>
          <p:nvPr/>
        </p:nvSpPr>
        <p:spPr>
          <a:xfrm>
            <a:off x="596317" y="1480747"/>
            <a:ext cx="401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 := m(</a:t>
            </a:r>
            <a:r>
              <a:rPr lang="it-IT" dirty="0" err="1"/>
              <a:t>x+</a:t>
            </a:r>
            <a:r>
              <a:rPr lang="it-IT" i="1" dirty="0" err="1"/>
              <a:t>shift</a:t>
            </a:r>
            <a:r>
              <a:rPr lang="it-IT" dirty="0"/>
              <a:t>)</a:t>
            </a:r>
            <a:r>
              <a:rPr lang="it-IT" baseline="30000" dirty="0"/>
              <a:t>0,5</a:t>
            </a:r>
            <a:r>
              <a:rPr lang="it-IT" dirty="0"/>
              <a:t> + q =~11,18(x+10)</a:t>
            </a:r>
            <a:r>
              <a:rPr lang="it-IT" baseline="30000" dirty="0"/>
              <a:t>0.5</a:t>
            </a:r>
            <a:r>
              <a:rPr lang="it-IT" dirty="0"/>
              <a:t> + 0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254D5D8-30B6-D14A-B199-00F30739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879" y="3634192"/>
            <a:ext cx="2581910" cy="217605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C732F9C-55BC-8970-1FBD-8A0057FA5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415" y="2124794"/>
            <a:ext cx="2106736" cy="422986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7F634E9-7DA2-E0D5-17D0-7D340E948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513" y="3531596"/>
            <a:ext cx="2981325" cy="23812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3974A08-9DA7-D904-9D86-5A431421D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130" y="2746873"/>
            <a:ext cx="2028825" cy="73342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025EF42-7DD1-E9B4-AFB9-DA0ABB666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1239" y="2752725"/>
            <a:ext cx="18573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66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0BE98-D042-67A5-AB8A-895B387F7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EC0C0F-84A2-E087-0BAA-324A5481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6"/>
                </a:solidFill>
              </a:rPr>
              <a:t>Sqrt2</a:t>
            </a:r>
            <a:r>
              <a:rPr lang="it-IT" dirty="0"/>
              <a:t> vs </a:t>
            </a:r>
            <a:r>
              <a:rPr lang="it-IT" dirty="0">
                <a:solidFill>
                  <a:srgbClr val="663300"/>
                </a:solidFill>
              </a:rPr>
              <a:t>Log10</a:t>
            </a:r>
            <a:r>
              <a:rPr lang="it-IT" dirty="0"/>
              <a:t> Scale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6498FC0-38C8-038C-637D-9BC282C3FCDD}"/>
              </a:ext>
            </a:extLst>
          </p:cNvPr>
          <p:cNvSpPr txBox="1"/>
          <p:nvPr/>
        </p:nvSpPr>
        <p:spPr>
          <a:xfrm>
            <a:off x="6635194" y="1480747"/>
            <a:ext cx="441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 := m(</a:t>
            </a:r>
            <a:r>
              <a:rPr lang="it-IT" dirty="0" err="1"/>
              <a:t>x+</a:t>
            </a:r>
            <a:r>
              <a:rPr lang="it-IT" i="1" dirty="0" err="1"/>
              <a:t>shift</a:t>
            </a:r>
            <a:r>
              <a:rPr lang="it-IT" dirty="0"/>
              <a:t>)</a:t>
            </a:r>
            <a:r>
              <a:rPr lang="it-IT" baseline="30000" dirty="0"/>
              <a:t>0,5</a:t>
            </a:r>
            <a:r>
              <a:rPr lang="it-IT" dirty="0"/>
              <a:t> + q =~ 37,81 log</a:t>
            </a:r>
            <a:r>
              <a:rPr lang="it-IT" baseline="-25000" dirty="0"/>
              <a:t>10</a:t>
            </a:r>
            <a:r>
              <a:rPr lang="it-IT" dirty="0"/>
              <a:t>(x+11) + 0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4F52BBF-3556-A3B1-3CFC-C7C4A6B1C2A8}"/>
              </a:ext>
            </a:extLst>
          </p:cNvPr>
          <p:cNvSpPr txBox="1"/>
          <p:nvPr/>
        </p:nvSpPr>
        <p:spPr>
          <a:xfrm>
            <a:off x="596317" y="1480747"/>
            <a:ext cx="4011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 := m(</a:t>
            </a:r>
            <a:r>
              <a:rPr lang="it-IT" dirty="0" err="1"/>
              <a:t>x+</a:t>
            </a:r>
            <a:r>
              <a:rPr lang="it-IT" i="1" dirty="0" err="1"/>
              <a:t>shift</a:t>
            </a:r>
            <a:r>
              <a:rPr lang="it-IT" dirty="0"/>
              <a:t>)</a:t>
            </a:r>
            <a:r>
              <a:rPr lang="it-IT" baseline="30000" dirty="0"/>
              <a:t>0,5</a:t>
            </a:r>
            <a:r>
              <a:rPr lang="it-IT" dirty="0"/>
              <a:t> + q =~11,18(x+10)</a:t>
            </a:r>
            <a:r>
              <a:rPr lang="it-IT" baseline="30000" dirty="0"/>
              <a:t>0.5</a:t>
            </a:r>
            <a:r>
              <a:rPr lang="it-IT" dirty="0"/>
              <a:t> + 0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254D5D8-30B6-D14A-B199-00F30739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879" y="3634192"/>
            <a:ext cx="2581910" cy="217605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C732F9C-55BC-8970-1FBD-8A0057FA5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415" y="2124794"/>
            <a:ext cx="2106736" cy="422986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7F634E9-7DA2-E0D5-17D0-7D340E948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513" y="3531596"/>
            <a:ext cx="2981325" cy="23812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3974A08-9DA7-D904-9D86-5A431421D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130" y="2746873"/>
            <a:ext cx="2028825" cy="73342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025EF42-7DD1-E9B4-AFB9-DA0ABB666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1239" y="2752725"/>
            <a:ext cx="1857375" cy="676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E34F764-EDE8-E1F6-838E-56159A12A87D}"/>
                  </a:ext>
                </a:extLst>
              </p:cNvPr>
              <p:cNvSpPr txBox="1"/>
              <p:nvPr/>
            </p:nvSpPr>
            <p:spPr>
              <a:xfrm>
                <a:off x="11011751" y="2162114"/>
                <a:ext cx="704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𝑖𝑓𝑓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E34F764-EDE8-E1F6-838E-56159A12A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1751" y="2162114"/>
                <a:ext cx="70436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27577E6-3C74-7479-B636-4430D7DC1299}"/>
              </a:ext>
            </a:extLst>
          </p:cNvPr>
          <p:cNvSpPr txBox="1"/>
          <p:nvPr/>
        </p:nvSpPr>
        <p:spPr>
          <a:xfrm>
            <a:off x="10924548" y="2746873"/>
            <a:ext cx="87876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it-IT" dirty="0"/>
            </a:br>
            <a:r>
              <a:rPr lang="it-IT" dirty="0"/>
              <a:t>- 0,201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r>
              <a:rPr lang="it-IT" dirty="0"/>
              <a:t>+ 0,296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r>
              <a:rPr lang="it-IT" dirty="0"/>
              <a:t>+ 0.431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r>
              <a:rPr lang="it-IT" dirty="0"/>
              <a:t>+ 0.464</a:t>
            </a:r>
          </a:p>
        </p:txBody>
      </p:sp>
    </p:spTree>
    <p:extLst>
      <p:ext uri="{BB962C8B-B14F-4D97-AF65-F5344CB8AC3E}">
        <p14:creationId xmlns:p14="http://schemas.microsoft.com/office/powerpoint/2010/main" val="1117769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0BE98-D042-67A5-AB8A-895B387F7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EC0C0F-84A2-E087-0BAA-324A5481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6"/>
                </a:solidFill>
              </a:rPr>
              <a:t>Sqrt2</a:t>
            </a:r>
            <a:r>
              <a:rPr lang="it-IT" dirty="0"/>
              <a:t> vs </a:t>
            </a:r>
            <a:r>
              <a:rPr lang="it-IT" dirty="0">
                <a:solidFill>
                  <a:srgbClr val="663300"/>
                </a:solidFill>
              </a:rPr>
              <a:t>Log10</a:t>
            </a:r>
            <a:r>
              <a:rPr lang="it-IT" dirty="0"/>
              <a:t> Scale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9E98604E-2108-EA70-0FA2-8F5FBF4EC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6249"/>
            <a:ext cx="12192000" cy="174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72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0BE98-D042-67A5-AB8A-895B387F7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09021994-14F2-AC11-E5E0-00A04D8FB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873"/>
            <a:ext cx="12192000" cy="173241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AEC0C0F-84A2-E087-0BAA-324A5481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6"/>
                </a:solidFill>
              </a:rPr>
              <a:t>Sqrt2</a:t>
            </a:r>
            <a:r>
              <a:rPr lang="it-IT" dirty="0"/>
              <a:t> vs </a:t>
            </a:r>
            <a:r>
              <a:rPr lang="it-IT" dirty="0">
                <a:solidFill>
                  <a:srgbClr val="663300"/>
                </a:solidFill>
              </a:rPr>
              <a:t>Log10</a:t>
            </a:r>
            <a:r>
              <a:rPr lang="it-IT" dirty="0"/>
              <a:t> Scale</a:t>
            </a:r>
          </a:p>
        </p:txBody>
      </p:sp>
    </p:spTree>
    <p:extLst>
      <p:ext uri="{BB962C8B-B14F-4D97-AF65-F5344CB8AC3E}">
        <p14:creationId xmlns:p14="http://schemas.microsoft.com/office/powerpoint/2010/main" val="2474701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FA196-3785-C926-1B62-F04A768C4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24D946-35F6-6228-7306-E0A72C5B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Altro vantaggio della scala log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52F44EE-23C3-96E1-542F-E63C8BC49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6901"/>
            <a:ext cx="12192000" cy="37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9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636919-3B05-678B-2A20-F6BEC14B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a scale </a:t>
            </a:r>
            <a:r>
              <a:rPr lang="it-IT" dirty="0" err="1"/>
              <a:t>function</a:t>
            </a:r>
            <a:r>
              <a:rPr lang="it-IT" dirty="0"/>
              <a:t> D</a:t>
            </a:r>
            <a:r>
              <a:rPr lang="it-IT" dirty="0">
                <a:sym typeface="Wingdings" panose="05000000000000000000" pitchFamily="2" charset="2"/>
              </a:rPr>
              <a:t>R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29B74B4-3911-C59E-51E3-6B36E540D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162" y="2166872"/>
            <a:ext cx="3283675" cy="432600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B39AFD8-0887-8857-AEE2-8BCDDE033B07}"/>
              </a:ext>
            </a:extLst>
          </p:cNvPr>
          <p:cNvSpPr txBox="1"/>
          <p:nvPr/>
        </p:nvSpPr>
        <p:spPr>
          <a:xfrm>
            <a:off x="838200" y="2340528"/>
            <a:ext cx="1853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Domain</a:t>
            </a:r>
            <a:r>
              <a:rPr lang="it-IT" dirty="0"/>
              <a:t>: [-10, 10]</a:t>
            </a:r>
            <a:br>
              <a:rPr lang="it-IT" dirty="0"/>
            </a:br>
            <a:br>
              <a:rPr lang="it-IT" dirty="0"/>
            </a:br>
            <a:r>
              <a:rPr lang="it-IT" dirty="0">
                <a:solidFill>
                  <a:srgbClr val="FF0000"/>
                </a:solidFill>
              </a:rPr>
              <a:t>Range</a:t>
            </a:r>
            <a:r>
              <a:rPr lang="it-IT" dirty="0"/>
              <a:t>:    [  0,  50] 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C9B6CC06-BC4A-2151-A681-AD7A1B583F9E}"/>
              </a:ext>
            </a:extLst>
          </p:cNvPr>
          <p:cNvSpPr/>
          <p:nvPr/>
        </p:nvSpPr>
        <p:spPr>
          <a:xfrm>
            <a:off x="5150840" y="6098796"/>
            <a:ext cx="100668" cy="10066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A1ADE5C-341D-ABFC-A2ED-143C8F3F2968}"/>
              </a:ext>
            </a:extLst>
          </p:cNvPr>
          <p:cNvSpPr/>
          <p:nvPr/>
        </p:nvSpPr>
        <p:spPr>
          <a:xfrm>
            <a:off x="6595145" y="2484539"/>
            <a:ext cx="100668" cy="1006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6EFFCCD-8E10-0BF5-7A49-577A08030113}"/>
              </a:ext>
            </a:extLst>
          </p:cNvPr>
          <p:cNvCxnSpPr>
            <a:cxnSpLocks/>
          </p:cNvCxnSpPr>
          <p:nvPr/>
        </p:nvCxnSpPr>
        <p:spPr>
          <a:xfrm>
            <a:off x="2004969" y="2667699"/>
            <a:ext cx="0" cy="280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90E20F36-6183-C44C-5D5D-30EC16EB404D}"/>
              </a:ext>
            </a:extLst>
          </p:cNvPr>
          <p:cNvCxnSpPr>
            <a:cxnSpLocks/>
          </p:cNvCxnSpPr>
          <p:nvPr/>
        </p:nvCxnSpPr>
        <p:spPr>
          <a:xfrm>
            <a:off x="2381207" y="2667699"/>
            <a:ext cx="0" cy="280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193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DE427-43D7-6675-0370-41F3A882F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98AC55-5740-EFBE-CB16-DBC9B565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 Scale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000187E-5219-A295-5442-40CAE0D687F5}"/>
              </a:ext>
            </a:extLst>
          </p:cNvPr>
          <p:cNvSpPr txBox="1"/>
          <p:nvPr/>
        </p:nvSpPr>
        <p:spPr>
          <a:xfrm>
            <a:off x="838200" y="2340528"/>
            <a:ext cx="3592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Domain: [</a:t>
            </a:r>
            <a:r>
              <a:rPr lang="it-IT" dirty="0">
                <a:solidFill>
                  <a:srgbClr val="C00000"/>
                </a:solidFill>
              </a:rPr>
              <a:t>18 </a:t>
            </a:r>
            <a:r>
              <a:rPr lang="it-IT" dirty="0" err="1">
                <a:solidFill>
                  <a:srgbClr val="C00000"/>
                </a:solidFill>
              </a:rPr>
              <a:t>Feb</a:t>
            </a:r>
            <a:r>
              <a:rPr lang="it-IT" dirty="0">
                <a:solidFill>
                  <a:srgbClr val="C00000"/>
                </a:solidFill>
              </a:rPr>
              <a:t>, 19 </a:t>
            </a:r>
            <a:r>
              <a:rPr lang="it-IT" dirty="0" err="1">
                <a:solidFill>
                  <a:srgbClr val="C00000"/>
                </a:solidFill>
              </a:rPr>
              <a:t>Feb</a:t>
            </a:r>
            <a:r>
              <a:rPr lang="it-IT" dirty="0">
                <a:solidFill>
                  <a:srgbClr val="C00000"/>
                </a:solidFill>
              </a:rPr>
              <a:t>, .., 14 Mar</a:t>
            </a:r>
            <a:r>
              <a:rPr lang="it-IT" dirty="0"/>
              <a:t>]</a:t>
            </a:r>
            <a:br>
              <a:rPr lang="it-IT" dirty="0"/>
            </a:br>
            <a:br>
              <a:rPr lang="it-IT" dirty="0"/>
            </a:br>
            <a:r>
              <a:rPr lang="it-IT" dirty="0"/>
              <a:t>Range:    [   0,  50]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56A22E3-E33F-3268-37FC-B7B585D2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302" y="2099818"/>
            <a:ext cx="2773395" cy="439305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D0AEB2E-ACDA-7AE4-BB84-3FD96A1155BF}"/>
              </a:ext>
            </a:extLst>
          </p:cNvPr>
          <p:cNvSpPr txBox="1"/>
          <p:nvPr/>
        </p:nvSpPr>
        <p:spPr>
          <a:xfrm>
            <a:off x="838200" y="1646276"/>
            <a:ext cx="594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E’ una scala lineare ma il dominio sono date (in </a:t>
            </a:r>
            <a:r>
              <a:rPr lang="it-IT" dirty="0" err="1"/>
              <a:t>js</a:t>
            </a:r>
            <a:r>
              <a:rPr lang="it-IT" dirty="0"/>
              <a:t> </a:t>
            </a:r>
            <a:r>
              <a:rPr lang="it-IT" i="1" dirty="0"/>
              <a:t>new Date()</a:t>
            </a:r>
            <a:r>
              <a:rPr lang="it-IT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552558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2DB3F-25F9-9DEF-B52B-94423016B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9A627-145D-D331-12CD-F8929DA5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Sequential</a:t>
            </a:r>
            <a:r>
              <a:rPr lang="it-IT" dirty="0"/>
              <a:t>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F96913C-EB16-C662-E183-11C1E25210AA}"/>
                  </a:ext>
                </a:extLst>
              </p:cNvPr>
              <p:cNvSpPr txBox="1"/>
              <p:nvPr/>
            </p:nvSpPr>
            <p:spPr>
              <a:xfrm>
                <a:off x="188007" y="2340528"/>
                <a:ext cx="4358356" cy="270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Domain: [</a:t>
                </a:r>
                <a:r>
                  <a:rPr lang="it-IT" sz="1600" dirty="0" err="1"/>
                  <a:t>D</a:t>
                </a:r>
                <a:r>
                  <a:rPr lang="it-IT" sz="1600" baseline="-25000" dirty="0" err="1"/>
                  <a:t>min</a:t>
                </a:r>
                <a:r>
                  <a:rPr lang="it-IT" sz="1600" dirty="0"/>
                  <a:t>,  D</a:t>
                </a:r>
                <a:r>
                  <a:rPr lang="it-IT" sz="1600" baseline="-25000" dirty="0"/>
                  <a:t>max</a:t>
                </a:r>
                <a:r>
                  <a:rPr lang="it-IT" sz="1600" dirty="0"/>
                  <a:t>] = [-10,  10]</a:t>
                </a:r>
                <a:br>
                  <a:rPr lang="it-IT" sz="1600" dirty="0"/>
                </a:br>
                <a:r>
                  <a:rPr lang="it-IT" sz="1600" dirty="0"/>
                  <a:t>Range:    [</a:t>
                </a:r>
                <a:r>
                  <a:rPr lang="it-IT" sz="1600" dirty="0" err="1"/>
                  <a:t>R</a:t>
                </a:r>
                <a:r>
                  <a:rPr lang="it-IT" sz="1600" baseline="-25000" dirty="0" err="1"/>
                  <a:t>min</a:t>
                </a:r>
                <a:r>
                  <a:rPr lang="it-IT" sz="1600" dirty="0"/>
                  <a:t>,  </a:t>
                </a:r>
                <a:r>
                  <a:rPr lang="it-IT" sz="1600" dirty="0" err="1"/>
                  <a:t>R</a:t>
                </a:r>
                <a:r>
                  <a:rPr lang="it-IT" sz="1600" baseline="-25000" dirty="0" err="1"/>
                  <a:t>max</a:t>
                </a:r>
                <a:r>
                  <a:rPr lang="it-IT" sz="1600" dirty="0"/>
                  <a:t>] = [   0,  50]</a:t>
                </a:r>
                <a:br>
                  <a:rPr lang="it-IT" sz="1600" dirty="0"/>
                </a:br>
                <a:br>
                  <a:rPr lang="it-IT" sz="1600" dirty="0"/>
                </a:br>
                <a:r>
                  <a:rPr lang="it-IT" sz="1600" dirty="0"/>
                  <a:t>Prendi un elemento del dominio </a:t>
                </a:r>
                <a:r>
                  <a:rPr lang="it-IT" sz="1600" i="1" dirty="0"/>
                  <a:t>x</a:t>
                </a:r>
                <a:r>
                  <a:rPr lang="it-IT" sz="1600" dirty="0"/>
                  <a:t> (e.g. 5)</a:t>
                </a:r>
                <a:br>
                  <a:rPr lang="it-IT" sz="1600" dirty="0"/>
                </a:br>
                <a:r>
                  <a:rPr lang="it-IT" sz="1600" dirty="0"/>
                  <a:t>f(x) = g(t), dove</a:t>
                </a:r>
                <a:br>
                  <a:rPr lang="it-IT" sz="1600" dirty="0"/>
                </a:br>
                <a:endParaRPr lang="it-IT" sz="1600" dirty="0"/>
              </a:p>
              <a:p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5−(−10)</m:t>
                        </m:r>
                      </m:num>
                      <m:den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10−(−10)</m:t>
                        </m:r>
                      </m:den>
                    </m:f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it-IT" sz="1600" b="0" dirty="0"/>
              </a:p>
              <a:p>
                <a:endParaRPr lang="it-IT" sz="1600" dirty="0"/>
              </a:p>
              <a:p>
                <a:r>
                  <a:rPr lang="it-IT" sz="1600" dirty="0"/>
                  <a:t> g(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it-I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=50 0.75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0.25 0=37.5</m:t>
                      </m:r>
                    </m:oMath>
                  </m:oMathPara>
                </a14:m>
                <a:endParaRPr lang="it-IT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F96913C-EB16-C662-E183-11C1E2521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07" y="2340528"/>
                <a:ext cx="4358356" cy="2700932"/>
              </a:xfrm>
              <a:prstGeom prst="rect">
                <a:avLst/>
              </a:prstGeom>
              <a:blipFill>
                <a:blip r:embed="rId2"/>
                <a:stretch>
                  <a:fillRect l="-839" t="-6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0A70BC5D-445D-73C2-633E-DD3792002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302" y="2099818"/>
            <a:ext cx="2773395" cy="439305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16BBD0-A40C-977C-E0E0-0F34EC0DD459}"/>
              </a:ext>
            </a:extLst>
          </p:cNvPr>
          <p:cNvSpPr txBox="1"/>
          <p:nvPr/>
        </p:nvSpPr>
        <p:spPr>
          <a:xfrm>
            <a:off x="675118" y="1646276"/>
            <a:ext cx="737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Prendi 2 valori per il dominio (gli estremi) e 2 per il codominio (gli estremi).</a:t>
            </a:r>
          </a:p>
        </p:txBody>
      </p:sp>
    </p:spTree>
    <p:extLst>
      <p:ext uri="{BB962C8B-B14F-4D97-AF65-F5344CB8AC3E}">
        <p14:creationId xmlns:p14="http://schemas.microsoft.com/office/powerpoint/2010/main" val="18385259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3ED40-5922-EF13-CFD9-B4375A5CC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566D66-C7E5-8F96-7DC6-181405E6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Sequential</a:t>
            </a:r>
            <a:r>
              <a:rPr lang="it-IT" dirty="0"/>
              <a:t>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72D09FA-0E41-D9C3-3EC2-FB7D2B7B2852}"/>
                  </a:ext>
                </a:extLst>
              </p:cNvPr>
              <p:cNvSpPr txBox="1"/>
              <p:nvPr/>
            </p:nvSpPr>
            <p:spPr>
              <a:xfrm>
                <a:off x="188007" y="2340528"/>
                <a:ext cx="4358356" cy="3193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Domain: [</a:t>
                </a:r>
                <a:r>
                  <a:rPr lang="it-IT" sz="1600" dirty="0" err="1"/>
                  <a:t>D</a:t>
                </a:r>
                <a:r>
                  <a:rPr lang="it-IT" sz="1600" baseline="-25000" dirty="0" err="1"/>
                  <a:t>min</a:t>
                </a:r>
                <a:r>
                  <a:rPr lang="it-IT" sz="1600" dirty="0"/>
                  <a:t>,  D</a:t>
                </a:r>
                <a:r>
                  <a:rPr lang="it-IT" sz="1600" baseline="-25000" dirty="0"/>
                  <a:t>max</a:t>
                </a:r>
                <a:r>
                  <a:rPr lang="it-IT" sz="1600" dirty="0"/>
                  <a:t>] = [-10,  10]</a:t>
                </a:r>
                <a:br>
                  <a:rPr lang="it-IT" sz="1600" dirty="0"/>
                </a:br>
                <a:r>
                  <a:rPr lang="it-IT" sz="1600" dirty="0"/>
                  <a:t>Range:    [</a:t>
                </a:r>
                <a:r>
                  <a:rPr lang="it-IT" sz="1600" dirty="0" err="1"/>
                  <a:t>R</a:t>
                </a:r>
                <a:r>
                  <a:rPr lang="it-IT" sz="1600" baseline="-25000" dirty="0" err="1"/>
                  <a:t>min</a:t>
                </a:r>
                <a:r>
                  <a:rPr lang="it-IT" sz="1600" dirty="0"/>
                  <a:t>,  </a:t>
                </a:r>
                <a:r>
                  <a:rPr lang="it-IT" sz="1600" dirty="0" err="1"/>
                  <a:t>R</a:t>
                </a:r>
                <a:r>
                  <a:rPr lang="it-IT" sz="1600" baseline="-25000" dirty="0" err="1"/>
                  <a:t>max</a:t>
                </a:r>
                <a:r>
                  <a:rPr lang="it-IT" sz="1600" dirty="0"/>
                  <a:t>] = [</a:t>
                </a:r>
                <a:r>
                  <a:rPr lang="it-IT" sz="1600" dirty="0">
                    <a:solidFill>
                      <a:srgbClr val="FF0000"/>
                    </a:solidFill>
                  </a:rPr>
                  <a:t>(255,0,0)</a:t>
                </a:r>
                <a:r>
                  <a:rPr lang="it-IT" sz="1600" dirty="0"/>
                  <a:t>,</a:t>
                </a:r>
                <a:r>
                  <a:rPr lang="it-IT" sz="1600" dirty="0">
                    <a:solidFill>
                      <a:srgbClr val="FF0000"/>
                    </a:solidFill>
                  </a:rPr>
                  <a:t> </a:t>
                </a:r>
                <a:r>
                  <a:rPr lang="it-IT" sz="1600" dirty="0">
                    <a:solidFill>
                      <a:schemeClr val="accent1"/>
                    </a:solidFill>
                  </a:rPr>
                  <a:t>(68,114,196)</a:t>
                </a:r>
                <a:r>
                  <a:rPr lang="it-IT" sz="1600" dirty="0"/>
                  <a:t>]</a:t>
                </a:r>
                <a:br>
                  <a:rPr lang="it-IT" sz="1600" dirty="0"/>
                </a:br>
                <a:br>
                  <a:rPr lang="it-IT" sz="1600" dirty="0"/>
                </a:br>
                <a:r>
                  <a:rPr lang="it-IT" sz="1600" dirty="0"/>
                  <a:t>Prendi un elemento del dominio </a:t>
                </a:r>
                <a:r>
                  <a:rPr lang="it-IT" sz="1600" i="1" dirty="0"/>
                  <a:t>x</a:t>
                </a:r>
                <a:r>
                  <a:rPr lang="it-IT" sz="1600" dirty="0"/>
                  <a:t> (e.g. 5)</a:t>
                </a:r>
                <a:br>
                  <a:rPr lang="it-IT" sz="1600" dirty="0"/>
                </a:br>
                <a:r>
                  <a:rPr lang="it-IT" sz="1600" dirty="0"/>
                  <a:t>f(x) = g(t), dove</a:t>
                </a:r>
                <a:br>
                  <a:rPr lang="it-IT" sz="1600" dirty="0"/>
                </a:br>
                <a:endParaRPr lang="it-IT" sz="1600" dirty="0"/>
              </a:p>
              <a:p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5−(−10)</m:t>
                        </m:r>
                      </m:num>
                      <m:den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10−(−10)</m:t>
                        </m:r>
                      </m:den>
                    </m:f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it-IT" sz="1600" b="0" dirty="0"/>
              </a:p>
              <a:p>
                <a:endParaRPr lang="it-IT" sz="1600" dirty="0"/>
              </a:p>
              <a:p>
                <a:r>
                  <a:rPr lang="it-IT" sz="1600" dirty="0"/>
                  <a:t> g(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it-I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it-IT" sz="1600" dirty="0">
                          <a:solidFill>
                            <a:schemeClr val="accent1"/>
                          </a:solidFill>
                        </a:rPr>
                        <m:t>(68,114,196</m:t>
                      </m:r>
                      <m:r>
                        <m:rPr>
                          <m:nor/>
                        </m:rPr>
                        <a:rPr lang="it-IT" sz="1600" b="0" i="0" dirty="0" smtClean="0">
                          <a:solidFill>
                            <a:schemeClr val="accent1"/>
                          </a:solidFill>
                        </a:rPr>
                        <m:t>)</m:t>
                      </m:r>
                      <m:r>
                        <a:rPr lang="it-IT" sz="16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0.75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0.25</m:t>
                      </m:r>
                      <m:r>
                        <m:rPr>
                          <m:nor/>
                        </m:rPr>
                        <a:rPr lang="it-IT" sz="1600" dirty="0">
                          <a:solidFill>
                            <a:srgbClr val="FF0000"/>
                          </a:solidFill>
                        </a:rPr>
                        <m:t>(255,0,0)</m:t>
                      </m:r>
                    </m:oMath>
                  </m:oMathPara>
                </a14:m>
                <a:endParaRPr lang="it-IT" sz="1600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600" b="0" i="0" dirty="0" smtClean="0">
                        <a:solidFill>
                          <a:schemeClr val="tx1"/>
                        </a:solidFill>
                      </a:rPr>
                      <m:t>             = </m:t>
                    </m:r>
                    <m:r>
                      <m:rPr>
                        <m:nor/>
                      </m:rPr>
                      <a:rPr lang="it-IT" sz="1600" dirty="0" smtClean="0">
                        <a:solidFill>
                          <a:schemeClr val="tx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it-IT" sz="1600" b="0" i="0" dirty="0" smtClean="0">
                        <a:solidFill>
                          <a:schemeClr val="tx1"/>
                        </a:solidFill>
                      </a:rPr>
                      <m:t>51</m:t>
                    </m:r>
                    <m:r>
                      <m:rPr>
                        <m:nor/>
                      </m:rPr>
                      <a:rPr lang="it-IT" sz="1600" dirty="0" smtClean="0">
                        <a:solidFill>
                          <a:schemeClr val="tx1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it-IT" sz="1600" b="0" i="0" dirty="0" smtClean="0">
                        <a:solidFill>
                          <a:schemeClr val="tx1"/>
                        </a:solidFill>
                      </a:rPr>
                      <m:t> 85.5</m:t>
                    </m:r>
                    <m:r>
                      <m:rPr>
                        <m:nor/>
                      </m:rPr>
                      <a:rPr lang="it-IT" sz="1600" dirty="0" smtClean="0">
                        <a:solidFill>
                          <a:schemeClr val="tx1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it-IT" sz="1600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it-IT" sz="1600" dirty="0" smtClean="0">
                        <a:solidFill>
                          <a:schemeClr val="tx1"/>
                        </a:solidFill>
                      </a:rPr>
                      <m:t>1</m:t>
                    </m:r>
                    <m:r>
                      <m:rPr>
                        <m:nor/>
                      </m:rPr>
                      <a:rPr lang="it-IT" sz="1600" b="0" i="0" dirty="0" smtClean="0">
                        <a:solidFill>
                          <a:schemeClr val="tx1"/>
                        </a:solidFill>
                      </a:rPr>
                      <m:t>47)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it-IT" sz="1600" dirty="0">
                        <a:solidFill>
                          <a:schemeClr val="tx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it-IT" sz="1600" b="0" i="0" dirty="0" smtClean="0">
                        <a:solidFill>
                          <a:schemeClr val="tx1"/>
                        </a:solidFill>
                      </a:rPr>
                      <m:t>63.75</m:t>
                    </m:r>
                    <m:r>
                      <m:rPr>
                        <m:nor/>
                      </m:rPr>
                      <a:rPr lang="it-IT" sz="1600" dirty="0">
                        <a:solidFill>
                          <a:schemeClr val="tx1"/>
                        </a:solidFill>
                      </a:rPr>
                      <m:t>,0,0)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=</a:t>
                </a:r>
                <a:endParaRPr lang="it-IT" sz="1600" dirty="0"/>
              </a:p>
              <a:p>
                <a:r>
                  <a:rPr lang="it-IT" sz="1600" dirty="0"/>
                  <a:t>             = </a:t>
                </a:r>
                <a:r>
                  <a:rPr lang="it-IT" sz="1600" dirty="0">
                    <a:solidFill>
                      <a:srgbClr val="725593"/>
                    </a:solidFill>
                  </a:rPr>
                  <a:t>(114, 85, 147)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72D09FA-0E41-D9C3-3EC2-FB7D2B7B2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07" y="2340528"/>
                <a:ext cx="4358356" cy="3193375"/>
              </a:xfrm>
              <a:prstGeom prst="rect">
                <a:avLst/>
              </a:prstGeom>
              <a:blipFill>
                <a:blip r:embed="rId2"/>
                <a:stretch>
                  <a:fillRect l="-839" t="-573" b="-15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C5BF842A-36BC-A066-116F-2A265C515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302" y="2099818"/>
            <a:ext cx="2773395" cy="439305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9E9C76-29D5-ACB1-ED46-E9FD60CB743E}"/>
              </a:ext>
            </a:extLst>
          </p:cNvPr>
          <p:cNvSpPr txBox="1"/>
          <p:nvPr/>
        </p:nvSpPr>
        <p:spPr>
          <a:xfrm>
            <a:off x="675118" y="1646276"/>
            <a:ext cx="737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Prendi 2 valori per il dominio (gli estremi) e 2 per il codominio (gli estremi).</a:t>
            </a:r>
          </a:p>
        </p:txBody>
      </p:sp>
    </p:spTree>
    <p:extLst>
      <p:ext uri="{BB962C8B-B14F-4D97-AF65-F5344CB8AC3E}">
        <p14:creationId xmlns:p14="http://schemas.microsoft.com/office/powerpoint/2010/main" val="20565481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3ED40-5922-EF13-CFD9-B4375A5CC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45FFC73E-FF74-E333-497B-FFF5AD1D6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3903"/>
            <a:ext cx="12192000" cy="99777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1566D66-C7E5-8F96-7DC6-181405E6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Sequential</a:t>
            </a:r>
            <a:r>
              <a:rPr lang="it-IT" dirty="0"/>
              <a:t>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72D09FA-0E41-D9C3-3EC2-FB7D2B7B2852}"/>
                  </a:ext>
                </a:extLst>
              </p:cNvPr>
              <p:cNvSpPr txBox="1"/>
              <p:nvPr/>
            </p:nvSpPr>
            <p:spPr>
              <a:xfrm>
                <a:off x="188007" y="2340528"/>
                <a:ext cx="4358356" cy="3193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Domain: [</a:t>
                </a:r>
                <a:r>
                  <a:rPr lang="it-IT" sz="1600" dirty="0" err="1"/>
                  <a:t>D</a:t>
                </a:r>
                <a:r>
                  <a:rPr lang="it-IT" sz="1600" baseline="-25000" dirty="0" err="1"/>
                  <a:t>min</a:t>
                </a:r>
                <a:r>
                  <a:rPr lang="it-IT" sz="1600" dirty="0"/>
                  <a:t>,  D</a:t>
                </a:r>
                <a:r>
                  <a:rPr lang="it-IT" sz="1600" baseline="-25000" dirty="0"/>
                  <a:t>max</a:t>
                </a:r>
                <a:r>
                  <a:rPr lang="it-IT" sz="1600" dirty="0"/>
                  <a:t>] = [-10,  10]</a:t>
                </a:r>
                <a:br>
                  <a:rPr lang="it-IT" sz="1600" dirty="0"/>
                </a:br>
                <a:r>
                  <a:rPr lang="it-IT" sz="1600" dirty="0"/>
                  <a:t>Range:    [</a:t>
                </a:r>
                <a:r>
                  <a:rPr lang="it-IT" sz="1600" dirty="0" err="1"/>
                  <a:t>R</a:t>
                </a:r>
                <a:r>
                  <a:rPr lang="it-IT" sz="1600" baseline="-25000" dirty="0" err="1"/>
                  <a:t>min</a:t>
                </a:r>
                <a:r>
                  <a:rPr lang="it-IT" sz="1600" dirty="0"/>
                  <a:t>,  </a:t>
                </a:r>
                <a:r>
                  <a:rPr lang="it-IT" sz="1600" dirty="0" err="1"/>
                  <a:t>R</a:t>
                </a:r>
                <a:r>
                  <a:rPr lang="it-IT" sz="1600" baseline="-25000" dirty="0" err="1"/>
                  <a:t>max</a:t>
                </a:r>
                <a:r>
                  <a:rPr lang="it-IT" sz="1600" dirty="0"/>
                  <a:t>] = [</a:t>
                </a:r>
                <a:r>
                  <a:rPr lang="it-IT" sz="1600" dirty="0">
                    <a:solidFill>
                      <a:srgbClr val="FF0000"/>
                    </a:solidFill>
                  </a:rPr>
                  <a:t>(255,0,0)</a:t>
                </a:r>
                <a:r>
                  <a:rPr lang="it-IT" sz="1600" dirty="0"/>
                  <a:t>,</a:t>
                </a:r>
                <a:r>
                  <a:rPr lang="it-IT" sz="1600" dirty="0">
                    <a:solidFill>
                      <a:srgbClr val="FF0000"/>
                    </a:solidFill>
                  </a:rPr>
                  <a:t> </a:t>
                </a:r>
                <a:r>
                  <a:rPr lang="it-IT" sz="1600" dirty="0">
                    <a:solidFill>
                      <a:schemeClr val="accent1"/>
                    </a:solidFill>
                  </a:rPr>
                  <a:t>(68,114,196)</a:t>
                </a:r>
                <a:r>
                  <a:rPr lang="it-IT" sz="1600" dirty="0"/>
                  <a:t>]</a:t>
                </a:r>
                <a:br>
                  <a:rPr lang="it-IT" sz="1600" dirty="0"/>
                </a:br>
                <a:br>
                  <a:rPr lang="it-IT" sz="1600" dirty="0"/>
                </a:br>
                <a:r>
                  <a:rPr lang="it-IT" sz="1600" dirty="0"/>
                  <a:t>Prendi un elemento del dominio </a:t>
                </a:r>
                <a:r>
                  <a:rPr lang="it-IT" sz="1600" i="1" dirty="0"/>
                  <a:t>x</a:t>
                </a:r>
                <a:r>
                  <a:rPr lang="it-IT" sz="1600" dirty="0"/>
                  <a:t> (e.g. 5)</a:t>
                </a:r>
                <a:br>
                  <a:rPr lang="it-IT" sz="1600" dirty="0"/>
                </a:br>
                <a:r>
                  <a:rPr lang="it-IT" sz="1600" dirty="0"/>
                  <a:t>f(x) = g(t), dove</a:t>
                </a:r>
                <a:br>
                  <a:rPr lang="it-IT" sz="1600" dirty="0"/>
                </a:br>
                <a:endParaRPr lang="it-IT" sz="1600" dirty="0"/>
              </a:p>
              <a:p>
                <a:r>
                  <a:rPr lang="it-IT" sz="1600" dirty="0"/>
                  <a:t>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sz="16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5−(−10)</m:t>
                        </m:r>
                      </m:num>
                      <m:den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10−(−10)</m:t>
                        </m:r>
                      </m:den>
                    </m:f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it-IT" sz="1600" b="0" dirty="0"/>
              </a:p>
              <a:p>
                <a:endParaRPr lang="it-IT" sz="1600" dirty="0"/>
              </a:p>
              <a:p>
                <a:r>
                  <a:rPr lang="it-IT" sz="1600" dirty="0"/>
                  <a:t> g(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it-IT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it-IT" sz="1600" dirty="0">
                          <a:solidFill>
                            <a:schemeClr val="accent1"/>
                          </a:solidFill>
                        </a:rPr>
                        <m:t>(68,114,196</m:t>
                      </m:r>
                      <m:r>
                        <m:rPr>
                          <m:nor/>
                        </m:rPr>
                        <a:rPr lang="it-IT" sz="1600" b="0" i="0" dirty="0" smtClean="0">
                          <a:solidFill>
                            <a:schemeClr val="accent1"/>
                          </a:solidFill>
                        </a:rPr>
                        <m:t>)</m:t>
                      </m:r>
                      <m:r>
                        <a:rPr lang="it-IT" sz="16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0.75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0.25</m:t>
                      </m:r>
                      <m:r>
                        <m:rPr>
                          <m:nor/>
                        </m:rPr>
                        <a:rPr lang="it-IT" sz="1600" dirty="0">
                          <a:solidFill>
                            <a:srgbClr val="FF0000"/>
                          </a:solidFill>
                        </a:rPr>
                        <m:t>(255,0,0)</m:t>
                      </m:r>
                    </m:oMath>
                  </m:oMathPara>
                </a14:m>
                <a:endParaRPr lang="it-IT" sz="1600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600" b="0" i="0" dirty="0" smtClean="0">
                        <a:solidFill>
                          <a:schemeClr val="tx1"/>
                        </a:solidFill>
                      </a:rPr>
                      <m:t>             = </m:t>
                    </m:r>
                    <m:r>
                      <m:rPr>
                        <m:nor/>
                      </m:rPr>
                      <a:rPr lang="it-IT" sz="1600" dirty="0" smtClean="0">
                        <a:solidFill>
                          <a:schemeClr val="tx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it-IT" sz="1600" b="0" i="0" dirty="0" smtClean="0">
                        <a:solidFill>
                          <a:schemeClr val="tx1"/>
                        </a:solidFill>
                      </a:rPr>
                      <m:t>51</m:t>
                    </m:r>
                    <m:r>
                      <m:rPr>
                        <m:nor/>
                      </m:rPr>
                      <a:rPr lang="it-IT" sz="1600" dirty="0" smtClean="0">
                        <a:solidFill>
                          <a:schemeClr val="tx1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it-IT" sz="1600" b="0" i="0" dirty="0" smtClean="0">
                        <a:solidFill>
                          <a:schemeClr val="tx1"/>
                        </a:solidFill>
                      </a:rPr>
                      <m:t> 85.5</m:t>
                    </m:r>
                    <m:r>
                      <m:rPr>
                        <m:nor/>
                      </m:rPr>
                      <a:rPr lang="it-IT" sz="1600" dirty="0" smtClean="0">
                        <a:solidFill>
                          <a:schemeClr val="tx1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it-IT" sz="1600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it-IT" sz="1600" dirty="0" smtClean="0">
                        <a:solidFill>
                          <a:schemeClr val="tx1"/>
                        </a:solidFill>
                      </a:rPr>
                      <m:t>1</m:t>
                    </m:r>
                    <m:r>
                      <m:rPr>
                        <m:nor/>
                      </m:rPr>
                      <a:rPr lang="it-IT" sz="1600" b="0" i="0" dirty="0" smtClean="0">
                        <a:solidFill>
                          <a:schemeClr val="tx1"/>
                        </a:solidFill>
                      </a:rPr>
                      <m:t>47)</m:t>
                    </m:r>
                    <m:r>
                      <a:rPr lang="it-IT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it-IT" sz="1600" dirty="0">
                        <a:solidFill>
                          <a:schemeClr val="tx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it-IT" sz="1600" b="0" i="0" dirty="0" smtClean="0">
                        <a:solidFill>
                          <a:schemeClr val="tx1"/>
                        </a:solidFill>
                      </a:rPr>
                      <m:t>63.75</m:t>
                    </m:r>
                    <m:r>
                      <m:rPr>
                        <m:nor/>
                      </m:rPr>
                      <a:rPr lang="it-IT" sz="1600" dirty="0">
                        <a:solidFill>
                          <a:schemeClr val="tx1"/>
                        </a:solidFill>
                      </a:rPr>
                      <m:t>,0,0)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=</a:t>
                </a:r>
                <a:endParaRPr lang="it-IT" sz="1600" dirty="0"/>
              </a:p>
              <a:p>
                <a:r>
                  <a:rPr lang="it-IT" sz="1600" dirty="0"/>
                  <a:t>             = </a:t>
                </a:r>
                <a:r>
                  <a:rPr lang="it-IT" sz="1600" dirty="0">
                    <a:solidFill>
                      <a:srgbClr val="725593"/>
                    </a:solidFill>
                  </a:rPr>
                  <a:t>(114, 85, 147)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72D09FA-0E41-D9C3-3EC2-FB7D2B7B2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07" y="2340528"/>
                <a:ext cx="4358356" cy="3193375"/>
              </a:xfrm>
              <a:prstGeom prst="rect">
                <a:avLst/>
              </a:prstGeom>
              <a:blipFill>
                <a:blip r:embed="rId3"/>
                <a:stretch>
                  <a:fillRect l="-839" t="-573" b="-15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9E9C76-29D5-ACB1-ED46-E9FD60CB743E}"/>
              </a:ext>
            </a:extLst>
          </p:cNvPr>
          <p:cNvSpPr txBox="1"/>
          <p:nvPr/>
        </p:nvSpPr>
        <p:spPr>
          <a:xfrm>
            <a:off x="675118" y="1646276"/>
            <a:ext cx="7374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Prendi 2 valori per il dominio (gli estremi) e 2 per il codominio (gli estremi).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F2627E6-9D7F-2C48-9F65-CC738D79855A}"/>
              </a:ext>
            </a:extLst>
          </p:cNvPr>
          <p:cNvSpPr txBox="1"/>
          <p:nvPr/>
        </p:nvSpPr>
        <p:spPr>
          <a:xfrm>
            <a:off x="8196044" y="553390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0.75</a:t>
            </a:r>
          </a:p>
        </p:txBody>
      </p:sp>
    </p:spTree>
    <p:extLst>
      <p:ext uri="{BB962C8B-B14F-4D97-AF65-F5344CB8AC3E}">
        <p14:creationId xmlns:p14="http://schemas.microsoft.com/office/powerpoint/2010/main" val="2939227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C8A33-E4EE-59AC-4961-CA5C5CC8D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ttotitolo 2">
            <a:extLst>
              <a:ext uri="{FF2B5EF4-FFF2-40B4-BE49-F238E27FC236}">
                <a16:creationId xmlns:a16="http://schemas.microsoft.com/office/drawing/2014/main" id="{08F534A5-FE77-CE79-73DF-4A416721F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5281" y="3516254"/>
            <a:ext cx="2533475" cy="2867767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dirty="0" err="1"/>
              <a:t>scaleThreshold</a:t>
            </a:r>
            <a:endParaRPr lang="it-IT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5188EBB9-8DF3-04D9-22EE-2EA9C9142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/>
          <a:p>
            <a:r>
              <a:rPr lang="it-IT" dirty="0"/>
              <a:t>Da dominio </a:t>
            </a:r>
            <a:r>
              <a:rPr lang="it-IT" u="sng" dirty="0"/>
              <a:t>continuo</a:t>
            </a:r>
            <a:r>
              <a:rPr lang="it-IT" dirty="0"/>
              <a:t> a codominio </a:t>
            </a:r>
            <a:r>
              <a:rPr lang="it-IT" u="sng" dirty="0"/>
              <a:t>discreto</a:t>
            </a:r>
          </a:p>
        </p:txBody>
      </p:sp>
    </p:spTree>
    <p:extLst>
      <p:ext uri="{BB962C8B-B14F-4D97-AF65-F5344CB8AC3E}">
        <p14:creationId xmlns:p14="http://schemas.microsoft.com/office/powerpoint/2010/main" val="2612444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18586-891E-EC91-25EF-FB55D2D11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11659D-0963-5AF3-C12B-F3A4B1DF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Threshold</a:t>
            </a:r>
            <a:r>
              <a:rPr lang="it-IT" dirty="0"/>
              <a:t> Scale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3964DD2-BF2B-C7FA-E4BD-F086A113176F}"/>
              </a:ext>
            </a:extLst>
          </p:cNvPr>
          <p:cNvSpPr txBox="1"/>
          <p:nvPr/>
        </p:nvSpPr>
        <p:spPr>
          <a:xfrm>
            <a:off x="838199" y="2340528"/>
            <a:ext cx="2408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Domain:    [-10, 10]</a:t>
            </a:r>
          </a:p>
          <a:p>
            <a:br>
              <a:rPr lang="it-IT" dirty="0"/>
            </a:br>
            <a:br>
              <a:rPr lang="it-IT" dirty="0"/>
            </a:br>
            <a:r>
              <a:rPr lang="it-IT" dirty="0"/>
              <a:t>Range: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48AC679-F21A-F2A0-D5C1-57567A07923E}"/>
              </a:ext>
            </a:extLst>
          </p:cNvPr>
          <p:cNvSpPr txBox="1"/>
          <p:nvPr/>
        </p:nvSpPr>
        <p:spPr>
          <a:xfrm>
            <a:off x="7734916" y="335619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 := 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AC16C5A7-0C92-6048-4B79-AD16D2DCD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529" y="1618182"/>
            <a:ext cx="2678472" cy="488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384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BFFFB-238F-867C-32FE-52A82A2DA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E144F3-EFEF-BDCD-3462-6CE81AE5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Threshold</a:t>
            </a:r>
            <a:r>
              <a:rPr lang="it-IT" dirty="0"/>
              <a:t> Scale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C1151C3-2265-68A3-6ADA-4A3AA7E1154B}"/>
              </a:ext>
            </a:extLst>
          </p:cNvPr>
          <p:cNvSpPr txBox="1"/>
          <p:nvPr/>
        </p:nvSpPr>
        <p:spPr>
          <a:xfrm>
            <a:off x="838199" y="2340528"/>
            <a:ext cx="2408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Domain:    [-10, 10]</a:t>
            </a:r>
          </a:p>
          <a:p>
            <a:r>
              <a:rPr lang="it-IT" dirty="0" err="1"/>
              <a:t>Threshold</a:t>
            </a:r>
            <a:r>
              <a:rPr lang="it-IT" dirty="0"/>
              <a:t>:{</a:t>
            </a:r>
            <a:r>
              <a:rPr lang="it-IT" dirty="0">
                <a:solidFill>
                  <a:schemeClr val="accent1"/>
                </a:solidFill>
              </a:rPr>
              <a:t>-8, 5, 7</a:t>
            </a:r>
            <a:r>
              <a:rPr lang="it-IT" dirty="0"/>
              <a:t>}</a:t>
            </a:r>
            <a:br>
              <a:rPr lang="it-IT" dirty="0"/>
            </a:br>
            <a:br>
              <a:rPr lang="it-IT" dirty="0"/>
            </a:br>
            <a:r>
              <a:rPr lang="it-IT" dirty="0"/>
              <a:t>Range:      {</a:t>
            </a:r>
            <a:r>
              <a:rPr lang="it-IT" dirty="0">
                <a:solidFill>
                  <a:schemeClr val="accent2"/>
                </a:solidFill>
              </a:rPr>
              <a:t>0, 50,35,11</a:t>
            </a:r>
            <a:r>
              <a:rPr lang="it-IT" dirty="0"/>
              <a:t>}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AFC991-F1B3-1844-BF91-9F4CCA69B031}"/>
              </a:ext>
            </a:extLst>
          </p:cNvPr>
          <p:cNvSpPr txBox="1"/>
          <p:nvPr/>
        </p:nvSpPr>
        <p:spPr>
          <a:xfrm>
            <a:off x="7734916" y="335619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 :=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6D860CA-F30A-D76D-BF73-FBC398F617CD}"/>
              </a:ext>
            </a:extLst>
          </p:cNvPr>
          <p:cNvSpPr txBox="1"/>
          <p:nvPr/>
        </p:nvSpPr>
        <p:spPr>
          <a:xfrm>
            <a:off x="3292582" y="2617527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n</a:t>
            </a:r>
            <a:br>
              <a:rPr lang="it-IT" dirty="0"/>
            </a:br>
            <a:br>
              <a:rPr lang="it-IT" dirty="0"/>
            </a:br>
            <a:r>
              <a:rPr lang="it-IT" i="1" dirty="0"/>
              <a:t>n</a:t>
            </a:r>
            <a:r>
              <a:rPr lang="it-IT" dirty="0"/>
              <a:t>+1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FE360FB-2594-5A7E-7955-7262F4449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529" y="1618182"/>
            <a:ext cx="2678472" cy="488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868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6C903-3783-C1B6-DAE3-D583390D1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5AE439-0FB3-AB37-AB82-FDD49FD1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Threshold</a:t>
            </a:r>
            <a:r>
              <a:rPr lang="it-IT" dirty="0"/>
              <a:t> Scale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1208812-C99B-ECD3-C105-3EDDD6931EE9}"/>
              </a:ext>
            </a:extLst>
          </p:cNvPr>
          <p:cNvSpPr txBox="1"/>
          <p:nvPr/>
        </p:nvSpPr>
        <p:spPr>
          <a:xfrm>
            <a:off x="838199" y="2340528"/>
            <a:ext cx="2408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Domain:    [-10, 10]</a:t>
            </a:r>
          </a:p>
          <a:p>
            <a:r>
              <a:rPr lang="it-IT" dirty="0" err="1"/>
              <a:t>Threshold</a:t>
            </a:r>
            <a:r>
              <a:rPr lang="it-IT" dirty="0"/>
              <a:t>:{</a:t>
            </a:r>
            <a:r>
              <a:rPr lang="it-IT" dirty="0">
                <a:solidFill>
                  <a:schemeClr val="accent1"/>
                </a:solidFill>
              </a:rPr>
              <a:t>-8, 5, 7</a:t>
            </a:r>
            <a:r>
              <a:rPr lang="it-IT" dirty="0"/>
              <a:t>}</a:t>
            </a:r>
            <a:br>
              <a:rPr lang="it-IT" dirty="0"/>
            </a:br>
            <a:br>
              <a:rPr lang="it-IT" dirty="0"/>
            </a:br>
            <a:r>
              <a:rPr lang="it-IT" dirty="0"/>
              <a:t>Range:      {</a:t>
            </a:r>
            <a:r>
              <a:rPr lang="it-IT" dirty="0">
                <a:solidFill>
                  <a:schemeClr val="accent2"/>
                </a:solidFill>
              </a:rPr>
              <a:t>0, 50,35,11</a:t>
            </a:r>
            <a:r>
              <a:rPr lang="it-IT" dirty="0"/>
              <a:t>}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74DDE37-00F2-F0EC-F851-11F923894352}"/>
              </a:ext>
            </a:extLst>
          </p:cNvPr>
          <p:cNvSpPr txBox="1"/>
          <p:nvPr/>
        </p:nvSpPr>
        <p:spPr>
          <a:xfrm>
            <a:off x="7734916" y="335619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 :=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EC4E548-DF0F-35BC-148E-58B85B2DAF20}"/>
              </a:ext>
            </a:extLst>
          </p:cNvPr>
          <p:cNvSpPr txBox="1"/>
          <p:nvPr/>
        </p:nvSpPr>
        <p:spPr>
          <a:xfrm>
            <a:off x="3292582" y="2617527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n</a:t>
            </a:r>
            <a:br>
              <a:rPr lang="it-IT" dirty="0"/>
            </a:br>
            <a:br>
              <a:rPr lang="it-IT" dirty="0"/>
            </a:br>
            <a:r>
              <a:rPr lang="it-IT" i="1" dirty="0"/>
              <a:t>n</a:t>
            </a:r>
            <a:r>
              <a:rPr lang="it-IT" dirty="0"/>
              <a:t>+1</a:t>
            </a:r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B075B402-85A5-6FC4-2936-F0B4441A16B4}"/>
              </a:ext>
            </a:extLst>
          </p:cNvPr>
          <p:cNvSpPr/>
          <p:nvPr/>
        </p:nvSpPr>
        <p:spPr>
          <a:xfrm>
            <a:off x="8288324" y="2563744"/>
            <a:ext cx="394282" cy="20313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5F3803E-0580-5236-05B0-92FE84EF7EB9}"/>
              </a:ext>
            </a:extLst>
          </p:cNvPr>
          <p:cNvSpPr txBox="1"/>
          <p:nvPr/>
        </p:nvSpPr>
        <p:spPr>
          <a:xfrm>
            <a:off x="8816830" y="2550253"/>
            <a:ext cx="15071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0</a:t>
            </a:r>
            <a:r>
              <a:rPr lang="it-IT" dirty="0"/>
              <a:t>:           x &lt; </a:t>
            </a:r>
            <a:r>
              <a:rPr lang="it-IT" dirty="0">
                <a:solidFill>
                  <a:schemeClr val="accent1"/>
                </a:solidFill>
              </a:rPr>
              <a:t>-8</a:t>
            </a:r>
          </a:p>
          <a:p>
            <a:endParaRPr lang="it-IT" dirty="0"/>
          </a:p>
          <a:p>
            <a:r>
              <a:rPr lang="it-IT" dirty="0">
                <a:solidFill>
                  <a:schemeClr val="accent2"/>
                </a:solidFill>
              </a:rPr>
              <a:t>50</a:t>
            </a:r>
            <a:r>
              <a:rPr lang="it-IT" dirty="0"/>
              <a:t>:  </a:t>
            </a:r>
            <a:r>
              <a:rPr lang="it-IT" dirty="0">
                <a:solidFill>
                  <a:schemeClr val="accent1"/>
                </a:solidFill>
              </a:rPr>
              <a:t>-8 </a:t>
            </a:r>
            <a:r>
              <a:rPr lang="it-IT" dirty="0"/>
              <a:t>≤ x &lt; </a:t>
            </a:r>
            <a:r>
              <a:rPr lang="it-IT" dirty="0">
                <a:solidFill>
                  <a:schemeClr val="accent1"/>
                </a:solidFill>
              </a:rPr>
              <a:t>5</a:t>
            </a:r>
            <a:br>
              <a:rPr lang="it-IT" dirty="0"/>
            </a:br>
            <a:br>
              <a:rPr lang="it-IT" dirty="0"/>
            </a:br>
            <a:r>
              <a:rPr lang="it-IT" dirty="0">
                <a:solidFill>
                  <a:schemeClr val="accent2"/>
                </a:solidFill>
              </a:rPr>
              <a:t>35</a:t>
            </a:r>
            <a:r>
              <a:rPr lang="it-IT" dirty="0"/>
              <a:t>:   </a:t>
            </a:r>
            <a:r>
              <a:rPr lang="it-IT" dirty="0">
                <a:solidFill>
                  <a:schemeClr val="accent1"/>
                </a:solidFill>
              </a:rPr>
              <a:t>5</a:t>
            </a:r>
            <a:r>
              <a:rPr lang="it-IT" dirty="0"/>
              <a:t> ≤ x &lt; </a:t>
            </a:r>
            <a:r>
              <a:rPr lang="it-IT" dirty="0">
                <a:solidFill>
                  <a:schemeClr val="accent1"/>
                </a:solidFill>
              </a:rPr>
              <a:t>7</a:t>
            </a:r>
            <a:br>
              <a:rPr lang="it-IT" dirty="0"/>
            </a:br>
            <a:br>
              <a:rPr lang="it-IT" dirty="0"/>
            </a:br>
            <a:r>
              <a:rPr lang="it-IT" dirty="0">
                <a:solidFill>
                  <a:schemeClr val="accent2"/>
                </a:solidFill>
              </a:rPr>
              <a:t>11</a:t>
            </a:r>
            <a:r>
              <a:rPr lang="it-IT" dirty="0"/>
              <a:t>:         x </a:t>
            </a:r>
            <a:r>
              <a:rPr lang="it-IT" b="0" i="0" dirty="0"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≥</a:t>
            </a:r>
            <a:r>
              <a:rPr lang="it-IT" dirty="0"/>
              <a:t> </a:t>
            </a:r>
            <a:r>
              <a:rPr lang="it-IT" dirty="0">
                <a:solidFill>
                  <a:schemeClr val="accent1"/>
                </a:solidFill>
              </a:rPr>
              <a:t>7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3161E0A-A1AB-0C24-3274-8A0EFA274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139" y="1763124"/>
            <a:ext cx="2536009" cy="462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69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47506-9214-F68B-084D-EE321C0DA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7E1C8210-04D0-A505-7705-125C1A84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Threshold</a:t>
            </a:r>
            <a:r>
              <a:rPr lang="it-IT" dirty="0"/>
              <a:t> Scale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6871054-3792-9DF2-463D-3509AA56E771}"/>
              </a:ext>
            </a:extLst>
          </p:cNvPr>
          <p:cNvSpPr txBox="1"/>
          <p:nvPr/>
        </p:nvSpPr>
        <p:spPr>
          <a:xfrm>
            <a:off x="838199" y="2340528"/>
            <a:ext cx="2408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Domain:    [-10, 10]</a:t>
            </a:r>
          </a:p>
          <a:p>
            <a:r>
              <a:rPr lang="it-IT" dirty="0" err="1"/>
              <a:t>Threshold</a:t>
            </a:r>
            <a:r>
              <a:rPr lang="it-IT" dirty="0"/>
              <a:t>:{-8, 5, 7}</a:t>
            </a:r>
            <a:br>
              <a:rPr lang="it-IT" dirty="0"/>
            </a:br>
            <a:br>
              <a:rPr lang="it-IT" dirty="0"/>
            </a:br>
            <a:r>
              <a:rPr lang="it-IT" dirty="0"/>
              <a:t>Range:      {</a:t>
            </a:r>
            <a:r>
              <a:rPr lang="it-IT" dirty="0">
                <a:solidFill>
                  <a:srgbClr val="FF0000"/>
                </a:solidFill>
              </a:rPr>
              <a:t>r</a:t>
            </a:r>
            <a:r>
              <a:rPr lang="it-IT" dirty="0"/>
              <a:t>, </a:t>
            </a:r>
            <a:r>
              <a:rPr lang="it-IT" dirty="0">
                <a:solidFill>
                  <a:schemeClr val="accent6"/>
                </a:solidFill>
              </a:rPr>
              <a:t>g</a:t>
            </a:r>
            <a:r>
              <a:rPr lang="it-IT" dirty="0"/>
              <a:t>, </a:t>
            </a:r>
            <a:r>
              <a:rPr lang="it-IT" dirty="0">
                <a:solidFill>
                  <a:schemeClr val="accent5"/>
                </a:solidFill>
              </a:rPr>
              <a:t>b</a:t>
            </a:r>
            <a:r>
              <a:rPr lang="it-IT" dirty="0"/>
              <a:t>, </a:t>
            </a:r>
            <a:r>
              <a:rPr lang="it-IT" dirty="0">
                <a:solidFill>
                  <a:schemeClr val="accent2"/>
                </a:solidFill>
              </a:rPr>
              <a:t>o</a:t>
            </a:r>
            <a:r>
              <a:rPr lang="it-IT" dirty="0"/>
              <a:t>}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51F7A2D-A714-95A7-1529-DAF51FA1FCF6}"/>
              </a:ext>
            </a:extLst>
          </p:cNvPr>
          <p:cNvSpPr txBox="1"/>
          <p:nvPr/>
        </p:nvSpPr>
        <p:spPr>
          <a:xfrm>
            <a:off x="3292582" y="2617527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n</a:t>
            </a:r>
            <a:br>
              <a:rPr lang="it-IT" dirty="0"/>
            </a:br>
            <a:br>
              <a:rPr lang="it-IT" dirty="0"/>
            </a:br>
            <a:r>
              <a:rPr lang="it-IT" i="1" dirty="0"/>
              <a:t>n</a:t>
            </a:r>
            <a:r>
              <a:rPr lang="it-IT" dirty="0"/>
              <a:t>+1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7A344E6-E5C4-2A75-EF59-92E3C554C94E}"/>
              </a:ext>
            </a:extLst>
          </p:cNvPr>
          <p:cNvSpPr txBox="1"/>
          <p:nvPr/>
        </p:nvSpPr>
        <p:spPr>
          <a:xfrm>
            <a:off x="7734916" y="335619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 := </a:t>
            </a:r>
          </a:p>
        </p:txBody>
      </p:sp>
      <p:sp>
        <p:nvSpPr>
          <p:cNvPr id="14" name="Parentesi graffa aperta 13">
            <a:extLst>
              <a:ext uri="{FF2B5EF4-FFF2-40B4-BE49-F238E27FC236}">
                <a16:creationId xmlns:a16="http://schemas.microsoft.com/office/drawing/2014/main" id="{E66A7872-2703-0846-DE73-25A8693BCCF5}"/>
              </a:ext>
            </a:extLst>
          </p:cNvPr>
          <p:cNvSpPr/>
          <p:nvPr/>
        </p:nvSpPr>
        <p:spPr>
          <a:xfrm>
            <a:off x="8288324" y="2563744"/>
            <a:ext cx="394282" cy="20313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C3263C4-8EE5-47D0-CDB9-358405BE8094}"/>
              </a:ext>
            </a:extLst>
          </p:cNvPr>
          <p:cNvSpPr txBox="1"/>
          <p:nvPr/>
        </p:nvSpPr>
        <p:spPr>
          <a:xfrm>
            <a:off x="8816830" y="2550253"/>
            <a:ext cx="14173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r</a:t>
            </a:r>
            <a:r>
              <a:rPr lang="it-IT" dirty="0"/>
              <a:t>:           x &lt; -8</a:t>
            </a:r>
          </a:p>
          <a:p>
            <a:endParaRPr lang="it-IT" dirty="0"/>
          </a:p>
          <a:p>
            <a:r>
              <a:rPr lang="it-IT" dirty="0">
                <a:solidFill>
                  <a:schemeClr val="accent6"/>
                </a:solidFill>
              </a:rPr>
              <a:t>g</a:t>
            </a:r>
            <a:r>
              <a:rPr lang="it-IT" dirty="0"/>
              <a:t>:    -8 ≤ x &lt; 5</a:t>
            </a:r>
            <a:br>
              <a:rPr lang="it-IT" dirty="0"/>
            </a:br>
            <a:br>
              <a:rPr lang="it-IT" dirty="0"/>
            </a:br>
            <a:r>
              <a:rPr lang="it-IT" dirty="0">
                <a:solidFill>
                  <a:schemeClr val="accent5"/>
                </a:solidFill>
              </a:rPr>
              <a:t>b</a:t>
            </a:r>
            <a:r>
              <a:rPr lang="it-IT" dirty="0"/>
              <a:t>:     5 ≤ x &lt; 7</a:t>
            </a:r>
            <a:br>
              <a:rPr lang="it-IT" dirty="0"/>
            </a:br>
            <a:br>
              <a:rPr lang="it-IT" dirty="0"/>
            </a:br>
            <a:r>
              <a:rPr lang="it-IT" dirty="0">
                <a:solidFill>
                  <a:schemeClr val="accent2"/>
                </a:solidFill>
              </a:rPr>
              <a:t>o</a:t>
            </a:r>
            <a:r>
              <a:rPr lang="it-IT" dirty="0"/>
              <a:t>:           x </a:t>
            </a:r>
            <a:r>
              <a:rPr lang="it-IT" b="0" i="0" dirty="0">
                <a:effectLst/>
                <a:highlight>
                  <a:srgbClr val="FFFFFF"/>
                </a:highlight>
                <a:latin typeface="Source Sans Pro" panose="020F0502020204030204" pitchFamily="34" charset="0"/>
              </a:rPr>
              <a:t>≥</a:t>
            </a:r>
            <a:r>
              <a:rPr lang="it-IT" dirty="0"/>
              <a:t> 7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D0C651E-919E-CF3E-C3AA-66FBF7902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1616"/>
            <a:ext cx="12192000" cy="58806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1495FF5-8626-17D5-B567-F39AEBC53E55}"/>
              </a:ext>
            </a:extLst>
          </p:cNvPr>
          <p:cNvSpPr txBox="1"/>
          <p:nvPr/>
        </p:nvSpPr>
        <p:spPr>
          <a:xfrm>
            <a:off x="1082178" y="54816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-8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7DE8D0-240A-7A82-24F0-3EEDA626B4B0}"/>
              </a:ext>
            </a:extLst>
          </p:cNvPr>
          <p:cNvSpPr txBox="1"/>
          <p:nvPr/>
        </p:nvSpPr>
        <p:spPr>
          <a:xfrm>
            <a:off x="8944965" y="5468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5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206914E-B987-1AF4-AC9B-FE704F7D92D3}"/>
              </a:ext>
            </a:extLst>
          </p:cNvPr>
          <p:cNvSpPr txBox="1"/>
          <p:nvPr/>
        </p:nvSpPr>
        <p:spPr>
          <a:xfrm>
            <a:off x="10161799" y="5492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415716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6EAF0-83E0-0DAC-38FC-53EA45A8A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ttotitolo 2">
            <a:extLst>
              <a:ext uri="{FF2B5EF4-FFF2-40B4-BE49-F238E27FC236}">
                <a16:creationId xmlns:a16="http://schemas.microsoft.com/office/drawing/2014/main" id="{6E7E8696-291D-78E3-C188-FCB1E5F55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5281" y="3516254"/>
            <a:ext cx="2533475" cy="2867767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dirty="0" err="1"/>
              <a:t>scaleBand</a:t>
            </a:r>
            <a:endParaRPr lang="it-I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dirty="0" err="1"/>
              <a:t>scalePoint</a:t>
            </a:r>
            <a:endParaRPr lang="it-IT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C3F337C4-0D7C-5213-C0B1-214204FEF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/>
          <a:p>
            <a:r>
              <a:rPr lang="it-IT" dirty="0"/>
              <a:t>Da dominio </a:t>
            </a:r>
            <a:r>
              <a:rPr lang="it-IT" u="sng" dirty="0"/>
              <a:t>discreto</a:t>
            </a:r>
            <a:r>
              <a:rPr lang="it-IT" dirty="0"/>
              <a:t> a codominio </a:t>
            </a:r>
            <a:r>
              <a:rPr lang="it-IT" u="sng" dirty="0"/>
              <a:t>continuo</a:t>
            </a:r>
          </a:p>
        </p:txBody>
      </p:sp>
    </p:spTree>
    <p:extLst>
      <p:ext uri="{BB962C8B-B14F-4D97-AF65-F5344CB8AC3E}">
        <p14:creationId xmlns:p14="http://schemas.microsoft.com/office/powerpoint/2010/main" val="64055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17320-33B2-842D-A67E-9578CC35A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0EBAF3-B081-EB39-339F-C84FBD7A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Linear Scale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B1DE1A1-85A5-123A-A759-CD8FD85A4899}"/>
              </a:ext>
            </a:extLst>
          </p:cNvPr>
          <p:cNvSpPr txBox="1"/>
          <p:nvPr/>
        </p:nvSpPr>
        <p:spPr>
          <a:xfrm>
            <a:off x="838200" y="2340528"/>
            <a:ext cx="193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Domain: [-10, 10]</a:t>
            </a:r>
            <a:br>
              <a:rPr lang="it-IT" dirty="0"/>
            </a:br>
            <a:br>
              <a:rPr lang="it-IT" dirty="0"/>
            </a:br>
            <a:r>
              <a:rPr lang="it-IT" dirty="0"/>
              <a:t>Range:    [   0,  50]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20E94CE-082B-2A48-2A90-AAE16C293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302" y="2099818"/>
            <a:ext cx="2773395" cy="439305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2CEA801-5291-C980-9295-E920A0B8923E}"/>
              </a:ext>
            </a:extLst>
          </p:cNvPr>
          <p:cNvSpPr txBox="1"/>
          <p:nvPr/>
        </p:nvSpPr>
        <p:spPr>
          <a:xfrm>
            <a:off x="7668236" y="2617527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 := mx + q = ??</a:t>
            </a:r>
          </a:p>
        </p:txBody>
      </p:sp>
    </p:spTree>
    <p:extLst>
      <p:ext uri="{BB962C8B-B14F-4D97-AF65-F5344CB8AC3E}">
        <p14:creationId xmlns:p14="http://schemas.microsoft.com/office/powerpoint/2010/main" val="24918414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CC493-6EFA-7C9F-52D9-5158EDEBE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CD086052-E40F-844D-263D-66CE2039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Band Scale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F14FEF4-EAD2-CE74-623D-E59D6B742B99}"/>
              </a:ext>
            </a:extLst>
          </p:cNvPr>
          <p:cNvSpPr txBox="1"/>
          <p:nvPr/>
        </p:nvSpPr>
        <p:spPr>
          <a:xfrm>
            <a:off x="377505" y="2340528"/>
            <a:ext cx="443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Domain:    [«USA», «UK», «Peru», «UAE»]</a:t>
            </a:r>
          </a:p>
          <a:p>
            <a:r>
              <a:rPr lang="it-IT" dirty="0"/>
              <a:t>Range:       [-10, 10]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819C9F6-DD86-7BBB-AE39-C490CD991194}"/>
              </a:ext>
            </a:extLst>
          </p:cNvPr>
          <p:cNvSpPr txBox="1"/>
          <p:nvPr/>
        </p:nvSpPr>
        <p:spPr>
          <a:xfrm>
            <a:off x="5840802" y="280219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3B496D3-6F98-F470-23BB-799B523827EB}"/>
              </a:ext>
            </a:extLst>
          </p:cNvPr>
          <p:cNvSpPr txBox="1"/>
          <p:nvPr/>
        </p:nvSpPr>
        <p:spPr>
          <a:xfrm>
            <a:off x="6946085" y="3145872"/>
            <a:ext cx="4892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-10</a:t>
            </a:r>
          </a:p>
          <a:p>
            <a:endParaRPr lang="it-IT" dirty="0"/>
          </a:p>
          <a:p>
            <a:r>
              <a:rPr lang="it-IT" dirty="0"/>
              <a:t>-5</a:t>
            </a:r>
          </a:p>
          <a:p>
            <a:br>
              <a:rPr lang="it-IT" dirty="0"/>
            </a:br>
            <a:r>
              <a:rPr lang="it-IT" dirty="0"/>
              <a:t>0</a:t>
            </a:r>
          </a:p>
          <a:p>
            <a:endParaRPr lang="it-IT" dirty="0"/>
          </a:p>
          <a:p>
            <a:r>
              <a:rPr lang="it-IT" dirty="0"/>
              <a:t>5</a:t>
            </a:r>
            <a:br>
              <a:rPr lang="it-IT" dirty="0"/>
            </a:br>
            <a:br>
              <a:rPr lang="it-IT" dirty="0"/>
            </a:br>
            <a:r>
              <a:rPr lang="it-IT" dirty="0"/>
              <a:t>10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94AA54-6A1A-0A9C-C6C3-124F97B5B07E}"/>
              </a:ext>
            </a:extLst>
          </p:cNvPr>
          <p:cNvSpPr txBox="1"/>
          <p:nvPr/>
        </p:nvSpPr>
        <p:spPr>
          <a:xfrm>
            <a:off x="4629850" y="3171525"/>
            <a:ext cx="6160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USA</a:t>
            </a:r>
          </a:p>
          <a:p>
            <a:endParaRPr lang="it-IT" dirty="0"/>
          </a:p>
          <a:p>
            <a:r>
              <a:rPr lang="it-IT" dirty="0"/>
              <a:t>UK</a:t>
            </a:r>
          </a:p>
          <a:p>
            <a:br>
              <a:rPr lang="it-IT" dirty="0"/>
            </a:br>
            <a:r>
              <a:rPr lang="it-IT" dirty="0"/>
              <a:t>Peru</a:t>
            </a:r>
          </a:p>
          <a:p>
            <a:endParaRPr lang="it-IT" dirty="0"/>
          </a:p>
          <a:p>
            <a:r>
              <a:rPr lang="it-IT" dirty="0"/>
              <a:t>UAE</a:t>
            </a:r>
            <a:br>
              <a:rPr lang="it-IT" dirty="0"/>
            </a:br>
            <a:br>
              <a:rPr lang="it-IT" dirty="0"/>
            </a:br>
            <a:r>
              <a:rPr lang="it-IT" dirty="0"/>
              <a:t>???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DB4196D-EA9F-EAFD-26B0-2CFD97033436}"/>
              </a:ext>
            </a:extLst>
          </p:cNvPr>
          <p:cNvCxnSpPr/>
          <p:nvPr/>
        </p:nvCxnSpPr>
        <p:spPr>
          <a:xfrm>
            <a:off x="5352176" y="3347207"/>
            <a:ext cx="150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A3AA12CF-844D-A5C4-C3C3-11AD276DB5EA}"/>
              </a:ext>
            </a:extLst>
          </p:cNvPr>
          <p:cNvCxnSpPr/>
          <p:nvPr/>
        </p:nvCxnSpPr>
        <p:spPr>
          <a:xfrm>
            <a:off x="5345185" y="3902279"/>
            <a:ext cx="150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7E5BAA1-40F3-5180-DA6E-A4E618DC0566}"/>
              </a:ext>
            </a:extLst>
          </p:cNvPr>
          <p:cNvCxnSpPr/>
          <p:nvPr/>
        </p:nvCxnSpPr>
        <p:spPr>
          <a:xfrm>
            <a:off x="5345185" y="4455952"/>
            <a:ext cx="150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69FB90B-66DE-9351-6BED-A0C23543BDA8}"/>
              </a:ext>
            </a:extLst>
          </p:cNvPr>
          <p:cNvCxnSpPr/>
          <p:nvPr/>
        </p:nvCxnSpPr>
        <p:spPr>
          <a:xfrm>
            <a:off x="5345185" y="4992848"/>
            <a:ext cx="150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8907E35-8049-2D60-285E-BC6216EF8682}"/>
              </a:ext>
            </a:extLst>
          </p:cNvPr>
          <p:cNvCxnSpPr/>
          <p:nvPr/>
        </p:nvCxnSpPr>
        <p:spPr>
          <a:xfrm>
            <a:off x="5345185" y="5514364"/>
            <a:ext cx="150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F0E9C93-009F-7950-2E8B-E8125FE080B1}"/>
              </a:ext>
            </a:extLst>
          </p:cNvPr>
          <p:cNvSpPr txBox="1"/>
          <p:nvPr/>
        </p:nvSpPr>
        <p:spPr>
          <a:xfrm>
            <a:off x="5345185" y="5821852"/>
            <a:ext cx="1582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Bandwidth</a:t>
            </a:r>
            <a:r>
              <a:rPr lang="it-IT" dirty="0"/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5089266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CC493-6EFA-7C9F-52D9-5158EDEBE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CD086052-E40F-844D-263D-66CE2039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Band Scale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F14FEF4-EAD2-CE74-623D-E59D6B742B99}"/>
              </a:ext>
            </a:extLst>
          </p:cNvPr>
          <p:cNvSpPr txBox="1"/>
          <p:nvPr/>
        </p:nvSpPr>
        <p:spPr>
          <a:xfrm>
            <a:off x="377505" y="2340528"/>
            <a:ext cx="443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Domain:    [«USA», «UK», «Peru», «UAE»]</a:t>
            </a:r>
          </a:p>
          <a:p>
            <a:r>
              <a:rPr lang="it-IT" dirty="0"/>
              <a:t>Range:       [-10, 10]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819C9F6-DD86-7BBB-AE39-C490CD991194}"/>
              </a:ext>
            </a:extLst>
          </p:cNvPr>
          <p:cNvSpPr txBox="1"/>
          <p:nvPr/>
        </p:nvSpPr>
        <p:spPr>
          <a:xfrm>
            <a:off x="2335077" y="310388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3B496D3-6F98-F470-23BB-799B523827EB}"/>
              </a:ext>
            </a:extLst>
          </p:cNvPr>
          <p:cNvSpPr txBox="1"/>
          <p:nvPr/>
        </p:nvSpPr>
        <p:spPr>
          <a:xfrm>
            <a:off x="3440360" y="3447563"/>
            <a:ext cx="4892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-10</a:t>
            </a:r>
          </a:p>
          <a:p>
            <a:endParaRPr lang="it-IT" dirty="0"/>
          </a:p>
          <a:p>
            <a:r>
              <a:rPr lang="it-IT" dirty="0"/>
              <a:t>-5</a:t>
            </a:r>
          </a:p>
          <a:p>
            <a:br>
              <a:rPr lang="it-IT" dirty="0"/>
            </a:br>
            <a:r>
              <a:rPr lang="it-IT" dirty="0"/>
              <a:t>0</a:t>
            </a:r>
          </a:p>
          <a:p>
            <a:endParaRPr lang="it-IT" dirty="0"/>
          </a:p>
          <a:p>
            <a:r>
              <a:rPr lang="it-IT" dirty="0"/>
              <a:t>5</a:t>
            </a:r>
            <a:br>
              <a:rPr lang="it-IT" dirty="0"/>
            </a:br>
            <a:br>
              <a:rPr lang="it-IT" dirty="0"/>
            </a:br>
            <a:r>
              <a:rPr lang="it-IT" dirty="0"/>
              <a:t>10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94AA54-6A1A-0A9C-C6C3-124F97B5B07E}"/>
              </a:ext>
            </a:extLst>
          </p:cNvPr>
          <p:cNvSpPr txBox="1"/>
          <p:nvPr/>
        </p:nvSpPr>
        <p:spPr>
          <a:xfrm>
            <a:off x="1124125" y="3473216"/>
            <a:ext cx="6160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USA</a:t>
            </a:r>
          </a:p>
          <a:p>
            <a:endParaRPr lang="it-IT" dirty="0"/>
          </a:p>
          <a:p>
            <a:r>
              <a:rPr lang="it-IT" dirty="0"/>
              <a:t>UK</a:t>
            </a:r>
          </a:p>
          <a:p>
            <a:br>
              <a:rPr lang="it-IT" dirty="0"/>
            </a:br>
            <a:r>
              <a:rPr lang="it-IT" dirty="0"/>
              <a:t>Peru</a:t>
            </a:r>
          </a:p>
          <a:p>
            <a:endParaRPr lang="it-IT" dirty="0"/>
          </a:p>
          <a:p>
            <a:r>
              <a:rPr lang="it-IT" dirty="0"/>
              <a:t>UAE</a:t>
            </a:r>
            <a:br>
              <a:rPr lang="it-IT" dirty="0"/>
            </a:br>
            <a:br>
              <a:rPr lang="it-IT" dirty="0"/>
            </a:br>
            <a:r>
              <a:rPr lang="it-IT" dirty="0"/>
              <a:t>???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DB4196D-EA9F-EAFD-26B0-2CFD97033436}"/>
              </a:ext>
            </a:extLst>
          </p:cNvPr>
          <p:cNvCxnSpPr/>
          <p:nvPr/>
        </p:nvCxnSpPr>
        <p:spPr>
          <a:xfrm>
            <a:off x="1846451" y="3648898"/>
            <a:ext cx="150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A3AA12CF-844D-A5C4-C3C3-11AD276DB5EA}"/>
              </a:ext>
            </a:extLst>
          </p:cNvPr>
          <p:cNvCxnSpPr/>
          <p:nvPr/>
        </p:nvCxnSpPr>
        <p:spPr>
          <a:xfrm>
            <a:off x="1839460" y="4203970"/>
            <a:ext cx="150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7E5BAA1-40F3-5180-DA6E-A4E618DC0566}"/>
              </a:ext>
            </a:extLst>
          </p:cNvPr>
          <p:cNvCxnSpPr/>
          <p:nvPr/>
        </p:nvCxnSpPr>
        <p:spPr>
          <a:xfrm>
            <a:off x="1839460" y="4757643"/>
            <a:ext cx="150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69FB90B-66DE-9351-6BED-A0C23543BDA8}"/>
              </a:ext>
            </a:extLst>
          </p:cNvPr>
          <p:cNvCxnSpPr/>
          <p:nvPr/>
        </p:nvCxnSpPr>
        <p:spPr>
          <a:xfrm>
            <a:off x="1839460" y="5294539"/>
            <a:ext cx="150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8907E35-8049-2D60-285E-BC6216EF8682}"/>
              </a:ext>
            </a:extLst>
          </p:cNvPr>
          <p:cNvCxnSpPr/>
          <p:nvPr/>
        </p:nvCxnSpPr>
        <p:spPr>
          <a:xfrm>
            <a:off x="1839460" y="5858001"/>
            <a:ext cx="150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F0E9C93-009F-7950-2E8B-E8125FE080B1}"/>
              </a:ext>
            </a:extLst>
          </p:cNvPr>
          <p:cNvSpPr txBox="1"/>
          <p:nvPr/>
        </p:nvSpPr>
        <p:spPr>
          <a:xfrm>
            <a:off x="1839460" y="6123543"/>
            <a:ext cx="1582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/>
              <a:t>Bandwidth</a:t>
            </a:r>
            <a:r>
              <a:rPr lang="it-IT" dirty="0"/>
              <a:t> = 5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7CF98F28-6C9C-90AD-7A82-CD31DE8A5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724" y="2875276"/>
            <a:ext cx="7743825" cy="230505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69B31CD-BA6A-3941-E218-D9ADEC39B769}"/>
              </a:ext>
            </a:extLst>
          </p:cNvPr>
          <p:cNvSpPr txBox="1"/>
          <p:nvPr/>
        </p:nvSpPr>
        <p:spPr>
          <a:xfrm>
            <a:off x="4210358" y="5754211"/>
            <a:ext cx="56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USA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580E1E2A-095A-AF12-C8F9-EEFC5B40B29D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495020" y="5008228"/>
            <a:ext cx="0" cy="74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E00349D-DEF4-FB56-7033-FDB5E5320DE6}"/>
              </a:ext>
            </a:extLst>
          </p:cNvPr>
          <p:cNvSpPr txBox="1"/>
          <p:nvPr/>
        </p:nvSpPr>
        <p:spPr>
          <a:xfrm>
            <a:off x="6129556" y="569759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UK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775CF5D2-C85E-FF4D-A0AB-B9003324FFBC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6355740" y="5008228"/>
            <a:ext cx="0" cy="689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5356644-0CEC-8975-613F-0FB8B4264F2F}"/>
              </a:ext>
            </a:extLst>
          </p:cNvPr>
          <p:cNvSpPr txBox="1"/>
          <p:nvPr/>
        </p:nvSpPr>
        <p:spPr>
          <a:xfrm>
            <a:off x="7877946" y="5754211"/>
            <a:ext cx="61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Peru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964A391-2BFF-4122-FF58-C56D56351991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8185979" y="4932727"/>
            <a:ext cx="0" cy="821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A6FF53B-197C-045D-13C9-1A7C5299776E}"/>
              </a:ext>
            </a:extLst>
          </p:cNvPr>
          <p:cNvSpPr txBox="1"/>
          <p:nvPr/>
        </p:nvSpPr>
        <p:spPr>
          <a:xfrm>
            <a:off x="9731556" y="5754211"/>
            <a:ext cx="57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UAE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3561BDA5-2F4E-C9B9-93D0-7B97033C9C48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0017724" y="5008228"/>
            <a:ext cx="0" cy="74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905D586-F599-59E6-3F5C-A6A13E4CF74B}"/>
              </a:ext>
            </a:extLst>
          </p:cNvPr>
          <p:cNvCxnSpPr/>
          <p:nvPr/>
        </p:nvCxnSpPr>
        <p:spPr>
          <a:xfrm>
            <a:off x="4495020" y="3976382"/>
            <a:ext cx="1860720" cy="0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91A2E5E-ECB8-17D9-7066-E088BFE59F10}"/>
              </a:ext>
            </a:extLst>
          </p:cNvPr>
          <p:cNvSpPr txBox="1"/>
          <p:nvPr/>
        </p:nvSpPr>
        <p:spPr>
          <a:xfrm>
            <a:off x="4672610" y="3263860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</a:rPr>
              <a:t>BANDWIDTH=</a:t>
            </a:r>
            <a:br>
              <a:rPr lang="it-IT" dirty="0">
                <a:solidFill>
                  <a:srgbClr val="C00000"/>
                </a:solidFill>
              </a:rPr>
            </a:br>
            <a:r>
              <a:rPr lang="it-IT" dirty="0">
                <a:solidFill>
                  <a:srgbClr val="C00000"/>
                </a:solidFill>
              </a:rPr>
              <a:t>5</a:t>
            </a: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BFE56714-58C4-615C-389B-D0619DCA02A8}"/>
              </a:ext>
            </a:extLst>
          </p:cNvPr>
          <p:cNvCxnSpPr/>
          <p:nvPr/>
        </p:nvCxnSpPr>
        <p:spPr>
          <a:xfrm>
            <a:off x="10021733" y="3976382"/>
            <a:ext cx="1860720" cy="0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4052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BDFC8-BDAE-8BC5-B851-5EF7246E5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162F672-C086-1757-1B69-2864A2133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Point Scale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05F99D7-C2AD-9C0D-83F0-19B4F60DF1C3}"/>
              </a:ext>
            </a:extLst>
          </p:cNvPr>
          <p:cNvSpPr txBox="1"/>
          <p:nvPr/>
        </p:nvSpPr>
        <p:spPr>
          <a:xfrm>
            <a:off x="377505" y="2340528"/>
            <a:ext cx="443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Domain:    [«USA», «UK», «Peru», «UAE»]</a:t>
            </a:r>
          </a:p>
          <a:p>
            <a:r>
              <a:rPr lang="it-IT" dirty="0"/>
              <a:t>Range:       [-10, 10]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9926A39-3C67-36B1-7E15-1B82B46B0006}"/>
              </a:ext>
            </a:extLst>
          </p:cNvPr>
          <p:cNvSpPr txBox="1"/>
          <p:nvPr/>
        </p:nvSpPr>
        <p:spPr>
          <a:xfrm>
            <a:off x="5840802" y="280219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7DB0C42-3347-251C-A799-A951168603E7}"/>
              </a:ext>
            </a:extLst>
          </p:cNvPr>
          <p:cNvSpPr txBox="1"/>
          <p:nvPr/>
        </p:nvSpPr>
        <p:spPr>
          <a:xfrm>
            <a:off x="6946085" y="3145872"/>
            <a:ext cx="7809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-10</a:t>
            </a:r>
          </a:p>
          <a:p>
            <a:endParaRPr lang="it-IT" dirty="0"/>
          </a:p>
          <a:p>
            <a:r>
              <a:rPr lang="it-IT" dirty="0"/>
              <a:t>-3,333</a:t>
            </a:r>
          </a:p>
          <a:p>
            <a:br>
              <a:rPr lang="it-IT" dirty="0"/>
            </a:br>
            <a:r>
              <a:rPr lang="it-IT" dirty="0"/>
              <a:t> 3.333</a:t>
            </a:r>
          </a:p>
          <a:p>
            <a:endParaRPr lang="it-IT" dirty="0"/>
          </a:p>
          <a:p>
            <a:r>
              <a:rPr lang="it-IT" dirty="0"/>
              <a:t> 10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7F067A7-DC04-F6BA-052C-027B77E16B75}"/>
              </a:ext>
            </a:extLst>
          </p:cNvPr>
          <p:cNvSpPr txBox="1"/>
          <p:nvPr/>
        </p:nvSpPr>
        <p:spPr>
          <a:xfrm>
            <a:off x="4629850" y="3171525"/>
            <a:ext cx="6160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USA</a:t>
            </a:r>
          </a:p>
          <a:p>
            <a:endParaRPr lang="it-IT" dirty="0"/>
          </a:p>
          <a:p>
            <a:r>
              <a:rPr lang="it-IT" dirty="0"/>
              <a:t>UK</a:t>
            </a:r>
          </a:p>
          <a:p>
            <a:br>
              <a:rPr lang="it-IT" dirty="0"/>
            </a:br>
            <a:r>
              <a:rPr lang="it-IT" dirty="0"/>
              <a:t>Peru</a:t>
            </a:r>
          </a:p>
          <a:p>
            <a:endParaRPr lang="it-IT" dirty="0"/>
          </a:p>
          <a:p>
            <a:r>
              <a:rPr lang="it-IT" dirty="0"/>
              <a:t>UAE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BAEFD38-E061-CF0F-1EB4-A7CD2AE5A6A2}"/>
              </a:ext>
            </a:extLst>
          </p:cNvPr>
          <p:cNvCxnSpPr/>
          <p:nvPr/>
        </p:nvCxnSpPr>
        <p:spPr>
          <a:xfrm>
            <a:off x="5352176" y="3347207"/>
            <a:ext cx="150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9DD84FE-A413-C195-7D99-1297CFF69360}"/>
              </a:ext>
            </a:extLst>
          </p:cNvPr>
          <p:cNvCxnSpPr/>
          <p:nvPr/>
        </p:nvCxnSpPr>
        <p:spPr>
          <a:xfrm>
            <a:off x="5345185" y="3902279"/>
            <a:ext cx="150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375EB3FC-65C5-84B2-9700-83C79B244758}"/>
              </a:ext>
            </a:extLst>
          </p:cNvPr>
          <p:cNvCxnSpPr/>
          <p:nvPr/>
        </p:nvCxnSpPr>
        <p:spPr>
          <a:xfrm>
            <a:off x="5345185" y="4455952"/>
            <a:ext cx="150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F4C6B719-FE23-9DD4-4073-EF370B207DDF}"/>
              </a:ext>
            </a:extLst>
          </p:cNvPr>
          <p:cNvCxnSpPr/>
          <p:nvPr/>
        </p:nvCxnSpPr>
        <p:spPr>
          <a:xfrm>
            <a:off x="5345185" y="4992848"/>
            <a:ext cx="150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FC8F20E-DCC6-84F1-F5E0-961B92188E3E}"/>
              </a:ext>
            </a:extLst>
          </p:cNvPr>
          <p:cNvSpPr txBox="1"/>
          <p:nvPr/>
        </p:nvSpPr>
        <p:spPr>
          <a:xfrm>
            <a:off x="3361189" y="5378532"/>
            <a:ext cx="54696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Una </a:t>
            </a:r>
            <a:r>
              <a:rPr lang="it-IT" dirty="0" err="1"/>
              <a:t>scalePoint</a:t>
            </a:r>
            <a:r>
              <a:rPr lang="it-IT" dirty="0"/>
              <a:t> con </a:t>
            </a:r>
            <a:r>
              <a:rPr lang="it-IT" dirty="0" err="1"/>
              <a:t>len</a:t>
            </a:r>
            <a:r>
              <a:rPr lang="it-IT" dirty="0"/>
              <a:t>(domain) = </a:t>
            </a:r>
            <a:r>
              <a:rPr lang="it-IT" i="1" dirty="0"/>
              <a:t>n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è equivalente ad una </a:t>
            </a:r>
            <a:r>
              <a:rPr lang="it-IT" dirty="0" err="1"/>
              <a:t>scaleBand</a:t>
            </a:r>
            <a:r>
              <a:rPr lang="it-IT" dirty="0"/>
              <a:t> con </a:t>
            </a:r>
            <a:r>
              <a:rPr lang="it-IT" dirty="0" err="1"/>
              <a:t>len</a:t>
            </a:r>
            <a:r>
              <a:rPr lang="it-IT" dirty="0"/>
              <a:t>(domain)=</a:t>
            </a:r>
            <a:r>
              <a:rPr lang="it-IT" i="1" dirty="0"/>
              <a:t>n</a:t>
            </a:r>
            <a:r>
              <a:rPr lang="it-IT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2517684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473E8-671F-AA21-58C9-AEA95B410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ttotitolo 2">
            <a:extLst>
              <a:ext uri="{FF2B5EF4-FFF2-40B4-BE49-F238E27FC236}">
                <a16:creationId xmlns:a16="http://schemas.microsoft.com/office/drawing/2014/main" id="{B703E5B4-5CD3-19D0-D82E-427AEE9F8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5281" y="3516254"/>
            <a:ext cx="2533475" cy="2867767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dirty="0" err="1"/>
              <a:t>scaleOrdinal</a:t>
            </a:r>
            <a:endParaRPr lang="it-IT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8FD2F65-867E-B069-94FE-45C250AEC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/>
          <a:p>
            <a:r>
              <a:rPr lang="it-IT" dirty="0"/>
              <a:t>Da dominio </a:t>
            </a:r>
            <a:r>
              <a:rPr lang="it-IT" u="sng" dirty="0"/>
              <a:t>discreto</a:t>
            </a:r>
            <a:r>
              <a:rPr lang="it-IT" dirty="0"/>
              <a:t> a codominio </a:t>
            </a:r>
            <a:r>
              <a:rPr lang="it-IT" u="sng" dirty="0"/>
              <a:t>discreto</a:t>
            </a:r>
          </a:p>
        </p:txBody>
      </p:sp>
    </p:spTree>
    <p:extLst>
      <p:ext uri="{BB962C8B-B14F-4D97-AF65-F5344CB8AC3E}">
        <p14:creationId xmlns:p14="http://schemas.microsoft.com/office/powerpoint/2010/main" val="35268865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8B19A-3E9D-453C-96ED-F316D175E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FAE83F51-34C0-BE09-744D-2B3E006A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Ordinal</a:t>
            </a:r>
            <a:r>
              <a:rPr lang="it-IT" dirty="0"/>
              <a:t> Scale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F4C79E-C7C4-673D-C1E5-58B5B310D490}"/>
              </a:ext>
            </a:extLst>
          </p:cNvPr>
          <p:cNvSpPr txBox="1"/>
          <p:nvPr/>
        </p:nvSpPr>
        <p:spPr>
          <a:xfrm>
            <a:off x="377505" y="2340528"/>
            <a:ext cx="443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Domain:    [«USA», «UK», «Peru», «UAE»]</a:t>
            </a:r>
          </a:p>
          <a:p>
            <a:r>
              <a:rPr lang="it-IT" dirty="0"/>
              <a:t>Range:      {</a:t>
            </a:r>
            <a:r>
              <a:rPr lang="it-IT" dirty="0">
                <a:solidFill>
                  <a:srgbClr val="FF0000"/>
                </a:solidFill>
              </a:rPr>
              <a:t>r</a:t>
            </a:r>
            <a:r>
              <a:rPr lang="it-IT" dirty="0"/>
              <a:t>, </a:t>
            </a:r>
            <a:r>
              <a:rPr lang="it-IT" dirty="0">
                <a:solidFill>
                  <a:schemeClr val="accent6"/>
                </a:solidFill>
              </a:rPr>
              <a:t>g</a:t>
            </a:r>
            <a:r>
              <a:rPr lang="it-IT" dirty="0"/>
              <a:t>, </a:t>
            </a:r>
            <a:r>
              <a:rPr lang="it-IT" dirty="0">
                <a:solidFill>
                  <a:schemeClr val="accent5"/>
                </a:solidFill>
              </a:rPr>
              <a:t>b</a:t>
            </a:r>
            <a:r>
              <a:rPr lang="it-IT" dirty="0"/>
              <a:t>, </a:t>
            </a:r>
            <a:r>
              <a:rPr lang="it-IT" dirty="0">
                <a:solidFill>
                  <a:schemeClr val="accent2"/>
                </a:solidFill>
              </a:rPr>
              <a:t>o</a:t>
            </a:r>
            <a:r>
              <a:rPr lang="it-IT" dirty="0"/>
              <a:t>}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D9E8F27-22C1-4017-7132-CA2C3A807A22}"/>
              </a:ext>
            </a:extLst>
          </p:cNvPr>
          <p:cNvSpPr txBox="1"/>
          <p:nvPr/>
        </p:nvSpPr>
        <p:spPr>
          <a:xfrm>
            <a:off x="5840802" y="280219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7B153BB-C864-54B6-5BB2-C58999A7338A}"/>
              </a:ext>
            </a:extLst>
          </p:cNvPr>
          <p:cNvSpPr txBox="1"/>
          <p:nvPr/>
        </p:nvSpPr>
        <p:spPr>
          <a:xfrm>
            <a:off x="6946085" y="3145872"/>
            <a:ext cx="3097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r</a:t>
            </a:r>
          </a:p>
          <a:p>
            <a:endParaRPr lang="it-IT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chemeClr val="accent6"/>
                </a:solidFill>
              </a:rPr>
              <a:t>g</a:t>
            </a:r>
          </a:p>
          <a:p>
            <a:br>
              <a:rPr lang="it-IT" dirty="0"/>
            </a:br>
            <a:r>
              <a:rPr lang="it-IT" dirty="0">
                <a:solidFill>
                  <a:schemeClr val="accent5"/>
                </a:solidFill>
              </a:rPr>
              <a:t>b</a:t>
            </a:r>
          </a:p>
          <a:p>
            <a:endParaRPr lang="it-IT" dirty="0">
              <a:solidFill>
                <a:schemeClr val="accent5"/>
              </a:solidFill>
            </a:endParaRPr>
          </a:p>
          <a:p>
            <a:r>
              <a:rPr lang="it-IT" dirty="0">
                <a:solidFill>
                  <a:schemeClr val="accent2"/>
                </a:solidFill>
              </a:rPr>
              <a:t>o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078C7EE-654E-D7A0-9E19-54010798CA44}"/>
              </a:ext>
            </a:extLst>
          </p:cNvPr>
          <p:cNvSpPr txBox="1"/>
          <p:nvPr/>
        </p:nvSpPr>
        <p:spPr>
          <a:xfrm>
            <a:off x="4629850" y="3171525"/>
            <a:ext cx="6160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USA</a:t>
            </a:r>
          </a:p>
          <a:p>
            <a:endParaRPr lang="it-IT" dirty="0"/>
          </a:p>
          <a:p>
            <a:r>
              <a:rPr lang="it-IT" dirty="0"/>
              <a:t>UK</a:t>
            </a:r>
          </a:p>
          <a:p>
            <a:br>
              <a:rPr lang="it-IT" dirty="0"/>
            </a:br>
            <a:r>
              <a:rPr lang="it-IT" dirty="0"/>
              <a:t>Peru</a:t>
            </a:r>
          </a:p>
          <a:p>
            <a:endParaRPr lang="it-IT" dirty="0"/>
          </a:p>
          <a:p>
            <a:r>
              <a:rPr lang="it-IT" dirty="0"/>
              <a:t>UAE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374B104-B21A-2335-D3E3-DF7F52721B8A}"/>
              </a:ext>
            </a:extLst>
          </p:cNvPr>
          <p:cNvCxnSpPr/>
          <p:nvPr/>
        </p:nvCxnSpPr>
        <p:spPr>
          <a:xfrm>
            <a:off x="5352176" y="3347207"/>
            <a:ext cx="150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C9274F7-59BA-C70B-24A1-F7B589AE74FE}"/>
              </a:ext>
            </a:extLst>
          </p:cNvPr>
          <p:cNvCxnSpPr/>
          <p:nvPr/>
        </p:nvCxnSpPr>
        <p:spPr>
          <a:xfrm>
            <a:off x="5345185" y="3902279"/>
            <a:ext cx="150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AFF4E515-B073-ED00-8419-01FC1A2C9A0C}"/>
              </a:ext>
            </a:extLst>
          </p:cNvPr>
          <p:cNvCxnSpPr/>
          <p:nvPr/>
        </p:nvCxnSpPr>
        <p:spPr>
          <a:xfrm>
            <a:off x="5345185" y="4455952"/>
            <a:ext cx="150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F6AD077-D9A9-A682-2ADD-032B526D87A0}"/>
              </a:ext>
            </a:extLst>
          </p:cNvPr>
          <p:cNvCxnSpPr/>
          <p:nvPr/>
        </p:nvCxnSpPr>
        <p:spPr>
          <a:xfrm>
            <a:off x="5345185" y="4992848"/>
            <a:ext cx="150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8831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8B19A-3E9D-453C-96ED-F316D175E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FAE83F51-34C0-BE09-744D-2B3E006A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Ordinal</a:t>
            </a:r>
            <a:r>
              <a:rPr lang="it-IT" dirty="0"/>
              <a:t> Scale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F4C79E-C7C4-673D-C1E5-58B5B310D490}"/>
              </a:ext>
            </a:extLst>
          </p:cNvPr>
          <p:cNvSpPr txBox="1"/>
          <p:nvPr/>
        </p:nvSpPr>
        <p:spPr>
          <a:xfrm>
            <a:off x="377505" y="2340528"/>
            <a:ext cx="443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Domain:    [«USA», «UK»]</a:t>
            </a:r>
          </a:p>
          <a:p>
            <a:r>
              <a:rPr lang="it-IT" dirty="0"/>
              <a:t>Range:      {</a:t>
            </a:r>
            <a:r>
              <a:rPr lang="it-IT" dirty="0">
                <a:solidFill>
                  <a:srgbClr val="FF0000"/>
                </a:solidFill>
              </a:rPr>
              <a:t>r</a:t>
            </a:r>
            <a:r>
              <a:rPr lang="it-IT" dirty="0"/>
              <a:t>, </a:t>
            </a:r>
            <a:r>
              <a:rPr lang="it-IT" dirty="0">
                <a:solidFill>
                  <a:schemeClr val="accent6"/>
                </a:solidFill>
              </a:rPr>
              <a:t>g</a:t>
            </a:r>
            <a:r>
              <a:rPr lang="it-IT" dirty="0"/>
              <a:t>, </a:t>
            </a:r>
            <a:r>
              <a:rPr lang="it-IT" dirty="0">
                <a:solidFill>
                  <a:schemeClr val="accent5"/>
                </a:solidFill>
              </a:rPr>
              <a:t>b</a:t>
            </a:r>
            <a:r>
              <a:rPr lang="it-IT" dirty="0"/>
              <a:t>, </a:t>
            </a:r>
            <a:r>
              <a:rPr lang="it-IT" dirty="0">
                <a:solidFill>
                  <a:schemeClr val="accent2"/>
                </a:solidFill>
              </a:rPr>
              <a:t>o</a:t>
            </a:r>
            <a:r>
              <a:rPr lang="it-IT" dirty="0"/>
              <a:t>}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D9E8F27-22C1-4017-7132-CA2C3A807A22}"/>
              </a:ext>
            </a:extLst>
          </p:cNvPr>
          <p:cNvSpPr txBox="1"/>
          <p:nvPr/>
        </p:nvSpPr>
        <p:spPr>
          <a:xfrm>
            <a:off x="5840802" y="280219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7B153BB-C864-54B6-5BB2-C58999A7338A}"/>
              </a:ext>
            </a:extLst>
          </p:cNvPr>
          <p:cNvSpPr txBox="1"/>
          <p:nvPr/>
        </p:nvSpPr>
        <p:spPr>
          <a:xfrm>
            <a:off x="6946085" y="3145872"/>
            <a:ext cx="3097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r</a:t>
            </a:r>
          </a:p>
          <a:p>
            <a:endParaRPr lang="it-IT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chemeClr val="accent6"/>
                </a:solidFill>
              </a:rPr>
              <a:t>g</a:t>
            </a:r>
          </a:p>
          <a:p>
            <a:br>
              <a:rPr lang="it-IT" dirty="0"/>
            </a:br>
            <a:r>
              <a:rPr lang="it-IT" dirty="0">
                <a:solidFill>
                  <a:schemeClr val="accent5"/>
                </a:solidFill>
              </a:rPr>
              <a:t>b</a:t>
            </a:r>
          </a:p>
          <a:p>
            <a:endParaRPr lang="it-IT" dirty="0">
              <a:solidFill>
                <a:schemeClr val="accent5"/>
              </a:solidFill>
            </a:endParaRPr>
          </a:p>
          <a:p>
            <a:r>
              <a:rPr lang="it-IT" dirty="0">
                <a:solidFill>
                  <a:schemeClr val="accent2"/>
                </a:solidFill>
              </a:rPr>
              <a:t>o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078C7EE-654E-D7A0-9E19-54010798CA44}"/>
              </a:ext>
            </a:extLst>
          </p:cNvPr>
          <p:cNvSpPr txBox="1"/>
          <p:nvPr/>
        </p:nvSpPr>
        <p:spPr>
          <a:xfrm>
            <a:off x="4629850" y="3171525"/>
            <a:ext cx="569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USA</a:t>
            </a:r>
          </a:p>
          <a:p>
            <a:endParaRPr lang="it-IT" dirty="0"/>
          </a:p>
          <a:p>
            <a:r>
              <a:rPr lang="it-IT" dirty="0"/>
              <a:t>UK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5374B104-B21A-2335-D3E3-DF7F52721B8A}"/>
              </a:ext>
            </a:extLst>
          </p:cNvPr>
          <p:cNvCxnSpPr/>
          <p:nvPr/>
        </p:nvCxnSpPr>
        <p:spPr>
          <a:xfrm>
            <a:off x="5352176" y="3347207"/>
            <a:ext cx="150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C9274F7-59BA-C70B-24A1-F7B589AE74FE}"/>
              </a:ext>
            </a:extLst>
          </p:cNvPr>
          <p:cNvCxnSpPr/>
          <p:nvPr/>
        </p:nvCxnSpPr>
        <p:spPr>
          <a:xfrm>
            <a:off x="5345185" y="3902279"/>
            <a:ext cx="1501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1873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1CE12-5B54-7493-FE46-9C06FDCFD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11A58DE0-7A00-9FF6-765F-93C420B5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/>
              <a:t>Ordinal</a:t>
            </a:r>
            <a:r>
              <a:rPr lang="it-IT" dirty="0"/>
              <a:t> Scale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C1C73E2-DD94-5488-34E1-B7CF8F3C1472}"/>
              </a:ext>
            </a:extLst>
          </p:cNvPr>
          <p:cNvSpPr txBox="1"/>
          <p:nvPr/>
        </p:nvSpPr>
        <p:spPr>
          <a:xfrm>
            <a:off x="377504" y="2340528"/>
            <a:ext cx="4868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Domain:    [«USA», «UK», «Peru», «UAE», «Cuba»]</a:t>
            </a:r>
          </a:p>
          <a:p>
            <a:r>
              <a:rPr lang="it-IT" dirty="0"/>
              <a:t>Range:      {</a:t>
            </a:r>
            <a:r>
              <a:rPr lang="it-IT" dirty="0">
                <a:solidFill>
                  <a:srgbClr val="FF0000"/>
                </a:solidFill>
              </a:rPr>
              <a:t>r</a:t>
            </a:r>
            <a:r>
              <a:rPr lang="it-IT" dirty="0"/>
              <a:t>,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>
                <a:solidFill>
                  <a:schemeClr val="accent6"/>
                </a:solidFill>
              </a:rPr>
              <a:t>g</a:t>
            </a:r>
            <a:r>
              <a:rPr lang="it-IT" dirty="0"/>
              <a:t>}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9C68CA8-9469-C953-4799-CA0808442C80}"/>
              </a:ext>
            </a:extLst>
          </p:cNvPr>
          <p:cNvSpPr txBox="1"/>
          <p:nvPr/>
        </p:nvSpPr>
        <p:spPr>
          <a:xfrm>
            <a:off x="5840802" y="280219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8164153-E600-60B6-4F86-376975A37792}"/>
              </a:ext>
            </a:extLst>
          </p:cNvPr>
          <p:cNvSpPr txBox="1"/>
          <p:nvPr/>
        </p:nvSpPr>
        <p:spPr>
          <a:xfrm>
            <a:off x="6946085" y="3145872"/>
            <a:ext cx="293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r</a:t>
            </a:r>
          </a:p>
          <a:p>
            <a:endParaRPr lang="it-IT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chemeClr val="accent6"/>
                </a:solidFill>
              </a:rPr>
              <a:t>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7CB65B-3288-0DA7-7270-8EC0B20E7046}"/>
              </a:ext>
            </a:extLst>
          </p:cNvPr>
          <p:cNvSpPr txBox="1"/>
          <p:nvPr/>
        </p:nvSpPr>
        <p:spPr>
          <a:xfrm>
            <a:off x="4629850" y="3171525"/>
            <a:ext cx="6623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USA</a:t>
            </a:r>
          </a:p>
          <a:p>
            <a:endParaRPr lang="it-IT" dirty="0"/>
          </a:p>
          <a:p>
            <a:r>
              <a:rPr lang="it-IT" dirty="0"/>
              <a:t>UK</a:t>
            </a:r>
          </a:p>
          <a:p>
            <a:br>
              <a:rPr lang="it-IT" dirty="0"/>
            </a:br>
            <a:r>
              <a:rPr lang="it-IT" dirty="0"/>
              <a:t>Peru</a:t>
            </a:r>
          </a:p>
          <a:p>
            <a:endParaRPr lang="it-IT" dirty="0"/>
          </a:p>
          <a:p>
            <a:r>
              <a:rPr lang="it-IT" dirty="0"/>
              <a:t>UAE</a:t>
            </a:r>
          </a:p>
          <a:p>
            <a:endParaRPr lang="it-IT" dirty="0"/>
          </a:p>
          <a:p>
            <a:r>
              <a:rPr lang="it-IT" dirty="0"/>
              <a:t>Cuba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B968948B-C48A-9367-CADB-A7F7D9019882}"/>
              </a:ext>
            </a:extLst>
          </p:cNvPr>
          <p:cNvCxnSpPr/>
          <p:nvPr/>
        </p:nvCxnSpPr>
        <p:spPr>
          <a:xfrm>
            <a:off x="5352176" y="3347207"/>
            <a:ext cx="15016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78B0065B-6DCB-094E-A4AC-0BBEE5A2DB63}"/>
              </a:ext>
            </a:extLst>
          </p:cNvPr>
          <p:cNvCxnSpPr/>
          <p:nvPr/>
        </p:nvCxnSpPr>
        <p:spPr>
          <a:xfrm>
            <a:off x="5345185" y="3902279"/>
            <a:ext cx="15016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0B86A4A-D095-BB02-DFDE-0E84D468EA7F}"/>
              </a:ext>
            </a:extLst>
          </p:cNvPr>
          <p:cNvCxnSpPr>
            <a:cxnSpLocks/>
          </p:cNvCxnSpPr>
          <p:nvPr/>
        </p:nvCxnSpPr>
        <p:spPr>
          <a:xfrm flipV="1">
            <a:off x="5345185" y="3514987"/>
            <a:ext cx="1508621" cy="940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7163780-7C9E-5B74-537C-FFF9877942E0}"/>
              </a:ext>
            </a:extLst>
          </p:cNvPr>
          <p:cNvCxnSpPr>
            <a:cxnSpLocks/>
          </p:cNvCxnSpPr>
          <p:nvPr/>
        </p:nvCxnSpPr>
        <p:spPr>
          <a:xfrm flipV="1">
            <a:off x="5345185" y="3985469"/>
            <a:ext cx="1508621" cy="1007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1E00E822-4070-E7A8-B9AD-623DEFF443E9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391170" y="3607537"/>
            <a:ext cx="1554915" cy="1889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837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153E96-2909-ABD9-C809-E4D88D1EB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Esercizi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02E3439-FCE7-A04A-B45C-2C37437ED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0621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31D64-7CFE-2131-B4C9-B2F3B33B8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7357F0CD-1C88-10BC-31A4-0FE575F0E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0332" y="2057400"/>
            <a:ext cx="4850443" cy="37393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65C55B-43DE-F9EA-A0D9-583152D1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1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6E360-D53A-EC4A-BFD8-5E43CF78E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Facciamo</a:t>
            </a:r>
            <a:r>
              <a:rPr lang="en-US" dirty="0"/>
              <a:t> un </a:t>
            </a:r>
            <a:r>
              <a:rPr lang="en-US" dirty="0" err="1"/>
              <a:t>linechart</a:t>
            </a:r>
            <a:r>
              <a:rPr lang="en-US" dirty="0"/>
              <a:t>.</a:t>
            </a:r>
          </a:p>
          <a:p>
            <a:r>
              <a:rPr lang="en-US" dirty="0" err="1"/>
              <a:t>Trovate</a:t>
            </a:r>
            <a:r>
              <a:rPr lang="en-US" dirty="0"/>
              <a:t> il testo </a:t>
            </a:r>
            <a:r>
              <a:rPr lang="en-US" dirty="0" err="1"/>
              <a:t>dell’esericizio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file main.js del relative </a:t>
            </a:r>
            <a:r>
              <a:rPr lang="en-US" dirty="0" err="1"/>
              <a:t>progetto</a:t>
            </a:r>
            <a:r>
              <a:rPr lang="en-US" dirty="0"/>
              <a:t>.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A06CCF15-036B-F135-2E85-6C668B670290}"/>
              </a:ext>
            </a:extLst>
          </p:cNvPr>
          <p:cNvSpPr txBox="1">
            <a:spLocks/>
          </p:cNvSpPr>
          <p:nvPr/>
        </p:nvSpPr>
        <p:spPr>
          <a:xfrm>
            <a:off x="5780332" y="1278217"/>
            <a:ext cx="4850443" cy="77918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Risultato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341666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7CB4B-7903-7AF6-9841-03B2FE22B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C623-AADB-E9E4-3137-4B5F6FA4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per casa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C605C-6C46-D44B-3BB1-A043465E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10384" cy="3811588"/>
          </a:xfrm>
        </p:spPr>
        <p:txBody>
          <a:bodyPr/>
          <a:lstStyle/>
          <a:p>
            <a:r>
              <a:rPr lang="en-US" b="1" dirty="0" err="1"/>
              <a:t>Aggiungete</a:t>
            </a:r>
            <a:r>
              <a:rPr lang="en-US" b="1" dirty="0"/>
              <a:t> del feedback al </a:t>
            </a:r>
            <a:r>
              <a:rPr lang="en-US" b="1" dirty="0" err="1"/>
              <a:t>linechart</a:t>
            </a:r>
            <a:r>
              <a:rPr lang="en-US" b="1" dirty="0"/>
              <a:t>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Sia (</a:t>
            </a:r>
            <a:r>
              <a:rPr lang="en-US" i="1" dirty="0"/>
              <a:t>mx, my</a:t>
            </a:r>
            <a:r>
              <a:rPr lang="en-US" dirty="0"/>
              <a:t>) la </a:t>
            </a:r>
            <a:r>
              <a:rPr lang="en-US" dirty="0" err="1"/>
              <a:t>posizione</a:t>
            </a:r>
            <a:r>
              <a:rPr lang="en-US" dirty="0"/>
              <a:t> </a:t>
            </a:r>
            <a:r>
              <a:rPr lang="en-US" dirty="0" err="1"/>
              <a:t>attuale</a:t>
            </a:r>
            <a:r>
              <a:rPr lang="en-US" dirty="0"/>
              <a:t> del mouse.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</a:t>
            </a:r>
            <a:r>
              <a:rPr lang="en-US" dirty="0" err="1"/>
              <a:t>una</a:t>
            </a:r>
            <a:r>
              <a:rPr lang="en-US" dirty="0"/>
              <a:t> legenda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riporti</a:t>
            </a:r>
            <a:r>
              <a:rPr lang="en-US" dirty="0"/>
              <a:t> (</a:t>
            </a:r>
            <a:r>
              <a:rPr lang="en-US" i="1" dirty="0"/>
              <a:t>data, </a:t>
            </a:r>
            <a:r>
              <a:rPr lang="en-US" i="1" dirty="0" err="1"/>
              <a:t>valore</a:t>
            </a:r>
            <a:r>
              <a:rPr lang="en-US" dirty="0"/>
              <a:t>) </a:t>
            </a:r>
            <a:r>
              <a:rPr lang="en-US" dirty="0" err="1"/>
              <a:t>tali</a:t>
            </a:r>
            <a:r>
              <a:rPr lang="en-US" dirty="0"/>
              <a:t> </a:t>
            </a:r>
            <a:r>
              <a:rPr lang="en-US" dirty="0" err="1"/>
              <a:t>che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scalaX</a:t>
            </a:r>
            <a:r>
              <a:rPr lang="en-US" baseline="30000" dirty="0"/>
              <a:t>-1 </a:t>
            </a:r>
            <a:r>
              <a:rPr lang="en-US" dirty="0"/>
              <a:t>(mx)=</a:t>
            </a:r>
            <a:r>
              <a:rPr lang="en-US" i="1" dirty="0"/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scalaY</a:t>
            </a:r>
            <a:r>
              <a:rPr lang="en-US" baseline="30000" dirty="0"/>
              <a:t>-1 </a:t>
            </a:r>
            <a:r>
              <a:rPr lang="en-US" dirty="0"/>
              <a:t>(my)=</a:t>
            </a:r>
            <a:r>
              <a:rPr lang="en-US" i="1" dirty="0" err="1"/>
              <a:t>valore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Aggiungete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2 </a:t>
            </a:r>
            <a:r>
              <a:rPr lang="en-US" dirty="0" err="1"/>
              <a:t>linee</a:t>
            </a:r>
            <a:r>
              <a:rPr lang="en-US" dirty="0"/>
              <a:t> </a:t>
            </a:r>
            <a:r>
              <a:rPr lang="en-US" dirty="0" err="1"/>
              <a:t>tratteggiate</a:t>
            </a:r>
            <a:r>
              <a:rPr lang="en-US" dirty="0"/>
              <a:t> per </a:t>
            </a:r>
            <a:r>
              <a:rPr lang="en-US" dirty="0" err="1"/>
              <a:t>meglio</a:t>
            </a:r>
            <a:r>
              <a:rPr lang="en-US" dirty="0"/>
              <a:t> </a:t>
            </a:r>
            <a:r>
              <a:rPr lang="en-US" dirty="0" err="1"/>
              <a:t>indicare</a:t>
            </a:r>
            <a:r>
              <a:rPr lang="en-US" dirty="0"/>
              <a:t> la </a:t>
            </a:r>
            <a:r>
              <a:rPr lang="en-US" dirty="0" err="1"/>
              <a:t>posizione</a:t>
            </a:r>
            <a:r>
              <a:rPr lang="en-US" dirty="0"/>
              <a:t> (</a:t>
            </a:r>
            <a:r>
              <a:rPr lang="en-US" i="1" dirty="0"/>
              <a:t>mx, my</a:t>
            </a:r>
            <a:r>
              <a:rPr lang="en-US" dirty="0"/>
              <a:t>) </a:t>
            </a:r>
            <a:r>
              <a:rPr lang="en-US" dirty="0" err="1"/>
              <a:t>che</a:t>
            </a:r>
            <a:r>
              <a:rPr lang="en-US" dirty="0"/>
              <a:t> genera (</a:t>
            </a:r>
            <a:r>
              <a:rPr lang="en-US" i="1" dirty="0"/>
              <a:t>data</a:t>
            </a:r>
            <a:r>
              <a:rPr lang="en-US" dirty="0"/>
              <a:t>, </a:t>
            </a:r>
            <a:r>
              <a:rPr lang="en-US" i="1" dirty="0" err="1"/>
              <a:t>valore</a:t>
            </a:r>
            <a:r>
              <a:rPr lang="en-US" dirty="0"/>
              <a:t>).</a:t>
            </a:r>
          </a:p>
          <a:p>
            <a:r>
              <a:rPr lang="en-US" dirty="0" err="1"/>
              <a:t>Trovate</a:t>
            </a:r>
            <a:r>
              <a:rPr lang="en-US" dirty="0"/>
              <a:t> il testo </a:t>
            </a:r>
            <a:r>
              <a:rPr lang="en-US" dirty="0" err="1"/>
              <a:t>dell’esericizio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file main.js del relative </a:t>
            </a:r>
            <a:r>
              <a:rPr lang="en-US" dirty="0" err="1"/>
              <a:t>progetto</a:t>
            </a:r>
            <a:r>
              <a:rPr lang="en-US" dirty="0"/>
              <a:t>.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FC9F1C69-685E-A095-90B0-06EDF39B1F78}"/>
              </a:ext>
            </a:extLst>
          </p:cNvPr>
          <p:cNvSpPr txBox="1">
            <a:spLocks/>
          </p:cNvSpPr>
          <p:nvPr/>
        </p:nvSpPr>
        <p:spPr>
          <a:xfrm>
            <a:off x="5780332" y="1278217"/>
            <a:ext cx="4850443" cy="77918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Risultato</a:t>
            </a:r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F742365-CDC3-2565-BA5D-9474791DB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0331" y="2081764"/>
            <a:ext cx="4850443" cy="3690661"/>
          </a:xfrm>
        </p:spPr>
      </p:pic>
    </p:spTree>
    <p:extLst>
      <p:ext uri="{BB962C8B-B14F-4D97-AF65-F5344CB8AC3E}">
        <p14:creationId xmlns:p14="http://schemas.microsoft.com/office/powerpoint/2010/main" val="296328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09DD-36DE-22A3-862F-5A4659C25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62CE7D-B030-4D19-E68E-E9B57C1A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Linear Scale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DCAECDF-AC7C-D391-80DC-4506A70EBCE2}"/>
              </a:ext>
            </a:extLst>
          </p:cNvPr>
          <p:cNvSpPr txBox="1"/>
          <p:nvPr/>
        </p:nvSpPr>
        <p:spPr>
          <a:xfrm>
            <a:off x="838200" y="2340528"/>
            <a:ext cx="193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Domain: [-10, 10]</a:t>
            </a:r>
            <a:br>
              <a:rPr lang="it-IT" dirty="0"/>
            </a:br>
            <a:br>
              <a:rPr lang="it-IT" dirty="0"/>
            </a:br>
            <a:r>
              <a:rPr lang="it-IT" dirty="0"/>
              <a:t>Range:    [   0,  50]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D2297F1-B885-5871-AF88-F86B6F9EE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302" y="2099818"/>
            <a:ext cx="2773395" cy="439305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101A682-4CEC-EF6D-8F01-0BB10741497F}"/>
              </a:ext>
            </a:extLst>
          </p:cNvPr>
          <p:cNvSpPr txBox="1"/>
          <p:nvPr/>
        </p:nvSpPr>
        <p:spPr>
          <a:xfrm>
            <a:off x="7668236" y="2617527"/>
            <a:ext cx="21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 := mx + q = 2.5x+25</a:t>
            </a:r>
          </a:p>
        </p:txBody>
      </p:sp>
    </p:spTree>
    <p:extLst>
      <p:ext uri="{BB962C8B-B14F-4D97-AF65-F5344CB8AC3E}">
        <p14:creationId xmlns:p14="http://schemas.microsoft.com/office/powerpoint/2010/main" val="14854701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F9287-5482-B86F-C30C-F837F19A8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4DB4-A337-0518-9390-373D5B04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2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0AEF6-D3A8-A7F4-CDC1-DCD81FDBC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Facciamo</a:t>
            </a:r>
            <a:r>
              <a:rPr lang="en-US" dirty="0"/>
              <a:t> uno scatterplot.</a:t>
            </a:r>
          </a:p>
          <a:p>
            <a:r>
              <a:rPr lang="en-US" dirty="0" err="1"/>
              <a:t>Trovate</a:t>
            </a:r>
            <a:r>
              <a:rPr lang="en-US" dirty="0"/>
              <a:t> il testo </a:t>
            </a:r>
            <a:r>
              <a:rPr lang="en-US" dirty="0" err="1"/>
              <a:t>dell’esericizio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file main.js del relative </a:t>
            </a:r>
            <a:r>
              <a:rPr lang="en-US" dirty="0" err="1"/>
              <a:t>progetto</a:t>
            </a:r>
            <a:r>
              <a:rPr lang="en-US" dirty="0"/>
              <a:t>.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3A37D98-CBB1-609E-CC7D-028D61A5B455}"/>
              </a:ext>
            </a:extLst>
          </p:cNvPr>
          <p:cNvSpPr txBox="1">
            <a:spLocks/>
          </p:cNvSpPr>
          <p:nvPr/>
        </p:nvSpPr>
        <p:spPr>
          <a:xfrm>
            <a:off x="5402510" y="1278217"/>
            <a:ext cx="6087102" cy="77918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Risultato</a:t>
            </a:r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96B1EBA1-2341-B2A9-4C8C-A44B801AA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7024" y="2363220"/>
            <a:ext cx="6172200" cy="3089610"/>
          </a:xfrm>
        </p:spPr>
      </p:pic>
    </p:spTree>
    <p:extLst>
      <p:ext uri="{BB962C8B-B14F-4D97-AF65-F5344CB8AC3E}">
        <p14:creationId xmlns:p14="http://schemas.microsoft.com/office/powerpoint/2010/main" val="4216268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7E4E0-D127-6C2C-1D00-683FD10B4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5460D1-DDD3-6048-553B-475FF651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Linear Scale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158B462-D299-352E-02BE-275719B4D45A}"/>
              </a:ext>
            </a:extLst>
          </p:cNvPr>
          <p:cNvSpPr txBox="1"/>
          <p:nvPr/>
        </p:nvSpPr>
        <p:spPr>
          <a:xfrm>
            <a:off x="838200" y="2340528"/>
            <a:ext cx="193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Domain: [-10, 10]</a:t>
            </a:r>
            <a:br>
              <a:rPr lang="it-IT" dirty="0"/>
            </a:br>
            <a:br>
              <a:rPr lang="it-IT" dirty="0"/>
            </a:br>
            <a:r>
              <a:rPr lang="it-IT" dirty="0"/>
              <a:t>Range:    [   0,  50]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374C9EE-F3EA-B050-2CE3-92EF43DC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302" y="2099818"/>
            <a:ext cx="2773395" cy="439305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6FA089B-E9F1-7218-3D07-BB6153BDA2AF}"/>
              </a:ext>
            </a:extLst>
          </p:cNvPr>
          <p:cNvSpPr txBox="1"/>
          <p:nvPr/>
        </p:nvSpPr>
        <p:spPr>
          <a:xfrm>
            <a:off x="7668236" y="2617527"/>
            <a:ext cx="21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 := mx + q = 2.5x+25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DED1F78-2032-EF8A-7E37-7CCA416FE1DB}"/>
                  </a:ext>
                </a:extLst>
              </p:cNvPr>
              <p:cNvSpPr txBox="1"/>
              <p:nvPr/>
            </p:nvSpPr>
            <p:spPr>
              <a:xfrm>
                <a:off x="9982811" y="3583659"/>
                <a:ext cx="1976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DED1F78-2032-EF8A-7E37-7CCA416FE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811" y="3583659"/>
                <a:ext cx="197624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09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7E4E0-D127-6C2C-1D00-683FD10B4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5460D1-DDD3-6048-553B-475FF651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Linear Scale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158B462-D299-352E-02BE-275719B4D45A}"/>
              </a:ext>
            </a:extLst>
          </p:cNvPr>
          <p:cNvSpPr txBox="1"/>
          <p:nvPr/>
        </p:nvSpPr>
        <p:spPr>
          <a:xfrm>
            <a:off x="838200" y="2340528"/>
            <a:ext cx="193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Domain: [-10, 10]</a:t>
            </a:r>
            <a:br>
              <a:rPr lang="it-IT" dirty="0"/>
            </a:br>
            <a:br>
              <a:rPr lang="it-IT" dirty="0"/>
            </a:br>
            <a:r>
              <a:rPr lang="it-IT" dirty="0"/>
              <a:t>Range:    [   0,  50]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374C9EE-F3EA-B050-2CE3-92EF43DC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302" y="2099818"/>
            <a:ext cx="2773395" cy="439305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6FA089B-E9F1-7218-3D07-BB6153BDA2AF}"/>
              </a:ext>
            </a:extLst>
          </p:cNvPr>
          <p:cNvSpPr txBox="1"/>
          <p:nvPr/>
        </p:nvSpPr>
        <p:spPr>
          <a:xfrm>
            <a:off x="7668236" y="2617527"/>
            <a:ext cx="21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 := mx + q = 2.5x+25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3BE0228-EC12-1526-6AF2-B96CEA103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236" y="3263858"/>
            <a:ext cx="2314575" cy="2314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DED1F78-2032-EF8A-7E37-7CCA416FE1DB}"/>
                  </a:ext>
                </a:extLst>
              </p:cNvPr>
              <p:cNvSpPr txBox="1"/>
              <p:nvPr/>
            </p:nvSpPr>
            <p:spPr>
              <a:xfrm>
                <a:off x="9982811" y="3583659"/>
                <a:ext cx="1976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DDED1F78-2032-EF8A-7E37-7CCA416FE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811" y="3583659"/>
                <a:ext cx="1976247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90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7E4E0-D127-6C2C-1D00-683FD10B4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5460D1-DDD3-6048-553B-475FF651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Linear Scale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C48AC5C-C8B0-1E70-B3E1-8CF3CD9DF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1868"/>
            <a:ext cx="12192000" cy="73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12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1816</Words>
  <Application>Microsoft Office PowerPoint</Application>
  <PresentationFormat>Widescreen</PresentationFormat>
  <Paragraphs>287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Source Sans Pro</vt:lpstr>
      <vt:lpstr>Wingdings</vt:lpstr>
      <vt:lpstr>Tema di Office</vt:lpstr>
      <vt:lpstr>Esercitazione 4</vt:lpstr>
      <vt:lpstr>D3js Scales</vt:lpstr>
      <vt:lpstr>Da dominio continuo a codominio continuo</vt:lpstr>
      <vt:lpstr>Find a scale function DR</vt:lpstr>
      <vt:lpstr>Linear Scale</vt:lpstr>
      <vt:lpstr>Linear Scale</vt:lpstr>
      <vt:lpstr>Linear Scale</vt:lpstr>
      <vt:lpstr>Linear Scale</vt:lpstr>
      <vt:lpstr>Linear Scale</vt:lpstr>
      <vt:lpstr>Pow2 Scale</vt:lpstr>
      <vt:lpstr>Pow2 Scale</vt:lpstr>
      <vt:lpstr>Pow2 Scale</vt:lpstr>
      <vt:lpstr>Pow2 Scale</vt:lpstr>
      <vt:lpstr>Pow2 Scale</vt:lpstr>
      <vt:lpstr>Pow2 Scale</vt:lpstr>
      <vt:lpstr>Pow2 Scale</vt:lpstr>
      <vt:lpstr>Pow2 Scale</vt:lpstr>
      <vt:lpstr>Pow2 Scale</vt:lpstr>
      <vt:lpstr>Pow2 Scale</vt:lpstr>
      <vt:lpstr>Pow2 Scale</vt:lpstr>
      <vt:lpstr>Pow2 Scale</vt:lpstr>
      <vt:lpstr>Sqrt2 Scale</vt:lpstr>
      <vt:lpstr>Sqrt2 Scale</vt:lpstr>
      <vt:lpstr>Sqrt2 Scale</vt:lpstr>
      <vt:lpstr>Sqrt2 Scale</vt:lpstr>
      <vt:lpstr>Sqrt2 Scale</vt:lpstr>
      <vt:lpstr>Sqrt2 Scale</vt:lpstr>
      <vt:lpstr>Sqrt2 Scale</vt:lpstr>
      <vt:lpstr>Sqrt2 Scale</vt:lpstr>
      <vt:lpstr>Sqrt2 Scale</vt:lpstr>
      <vt:lpstr>Log10 Scale</vt:lpstr>
      <vt:lpstr>Log10 Scale</vt:lpstr>
      <vt:lpstr>Log10 Scale</vt:lpstr>
      <vt:lpstr>Log10 Scale</vt:lpstr>
      <vt:lpstr>Sqrt2 vs Log10 Scale</vt:lpstr>
      <vt:lpstr>Sqrt2 vs Log10 Scale</vt:lpstr>
      <vt:lpstr>Sqrt2 vs Log10 Scale</vt:lpstr>
      <vt:lpstr>Sqrt2 vs Log10 Scale</vt:lpstr>
      <vt:lpstr>Altro vantaggio della scala log</vt:lpstr>
      <vt:lpstr>Time Scale</vt:lpstr>
      <vt:lpstr>Sequential Scale</vt:lpstr>
      <vt:lpstr>Sequential Scale</vt:lpstr>
      <vt:lpstr>Sequential Scale</vt:lpstr>
      <vt:lpstr>Da dominio continuo a codominio discreto</vt:lpstr>
      <vt:lpstr>Threshold Scale</vt:lpstr>
      <vt:lpstr>Threshold Scale</vt:lpstr>
      <vt:lpstr>Threshold Scale</vt:lpstr>
      <vt:lpstr>Threshold Scale</vt:lpstr>
      <vt:lpstr>Da dominio discreto a codominio continuo</vt:lpstr>
      <vt:lpstr>Band Scale</vt:lpstr>
      <vt:lpstr>Band Scale</vt:lpstr>
      <vt:lpstr>Point Scale</vt:lpstr>
      <vt:lpstr>Da dominio discreto a codominio discreto</vt:lpstr>
      <vt:lpstr>Ordinal Scale</vt:lpstr>
      <vt:lpstr>Ordinal Scale</vt:lpstr>
      <vt:lpstr>Ordinal Scale</vt:lpstr>
      <vt:lpstr>Esercizi</vt:lpstr>
      <vt:lpstr>Esercizio 1</vt:lpstr>
      <vt:lpstr>Esercizio per casa</vt:lpstr>
      <vt:lpstr>Esercizio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Mereu</dc:creator>
  <cp:lastModifiedBy>Jacopo Mereu</cp:lastModifiedBy>
  <cp:revision>17</cp:revision>
  <dcterms:created xsi:type="dcterms:W3CDTF">2024-02-17T22:52:29Z</dcterms:created>
  <dcterms:modified xsi:type="dcterms:W3CDTF">2024-05-17T15:37:45Z</dcterms:modified>
</cp:coreProperties>
</file>