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  <p:sldId id="327" r:id="rId4"/>
    <p:sldId id="337" r:id="rId5"/>
    <p:sldId id="335" r:id="rId6"/>
    <p:sldId id="336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92D05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AE46E-493C-56B5-DF6C-5562A06EB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6E199EA-4645-F70F-D7AC-FE2AD0AE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603594-8D76-EDC6-C054-ED03212B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1F4B-9222-4BA0-A200-B85131500C53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770722-AB27-F284-9FCD-E6201BF1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7FB408-3F8F-CC39-BB5F-FBBADF3D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48DC-9BA0-414F-83B2-DD911A041A4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66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3C1B0D-322B-3BD9-D048-55B28217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22B623-A8D4-94D9-DACA-CE95E5527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AAC15E-FA4A-BF77-B81D-AEB1F1F2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1F4B-9222-4BA0-A200-B85131500C53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79EB59-BC2A-1082-E283-91647CD8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BB901B-D08B-366E-1451-F5455A74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48DC-9BA0-414F-83B2-DD911A041A4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317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98CC146-C475-399D-69F0-3F6458B2D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0A3F84-52C8-C456-16C1-BDEC3CBD7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1E9993-A262-50E3-2795-9CA4EB39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1F4B-9222-4BA0-A200-B85131500C53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610886-F7B0-BC62-9EC5-6CCF85AC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4FE6DF-3FBD-13CA-A5D6-99B6E761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48DC-9BA0-414F-83B2-DD911A041A4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19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82E2B-E17B-CCAB-6CC3-E4F4EC4F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37FF81-B25D-BCD6-6FDA-36E7DEE8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AC1D3F-D52B-4AB0-FFBF-C69109C6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1F4B-9222-4BA0-A200-B85131500C53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41AD03-7C94-237E-0762-F480E00F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90A4D6-CFA5-8280-F79A-D5C0C8D4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48DC-9BA0-414F-83B2-DD911A041A4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68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206E67-B72C-D3B0-96CD-E7043EEB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B20379-A947-65E0-AC89-0FD1018A2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A75BA8-CFCA-BD25-2FEC-4C62778C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1F4B-9222-4BA0-A200-B85131500C53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6694C0-B37A-8ACD-A4AB-8F50658B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77938-9A45-1276-DECB-44571B89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48DC-9BA0-414F-83B2-DD911A041A4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55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02733F-2E02-FAFA-6943-6C29A60E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368427-5F15-7F6F-AA23-E8DA8AFEA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18B5AD2-474F-4F2E-5AD9-A174E52C5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169831-9E6D-4D01-C187-0686E350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1F4B-9222-4BA0-A200-B85131500C53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9367CE-2B45-154C-6810-F6EE0A83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F83D04-2F92-88E8-124A-CE37181F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48DC-9BA0-414F-83B2-DD911A041A4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468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2DEF15-CE47-E654-CE23-EEB4B393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3DD4E6-4921-BB70-E72C-2837194CB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90921B5-04DF-B758-C469-A05D1A39C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C477929-3241-A5CD-7BE9-E22A1755D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205F885-4EEF-5FDC-111A-F82DE40B4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093705F-74BE-F747-3A64-B2A74731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1F4B-9222-4BA0-A200-B85131500C53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95479FD-000F-B5A5-86C9-6AC7BE9E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F2C81F0-D32E-7D4E-2269-05B3F159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48DC-9BA0-414F-83B2-DD911A041A4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5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2CAE9-4646-3492-744D-C3DDBEE6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11008FD-E79E-433F-87D8-BA241C01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1F4B-9222-4BA0-A200-B85131500C53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27E3FD-EE8E-1424-B00A-1083A2CE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63870A-BAF9-29BD-0279-2383097E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48DC-9BA0-414F-83B2-DD911A041A4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0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8AD4D4-D7C5-812E-E9BD-E70F524C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1F4B-9222-4BA0-A200-B85131500C53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114C2E-C81F-399D-469A-02EA0FD1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565A0B-34AE-FA8E-23A7-5527DBF9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48DC-9BA0-414F-83B2-DD911A041A4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02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F93A2-EE52-551D-CA71-F1D3ABA3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ECAA0C-F79A-7FB0-29AA-E501172C1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A9D391-F23A-BA74-0422-A595A08D8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91B784-0908-9274-EB33-359E9ACE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1F4B-9222-4BA0-A200-B85131500C53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D6C3ED-397C-ADF6-C6E7-469ED386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59633A-A8C3-DA11-8A2D-18BED2C4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48DC-9BA0-414F-83B2-DD911A041A4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62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99E1C-44DF-EC6C-4BC3-FA0E7ABF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3AD8332-D127-FC07-69CA-7BD23016A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BEBB74F-7C92-3C27-5543-2F5938E36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0E28965-917B-FB13-FECF-0F38E613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1F4B-9222-4BA0-A200-B85131500C53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78DABC-EAC6-34EC-050A-49654124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61E818-DC1D-D999-B779-F6E04818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48DC-9BA0-414F-83B2-DD911A041A4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81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33ED2BE-73F0-6328-F09D-84D8F906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86799-7B75-A53B-AAFA-0F9D1564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A86CFB-3038-0F5E-7E09-742396D73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1F4B-9222-4BA0-A200-B85131500C53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2C907C-5A76-D6FE-46FD-48D2766D8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9AB4D2-263E-CAB7-E28C-E0C0788D8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F48DC-9BA0-414F-83B2-DD911A041A4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098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2DBE4-0924-37F2-54FE-902E04B4B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Esercizio per casa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60B2A7-7512-36CB-3B8E-D88C1E9E6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Candlestick</a:t>
            </a:r>
            <a:r>
              <a:rPr lang="it-IT" dirty="0"/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254556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576F8-E12D-BB58-348D-53D1EB9D7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BDEA5353-D0B0-7AC6-54B0-DB0D873842B3}"/>
              </a:ext>
            </a:extLst>
          </p:cNvPr>
          <p:cNvSpPr txBox="1">
            <a:spLocks/>
          </p:cNvSpPr>
          <p:nvPr/>
        </p:nvSpPr>
        <p:spPr>
          <a:xfrm>
            <a:off x="1728648" y="1455430"/>
            <a:ext cx="8734704" cy="77918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Dataset OHLC – BTC USD 2020</a:t>
            </a:r>
            <a:endParaRPr lang="it-IT" dirty="0"/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8C00CC7C-A7C3-CDAD-4AF0-C8254BAC82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568802"/>
              </p:ext>
            </p:extLst>
          </p:nvPr>
        </p:nvGraphicFramePr>
        <p:xfrm>
          <a:off x="1728648" y="2408060"/>
          <a:ext cx="87347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784">
                  <a:extLst>
                    <a:ext uri="{9D8B030D-6E8A-4147-A177-3AD203B41FA5}">
                      <a16:colId xmlns:a16="http://schemas.microsoft.com/office/drawing/2014/main" val="898034951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1854280319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4171106144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2223716468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3832665648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278538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</a:t>
                      </a:r>
                    </a:p>
                    <a:p>
                      <a:pPr algn="ctr"/>
                      <a:r>
                        <a:rPr lang="en-US" dirty="0"/>
                        <a:t>($)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  <a:p>
                      <a:pPr algn="ctr"/>
                      <a:r>
                        <a:rPr lang="en-US" dirty="0"/>
                        <a:t>($)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  <a:p>
                      <a:pPr algn="ctr"/>
                      <a:r>
                        <a:rPr lang="en-US" dirty="0"/>
                        <a:t>($)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</a:t>
                      </a:r>
                    </a:p>
                    <a:p>
                      <a:pPr algn="ctr"/>
                      <a:r>
                        <a:rPr lang="en-US" dirty="0"/>
                        <a:t>($)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Volume</a:t>
                      </a:r>
                    </a:p>
                    <a:p>
                      <a:pPr algn="ctr"/>
                      <a:r>
                        <a:rPr lang="en-US" dirty="0"/>
                        <a:t>(# shares)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4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7165.72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7238.14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7136.05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7174.33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3344.16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56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2020-01-02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7174.33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7186.18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6903.0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6945.02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7947.68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923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7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2020-10-25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13126.34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13361.0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12890.76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12992.39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6349.58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1798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FF1E5DD-7A8B-F15B-4F66-F06F7C111106}"/>
              </a:ext>
            </a:extLst>
          </p:cNvPr>
          <p:cNvSpPr/>
          <p:nvPr/>
        </p:nvSpPr>
        <p:spPr>
          <a:xfrm>
            <a:off x="1728648" y="2408059"/>
            <a:ext cx="7280365" cy="212344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182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2FCD-6F8C-1A62-BD3E-0AEF9AB1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78" y="457200"/>
            <a:ext cx="4084048" cy="1600200"/>
          </a:xfrm>
        </p:spPr>
        <p:txBody>
          <a:bodyPr/>
          <a:lstStyle/>
          <a:p>
            <a:r>
              <a:rPr lang="it-IT" dirty="0"/>
              <a:t>Lollipop Chart (1/4)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A88C8-9AE5-F2E1-0840-A2F66EF1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978" y="2057400"/>
            <a:ext cx="4084048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Partendo dall’esercizio 8.2 </a:t>
            </a:r>
            <a:r>
              <a:rPr lang="it-IT" sz="1800" dirty="0"/>
              <a:t>(</a:t>
            </a:r>
            <a:r>
              <a:rPr lang="it-IT" sz="1800" dirty="0" err="1"/>
              <a:t>linechart</a:t>
            </a:r>
            <a:r>
              <a:rPr lang="it-IT" sz="1800" dirty="0"/>
              <a:t> focus + </a:t>
            </a:r>
            <a:r>
              <a:rPr lang="it-IT" sz="1800" dirty="0" err="1"/>
              <a:t>linechart</a:t>
            </a:r>
            <a:r>
              <a:rPr lang="it-IT" sz="1800" dirty="0"/>
              <a:t> contesto col </a:t>
            </a:r>
            <a:r>
              <a:rPr lang="it-IT" sz="1800" dirty="0" err="1"/>
              <a:t>brush</a:t>
            </a:r>
            <a:r>
              <a:rPr lang="it-IT" sz="1800" dirty="0"/>
              <a:t>), dovete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/>
              <a:t>sostituire il </a:t>
            </a:r>
            <a:r>
              <a:rPr lang="it-IT" sz="1600" b="1" dirty="0" err="1"/>
              <a:t>linechart</a:t>
            </a:r>
            <a:r>
              <a:rPr lang="it-IT" sz="1600" b="1" dirty="0"/>
              <a:t> con un </a:t>
            </a:r>
            <a:r>
              <a:rPr lang="it-IT" sz="1600" b="1" dirty="0" err="1"/>
              <a:t>candlestick</a:t>
            </a:r>
            <a:r>
              <a:rPr lang="it-IT" sz="1600" b="1" dirty="0"/>
              <a:t> chart</a:t>
            </a:r>
            <a:r>
              <a:rPr lang="it-IT" sz="16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Ne esistono un sacco di versioni, ma ci concentreremo sulla </a:t>
            </a:r>
            <a:r>
              <a:rPr lang="it-IT" sz="1600" b="1" dirty="0"/>
              <a:t>versione più classica </a:t>
            </a:r>
            <a:r>
              <a:rPr lang="it-IT" sz="1600" dirty="0"/>
              <a:t>e semplice. </a:t>
            </a: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8BCB0C-1352-F2FC-81F8-EF9921EC85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960112"/>
            <a:ext cx="6172200" cy="29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6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2FCD-6F8C-1A62-BD3E-0AEF9AB1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78" y="457200"/>
            <a:ext cx="4084048" cy="1600200"/>
          </a:xfrm>
        </p:spPr>
        <p:txBody>
          <a:bodyPr/>
          <a:lstStyle/>
          <a:p>
            <a:r>
              <a:rPr lang="it-IT" dirty="0"/>
              <a:t>Lollipop Chart (2/4)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A88C8-9AE5-F2E1-0840-A2F66EF1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978" y="2057400"/>
            <a:ext cx="4084048" cy="381158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Il </a:t>
            </a:r>
            <a:r>
              <a:rPr lang="it-IT" sz="1800" dirty="0" err="1"/>
              <a:t>candelstick</a:t>
            </a:r>
            <a:r>
              <a:rPr lang="it-IT" sz="1800" dirty="0"/>
              <a:t> chart o grafico a candele è una visualizzazione in cui </a:t>
            </a:r>
            <a:r>
              <a:rPr lang="it-IT" sz="1800" b="1" dirty="0"/>
              <a:t>ogni dato OHLC è rappresentato da una "candela"</a:t>
            </a:r>
            <a:r>
              <a:rPr lang="it-IT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Vi ricordo che un </a:t>
            </a:r>
            <a:r>
              <a:rPr lang="it-IT" sz="1800" b="1" dirty="0"/>
              <a:t>record OHLC riassume le transazioni di mercato </a:t>
            </a:r>
            <a:r>
              <a:rPr lang="it-IT" sz="1800" dirty="0"/>
              <a:t>verificatesi </a:t>
            </a:r>
            <a:r>
              <a:rPr lang="it-IT" sz="1800" b="1" dirty="0"/>
              <a:t>all'interno di una finestra temporale</a:t>
            </a:r>
            <a:r>
              <a:rPr lang="it-IT" sz="1800" dirty="0"/>
              <a:t>. Per la precisione riassume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Open </a:t>
            </a:r>
            <a:r>
              <a:rPr lang="it-IT" sz="1600" dirty="0">
                <a:sym typeface="Wingdings" panose="05000000000000000000" pitchFamily="2" charset="2"/>
              </a:rPr>
              <a:t> </a:t>
            </a:r>
            <a:r>
              <a:rPr lang="it-IT" sz="1600" dirty="0"/>
              <a:t>il </a:t>
            </a:r>
            <a:r>
              <a:rPr lang="it-IT" sz="1600" b="1" dirty="0"/>
              <a:t>prezzo di apertura </a:t>
            </a:r>
            <a:r>
              <a:rPr lang="it-IT" sz="1600" dirty="0"/>
              <a:t>(che corrisponde al Close della finestra precedente),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High  </a:t>
            </a:r>
            <a:r>
              <a:rPr lang="it-IT" sz="1600" dirty="0">
                <a:sym typeface="Wingdings" panose="05000000000000000000" pitchFamily="2" charset="2"/>
              </a:rPr>
              <a:t></a:t>
            </a:r>
            <a:r>
              <a:rPr lang="it-IT" sz="1600" dirty="0"/>
              <a:t> il </a:t>
            </a:r>
            <a:r>
              <a:rPr lang="it-IT" sz="1600" b="1" dirty="0"/>
              <a:t>prezzo più alto </a:t>
            </a:r>
            <a:r>
              <a:rPr lang="it-IT" sz="1600" dirty="0"/>
              <a:t>registrato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Low   </a:t>
            </a:r>
            <a:r>
              <a:rPr lang="it-IT" sz="1600" dirty="0">
                <a:sym typeface="Wingdings" panose="05000000000000000000" pitchFamily="2" charset="2"/>
              </a:rPr>
              <a:t> </a:t>
            </a:r>
            <a:r>
              <a:rPr lang="it-IT" sz="1600" dirty="0"/>
              <a:t>il </a:t>
            </a:r>
            <a:r>
              <a:rPr lang="it-IT" sz="1600" b="1" dirty="0"/>
              <a:t>prezzo più basso </a:t>
            </a:r>
            <a:r>
              <a:rPr lang="it-IT" sz="1600" dirty="0"/>
              <a:t>registrato (Low)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Close </a:t>
            </a:r>
            <a:r>
              <a:rPr lang="it-IT" sz="1600" dirty="0">
                <a:sym typeface="Wingdings" panose="05000000000000000000" pitchFamily="2" charset="2"/>
              </a:rPr>
              <a:t></a:t>
            </a:r>
            <a:r>
              <a:rPr lang="it-IT" sz="1600" dirty="0"/>
              <a:t> il </a:t>
            </a:r>
            <a:r>
              <a:rPr lang="it-IT" sz="1600" b="1" dirty="0"/>
              <a:t>prezzo di chiusura </a:t>
            </a:r>
            <a:r>
              <a:rPr lang="it-IT" sz="1600" dirty="0"/>
              <a:t>(Close).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8BCB0C-1352-F2FC-81F8-EF9921EC85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960112"/>
            <a:ext cx="6172200" cy="29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1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2FCD-6F8C-1A62-BD3E-0AEF9AB1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78" y="457200"/>
            <a:ext cx="4084048" cy="1600200"/>
          </a:xfrm>
        </p:spPr>
        <p:txBody>
          <a:bodyPr/>
          <a:lstStyle/>
          <a:p>
            <a:r>
              <a:rPr lang="it-IT" dirty="0"/>
              <a:t>Lollipop Chart (3/4)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A88C8-9AE5-F2E1-0840-A2F66EF1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978" y="2057400"/>
            <a:ext cx="4084048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Una candela è costituita 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800" dirty="0"/>
              <a:t>delle </a:t>
            </a:r>
            <a:r>
              <a:rPr lang="it-IT" sz="1800" b="1" dirty="0"/>
              <a:t>linee sottili </a:t>
            </a:r>
            <a:r>
              <a:rPr lang="it-IT" sz="1800" dirty="0"/>
              <a:t>chiamate </a:t>
            </a:r>
            <a:r>
              <a:rPr lang="it-IT" sz="1800" dirty="0" err="1"/>
              <a:t>shadow</a:t>
            </a:r>
            <a:r>
              <a:rPr lang="it-IT" sz="1800" dirty="0"/>
              <a:t>/</a:t>
            </a:r>
            <a:r>
              <a:rPr lang="it-IT" sz="1800" b="1" dirty="0"/>
              <a:t>ombre</a:t>
            </a:r>
            <a:r>
              <a:rPr lang="it-IT" sz="1800" dirty="0"/>
              <a:t>, una superiore e una inferiore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800" dirty="0"/>
              <a:t>da un </a:t>
            </a:r>
            <a:r>
              <a:rPr lang="it-IT" sz="1800" b="1" dirty="0"/>
              <a:t>rettangolo centrale </a:t>
            </a:r>
            <a:r>
              <a:rPr lang="it-IT" sz="1800" dirty="0"/>
              <a:t>chiamato </a:t>
            </a:r>
            <a:r>
              <a:rPr lang="it-IT" sz="1800" dirty="0" err="1"/>
              <a:t>real</a:t>
            </a:r>
            <a:r>
              <a:rPr lang="it-IT" sz="1800" dirty="0"/>
              <a:t> body o </a:t>
            </a:r>
            <a:r>
              <a:rPr lang="it-IT" sz="1800" b="1" dirty="0"/>
              <a:t>corpo della candela</a:t>
            </a:r>
            <a:r>
              <a:rPr lang="it-IT" sz="1800" dirty="0"/>
              <a:t>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CE4E33-2A5E-5787-29C4-0BFC0BAD0113}"/>
              </a:ext>
            </a:extLst>
          </p:cNvPr>
          <p:cNvGrpSpPr/>
          <p:nvPr/>
        </p:nvGrpSpPr>
        <p:grpSpPr>
          <a:xfrm>
            <a:off x="6900121" y="1640179"/>
            <a:ext cx="881597" cy="3805217"/>
            <a:chOff x="6900121" y="1640179"/>
            <a:chExt cx="881597" cy="380521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43E4C56-63F2-E868-8B99-AA31D3DEDF0A}"/>
                </a:ext>
              </a:extLst>
            </p:cNvPr>
            <p:cNvCxnSpPr/>
            <p:nvPr/>
          </p:nvCxnSpPr>
          <p:spPr>
            <a:xfrm flipV="1">
              <a:off x="7352104" y="1640179"/>
              <a:ext cx="0" cy="380521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E97722-5366-C9EF-1F85-A9F44A36F1FB}"/>
                </a:ext>
              </a:extLst>
            </p:cNvPr>
            <p:cNvSpPr/>
            <p:nvPr/>
          </p:nvSpPr>
          <p:spPr>
            <a:xfrm>
              <a:off x="6900121" y="2226543"/>
              <a:ext cx="881597" cy="271039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EB7B7E-1C92-C101-52A5-AB3311C461C2}"/>
              </a:ext>
            </a:extLst>
          </p:cNvPr>
          <p:cNvGrpSpPr/>
          <p:nvPr/>
        </p:nvGrpSpPr>
        <p:grpSpPr>
          <a:xfrm>
            <a:off x="9080222" y="1640178"/>
            <a:ext cx="881597" cy="3805217"/>
            <a:chOff x="6900121" y="1640179"/>
            <a:chExt cx="881597" cy="380521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0FA94-62F9-4642-0235-DF8B8607C33F}"/>
                </a:ext>
              </a:extLst>
            </p:cNvPr>
            <p:cNvCxnSpPr/>
            <p:nvPr/>
          </p:nvCxnSpPr>
          <p:spPr>
            <a:xfrm flipV="1">
              <a:off x="7352104" y="1640179"/>
              <a:ext cx="0" cy="380521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1D5907-A6DA-0DC7-53C8-976E5C5862AE}"/>
                </a:ext>
              </a:extLst>
            </p:cNvPr>
            <p:cNvSpPr/>
            <p:nvPr/>
          </p:nvSpPr>
          <p:spPr>
            <a:xfrm>
              <a:off x="6900121" y="2226543"/>
              <a:ext cx="881597" cy="27103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0506D49-E9AA-A564-73CF-C9064693A68A}"/>
              </a:ext>
            </a:extLst>
          </p:cNvPr>
          <p:cNvSpPr txBox="1"/>
          <p:nvPr/>
        </p:nvSpPr>
        <p:spPr>
          <a:xfrm>
            <a:off x="5585984" y="3258574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Real</a:t>
            </a:r>
            <a:br>
              <a:rPr lang="en-US" b="1" dirty="0"/>
            </a:br>
            <a:r>
              <a:rPr lang="en-US" b="1" dirty="0"/>
              <a:t>Body</a:t>
            </a:r>
            <a:endParaRPr lang="it-IT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72C420-9A03-4F2C-15F4-4C4D0C21E67D}"/>
              </a:ext>
            </a:extLst>
          </p:cNvPr>
          <p:cNvSpPr txBox="1"/>
          <p:nvPr/>
        </p:nvSpPr>
        <p:spPr>
          <a:xfrm>
            <a:off x="5505983" y="1610194"/>
            <a:ext cx="948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Upper</a:t>
            </a:r>
          </a:p>
          <a:p>
            <a:r>
              <a:rPr lang="en-US" b="1" dirty="0"/>
              <a:t>Shadow</a:t>
            </a:r>
            <a:endParaRPr lang="it-IT" b="1" dirty="0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4F0876D7-7698-8B10-B793-45F45B81894E}"/>
              </a:ext>
            </a:extLst>
          </p:cNvPr>
          <p:cNvSpPr/>
          <p:nvPr/>
        </p:nvSpPr>
        <p:spPr>
          <a:xfrm>
            <a:off x="6224498" y="2226542"/>
            <a:ext cx="655496" cy="2717720"/>
          </a:xfrm>
          <a:prstGeom prst="leftBrace">
            <a:avLst/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826E8A87-FA63-6BD0-1104-94654CC877D3}"/>
              </a:ext>
            </a:extLst>
          </p:cNvPr>
          <p:cNvSpPr/>
          <p:nvPr/>
        </p:nvSpPr>
        <p:spPr>
          <a:xfrm>
            <a:off x="6431757" y="1640178"/>
            <a:ext cx="427762" cy="586364"/>
          </a:xfrm>
          <a:prstGeom prst="leftBrace">
            <a:avLst/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7EF1BA-624D-76C2-D46F-F5162221BDE0}"/>
              </a:ext>
            </a:extLst>
          </p:cNvPr>
          <p:cNvSpPr txBox="1"/>
          <p:nvPr/>
        </p:nvSpPr>
        <p:spPr>
          <a:xfrm>
            <a:off x="5502119" y="4868289"/>
            <a:ext cx="948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Lower</a:t>
            </a:r>
          </a:p>
          <a:p>
            <a:r>
              <a:rPr lang="en-US" b="1" dirty="0"/>
              <a:t>Shadow</a:t>
            </a:r>
            <a:endParaRPr lang="it-IT" b="1" dirty="0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D3C14DD7-0477-3468-16AD-CC37656E2B09}"/>
              </a:ext>
            </a:extLst>
          </p:cNvPr>
          <p:cNvSpPr/>
          <p:nvPr/>
        </p:nvSpPr>
        <p:spPr>
          <a:xfrm>
            <a:off x="6427893" y="4944262"/>
            <a:ext cx="427762" cy="501133"/>
          </a:xfrm>
          <a:prstGeom prst="leftBrace">
            <a:avLst/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F4518B72-A6E4-668E-5114-90392DA5F6F3}"/>
              </a:ext>
            </a:extLst>
          </p:cNvPr>
          <p:cNvSpPr/>
          <p:nvPr/>
        </p:nvSpPr>
        <p:spPr>
          <a:xfrm rot="10800000">
            <a:off x="9984189" y="2226542"/>
            <a:ext cx="655496" cy="2717720"/>
          </a:xfrm>
          <a:prstGeom prst="leftBrace">
            <a:avLst/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BAE548D7-8316-C5C4-C560-716EEEA39B21}"/>
              </a:ext>
            </a:extLst>
          </p:cNvPr>
          <p:cNvSpPr/>
          <p:nvPr/>
        </p:nvSpPr>
        <p:spPr>
          <a:xfrm rot="10800000">
            <a:off x="10075627" y="1640178"/>
            <a:ext cx="427762" cy="586364"/>
          </a:xfrm>
          <a:prstGeom prst="leftBrace">
            <a:avLst/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F664B1D1-737E-123D-A0B8-D07C8AD89ED7}"/>
              </a:ext>
            </a:extLst>
          </p:cNvPr>
          <p:cNvSpPr/>
          <p:nvPr/>
        </p:nvSpPr>
        <p:spPr>
          <a:xfrm rot="10800000">
            <a:off x="10075627" y="4944262"/>
            <a:ext cx="427762" cy="501133"/>
          </a:xfrm>
          <a:prstGeom prst="leftBrace">
            <a:avLst/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54CE3D1D-D5BC-7B4C-6415-8A7189FBEFA8}"/>
              </a:ext>
            </a:extLst>
          </p:cNvPr>
          <p:cNvSpPr txBox="1"/>
          <p:nvPr/>
        </p:nvSpPr>
        <p:spPr>
          <a:xfrm>
            <a:off x="10538269" y="3258573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Real</a:t>
            </a:r>
            <a:br>
              <a:rPr lang="en-US" b="1" dirty="0"/>
            </a:br>
            <a:r>
              <a:rPr lang="en-US" b="1" dirty="0"/>
              <a:t>Body</a:t>
            </a:r>
            <a:endParaRPr lang="it-IT" b="1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DACA2AC-60A0-5DC9-CECD-9E9B28805D01}"/>
              </a:ext>
            </a:extLst>
          </p:cNvPr>
          <p:cNvSpPr txBox="1"/>
          <p:nvPr/>
        </p:nvSpPr>
        <p:spPr>
          <a:xfrm>
            <a:off x="10454403" y="1586715"/>
            <a:ext cx="948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Upper</a:t>
            </a:r>
          </a:p>
          <a:p>
            <a:r>
              <a:rPr lang="en-US" b="1" dirty="0"/>
              <a:t>Shadow</a:t>
            </a:r>
            <a:endParaRPr lang="it-IT" b="1" dirty="0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93DBFFC-1943-8445-A6A5-0A10EE84A268}"/>
              </a:ext>
            </a:extLst>
          </p:cNvPr>
          <p:cNvSpPr txBox="1"/>
          <p:nvPr/>
        </p:nvSpPr>
        <p:spPr>
          <a:xfrm>
            <a:off x="10454404" y="4817609"/>
            <a:ext cx="948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Lower</a:t>
            </a:r>
          </a:p>
          <a:p>
            <a:r>
              <a:rPr lang="en-US" b="1" dirty="0"/>
              <a:t>Shadow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50531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2FCD-6F8C-1A62-BD3E-0AEF9AB1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78" y="457200"/>
            <a:ext cx="4084048" cy="1600200"/>
          </a:xfrm>
        </p:spPr>
        <p:txBody>
          <a:bodyPr/>
          <a:lstStyle/>
          <a:p>
            <a:r>
              <a:rPr lang="it-IT" dirty="0"/>
              <a:t>Lollipop Chart </a:t>
            </a:r>
            <a:r>
              <a:rPr lang="it-IT"/>
              <a:t>(4/4)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A88C8-9AE5-F2E1-0840-A2F66EF1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978" y="2057400"/>
            <a:ext cx="4084048" cy="381158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L'estremità superiore </a:t>
            </a:r>
            <a:r>
              <a:rPr lang="it-IT" sz="1800" dirty="0"/>
              <a:t>dell'ombra superiore indica il prezzo più alto (</a:t>
            </a:r>
            <a:r>
              <a:rPr lang="it-IT" sz="1800" b="1" dirty="0"/>
              <a:t>High</a:t>
            </a:r>
            <a:r>
              <a:rPr lang="it-IT" sz="18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L'estremità inferiore </a:t>
            </a:r>
            <a:r>
              <a:rPr lang="it-IT" sz="1800" dirty="0"/>
              <a:t>dell'ombra inferiore indica il prezzo più basso (</a:t>
            </a:r>
            <a:r>
              <a:rPr lang="it-IT" sz="1800" b="1" dirty="0"/>
              <a:t>Low</a:t>
            </a:r>
            <a:r>
              <a:rPr lang="it-IT" sz="18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Il </a:t>
            </a:r>
            <a:r>
              <a:rPr lang="it-IT" sz="1800" b="1" dirty="0"/>
              <a:t>colore della candela </a:t>
            </a:r>
            <a:r>
              <a:rPr lang="it-IT" sz="1800" dirty="0"/>
              <a:t>ci dice se il prezzo di chiusura è più alto di quello di apertura o meno: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92D050"/>
                </a:solidFill>
              </a:rPr>
              <a:t>verde</a:t>
            </a:r>
            <a:r>
              <a:rPr lang="it-IT" sz="1600" dirty="0"/>
              <a:t> se  Close &gt; Open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C00000"/>
                </a:solidFill>
              </a:rPr>
              <a:t>rosso</a:t>
            </a:r>
            <a:r>
              <a:rPr lang="it-IT" sz="1600" dirty="0"/>
              <a:t> altrimenti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Le estremità del corpo reale indicano le variabili Close e Open.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Se </a:t>
            </a:r>
            <a:r>
              <a:rPr lang="it-IT" sz="1600" b="1" dirty="0">
                <a:solidFill>
                  <a:srgbClr val="92D050"/>
                </a:solidFill>
              </a:rPr>
              <a:t>Close&gt;Open</a:t>
            </a:r>
            <a:r>
              <a:rPr lang="it-IT" sz="1600" dirty="0"/>
              <a:t> </a:t>
            </a:r>
            <a:r>
              <a:rPr lang="it-IT" sz="1600" dirty="0">
                <a:sym typeface="Wingdings" panose="05000000000000000000" pitchFamily="2" charset="2"/>
              </a:rPr>
              <a:t></a:t>
            </a:r>
            <a:r>
              <a:rPr lang="it-IT" sz="1600" dirty="0"/>
              <a:t> Close starà sopra, Open starà sotto.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/>
              <a:t> </a:t>
            </a:r>
            <a:r>
              <a:rPr lang="it-IT" sz="1600" b="1" dirty="0">
                <a:solidFill>
                  <a:srgbClr val="C00000"/>
                </a:solidFill>
              </a:rPr>
              <a:t>Altrimenti</a:t>
            </a:r>
            <a:r>
              <a:rPr lang="it-IT" sz="1600" dirty="0"/>
              <a:t> </a:t>
            </a:r>
            <a:r>
              <a:rPr lang="it-IT" sz="1600" dirty="0">
                <a:sym typeface="Wingdings" panose="05000000000000000000" pitchFamily="2" charset="2"/>
              </a:rPr>
              <a:t> O</a:t>
            </a:r>
            <a:r>
              <a:rPr lang="it-IT" sz="1600" dirty="0"/>
              <a:t>pen starà sopra, Close starà sotto.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CE4E33-2A5E-5787-29C4-0BFC0BAD0113}"/>
              </a:ext>
            </a:extLst>
          </p:cNvPr>
          <p:cNvGrpSpPr/>
          <p:nvPr/>
        </p:nvGrpSpPr>
        <p:grpSpPr>
          <a:xfrm>
            <a:off x="6900121" y="1640179"/>
            <a:ext cx="881597" cy="3805217"/>
            <a:chOff x="6900121" y="1640179"/>
            <a:chExt cx="881597" cy="380521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43E4C56-63F2-E868-8B99-AA31D3DEDF0A}"/>
                </a:ext>
              </a:extLst>
            </p:cNvPr>
            <p:cNvCxnSpPr/>
            <p:nvPr/>
          </p:nvCxnSpPr>
          <p:spPr>
            <a:xfrm flipV="1">
              <a:off x="7352104" y="1640179"/>
              <a:ext cx="0" cy="380521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E97722-5366-C9EF-1F85-A9F44A36F1FB}"/>
                </a:ext>
              </a:extLst>
            </p:cNvPr>
            <p:cNvSpPr/>
            <p:nvPr/>
          </p:nvSpPr>
          <p:spPr>
            <a:xfrm>
              <a:off x="6900121" y="2226543"/>
              <a:ext cx="881597" cy="271039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EB7B7E-1C92-C101-52A5-AB3311C461C2}"/>
              </a:ext>
            </a:extLst>
          </p:cNvPr>
          <p:cNvGrpSpPr/>
          <p:nvPr/>
        </p:nvGrpSpPr>
        <p:grpSpPr>
          <a:xfrm>
            <a:off x="9080222" y="1640178"/>
            <a:ext cx="881597" cy="3805217"/>
            <a:chOff x="6900121" y="1640179"/>
            <a:chExt cx="881597" cy="380521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0FA94-62F9-4642-0235-DF8B8607C33F}"/>
                </a:ext>
              </a:extLst>
            </p:cNvPr>
            <p:cNvCxnSpPr/>
            <p:nvPr/>
          </p:nvCxnSpPr>
          <p:spPr>
            <a:xfrm flipV="1">
              <a:off x="7352104" y="1640179"/>
              <a:ext cx="0" cy="380521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1D5907-A6DA-0DC7-53C8-976E5C5862AE}"/>
                </a:ext>
              </a:extLst>
            </p:cNvPr>
            <p:cNvSpPr/>
            <p:nvPr/>
          </p:nvSpPr>
          <p:spPr>
            <a:xfrm>
              <a:off x="6900121" y="2226543"/>
              <a:ext cx="881597" cy="27103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792A6D-A58A-49F7-4EDE-4E4AD852E9F8}"/>
              </a:ext>
            </a:extLst>
          </p:cNvPr>
          <p:cNvGrpSpPr/>
          <p:nvPr/>
        </p:nvGrpSpPr>
        <p:grpSpPr>
          <a:xfrm>
            <a:off x="5450142" y="2049197"/>
            <a:ext cx="1223988" cy="369332"/>
            <a:chOff x="5585244" y="2049197"/>
            <a:chExt cx="1325120" cy="36933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2D2F4AB-FFFC-8832-E813-8869B4213B8A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6273253" y="2233863"/>
              <a:ext cx="637111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506D49-E9AA-A564-73CF-C9064693A68A}"/>
                </a:ext>
              </a:extLst>
            </p:cNvPr>
            <p:cNvSpPr txBox="1"/>
            <p:nvPr/>
          </p:nvSpPr>
          <p:spPr>
            <a:xfrm>
              <a:off x="5585244" y="204919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</a:t>
              </a:r>
              <a:endParaRPr lang="it-IT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94F8CD-6945-7161-7D29-B97FB042B481}"/>
              </a:ext>
            </a:extLst>
          </p:cNvPr>
          <p:cNvGrpSpPr/>
          <p:nvPr/>
        </p:nvGrpSpPr>
        <p:grpSpPr>
          <a:xfrm>
            <a:off x="5450142" y="4752273"/>
            <a:ext cx="1223988" cy="369332"/>
            <a:chOff x="5585244" y="2049197"/>
            <a:chExt cx="1325120" cy="36933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38BCCC-7AF3-1CDC-F1DB-8BA10B3CD73A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H="1">
              <a:off x="6338777" y="2233863"/>
              <a:ext cx="571587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5A19CA-D96E-E712-AAF9-42D867C158C8}"/>
                </a:ext>
              </a:extLst>
            </p:cNvPr>
            <p:cNvSpPr txBox="1"/>
            <p:nvPr/>
          </p:nvSpPr>
          <p:spPr>
            <a:xfrm>
              <a:off x="5585244" y="2049197"/>
              <a:ext cx="753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  <a:endParaRPr lang="it-IT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5533F2-6704-0B65-23F2-2471F8096363}"/>
              </a:ext>
            </a:extLst>
          </p:cNvPr>
          <p:cNvGrpSpPr/>
          <p:nvPr/>
        </p:nvGrpSpPr>
        <p:grpSpPr>
          <a:xfrm>
            <a:off x="5450000" y="5260729"/>
            <a:ext cx="1223988" cy="369332"/>
            <a:chOff x="5585244" y="2049197"/>
            <a:chExt cx="1325120" cy="36933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9444B08-E915-0D55-935B-BD65F41E501B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>
              <a:off x="6200704" y="2233863"/>
              <a:ext cx="709660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9F7C2B-1D4D-EB8B-9531-E8205E08C358}"/>
                </a:ext>
              </a:extLst>
            </p:cNvPr>
            <p:cNvSpPr txBox="1"/>
            <p:nvPr/>
          </p:nvSpPr>
          <p:spPr>
            <a:xfrm>
              <a:off x="5585244" y="2049197"/>
              <a:ext cx="615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</a:t>
              </a:r>
              <a:endParaRPr lang="it-IT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BADB89-C402-28B3-1833-A0331F52FA8F}"/>
              </a:ext>
            </a:extLst>
          </p:cNvPr>
          <p:cNvGrpSpPr/>
          <p:nvPr/>
        </p:nvGrpSpPr>
        <p:grpSpPr>
          <a:xfrm>
            <a:off x="5450000" y="1455512"/>
            <a:ext cx="1223988" cy="369332"/>
            <a:chOff x="5585244" y="2049197"/>
            <a:chExt cx="1325120" cy="36933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B2A4D2-8EEE-6CAD-662F-5E975176BDBF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H="1">
              <a:off x="6248534" y="2233863"/>
              <a:ext cx="661830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72C420-9A03-4F2C-15F4-4C4D0C21E67D}"/>
                </a:ext>
              </a:extLst>
            </p:cNvPr>
            <p:cNvSpPr txBox="1"/>
            <p:nvPr/>
          </p:nvSpPr>
          <p:spPr>
            <a:xfrm>
              <a:off x="5585244" y="2049197"/>
              <a:ext cx="663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</a:t>
              </a:r>
              <a:endParaRPr lang="it-IT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30F938-C42D-E928-1EFF-FE540109D74B}"/>
              </a:ext>
            </a:extLst>
          </p:cNvPr>
          <p:cNvGrpSpPr/>
          <p:nvPr/>
        </p:nvGrpSpPr>
        <p:grpSpPr>
          <a:xfrm>
            <a:off x="10166675" y="1455512"/>
            <a:ext cx="1268167" cy="369332"/>
            <a:chOff x="10166675" y="1455512"/>
            <a:chExt cx="1268167" cy="36933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06F91F5-8274-0FC5-F52D-516C701F3DFB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10166675" y="1640178"/>
              <a:ext cx="655499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65DACF-C702-5A65-C337-C760CB6E0FCF}"/>
                </a:ext>
              </a:extLst>
            </p:cNvPr>
            <p:cNvSpPr txBox="1"/>
            <p:nvPr/>
          </p:nvSpPr>
          <p:spPr>
            <a:xfrm>
              <a:off x="10822174" y="1455512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</a:t>
              </a:r>
              <a:endParaRPr lang="it-IT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3614D13-10B0-4A10-B2B0-501577EA862A}"/>
              </a:ext>
            </a:extLst>
          </p:cNvPr>
          <p:cNvGrpSpPr/>
          <p:nvPr/>
        </p:nvGrpSpPr>
        <p:grpSpPr>
          <a:xfrm>
            <a:off x="10166675" y="2041876"/>
            <a:ext cx="1351523" cy="369332"/>
            <a:chOff x="10166675" y="1455512"/>
            <a:chExt cx="1351523" cy="36933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3C1F449-4B60-B58F-68D0-EDA9D1914F2C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0166675" y="1640178"/>
              <a:ext cx="655499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B056D7-294A-FB34-359A-93240019E0F6}"/>
                </a:ext>
              </a:extLst>
            </p:cNvPr>
            <p:cNvSpPr txBox="1"/>
            <p:nvPr/>
          </p:nvSpPr>
          <p:spPr>
            <a:xfrm>
              <a:off x="10822174" y="1455512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  <a:endParaRPr lang="it-IT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20AE665-4B21-AA5E-A2EA-F5CBDE75B218}"/>
              </a:ext>
            </a:extLst>
          </p:cNvPr>
          <p:cNvGrpSpPr/>
          <p:nvPr/>
        </p:nvGrpSpPr>
        <p:grpSpPr>
          <a:xfrm>
            <a:off x="10183749" y="4752273"/>
            <a:ext cx="1343508" cy="369332"/>
            <a:chOff x="10166675" y="1455512"/>
            <a:chExt cx="1343508" cy="36933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EE39901-30FC-209D-6F52-DD729B195016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flipH="1">
              <a:off x="10166675" y="1640178"/>
              <a:ext cx="655499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F8EE78-BE53-10F5-1D27-1B7ED05D151D}"/>
                </a:ext>
              </a:extLst>
            </p:cNvPr>
            <p:cNvSpPr txBox="1"/>
            <p:nvPr/>
          </p:nvSpPr>
          <p:spPr>
            <a:xfrm>
              <a:off x="10822174" y="145551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</a:t>
              </a:r>
              <a:endParaRPr lang="it-IT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6766C35-D3AD-DA5C-5C6B-233AC816418C}"/>
              </a:ext>
            </a:extLst>
          </p:cNvPr>
          <p:cNvGrpSpPr/>
          <p:nvPr/>
        </p:nvGrpSpPr>
        <p:grpSpPr>
          <a:xfrm>
            <a:off x="10188791" y="5217822"/>
            <a:ext cx="1223988" cy="369332"/>
            <a:chOff x="10166675" y="1455512"/>
            <a:chExt cx="1223988" cy="36933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4DE1CEC-56DB-1AC2-D48E-71410AAC9C00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>
              <a:off x="10166675" y="1640178"/>
              <a:ext cx="655499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53285F3-ECB9-10F1-2AB5-BD4ED34C35D6}"/>
                </a:ext>
              </a:extLst>
            </p:cNvPr>
            <p:cNvSpPr txBox="1"/>
            <p:nvPr/>
          </p:nvSpPr>
          <p:spPr>
            <a:xfrm>
              <a:off x="10822174" y="1455512"/>
              <a:ext cx="56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038688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di Office</vt:lpstr>
      <vt:lpstr>Esercizio per casa</vt:lpstr>
      <vt:lpstr>PowerPoint Presentation</vt:lpstr>
      <vt:lpstr>Lollipop Chart (1/4)</vt:lpstr>
      <vt:lpstr>Lollipop Chart (2/4)</vt:lpstr>
      <vt:lpstr>Lollipop Chart (3/4)</vt:lpstr>
      <vt:lpstr>Lollipop Chart (4/4)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Mappe</dc:title>
  <dc:creator>Jacopo Mereu</dc:creator>
  <cp:lastModifiedBy>Jacopo Mereu</cp:lastModifiedBy>
  <cp:revision>20</cp:revision>
  <dcterms:created xsi:type="dcterms:W3CDTF">2024-02-19T10:27:15Z</dcterms:created>
  <dcterms:modified xsi:type="dcterms:W3CDTF">2024-05-31T09:53:01Z</dcterms:modified>
</cp:coreProperties>
</file>