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6" r:id="rId4"/>
    <p:sldId id="300" r:id="rId5"/>
    <p:sldId id="305" r:id="rId6"/>
    <p:sldId id="294" r:id="rId7"/>
    <p:sldId id="301" r:id="rId8"/>
    <p:sldId id="306" r:id="rId9"/>
    <p:sldId id="324" r:id="rId10"/>
    <p:sldId id="307" r:id="rId11"/>
    <p:sldId id="309" r:id="rId12"/>
    <p:sldId id="310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322" r:id="rId23"/>
    <p:sldId id="323" r:id="rId24"/>
    <p:sldId id="295" r:id="rId25"/>
    <p:sldId id="304" r:id="rId26"/>
    <p:sldId id="303" r:id="rId27"/>
    <p:sldId id="325" r:id="rId28"/>
    <p:sldId id="328" r:id="rId29"/>
    <p:sldId id="330" r:id="rId30"/>
    <p:sldId id="332" r:id="rId31"/>
    <p:sldId id="329" r:id="rId32"/>
    <p:sldId id="266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AE46E-493C-56B5-DF6C-5562A06E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E199EA-4645-F70F-D7AC-FE2AD0A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03594-8D76-EDC6-C054-ED03212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70722-AB27-F284-9FCD-E6201BF1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FB408-3F8F-CC39-BB5F-FBBADF3D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6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C1B0D-322B-3BD9-D048-55B2821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2B623-A8D4-94D9-DACA-CE95E5527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AAC15E-FA4A-BF77-B81D-AEB1F1F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9EB59-BC2A-1082-E283-91647CD8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B901B-D08B-366E-1451-F5455A7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1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8CC146-C475-399D-69F0-3F6458B2D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0A3F84-52C8-C456-16C1-BDEC3CBD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1E9993-A262-50E3-2795-9CA4EB39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10886-F7B0-BC62-9EC5-6CCF85AC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FE6DF-3FBD-13CA-A5D6-99B6E761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9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82E2B-E17B-CCAB-6CC3-E4F4EC4F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37FF81-B25D-BCD6-6FDA-36E7DEE8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C1D3F-D52B-4AB0-FFBF-C69109C6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1AD03-7C94-237E-0762-F480E00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0A4D6-CFA5-8280-F79A-D5C0C8D4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6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06E67-B72C-D3B0-96CD-E7043EEB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B20379-A947-65E0-AC89-0FD1018A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75BA8-CFCA-BD25-2FEC-4C62778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694C0-B37A-8ACD-A4AB-8F50658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77938-9A45-1276-DECB-44571B8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5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2733F-2E02-FAFA-6943-6C29A60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368427-5F15-7F6F-AA23-E8DA8AFEA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8B5AD2-474F-4F2E-5AD9-A174E52C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169831-9E6D-4D01-C187-0686E35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367CE-2B45-154C-6810-F6EE0A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F83D04-2F92-88E8-124A-CE37181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6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DEF15-CE47-E654-CE23-EEB4B393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3DD4E6-4921-BB70-E72C-2837194C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0921B5-04DF-B758-C469-A05D1A39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477929-3241-A5CD-7BE9-E22A1755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05F885-4EEF-5FDC-111A-F82DE40B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93705F-74BE-F747-3A64-B2A7473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5479FD-000F-B5A5-86C9-6AC7BE9E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2C81F0-D32E-7D4E-2269-05B3F159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2CAE9-4646-3492-744D-C3DDBEE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1008FD-E79E-433F-87D8-BA241C01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27E3FD-EE8E-1424-B00A-1083A2C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63870A-BAF9-29BD-0279-2383097E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8AD4D4-D7C5-812E-E9BD-E70F524C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114C2E-C81F-399D-469A-02EA0FD1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565A0B-34AE-FA8E-23A7-5527DBF9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F93A2-EE52-551D-CA71-F1D3ABA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CAA0C-F79A-7FB0-29AA-E501172C1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9D391-F23A-BA74-0422-A595A08D8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91B784-0908-9274-EB33-359E9ACE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D6C3ED-397C-ADF6-C6E7-469ED38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59633A-A8C3-DA11-8A2D-18BED2C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2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99E1C-44DF-EC6C-4BC3-FA0E7ABF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AD8332-D127-FC07-69CA-7BD23016A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EBB74F-7C92-3C27-5543-2F5938E3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E28965-917B-FB13-FECF-0F38E613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8DABC-EAC6-34EC-050A-49654124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61E818-DC1D-D999-B779-F6E04818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8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3ED2BE-73F0-6328-F09D-84D8F906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86799-7B75-A53B-AAFA-0F9D1564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86CFB-3038-0F5E-7E09-742396D73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1F4B-9222-4BA0-A200-B85131500C5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C907C-5A76-D6FE-46FD-48D2766D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9AB4D2-263E-CAB7-E28C-E0C0788D8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48DC-9BA0-414F-83B2-DD911A041A4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9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d3-brush#brushSel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tmm/courses/547-14/projects/peter/report.pdf" TargetMode="External"/><Relationship Id="rId7" Type="http://schemas.openxmlformats.org/officeDocument/2006/relationships/hyperlink" Target="https://datavizproject.com/" TargetMode="External"/><Relationship Id="rId2" Type="http://schemas.openxmlformats.org/officeDocument/2006/relationships/hyperlink" Target="http://buckets.peterbeshai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data-to-viz.com/#explore" TargetMode="External"/><Relationship Id="rId5" Type="http://schemas.openxmlformats.org/officeDocument/2006/relationships/hyperlink" Target="https://d3-graph-gallery.com/graph/custom_annotation.html" TargetMode="External"/><Relationship Id="rId4" Type="http://schemas.openxmlformats.org/officeDocument/2006/relationships/hyperlink" Target="https://d3-annotation.susiel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2DBE4-0924-37F2-54FE-902E04B4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Esercizio per casa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60B2A7-7512-36CB-3B8E-D88C1E9E6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Lollipop Chart</a:t>
            </a:r>
          </a:p>
        </p:txBody>
      </p:sp>
    </p:spTree>
    <p:extLst>
      <p:ext uri="{BB962C8B-B14F-4D97-AF65-F5344CB8AC3E}">
        <p14:creationId xmlns:p14="http://schemas.microsoft.com/office/powerpoint/2010/main" val="25455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88C83-FD73-AE7A-791E-AC3039780A86}"/>
              </a:ext>
            </a:extLst>
          </p:cNvPr>
          <p:cNvSpPr txBox="1"/>
          <p:nvPr/>
        </p:nvSpPr>
        <p:spPr>
          <a:xfrm>
            <a:off x="7137399" y="2956189"/>
            <a:ext cx="4232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</a:t>
            </a:r>
          </a:p>
          <a:p>
            <a:pPr algn="ctr"/>
            <a:r>
              <a:rPr lang="it-IT" sz="3200" dirty="0"/>
              <a:t>=100%-F</a:t>
            </a:r>
          </a:p>
          <a:p>
            <a:pPr algn="ctr"/>
            <a:r>
              <a:rPr lang="it-IT" sz="3200" dirty="0"/>
              <a:t>=100%-60%</a:t>
            </a:r>
          </a:p>
          <a:p>
            <a:pPr algn="ctr"/>
            <a:r>
              <a:rPr lang="it-IT" sz="3200" dirty="0"/>
              <a:t>=40%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942F6-9CAA-2E42-2234-B3F70861EE94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6427E7-73C0-7ED8-2936-52A70FFC68D5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3154F3-12BF-3569-294B-E5F84E7F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54114"/>
              </p:ext>
            </p:extLst>
          </p:nvPr>
        </p:nvGraphicFramePr>
        <p:xfrm>
          <a:off x="4760084" y="233694"/>
          <a:ext cx="4873354" cy="889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3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88C83-FD73-AE7A-791E-AC3039780A86}"/>
              </a:ext>
            </a:extLst>
          </p:cNvPr>
          <p:cNvSpPr txBox="1"/>
          <p:nvPr/>
        </p:nvSpPr>
        <p:spPr>
          <a:xfrm>
            <a:off x="6796083" y="2961874"/>
            <a:ext cx="4620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S=40%</a:t>
            </a:r>
            <a:br>
              <a:rPr lang="it-IT" sz="3200" dirty="0"/>
            </a:b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kumimoji="0" lang="it-IT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F W</a:t>
            </a:r>
            <a:r>
              <a:rPr kumimoji="0" lang="it-IT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SVG</a:t>
            </a:r>
            <a:endParaRPr lang="it-IT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498FB-4372-F46C-4CAE-FD27E25EC335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2CFCB-D82B-9A5E-2242-BCF92D5E1837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562905-80ED-1B07-D53F-1EE3A6E2603F}"/>
              </a:ext>
            </a:extLst>
          </p:cNvPr>
          <p:cNvCxnSpPr>
            <a:cxnSpLocks/>
          </p:cNvCxnSpPr>
          <p:nvPr/>
        </p:nvCxnSpPr>
        <p:spPr>
          <a:xfrm>
            <a:off x="6796084" y="3836194"/>
            <a:ext cx="46208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A16433-380D-1473-53F0-1C9998517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77994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4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F2F0-5D4B-AE7F-E22C-93991D169E47}"/>
              </a:ext>
            </a:extLst>
          </p:cNvPr>
          <p:cNvSpPr txBox="1"/>
          <p:nvPr/>
        </p:nvSpPr>
        <p:spPr>
          <a:xfrm>
            <a:off x="1800507" y="1831159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88F21-3C11-0A33-FD17-73088BADE666}"/>
              </a:ext>
            </a:extLst>
          </p:cNvPr>
          <p:cNvSpPr txBox="1"/>
          <p:nvPr/>
        </p:nvSpPr>
        <p:spPr>
          <a:xfrm>
            <a:off x="7394854" y="1826280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BC14A-05B6-D7C6-9983-B977F09B6E2E}"/>
              </a:ext>
            </a:extLst>
          </p:cNvPr>
          <p:cNvCxnSpPr/>
          <p:nvPr/>
        </p:nvCxnSpPr>
        <p:spPr>
          <a:xfrm>
            <a:off x="36671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40C73-9468-1E3E-6D1F-EE92B7616F77}"/>
              </a:ext>
            </a:extLst>
          </p:cNvPr>
          <p:cNvCxnSpPr/>
          <p:nvPr/>
        </p:nvCxnSpPr>
        <p:spPr>
          <a:xfrm>
            <a:off x="85439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017B13-4E96-D967-ABE5-EBC4AAF71553}"/>
              </a:ext>
            </a:extLst>
          </p:cNvPr>
          <p:cNvSpPr txBox="1"/>
          <p:nvPr/>
        </p:nvSpPr>
        <p:spPr>
          <a:xfrm>
            <a:off x="7394853" y="6010454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2E1CA-BF7B-C67B-E30B-AA9937E427BE}"/>
              </a:ext>
            </a:extLst>
          </p:cNvPr>
          <p:cNvCxnSpPr>
            <a:cxnSpLocks/>
          </p:cNvCxnSpPr>
          <p:nvPr/>
        </p:nvCxnSpPr>
        <p:spPr>
          <a:xfrm>
            <a:off x="8181974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8047F7-BA95-364B-C7CF-F52BE29EB272}"/>
              </a:ext>
            </a:extLst>
          </p:cNvPr>
          <p:cNvSpPr txBox="1"/>
          <p:nvPr/>
        </p:nvSpPr>
        <p:spPr>
          <a:xfrm>
            <a:off x="1800507" y="6010454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F68-F6CA-8CBE-0B81-69D944B6DB6D}"/>
              </a:ext>
            </a:extLst>
          </p:cNvPr>
          <p:cNvCxnSpPr>
            <a:cxnSpLocks/>
          </p:cNvCxnSpPr>
          <p:nvPr/>
        </p:nvCxnSpPr>
        <p:spPr>
          <a:xfrm>
            <a:off x="3307050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901336" y="3988742"/>
            <a:ext cx="89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CFBAB-22E0-64BD-FCAF-2524BCE4F6D3}"/>
              </a:ext>
            </a:extLst>
          </p:cNvPr>
          <p:cNvSpPr txBox="1"/>
          <p:nvPr/>
        </p:nvSpPr>
        <p:spPr>
          <a:xfrm>
            <a:off x="10348678" y="3932065"/>
            <a:ext cx="110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/>
          <p:nvPr/>
        </p:nvCxnSpPr>
        <p:spPr>
          <a:xfrm>
            <a:off x="901336" y="4421832"/>
            <a:ext cx="899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B48F0A-4B10-4857-F0B3-04DD0B4AC05F}"/>
              </a:ext>
            </a:extLst>
          </p:cNvPr>
          <p:cNvCxnSpPr>
            <a:cxnSpLocks/>
          </p:cNvCxnSpPr>
          <p:nvPr/>
        </p:nvCxnSpPr>
        <p:spPr>
          <a:xfrm>
            <a:off x="10391492" y="4346167"/>
            <a:ext cx="1025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62DDF-378D-45B9-12CE-4102B42993FD}"/>
              </a:ext>
            </a:extLst>
          </p:cNvPr>
          <p:cNvCxnSpPr>
            <a:cxnSpLocks/>
          </p:cNvCxnSpPr>
          <p:nvPr/>
        </p:nvCxnSpPr>
        <p:spPr>
          <a:xfrm>
            <a:off x="6215822" y="3836194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9D09BE-8B63-6B8C-5747-4C71E907B1FB}"/>
              </a:ext>
            </a:extLst>
          </p:cNvPr>
          <p:cNvCxnSpPr>
            <a:cxnSpLocks/>
          </p:cNvCxnSpPr>
          <p:nvPr/>
        </p:nvCxnSpPr>
        <p:spPr>
          <a:xfrm>
            <a:off x="6796086" y="3836193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6A790CA-2702-46D1-8511-DE4BEBA712A5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F5719A-CDB8-7537-5E13-882993B43228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F3943C-3F95-B459-7865-16F8305CE151}"/>
              </a:ext>
            </a:extLst>
          </p:cNvPr>
          <p:cNvSpPr txBox="1"/>
          <p:nvPr/>
        </p:nvSpPr>
        <p:spPr>
          <a:xfrm>
            <a:off x="6819073" y="337279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409B23-93FA-360A-3CFB-B083A9382A5D}"/>
              </a:ext>
            </a:extLst>
          </p:cNvPr>
          <p:cNvSpPr txBox="1"/>
          <p:nvPr/>
        </p:nvSpPr>
        <p:spPr>
          <a:xfrm>
            <a:off x="6234326" y="337914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952012-E0DF-23F1-4780-A111AAE37CE6}"/>
              </a:ext>
            </a:extLst>
          </p:cNvPr>
          <p:cNvCxnSpPr>
            <a:cxnSpLocks/>
          </p:cNvCxnSpPr>
          <p:nvPr/>
        </p:nvCxnSpPr>
        <p:spPr>
          <a:xfrm>
            <a:off x="6215822" y="4240857"/>
            <a:ext cx="11790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0F7E30-BAD0-2456-7353-FD472B3A0277}"/>
              </a:ext>
            </a:extLst>
          </p:cNvPr>
          <p:cNvSpPr txBox="1"/>
          <p:nvPr/>
        </p:nvSpPr>
        <p:spPr>
          <a:xfrm>
            <a:off x="6505301" y="4010024"/>
            <a:ext cx="5802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2P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831AFA-F60F-3C69-BEB1-7A6543E4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02764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4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66AAA6-F3F9-A6A6-D110-92A779828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98241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6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F2F0-5D4B-AE7F-E22C-93991D169E47}"/>
              </a:ext>
            </a:extLst>
          </p:cNvPr>
          <p:cNvSpPr txBox="1"/>
          <p:nvPr/>
        </p:nvSpPr>
        <p:spPr>
          <a:xfrm>
            <a:off x="1800507" y="1831159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BC14A-05B6-D7C6-9983-B977F09B6E2E}"/>
              </a:ext>
            </a:extLst>
          </p:cNvPr>
          <p:cNvCxnSpPr/>
          <p:nvPr/>
        </p:nvCxnSpPr>
        <p:spPr>
          <a:xfrm>
            <a:off x="36671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901336" y="3988742"/>
            <a:ext cx="89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/>
          <p:nvPr/>
        </p:nvCxnSpPr>
        <p:spPr>
          <a:xfrm>
            <a:off x="901336" y="4421832"/>
            <a:ext cx="899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E30D6-7748-D4C2-007A-9AA349DE721B}"/>
              </a:ext>
            </a:extLst>
          </p:cNvPr>
          <p:cNvSpPr txBox="1"/>
          <p:nvPr/>
        </p:nvSpPr>
        <p:spPr>
          <a:xfrm>
            <a:off x="1350921" y="1575077"/>
            <a:ext cx="14362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(0+L, T)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7533FE-C664-E5BE-845B-73F4CCE6F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1697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2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88F21-3C11-0A33-FD17-73088BADE666}"/>
              </a:ext>
            </a:extLst>
          </p:cNvPr>
          <p:cNvSpPr txBox="1"/>
          <p:nvPr/>
        </p:nvSpPr>
        <p:spPr>
          <a:xfrm>
            <a:off x="7394854" y="1826280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40C73-9468-1E3E-6D1F-EE92B7616F77}"/>
              </a:ext>
            </a:extLst>
          </p:cNvPr>
          <p:cNvCxnSpPr/>
          <p:nvPr/>
        </p:nvCxnSpPr>
        <p:spPr>
          <a:xfrm>
            <a:off x="85439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62DDF-378D-45B9-12CE-4102B42993FD}"/>
              </a:ext>
            </a:extLst>
          </p:cNvPr>
          <p:cNvCxnSpPr>
            <a:cxnSpLocks/>
          </p:cNvCxnSpPr>
          <p:nvPr/>
        </p:nvCxnSpPr>
        <p:spPr>
          <a:xfrm>
            <a:off x="901337" y="3836194"/>
            <a:ext cx="5894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9D09BE-8B63-6B8C-5747-4C71E907B1FB}"/>
              </a:ext>
            </a:extLst>
          </p:cNvPr>
          <p:cNvCxnSpPr>
            <a:cxnSpLocks/>
          </p:cNvCxnSpPr>
          <p:nvPr/>
        </p:nvCxnSpPr>
        <p:spPr>
          <a:xfrm>
            <a:off x="6796086" y="3836193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EEECE-5F58-A870-A15F-0DF2DDF4CF3F}"/>
              </a:ext>
            </a:extLst>
          </p:cNvPr>
          <p:cNvSpPr txBox="1"/>
          <p:nvPr/>
        </p:nvSpPr>
        <p:spPr>
          <a:xfrm>
            <a:off x="6819073" y="337279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E350-ADF9-8CD1-C6AC-EA117206A350}"/>
              </a:ext>
            </a:extLst>
          </p:cNvPr>
          <p:cNvSpPr txBox="1"/>
          <p:nvPr/>
        </p:nvSpPr>
        <p:spPr>
          <a:xfrm>
            <a:off x="6573469" y="1613983"/>
            <a:ext cx="17121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(</a:t>
            </a:r>
            <a:r>
              <a:rPr lang="it-IT" sz="3200" b="1" kern="1200" dirty="0">
                <a:solidFill>
                  <a:srgbClr val="A5A5A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3200" b="1" kern="1200" baseline="-25000" dirty="0">
                <a:solidFill>
                  <a:srgbClr val="A5A5A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</a:t>
            </a:r>
            <a:r>
              <a:rPr lang="it-IT" sz="3200" b="1" dirty="0">
                <a:solidFill>
                  <a:srgbClr val="A5A5A5"/>
                </a:solidFill>
              </a:rPr>
              <a:t>+P, 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47C419-C579-5B17-CBAE-ED69BE884865}"/>
              </a:ext>
            </a:extLst>
          </p:cNvPr>
          <p:cNvSpPr txBox="1"/>
          <p:nvPr/>
        </p:nvSpPr>
        <p:spPr>
          <a:xfrm>
            <a:off x="919841" y="3429000"/>
            <a:ext cx="589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24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</a:t>
            </a:r>
            <a:endParaRPr lang="it-IT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A708D-7DD9-23F4-E618-25637490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24234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9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FE1C0-E682-404C-8081-E40CDADD80B2}"/>
              </a:ext>
            </a:extLst>
          </p:cNvPr>
          <p:cNvSpPr txBox="1"/>
          <p:nvPr/>
        </p:nvSpPr>
        <p:spPr>
          <a:xfrm>
            <a:off x="7079933" y="1613983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2C6FC-43DC-C9B2-585E-63BDE4E29C02}"/>
              </a:ext>
            </a:extLst>
          </p:cNvPr>
          <p:cNvSpPr txBox="1"/>
          <p:nvPr/>
        </p:nvSpPr>
        <p:spPr>
          <a:xfrm>
            <a:off x="1487187" y="1575077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1463A6-5DCD-65FB-C13B-4E18D2CC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29230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1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53973-5F81-ACA3-3103-5C8578625AE2}"/>
              </a:ext>
            </a:extLst>
          </p:cNvPr>
          <p:cNvCxnSpPr>
            <a:cxnSpLocks/>
          </p:cNvCxnSpPr>
          <p:nvPr/>
        </p:nvCxnSpPr>
        <p:spPr>
          <a:xfrm>
            <a:off x="1800507" y="4219575"/>
            <a:ext cx="44153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2943BA-3719-E04D-4FDF-2A64256C275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394855" y="4219575"/>
            <a:ext cx="299663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9ADA6-E175-2520-35B9-7135DA96A972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4008165" y="2352675"/>
            <a:ext cx="0" cy="36577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B0553D-6687-2FAE-5C2E-62FA636A0FB5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8893174" y="2352675"/>
            <a:ext cx="0" cy="3733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E79B4D-4878-43ED-44E1-4F8ECDBC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8448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0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901336" y="3988742"/>
            <a:ext cx="89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/>
          <p:nvPr/>
        </p:nvCxnSpPr>
        <p:spPr>
          <a:xfrm>
            <a:off x="901336" y="4421832"/>
            <a:ext cx="899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62DDF-378D-45B9-12CE-4102B42993FD}"/>
              </a:ext>
            </a:extLst>
          </p:cNvPr>
          <p:cNvCxnSpPr>
            <a:cxnSpLocks/>
          </p:cNvCxnSpPr>
          <p:nvPr/>
        </p:nvCxnSpPr>
        <p:spPr>
          <a:xfrm>
            <a:off x="6215822" y="3836194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5EA83-013F-4ACE-0DE9-A1E149A73179}"/>
              </a:ext>
            </a:extLst>
          </p:cNvPr>
          <p:cNvSpPr txBox="1"/>
          <p:nvPr/>
        </p:nvSpPr>
        <p:spPr>
          <a:xfrm>
            <a:off x="6234326" y="337914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53973-5F81-ACA3-3103-5C8578625AE2}"/>
              </a:ext>
            </a:extLst>
          </p:cNvPr>
          <p:cNvCxnSpPr>
            <a:cxnSpLocks/>
          </p:cNvCxnSpPr>
          <p:nvPr/>
        </p:nvCxnSpPr>
        <p:spPr>
          <a:xfrm>
            <a:off x="1800507" y="4219575"/>
            <a:ext cx="44153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A8D6AC-6699-3279-3C3E-CFCAE8B7D2BD}"/>
              </a:ext>
            </a:extLst>
          </p:cNvPr>
          <p:cNvSpPr txBox="1"/>
          <p:nvPr/>
        </p:nvSpPr>
        <p:spPr>
          <a:xfrm>
            <a:off x="1819011" y="4273293"/>
            <a:ext cx="439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W1=</a:t>
            </a:r>
            <a:r>
              <a:rPr lang="it-IT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32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it-IT" sz="3200" dirty="0"/>
              <a:t>– (L + P)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509C77-B273-0EAA-2A0C-54914E0DFD45}"/>
              </a:ext>
            </a:extLst>
          </p:cNvPr>
          <p:cNvCxnSpPr>
            <a:cxnSpLocks/>
          </p:cNvCxnSpPr>
          <p:nvPr/>
        </p:nvCxnSpPr>
        <p:spPr>
          <a:xfrm>
            <a:off x="901337" y="2990374"/>
            <a:ext cx="5894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256B4B-B014-7A32-471E-1D84C4AC135C}"/>
              </a:ext>
            </a:extLst>
          </p:cNvPr>
          <p:cNvSpPr txBox="1"/>
          <p:nvPr/>
        </p:nvSpPr>
        <p:spPr>
          <a:xfrm>
            <a:off x="907431" y="2528709"/>
            <a:ext cx="589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24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</a:t>
            </a:r>
            <a:endParaRPr lang="it-IT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ED75D3-E59F-F860-0570-371AC1A0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52696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8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3D5620-B428-1DE9-DFE0-4A2EF9EB2B85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5BDFD6-3C5E-338E-AC7E-ECDB0CA3913B}"/>
              </a:ext>
            </a:extLst>
          </p:cNvPr>
          <p:cNvSpPr txBox="1"/>
          <p:nvPr/>
        </p:nvSpPr>
        <p:spPr>
          <a:xfrm>
            <a:off x="6819073" y="337279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28D1B6-B4C5-9C1B-D20D-F2BF60D2B8EE}"/>
              </a:ext>
            </a:extLst>
          </p:cNvPr>
          <p:cNvCxnSpPr>
            <a:cxnSpLocks/>
          </p:cNvCxnSpPr>
          <p:nvPr/>
        </p:nvCxnSpPr>
        <p:spPr>
          <a:xfrm>
            <a:off x="6796086" y="3836193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6A124-F163-05EA-6746-D83BB157E6BC}"/>
              </a:ext>
            </a:extLst>
          </p:cNvPr>
          <p:cNvCxnSpPr>
            <a:cxnSpLocks/>
          </p:cNvCxnSpPr>
          <p:nvPr/>
        </p:nvCxnSpPr>
        <p:spPr>
          <a:xfrm>
            <a:off x="7394855" y="4219575"/>
            <a:ext cx="299663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5867B2-C64A-A9BA-E7BF-01B6FF6A4D2A}"/>
              </a:ext>
            </a:extLst>
          </p:cNvPr>
          <p:cNvCxnSpPr>
            <a:cxnSpLocks/>
          </p:cNvCxnSpPr>
          <p:nvPr/>
        </p:nvCxnSpPr>
        <p:spPr>
          <a:xfrm>
            <a:off x="6814588" y="2980298"/>
            <a:ext cx="4602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F0E63-1C7E-9295-E905-521AD14DAFE7}"/>
              </a:ext>
            </a:extLst>
          </p:cNvPr>
          <p:cNvSpPr txBox="1"/>
          <p:nvPr/>
        </p:nvSpPr>
        <p:spPr>
          <a:xfrm>
            <a:off x="6808272" y="2511077"/>
            <a:ext cx="460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24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</a:t>
            </a:r>
            <a:endParaRPr lang="it-IT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06756B-8C43-01DB-2513-037CC0D42B43}"/>
              </a:ext>
            </a:extLst>
          </p:cNvPr>
          <p:cNvCxnSpPr>
            <a:cxnSpLocks/>
          </p:cNvCxnSpPr>
          <p:nvPr/>
        </p:nvCxnSpPr>
        <p:spPr>
          <a:xfrm>
            <a:off x="10391492" y="4346167"/>
            <a:ext cx="1025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8CE6910-B7C8-661D-1408-A1FE53E5172A}"/>
              </a:ext>
            </a:extLst>
          </p:cNvPr>
          <p:cNvSpPr txBox="1"/>
          <p:nvPr/>
        </p:nvSpPr>
        <p:spPr>
          <a:xfrm>
            <a:off x="10348678" y="3932065"/>
            <a:ext cx="110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52DF0C-5241-9AC5-08F2-99F671A301E1}"/>
              </a:ext>
            </a:extLst>
          </p:cNvPr>
          <p:cNvSpPr txBox="1"/>
          <p:nvPr/>
        </p:nvSpPr>
        <p:spPr>
          <a:xfrm>
            <a:off x="7394852" y="4261861"/>
            <a:ext cx="297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W2=</a:t>
            </a:r>
            <a:r>
              <a:rPr lang="it-IT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32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lang="it-IT" sz="3200" dirty="0"/>
              <a:t> – (P + R)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22AF6F-C500-1FA9-6223-EBFC0141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10319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  <a:p>
                      <a:r>
                        <a:rPr lang="it-IT" sz="1400" dirty="0"/>
                        <a:t>W2=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2FCD-6F8C-1A62-BD3E-0AEF9AB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" y="457200"/>
            <a:ext cx="4084048" cy="1600200"/>
          </a:xfrm>
        </p:spPr>
        <p:txBody>
          <a:bodyPr/>
          <a:lstStyle/>
          <a:p>
            <a:r>
              <a:rPr lang="it-IT" dirty="0"/>
              <a:t>Lollipop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A88C8-9AE5-F2E1-0840-A2F66EF1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978" y="2057400"/>
            <a:ext cx="408404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Dati: </a:t>
            </a:r>
            <a:r>
              <a:rPr lang="it-IT" sz="1400" dirty="0"/>
              <a:t>Frequenza delle lettere nei testi inglesi.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Tipo di grafico: </a:t>
            </a:r>
            <a:r>
              <a:rPr lang="it-IT" sz="1400" dirty="0"/>
              <a:t>Variante del grafico a barre. In teoria va usato con molto dati con valori relativamente alti, ma per allenarvi è perfetto.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Linea: </a:t>
            </a:r>
            <a:r>
              <a:rPr lang="it-IT" sz="1400" dirty="0"/>
              <a:t>Codifica la variabile numerica (frequenza).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Cerchio: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Centro: </a:t>
            </a:r>
            <a:r>
              <a:rPr lang="it-IT" dirty="0"/>
              <a:t>Fine della linea.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Raggio: </a:t>
            </a:r>
            <a:r>
              <a:rPr lang="it-IT" dirty="0"/>
              <a:t>Normalmente è fisso, ma per farvi allenare sarà variabile in base alla frequenza (&gt; frequenza, &gt; raggio), senza sforare la banda di appartenenza.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Feedback: </a:t>
            </a:r>
            <a:r>
              <a:rPr lang="it-IT" sz="1400" dirty="0"/>
              <a:t>Cambio di colore della banda, linea di proiezione verso l’asse frequenza, </a:t>
            </a:r>
            <a:r>
              <a:rPr lang="it-IT" sz="1400" dirty="0" err="1"/>
              <a:t>tooltip</a:t>
            </a:r>
            <a:r>
              <a:rPr lang="it-IT" sz="1400" dirty="0"/>
              <a:t> con informazione precisa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AFBB8-AD86-E2FE-FBBF-F7558BB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267" y="1432360"/>
            <a:ext cx="6873855" cy="4436628"/>
          </a:xfrm>
        </p:spPr>
      </p:pic>
    </p:spTree>
    <p:extLst>
      <p:ext uri="{BB962C8B-B14F-4D97-AF65-F5344CB8AC3E}">
        <p14:creationId xmlns:p14="http://schemas.microsoft.com/office/powerpoint/2010/main" val="34906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3D5620-B428-1DE9-DFE0-4A2EF9EB2B85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775475-A713-7D1F-7C16-5E78C3B0D8CC}"/>
              </a:ext>
            </a:extLst>
          </p:cNvPr>
          <p:cNvCxnSpPr>
            <a:cxnSpLocks/>
          </p:cNvCxnSpPr>
          <p:nvPr/>
        </p:nvCxnSpPr>
        <p:spPr>
          <a:xfrm flipV="1">
            <a:off x="4008165" y="2352675"/>
            <a:ext cx="0" cy="36577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95F35A-D3E9-F557-2C52-91010225327F}"/>
              </a:ext>
            </a:extLst>
          </p:cNvPr>
          <p:cNvCxnSpPr>
            <a:cxnSpLocks/>
          </p:cNvCxnSpPr>
          <p:nvPr/>
        </p:nvCxnSpPr>
        <p:spPr>
          <a:xfrm flipV="1">
            <a:off x="8893174" y="2352675"/>
            <a:ext cx="0" cy="3733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ED975F-0DB2-4278-4031-F45EE8489249}"/>
              </a:ext>
            </a:extLst>
          </p:cNvPr>
          <p:cNvSpPr txBox="1"/>
          <p:nvPr/>
        </p:nvSpPr>
        <p:spPr>
          <a:xfrm>
            <a:off x="7394853" y="6010454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88555D-6BE5-B605-48CF-34DD0D593789}"/>
              </a:ext>
            </a:extLst>
          </p:cNvPr>
          <p:cNvCxnSpPr>
            <a:cxnSpLocks/>
          </p:cNvCxnSpPr>
          <p:nvPr/>
        </p:nvCxnSpPr>
        <p:spPr>
          <a:xfrm>
            <a:off x="8181974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D0EBD-42B5-1E4D-B966-BEBDFE698800}"/>
              </a:ext>
            </a:extLst>
          </p:cNvPr>
          <p:cNvSpPr txBox="1"/>
          <p:nvPr/>
        </p:nvSpPr>
        <p:spPr>
          <a:xfrm>
            <a:off x="1800507" y="6010454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AF0EBE-4C98-D945-DF10-6CA05477CCCB}"/>
              </a:ext>
            </a:extLst>
          </p:cNvPr>
          <p:cNvCxnSpPr>
            <a:cxnSpLocks/>
          </p:cNvCxnSpPr>
          <p:nvPr/>
        </p:nvCxnSpPr>
        <p:spPr>
          <a:xfrm>
            <a:off x="3307050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7F24B-0222-8B5A-9CC3-7F013FC41A1D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ED969-BBF7-23D5-278C-60A578E4C5F9}"/>
              </a:ext>
            </a:extLst>
          </p:cNvPr>
          <p:cNvSpPr txBox="1"/>
          <p:nvPr/>
        </p:nvSpPr>
        <p:spPr>
          <a:xfrm>
            <a:off x="1800507" y="1831159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FC4413-618B-5F26-B8BB-33A30793DF81}"/>
              </a:ext>
            </a:extLst>
          </p:cNvPr>
          <p:cNvCxnSpPr/>
          <p:nvPr/>
        </p:nvCxnSpPr>
        <p:spPr>
          <a:xfrm>
            <a:off x="36671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6B34B9-7AB9-8865-69B7-EEAA2CDEF2D2}"/>
              </a:ext>
            </a:extLst>
          </p:cNvPr>
          <p:cNvSpPr txBox="1"/>
          <p:nvPr/>
        </p:nvSpPr>
        <p:spPr>
          <a:xfrm>
            <a:off x="7394854" y="1826280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2D67F-2656-3860-FA3D-78EA5DA03D3B}"/>
              </a:ext>
            </a:extLst>
          </p:cNvPr>
          <p:cNvCxnSpPr/>
          <p:nvPr/>
        </p:nvCxnSpPr>
        <p:spPr>
          <a:xfrm>
            <a:off x="85439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52DF0C-5241-9AC5-08F2-99F671A301E1}"/>
              </a:ext>
            </a:extLst>
          </p:cNvPr>
          <p:cNvSpPr txBox="1"/>
          <p:nvPr/>
        </p:nvSpPr>
        <p:spPr>
          <a:xfrm>
            <a:off x="5398412" y="4083303"/>
            <a:ext cx="2978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H=H</a:t>
            </a:r>
            <a:r>
              <a:rPr lang="it-IT" sz="3200" baseline="-25000" dirty="0"/>
              <a:t>svg</a:t>
            </a:r>
            <a:r>
              <a:rPr lang="it-IT" sz="3200" dirty="0"/>
              <a:t>-T-B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B6EEC-4C32-D0A5-9CAC-C5A40137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4831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  <a:p>
                      <a:r>
                        <a:rPr lang="it-IT" sz="1400" dirty="0"/>
                        <a:t>W2=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(P+R)</a:t>
                      </a:r>
                    </a:p>
                    <a:p>
                      <a:r>
                        <a:rPr lang="it-IT" sz="1400" dirty="0"/>
                        <a:t>H=H</a:t>
                      </a:r>
                      <a:r>
                        <a:rPr lang="it-IT" sz="1400" baseline="-25000" dirty="0"/>
                        <a:t>svg</a:t>
                      </a:r>
                      <a:r>
                        <a:rPr lang="it-IT" sz="1400" dirty="0"/>
                        <a:t>-T-B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6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F2F0-5D4B-AE7F-E22C-93991D169E47}"/>
              </a:ext>
            </a:extLst>
          </p:cNvPr>
          <p:cNvSpPr txBox="1"/>
          <p:nvPr/>
        </p:nvSpPr>
        <p:spPr>
          <a:xfrm>
            <a:off x="1800507" y="1831159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88F21-3C11-0A33-FD17-73088BADE666}"/>
              </a:ext>
            </a:extLst>
          </p:cNvPr>
          <p:cNvSpPr txBox="1"/>
          <p:nvPr/>
        </p:nvSpPr>
        <p:spPr>
          <a:xfrm>
            <a:off x="7394854" y="1826280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BC14A-05B6-D7C6-9983-B977F09B6E2E}"/>
              </a:ext>
            </a:extLst>
          </p:cNvPr>
          <p:cNvCxnSpPr/>
          <p:nvPr/>
        </p:nvCxnSpPr>
        <p:spPr>
          <a:xfrm>
            <a:off x="36671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40C73-9468-1E3E-6D1F-EE92B7616F77}"/>
              </a:ext>
            </a:extLst>
          </p:cNvPr>
          <p:cNvCxnSpPr/>
          <p:nvPr/>
        </p:nvCxnSpPr>
        <p:spPr>
          <a:xfrm>
            <a:off x="85439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017B13-4E96-D967-ABE5-EBC4AAF71553}"/>
              </a:ext>
            </a:extLst>
          </p:cNvPr>
          <p:cNvSpPr txBox="1"/>
          <p:nvPr/>
        </p:nvSpPr>
        <p:spPr>
          <a:xfrm>
            <a:off x="7394853" y="6010454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2E1CA-BF7B-C67B-E30B-AA9937E427BE}"/>
              </a:ext>
            </a:extLst>
          </p:cNvPr>
          <p:cNvCxnSpPr>
            <a:cxnSpLocks/>
          </p:cNvCxnSpPr>
          <p:nvPr/>
        </p:nvCxnSpPr>
        <p:spPr>
          <a:xfrm>
            <a:off x="8181974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8047F7-BA95-364B-C7CF-F52BE29EB272}"/>
              </a:ext>
            </a:extLst>
          </p:cNvPr>
          <p:cNvSpPr txBox="1"/>
          <p:nvPr/>
        </p:nvSpPr>
        <p:spPr>
          <a:xfrm>
            <a:off x="1800507" y="6010454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F68-F6CA-8CBE-0B81-69D944B6DB6D}"/>
              </a:ext>
            </a:extLst>
          </p:cNvPr>
          <p:cNvCxnSpPr>
            <a:cxnSpLocks/>
          </p:cNvCxnSpPr>
          <p:nvPr/>
        </p:nvCxnSpPr>
        <p:spPr>
          <a:xfrm>
            <a:off x="3307050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901336" y="3988742"/>
            <a:ext cx="89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CFBAB-22E0-64BD-FCAF-2524BCE4F6D3}"/>
              </a:ext>
            </a:extLst>
          </p:cNvPr>
          <p:cNvSpPr txBox="1"/>
          <p:nvPr/>
        </p:nvSpPr>
        <p:spPr>
          <a:xfrm>
            <a:off x="10348678" y="3932065"/>
            <a:ext cx="110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/>
          <p:nvPr/>
        </p:nvCxnSpPr>
        <p:spPr>
          <a:xfrm>
            <a:off x="901336" y="4421832"/>
            <a:ext cx="899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B48F0A-4B10-4857-F0B3-04DD0B4AC05F}"/>
              </a:ext>
            </a:extLst>
          </p:cNvPr>
          <p:cNvCxnSpPr>
            <a:cxnSpLocks/>
          </p:cNvCxnSpPr>
          <p:nvPr/>
        </p:nvCxnSpPr>
        <p:spPr>
          <a:xfrm>
            <a:off x="10391492" y="4346167"/>
            <a:ext cx="1025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62DDF-378D-45B9-12CE-4102B42993FD}"/>
              </a:ext>
            </a:extLst>
          </p:cNvPr>
          <p:cNvCxnSpPr>
            <a:cxnSpLocks/>
          </p:cNvCxnSpPr>
          <p:nvPr/>
        </p:nvCxnSpPr>
        <p:spPr>
          <a:xfrm>
            <a:off x="6215822" y="3836194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9D09BE-8B63-6B8C-5747-4C71E907B1FB}"/>
              </a:ext>
            </a:extLst>
          </p:cNvPr>
          <p:cNvCxnSpPr>
            <a:cxnSpLocks/>
          </p:cNvCxnSpPr>
          <p:nvPr/>
        </p:nvCxnSpPr>
        <p:spPr>
          <a:xfrm>
            <a:off x="6796086" y="3836193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EEECE-5F58-A870-A15F-0DF2DDF4CF3F}"/>
              </a:ext>
            </a:extLst>
          </p:cNvPr>
          <p:cNvSpPr txBox="1"/>
          <p:nvPr/>
        </p:nvSpPr>
        <p:spPr>
          <a:xfrm>
            <a:off x="6819073" y="337279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5EA83-013F-4ACE-0DE9-A1E149A73179}"/>
              </a:ext>
            </a:extLst>
          </p:cNvPr>
          <p:cNvSpPr txBox="1"/>
          <p:nvPr/>
        </p:nvSpPr>
        <p:spPr>
          <a:xfrm>
            <a:off x="6234326" y="337914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FE1C0-E682-404C-8081-E40CDADD80B2}"/>
              </a:ext>
            </a:extLst>
          </p:cNvPr>
          <p:cNvSpPr txBox="1"/>
          <p:nvPr/>
        </p:nvSpPr>
        <p:spPr>
          <a:xfrm>
            <a:off x="7076114" y="1613983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2C6FC-43DC-C9B2-585E-63BDE4E29C02}"/>
              </a:ext>
            </a:extLst>
          </p:cNvPr>
          <p:cNvSpPr txBox="1"/>
          <p:nvPr/>
        </p:nvSpPr>
        <p:spPr>
          <a:xfrm>
            <a:off x="1466081" y="1621243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53973-5F81-ACA3-3103-5C8578625AE2}"/>
              </a:ext>
            </a:extLst>
          </p:cNvPr>
          <p:cNvCxnSpPr>
            <a:cxnSpLocks/>
          </p:cNvCxnSpPr>
          <p:nvPr/>
        </p:nvCxnSpPr>
        <p:spPr>
          <a:xfrm>
            <a:off x="1800507" y="4219575"/>
            <a:ext cx="44153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2943BA-3719-E04D-4FDF-2A64256C275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394855" y="4219575"/>
            <a:ext cx="299663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9ADA6-E175-2520-35B9-7135DA96A972}"/>
              </a:ext>
            </a:extLst>
          </p:cNvPr>
          <p:cNvCxnSpPr>
            <a:cxnSpLocks/>
            <a:stCxn id="19" idx="0"/>
            <a:endCxn id="5" idx="0"/>
          </p:cNvCxnSpPr>
          <p:nvPr/>
        </p:nvCxnSpPr>
        <p:spPr>
          <a:xfrm flipV="1">
            <a:off x="4008165" y="2352675"/>
            <a:ext cx="0" cy="36577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B0553D-6687-2FAE-5C2E-62FA636A0FB5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8893174" y="2352675"/>
            <a:ext cx="0" cy="3733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3D118F-7784-9B3B-2E81-D7FAA7AF4564}"/>
              </a:ext>
            </a:extLst>
          </p:cNvPr>
          <p:cNvSpPr txBox="1"/>
          <p:nvPr/>
        </p:nvSpPr>
        <p:spPr>
          <a:xfrm>
            <a:off x="3034603" y="3950731"/>
            <a:ext cx="19471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W1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A9BBBB-7039-1E4B-4EA0-07E22569CC0E}"/>
              </a:ext>
            </a:extLst>
          </p:cNvPr>
          <p:cNvSpPr txBox="1"/>
          <p:nvPr/>
        </p:nvSpPr>
        <p:spPr>
          <a:xfrm>
            <a:off x="8183925" y="3932065"/>
            <a:ext cx="14184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W2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1DC42A-8A53-2FFA-8EDC-D124103F6D5E}"/>
              </a:ext>
            </a:extLst>
          </p:cNvPr>
          <p:cNvSpPr txBox="1"/>
          <p:nvPr/>
        </p:nvSpPr>
        <p:spPr>
          <a:xfrm>
            <a:off x="3697077" y="2676204"/>
            <a:ext cx="6221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687A6-0625-878F-69B9-AB6D57E4398C}"/>
              </a:ext>
            </a:extLst>
          </p:cNvPr>
          <p:cNvSpPr txBox="1"/>
          <p:nvPr/>
        </p:nvSpPr>
        <p:spPr>
          <a:xfrm>
            <a:off x="8582085" y="2673460"/>
            <a:ext cx="6221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AB2C51-EA17-D7AC-A6C8-75E74109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4831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  <a:p>
                      <a:r>
                        <a:rPr lang="it-IT" sz="1400" dirty="0"/>
                        <a:t>W2=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(P+R)</a:t>
                      </a:r>
                    </a:p>
                    <a:p>
                      <a:r>
                        <a:rPr lang="it-IT" sz="1400" dirty="0"/>
                        <a:t>H=H</a:t>
                      </a:r>
                      <a:r>
                        <a:rPr lang="it-IT" sz="1400" baseline="-25000" dirty="0"/>
                        <a:t>svg</a:t>
                      </a:r>
                      <a:r>
                        <a:rPr lang="it-IT" sz="1400" dirty="0"/>
                        <a:t>-T-B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7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800507" y="2352675"/>
            <a:ext cx="4415315" cy="37338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F2F0-5D4B-AE7F-E22C-93991D169E47}"/>
              </a:ext>
            </a:extLst>
          </p:cNvPr>
          <p:cNvSpPr txBox="1"/>
          <p:nvPr/>
        </p:nvSpPr>
        <p:spPr>
          <a:xfrm>
            <a:off x="1800507" y="1831159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BC14A-05B6-D7C6-9983-B977F09B6E2E}"/>
              </a:ext>
            </a:extLst>
          </p:cNvPr>
          <p:cNvCxnSpPr/>
          <p:nvPr/>
        </p:nvCxnSpPr>
        <p:spPr>
          <a:xfrm>
            <a:off x="36671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8047F7-BA95-364B-C7CF-F52BE29EB272}"/>
              </a:ext>
            </a:extLst>
          </p:cNvPr>
          <p:cNvSpPr txBox="1"/>
          <p:nvPr/>
        </p:nvSpPr>
        <p:spPr>
          <a:xfrm>
            <a:off x="1800507" y="6010454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F68-F6CA-8CBE-0B81-69D944B6DB6D}"/>
              </a:ext>
            </a:extLst>
          </p:cNvPr>
          <p:cNvCxnSpPr>
            <a:cxnSpLocks/>
          </p:cNvCxnSpPr>
          <p:nvPr/>
        </p:nvCxnSpPr>
        <p:spPr>
          <a:xfrm>
            <a:off x="3307050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901336" y="3988742"/>
            <a:ext cx="89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/>
          <p:nvPr/>
        </p:nvCxnSpPr>
        <p:spPr>
          <a:xfrm>
            <a:off x="901336" y="4421832"/>
            <a:ext cx="899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62DDF-378D-45B9-12CE-4102B42993FD}"/>
              </a:ext>
            </a:extLst>
          </p:cNvPr>
          <p:cNvCxnSpPr>
            <a:cxnSpLocks/>
          </p:cNvCxnSpPr>
          <p:nvPr/>
        </p:nvCxnSpPr>
        <p:spPr>
          <a:xfrm>
            <a:off x="6215822" y="3836194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683038" y="2211977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CE889-8598-4C06-D6B6-BC3EE5CA31B8}"/>
              </a:ext>
            </a:extLst>
          </p:cNvPr>
          <p:cNvGrpSpPr/>
          <p:nvPr/>
        </p:nvGrpSpPr>
        <p:grpSpPr>
          <a:xfrm>
            <a:off x="1683038" y="2215713"/>
            <a:ext cx="478984" cy="435623"/>
            <a:chOff x="1683038" y="2211977"/>
            <a:chExt cx="478984" cy="4356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91E80C2-F2F0-3E92-E777-55E981BD5064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550C0BC-DAB5-A75F-8AE8-0C4023ACEBD9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472BF4-613D-DB0C-CFB3-20FB2C277C2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612F6-0BF3-CFA4-EBCA-5BCED30EF73C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5EA83-013F-4ACE-0DE9-A1E149A73179}"/>
              </a:ext>
            </a:extLst>
          </p:cNvPr>
          <p:cNvSpPr txBox="1"/>
          <p:nvPr/>
        </p:nvSpPr>
        <p:spPr>
          <a:xfrm>
            <a:off x="6234326" y="337914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2C6FC-43DC-C9B2-585E-63BDE4E29C02}"/>
              </a:ext>
            </a:extLst>
          </p:cNvPr>
          <p:cNvSpPr txBox="1"/>
          <p:nvPr/>
        </p:nvSpPr>
        <p:spPr>
          <a:xfrm>
            <a:off x="775233" y="1515521"/>
            <a:ext cx="237295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ORIGIN+(L,T)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53973-5F81-ACA3-3103-5C8578625AE2}"/>
              </a:ext>
            </a:extLst>
          </p:cNvPr>
          <p:cNvCxnSpPr>
            <a:cxnSpLocks/>
          </p:cNvCxnSpPr>
          <p:nvPr/>
        </p:nvCxnSpPr>
        <p:spPr>
          <a:xfrm>
            <a:off x="1800507" y="4219575"/>
            <a:ext cx="44153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9ADA6-E175-2520-35B9-7135DA96A972}"/>
              </a:ext>
            </a:extLst>
          </p:cNvPr>
          <p:cNvCxnSpPr>
            <a:cxnSpLocks/>
            <a:stCxn id="19" idx="0"/>
            <a:endCxn id="5" idx="0"/>
          </p:cNvCxnSpPr>
          <p:nvPr/>
        </p:nvCxnSpPr>
        <p:spPr>
          <a:xfrm flipV="1">
            <a:off x="4008165" y="2352675"/>
            <a:ext cx="0" cy="36577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3D118F-7784-9B3B-2E81-D7FAA7AF4564}"/>
              </a:ext>
            </a:extLst>
          </p:cNvPr>
          <p:cNvSpPr txBox="1"/>
          <p:nvPr/>
        </p:nvSpPr>
        <p:spPr>
          <a:xfrm>
            <a:off x="3034603" y="3950731"/>
            <a:ext cx="19471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1DC42A-8A53-2FFA-8EDC-D124103F6D5E}"/>
              </a:ext>
            </a:extLst>
          </p:cNvPr>
          <p:cNvSpPr txBox="1"/>
          <p:nvPr/>
        </p:nvSpPr>
        <p:spPr>
          <a:xfrm>
            <a:off x="3697077" y="2676204"/>
            <a:ext cx="6221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83E1BC-BACC-C33E-4FF9-9B273F41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4831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  <a:p>
                      <a:r>
                        <a:rPr lang="it-IT" sz="1400" dirty="0"/>
                        <a:t>W2=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(P+R)</a:t>
                      </a:r>
                    </a:p>
                    <a:p>
                      <a:r>
                        <a:rPr lang="it-IT" sz="1400" dirty="0"/>
                        <a:t>H=H</a:t>
                      </a:r>
                      <a:r>
                        <a:rPr lang="it-IT" sz="1400" baseline="-25000" dirty="0"/>
                        <a:t>svg</a:t>
                      </a:r>
                      <a:r>
                        <a:rPr lang="it-IT" sz="1400" dirty="0"/>
                        <a:t>-T-B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8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7394855" y="2352675"/>
            <a:ext cx="2996638" cy="37338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88F21-3C11-0A33-FD17-73088BADE666}"/>
              </a:ext>
            </a:extLst>
          </p:cNvPr>
          <p:cNvSpPr txBox="1"/>
          <p:nvPr/>
        </p:nvSpPr>
        <p:spPr>
          <a:xfrm>
            <a:off x="7394854" y="1826280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40C73-9468-1E3E-6D1F-EE92B7616F77}"/>
              </a:ext>
            </a:extLst>
          </p:cNvPr>
          <p:cNvCxnSpPr/>
          <p:nvPr/>
        </p:nvCxnSpPr>
        <p:spPr>
          <a:xfrm>
            <a:off x="8543925" y="1837509"/>
            <a:ext cx="0" cy="511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017B13-4E96-D967-ABE5-EBC4AAF71553}"/>
              </a:ext>
            </a:extLst>
          </p:cNvPr>
          <p:cNvSpPr txBox="1"/>
          <p:nvPr/>
        </p:nvSpPr>
        <p:spPr>
          <a:xfrm>
            <a:off x="7394853" y="6010454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2E1CA-BF7B-C67B-E30B-AA9937E427BE}"/>
              </a:ext>
            </a:extLst>
          </p:cNvPr>
          <p:cNvCxnSpPr>
            <a:cxnSpLocks/>
          </p:cNvCxnSpPr>
          <p:nvPr/>
        </p:nvCxnSpPr>
        <p:spPr>
          <a:xfrm>
            <a:off x="8181974" y="6086475"/>
            <a:ext cx="0" cy="40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8CFBAB-22E0-64BD-FCAF-2524BCE4F6D3}"/>
              </a:ext>
            </a:extLst>
          </p:cNvPr>
          <p:cNvSpPr txBox="1"/>
          <p:nvPr/>
        </p:nvSpPr>
        <p:spPr>
          <a:xfrm>
            <a:off x="10348678" y="3932065"/>
            <a:ext cx="110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B48F0A-4B10-4857-F0B3-04DD0B4AC05F}"/>
              </a:ext>
            </a:extLst>
          </p:cNvPr>
          <p:cNvCxnSpPr>
            <a:cxnSpLocks/>
          </p:cNvCxnSpPr>
          <p:nvPr/>
        </p:nvCxnSpPr>
        <p:spPr>
          <a:xfrm>
            <a:off x="10391492" y="4346167"/>
            <a:ext cx="1025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9D09BE-8B63-6B8C-5747-4C71E907B1FB}"/>
              </a:ext>
            </a:extLst>
          </p:cNvPr>
          <p:cNvCxnSpPr>
            <a:cxnSpLocks/>
          </p:cNvCxnSpPr>
          <p:nvPr/>
        </p:nvCxnSpPr>
        <p:spPr>
          <a:xfrm>
            <a:off x="6796086" y="3836193"/>
            <a:ext cx="580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0338A4-FB3C-205A-9EF6-74EA77C3E04F}"/>
              </a:ext>
            </a:extLst>
          </p:cNvPr>
          <p:cNvGrpSpPr/>
          <p:nvPr/>
        </p:nvGrpSpPr>
        <p:grpSpPr>
          <a:xfrm>
            <a:off x="7278855" y="2221006"/>
            <a:ext cx="478984" cy="435623"/>
            <a:chOff x="1683038" y="2211977"/>
            <a:chExt cx="478984" cy="435623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61550DB-8743-E79B-364F-A221309F321B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112B068-4833-71F1-DF5F-2226668BA1B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7C926A-C1B4-B92A-AD86-8E15E1DDE485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D4314-0C11-81BA-A36A-4623685C2ED9}"/>
              </a:ext>
            </a:extLst>
          </p:cNvPr>
          <p:cNvSpPr/>
          <p:nvPr/>
        </p:nvSpPr>
        <p:spPr>
          <a:xfrm>
            <a:off x="6796085" y="1837509"/>
            <a:ext cx="4620852" cy="4655366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EEECE-5F58-A870-A15F-0DF2DDF4CF3F}"/>
              </a:ext>
            </a:extLst>
          </p:cNvPr>
          <p:cNvSpPr txBox="1"/>
          <p:nvPr/>
        </p:nvSpPr>
        <p:spPr>
          <a:xfrm>
            <a:off x="6819073" y="3372792"/>
            <a:ext cx="5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FE1C0-E682-404C-8081-E40CDADD80B2}"/>
              </a:ext>
            </a:extLst>
          </p:cNvPr>
          <p:cNvSpPr txBox="1"/>
          <p:nvPr/>
        </p:nvSpPr>
        <p:spPr>
          <a:xfrm>
            <a:off x="9096842" y="1521564"/>
            <a:ext cx="237295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ORIGIN+(L,T)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2943BA-3719-E04D-4FDF-2A64256C275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7394855" y="4219575"/>
            <a:ext cx="299663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B0553D-6687-2FAE-5C2E-62FA636A0FB5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8893174" y="2352675"/>
            <a:ext cx="0" cy="3733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A9BBBB-7039-1E4B-4EA0-07E22569CC0E}"/>
              </a:ext>
            </a:extLst>
          </p:cNvPr>
          <p:cNvSpPr txBox="1"/>
          <p:nvPr/>
        </p:nvSpPr>
        <p:spPr>
          <a:xfrm>
            <a:off x="8183925" y="3932065"/>
            <a:ext cx="14184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687A6-0625-878F-69B9-AB6D57E4398C}"/>
              </a:ext>
            </a:extLst>
          </p:cNvPr>
          <p:cNvSpPr txBox="1"/>
          <p:nvPr/>
        </p:nvSpPr>
        <p:spPr>
          <a:xfrm>
            <a:off x="8582085" y="2673460"/>
            <a:ext cx="6221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0F4BC-5D17-3C21-BA64-53BAD7A8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4831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O1=(0+L,T)</a:t>
                      </a:r>
                    </a:p>
                    <a:p>
                      <a:r>
                        <a:rPr lang="it-IT" sz="1400" dirty="0"/>
                        <a:t>O2=(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W1=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(L+P)</a:t>
                      </a:r>
                    </a:p>
                    <a:p>
                      <a:r>
                        <a:rPr lang="it-IT" sz="1400" dirty="0"/>
                        <a:t>W2=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(P+R)</a:t>
                      </a:r>
                    </a:p>
                    <a:p>
                      <a:r>
                        <a:rPr lang="it-IT" sz="1400" dirty="0"/>
                        <a:t>H=H</a:t>
                      </a:r>
                      <a:r>
                        <a:rPr lang="it-IT" sz="1400" baseline="-25000" dirty="0"/>
                        <a:t>svg</a:t>
                      </a:r>
                      <a:r>
                        <a:rPr lang="it-IT" sz="1400" dirty="0"/>
                        <a:t>-T-B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48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76F8-E12D-BB58-348D-53D1EB9D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880-E5DD-E0AB-09FB-94C8656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  <a:endParaRPr lang="it-IT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DEA5353-D0B0-7AC6-54B0-DB0D873842B3}"/>
              </a:ext>
            </a:extLst>
          </p:cNvPr>
          <p:cNvSpPr txBox="1">
            <a:spLocks/>
          </p:cNvSpPr>
          <p:nvPr/>
        </p:nvSpPr>
        <p:spPr>
          <a:xfrm>
            <a:off x="3030583" y="233496"/>
            <a:ext cx="873470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OHLC</a:t>
            </a:r>
            <a:endParaRPr lang="it-IT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C00CC7C-A7C3-CDAD-4AF0-C8254BAC8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84425"/>
              </p:ext>
            </p:extLst>
          </p:nvPr>
        </p:nvGraphicFramePr>
        <p:xfrm>
          <a:off x="3030583" y="1012679"/>
          <a:ext cx="87347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4">
                  <a:extLst>
                    <a:ext uri="{9D8B030D-6E8A-4147-A177-3AD203B41FA5}">
                      <a16:colId xmlns:a16="http://schemas.microsoft.com/office/drawing/2014/main" val="898034951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1854280319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4171106144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22371646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383266564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78538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  <a:p>
                      <a:pPr algn="ctr"/>
                      <a:r>
                        <a:rPr lang="en-US" dirty="0"/>
                        <a:t>(# shares)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7238.14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7136.05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7174.33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3344.16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2020-01-02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7174.33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7186.18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6903.0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6945.02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7947.68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2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2020-10-25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13126.34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13361.0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12890.76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12992.39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6349.58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5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76F8-E12D-BB58-348D-53D1EB9D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C00CC7C-A7C3-CDAD-4AF0-C8254BAC8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69961"/>
              </p:ext>
            </p:extLst>
          </p:nvPr>
        </p:nvGraphicFramePr>
        <p:xfrm>
          <a:off x="3030583" y="1012679"/>
          <a:ext cx="87347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4">
                  <a:extLst>
                    <a:ext uri="{9D8B030D-6E8A-4147-A177-3AD203B41FA5}">
                      <a16:colId xmlns:a16="http://schemas.microsoft.com/office/drawing/2014/main" val="898034951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1854280319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4171106144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22371646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383266564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78538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</a:t>
                      </a:r>
                    </a:p>
                    <a:p>
                      <a:pPr algn="ctr"/>
                      <a:r>
                        <a:rPr lang="en-US" dirty="0"/>
                        <a:t>($)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  <a:p>
                      <a:pPr algn="ctr"/>
                      <a:r>
                        <a:rPr lang="en-US" dirty="0"/>
                        <a:t>(# shares)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7238.14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7136.05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7174.33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3344.16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2020-01-02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7174.33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7186.18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6903.0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6945.02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7947.68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2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2020-10-25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13126.34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13361.0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12890.76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12992.39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6349.58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79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D05880-E5DD-E0AB-09FB-94C8656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  <a:endParaRPr lang="it-IT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DEA5353-D0B0-7AC6-54B0-DB0D873842B3}"/>
              </a:ext>
            </a:extLst>
          </p:cNvPr>
          <p:cNvSpPr txBox="1">
            <a:spLocks/>
          </p:cNvSpPr>
          <p:nvPr/>
        </p:nvSpPr>
        <p:spPr>
          <a:xfrm>
            <a:off x="3030583" y="233496"/>
            <a:ext cx="873470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OHLC (Dummy)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1E5DD-7A8B-F15B-4F66-F06F7C111106}"/>
              </a:ext>
            </a:extLst>
          </p:cNvPr>
          <p:cNvSpPr/>
          <p:nvPr/>
        </p:nvSpPr>
        <p:spPr>
          <a:xfrm>
            <a:off x="3030584" y="1012678"/>
            <a:ext cx="1454330" cy="21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253DE-3178-92C3-0504-1A02849F13D7}"/>
              </a:ext>
            </a:extLst>
          </p:cNvPr>
          <p:cNvSpPr/>
          <p:nvPr/>
        </p:nvSpPr>
        <p:spPr>
          <a:xfrm>
            <a:off x="8843555" y="1012678"/>
            <a:ext cx="1467394" cy="21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76F8-E12D-BB58-348D-53D1EB9D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880-E5DD-E0AB-09FB-94C8656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625D-575E-BDAB-7BC5-435DA852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Vogliamo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Context.</a:t>
            </a:r>
            <a:r>
              <a:rPr lang="en-US" sz="1400" dirty="0"/>
              <a:t> </a:t>
            </a:r>
            <a:r>
              <a:rPr lang="en-US" sz="1400" dirty="0" err="1"/>
              <a:t>Mostrare</a:t>
            </a:r>
            <a:r>
              <a:rPr lang="en-US" sz="1400" dirty="0"/>
              <a:t> tutti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dati</a:t>
            </a:r>
            <a:r>
              <a:rPr lang="en-US" sz="1400" dirty="0"/>
              <a:t> con un </a:t>
            </a:r>
            <a:r>
              <a:rPr lang="en-US" sz="1400" dirty="0" err="1"/>
              <a:t>linechart</a:t>
            </a:r>
            <a:r>
              <a:rPr lang="en-US" sz="1400" dirty="0"/>
              <a:t> (in basso).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Focus. </a:t>
            </a:r>
            <a:r>
              <a:rPr lang="en-US" sz="1400" dirty="0" err="1"/>
              <a:t>Poter</a:t>
            </a:r>
            <a:r>
              <a:rPr lang="en-US" sz="1400" dirty="0"/>
              <a:t> </a:t>
            </a:r>
            <a:r>
              <a:rPr lang="en-US" sz="1400" dirty="0" err="1"/>
              <a:t>selezionare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porzione</a:t>
            </a:r>
            <a:r>
              <a:rPr lang="en-US" sz="1400" dirty="0"/>
              <a:t> (brush) di </a:t>
            </a:r>
            <a:r>
              <a:rPr lang="en-US" sz="1400" dirty="0" err="1"/>
              <a:t>dati</a:t>
            </a:r>
            <a:r>
              <a:rPr lang="en-US" sz="1400" dirty="0"/>
              <a:t> e </a:t>
            </a:r>
            <a:r>
              <a:rPr lang="en-US" sz="1400" dirty="0" err="1"/>
              <a:t>mostrarla</a:t>
            </a:r>
            <a:r>
              <a:rPr lang="en-US" sz="1400"/>
              <a:t> in </a:t>
            </a:r>
            <a:r>
              <a:rPr lang="en-US" sz="1400" dirty="0" err="1"/>
              <a:t>dettaglio</a:t>
            </a:r>
            <a:r>
              <a:rPr lang="en-US" sz="1400" dirty="0"/>
              <a:t> (in alto)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DEA5353-D0B0-7AC6-54B0-DB0D873842B3}"/>
              </a:ext>
            </a:extLst>
          </p:cNvPr>
          <p:cNvSpPr txBox="1">
            <a:spLocks/>
          </p:cNvSpPr>
          <p:nvPr/>
        </p:nvSpPr>
        <p:spPr>
          <a:xfrm>
            <a:off x="5825976" y="233496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2C8ECD-1684-76F3-37BD-FFAA661B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44136"/>
            <a:ext cx="6172200" cy="2960202"/>
          </a:xfrm>
        </p:spPr>
      </p:pic>
    </p:spTree>
    <p:extLst>
      <p:ext uri="{BB962C8B-B14F-4D97-AF65-F5344CB8AC3E}">
        <p14:creationId xmlns:p14="http://schemas.microsoft.com/office/powerpoint/2010/main" val="248744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6CDE-7C25-DCA5-6C52-3DC8F0FD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d3.brushX()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B056-D4A2-477D-B098-B63B23D3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Si associa solo ai gruppi (</a:t>
            </a:r>
            <a:r>
              <a:rPr lang="it-IT" sz="2400" b="1" dirty="0"/>
              <a:t>g</a:t>
            </a:r>
            <a:r>
              <a:rPr lang="it-IT" sz="2400" dirty="0"/>
              <a:t>), usando la call() come quando creiamo un asse.</a:t>
            </a:r>
            <a:endParaRPr lang="it-IT" sz="2400" b="1" dirty="0"/>
          </a:p>
          <a:p>
            <a:r>
              <a:rPr lang="it-IT" sz="2400" dirty="0"/>
              <a:t>Ha delle funzioni quali:</a:t>
            </a:r>
          </a:p>
          <a:p>
            <a:pPr lvl="1"/>
            <a:r>
              <a:rPr lang="it-IT" sz="2000" b="1" dirty="0" err="1"/>
              <a:t>extent</a:t>
            </a:r>
            <a:r>
              <a:rPr lang="it-IT" sz="2000" b="1" dirty="0"/>
              <a:t>([x0,y0], [x1,y1]).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Assegna il </a:t>
            </a:r>
            <a:r>
              <a:rPr lang="it-IT" sz="2000" b="1" dirty="0">
                <a:sym typeface="Wingdings" panose="05000000000000000000" pitchFamily="2" charset="2"/>
              </a:rPr>
              <a:t>rettangolo massimo </a:t>
            </a:r>
            <a:r>
              <a:rPr lang="it-IT" sz="2000" dirty="0">
                <a:sym typeface="Wingdings" panose="05000000000000000000" pitchFamily="2" charset="2"/>
              </a:rPr>
              <a:t>che può assumere la selezione. Si specificano il punto in alto a sinistra e in basso a destra.</a:t>
            </a:r>
          </a:p>
          <a:p>
            <a:pPr lvl="1"/>
            <a:r>
              <a:rPr lang="it-IT" sz="2000" dirty="0"/>
              <a:t>.on(«</a:t>
            </a:r>
            <a:r>
              <a:rPr lang="it-IT" sz="2000" dirty="0" err="1"/>
              <a:t>nome_evento</a:t>
            </a:r>
            <a:r>
              <a:rPr lang="it-IT" sz="2000" dirty="0"/>
              <a:t>», </a:t>
            </a:r>
            <a:r>
              <a:rPr lang="it-IT" sz="2000" dirty="0" err="1"/>
              <a:t>callback</a:t>
            </a:r>
            <a:r>
              <a:rPr lang="it-IT" sz="2000" dirty="0"/>
              <a:t>). È possibile tenere traccia di quando la selezione inizia (</a:t>
            </a:r>
            <a:r>
              <a:rPr lang="it-IT" sz="2000" b="1" dirty="0"/>
              <a:t>start</a:t>
            </a:r>
            <a:r>
              <a:rPr lang="it-IT" sz="2000" dirty="0"/>
              <a:t>), finisce (</a:t>
            </a:r>
            <a:r>
              <a:rPr lang="it-IT" sz="2000" b="1" dirty="0"/>
              <a:t>end</a:t>
            </a:r>
            <a:r>
              <a:rPr lang="it-IT" sz="2000" dirty="0"/>
              <a:t>), e «nel mentre» (</a:t>
            </a:r>
            <a:r>
              <a:rPr lang="it-IT" sz="2000" b="1" dirty="0" err="1"/>
              <a:t>brush</a:t>
            </a:r>
            <a:r>
              <a:rPr lang="it-IT" sz="2000" dirty="0"/>
              <a:t>)</a:t>
            </a:r>
          </a:p>
          <a:p>
            <a:pPr lvl="2"/>
            <a:r>
              <a:rPr lang="it-IT" sz="1800" dirty="0"/>
              <a:t>Questi eventi espongono diverse proprietà, la più importante è </a:t>
            </a:r>
            <a:r>
              <a:rPr lang="it-IT" sz="1800" b="1" dirty="0" err="1"/>
              <a:t>selection</a:t>
            </a:r>
            <a:r>
              <a:rPr lang="it-IT" sz="1800" dirty="0"/>
              <a:t>.</a:t>
            </a:r>
          </a:p>
          <a:p>
            <a:pPr lvl="3"/>
            <a:r>
              <a:rPr lang="it-IT" sz="1600" dirty="0" err="1">
                <a:sym typeface="Wingdings" panose="05000000000000000000" pitchFamily="2" charset="2"/>
              </a:rPr>
              <a:t>brush</a:t>
            </a:r>
            <a:r>
              <a:rPr lang="it-IT" sz="1600" dirty="0">
                <a:sym typeface="Wingdings" panose="05000000000000000000" pitchFamily="2" charset="2"/>
              </a:rPr>
              <a:t> (2D)	 </a:t>
            </a:r>
            <a:r>
              <a:rPr lang="it-IT" sz="1600" dirty="0" err="1">
                <a:sym typeface="Wingdings" panose="05000000000000000000" pitchFamily="2" charset="2"/>
              </a:rPr>
              <a:t>selection</a:t>
            </a:r>
            <a:r>
              <a:rPr lang="it-IT" sz="1600" dirty="0">
                <a:sym typeface="Wingdings" panose="05000000000000000000" pitchFamily="2" charset="2"/>
              </a:rPr>
              <a:t> = [[x0,y0], [x1,y1]]</a:t>
            </a:r>
          </a:p>
          <a:p>
            <a:pPr lvl="3"/>
            <a:r>
              <a:rPr lang="it-IT" sz="1600" b="1" dirty="0" err="1">
                <a:sym typeface="Wingdings" panose="05000000000000000000" pitchFamily="2" charset="2"/>
              </a:rPr>
              <a:t>brushX</a:t>
            </a:r>
            <a:r>
              <a:rPr lang="it-IT" sz="1600" b="1" dirty="0">
                <a:sym typeface="Wingdings" panose="05000000000000000000" pitchFamily="2" charset="2"/>
              </a:rPr>
              <a:t> </a:t>
            </a:r>
            <a:r>
              <a:rPr lang="it-IT" sz="1600" dirty="0">
                <a:sym typeface="Wingdings" panose="05000000000000000000" pitchFamily="2" charset="2"/>
              </a:rPr>
              <a:t>	 </a:t>
            </a:r>
            <a:r>
              <a:rPr lang="it-IT" sz="1600" b="1" dirty="0" err="1">
                <a:sym typeface="Wingdings" panose="05000000000000000000" pitchFamily="2" charset="2"/>
              </a:rPr>
              <a:t>selection</a:t>
            </a:r>
            <a:r>
              <a:rPr lang="it-IT" sz="1600" b="1" dirty="0">
                <a:sym typeface="Wingdings" panose="05000000000000000000" pitchFamily="2" charset="2"/>
              </a:rPr>
              <a:t> = [x0, x1]</a:t>
            </a:r>
          </a:p>
          <a:p>
            <a:pPr lvl="3"/>
            <a:r>
              <a:rPr lang="it-IT" sz="1600" dirty="0" err="1">
                <a:sym typeface="Wingdings" panose="05000000000000000000" pitchFamily="2" charset="2"/>
              </a:rPr>
              <a:t>brushY</a:t>
            </a:r>
            <a:r>
              <a:rPr lang="it-IT" sz="1600" dirty="0">
                <a:sym typeface="Wingdings" panose="05000000000000000000" pitchFamily="2" charset="2"/>
              </a:rPr>
              <a:t>	 </a:t>
            </a:r>
            <a:r>
              <a:rPr lang="it-IT" sz="1600" dirty="0" err="1">
                <a:sym typeface="Wingdings" panose="05000000000000000000" pitchFamily="2" charset="2"/>
              </a:rPr>
              <a:t>selection</a:t>
            </a:r>
            <a:r>
              <a:rPr lang="it-IT" sz="1600" dirty="0">
                <a:sym typeface="Wingdings" panose="05000000000000000000" pitchFamily="2" charset="2"/>
              </a:rPr>
              <a:t> = [y0, y1]</a:t>
            </a:r>
          </a:p>
          <a:p>
            <a:pPr lvl="1"/>
            <a:r>
              <a:rPr lang="it-IT" sz="2000" dirty="0">
                <a:sym typeface="Wingdings" panose="05000000000000000000" pitchFamily="2" charset="2"/>
              </a:rPr>
              <a:t>Maggiori info nella </a:t>
            </a:r>
            <a:r>
              <a:rPr lang="it-IT" sz="2000" dirty="0">
                <a:sym typeface="Wingdings" panose="05000000000000000000" pitchFamily="2" charset="2"/>
                <a:hlinkClick r:id="rId2"/>
              </a:rPr>
              <a:t>documentazione</a:t>
            </a:r>
            <a:r>
              <a:rPr lang="it-IT" sz="2000" dirty="0">
                <a:sym typeface="Wingdings" panose="05000000000000000000" pitchFamily="2" charset="2"/>
              </a:rPr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59063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DEE15D2-F0D3-64CE-077A-018ED714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1" y="1802989"/>
            <a:ext cx="10029978" cy="4785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1133156" y="1837508"/>
            <a:ext cx="9909311" cy="4708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6CD25A-FCAD-6767-990F-34A0FF5F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11363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O1=(L, 0+T)</a:t>
                      </a:r>
                    </a:p>
                    <a:p>
                      <a:r>
                        <a:rPr lang="it-IT" sz="1400" dirty="0"/>
                        <a:t>O2=(L, 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H1=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(T+P)</a:t>
                      </a:r>
                    </a:p>
                    <a:p>
                      <a:r>
                        <a:rPr lang="it-IT" sz="1400" dirty="0"/>
                        <a:t>H2=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(P+B)</a:t>
                      </a:r>
                    </a:p>
                    <a:p>
                      <a:r>
                        <a:rPr lang="it-IT" sz="1400" dirty="0"/>
                        <a:t>W=</a:t>
                      </a:r>
                      <a:r>
                        <a:rPr lang="it-IT" sz="1400" dirty="0" err="1"/>
                        <a:t>W</a:t>
                      </a:r>
                      <a:r>
                        <a:rPr lang="it-IT" sz="1400" baseline="-25000" dirty="0" err="1"/>
                        <a:t>svg</a:t>
                      </a:r>
                      <a:r>
                        <a:rPr lang="it-IT" sz="1400" dirty="0"/>
                        <a:t>-L-R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5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DEE15D2-F0D3-64CE-077A-018ED714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1" y="1802989"/>
            <a:ext cx="10029978" cy="4785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1133156" y="1837508"/>
            <a:ext cx="9909311" cy="4708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594712" y="2116183"/>
            <a:ext cx="8986201" cy="32918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1611087" y="5622715"/>
            <a:ext cx="8969826" cy="68167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AB2C51-EA17-D7AC-A6C8-75E74109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8407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O1=(L, 0+T)</a:t>
                      </a:r>
                    </a:p>
                    <a:p>
                      <a:r>
                        <a:rPr lang="it-IT" sz="1400" dirty="0"/>
                        <a:t>O2=(L, 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H1=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(T+P)</a:t>
                      </a:r>
                    </a:p>
                    <a:p>
                      <a:r>
                        <a:rPr lang="it-IT" sz="1400" dirty="0"/>
                        <a:t>H2=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(P+B)</a:t>
                      </a:r>
                    </a:p>
                    <a:p>
                      <a:r>
                        <a:rPr lang="it-IT" sz="1400" dirty="0"/>
                        <a:t>W=</a:t>
                      </a:r>
                      <a:r>
                        <a:rPr lang="it-IT" sz="1400" dirty="0" err="1"/>
                        <a:t>W</a:t>
                      </a:r>
                      <a:r>
                        <a:rPr lang="it-IT" sz="1400" baseline="-25000" dirty="0" err="1"/>
                        <a:t>svg</a:t>
                      </a:r>
                      <a:r>
                        <a:rPr lang="it-IT" sz="1400" dirty="0"/>
                        <a:t>-L-R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B1967F-5347-C58C-8FF8-E7D4E6A1E8C7}"/>
              </a:ext>
            </a:extLst>
          </p:cNvPr>
          <p:cNvSpPr txBox="1"/>
          <p:nvPr/>
        </p:nvSpPr>
        <p:spPr>
          <a:xfrm>
            <a:off x="1631632" y="1739070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4FF877-BE52-A94F-40BA-2FE9C9CA9675}"/>
              </a:ext>
            </a:extLst>
          </p:cNvPr>
          <p:cNvCxnSpPr>
            <a:cxnSpLocks/>
          </p:cNvCxnSpPr>
          <p:nvPr/>
        </p:nvCxnSpPr>
        <p:spPr>
          <a:xfrm>
            <a:off x="3667125" y="1837509"/>
            <a:ext cx="0" cy="27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B8ABE-1044-0A02-E3D8-A1BE8AF57D1D}"/>
              </a:ext>
            </a:extLst>
          </p:cNvPr>
          <p:cNvCxnSpPr>
            <a:cxnSpLocks/>
          </p:cNvCxnSpPr>
          <p:nvPr/>
        </p:nvCxnSpPr>
        <p:spPr>
          <a:xfrm>
            <a:off x="5433556" y="6304393"/>
            <a:ext cx="0" cy="234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7D85D-BF1B-261F-DBB2-53C17961672A}"/>
              </a:ext>
            </a:extLst>
          </p:cNvPr>
          <p:cNvSpPr txBox="1"/>
          <p:nvPr/>
        </p:nvSpPr>
        <p:spPr>
          <a:xfrm>
            <a:off x="1133155" y="3912306"/>
            <a:ext cx="43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AC929E-A8AE-5F3B-5719-949F6EA0E0E5}"/>
              </a:ext>
            </a:extLst>
          </p:cNvPr>
          <p:cNvCxnSpPr>
            <a:cxnSpLocks/>
          </p:cNvCxnSpPr>
          <p:nvPr/>
        </p:nvCxnSpPr>
        <p:spPr>
          <a:xfrm>
            <a:off x="1133156" y="4345396"/>
            <a:ext cx="508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2900C0-3506-10A5-9A5B-DD4DD56BAF24}"/>
              </a:ext>
            </a:extLst>
          </p:cNvPr>
          <p:cNvSpPr txBox="1"/>
          <p:nvPr/>
        </p:nvSpPr>
        <p:spPr>
          <a:xfrm>
            <a:off x="4151135" y="6469592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96B52-23E8-34C4-5BBE-C6570756E490}"/>
              </a:ext>
            </a:extLst>
          </p:cNvPr>
          <p:cNvSpPr txBox="1"/>
          <p:nvPr/>
        </p:nvSpPr>
        <p:spPr>
          <a:xfrm>
            <a:off x="10571846" y="3932065"/>
            <a:ext cx="4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1A019-D0EF-04B4-2265-4358A3516DB6}"/>
              </a:ext>
            </a:extLst>
          </p:cNvPr>
          <p:cNvCxnSpPr>
            <a:cxnSpLocks/>
          </p:cNvCxnSpPr>
          <p:nvPr/>
        </p:nvCxnSpPr>
        <p:spPr>
          <a:xfrm>
            <a:off x="10580913" y="4346167"/>
            <a:ext cx="46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D05E2-5A04-657C-A85C-A064514F6380}"/>
              </a:ext>
            </a:extLst>
          </p:cNvPr>
          <p:cNvCxnSpPr>
            <a:cxnSpLocks/>
          </p:cNvCxnSpPr>
          <p:nvPr/>
        </p:nvCxnSpPr>
        <p:spPr>
          <a:xfrm>
            <a:off x="3307050" y="5424819"/>
            <a:ext cx="0" cy="197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7147C-921C-813D-ADEB-132CE5A25C79}"/>
              </a:ext>
            </a:extLst>
          </p:cNvPr>
          <p:cNvSpPr txBox="1"/>
          <p:nvPr/>
        </p:nvSpPr>
        <p:spPr>
          <a:xfrm>
            <a:off x="3410760" y="5271058"/>
            <a:ext cx="51563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2P</a:t>
            </a:r>
          </a:p>
        </p:txBody>
      </p:sp>
    </p:spTree>
    <p:extLst>
      <p:ext uri="{BB962C8B-B14F-4D97-AF65-F5344CB8AC3E}">
        <p14:creationId xmlns:p14="http://schemas.microsoft.com/office/powerpoint/2010/main" val="40578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2DBE4-0924-37F2-54FE-902E04B4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Viste</a:t>
            </a:r>
            <a:br>
              <a:rPr lang="it-IT" dirty="0"/>
            </a:br>
            <a:r>
              <a:rPr lang="it-IT" dirty="0"/>
              <a:t>Interattive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EC5F7D-914F-0AC5-F017-B3D6E336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Esercitazione 8</a:t>
            </a:r>
          </a:p>
        </p:txBody>
      </p:sp>
    </p:spTree>
    <p:extLst>
      <p:ext uri="{BB962C8B-B14F-4D97-AF65-F5344CB8AC3E}">
        <p14:creationId xmlns:p14="http://schemas.microsoft.com/office/powerpoint/2010/main" val="381205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DEE15D2-F0D3-64CE-077A-018ED714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1" y="1802989"/>
            <a:ext cx="10029978" cy="4785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1133156" y="1837508"/>
            <a:ext cx="9909311" cy="4708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594712" y="2116183"/>
            <a:ext cx="8986201" cy="32918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1611087" y="5622715"/>
            <a:ext cx="8969826" cy="68167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1967F-5347-C58C-8FF8-E7D4E6A1E8C7}"/>
              </a:ext>
            </a:extLst>
          </p:cNvPr>
          <p:cNvSpPr txBox="1"/>
          <p:nvPr/>
        </p:nvSpPr>
        <p:spPr>
          <a:xfrm>
            <a:off x="1631632" y="1739070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4FF877-BE52-A94F-40BA-2FE9C9CA9675}"/>
              </a:ext>
            </a:extLst>
          </p:cNvPr>
          <p:cNvCxnSpPr>
            <a:cxnSpLocks/>
          </p:cNvCxnSpPr>
          <p:nvPr/>
        </p:nvCxnSpPr>
        <p:spPr>
          <a:xfrm>
            <a:off x="3667125" y="1837509"/>
            <a:ext cx="0" cy="27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B8ABE-1044-0A02-E3D8-A1BE8AF57D1D}"/>
              </a:ext>
            </a:extLst>
          </p:cNvPr>
          <p:cNvCxnSpPr>
            <a:cxnSpLocks/>
          </p:cNvCxnSpPr>
          <p:nvPr/>
        </p:nvCxnSpPr>
        <p:spPr>
          <a:xfrm>
            <a:off x="5433556" y="6304393"/>
            <a:ext cx="0" cy="234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7D85D-BF1B-261F-DBB2-53C17961672A}"/>
              </a:ext>
            </a:extLst>
          </p:cNvPr>
          <p:cNvSpPr txBox="1"/>
          <p:nvPr/>
        </p:nvSpPr>
        <p:spPr>
          <a:xfrm>
            <a:off x="1133155" y="3912306"/>
            <a:ext cx="43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AC929E-A8AE-5F3B-5719-949F6EA0E0E5}"/>
              </a:ext>
            </a:extLst>
          </p:cNvPr>
          <p:cNvCxnSpPr>
            <a:cxnSpLocks/>
          </p:cNvCxnSpPr>
          <p:nvPr/>
        </p:nvCxnSpPr>
        <p:spPr>
          <a:xfrm>
            <a:off x="1133156" y="4345396"/>
            <a:ext cx="508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2900C0-3506-10A5-9A5B-DD4DD56BAF24}"/>
              </a:ext>
            </a:extLst>
          </p:cNvPr>
          <p:cNvSpPr txBox="1"/>
          <p:nvPr/>
        </p:nvSpPr>
        <p:spPr>
          <a:xfrm>
            <a:off x="4151135" y="6469592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96B52-23E8-34C4-5BBE-C6570756E490}"/>
              </a:ext>
            </a:extLst>
          </p:cNvPr>
          <p:cNvSpPr txBox="1"/>
          <p:nvPr/>
        </p:nvSpPr>
        <p:spPr>
          <a:xfrm>
            <a:off x="10571846" y="3932065"/>
            <a:ext cx="4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1A019-D0EF-04B4-2265-4358A3516DB6}"/>
              </a:ext>
            </a:extLst>
          </p:cNvPr>
          <p:cNvCxnSpPr>
            <a:cxnSpLocks/>
          </p:cNvCxnSpPr>
          <p:nvPr/>
        </p:nvCxnSpPr>
        <p:spPr>
          <a:xfrm>
            <a:off x="10580913" y="4346167"/>
            <a:ext cx="46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D05E2-5A04-657C-A85C-A064514F6380}"/>
              </a:ext>
            </a:extLst>
          </p:cNvPr>
          <p:cNvCxnSpPr>
            <a:cxnSpLocks/>
          </p:cNvCxnSpPr>
          <p:nvPr/>
        </p:nvCxnSpPr>
        <p:spPr>
          <a:xfrm>
            <a:off x="3307050" y="5424819"/>
            <a:ext cx="0" cy="197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7147C-921C-813D-ADEB-132CE5A25C79}"/>
              </a:ext>
            </a:extLst>
          </p:cNvPr>
          <p:cNvSpPr txBox="1"/>
          <p:nvPr/>
        </p:nvSpPr>
        <p:spPr>
          <a:xfrm>
            <a:off x="3410760" y="5271058"/>
            <a:ext cx="51563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2P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622262-3497-62AC-BE1C-E6F65B5F1D36}"/>
              </a:ext>
            </a:extLst>
          </p:cNvPr>
          <p:cNvGrpSpPr/>
          <p:nvPr/>
        </p:nvGrpSpPr>
        <p:grpSpPr>
          <a:xfrm>
            <a:off x="1493782" y="5496070"/>
            <a:ext cx="478984" cy="435623"/>
            <a:chOff x="1683038" y="2211977"/>
            <a:chExt cx="478984" cy="435623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BD4AAE4-4F1F-80BC-E736-0FA060AC67B5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73D0D5C-647D-12D3-6DCB-58D2B8FB2B48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C57761-2172-03A4-C8CF-A07AA1996EC6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F8AA6-963D-5578-E60F-EA26A475DD80}"/>
              </a:ext>
            </a:extLst>
          </p:cNvPr>
          <p:cNvGrpSpPr/>
          <p:nvPr/>
        </p:nvGrpSpPr>
        <p:grpSpPr>
          <a:xfrm>
            <a:off x="1483720" y="2009826"/>
            <a:ext cx="478984" cy="435623"/>
            <a:chOff x="1683038" y="2211977"/>
            <a:chExt cx="478984" cy="43562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74B21A-3BB1-E728-4118-BBB90A86F9E8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BEEFC02-4A6C-5565-B2B3-D37D8AA1B220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D717F0-2266-D8BD-D479-592BE2110B4C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73EACA-25A1-14EB-BA72-F41EBF9A9890}"/>
              </a:ext>
            </a:extLst>
          </p:cNvPr>
          <p:cNvSpPr txBox="1"/>
          <p:nvPr/>
        </p:nvSpPr>
        <p:spPr>
          <a:xfrm>
            <a:off x="1273965" y="4947665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F60616-36F7-895D-0E0B-409C49599455}"/>
              </a:ext>
            </a:extLst>
          </p:cNvPr>
          <p:cNvSpPr txBox="1"/>
          <p:nvPr/>
        </p:nvSpPr>
        <p:spPr>
          <a:xfrm>
            <a:off x="1259524" y="1449978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7318FE-12F8-D687-DACE-3661A8CE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11363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O1=(L, 0+T)</a:t>
                      </a:r>
                    </a:p>
                    <a:p>
                      <a:r>
                        <a:rPr lang="it-IT" sz="1400" dirty="0"/>
                        <a:t>O2=(L, 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H1=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(T+P)</a:t>
                      </a:r>
                    </a:p>
                    <a:p>
                      <a:r>
                        <a:rPr lang="it-IT" sz="1400" dirty="0"/>
                        <a:t>H2=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(P+B)</a:t>
                      </a:r>
                    </a:p>
                    <a:p>
                      <a:r>
                        <a:rPr lang="it-IT" sz="1400" dirty="0"/>
                        <a:t>W=</a:t>
                      </a:r>
                      <a:r>
                        <a:rPr lang="it-IT" sz="1400" dirty="0" err="1"/>
                        <a:t>W</a:t>
                      </a:r>
                      <a:r>
                        <a:rPr lang="it-IT" sz="1400" baseline="-25000" dirty="0" err="1"/>
                        <a:t>svg</a:t>
                      </a:r>
                      <a:r>
                        <a:rPr lang="it-IT" sz="1400" dirty="0"/>
                        <a:t>-L-R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1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DEE15D2-F0D3-64CE-077A-018ED714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1" y="1802989"/>
            <a:ext cx="10029978" cy="4785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1133156" y="1837508"/>
            <a:ext cx="9909311" cy="4708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C59AD-C42A-4E76-BD9A-E3416B8D77E4}"/>
              </a:ext>
            </a:extLst>
          </p:cNvPr>
          <p:cNvSpPr/>
          <p:nvPr/>
        </p:nvSpPr>
        <p:spPr>
          <a:xfrm>
            <a:off x="1594712" y="2116183"/>
            <a:ext cx="8986201" cy="32918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2055-C8A3-5E7C-F011-D98302021D47}"/>
              </a:ext>
            </a:extLst>
          </p:cNvPr>
          <p:cNvSpPr/>
          <p:nvPr/>
        </p:nvSpPr>
        <p:spPr>
          <a:xfrm>
            <a:off x="1611087" y="5622715"/>
            <a:ext cx="8969826" cy="68167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F2F0-5D4B-AE7F-E22C-93991D169E47}"/>
              </a:ext>
            </a:extLst>
          </p:cNvPr>
          <p:cNvSpPr txBox="1"/>
          <p:nvPr/>
        </p:nvSpPr>
        <p:spPr>
          <a:xfrm>
            <a:off x="1631632" y="1739070"/>
            <a:ext cx="441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BC14A-05B6-D7C6-9983-B977F09B6E2E}"/>
              </a:ext>
            </a:extLst>
          </p:cNvPr>
          <p:cNvCxnSpPr>
            <a:cxnSpLocks/>
          </p:cNvCxnSpPr>
          <p:nvPr/>
        </p:nvCxnSpPr>
        <p:spPr>
          <a:xfrm>
            <a:off x="3667125" y="1837509"/>
            <a:ext cx="0" cy="27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40C73-9468-1E3E-6D1F-EE92B7616F77}"/>
              </a:ext>
            </a:extLst>
          </p:cNvPr>
          <p:cNvCxnSpPr>
            <a:cxnSpLocks/>
          </p:cNvCxnSpPr>
          <p:nvPr/>
        </p:nvCxnSpPr>
        <p:spPr>
          <a:xfrm>
            <a:off x="5433556" y="6304393"/>
            <a:ext cx="0" cy="234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F68-F6CA-8CBE-0B81-69D944B6DB6D}"/>
              </a:ext>
            </a:extLst>
          </p:cNvPr>
          <p:cNvCxnSpPr>
            <a:cxnSpLocks/>
          </p:cNvCxnSpPr>
          <p:nvPr/>
        </p:nvCxnSpPr>
        <p:spPr>
          <a:xfrm>
            <a:off x="3307050" y="5424819"/>
            <a:ext cx="0" cy="197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8CFBAB-22E0-64BD-FCAF-2524BCE4F6D3}"/>
              </a:ext>
            </a:extLst>
          </p:cNvPr>
          <p:cNvSpPr txBox="1"/>
          <p:nvPr/>
        </p:nvSpPr>
        <p:spPr>
          <a:xfrm>
            <a:off x="10571846" y="3932065"/>
            <a:ext cx="4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B48F0A-4B10-4857-F0B3-04DD0B4AC05F}"/>
              </a:ext>
            </a:extLst>
          </p:cNvPr>
          <p:cNvCxnSpPr>
            <a:cxnSpLocks/>
          </p:cNvCxnSpPr>
          <p:nvPr/>
        </p:nvCxnSpPr>
        <p:spPr>
          <a:xfrm>
            <a:off x="10580913" y="4346167"/>
            <a:ext cx="46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25FC4-5A0F-744B-A547-FFF9E1014B3E}"/>
              </a:ext>
            </a:extLst>
          </p:cNvPr>
          <p:cNvGrpSpPr/>
          <p:nvPr/>
        </p:nvGrpSpPr>
        <p:grpSpPr>
          <a:xfrm>
            <a:off x="1493782" y="5496070"/>
            <a:ext cx="478984" cy="435623"/>
            <a:chOff x="1683038" y="2211977"/>
            <a:chExt cx="478984" cy="4356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DE781F1-86CD-676E-9DA3-BB93370E2556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53D14A3-9193-E101-7967-71678BAC2D1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6FDA9-2BB6-7A12-9377-468274308A77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0FE1C0-E682-404C-8081-E40CDADD80B2}"/>
              </a:ext>
            </a:extLst>
          </p:cNvPr>
          <p:cNvSpPr txBox="1"/>
          <p:nvPr/>
        </p:nvSpPr>
        <p:spPr>
          <a:xfrm>
            <a:off x="1273965" y="4947665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B53973-5F81-ACA3-3103-5C8578625AE2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594712" y="3762103"/>
            <a:ext cx="898620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2943BA-3719-E04D-4FDF-2A64256C275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611087" y="5963554"/>
            <a:ext cx="896982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9ADA6-E175-2520-35B9-7135DA96A972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6078744" y="2116183"/>
            <a:ext cx="9069" cy="323261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B0553D-6687-2FAE-5C2E-62FA636A0FB5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flipV="1">
            <a:off x="6096000" y="5622715"/>
            <a:ext cx="0" cy="68167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FAEB6C-A1EA-DFF4-713C-51A7C19C4E5E}"/>
              </a:ext>
            </a:extLst>
          </p:cNvPr>
          <p:cNvSpPr txBox="1"/>
          <p:nvPr/>
        </p:nvSpPr>
        <p:spPr>
          <a:xfrm>
            <a:off x="1133155" y="3912306"/>
            <a:ext cx="43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1184F-FF25-1745-D2EE-C3ED9001BD56}"/>
              </a:ext>
            </a:extLst>
          </p:cNvPr>
          <p:cNvCxnSpPr>
            <a:cxnSpLocks/>
          </p:cNvCxnSpPr>
          <p:nvPr/>
        </p:nvCxnSpPr>
        <p:spPr>
          <a:xfrm>
            <a:off x="1133156" y="4345396"/>
            <a:ext cx="508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88F21-3C11-0A33-FD17-73088BADE666}"/>
              </a:ext>
            </a:extLst>
          </p:cNvPr>
          <p:cNvSpPr txBox="1"/>
          <p:nvPr/>
        </p:nvSpPr>
        <p:spPr>
          <a:xfrm>
            <a:off x="4151135" y="6469592"/>
            <a:ext cx="29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BB1281-8F1F-1C38-2685-1CDA5E6F6905}"/>
              </a:ext>
            </a:extLst>
          </p:cNvPr>
          <p:cNvSpPr txBox="1"/>
          <p:nvPr/>
        </p:nvSpPr>
        <p:spPr>
          <a:xfrm>
            <a:off x="2124987" y="5778888"/>
            <a:ext cx="750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044A67-0F42-D9F4-17E8-00564A1366B2}"/>
              </a:ext>
            </a:extLst>
          </p:cNvPr>
          <p:cNvSpPr txBox="1"/>
          <p:nvPr/>
        </p:nvSpPr>
        <p:spPr>
          <a:xfrm>
            <a:off x="5220925" y="5462657"/>
            <a:ext cx="750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2EE677-2F75-294A-B4A3-4C60EBED41FE}"/>
              </a:ext>
            </a:extLst>
          </p:cNvPr>
          <p:cNvSpPr txBox="1"/>
          <p:nvPr/>
        </p:nvSpPr>
        <p:spPr>
          <a:xfrm>
            <a:off x="2124987" y="3577436"/>
            <a:ext cx="750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6DAE24-1FE0-3228-DF87-BDBFA44B95C7}"/>
              </a:ext>
            </a:extLst>
          </p:cNvPr>
          <p:cNvSpPr txBox="1"/>
          <p:nvPr/>
        </p:nvSpPr>
        <p:spPr>
          <a:xfrm>
            <a:off x="5220924" y="2533134"/>
            <a:ext cx="7506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5CECD-1916-B13B-030B-ABD23CB4E6B5}"/>
              </a:ext>
            </a:extLst>
          </p:cNvPr>
          <p:cNvSpPr txBox="1"/>
          <p:nvPr/>
        </p:nvSpPr>
        <p:spPr>
          <a:xfrm>
            <a:off x="3410760" y="5271058"/>
            <a:ext cx="51563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2P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D21F94-D60C-C610-7D50-E15E25E21C3B}"/>
              </a:ext>
            </a:extLst>
          </p:cNvPr>
          <p:cNvGrpSpPr/>
          <p:nvPr/>
        </p:nvGrpSpPr>
        <p:grpSpPr>
          <a:xfrm>
            <a:off x="1483720" y="2009826"/>
            <a:ext cx="478984" cy="435623"/>
            <a:chOff x="1683038" y="2211977"/>
            <a:chExt cx="478984" cy="435623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F0E7B3C-6948-C981-659B-7065805D246F}"/>
                </a:ext>
              </a:extLst>
            </p:cNvPr>
            <p:cNvSpPr/>
            <p:nvPr/>
          </p:nvSpPr>
          <p:spPr>
            <a:xfrm>
              <a:off x="1798409" y="2254545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0EE86EB-06A5-237A-9265-9CB60A53AA4E}"/>
                </a:ext>
              </a:extLst>
            </p:cNvPr>
            <p:cNvSpPr/>
            <p:nvPr/>
          </p:nvSpPr>
          <p:spPr>
            <a:xfrm rot="5400000">
              <a:off x="1618261" y="2375740"/>
              <a:ext cx="363613" cy="18010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0E1F36-0D11-C148-258C-41F7097C4A19}"/>
                </a:ext>
              </a:extLst>
            </p:cNvPr>
            <p:cNvSpPr/>
            <p:nvPr/>
          </p:nvSpPr>
          <p:spPr>
            <a:xfrm>
              <a:off x="1683038" y="2211977"/>
              <a:ext cx="278674" cy="27867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0C9E5E-25B7-2403-7822-0FD380566473}"/>
              </a:ext>
            </a:extLst>
          </p:cNvPr>
          <p:cNvSpPr txBox="1"/>
          <p:nvPr/>
        </p:nvSpPr>
        <p:spPr>
          <a:xfrm>
            <a:off x="1259524" y="1449978"/>
            <a:ext cx="6703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A5A5A5"/>
                </a:solidFill>
              </a:rPr>
              <a:t>O1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7F0891F-1B83-ED90-7D73-2FCA5A11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11363"/>
              </p:ext>
            </p:extLst>
          </p:nvPr>
        </p:nvGraphicFramePr>
        <p:xfrm>
          <a:off x="4760084" y="233694"/>
          <a:ext cx="4873354" cy="1102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T,B,L,R,P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b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400" dirty="0"/>
                        <a:t>S=100-F</a:t>
                      </a:r>
                      <a:br>
                        <a:rPr lang="it-IT" sz="1400" dirty="0"/>
                      </a:b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S H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O1=(L, 0+T)</a:t>
                      </a:r>
                    </a:p>
                    <a:p>
                      <a:r>
                        <a:rPr lang="it-IT" sz="1400" dirty="0"/>
                        <a:t>O2=(L, 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400" dirty="0"/>
                        <a:t>+P)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H1=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(T+P)</a:t>
                      </a:r>
                    </a:p>
                    <a:p>
                      <a:r>
                        <a:rPr lang="it-IT" sz="1400" dirty="0"/>
                        <a:t>H2=</a:t>
                      </a: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dirty="0"/>
                        <a:t>– (P+B)</a:t>
                      </a:r>
                    </a:p>
                    <a:p>
                      <a:r>
                        <a:rPr lang="it-IT" sz="1400" dirty="0"/>
                        <a:t>W=</a:t>
                      </a:r>
                      <a:r>
                        <a:rPr lang="it-IT" sz="1400" dirty="0" err="1"/>
                        <a:t>W</a:t>
                      </a:r>
                      <a:r>
                        <a:rPr lang="it-IT" sz="1400" baseline="-25000" dirty="0" err="1"/>
                        <a:t>svg</a:t>
                      </a:r>
                      <a:r>
                        <a:rPr lang="it-IT" sz="1400" dirty="0"/>
                        <a:t>-L-R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59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4236-2D25-6193-EAED-89A6030C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0C3E9-C624-7439-732E-803A5496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889893" cy="1600200"/>
          </a:xfrm>
        </p:spPr>
        <p:txBody>
          <a:bodyPr/>
          <a:lstStyle/>
          <a:p>
            <a:r>
              <a:rPr lang="en-US" dirty="0"/>
              <a:t>Extra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EA5DAA2-4CA4-AAFD-BD99-84E38EC8D476}"/>
              </a:ext>
            </a:extLst>
          </p:cNvPr>
          <p:cNvSpPr txBox="1"/>
          <p:nvPr/>
        </p:nvSpPr>
        <p:spPr>
          <a:xfrm>
            <a:off x="839788" y="2170309"/>
            <a:ext cx="10969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Esempio complesso: Visualizzazione dei tiri in NBA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3"/>
              </a:rPr>
              <a:t>Spiegazione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Annotazioni avanzate in D3JS, libreria non ufficiale di Susie Lu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Esempio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Albero decisionale per guidarci su quale visualizzazione creare con i dati a disposizione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7"/>
              </a:rPr>
              <a:t>Altra fonte interessante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3030582" y="233496"/>
            <a:ext cx="8734704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di </a:t>
            </a:r>
            <a:r>
              <a:rPr lang="en-US" dirty="0" err="1"/>
              <a:t>Percorsi</a:t>
            </a:r>
            <a:r>
              <a:rPr lang="en-US" dirty="0"/>
              <a:t> </a:t>
            </a:r>
            <a:r>
              <a:rPr lang="en-US" dirty="0" err="1"/>
              <a:t>Escursionistici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A596AA-8600-09EA-ADA6-B441D1C7C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46295"/>
              </p:ext>
            </p:extLst>
          </p:nvPr>
        </p:nvGraphicFramePr>
        <p:xfrm>
          <a:off x="3030583" y="1012679"/>
          <a:ext cx="8734704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4">
                  <a:extLst>
                    <a:ext uri="{9D8B030D-6E8A-4147-A177-3AD203B41FA5}">
                      <a16:colId xmlns:a16="http://schemas.microsoft.com/office/drawing/2014/main" val="898034951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1854280319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4171106144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22371646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383266564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78538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Difficulty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{E,I,D}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  <a:p>
                      <a:pPr algn="ctr"/>
                      <a:r>
                        <a:rPr lang="it-IT" dirty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r>
                        <a:rPr lang="it-IT" dirty="0"/>
                        <a:t>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Abby Grind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Fraser Valley East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Admiralty Point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 Cities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8046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Ascent Trail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Whistler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– September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2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Zoa Peak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Fraser Valley East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October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3030582" y="233496"/>
            <a:ext cx="8734704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 di </a:t>
            </a:r>
            <a:r>
              <a:rPr lang="en-US" dirty="0" err="1"/>
              <a:t>Percorsi</a:t>
            </a:r>
            <a:r>
              <a:rPr lang="en-US" dirty="0"/>
              <a:t> </a:t>
            </a:r>
            <a:r>
              <a:rPr lang="en-US" dirty="0" err="1"/>
              <a:t>Escursionistici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A596AA-8600-09EA-ADA6-B441D1C7C0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0583" y="1012679"/>
          <a:ext cx="8734704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84">
                  <a:extLst>
                    <a:ext uri="{9D8B030D-6E8A-4147-A177-3AD203B41FA5}">
                      <a16:colId xmlns:a16="http://schemas.microsoft.com/office/drawing/2014/main" val="898034951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1854280319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4171106144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22371646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3832665648"/>
                    </a:ext>
                  </a:extLst>
                </a:gridCol>
                <a:gridCol w="1455784">
                  <a:extLst>
                    <a:ext uri="{9D8B030D-6E8A-4147-A177-3AD203B41FA5}">
                      <a16:colId xmlns:a16="http://schemas.microsoft.com/office/drawing/2014/main" val="278538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Difficulty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{E,I,D}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  <a:p>
                      <a:pPr algn="ctr"/>
                      <a:r>
                        <a:rPr lang="it-IT" dirty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r>
                        <a:rPr lang="it-IT" dirty="0"/>
                        <a:t>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Abby Grind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Fraser Valley East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6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Admiralty Point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 Cities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8046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Ascent Trail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Whistler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– September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92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Zoa Peak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Fraser Valley East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October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179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4105BE9-ECA8-26DA-73B8-983A2FE43D0D}"/>
              </a:ext>
            </a:extLst>
          </p:cNvPr>
          <p:cNvSpPr/>
          <p:nvPr/>
        </p:nvSpPr>
        <p:spPr>
          <a:xfrm>
            <a:off x="5943603" y="1012679"/>
            <a:ext cx="4376053" cy="3942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35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605C-6C46-D44B-3BB1-A043465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Vogliamo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Scatterplot.</a:t>
            </a:r>
            <a:r>
              <a:rPr lang="en-US" dirty="0"/>
              <a:t> </a:t>
            </a:r>
            <a:r>
              <a:rPr lang="en-US" dirty="0" err="1"/>
              <a:t>osservare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(1) </a:t>
            </a:r>
            <a:r>
              <a:rPr lang="en-US" dirty="0" err="1"/>
              <a:t>lunghezza</a:t>
            </a:r>
            <a:r>
              <a:rPr lang="en-US" dirty="0"/>
              <a:t> del </a:t>
            </a:r>
            <a:r>
              <a:rPr lang="en-US" dirty="0" err="1"/>
              <a:t>percorso</a:t>
            </a:r>
            <a:r>
              <a:rPr lang="en-US" dirty="0"/>
              <a:t>, (2) </a:t>
            </a:r>
            <a:r>
              <a:rPr lang="en-US" dirty="0" err="1"/>
              <a:t>stima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per </a:t>
            </a:r>
            <a:r>
              <a:rPr lang="en-US" dirty="0" err="1"/>
              <a:t>percorrerlo</a:t>
            </a:r>
            <a:r>
              <a:rPr lang="en-US" dirty="0"/>
              <a:t> a </a:t>
            </a:r>
            <a:r>
              <a:rPr lang="en-US" dirty="0" err="1"/>
              <a:t>piedi</a:t>
            </a:r>
            <a:r>
              <a:rPr lang="en-US" dirty="0"/>
              <a:t>, e (3)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difficoltà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Istogramma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Contare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percorsi</a:t>
            </a:r>
            <a:r>
              <a:rPr lang="en-US" dirty="0"/>
              <a:t> in base </a:t>
            </a:r>
            <a:r>
              <a:rPr lang="en-US" dirty="0" err="1"/>
              <a:t>alla</a:t>
            </a:r>
            <a:r>
              <a:rPr lang="en-US" dirty="0"/>
              <a:t> loro </a:t>
            </a:r>
            <a:r>
              <a:rPr lang="en-US" dirty="0" err="1"/>
              <a:t>difficoltà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Filtrare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mostrare</a:t>
            </a:r>
            <a:r>
              <a:rPr lang="en-US" dirty="0"/>
              <a:t>/</a:t>
            </a:r>
            <a:r>
              <a:rPr lang="en-US" dirty="0" err="1"/>
              <a:t>nascondere</a:t>
            </a:r>
            <a:r>
              <a:rPr lang="en-US" dirty="0"/>
              <a:t> 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scatterplot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i="1" dirty="0"/>
              <a:t>click </a:t>
            </a:r>
            <a:r>
              <a:rPr lang="en-US" dirty="0" err="1"/>
              <a:t>sull’istogramma</a:t>
            </a:r>
            <a:r>
              <a:rPr lang="en-US" dirty="0"/>
              <a:t>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5183188" y="675067"/>
            <a:ext cx="6169024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BC18517-0F8F-F5A0-3B1F-A46518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447" y="1454250"/>
            <a:ext cx="5041681" cy="4873625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B517A4-2948-23CB-0DAC-123E615A9E9D}"/>
              </a:ext>
            </a:extLst>
          </p:cNvPr>
          <p:cNvSpPr/>
          <p:nvPr/>
        </p:nvSpPr>
        <p:spPr>
          <a:xfrm>
            <a:off x="5746859" y="3891062"/>
            <a:ext cx="5041681" cy="2525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28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605C-6C46-D44B-3BB1-A043465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Vogliamo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Scatterplot.</a:t>
            </a:r>
            <a:r>
              <a:rPr lang="en-US" dirty="0"/>
              <a:t> </a:t>
            </a:r>
            <a:r>
              <a:rPr lang="en-US" dirty="0" err="1"/>
              <a:t>osservare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(1) </a:t>
            </a:r>
            <a:r>
              <a:rPr lang="en-US" dirty="0" err="1"/>
              <a:t>lunghezza</a:t>
            </a:r>
            <a:r>
              <a:rPr lang="en-US" dirty="0"/>
              <a:t> del </a:t>
            </a:r>
            <a:r>
              <a:rPr lang="en-US" dirty="0" err="1"/>
              <a:t>percorso</a:t>
            </a:r>
            <a:r>
              <a:rPr lang="en-US" dirty="0"/>
              <a:t>, (2) </a:t>
            </a:r>
            <a:r>
              <a:rPr lang="en-US" dirty="0" err="1"/>
              <a:t>stima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per </a:t>
            </a:r>
            <a:r>
              <a:rPr lang="en-US" dirty="0" err="1"/>
              <a:t>percorrerlo</a:t>
            </a:r>
            <a:r>
              <a:rPr lang="en-US" dirty="0"/>
              <a:t> a </a:t>
            </a:r>
            <a:r>
              <a:rPr lang="en-US" dirty="0" err="1"/>
              <a:t>piedi</a:t>
            </a:r>
            <a:r>
              <a:rPr lang="en-US" dirty="0"/>
              <a:t>, e (3)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difficoltà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Istogramma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Contare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percorsi</a:t>
            </a:r>
            <a:r>
              <a:rPr lang="en-US" dirty="0"/>
              <a:t> in base </a:t>
            </a:r>
            <a:r>
              <a:rPr lang="en-US" dirty="0" err="1"/>
              <a:t>alla</a:t>
            </a:r>
            <a:r>
              <a:rPr lang="en-US" dirty="0"/>
              <a:t> loro </a:t>
            </a:r>
            <a:r>
              <a:rPr lang="en-US" dirty="0" err="1"/>
              <a:t>difficoltà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Filtrare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mostrare</a:t>
            </a:r>
            <a:r>
              <a:rPr lang="en-US" dirty="0"/>
              <a:t>/</a:t>
            </a:r>
            <a:r>
              <a:rPr lang="en-US" dirty="0" err="1"/>
              <a:t>nascondere</a:t>
            </a:r>
            <a:r>
              <a:rPr lang="en-US" dirty="0"/>
              <a:t> 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scatterplot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i="1" dirty="0"/>
              <a:t>click </a:t>
            </a:r>
            <a:r>
              <a:rPr lang="en-US" dirty="0" err="1"/>
              <a:t>sull’istogramma</a:t>
            </a:r>
            <a:r>
              <a:rPr lang="en-US" dirty="0"/>
              <a:t>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5183188" y="675067"/>
            <a:ext cx="6169024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BC18517-0F8F-F5A0-3B1F-A46518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447" y="1454250"/>
            <a:ext cx="5041681" cy="4873625"/>
          </a:xfr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EE97B11F-C88A-A0FD-470F-93670EDA05B0}"/>
              </a:ext>
            </a:extLst>
          </p:cNvPr>
          <p:cNvSpPr/>
          <p:nvPr/>
        </p:nvSpPr>
        <p:spPr>
          <a:xfrm rot="2700000">
            <a:off x="10193381" y="2282002"/>
            <a:ext cx="339634" cy="339634"/>
          </a:xfrm>
          <a:prstGeom prst="plus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3A820-4A23-414E-8313-7C0EC31466FA}"/>
              </a:ext>
            </a:extLst>
          </p:cNvPr>
          <p:cNvSpPr txBox="1"/>
          <p:nvPr/>
        </p:nvSpPr>
        <p:spPr>
          <a:xfrm>
            <a:off x="10055261" y="196160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Click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DBE472E-CD7D-0D42-024D-205311C65331}"/>
              </a:ext>
            </a:extLst>
          </p:cNvPr>
          <p:cNvSpPr/>
          <p:nvPr/>
        </p:nvSpPr>
        <p:spPr>
          <a:xfrm>
            <a:off x="10671135" y="2330938"/>
            <a:ext cx="919974" cy="2458776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5A1993-3AF7-4B5C-4B4E-5E7D0C440ED1}"/>
              </a:ext>
            </a:extLst>
          </p:cNvPr>
          <p:cNvSpPr/>
          <p:nvPr/>
        </p:nvSpPr>
        <p:spPr>
          <a:xfrm>
            <a:off x="5714058" y="3135086"/>
            <a:ext cx="1175120" cy="826970"/>
          </a:xfrm>
          <a:custGeom>
            <a:avLst/>
            <a:gdLst>
              <a:gd name="connsiteX0" fmla="*/ 242605 w 1175120"/>
              <a:gd name="connsiteY0" fmla="*/ 313508 h 826970"/>
              <a:gd name="connsiteX1" fmla="*/ 181645 w 1175120"/>
              <a:gd name="connsiteY1" fmla="*/ 374468 h 826970"/>
              <a:gd name="connsiteX2" fmla="*/ 111976 w 1175120"/>
              <a:gd name="connsiteY2" fmla="*/ 452845 h 826970"/>
              <a:gd name="connsiteX3" fmla="*/ 94559 w 1175120"/>
              <a:gd name="connsiteY3" fmla="*/ 478971 h 826970"/>
              <a:gd name="connsiteX4" fmla="*/ 59725 w 1175120"/>
              <a:gd name="connsiteY4" fmla="*/ 539931 h 826970"/>
              <a:gd name="connsiteX5" fmla="*/ 33599 w 1175120"/>
              <a:gd name="connsiteY5" fmla="*/ 566057 h 826970"/>
              <a:gd name="connsiteX6" fmla="*/ 16182 w 1175120"/>
              <a:gd name="connsiteY6" fmla="*/ 792480 h 826970"/>
              <a:gd name="connsiteX7" fmla="*/ 51016 w 1175120"/>
              <a:gd name="connsiteY7" fmla="*/ 801188 h 826970"/>
              <a:gd name="connsiteX8" fmla="*/ 242605 w 1175120"/>
              <a:gd name="connsiteY8" fmla="*/ 801188 h 826970"/>
              <a:gd name="connsiteX9" fmla="*/ 320982 w 1175120"/>
              <a:gd name="connsiteY9" fmla="*/ 757645 h 826970"/>
              <a:gd name="connsiteX10" fmla="*/ 390651 w 1175120"/>
              <a:gd name="connsiteY10" fmla="*/ 722811 h 826970"/>
              <a:gd name="connsiteX11" fmla="*/ 416776 w 1175120"/>
              <a:gd name="connsiteY11" fmla="*/ 705394 h 826970"/>
              <a:gd name="connsiteX12" fmla="*/ 512571 w 1175120"/>
              <a:gd name="connsiteY12" fmla="*/ 670560 h 826970"/>
              <a:gd name="connsiteX13" fmla="*/ 547405 w 1175120"/>
              <a:gd name="connsiteY13" fmla="*/ 661851 h 826970"/>
              <a:gd name="connsiteX14" fmla="*/ 617073 w 1175120"/>
              <a:gd name="connsiteY14" fmla="*/ 627017 h 826970"/>
              <a:gd name="connsiteX15" fmla="*/ 651908 w 1175120"/>
              <a:gd name="connsiteY15" fmla="*/ 618308 h 826970"/>
              <a:gd name="connsiteX16" fmla="*/ 730285 w 1175120"/>
              <a:gd name="connsiteY16" fmla="*/ 592183 h 826970"/>
              <a:gd name="connsiteX17" fmla="*/ 791245 w 1175120"/>
              <a:gd name="connsiteY17" fmla="*/ 566057 h 826970"/>
              <a:gd name="connsiteX18" fmla="*/ 834788 w 1175120"/>
              <a:gd name="connsiteY18" fmla="*/ 557348 h 826970"/>
              <a:gd name="connsiteX19" fmla="*/ 878331 w 1175120"/>
              <a:gd name="connsiteY19" fmla="*/ 539931 h 826970"/>
              <a:gd name="connsiteX20" fmla="*/ 1000251 w 1175120"/>
              <a:gd name="connsiteY20" fmla="*/ 505097 h 826970"/>
              <a:gd name="connsiteX21" fmla="*/ 1061211 w 1175120"/>
              <a:gd name="connsiteY21" fmla="*/ 478971 h 826970"/>
              <a:gd name="connsiteX22" fmla="*/ 1087336 w 1175120"/>
              <a:gd name="connsiteY22" fmla="*/ 461554 h 826970"/>
              <a:gd name="connsiteX23" fmla="*/ 1096045 w 1175120"/>
              <a:gd name="connsiteY23" fmla="*/ 435428 h 826970"/>
              <a:gd name="connsiteX24" fmla="*/ 1104753 w 1175120"/>
              <a:gd name="connsiteY24" fmla="*/ 400594 h 826970"/>
              <a:gd name="connsiteX25" fmla="*/ 1122171 w 1175120"/>
              <a:gd name="connsiteY25" fmla="*/ 374468 h 826970"/>
              <a:gd name="connsiteX26" fmla="*/ 1157005 w 1175120"/>
              <a:gd name="connsiteY26" fmla="*/ 313508 h 826970"/>
              <a:gd name="connsiteX27" fmla="*/ 1174422 w 1175120"/>
              <a:gd name="connsiteY27" fmla="*/ 156754 h 826970"/>
              <a:gd name="connsiteX28" fmla="*/ 1157005 w 1175120"/>
              <a:gd name="connsiteY28" fmla="*/ 8708 h 826970"/>
              <a:gd name="connsiteX29" fmla="*/ 1122171 w 1175120"/>
              <a:gd name="connsiteY29" fmla="*/ 0 h 826970"/>
              <a:gd name="connsiteX30" fmla="*/ 869622 w 1175120"/>
              <a:gd name="connsiteY30" fmla="*/ 8708 h 826970"/>
              <a:gd name="connsiteX31" fmla="*/ 765119 w 1175120"/>
              <a:gd name="connsiteY31" fmla="*/ 17417 h 826970"/>
              <a:gd name="connsiteX32" fmla="*/ 738993 w 1175120"/>
              <a:gd name="connsiteY32" fmla="*/ 26125 h 826970"/>
              <a:gd name="connsiteX33" fmla="*/ 660616 w 1175120"/>
              <a:gd name="connsiteY33" fmla="*/ 52251 h 826970"/>
              <a:gd name="connsiteX34" fmla="*/ 625782 w 1175120"/>
              <a:gd name="connsiteY34" fmla="*/ 69668 h 826970"/>
              <a:gd name="connsiteX35" fmla="*/ 573531 w 1175120"/>
              <a:gd name="connsiteY35" fmla="*/ 104503 h 826970"/>
              <a:gd name="connsiteX36" fmla="*/ 512571 w 1175120"/>
              <a:gd name="connsiteY36" fmla="*/ 130628 h 826970"/>
              <a:gd name="connsiteX37" fmla="*/ 434193 w 1175120"/>
              <a:gd name="connsiteY37" fmla="*/ 156754 h 826970"/>
              <a:gd name="connsiteX38" fmla="*/ 364525 w 1175120"/>
              <a:gd name="connsiteY38" fmla="*/ 226423 h 826970"/>
              <a:gd name="connsiteX39" fmla="*/ 329691 w 1175120"/>
              <a:gd name="connsiteY39" fmla="*/ 252548 h 826970"/>
              <a:gd name="connsiteX40" fmla="*/ 303565 w 1175120"/>
              <a:gd name="connsiteY40" fmla="*/ 269965 h 826970"/>
              <a:gd name="connsiteX41" fmla="*/ 242605 w 1175120"/>
              <a:gd name="connsiteY41" fmla="*/ 313508 h 82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75120" h="826970">
                <a:moveTo>
                  <a:pt x="242605" y="313508"/>
                </a:moveTo>
                <a:cubicBezTo>
                  <a:pt x="222285" y="330925"/>
                  <a:pt x="238256" y="309770"/>
                  <a:pt x="181645" y="374468"/>
                </a:cubicBezTo>
                <a:cubicBezTo>
                  <a:pt x="112048" y="454007"/>
                  <a:pt x="161584" y="383394"/>
                  <a:pt x="111976" y="452845"/>
                </a:cubicBezTo>
                <a:cubicBezTo>
                  <a:pt x="105892" y="461362"/>
                  <a:pt x="99944" y="469996"/>
                  <a:pt x="94559" y="478971"/>
                </a:cubicBezTo>
                <a:cubicBezTo>
                  <a:pt x="82518" y="499039"/>
                  <a:pt x="73146" y="520758"/>
                  <a:pt x="59725" y="539931"/>
                </a:cubicBezTo>
                <a:cubicBezTo>
                  <a:pt x="52662" y="550021"/>
                  <a:pt x="42308" y="557348"/>
                  <a:pt x="33599" y="566057"/>
                </a:cubicBezTo>
                <a:cubicBezTo>
                  <a:pt x="3519" y="656295"/>
                  <a:pt x="-15109" y="679835"/>
                  <a:pt x="16182" y="792480"/>
                </a:cubicBezTo>
                <a:cubicBezTo>
                  <a:pt x="19385" y="804012"/>
                  <a:pt x="39405" y="798285"/>
                  <a:pt x="51016" y="801188"/>
                </a:cubicBezTo>
                <a:cubicBezTo>
                  <a:pt x="127124" y="839241"/>
                  <a:pt x="96234" y="831681"/>
                  <a:pt x="242605" y="801188"/>
                </a:cubicBezTo>
                <a:cubicBezTo>
                  <a:pt x="279234" y="793557"/>
                  <a:pt x="292083" y="773408"/>
                  <a:pt x="320982" y="757645"/>
                </a:cubicBezTo>
                <a:cubicBezTo>
                  <a:pt x="343776" y="745212"/>
                  <a:pt x="369048" y="737213"/>
                  <a:pt x="390651" y="722811"/>
                </a:cubicBezTo>
                <a:cubicBezTo>
                  <a:pt x="399359" y="717005"/>
                  <a:pt x="407415" y="710075"/>
                  <a:pt x="416776" y="705394"/>
                </a:cubicBezTo>
                <a:cubicBezTo>
                  <a:pt x="437552" y="695006"/>
                  <a:pt x="492248" y="676657"/>
                  <a:pt x="512571" y="670560"/>
                </a:cubicBezTo>
                <a:cubicBezTo>
                  <a:pt x="524035" y="667121"/>
                  <a:pt x="536357" y="666454"/>
                  <a:pt x="547405" y="661851"/>
                </a:cubicBezTo>
                <a:cubicBezTo>
                  <a:pt x="571371" y="651865"/>
                  <a:pt x="593106" y="637003"/>
                  <a:pt x="617073" y="627017"/>
                </a:cubicBezTo>
                <a:cubicBezTo>
                  <a:pt x="628121" y="622414"/>
                  <a:pt x="640701" y="622511"/>
                  <a:pt x="651908" y="618308"/>
                </a:cubicBezTo>
                <a:cubicBezTo>
                  <a:pt x="734315" y="587405"/>
                  <a:pt x="634865" y="611266"/>
                  <a:pt x="730285" y="592183"/>
                </a:cubicBezTo>
                <a:cubicBezTo>
                  <a:pt x="755215" y="579717"/>
                  <a:pt x="765612" y="572465"/>
                  <a:pt x="791245" y="566057"/>
                </a:cubicBezTo>
                <a:cubicBezTo>
                  <a:pt x="805605" y="562467"/>
                  <a:pt x="820610" y="561601"/>
                  <a:pt x="834788" y="557348"/>
                </a:cubicBezTo>
                <a:cubicBezTo>
                  <a:pt x="849761" y="552856"/>
                  <a:pt x="863609" y="545189"/>
                  <a:pt x="878331" y="539931"/>
                </a:cubicBezTo>
                <a:cubicBezTo>
                  <a:pt x="956750" y="511924"/>
                  <a:pt x="937228" y="517701"/>
                  <a:pt x="1000251" y="505097"/>
                </a:cubicBezTo>
                <a:cubicBezTo>
                  <a:pt x="1065838" y="461371"/>
                  <a:pt x="982482" y="512712"/>
                  <a:pt x="1061211" y="478971"/>
                </a:cubicBezTo>
                <a:cubicBezTo>
                  <a:pt x="1070831" y="474848"/>
                  <a:pt x="1078628" y="467360"/>
                  <a:pt x="1087336" y="461554"/>
                </a:cubicBezTo>
                <a:cubicBezTo>
                  <a:pt x="1090239" y="452845"/>
                  <a:pt x="1093523" y="444255"/>
                  <a:pt x="1096045" y="435428"/>
                </a:cubicBezTo>
                <a:cubicBezTo>
                  <a:pt x="1099333" y="423920"/>
                  <a:pt x="1100038" y="411595"/>
                  <a:pt x="1104753" y="400594"/>
                </a:cubicBezTo>
                <a:cubicBezTo>
                  <a:pt x="1108876" y="390974"/>
                  <a:pt x="1116786" y="383443"/>
                  <a:pt x="1122171" y="374468"/>
                </a:cubicBezTo>
                <a:cubicBezTo>
                  <a:pt x="1134212" y="354400"/>
                  <a:pt x="1145394" y="333828"/>
                  <a:pt x="1157005" y="313508"/>
                </a:cubicBezTo>
                <a:cubicBezTo>
                  <a:pt x="1171983" y="253593"/>
                  <a:pt x="1177154" y="241436"/>
                  <a:pt x="1174422" y="156754"/>
                </a:cubicBezTo>
                <a:cubicBezTo>
                  <a:pt x="1172820" y="107091"/>
                  <a:pt x="1172718" y="55847"/>
                  <a:pt x="1157005" y="8708"/>
                </a:cubicBezTo>
                <a:cubicBezTo>
                  <a:pt x="1153220" y="-2646"/>
                  <a:pt x="1133782" y="2903"/>
                  <a:pt x="1122171" y="0"/>
                </a:cubicBezTo>
                <a:lnTo>
                  <a:pt x="869622" y="8708"/>
                </a:lnTo>
                <a:cubicBezTo>
                  <a:pt x="834708" y="10411"/>
                  <a:pt x="799767" y="12797"/>
                  <a:pt x="765119" y="17417"/>
                </a:cubicBezTo>
                <a:cubicBezTo>
                  <a:pt x="756020" y="18630"/>
                  <a:pt x="747819" y="23603"/>
                  <a:pt x="738993" y="26125"/>
                </a:cubicBezTo>
                <a:cubicBezTo>
                  <a:pt x="689466" y="40275"/>
                  <a:pt x="714654" y="28234"/>
                  <a:pt x="660616" y="52251"/>
                </a:cubicBezTo>
                <a:cubicBezTo>
                  <a:pt x="648753" y="57523"/>
                  <a:pt x="636914" y="62989"/>
                  <a:pt x="625782" y="69668"/>
                </a:cubicBezTo>
                <a:cubicBezTo>
                  <a:pt x="607832" y="80438"/>
                  <a:pt x="593390" y="97884"/>
                  <a:pt x="573531" y="104503"/>
                </a:cubicBezTo>
                <a:cubicBezTo>
                  <a:pt x="466638" y="140131"/>
                  <a:pt x="652419" y="76840"/>
                  <a:pt x="512571" y="130628"/>
                </a:cubicBezTo>
                <a:cubicBezTo>
                  <a:pt x="486867" y="140514"/>
                  <a:pt x="434193" y="156754"/>
                  <a:pt x="434193" y="156754"/>
                </a:cubicBezTo>
                <a:cubicBezTo>
                  <a:pt x="410970" y="179977"/>
                  <a:pt x="390799" y="206718"/>
                  <a:pt x="364525" y="226423"/>
                </a:cubicBezTo>
                <a:cubicBezTo>
                  <a:pt x="352914" y="235131"/>
                  <a:pt x="341502" y="244112"/>
                  <a:pt x="329691" y="252548"/>
                </a:cubicBezTo>
                <a:cubicBezTo>
                  <a:pt x="321174" y="258631"/>
                  <a:pt x="311606" y="263265"/>
                  <a:pt x="303565" y="269965"/>
                </a:cubicBezTo>
                <a:cubicBezTo>
                  <a:pt x="257489" y="308361"/>
                  <a:pt x="262925" y="296091"/>
                  <a:pt x="242605" y="313508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22326B-C6CF-2615-D55B-3E53449BF940}"/>
              </a:ext>
            </a:extLst>
          </p:cNvPr>
          <p:cNvSpPr/>
          <p:nvPr/>
        </p:nvSpPr>
        <p:spPr>
          <a:xfrm>
            <a:off x="5716510" y="5614127"/>
            <a:ext cx="1175120" cy="826970"/>
          </a:xfrm>
          <a:custGeom>
            <a:avLst/>
            <a:gdLst>
              <a:gd name="connsiteX0" fmla="*/ 242605 w 1175120"/>
              <a:gd name="connsiteY0" fmla="*/ 313508 h 826970"/>
              <a:gd name="connsiteX1" fmla="*/ 181645 w 1175120"/>
              <a:gd name="connsiteY1" fmla="*/ 374468 h 826970"/>
              <a:gd name="connsiteX2" fmla="*/ 111976 w 1175120"/>
              <a:gd name="connsiteY2" fmla="*/ 452845 h 826970"/>
              <a:gd name="connsiteX3" fmla="*/ 94559 w 1175120"/>
              <a:gd name="connsiteY3" fmla="*/ 478971 h 826970"/>
              <a:gd name="connsiteX4" fmla="*/ 59725 w 1175120"/>
              <a:gd name="connsiteY4" fmla="*/ 539931 h 826970"/>
              <a:gd name="connsiteX5" fmla="*/ 33599 w 1175120"/>
              <a:gd name="connsiteY5" fmla="*/ 566057 h 826970"/>
              <a:gd name="connsiteX6" fmla="*/ 16182 w 1175120"/>
              <a:gd name="connsiteY6" fmla="*/ 792480 h 826970"/>
              <a:gd name="connsiteX7" fmla="*/ 51016 w 1175120"/>
              <a:gd name="connsiteY7" fmla="*/ 801188 h 826970"/>
              <a:gd name="connsiteX8" fmla="*/ 242605 w 1175120"/>
              <a:gd name="connsiteY8" fmla="*/ 801188 h 826970"/>
              <a:gd name="connsiteX9" fmla="*/ 320982 w 1175120"/>
              <a:gd name="connsiteY9" fmla="*/ 757645 h 826970"/>
              <a:gd name="connsiteX10" fmla="*/ 390651 w 1175120"/>
              <a:gd name="connsiteY10" fmla="*/ 722811 h 826970"/>
              <a:gd name="connsiteX11" fmla="*/ 416776 w 1175120"/>
              <a:gd name="connsiteY11" fmla="*/ 705394 h 826970"/>
              <a:gd name="connsiteX12" fmla="*/ 512571 w 1175120"/>
              <a:gd name="connsiteY12" fmla="*/ 670560 h 826970"/>
              <a:gd name="connsiteX13" fmla="*/ 547405 w 1175120"/>
              <a:gd name="connsiteY13" fmla="*/ 661851 h 826970"/>
              <a:gd name="connsiteX14" fmla="*/ 617073 w 1175120"/>
              <a:gd name="connsiteY14" fmla="*/ 627017 h 826970"/>
              <a:gd name="connsiteX15" fmla="*/ 651908 w 1175120"/>
              <a:gd name="connsiteY15" fmla="*/ 618308 h 826970"/>
              <a:gd name="connsiteX16" fmla="*/ 730285 w 1175120"/>
              <a:gd name="connsiteY16" fmla="*/ 592183 h 826970"/>
              <a:gd name="connsiteX17" fmla="*/ 791245 w 1175120"/>
              <a:gd name="connsiteY17" fmla="*/ 566057 h 826970"/>
              <a:gd name="connsiteX18" fmla="*/ 834788 w 1175120"/>
              <a:gd name="connsiteY18" fmla="*/ 557348 h 826970"/>
              <a:gd name="connsiteX19" fmla="*/ 878331 w 1175120"/>
              <a:gd name="connsiteY19" fmla="*/ 539931 h 826970"/>
              <a:gd name="connsiteX20" fmla="*/ 1000251 w 1175120"/>
              <a:gd name="connsiteY20" fmla="*/ 505097 h 826970"/>
              <a:gd name="connsiteX21" fmla="*/ 1061211 w 1175120"/>
              <a:gd name="connsiteY21" fmla="*/ 478971 h 826970"/>
              <a:gd name="connsiteX22" fmla="*/ 1087336 w 1175120"/>
              <a:gd name="connsiteY22" fmla="*/ 461554 h 826970"/>
              <a:gd name="connsiteX23" fmla="*/ 1096045 w 1175120"/>
              <a:gd name="connsiteY23" fmla="*/ 435428 h 826970"/>
              <a:gd name="connsiteX24" fmla="*/ 1104753 w 1175120"/>
              <a:gd name="connsiteY24" fmla="*/ 400594 h 826970"/>
              <a:gd name="connsiteX25" fmla="*/ 1122171 w 1175120"/>
              <a:gd name="connsiteY25" fmla="*/ 374468 h 826970"/>
              <a:gd name="connsiteX26" fmla="*/ 1157005 w 1175120"/>
              <a:gd name="connsiteY26" fmla="*/ 313508 h 826970"/>
              <a:gd name="connsiteX27" fmla="*/ 1174422 w 1175120"/>
              <a:gd name="connsiteY27" fmla="*/ 156754 h 826970"/>
              <a:gd name="connsiteX28" fmla="*/ 1157005 w 1175120"/>
              <a:gd name="connsiteY28" fmla="*/ 8708 h 826970"/>
              <a:gd name="connsiteX29" fmla="*/ 1122171 w 1175120"/>
              <a:gd name="connsiteY29" fmla="*/ 0 h 826970"/>
              <a:gd name="connsiteX30" fmla="*/ 869622 w 1175120"/>
              <a:gd name="connsiteY30" fmla="*/ 8708 h 826970"/>
              <a:gd name="connsiteX31" fmla="*/ 765119 w 1175120"/>
              <a:gd name="connsiteY31" fmla="*/ 17417 h 826970"/>
              <a:gd name="connsiteX32" fmla="*/ 738993 w 1175120"/>
              <a:gd name="connsiteY32" fmla="*/ 26125 h 826970"/>
              <a:gd name="connsiteX33" fmla="*/ 660616 w 1175120"/>
              <a:gd name="connsiteY33" fmla="*/ 52251 h 826970"/>
              <a:gd name="connsiteX34" fmla="*/ 625782 w 1175120"/>
              <a:gd name="connsiteY34" fmla="*/ 69668 h 826970"/>
              <a:gd name="connsiteX35" fmla="*/ 573531 w 1175120"/>
              <a:gd name="connsiteY35" fmla="*/ 104503 h 826970"/>
              <a:gd name="connsiteX36" fmla="*/ 512571 w 1175120"/>
              <a:gd name="connsiteY36" fmla="*/ 130628 h 826970"/>
              <a:gd name="connsiteX37" fmla="*/ 434193 w 1175120"/>
              <a:gd name="connsiteY37" fmla="*/ 156754 h 826970"/>
              <a:gd name="connsiteX38" fmla="*/ 364525 w 1175120"/>
              <a:gd name="connsiteY38" fmla="*/ 226423 h 826970"/>
              <a:gd name="connsiteX39" fmla="*/ 329691 w 1175120"/>
              <a:gd name="connsiteY39" fmla="*/ 252548 h 826970"/>
              <a:gd name="connsiteX40" fmla="*/ 303565 w 1175120"/>
              <a:gd name="connsiteY40" fmla="*/ 269965 h 826970"/>
              <a:gd name="connsiteX41" fmla="*/ 242605 w 1175120"/>
              <a:gd name="connsiteY41" fmla="*/ 313508 h 82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75120" h="826970">
                <a:moveTo>
                  <a:pt x="242605" y="313508"/>
                </a:moveTo>
                <a:cubicBezTo>
                  <a:pt x="222285" y="330925"/>
                  <a:pt x="238256" y="309770"/>
                  <a:pt x="181645" y="374468"/>
                </a:cubicBezTo>
                <a:cubicBezTo>
                  <a:pt x="112048" y="454007"/>
                  <a:pt x="161584" y="383394"/>
                  <a:pt x="111976" y="452845"/>
                </a:cubicBezTo>
                <a:cubicBezTo>
                  <a:pt x="105892" y="461362"/>
                  <a:pt x="99944" y="469996"/>
                  <a:pt x="94559" y="478971"/>
                </a:cubicBezTo>
                <a:cubicBezTo>
                  <a:pt x="82518" y="499039"/>
                  <a:pt x="73146" y="520758"/>
                  <a:pt x="59725" y="539931"/>
                </a:cubicBezTo>
                <a:cubicBezTo>
                  <a:pt x="52662" y="550021"/>
                  <a:pt x="42308" y="557348"/>
                  <a:pt x="33599" y="566057"/>
                </a:cubicBezTo>
                <a:cubicBezTo>
                  <a:pt x="3519" y="656295"/>
                  <a:pt x="-15109" y="679835"/>
                  <a:pt x="16182" y="792480"/>
                </a:cubicBezTo>
                <a:cubicBezTo>
                  <a:pt x="19385" y="804012"/>
                  <a:pt x="39405" y="798285"/>
                  <a:pt x="51016" y="801188"/>
                </a:cubicBezTo>
                <a:cubicBezTo>
                  <a:pt x="127124" y="839241"/>
                  <a:pt x="96234" y="831681"/>
                  <a:pt x="242605" y="801188"/>
                </a:cubicBezTo>
                <a:cubicBezTo>
                  <a:pt x="279234" y="793557"/>
                  <a:pt x="292083" y="773408"/>
                  <a:pt x="320982" y="757645"/>
                </a:cubicBezTo>
                <a:cubicBezTo>
                  <a:pt x="343776" y="745212"/>
                  <a:pt x="369048" y="737213"/>
                  <a:pt x="390651" y="722811"/>
                </a:cubicBezTo>
                <a:cubicBezTo>
                  <a:pt x="399359" y="717005"/>
                  <a:pt x="407415" y="710075"/>
                  <a:pt x="416776" y="705394"/>
                </a:cubicBezTo>
                <a:cubicBezTo>
                  <a:pt x="437552" y="695006"/>
                  <a:pt x="492248" y="676657"/>
                  <a:pt x="512571" y="670560"/>
                </a:cubicBezTo>
                <a:cubicBezTo>
                  <a:pt x="524035" y="667121"/>
                  <a:pt x="536357" y="666454"/>
                  <a:pt x="547405" y="661851"/>
                </a:cubicBezTo>
                <a:cubicBezTo>
                  <a:pt x="571371" y="651865"/>
                  <a:pt x="593106" y="637003"/>
                  <a:pt x="617073" y="627017"/>
                </a:cubicBezTo>
                <a:cubicBezTo>
                  <a:pt x="628121" y="622414"/>
                  <a:pt x="640701" y="622511"/>
                  <a:pt x="651908" y="618308"/>
                </a:cubicBezTo>
                <a:cubicBezTo>
                  <a:pt x="734315" y="587405"/>
                  <a:pt x="634865" y="611266"/>
                  <a:pt x="730285" y="592183"/>
                </a:cubicBezTo>
                <a:cubicBezTo>
                  <a:pt x="755215" y="579717"/>
                  <a:pt x="765612" y="572465"/>
                  <a:pt x="791245" y="566057"/>
                </a:cubicBezTo>
                <a:cubicBezTo>
                  <a:pt x="805605" y="562467"/>
                  <a:pt x="820610" y="561601"/>
                  <a:pt x="834788" y="557348"/>
                </a:cubicBezTo>
                <a:cubicBezTo>
                  <a:pt x="849761" y="552856"/>
                  <a:pt x="863609" y="545189"/>
                  <a:pt x="878331" y="539931"/>
                </a:cubicBezTo>
                <a:cubicBezTo>
                  <a:pt x="956750" y="511924"/>
                  <a:pt x="937228" y="517701"/>
                  <a:pt x="1000251" y="505097"/>
                </a:cubicBezTo>
                <a:cubicBezTo>
                  <a:pt x="1065838" y="461371"/>
                  <a:pt x="982482" y="512712"/>
                  <a:pt x="1061211" y="478971"/>
                </a:cubicBezTo>
                <a:cubicBezTo>
                  <a:pt x="1070831" y="474848"/>
                  <a:pt x="1078628" y="467360"/>
                  <a:pt x="1087336" y="461554"/>
                </a:cubicBezTo>
                <a:cubicBezTo>
                  <a:pt x="1090239" y="452845"/>
                  <a:pt x="1093523" y="444255"/>
                  <a:pt x="1096045" y="435428"/>
                </a:cubicBezTo>
                <a:cubicBezTo>
                  <a:pt x="1099333" y="423920"/>
                  <a:pt x="1100038" y="411595"/>
                  <a:pt x="1104753" y="400594"/>
                </a:cubicBezTo>
                <a:cubicBezTo>
                  <a:pt x="1108876" y="390974"/>
                  <a:pt x="1116786" y="383443"/>
                  <a:pt x="1122171" y="374468"/>
                </a:cubicBezTo>
                <a:cubicBezTo>
                  <a:pt x="1134212" y="354400"/>
                  <a:pt x="1145394" y="333828"/>
                  <a:pt x="1157005" y="313508"/>
                </a:cubicBezTo>
                <a:cubicBezTo>
                  <a:pt x="1171983" y="253593"/>
                  <a:pt x="1177154" y="241436"/>
                  <a:pt x="1174422" y="156754"/>
                </a:cubicBezTo>
                <a:cubicBezTo>
                  <a:pt x="1172820" y="107091"/>
                  <a:pt x="1172718" y="55847"/>
                  <a:pt x="1157005" y="8708"/>
                </a:cubicBezTo>
                <a:cubicBezTo>
                  <a:pt x="1153220" y="-2646"/>
                  <a:pt x="1133782" y="2903"/>
                  <a:pt x="1122171" y="0"/>
                </a:cubicBezTo>
                <a:lnTo>
                  <a:pt x="869622" y="8708"/>
                </a:lnTo>
                <a:cubicBezTo>
                  <a:pt x="834708" y="10411"/>
                  <a:pt x="799767" y="12797"/>
                  <a:pt x="765119" y="17417"/>
                </a:cubicBezTo>
                <a:cubicBezTo>
                  <a:pt x="756020" y="18630"/>
                  <a:pt x="747819" y="23603"/>
                  <a:pt x="738993" y="26125"/>
                </a:cubicBezTo>
                <a:cubicBezTo>
                  <a:pt x="689466" y="40275"/>
                  <a:pt x="714654" y="28234"/>
                  <a:pt x="660616" y="52251"/>
                </a:cubicBezTo>
                <a:cubicBezTo>
                  <a:pt x="648753" y="57523"/>
                  <a:pt x="636914" y="62989"/>
                  <a:pt x="625782" y="69668"/>
                </a:cubicBezTo>
                <a:cubicBezTo>
                  <a:pt x="607832" y="80438"/>
                  <a:pt x="593390" y="97884"/>
                  <a:pt x="573531" y="104503"/>
                </a:cubicBezTo>
                <a:cubicBezTo>
                  <a:pt x="466638" y="140131"/>
                  <a:pt x="652419" y="76840"/>
                  <a:pt x="512571" y="130628"/>
                </a:cubicBezTo>
                <a:cubicBezTo>
                  <a:pt x="486867" y="140514"/>
                  <a:pt x="434193" y="156754"/>
                  <a:pt x="434193" y="156754"/>
                </a:cubicBezTo>
                <a:cubicBezTo>
                  <a:pt x="410970" y="179977"/>
                  <a:pt x="390799" y="206718"/>
                  <a:pt x="364525" y="226423"/>
                </a:cubicBezTo>
                <a:cubicBezTo>
                  <a:pt x="352914" y="235131"/>
                  <a:pt x="341502" y="244112"/>
                  <a:pt x="329691" y="252548"/>
                </a:cubicBezTo>
                <a:cubicBezTo>
                  <a:pt x="321174" y="258631"/>
                  <a:pt x="311606" y="263265"/>
                  <a:pt x="303565" y="269965"/>
                </a:cubicBezTo>
                <a:cubicBezTo>
                  <a:pt x="257489" y="308361"/>
                  <a:pt x="262925" y="296091"/>
                  <a:pt x="242605" y="313508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70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6E6C38-627F-699E-7EC0-60271164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75086"/>
              </p:ext>
            </p:extLst>
          </p:nvPr>
        </p:nvGraphicFramePr>
        <p:xfrm>
          <a:off x="4760084" y="233694"/>
          <a:ext cx="4873354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6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140-9AE3-DF45-82CE-3D75F1D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Schemino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3120-38AD-443C-0AEE-CFA5F7EE5954}"/>
              </a:ext>
            </a:extLst>
          </p:cNvPr>
          <p:cNvSpPr/>
          <p:nvPr/>
        </p:nvSpPr>
        <p:spPr>
          <a:xfrm>
            <a:off x="901337" y="1837509"/>
            <a:ext cx="10515600" cy="46553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1553-0A79-17B3-5EC0-1AD146F9A410}"/>
              </a:ext>
            </a:extLst>
          </p:cNvPr>
          <p:cNvSpPr txBox="1"/>
          <p:nvPr/>
        </p:nvSpPr>
        <p:spPr>
          <a:xfrm>
            <a:off x="901337" y="131499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SVG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64B9D-FAF1-4DA8-AB85-525E7C5CABA7}"/>
              </a:ext>
            </a:extLst>
          </p:cNvPr>
          <p:cNvSpPr txBox="1"/>
          <p:nvPr/>
        </p:nvSpPr>
        <p:spPr>
          <a:xfrm>
            <a:off x="901335" y="2974420"/>
            <a:ext cx="5894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F=60%</a:t>
            </a:r>
            <a:br>
              <a:rPr lang="it-IT" sz="3200" dirty="0"/>
            </a:br>
            <a:r>
              <a:rPr lang="it-IT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it-IT" sz="1800" kern="1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F W</a:t>
            </a:r>
            <a:r>
              <a:rPr kumimoji="0" lang="it-IT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SVG</a:t>
            </a:r>
            <a:endParaRPr lang="it-I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68C4F-3F6C-B34E-D948-0D36C65EA7D8}"/>
              </a:ext>
            </a:extLst>
          </p:cNvPr>
          <p:cNvSpPr/>
          <p:nvPr/>
        </p:nvSpPr>
        <p:spPr>
          <a:xfrm>
            <a:off x="901337" y="1837509"/>
            <a:ext cx="5894747" cy="4655366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D2E5E-2032-3459-9F52-8A26B3941616}"/>
              </a:ext>
            </a:extLst>
          </p:cNvPr>
          <p:cNvCxnSpPr>
            <a:cxnSpLocks/>
          </p:cNvCxnSpPr>
          <p:nvPr/>
        </p:nvCxnSpPr>
        <p:spPr>
          <a:xfrm>
            <a:off x="901337" y="3836194"/>
            <a:ext cx="5894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11BB7C-BA7B-C3EA-4F46-A2B18A5EE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61777"/>
              </p:ext>
            </p:extLst>
          </p:nvPr>
        </p:nvGraphicFramePr>
        <p:xfrm>
          <a:off x="4760084" y="233694"/>
          <a:ext cx="4873354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4172024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3268594385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133249641"/>
                    </a:ext>
                  </a:extLst>
                </a:gridCol>
                <a:gridCol w="1406024">
                  <a:extLst>
                    <a:ext uri="{9D8B030D-6E8A-4147-A177-3AD203B41FA5}">
                      <a16:colId xmlns:a16="http://schemas.microsoft.com/office/drawing/2014/main" val="355364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it-IT" sz="140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F W</a:t>
                      </a:r>
                      <a:r>
                        <a:rPr kumimoji="0" lang="it-IT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SVG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743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1752</Words>
  <Application>Microsoft Office PowerPoint</Application>
  <PresentationFormat>Widescreen</PresentationFormat>
  <Paragraphs>462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di Office</vt:lpstr>
      <vt:lpstr>Esercizio per casa</vt:lpstr>
      <vt:lpstr>Lollipop Chart</vt:lpstr>
      <vt:lpstr>Viste Interattive</vt:lpstr>
      <vt:lpstr>Esercizio 1</vt:lpstr>
      <vt:lpstr>Esercizio 1</vt:lpstr>
      <vt:lpstr>Esercizio 1</vt:lpstr>
      <vt:lpstr>Esercizio 1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Schemino</vt:lpstr>
      <vt:lpstr>Esercizio 2</vt:lpstr>
      <vt:lpstr>Esercizio 2</vt:lpstr>
      <vt:lpstr>Esercizio 2</vt:lpstr>
      <vt:lpstr>d3.brushX()</vt:lpstr>
      <vt:lpstr>Schemino</vt:lpstr>
      <vt:lpstr>Schemino</vt:lpstr>
      <vt:lpstr>Schemino</vt:lpstr>
      <vt:lpstr>Schemino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Mappe</dc:title>
  <dc:creator>Jacopo Mereu</dc:creator>
  <cp:lastModifiedBy>Jacopo Mereu</cp:lastModifiedBy>
  <cp:revision>19</cp:revision>
  <dcterms:created xsi:type="dcterms:W3CDTF">2024-02-19T10:27:15Z</dcterms:created>
  <dcterms:modified xsi:type="dcterms:W3CDTF">2024-05-27T20:13:14Z</dcterms:modified>
</cp:coreProperties>
</file>