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282" r:id="rId40"/>
    <p:sldId id="283" r:id="rId41"/>
    <p:sldId id="284" r:id="rId42"/>
    <p:sldId id="285" r:id="rId4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6C57-1DD5-4D3A-8902-40A814F308A8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EA13-3308-4A8C-904C-57F0BDFB3B35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28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6C57-1DD5-4D3A-8902-40A814F308A8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EA13-3308-4A8C-904C-57F0BDFB3B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754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6C57-1DD5-4D3A-8902-40A814F308A8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EA13-3308-4A8C-904C-57F0BDFB3B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744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6C57-1DD5-4D3A-8902-40A814F308A8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EA13-3308-4A8C-904C-57F0BDFB3B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85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6C57-1DD5-4D3A-8902-40A814F308A8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EA13-3308-4A8C-904C-57F0BDFB3B35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58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6C57-1DD5-4D3A-8902-40A814F308A8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EA13-3308-4A8C-904C-57F0BDFB3B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40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6C57-1DD5-4D3A-8902-40A814F308A8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EA13-3308-4A8C-904C-57F0BDFB3B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15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6C57-1DD5-4D3A-8902-40A814F308A8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EA13-3308-4A8C-904C-57F0BDFB3B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62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6C57-1DD5-4D3A-8902-40A814F308A8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EA13-3308-4A8C-904C-57F0BDFB3B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513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656C57-1DD5-4D3A-8902-40A814F308A8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8BEA13-3308-4A8C-904C-57F0BDFB3B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46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6C57-1DD5-4D3A-8902-40A814F308A8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EA13-3308-4A8C-904C-57F0BDFB3B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293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656C57-1DD5-4D3A-8902-40A814F308A8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8BEA13-3308-4A8C-904C-57F0BDFB3B35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70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Excel_Worksheet5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Excel_Worksheet7.xls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package" Target="../embeddings/Microsoft_Excel_Worksheet8.xlsx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Excel_Worksheet9.xls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package" Target="../embeddings/Microsoft_Excel_Worksheet10.xlsx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louds-daylight-environment-forest-542384/" TargetMode="External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6600" b="1" dirty="0">
                <a:solidFill>
                  <a:schemeClr val="accent2"/>
                </a:solidFill>
              </a:rPr>
              <a:t>PROJECT OF SUSTAINABLE BUSINESS INNOVATION AND FINANCE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Gislon chiara, </a:t>
            </a:r>
            <a:r>
              <a:rPr lang="it-IT" dirty="0" err="1"/>
              <a:t>passaro</a:t>
            </a:r>
            <a:r>
              <a:rPr lang="it-IT" dirty="0"/>
              <a:t> JACOPO</a:t>
            </a:r>
          </a:p>
        </p:txBody>
      </p:sp>
    </p:spTree>
    <p:extLst>
      <p:ext uri="{BB962C8B-B14F-4D97-AF65-F5344CB8AC3E}">
        <p14:creationId xmlns:p14="http://schemas.microsoft.com/office/powerpoint/2010/main" val="345074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97389"/>
            <a:ext cx="3419341" cy="2290509"/>
          </a:xfrm>
        </p:spPr>
        <p:txBody>
          <a:bodyPr anchor="ctr">
            <a:normAutofit/>
          </a:bodyPr>
          <a:lstStyle/>
          <a:p>
            <a:r>
              <a:rPr lang="it-IT" sz="4400" dirty="0"/>
              <a:t>CO2 EMISSIONS BY SECTOR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3206838"/>
            <a:ext cx="3200400" cy="3214275"/>
          </a:xfrm>
        </p:spPr>
        <p:txBody>
          <a:bodyPr>
            <a:normAutofit/>
          </a:bodyPr>
          <a:lstStyle/>
          <a:p>
            <a:r>
              <a:rPr lang="it-IT" sz="2000" dirty="0"/>
              <a:t>Utilities, Energy and Basic </a:t>
            </a:r>
            <a:r>
              <a:rPr lang="it-IT" sz="2000" dirty="0" err="1"/>
              <a:t>Materials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always</a:t>
            </a:r>
            <a:r>
              <a:rPr lang="it-IT" sz="2000" dirty="0"/>
              <a:t> </a:t>
            </a:r>
            <a:r>
              <a:rPr lang="it-IT" sz="2000" dirty="0" err="1"/>
              <a:t>been</a:t>
            </a:r>
            <a:r>
              <a:rPr lang="it-IT" sz="2000" dirty="0"/>
              <a:t> the </a:t>
            </a:r>
            <a:r>
              <a:rPr lang="it-IT" sz="2000" dirty="0" err="1"/>
              <a:t>most</a:t>
            </a:r>
            <a:r>
              <a:rPr lang="it-IT" sz="2000" dirty="0"/>
              <a:t> </a:t>
            </a:r>
            <a:r>
              <a:rPr lang="it-IT" sz="2000" dirty="0" err="1"/>
              <a:t>polluting</a:t>
            </a:r>
            <a:r>
              <a:rPr lang="it-IT" sz="2000" dirty="0"/>
              <a:t> </a:t>
            </a:r>
            <a:r>
              <a:rPr lang="it-IT" sz="2000" dirty="0" err="1"/>
              <a:t>sectors</a:t>
            </a:r>
            <a:endParaRPr lang="it-IT" sz="2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48" y="1448739"/>
            <a:ext cx="6391677" cy="471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5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" y="941900"/>
            <a:ext cx="6073120" cy="450586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243" y="941900"/>
            <a:ext cx="6199089" cy="450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28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97389"/>
            <a:ext cx="3419341" cy="2290509"/>
          </a:xfrm>
        </p:spPr>
        <p:txBody>
          <a:bodyPr anchor="ctr">
            <a:normAutofit/>
          </a:bodyPr>
          <a:lstStyle/>
          <a:p>
            <a:r>
              <a:rPr lang="it-IT" sz="4400" dirty="0"/>
              <a:t>CO2 EMISSIONS BY COUNTRY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3206838"/>
            <a:ext cx="3200400" cy="3214275"/>
          </a:xfrm>
        </p:spPr>
        <p:txBody>
          <a:bodyPr>
            <a:normAutofit/>
          </a:bodyPr>
          <a:lstStyle/>
          <a:p>
            <a:r>
              <a:rPr lang="it-IT" sz="2000" dirty="0"/>
              <a:t>General </a:t>
            </a:r>
            <a:r>
              <a:rPr lang="it-IT" sz="2000" dirty="0" err="1"/>
              <a:t>reduction</a:t>
            </a:r>
            <a:r>
              <a:rPr lang="it-IT" sz="2000" dirty="0"/>
              <a:t> of CO2 </a:t>
            </a:r>
            <a:r>
              <a:rPr lang="it-IT" sz="2000" dirty="0" err="1"/>
              <a:t>emissions</a:t>
            </a:r>
            <a:r>
              <a:rPr lang="it-IT" sz="2000" dirty="0"/>
              <a:t> for </a:t>
            </a:r>
            <a:r>
              <a:rPr lang="it-IT" sz="2000" dirty="0" err="1"/>
              <a:t>all</a:t>
            </a:r>
            <a:r>
              <a:rPr lang="it-IT" sz="2000" dirty="0"/>
              <a:t> </a:t>
            </a:r>
            <a:r>
              <a:rPr lang="it-IT" sz="2000" dirty="0" err="1"/>
              <a:t>European</a:t>
            </a:r>
            <a:r>
              <a:rPr lang="it-IT" sz="2000" dirty="0"/>
              <a:t> </a:t>
            </a:r>
            <a:r>
              <a:rPr lang="it-IT" sz="2000" dirty="0" err="1"/>
              <a:t>countries</a:t>
            </a:r>
            <a:r>
              <a:rPr lang="it-IT" sz="2000" dirty="0"/>
              <a:t>.</a:t>
            </a:r>
          </a:p>
          <a:p>
            <a:r>
              <a:rPr lang="it-IT" sz="2000" dirty="0"/>
              <a:t>Top 3 </a:t>
            </a:r>
            <a:r>
              <a:rPr lang="it-IT" sz="2000" dirty="0" err="1"/>
              <a:t>countries</a:t>
            </a:r>
            <a:r>
              <a:rPr lang="it-IT" sz="2000" dirty="0"/>
              <a:t> for CO2 </a:t>
            </a:r>
            <a:r>
              <a:rPr lang="it-IT" sz="2000" dirty="0" err="1"/>
              <a:t>emissions</a:t>
            </a:r>
            <a:r>
              <a:rPr lang="it-IT" sz="2000" dirty="0"/>
              <a:t>: Poland, </a:t>
            </a:r>
            <a:r>
              <a:rPr lang="it-IT" sz="2000" dirty="0" err="1"/>
              <a:t>Italy</a:t>
            </a:r>
            <a:r>
              <a:rPr lang="it-IT" sz="2000" dirty="0"/>
              <a:t> and </a:t>
            </a:r>
            <a:r>
              <a:rPr lang="it-IT" sz="2000" dirty="0" err="1"/>
              <a:t>Ireland</a:t>
            </a:r>
            <a:endParaRPr lang="it-IT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507" y="1263672"/>
            <a:ext cx="6568628" cy="484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88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749"/>
            <a:ext cx="5992716" cy="443019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247" y="1043323"/>
            <a:ext cx="6101508" cy="451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01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C96068-B6EF-1A4A-D9C4-B484A3FB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DESCRIPTIVE STATISTICS,</a:t>
            </a:r>
            <a:br>
              <a:rPr lang="it-IT" dirty="0"/>
            </a:br>
            <a:r>
              <a:rPr lang="it-IT" dirty="0"/>
              <a:t>per </a:t>
            </a:r>
            <a:r>
              <a:rPr lang="it-IT" dirty="0" err="1"/>
              <a:t>year</a:t>
            </a:r>
            <a:r>
              <a:rPr lang="it-IT" dirty="0"/>
              <a:t> of </a:t>
            </a:r>
            <a:r>
              <a:rPr lang="it-IT" dirty="0" err="1"/>
              <a:t>analysis</a:t>
            </a:r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0761E0-E7DB-24EA-08E8-D4ED1AE9B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err="1"/>
              <a:t>Variables</a:t>
            </a:r>
            <a:r>
              <a:rPr lang="it-IT" dirty="0"/>
              <a:t> under </a:t>
            </a:r>
            <a:r>
              <a:rPr lang="it-IT" dirty="0" err="1"/>
              <a:t>consideration</a:t>
            </a:r>
            <a:r>
              <a:rPr lang="it-IT" dirty="0"/>
              <a:t> are </a:t>
            </a:r>
            <a:r>
              <a:rPr lang="it-IT" dirty="0" err="1"/>
              <a:t>characterised</a:t>
            </a:r>
            <a:r>
              <a:rPr lang="it-IT" dirty="0"/>
              <a:t> by large </a:t>
            </a:r>
            <a:r>
              <a:rPr lang="it-IT" dirty="0" err="1"/>
              <a:t>differences</a:t>
            </a:r>
            <a:r>
              <a:rPr lang="it-IT" dirty="0"/>
              <a:t> in scale </a:t>
            </a:r>
            <a:r>
              <a:rPr lang="it-IT" dirty="0" err="1"/>
              <a:t>variation</a:t>
            </a:r>
            <a:endParaRPr lang="it-IT" dirty="0"/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noticeable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 in </a:t>
            </a:r>
            <a:r>
              <a:rPr lang="it-IT" dirty="0" err="1"/>
              <a:t>Mean</a:t>
            </a:r>
            <a:r>
              <a:rPr lang="it-IT" dirty="0"/>
              <a:t> and </a:t>
            </a:r>
            <a:r>
              <a:rPr lang="it-IT" dirty="0" err="1"/>
              <a:t>Median</a:t>
            </a:r>
            <a:r>
              <a:rPr lang="it-IT" dirty="0"/>
              <a:t> for ESG Score, </a:t>
            </a:r>
            <a:r>
              <a:rPr lang="it-IT" dirty="0" err="1"/>
              <a:t>while</a:t>
            </a:r>
            <a:r>
              <a:rPr lang="it-IT" dirty="0"/>
              <a:t> companies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 </a:t>
            </a:r>
            <a:r>
              <a:rPr lang="it-IT" dirty="0" err="1"/>
              <a:t>Emissions</a:t>
            </a:r>
            <a:endParaRPr lang="it-IT" dirty="0"/>
          </a:p>
          <a:p>
            <a:r>
              <a:rPr lang="it-IT" dirty="0"/>
              <a:t>Min and Max </a:t>
            </a:r>
            <a:r>
              <a:rPr lang="it-IT" dirty="0" err="1"/>
              <a:t>values</a:t>
            </a:r>
            <a:r>
              <a:rPr lang="it-IT" dirty="0"/>
              <a:t> of ROE </a:t>
            </a:r>
            <a:r>
              <a:rPr lang="it-IT" dirty="0" err="1"/>
              <a:t>knew</a:t>
            </a:r>
            <a:r>
              <a:rPr lang="it-IT" dirty="0"/>
              <a:t> an </a:t>
            </a:r>
            <a:r>
              <a:rPr lang="it-IT" dirty="0" err="1"/>
              <a:t>enlargement</a:t>
            </a:r>
            <a:r>
              <a:rPr lang="it-IT" dirty="0"/>
              <a:t> in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, </a:t>
            </a:r>
            <a:r>
              <a:rPr lang="it-IT" dirty="0" err="1"/>
              <a:t>accompanied</a:t>
            </a:r>
            <a:r>
              <a:rPr lang="it-IT" dirty="0"/>
              <a:t> by an </a:t>
            </a:r>
            <a:r>
              <a:rPr lang="it-IT" dirty="0" err="1"/>
              <a:t>increase</a:t>
            </a:r>
            <a:r>
              <a:rPr lang="it-IT" dirty="0"/>
              <a:t> in Standard </a:t>
            </a:r>
            <a:r>
              <a:rPr lang="it-IT" dirty="0" err="1"/>
              <a:t>Deviation</a:t>
            </a:r>
            <a:r>
              <a:rPr lang="it-IT" dirty="0"/>
              <a:t> </a:t>
            </a:r>
            <a:endParaRPr lang="en-GB" dirty="0"/>
          </a:p>
        </p:txBody>
      </p:sp>
      <p:graphicFrame>
        <p:nvGraphicFramePr>
          <p:cNvPr id="7" name="Oggetto 6">
            <a:extLst>
              <a:ext uri="{FF2B5EF4-FFF2-40B4-BE49-F238E27FC236}">
                <a16:creationId xmlns:a16="http://schemas.microsoft.com/office/drawing/2014/main" id="{2F0118B2-26ED-CACD-2338-39FAF885E5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651762"/>
              </p:ext>
            </p:extLst>
          </p:nvPr>
        </p:nvGraphicFramePr>
        <p:xfrm>
          <a:off x="4406045" y="868039"/>
          <a:ext cx="7785955" cy="543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713397" imgH="4388978" progId="Excel.Sheet.12">
                  <p:embed/>
                </p:oleObj>
              </mc:Choice>
              <mc:Fallback>
                <p:oleObj name="Worksheet" r:id="rId2" imgW="6713397" imgH="4388978" progId="Excel.Sheet.12">
                  <p:embed/>
                  <p:pic>
                    <p:nvPicPr>
                      <p:cNvPr id="6" name="Oggetto 5">
                        <a:extLst>
                          <a:ext uri="{FF2B5EF4-FFF2-40B4-BE49-F238E27FC236}">
                            <a16:creationId xmlns:a16="http://schemas.microsoft.com/office/drawing/2014/main" id="{5CB4D406-43B2-4D51-F39E-C772906676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06045" y="868039"/>
                        <a:ext cx="7785955" cy="543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2858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51074A-2627-07AE-EC8B-A930DC0E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CORRELATION TABLES, 2019</a:t>
            </a:r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3006458-ED33-45E2-8C5D-4C26086DE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Values are </a:t>
            </a:r>
            <a:r>
              <a:rPr lang="it-IT" dirty="0" err="1"/>
              <a:t>splitted</a:t>
            </a:r>
            <a:r>
              <a:rPr lang="it-IT" dirty="0"/>
              <a:t> to </a:t>
            </a:r>
            <a:r>
              <a:rPr lang="it-IT" dirty="0" err="1"/>
              <a:t>underline</a:t>
            </a:r>
            <a:r>
              <a:rPr lang="it-IT" dirty="0"/>
              <a:t> a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target </a:t>
            </a:r>
            <a:r>
              <a:rPr lang="it-IT" dirty="0" err="1"/>
              <a:t>variable</a:t>
            </a:r>
            <a:r>
              <a:rPr lang="it-IT" dirty="0"/>
              <a:t> and </a:t>
            </a:r>
            <a:r>
              <a:rPr lang="it-IT" dirty="0" err="1"/>
              <a:t>independent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</a:t>
            </a:r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determine a </a:t>
            </a:r>
            <a:r>
              <a:rPr lang="it-IT" dirty="0" err="1"/>
              <a:t>consistent</a:t>
            </a:r>
            <a:r>
              <a:rPr lang="it-IT" dirty="0"/>
              <a:t>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Environmental</a:t>
            </a:r>
            <a:r>
              <a:rPr lang="it-IT" dirty="0"/>
              <a:t> scores, </a:t>
            </a:r>
            <a:r>
              <a:rPr lang="it-IT" dirty="0" err="1"/>
              <a:t>Emissions</a:t>
            </a:r>
            <a:r>
              <a:rPr lang="it-IT" dirty="0"/>
              <a:t> and Revenues</a:t>
            </a:r>
            <a:endParaRPr lang="en-GB" dirty="0"/>
          </a:p>
        </p:txBody>
      </p:sp>
      <p:graphicFrame>
        <p:nvGraphicFramePr>
          <p:cNvPr id="6" name="Oggetto 5">
            <a:extLst>
              <a:ext uri="{FF2B5EF4-FFF2-40B4-BE49-F238E27FC236}">
                <a16:creationId xmlns:a16="http://schemas.microsoft.com/office/drawing/2014/main" id="{7E937D52-6D83-B080-DB8F-0F83B46CC8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334062"/>
              </p:ext>
            </p:extLst>
          </p:nvPr>
        </p:nvGraphicFramePr>
        <p:xfrm>
          <a:off x="4196514" y="1387427"/>
          <a:ext cx="8077672" cy="4364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713397" imgH="3626994" progId="Excel.Sheet.12">
                  <p:embed/>
                </p:oleObj>
              </mc:Choice>
              <mc:Fallback>
                <p:oleObj name="Worksheet" r:id="rId2" imgW="6713397" imgH="362699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6514" y="1387427"/>
                        <a:ext cx="8077672" cy="43645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3826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17941D-1A13-E946-0D8D-9846B4CE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CORRELATION TABLES, 2020</a:t>
            </a:r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7F7890D-76A2-7E16-09D2-998953573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Values are </a:t>
            </a:r>
            <a:r>
              <a:rPr lang="it-IT" dirty="0" err="1"/>
              <a:t>splitted</a:t>
            </a:r>
            <a:r>
              <a:rPr lang="it-IT" dirty="0"/>
              <a:t> to </a:t>
            </a:r>
            <a:r>
              <a:rPr lang="it-IT" dirty="0" err="1"/>
              <a:t>underline</a:t>
            </a:r>
            <a:r>
              <a:rPr lang="it-IT" dirty="0"/>
              <a:t> a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target </a:t>
            </a:r>
            <a:r>
              <a:rPr lang="it-IT" dirty="0" err="1"/>
              <a:t>variable</a:t>
            </a:r>
            <a:r>
              <a:rPr lang="it-IT" dirty="0"/>
              <a:t> and </a:t>
            </a:r>
            <a:r>
              <a:rPr lang="it-IT" dirty="0" err="1"/>
              <a:t>independent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</a:t>
            </a:r>
          </a:p>
          <a:p>
            <a:r>
              <a:rPr lang="it-IT" dirty="0"/>
              <a:t>The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CO2 </a:t>
            </a:r>
            <a:r>
              <a:rPr lang="it-IT" dirty="0" err="1"/>
              <a:t>Emissions</a:t>
            </a:r>
            <a:r>
              <a:rPr lang="it-IT" dirty="0"/>
              <a:t> and ROE </a:t>
            </a:r>
            <a:r>
              <a:rPr lang="it-IT" dirty="0" err="1"/>
              <a:t>tend</a:t>
            </a:r>
            <a:r>
              <a:rPr lang="it-IT" dirty="0"/>
              <a:t> to converge to 0 </a:t>
            </a:r>
            <a:r>
              <a:rPr lang="it-IT" dirty="0" err="1"/>
              <a:t>during</a:t>
            </a:r>
            <a:r>
              <a:rPr lang="it-IT" dirty="0"/>
              <a:t> the </a:t>
            </a:r>
            <a:r>
              <a:rPr lang="it-IT" dirty="0" err="1"/>
              <a:t>period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BF0A6348-1106-0BDE-4C2B-FCD26C556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736462"/>
              </p:ext>
            </p:extLst>
          </p:nvPr>
        </p:nvGraphicFramePr>
        <p:xfrm>
          <a:off x="4197050" y="1408526"/>
          <a:ext cx="8100458" cy="437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713397" imgH="3626994" progId="Excel.Sheet.12">
                  <p:embed/>
                </p:oleObj>
              </mc:Choice>
              <mc:Fallback>
                <p:oleObj name="Worksheet" r:id="rId2" imgW="6713397" imgH="362699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7050" y="1408526"/>
                        <a:ext cx="8100458" cy="4376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5075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852846-422A-56C5-3C5F-30EB4E12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CORRELATION TABLES, 2021 </a:t>
            </a:r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FFA45F-D506-3563-C5A4-B695E479D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Values are </a:t>
            </a:r>
            <a:r>
              <a:rPr lang="it-IT" dirty="0" err="1"/>
              <a:t>splitted</a:t>
            </a:r>
            <a:r>
              <a:rPr lang="it-IT" dirty="0"/>
              <a:t> to </a:t>
            </a:r>
            <a:r>
              <a:rPr lang="it-IT" dirty="0" err="1"/>
              <a:t>underline</a:t>
            </a:r>
            <a:r>
              <a:rPr lang="it-IT" dirty="0"/>
              <a:t> a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target </a:t>
            </a:r>
            <a:r>
              <a:rPr lang="it-IT" dirty="0" err="1"/>
              <a:t>variable</a:t>
            </a:r>
            <a:r>
              <a:rPr lang="it-IT" dirty="0"/>
              <a:t> and </a:t>
            </a:r>
            <a:r>
              <a:rPr lang="it-IT" dirty="0" err="1"/>
              <a:t>independent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</a:t>
            </a:r>
          </a:p>
          <a:p>
            <a:r>
              <a:rPr lang="it-IT" dirty="0" err="1"/>
              <a:t>Decrease</a:t>
            </a:r>
            <a:r>
              <a:rPr lang="it-IT" dirty="0"/>
              <a:t> in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ESG and ROE; switch from positive to negative in the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CO2 and ROE</a:t>
            </a:r>
          </a:p>
          <a:p>
            <a:r>
              <a:rPr lang="it-IT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187960FA-76BA-5FE1-46F0-FC8C3665CC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143976"/>
              </p:ext>
            </p:extLst>
          </p:nvPr>
        </p:nvGraphicFramePr>
        <p:xfrm>
          <a:off x="4175576" y="1447213"/>
          <a:ext cx="8096175" cy="4338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713397" imgH="3596719" progId="Excel.Sheet.12">
                  <p:embed/>
                </p:oleObj>
              </mc:Choice>
              <mc:Fallback>
                <p:oleObj name="Worksheet" r:id="rId2" imgW="6713397" imgH="359671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75576" y="1447213"/>
                        <a:ext cx="8096175" cy="4338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85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000B04-6FDD-C830-FB1B-B0282757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Linear </a:t>
            </a:r>
            <a:r>
              <a:rPr lang="it-IT" dirty="0" err="1"/>
              <a:t>Regression</a:t>
            </a:r>
            <a:r>
              <a:rPr lang="it-IT" dirty="0"/>
              <a:t> Model 	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C4ED86-7799-EC0F-C788-85A2717F0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ROE = 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Variable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ESG Score, log(C02 </a:t>
            </a:r>
            <a:r>
              <a:rPr lang="it-IT" dirty="0" err="1"/>
              <a:t>Emissions</a:t>
            </a:r>
            <a:r>
              <a:rPr lang="it-IT" dirty="0"/>
              <a:t>)  = Independent </a:t>
            </a:r>
            <a:r>
              <a:rPr lang="it-IT" dirty="0" err="1"/>
              <a:t>Variables</a:t>
            </a:r>
            <a:r>
              <a:rPr lang="it-IT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Log(</a:t>
            </a:r>
            <a:r>
              <a:rPr lang="it-IT" dirty="0" err="1"/>
              <a:t>TotRevenue</a:t>
            </a:r>
            <a:r>
              <a:rPr lang="it-IT" dirty="0"/>
              <a:t>), log(</a:t>
            </a:r>
            <a:r>
              <a:rPr lang="it-IT" dirty="0" err="1"/>
              <a:t>TotAssets</a:t>
            </a:r>
            <a:r>
              <a:rPr lang="it-IT" dirty="0"/>
              <a:t>), log(</a:t>
            </a:r>
            <a:r>
              <a:rPr lang="it-IT" dirty="0" err="1"/>
              <a:t>Employees</a:t>
            </a:r>
            <a:r>
              <a:rPr lang="it-IT" dirty="0"/>
              <a:t>) = </a:t>
            </a:r>
            <a:r>
              <a:rPr lang="it-IT" dirty="0" err="1"/>
              <a:t>Structural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NULL HYPOTHESIS =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no </a:t>
            </a:r>
            <a:r>
              <a:rPr lang="it-IT" dirty="0" err="1"/>
              <a:t>relevance</a:t>
            </a:r>
            <a:r>
              <a:rPr lang="it-IT" dirty="0"/>
              <a:t> in </a:t>
            </a:r>
            <a:r>
              <a:rPr lang="it-IT" dirty="0" err="1"/>
              <a:t>Environmental</a:t>
            </a:r>
            <a:r>
              <a:rPr lang="it-IT" dirty="0"/>
              <a:t> </a:t>
            </a:r>
            <a:r>
              <a:rPr lang="it-IT" dirty="0" err="1"/>
              <a:t>Indicators</a:t>
            </a:r>
            <a:r>
              <a:rPr lang="it-IT" dirty="0"/>
              <a:t> for Return on Equity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593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558269-97AB-3D58-9DC4-491AC9BF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Linear </a:t>
            </a:r>
            <a:r>
              <a:rPr lang="it-IT" dirty="0" err="1"/>
              <a:t>Regression</a:t>
            </a:r>
            <a:r>
              <a:rPr lang="it-IT" dirty="0"/>
              <a:t> Model </a:t>
            </a:r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DF6F9A4-6FF1-5475-D29C-DBE01CEAE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err="1"/>
              <a:t>Year</a:t>
            </a:r>
            <a:r>
              <a:rPr lang="it-IT" dirty="0"/>
              <a:t> : 2019</a:t>
            </a:r>
          </a:p>
          <a:p>
            <a:r>
              <a:rPr lang="it-IT" dirty="0"/>
              <a:t>No </a:t>
            </a:r>
            <a:r>
              <a:rPr lang="it-IT" dirty="0" err="1"/>
              <a:t>statistical</a:t>
            </a:r>
            <a:r>
              <a:rPr lang="it-IT" dirty="0"/>
              <a:t> </a:t>
            </a:r>
            <a:r>
              <a:rPr lang="it-IT" dirty="0" err="1"/>
              <a:t>significance</a:t>
            </a:r>
            <a:r>
              <a:rPr lang="it-IT" dirty="0"/>
              <a:t> </a:t>
            </a:r>
            <a:r>
              <a:rPr lang="it-IT" dirty="0" err="1"/>
              <a:t>referring</a:t>
            </a:r>
            <a:r>
              <a:rPr lang="it-IT" dirty="0"/>
              <a:t> to ESG Score on ROE </a:t>
            </a:r>
          </a:p>
          <a:p>
            <a:r>
              <a:rPr lang="it-IT" dirty="0"/>
              <a:t>A </a:t>
            </a:r>
            <a:r>
              <a:rPr lang="it-IT" dirty="0" err="1"/>
              <a:t>unit</a:t>
            </a:r>
            <a:r>
              <a:rPr lang="it-IT" dirty="0"/>
              <a:t> </a:t>
            </a:r>
            <a:r>
              <a:rPr lang="it-IT" dirty="0" err="1"/>
              <a:t>percentage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 in CO2 </a:t>
            </a:r>
            <a:r>
              <a:rPr lang="it-IT" dirty="0" err="1"/>
              <a:t>Emissions</a:t>
            </a:r>
            <a:r>
              <a:rPr lang="it-IT" dirty="0"/>
              <a:t> </a:t>
            </a:r>
            <a:r>
              <a:rPr lang="it-IT" dirty="0" err="1"/>
              <a:t>translates</a:t>
            </a:r>
            <a:r>
              <a:rPr lang="it-IT" dirty="0"/>
              <a:t> with </a:t>
            </a:r>
            <a:r>
              <a:rPr lang="it-IT" dirty="0" err="1"/>
              <a:t>statistical</a:t>
            </a:r>
            <a:r>
              <a:rPr lang="it-IT" dirty="0"/>
              <a:t> </a:t>
            </a:r>
            <a:r>
              <a:rPr lang="it-IT" dirty="0" err="1"/>
              <a:t>significance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an </a:t>
            </a:r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decrease</a:t>
            </a:r>
            <a:r>
              <a:rPr lang="it-IT" dirty="0"/>
              <a:t> in ROE of 0,0075 (0,34378)  </a:t>
            </a:r>
            <a:endParaRPr lang="en-GB" dirty="0"/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34EBD230-41B2-E181-8384-7CA44440A1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675211"/>
              </p:ext>
            </p:extLst>
          </p:nvPr>
        </p:nvGraphicFramePr>
        <p:xfrm>
          <a:off x="4567237" y="937259"/>
          <a:ext cx="6783195" cy="3185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884597" imgH="2293628" progId="Excel.Sheet.12">
                  <p:embed/>
                </p:oleObj>
              </mc:Choice>
              <mc:Fallback>
                <p:oleObj name="Worksheet" r:id="rId2" imgW="4884597" imgH="229362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67237" y="937259"/>
                        <a:ext cx="6783195" cy="31854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ggetto 5">
            <a:extLst>
              <a:ext uri="{FF2B5EF4-FFF2-40B4-BE49-F238E27FC236}">
                <a16:creationId xmlns:a16="http://schemas.microsoft.com/office/drawing/2014/main" id="{4A744CEC-17DD-1E56-7802-A8B49C1076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938715"/>
              </p:ext>
            </p:extLst>
          </p:nvPr>
        </p:nvGraphicFramePr>
        <p:xfrm>
          <a:off x="4567237" y="4417204"/>
          <a:ext cx="6783329" cy="1069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884597" imgH="769659" progId="Excel.Sheet.12">
                  <p:embed/>
                </p:oleObj>
              </mc:Choice>
              <mc:Fallback>
                <p:oleObj name="Worksheet" r:id="rId4" imgW="4884597" imgH="7696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7237" y="4417204"/>
                        <a:ext cx="6783329" cy="1069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94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OVERVIEW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MAIN GOALS:</a:t>
            </a:r>
          </a:p>
          <a:p>
            <a:r>
              <a:rPr lang="it-IT" dirty="0"/>
              <a:t>- How </a:t>
            </a:r>
            <a:r>
              <a:rPr lang="it-IT" dirty="0" err="1"/>
              <a:t>was</a:t>
            </a:r>
            <a:r>
              <a:rPr lang="it-IT" dirty="0"/>
              <a:t> the </a:t>
            </a:r>
            <a:r>
              <a:rPr lang="it-IT" dirty="0" err="1"/>
              <a:t>dynamic</a:t>
            </a:r>
            <a:r>
              <a:rPr lang="it-IT" dirty="0"/>
              <a:t> of ESG score and CO2 </a:t>
            </a:r>
            <a:r>
              <a:rPr lang="it-IT" dirty="0" err="1"/>
              <a:t>Emissions</a:t>
            </a:r>
            <a:r>
              <a:rPr lang="it-IT" dirty="0"/>
              <a:t> </a:t>
            </a:r>
            <a:r>
              <a:rPr lang="it-IT" dirty="0" err="1"/>
              <a:t>disclosed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the last 3 </a:t>
            </a:r>
            <a:r>
              <a:rPr lang="it-IT" dirty="0" err="1"/>
              <a:t>years</a:t>
            </a:r>
            <a:r>
              <a:rPr lang="it-IT" dirty="0"/>
              <a:t>? </a:t>
            </a:r>
          </a:p>
          <a:p>
            <a:r>
              <a:rPr lang="it-IT" dirty="0"/>
              <a:t>-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determine a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ESG Score and C02 </a:t>
            </a:r>
            <a:r>
              <a:rPr lang="it-IT" dirty="0" err="1"/>
              <a:t>Emissions</a:t>
            </a:r>
            <a:r>
              <a:rPr lang="it-IT" dirty="0"/>
              <a:t>?</a:t>
            </a:r>
          </a:p>
          <a:p>
            <a:r>
              <a:rPr lang="it-IT" dirty="0"/>
              <a:t>- Does the financial </a:t>
            </a:r>
            <a:r>
              <a:rPr lang="it-IT" dirty="0" err="1"/>
              <a:t>return</a:t>
            </a:r>
            <a:r>
              <a:rPr lang="it-IT" dirty="0"/>
              <a:t> on capital </a:t>
            </a:r>
            <a:r>
              <a:rPr lang="it-IT" dirty="0" err="1"/>
              <a:t>effectively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environmental</a:t>
            </a:r>
            <a:r>
              <a:rPr lang="it-IT" dirty="0"/>
              <a:t> performance?</a:t>
            </a:r>
          </a:p>
          <a:p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SOURCE: </a:t>
            </a:r>
            <a:r>
              <a:rPr lang="it-IT" dirty="0" err="1"/>
              <a:t>Refinitiv</a:t>
            </a:r>
            <a:r>
              <a:rPr lang="it-I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TIME PERIOD: from 2019 to 2021.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DATA PERIODICITY: </a:t>
            </a:r>
            <a:r>
              <a:rPr lang="it-IT" dirty="0" err="1"/>
              <a:t>Annual</a:t>
            </a:r>
            <a:r>
              <a:rPr lang="it-IT" dirty="0"/>
              <a:t> data (FY).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COUNTRIES CONSIDERED: Austria, </a:t>
            </a:r>
            <a:r>
              <a:rPr lang="it-IT" dirty="0" err="1"/>
              <a:t>Belgium</a:t>
            </a:r>
            <a:r>
              <a:rPr lang="it-IT" dirty="0"/>
              <a:t>, </a:t>
            </a:r>
            <a:r>
              <a:rPr lang="it-IT" dirty="0" err="1"/>
              <a:t>Denmark</a:t>
            </a:r>
            <a:r>
              <a:rPr lang="it-IT" dirty="0"/>
              <a:t>, </a:t>
            </a:r>
            <a:r>
              <a:rPr lang="it-IT" dirty="0" err="1"/>
              <a:t>Finland</a:t>
            </a:r>
            <a:r>
              <a:rPr lang="it-IT" dirty="0"/>
              <a:t>, France, Germany, </a:t>
            </a:r>
            <a:r>
              <a:rPr lang="it-IT" dirty="0" err="1"/>
              <a:t>Greece</a:t>
            </a:r>
            <a:r>
              <a:rPr lang="it-IT" dirty="0"/>
              <a:t>, Iceland, </a:t>
            </a:r>
            <a:r>
              <a:rPr lang="it-IT" dirty="0" err="1"/>
              <a:t>Ireland</a:t>
            </a:r>
            <a:r>
              <a:rPr lang="it-IT" dirty="0"/>
              <a:t>, </a:t>
            </a:r>
            <a:r>
              <a:rPr lang="it-IT" dirty="0" err="1"/>
              <a:t>Italy</a:t>
            </a:r>
            <a:r>
              <a:rPr lang="it-IT" dirty="0"/>
              <a:t>, Luxembourg, Malta, Netherlands, Poland, Portugal </a:t>
            </a:r>
            <a:r>
              <a:rPr lang="it-IT" dirty="0" err="1"/>
              <a:t>Spain</a:t>
            </a:r>
            <a:r>
              <a:rPr lang="it-IT" dirty="0"/>
              <a:t>, </a:t>
            </a:r>
            <a:r>
              <a:rPr lang="it-IT" dirty="0" err="1"/>
              <a:t>Sweden</a:t>
            </a:r>
            <a:r>
              <a:rPr lang="it-IT" dirty="0"/>
              <a:t>, </a:t>
            </a:r>
            <a:r>
              <a:rPr lang="it-IT" dirty="0" err="1"/>
              <a:t>Switzerlan</a:t>
            </a:r>
            <a:r>
              <a:rPr lang="it-IT" dirty="0"/>
              <a:t>, Ukraine, UK.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VARIABLES CONSIDERED : ESG Score, CO2 </a:t>
            </a:r>
            <a:r>
              <a:rPr lang="it-IT" dirty="0" err="1"/>
              <a:t>Emissions</a:t>
            </a:r>
            <a:r>
              <a:rPr lang="it-IT" dirty="0"/>
              <a:t>, ROE («Return on Equity»), Tot. Revenue, Tot. Assets, AVG </a:t>
            </a:r>
            <a:r>
              <a:rPr lang="it-IT" dirty="0" err="1"/>
              <a:t>Employees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0741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CD962C-826F-73A6-6885-9DF1D770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LINEAR REGRESSION MODEL</a:t>
            </a:r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963B85D-8D06-BFD9-717F-BCE5FFA52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err="1"/>
              <a:t>Year</a:t>
            </a:r>
            <a:r>
              <a:rPr lang="it-IT" dirty="0"/>
              <a:t> 2020</a:t>
            </a:r>
          </a:p>
          <a:p>
            <a:r>
              <a:rPr lang="it-IT" dirty="0"/>
              <a:t>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reject</a:t>
            </a:r>
            <a:r>
              <a:rPr lang="it-IT" dirty="0"/>
              <a:t> </a:t>
            </a:r>
            <a:r>
              <a:rPr lang="it-IT" dirty="0" err="1"/>
              <a:t>Null</a:t>
            </a:r>
            <a:r>
              <a:rPr lang="it-IT" dirty="0"/>
              <a:t> </a:t>
            </a:r>
            <a:r>
              <a:rPr lang="it-IT" dirty="0" err="1"/>
              <a:t>Hypothesis</a:t>
            </a:r>
            <a:r>
              <a:rPr lang="it-IT" dirty="0"/>
              <a:t> for ESG Score : p-</a:t>
            </a:r>
            <a:r>
              <a:rPr lang="it-IT" dirty="0" err="1"/>
              <a:t>value</a:t>
            </a:r>
            <a:r>
              <a:rPr lang="it-IT" dirty="0"/>
              <a:t> = 0,3771</a:t>
            </a: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increase</a:t>
            </a:r>
            <a:r>
              <a:rPr lang="it-IT" dirty="0"/>
              <a:t> in </a:t>
            </a:r>
            <a:r>
              <a:rPr lang="it-IT" dirty="0" err="1"/>
              <a:t>significance</a:t>
            </a:r>
            <a:r>
              <a:rPr lang="it-IT" dirty="0"/>
              <a:t> for C02 </a:t>
            </a:r>
            <a:r>
              <a:rPr lang="it-IT" dirty="0" err="1"/>
              <a:t>Emissions</a:t>
            </a:r>
            <a:r>
              <a:rPr lang="it-IT" dirty="0"/>
              <a:t> : a </a:t>
            </a:r>
            <a:r>
              <a:rPr lang="it-IT" dirty="0" err="1"/>
              <a:t>unit</a:t>
            </a:r>
            <a:r>
              <a:rPr lang="it-IT" dirty="0"/>
              <a:t> </a:t>
            </a:r>
            <a:r>
              <a:rPr lang="it-IT" dirty="0" err="1"/>
              <a:t>percentage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 in </a:t>
            </a:r>
            <a:r>
              <a:rPr lang="it-IT" dirty="0" err="1"/>
              <a:t>Emissions</a:t>
            </a:r>
            <a:r>
              <a:rPr lang="it-IT" dirty="0"/>
              <a:t> </a:t>
            </a:r>
            <a:r>
              <a:rPr lang="it-IT" dirty="0" err="1"/>
              <a:t>translates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an </a:t>
            </a:r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decrease</a:t>
            </a:r>
            <a:r>
              <a:rPr lang="it-IT" dirty="0"/>
              <a:t> in ROE of 0,0112</a:t>
            </a:r>
          </a:p>
          <a:p>
            <a:r>
              <a:rPr lang="it-IT" dirty="0"/>
              <a:t>Low R^2 = 0,058, </a:t>
            </a: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observations</a:t>
            </a:r>
            <a:r>
              <a:rPr lang="it-IT" dirty="0"/>
              <a:t> and </a:t>
            </a:r>
            <a:r>
              <a:rPr lang="it-IT" dirty="0" err="1"/>
              <a:t>many</a:t>
            </a:r>
            <a:r>
              <a:rPr lang="it-IT" dirty="0"/>
              <a:t> non </a:t>
            </a:r>
            <a:r>
              <a:rPr lang="it-IT" dirty="0" err="1"/>
              <a:t>included</a:t>
            </a:r>
            <a:r>
              <a:rPr lang="it-IT" dirty="0"/>
              <a:t> </a:t>
            </a:r>
            <a:r>
              <a:rPr lang="it-IT" dirty="0" err="1"/>
              <a:t>varibales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assume </a:t>
            </a:r>
            <a:r>
              <a:rPr lang="it-IT" dirty="0" err="1"/>
              <a:t>that</a:t>
            </a:r>
            <a:r>
              <a:rPr lang="it-IT" dirty="0"/>
              <a:t> this model </a:t>
            </a:r>
            <a:r>
              <a:rPr lang="it-IT" dirty="0" err="1"/>
              <a:t>could</a:t>
            </a:r>
            <a:r>
              <a:rPr lang="it-IT" dirty="0"/>
              <a:t> be so </a:t>
            </a:r>
            <a:r>
              <a:rPr lang="it-IT" dirty="0" err="1"/>
              <a:t>explanatory</a:t>
            </a:r>
            <a:endParaRPr lang="en-GB" dirty="0"/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49FA5094-DA68-6077-FFA5-7852242E84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485588"/>
              </p:ext>
            </p:extLst>
          </p:nvPr>
        </p:nvGraphicFramePr>
        <p:xfrm>
          <a:off x="4634645" y="944808"/>
          <a:ext cx="7100155" cy="333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884597" imgH="2293628" progId="Excel.Sheet.12">
                  <p:embed/>
                </p:oleObj>
              </mc:Choice>
              <mc:Fallback>
                <p:oleObj name="Worksheet" r:id="rId2" imgW="4884597" imgH="229362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34645" y="944808"/>
                        <a:ext cx="7100155" cy="333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ggetto 5">
            <a:extLst>
              <a:ext uri="{FF2B5EF4-FFF2-40B4-BE49-F238E27FC236}">
                <a16:creationId xmlns:a16="http://schemas.microsoft.com/office/drawing/2014/main" id="{718DFC66-A28A-7FB5-2CD8-2BA3609FE2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973702"/>
              </p:ext>
            </p:extLst>
          </p:nvPr>
        </p:nvGraphicFramePr>
        <p:xfrm>
          <a:off x="4634645" y="4422165"/>
          <a:ext cx="6970405" cy="826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884597" imgH="579057" progId="Excel.Sheet.12">
                  <p:embed/>
                </p:oleObj>
              </mc:Choice>
              <mc:Fallback>
                <p:oleObj name="Worksheet" r:id="rId4" imgW="4884597" imgH="5790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34645" y="4422165"/>
                        <a:ext cx="6970405" cy="826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9669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9DA9D0-3FB6-6FDC-D99F-92C5917C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LINEAR REGRESSION MODEL	</a:t>
            </a:r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457129-4017-32D1-6FD5-EBBBF967C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err="1"/>
              <a:t>Year</a:t>
            </a:r>
            <a:r>
              <a:rPr lang="it-IT" dirty="0"/>
              <a:t> 2021</a:t>
            </a:r>
            <a:br>
              <a:rPr lang="it-IT" dirty="0"/>
            </a:br>
            <a:endParaRPr lang="it-IT" dirty="0"/>
          </a:p>
          <a:p>
            <a:r>
              <a:rPr lang="it-IT" dirty="0"/>
              <a:t>No </a:t>
            </a:r>
            <a:r>
              <a:rPr lang="it-IT" dirty="0" err="1"/>
              <a:t>influence</a:t>
            </a:r>
            <a:r>
              <a:rPr lang="it-IT" dirty="0"/>
              <a:t> in the ESG </a:t>
            </a:r>
            <a:r>
              <a:rPr lang="it-IT" dirty="0" err="1"/>
              <a:t>measurements</a:t>
            </a:r>
            <a:endParaRPr lang="it-IT" dirty="0"/>
          </a:p>
          <a:p>
            <a:r>
              <a:rPr lang="it-IT" dirty="0"/>
              <a:t>For the </a:t>
            </a:r>
            <a:r>
              <a:rPr lang="it-IT" dirty="0" err="1"/>
              <a:t>year</a:t>
            </a:r>
            <a:r>
              <a:rPr lang="it-IT" dirty="0"/>
              <a:t> 2021 the </a:t>
            </a:r>
            <a:r>
              <a:rPr lang="it-IT" dirty="0" err="1"/>
              <a:t>statistical</a:t>
            </a:r>
            <a:r>
              <a:rPr lang="it-IT" dirty="0"/>
              <a:t> </a:t>
            </a:r>
            <a:r>
              <a:rPr lang="it-IT" dirty="0" err="1"/>
              <a:t>significance</a:t>
            </a:r>
            <a:r>
              <a:rPr lang="it-IT" dirty="0"/>
              <a:t> for CO2 </a:t>
            </a:r>
            <a:r>
              <a:rPr lang="it-IT" dirty="0" err="1"/>
              <a:t>Emissions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canceled</a:t>
            </a:r>
            <a:r>
              <a:rPr lang="it-IT" dirty="0"/>
              <a:t> (p-</a:t>
            </a:r>
            <a:r>
              <a:rPr lang="it-IT" dirty="0" err="1"/>
              <a:t>value</a:t>
            </a:r>
            <a:r>
              <a:rPr lang="it-IT" dirty="0"/>
              <a:t> = 0,0672),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think</a:t>
            </a:r>
            <a:r>
              <a:rPr lang="it-IT" dirty="0"/>
              <a:t> to some </a:t>
            </a:r>
            <a:r>
              <a:rPr lang="it-IT" dirty="0" err="1"/>
              <a:t>systemic</a:t>
            </a:r>
            <a:r>
              <a:rPr lang="it-IT" dirty="0"/>
              <a:t> </a:t>
            </a:r>
            <a:r>
              <a:rPr lang="it-IT" dirty="0" err="1"/>
              <a:t>changed</a:t>
            </a:r>
            <a:r>
              <a:rPr lang="it-IT" dirty="0"/>
              <a:t> </a:t>
            </a:r>
            <a:r>
              <a:rPr lang="it-IT" dirty="0" err="1"/>
              <a:t>condition</a:t>
            </a:r>
            <a:endParaRPr lang="it-IT" dirty="0"/>
          </a:p>
          <a:p>
            <a:endParaRPr lang="en-GB" dirty="0"/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F5820068-B381-38BA-9BA5-B2A1C3462B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139131"/>
              </p:ext>
            </p:extLst>
          </p:nvPr>
        </p:nvGraphicFramePr>
        <p:xfrm>
          <a:off x="4446527" y="936015"/>
          <a:ext cx="7091362" cy="3330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884597" imgH="2293628" progId="Excel.Sheet.12">
                  <p:embed/>
                </p:oleObj>
              </mc:Choice>
              <mc:Fallback>
                <p:oleObj name="Worksheet" r:id="rId2" imgW="4884597" imgH="229362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46527" y="936015"/>
                        <a:ext cx="7091362" cy="3330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ggetto 5">
            <a:extLst>
              <a:ext uri="{FF2B5EF4-FFF2-40B4-BE49-F238E27FC236}">
                <a16:creationId xmlns:a16="http://schemas.microsoft.com/office/drawing/2014/main" id="{5796DB9F-F604-57B4-4802-9E1D2F0315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106097"/>
              </p:ext>
            </p:extLst>
          </p:nvPr>
        </p:nvGraphicFramePr>
        <p:xfrm>
          <a:off x="4446527" y="4457334"/>
          <a:ext cx="7118649" cy="844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884597" imgH="579057" progId="Excel.Sheet.12">
                  <p:embed/>
                </p:oleObj>
              </mc:Choice>
              <mc:Fallback>
                <p:oleObj name="Worksheet" r:id="rId4" imgW="4884597" imgH="5790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46527" y="4457334"/>
                        <a:ext cx="7118649" cy="844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3263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527A87-E606-BF0E-FE4F-8B33EBFA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620736"/>
            <a:ext cx="3200400" cy="228600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Dummy </a:t>
            </a:r>
            <a:r>
              <a:rPr lang="it-IT" b="1" dirty="0" err="1"/>
              <a:t>Variables</a:t>
            </a:r>
            <a:r>
              <a:rPr lang="it-IT" b="1" dirty="0"/>
              <a:t> for </a:t>
            </a:r>
            <a:r>
              <a:rPr lang="it-IT" b="1" dirty="0" err="1"/>
              <a:t>Sectors</a:t>
            </a:r>
            <a:r>
              <a:rPr lang="it-IT" b="1" dirty="0"/>
              <a:t> &amp; Interactions </a:t>
            </a:r>
            <a:r>
              <a:rPr lang="it-IT" b="1" dirty="0" err="1"/>
              <a:t>between</a:t>
            </a:r>
            <a:r>
              <a:rPr lang="it-IT" b="1" dirty="0"/>
              <a:t> ESG Score and CO2 </a:t>
            </a:r>
            <a:r>
              <a:rPr lang="it-IT" b="1" dirty="0" err="1"/>
              <a:t>Emissions</a:t>
            </a:r>
            <a:r>
              <a:rPr lang="it-IT" b="1" dirty="0"/>
              <a:t> </a:t>
            </a:r>
            <a:endParaRPr lang="en-GB" b="1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41A0C0-417F-BC2A-8274-E2C519306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5315" y="3161713"/>
            <a:ext cx="3200400" cy="3379124"/>
          </a:xfrm>
        </p:spPr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bg1"/>
                </a:solidFill>
              </a:rPr>
              <a:t>In order to take </a:t>
            </a:r>
            <a:r>
              <a:rPr lang="it-IT" dirty="0" err="1">
                <a:solidFill>
                  <a:schemeClr val="bg1"/>
                </a:solidFill>
              </a:rPr>
              <a:t>into</a:t>
            </a:r>
            <a:r>
              <a:rPr lang="it-IT" dirty="0">
                <a:solidFill>
                  <a:schemeClr val="bg1"/>
                </a:solidFill>
              </a:rPr>
              <a:t> account </a:t>
            </a:r>
            <a:r>
              <a:rPr lang="it-IT" dirty="0" err="1">
                <a:solidFill>
                  <a:schemeClr val="bg1"/>
                </a:solidFill>
              </a:rPr>
              <a:t>differences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between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sectors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dirty="0" err="1">
                <a:solidFill>
                  <a:schemeClr val="bg1"/>
                </a:solidFill>
              </a:rPr>
              <a:t>find</a:t>
            </a:r>
            <a:r>
              <a:rPr lang="it-IT" dirty="0">
                <a:solidFill>
                  <a:schemeClr val="bg1"/>
                </a:solidFill>
              </a:rPr>
              <a:t> out </a:t>
            </a:r>
            <a:r>
              <a:rPr lang="it-IT" dirty="0" err="1">
                <a:solidFill>
                  <a:schemeClr val="bg1"/>
                </a:solidFill>
              </a:rPr>
              <a:t>if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some </a:t>
            </a:r>
            <a:r>
              <a:rPr lang="it-IT" dirty="0" err="1">
                <a:solidFill>
                  <a:schemeClr val="bg1"/>
                </a:solidFill>
              </a:rPr>
              <a:t>determing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relevance</a:t>
            </a:r>
            <a:r>
              <a:rPr lang="it-IT" dirty="0">
                <a:solidFill>
                  <a:schemeClr val="bg1"/>
                </a:solidFill>
              </a:rPr>
              <a:t> in ROE</a:t>
            </a:r>
          </a:p>
          <a:p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split </a:t>
            </a:r>
            <a:r>
              <a:rPr lang="it-IT" dirty="0" err="1">
                <a:solidFill>
                  <a:schemeClr val="bg1"/>
                </a:solidFill>
              </a:rPr>
              <a:t>our</a:t>
            </a:r>
            <a:r>
              <a:rPr lang="it-IT" dirty="0">
                <a:solidFill>
                  <a:schemeClr val="bg1"/>
                </a:solidFill>
              </a:rPr>
              <a:t> data </a:t>
            </a:r>
            <a:r>
              <a:rPr lang="it-IT" dirty="0" err="1">
                <a:solidFill>
                  <a:schemeClr val="bg1"/>
                </a:solidFill>
              </a:rPr>
              <a:t>grasping</a:t>
            </a:r>
            <a:r>
              <a:rPr lang="it-IT" dirty="0">
                <a:solidFill>
                  <a:schemeClr val="bg1"/>
                </a:solidFill>
              </a:rPr>
              <a:t> information </a:t>
            </a:r>
            <a:r>
              <a:rPr lang="it-IT" dirty="0" err="1">
                <a:solidFill>
                  <a:schemeClr val="bg1"/>
                </a:solidFill>
              </a:rPr>
              <a:t>about</a:t>
            </a:r>
            <a:r>
              <a:rPr lang="it-IT" dirty="0">
                <a:solidFill>
                  <a:schemeClr val="bg1"/>
                </a:solidFill>
              </a:rPr>
              <a:t> Basic </a:t>
            </a:r>
            <a:r>
              <a:rPr lang="it-IT" dirty="0" err="1">
                <a:solidFill>
                  <a:schemeClr val="bg1"/>
                </a:solidFill>
              </a:rPr>
              <a:t>Materials</a:t>
            </a:r>
            <a:r>
              <a:rPr lang="it-IT" dirty="0">
                <a:solidFill>
                  <a:schemeClr val="bg1"/>
                </a:solidFill>
              </a:rPr>
              <a:t>, Energy, </a:t>
            </a:r>
            <a:r>
              <a:rPr lang="it-IT" dirty="0" err="1">
                <a:solidFill>
                  <a:schemeClr val="bg1"/>
                </a:solidFill>
              </a:rPr>
              <a:t>Industrials</a:t>
            </a:r>
            <a:r>
              <a:rPr lang="it-IT" dirty="0">
                <a:solidFill>
                  <a:schemeClr val="bg1"/>
                </a:solidFill>
              </a:rPr>
              <a:t>, Technology, Utilities, </a:t>
            </a:r>
            <a:r>
              <a:rPr lang="it-IT" dirty="0" err="1">
                <a:solidFill>
                  <a:schemeClr val="bg1"/>
                </a:solidFill>
              </a:rPr>
              <a:t>Financials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  <a:p>
            <a:r>
              <a:rPr lang="it-IT" dirty="0">
                <a:solidFill>
                  <a:schemeClr val="bg1"/>
                </a:solidFill>
              </a:rPr>
              <a:t>And </a:t>
            </a:r>
            <a:r>
              <a:rPr lang="it-IT" dirty="0" err="1">
                <a:solidFill>
                  <a:schemeClr val="bg1"/>
                </a:solidFill>
              </a:rPr>
              <a:t>including</a:t>
            </a:r>
            <a:r>
              <a:rPr lang="it-IT" dirty="0">
                <a:solidFill>
                  <a:schemeClr val="bg1"/>
                </a:solidFill>
              </a:rPr>
              <a:t> dummy </a:t>
            </a:r>
            <a:r>
              <a:rPr lang="it-IT" dirty="0" err="1">
                <a:solidFill>
                  <a:schemeClr val="bg1"/>
                </a:solidFill>
              </a:rPr>
              <a:t>variables</a:t>
            </a:r>
            <a:r>
              <a:rPr lang="it-IT" dirty="0">
                <a:solidFill>
                  <a:schemeClr val="bg1"/>
                </a:solidFill>
              </a:rPr>
              <a:t> and interactions for </a:t>
            </a:r>
            <a:r>
              <a:rPr lang="it-IT" dirty="0" err="1">
                <a:solidFill>
                  <a:schemeClr val="bg1"/>
                </a:solidFill>
              </a:rPr>
              <a:t>levels</a:t>
            </a:r>
            <a:r>
              <a:rPr lang="it-IT" dirty="0">
                <a:solidFill>
                  <a:schemeClr val="bg1"/>
                </a:solidFill>
              </a:rPr>
              <a:t> of </a:t>
            </a:r>
            <a:r>
              <a:rPr lang="it-IT" dirty="0" err="1">
                <a:solidFill>
                  <a:schemeClr val="bg1"/>
                </a:solidFill>
              </a:rPr>
              <a:t>Enviromental</a:t>
            </a:r>
            <a:r>
              <a:rPr lang="it-IT" dirty="0">
                <a:solidFill>
                  <a:schemeClr val="bg1"/>
                </a:solidFill>
              </a:rPr>
              <a:t> Performance</a:t>
            </a:r>
          </a:p>
          <a:p>
            <a:endParaRPr lang="it-IT" b="1" i="1" dirty="0">
              <a:solidFill>
                <a:schemeClr val="bg1"/>
              </a:solidFill>
            </a:endParaRPr>
          </a:p>
          <a:p>
            <a:r>
              <a:rPr lang="it-IT" b="1" i="1" dirty="0">
                <a:solidFill>
                  <a:schemeClr val="bg1"/>
                </a:solidFill>
              </a:rPr>
              <a:t>- </a:t>
            </a:r>
            <a:r>
              <a:rPr lang="it-IT" b="1" i="1" dirty="0" err="1">
                <a:solidFill>
                  <a:schemeClr val="bg1"/>
                </a:solidFill>
              </a:rPr>
              <a:t>Year</a:t>
            </a:r>
            <a:r>
              <a:rPr lang="it-IT" b="1" i="1" dirty="0">
                <a:solidFill>
                  <a:schemeClr val="bg1"/>
                </a:solidFill>
              </a:rPr>
              <a:t> 2019, Basic </a:t>
            </a:r>
            <a:r>
              <a:rPr lang="it-IT" b="1" i="1" dirty="0" err="1">
                <a:solidFill>
                  <a:schemeClr val="bg1"/>
                </a:solidFill>
              </a:rPr>
              <a:t>Materials</a:t>
            </a:r>
            <a:r>
              <a:rPr lang="it-IT" b="1" i="1" dirty="0">
                <a:solidFill>
                  <a:schemeClr val="bg1"/>
                </a:solidFill>
              </a:rPr>
              <a:t> Sector </a:t>
            </a:r>
            <a:endParaRPr lang="en-GB" b="1" i="1" dirty="0">
              <a:solidFill>
                <a:schemeClr val="bg1"/>
              </a:solidFill>
            </a:endParaRPr>
          </a:p>
        </p:txBody>
      </p:sp>
      <p:graphicFrame>
        <p:nvGraphicFramePr>
          <p:cNvPr id="7" name="Oggetto 6">
            <a:extLst>
              <a:ext uri="{FF2B5EF4-FFF2-40B4-BE49-F238E27FC236}">
                <a16:creationId xmlns:a16="http://schemas.microsoft.com/office/drawing/2014/main" id="{8CCD539F-5A6F-013C-7751-B3F7E03EF5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779266"/>
              </p:ext>
            </p:extLst>
          </p:nvPr>
        </p:nvGraphicFramePr>
        <p:xfrm>
          <a:off x="4297607" y="494784"/>
          <a:ext cx="7736131" cy="6046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103514" imgH="4770183" progId="Excel.Sheet.12">
                  <p:embed/>
                </p:oleObj>
              </mc:Choice>
              <mc:Fallback>
                <p:oleObj name="Worksheet" r:id="rId2" imgW="6103514" imgH="477018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97607" y="494784"/>
                        <a:ext cx="7736131" cy="6046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921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12834C-E608-911D-0E5E-B9A165DB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Dummy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Variables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for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Sectors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&amp; Interactions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between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ESG Score and CO2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Emissions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E2A273-6982-884B-4E04-9E8EAEB5C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b="1" i="1" dirty="0"/>
              <a:t>- </a:t>
            </a:r>
            <a:r>
              <a:rPr lang="it-IT" b="1" i="1" dirty="0" err="1"/>
              <a:t>Year</a:t>
            </a:r>
            <a:r>
              <a:rPr lang="it-IT" b="1" i="1" dirty="0"/>
              <a:t> 2019, Utilities </a:t>
            </a:r>
            <a:endParaRPr lang="en-GB" b="1" i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21DDEA8-76EB-E15B-ED3C-47FDCE243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717" y="594358"/>
            <a:ext cx="7765129" cy="55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1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C6B374-EFCA-E87C-8D0E-985FB543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Dummy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Variables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for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Sectors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&amp; Interactions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between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ESG Score and CO2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Emissions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9685BD1-0184-A99A-BC62-2107F6CB5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b="1" i="1" dirty="0"/>
              <a:t>- </a:t>
            </a:r>
            <a:r>
              <a:rPr lang="it-IT" b="1" i="1" dirty="0" err="1"/>
              <a:t>Year</a:t>
            </a:r>
            <a:r>
              <a:rPr lang="it-IT" b="1" i="1" dirty="0"/>
              <a:t> 2019, Energy </a:t>
            </a:r>
            <a:endParaRPr lang="en-GB" b="1" i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122B5A5-97B8-B248-D736-5523C6D30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587" y="594358"/>
            <a:ext cx="7220244" cy="608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21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4E7B98-B0F6-1A23-22BE-97820119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Dummy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Variables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for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Sectors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&amp; Interactions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between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ESG Score and CO2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Emissions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0EEBFB7-1377-2458-FC13-F852F059D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b="1" i="1" dirty="0"/>
              <a:t>2019, </a:t>
            </a:r>
            <a:r>
              <a:rPr lang="it-IT" b="1" i="1" dirty="0" err="1"/>
              <a:t>Industrials</a:t>
            </a:r>
            <a:endParaRPr lang="en-GB" b="1" i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F396DA9-4430-5E7E-1368-69F5BB06E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509" y="427305"/>
            <a:ext cx="7026813" cy="615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80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8AFE92-018E-210B-4A8C-0E2D2A2F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Dummy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Variables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for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Sectors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&amp; Interactions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between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ESG Score and CO2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Emissions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56498B-920C-9157-EFCA-75F020BEC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b="1" i="1" dirty="0"/>
              <a:t>2019, </a:t>
            </a:r>
            <a:r>
              <a:rPr lang="it-IT" b="1" i="1" dirty="0" err="1"/>
              <a:t>Financials</a:t>
            </a:r>
            <a:r>
              <a:rPr lang="it-IT" b="1" i="1" dirty="0"/>
              <a:t> </a:t>
            </a:r>
            <a:endParaRPr lang="en-GB" b="1" i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E72F0A-E9FD-96F8-8DE6-5090EABE4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210" y="632460"/>
            <a:ext cx="7586590" cy="569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91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A03CEA-A721-6A57-36F8-3D074696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Dummy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Variables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for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Sectors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&amp; Interactions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between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ESG Score and CO2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Emissions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E4B958-931B-2A91-5748-E735A275C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b="1" i="1" dirty="0"/>
              <a:t>- </a:t>
            </a:r>
            <a:r>
              <a:rPr lang="it-IT" b="1" i="1" dirty="0" err="1"/>
              <a:t>Year</a:t>
            </a:r>
            <a:r>
              <a:rPr lang="it-IT" b="1" i="1" dirty="0"/>
              <a:t> 2019, Technology</a:t>
            </a:r>
            <a:endParaRPr lang="en-GB" b="1" i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1C38D85-FDC0-4CA5-E335-525170EA9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810" y="594358"/>
            <a:ext cx="6947681" cy="608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02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14A18A-621A-4170-E1CC-2A5BCA96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Dummy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Variables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for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Sectors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&amp; Interactions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between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ESG Score and CO2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Emissions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EDDBE5F-01C2-DFDA-6539-FF77D1C9C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b="1" i="1" dirty="0"/>
              <a:t>- </a:t>
            </a:r>
            <a:r>
              <a:rPr lang="it-IT" b="1" i="1" dirty="0" err="1"/>
              <a:t>Year</a:t>
            </a:r>
            <a:r>
              <a:rPr lang="it-IT" b="1" i="1" dirty="0"/>
              <a:t> 2020, Basic </a:t>
            </a:r>
            <a:r>
              <a:rPr lang="it-IT" b="1" i="1" dirty="0" err="1"/>
              <a:t>Materials</a:t>
            </a:r>
            <a:r>
              <a:rPr lang="it-IT" b="1" i="1" dirty="0"/>
              <a:t> </a:t>
            </a:r>
            <a:endParaRPr lang="en-GB" b="1" i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5C0E0EE-DAA2-FCF0-1131-D2467A4C3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888" y="594359"/>
            <a:ext cx="7471830" cy="537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53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175E89-66E3-BF04-45C9-CC13DC26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Dummy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Variables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for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Sectors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&amp; Interactions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between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ESG Score and CO2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Emissions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33C2815-6747-C35B-F347-E9717B111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b="1" i="1" dirty="0"/>
              <a:t>- </a:t>
            </a:r>
            <a:r>
              <a:rPr lang="it-IT" b="1" i="1" dirty="0" err="1"/>
              <a:t>Year</a:t>
            </a:r>
            <a:r>
              <a:rPr lang="it-IT" b="1" i="1" dirty="0"/>
              <a:t> 2020, Utilities </a:t>
            </a:r>
            <a:endParaRPr lang="en-GB" b="1" i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907D063-03BD-A575-0705-673FB1336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925" y="594358"/>
            <a:ext cx="7620795" cy="571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2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199" y="594359"/>
            <a:ext cx="3419341" cy="2286000"/>
          </a:xfrm>
        </p:spPr>
        <p:txBody>
          <a:bodyPr anchor="ctr">
            <a:normAutofit/>
          </a:bodyPr>
          <a:lstStyle/>
          <a:p>
            <a:r>
              <a:rPr lang="it-IT" sz="4400" dirty="0"/>
              <a:t>ESG SCORE DISTRIBUTION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3041990"/>
            <a:ext cx="3200400" cy="3379124"/>
          </a:xfrm>
        </p:spPr>
        <p:txBody>
          <a:bodyPr/>
          <a:lstStyle/>
          <a:p>
            <a:r>
              <a:rPr lang="it-IT" sz="2000" dirty="0"/>
              <a:t>General </a:t>
            </a:r>
            <a:r>
              <a:rPr lang="it-IT" sz="2000" dirty="0" err="1"/>
              <a:t>improvement</a:t>
            </a:r>
            <a:r>
              <a:rPr lang="it-IT" sz="2000" dirty="0"/>
              <a:t>  of ESG </a:t>
            </a:r>
            <a:r>
              <a:rPr lang="it-IT" sz="2000" dirty="0" err="1"/>
              <a:t>Scores</a:t>
            </a:r>
            <a:r>
              <a:rPr lang="it-IT" sz="2000" dirty="0"/>
              <a:t> </a:t>
            </a:r>
            <a:r>
              <a:rPr lang="it-IT" sz="2000" dirty="0" err="1"/>
              <a:t>within</a:t>
            </a:r>
            <a:r>
              <a:rPr lang="it-IT" sz="2000" dirty="0"/>
              <a:t> the last 3 </a:t>
            </a:r>
            <a:r>
              <a:rPr lang="it-IT" sz="2000" dirty="0" err="1"/>
              <a:t>years</a:t>
            </a:r>
            <a:r>
              <a:rPr lang="it-IT" sz="2000" dirty="0"/>
              <a:t>.</a:t>
            </a:r>
          </a:p>
          <a:p>
            <a:r>
              <a:rPr lang="it-IT" sz="2000" dirty="0" err="1"/>
              <a:t>Average</a:t>
            </a:r>
            <a:r>
              <a:rPr lang="it-IT" sz="2000" dirty="0"/>
              <a:t> ESG Score for </a:t>
            </a:r>
            <a:r>
              <a:rPr lang="it-IT" sz="2000" dirty="0" err="1"/>
              <a:t>European</a:t>
            </a:r>
            <a:r>
              <a:rPr lang="it-IT" sz="2000" dirty="0"/>
              <a:t> companies </a:t>
            </a:r>
            <a:r>
              <a:rPr lang="it-IT" sz="2000" dirty="0" err="1"/>
              <a:t>shifted</a:t>
            </a:r>
            <a:r>
              <a:rPr lang="it-IT" sz="2000" dirty="0"/>
              <a:t> more </a:t>
            </a:r>
            <a:r>
              <a:rPr lang="it-IT" sz="2000" dirty="0" err="1"/>
              <a:t>towards</a:t>
            </a:r>
            <a:r>
              <a:rPr lang="it-IT" sz="2000" dirty="0"/>
              <a:t> 75/100.</a:t>
            </a:r>
          </a:p>
          <a:p>
            <a:endParaRPr lang="it-IT" dirty="0"/>
          </a:p>
        </p:txBody>
      </p:sp>
      <p:pic>
        <p:nvPicPr>
          <p:cNvPr id="6" name="Segnaposto contenuto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175" y="1305344"/>
            <a:ext cx="6331675" cy="451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95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9AB2CC-FBFF-B16A-24F6-11F94443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Dummy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Variables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for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Sectors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&amp; Interactions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between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ESG Score and CO2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Emissions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F7E309-F3F9-E6C3-98AB-7B9273BB5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b="1" i="1" dirty="0"/>
              <a:t>- </a:t>
            </a:r>
            <a:r>
              <a:rPr lang="it-IT" b="1" i="1" dirty="0" err="1"/>
              <a:t>Year</a:t>
            </a:r>
            <a:r>
              <a:rPr lang="it-IT" b="1" i="1" dirty="0"/>
              <a:t> 2020, Energy</a:t>
            </a:r>
            <a:endParaRPr lang="en-GB" b="1" i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776C465-8CEF-0228-EFAE-43C6E2AC2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756" y="594358"/>
            <a:ext cx="7457635" cy="60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92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23F6B7-859E-CC5A-9524-D6ECA1E0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Dummy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Variables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for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Sectors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&amp; Interactions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between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ESG Score and CO2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Emissions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C76A0FD-7632-1456-D174-801BCCD2D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b="1" i="1" dirty="0"/>
              <a:t>- </a:t>
            </a:r>
            <a:r>
              <a:rPr lang="it-IT" b="1" i="1" dirty="0" err="1"/>
              <a:t>Year</a:t>
            </a:r>
            <a:r>
              <a:rPr lang="it-IT" b="1" i="1" dirty="0"/>
              <a:t> 2020, </a:t>
            </a:r>
            <a:r>
              <a:rPr lang="it-IT" b="1" i="1" dirty="0" err="1"/>
              <a:t>Financials</a:t>
            </a:r>
            <a:r>
              <a:rPr lang="it-IT" b="1" i="1" dirty="0"/>
              <a:t> </a:t>
            </a:r>
            <a:endParaRPr lang="en-GB" b="1" i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87EB827-5802-EF8F-753D-FEF9F7863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718" y="594358"/>
            <a:ext cx="7581818" cy="545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52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B00EA6-550D-1D92-A49D-FB2197E2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Dummy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Variables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for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Sectors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&amp; Interactions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between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ESG Score and CO2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Emissions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endParaRPr lang="en-GB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9D5E565-F356-68C4-B4F5-B7CA78281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7892" y="594359"/>
            <a:ext cx="7496908" cy="6094744"/>
          </a:xfrm>
          <a:prstGeom prst="rect">
            <a:avLst/>
          </a:prstGeo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FCFFCF-966B-795F-E8BA-AB97B83EF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b="1" i="1" dirty="0"/>
              <a:t>- </a:t>
            </a:r>
            <a:r>
              <a:rPr lang="it-IT" b="1" i="1" dirty="0" err="1"/>
              <a:t>Year</a:t>
            </a:r>
            <a:r>
              <a:rPr lang="it-IT" b="1" i="1" dirty="0"/>
              <a:t> 2020, Technology 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2204448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72D71A-A4F1-3141-8B3F-46BA039B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Dummy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Variables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for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Sectors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&amp; Interactions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between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ESG Score and CO2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Emissions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endParaRPr lang="en-GB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0BB0298-FDB6-7A9F-8BE4-61B57029A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1135" y="594359"/>
            <a:ext cx="6905096" cy="6044112"/>
          </a:xfrm>
          <a:prstGeom prst="rect">
            <a:avLst/>
          </a:prstGeo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0DF58E6-5AE3-622E-F71E-943F01888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b="1" i="1" dirty="0"/>
              <a:t>- </a:t>
            </a:r>
            <a:r>
              <a:rPr lang="it-IT" b="1" i="1" dirty="0" err="1"/>
              <a:t>Year</a:t>
            </a:r>
            <a:r>
              <a:rPr lang="it-IT" b="1" i="1" dirty="0"/>
              <a:t> 2020, </a:t>
            </a:r>
            <a:r>
              <a:rPr lang="it-IT" b="1" i="1" dirty="0" err="1"/>
              <a:t>Industrials</a:t>
            </a:r>
            <a:r>
              <a:rPr lang="it-IT" b="1" i="1" dirty="0"/>
              <a:t> 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630068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4532B9-3D72-69E8-B767-84161663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Dummy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Variables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for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Sectors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&amp; Interactions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between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ESG Score and CO2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Emissions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F82B35C-90C4-8ABB-4630-68C6525E1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b="1" i="1" dirty="0"/>
              <a:t>- </a:t>
            </a:r>
            <a:r>
              <a:rPr lang="it-IT" b="1" i="1" dirty="0" err="1"/>
              <a:t>Year</a:t>
            </a:r>
            <a:r>
              <a:rPr lang="it-IT" b="1" i="1" dirty="0"/>
              <a:t> 2021, Basic </a:t>
            </a:r>
            <a:r>
              <a:rPr lang="it-IT" b="1" i="1" dirty="0" err="1"/>
              <a:t>Materials</a:t>
            </a:r>
            <a:r>
              <a:rPr lang="it-IT" b="1" i="1" dirty="0"/>
              <a:t> </a:t>
            </a:r>
            <a:endParaRPr lang="en-GB" b="1" i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A1BD07-9CEB-27A7-D2DD-3B00C475B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926" y="594359"/>
            <a:ext cx="7569596" cy="544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16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9F46CB-62DA-A5C9-2C7C-C7F846FB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Dummy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Variables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for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Sectors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&amp; Interactions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between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ESG Score and CO2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Emissions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endParaRPr lang="en-GB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F8DDBE0-ED82-9B77-AC1D-43B968F75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9239" y="594359"/>
            <a:ext cx="7630701" cy="5489918"/>
          </a:xfrm>
          <a:prstGeom prst="rect">
            <a:avLst/>
          </a:prstGeo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F61CCD0-82EF-D222-704F-DC1B7CA48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b="1" i="1" dirty="0"/>
              <a:t>-</a:t>
            </a:r>
            <a:r>
              <a:rPr lang="it-IT" b="1" i="1" dirty="0" err="1"/>
              <a:t>Year</a:t>
            </a:r>
            <a:r>
              <a:rPr lang="it-IT" b="1" i="1" dirty="0"/>
              <a:t> 2021, Utilities 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561757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807A69-828D-D686-BDF0-199C965D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Dummy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Variables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for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Sectors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&amp; Interactions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between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ESG Score and CO2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Emissions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endParaRPr lang="en-GB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5A2F73B-181C-1CB9-FE0E-2ADCFD657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8719" y="594359"/>
            <a:ext cx="6887512" cy="6028720"/>
          </a:xfrm>
          <a:prstGeom prst="rect">
            <a:avLst/>
          </a:prstGeo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BF86E8-6317-FE93-A76A-BCD7BCD18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b="1" i="1" dirty="0"/>
              <a:t>- </a:t>
            </a:r>
            <a:r>
              <a:rPr lang="it-IT" b="1" i="1" dirty="0" err="1"/>
              <a:t>Year</a:t>
            </a:r>
            <a:r>
              <a:rPr lang="it-IT" b="1" i="1" dirty="0"/>
              <a:t> 2021, Energy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3600962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7D94BB-0F9F-7414-4054-41C15403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Dummy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Variables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for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Sectors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&amp; Interactions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between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ESG Score and CO2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Emissions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endParaRPr lang="en-GB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61EDE82-1450-EC85-7614-7064F87A8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7510" y="594359"/>
            <a:ext cx="6913889" cy="6051808"/>
          </a:xfrm>
          <a:prstGeom prst="rect">
            <a:avLst/>
          </a:prstGeo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79C0CEE-538D-9CD1-2F12-D6A2CC52F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b="1" i="1" dirty="0"/>
              <a:t>- </a:t>
            </a:r>
            <a:r>
              <a:rPr lang="it-IT" b="1" i="1" dirty="0" err="1"/>
              <a:t>Year</a:t>
            </a:r>
            <a:r>
              <a:rPr lang="it-IT" b="1" i="1" dirty="0"/>
              <a:t> 2021, </a:t>
            </a:r>
            <a:r>
              <a:rPr lang="it-IT" b="1" i="1" dirty="0" err="1"/>
              <a:t>Industrials</a:t>
            </a:r>
            <a:r>
              <a:rPr lang="it-IT" b="1" i="1" dirty="0"/>
              <a:t> 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655495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8A26CA-EBE4-D020-5B76-D9B2963D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Dummy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Variables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for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Sectors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&amp; Interactions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between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ESG Score and CO2 </a:t>
            </a:r>
            <a:r>
              <a:rPr kumimoji="0" lang="it-IT" sz="3200" b="1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Emissions</a:t>
            </a:r>
            <a:r>
              <a:rPr kumimoji="0" lang="it-IT" sz="32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endParaRPr lang="en-GB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77F3B24-C4D2-A67C-E37E-201FD1D36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2863" y="594358"/>
            <a:ext cx="7273851" cy="5913405"/>
          </a:xfrm>
          <a:prstGeom prst="rect">
            <a:avLst/>
          </a:prstGeo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1A1826-77A6-6E74-2875-9850D120F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b="1" i="1" dirty="0"/>
              <a:t>- </a:t>
            </a:r>
            <a:r>
              <a:rPr lang="it-IT" b="1" i="1" dirty="0" err="1"/>
              <a:t>Year</a:t>
            </a:r>
            <a:r>
              <a:rPr lang="it-IT" b="1" i="1" dirty="0"/>
              <a:t> 2021, Technology 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338406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D04F1D97-62C8-4104-6B11-88AE48C2B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0"/>
            <a:ext cx="5865801" cy="327579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7479A4E-1F41-61A9-20DA-E426F50C0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859" y="0"/>
            <a:ext cx="6140141" cy="3429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6B8BFCB-C2EF-5E72-069E-041C10CA0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091" y="3429873"/>
            <a:ext cx="5981817" cy="333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4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1" y="1325359"/>
            <a:ext cx="5962918" cy="4289740"/>
          </a:xfrm>
          <a:prstGeom prst="rect">
            <a:avLst/>
          </a:prstGeom>
        </p:spPr>
      </p:pic>
      <p:pic>
        <p:nvPicPr>
          <p:cNvPr id="4" name="Segnaposto contenut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949" y="1312939"/>
            <a:ext cx="6027854" cy="431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757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E196FEF-97E7-BA7A-2677-722823637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899638" cy="32924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DC833E6-8CE9-5BDD-4CFE-D483DF567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688" y="0"/>
            <a:ext cx="6018312" cy="335866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2642081-72C1-A7B6-F9BA-6C99961CF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868" y="3362772"/>
            <a:ext cx="6018312" cy="335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529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5EF82E-D2D3-9BD1-476C-47A2B245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CONCLUSIONS</a:t>
            </a:r>
            <a:endParaRPr lang="en-GB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890D58-0A61-0A4B-993C-C7E426C8B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dynamic</a:t>
            </a:r>
            <a:r>
              <a:rPr lang="it-IT" dirty="0"/>
              <a:t> of </a:t>
            </a:r>
            <a:r>
              <a:rPr lang="it-IT" dirty="0" err="1"/>
              <a:t>Environmental</a:t>
            </a:r>
            <a:r>
              <a:rPr lang="it-IT" dirty="0"/>
              <a:t> Performance </a:t>
            </a:r>
            <a:r>
              <a:rPr lang="it-IT" dirty="0" err="1"/>
              <a:t>Indicators</a:t>
            </a:r>
            <a:r>
              <a:rPr lang="it-IT" dirty="0"/>
              <a:t> </a:t>
            </a:r>
            <a:r>
              <a:rPr lang="it-IT" dirty="0" err="1"/>
              <a:t>improved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last 3 </a:t>
            </a:r>
            <a:r>
              <a:rPr lang="it-IT" dirty="0" err="1"/>
              <a:t>years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listed</a:t>
            </a:r>
            <a:r>
              <a:rPr lang="it-IT" dirty="0"/>
              <a:t> companies of the </a:t>
            </a:r>
            <a:r>
              <a:rPr lang="it-IT" dirty="0" err="1"/>
              <a:t>European</a:t>
            </a:r>
            <a:r>
              <a:rPr lang="it-IT" dirty="0"/>
              <a:t> </a:t>
            </a:r>
            <a:r>
              <a:rPr lang="it-IT" dirty="0" err="1"/>
              <a:t>Continent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determined</a:t>
            </a:r>
            <a:r>
              <a:rPr lang="it-IT" dirty="0"/>
              <a:t> a positive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CO2 </a:t>
            </a:r>
            <a:r>
              <a:rPr lang="it-IT" dirty="0" err="1"/>
              <a:t>Emissions</a:t>
            </a:r>
            <a:r>
              <a:rPr lang="it-IT" dirty="0"/>
              <a:t> and ESG Score, so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an inverse relation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bad</a:t>
            </a:r>
            <a:r>
              <a:rPr lang="it-IT" dirty="0"/>
              <a:t> </a:t>
            </a:r>
            <a:r>
              <a:rPr lang="it-IT" dirty="0" err="1"/>
              <a:t>emission</a:t>
            </a:r>
            <a:r>
              <a:rPr lang="it-IT" dirty="0"/>
              <a:t> performances </a:t>
            </a:r>
            <a:r>
              <a:rPr lang="it-IT" dirty="0" err="1"/>
              <a:t>translating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low ESG scores. </a:t>
            </a:r>
            <a:r>
              <a:rPr lang="it-IT" dirty="0" err="1"/>
              <a:t>Currently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difficult</a:t>
            </a:r>
            <a:r>
              <a:rPr lang="it-IT" dirty="0"/>
              <a:t> to determine a positive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links financial </a:t>
            </a:r>
            <a:r>
              <a:rPr lang="it-IT" dirty="0" err="1"/>
              <a:t>return</a:t>
            </a:r>
            <a:r>
              <a:rPr lang="it-IT" dirty="0"/>
              <a:t> on capital and </a:t>
            </a:r>
            <a:r>
              <a:rPr lang="it-IT" dirty="0" err="1"/>
              <a:t>Environmental</a:t>
            </a:r>
            <a:r>
              <a:rPr lang="it-IT" dirty="0"/>
              <a:t> Performances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ROE </a:t>
            </a:r>
            <a:r>
              <a:rPr lang="it-IT" dirty="0" err="1"/>
              <a:t>seems</a:t>
            </a:r>
            <a:r>
              <a:rPr lang="it-IT" dirty="0"/>
              <a:t> to be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affected</a:t>
            </a:r>
            <a:r>
              <a:rPr lang="it-IT" dirty="0"/>
              <a:t> by ESG Score over the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period</a:t>
            </a:r>
            <a:r>
              <a:rPr lang="it-IT" dirty="0"/>
              <a:t>,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taking</a:t>
            </a:r>
            <a:r>
              <a:rPr lang="it-IT" dirty="0"/>
              <a:t> more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consideration</a:t>
            </a:r>
            <a:r>
              <a:rPr lang="it-IT" dirty="0"/>
              <a:t> a performance in </a:t>
            </a:r>
            <a:r>
              <a:rPr lang="it-IT" dirty="0" err="1"/>
              <a:t>terms</a:t>
            </a:r>
            <a:r>
              <a:rPr lang="it-IT" dirty="0"/>
              <a:t> of CO2 </a:t>
            </a:r>
            <a:r>
              <a:rPr lang="it-IT" dirty="0" err="1"/>
              <a:t>Emissions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sectors</a:t>
            </a:r>
            <a:r>
              <a:rPr lang="it-IT" dirty="0"/>
              <a:t> and the interaction </a:t>
            </a:r>
            <a:r>
              <a:rPr lang="it-IT" dirty="0" err="1"/>
              <a:t>between</a:t>
            </a:r>
            <a:r>
              <a:rPr lang="it-IT" dirty="0"/>
              <a:t> Dummy </a:t>
            </a:r>
            <a:r>
              <a:rPr lang="it-IT" dirty="0" err="1"/>
              <a:t>variables</a:t>
            </a:r>
            <a:r>
              <a:rPr lang="it-IT" dirty="0"/>
              <a:t> for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Environmental</a:t>
            </a:r>
            <a:r>
              <a:rPr lang="it-IT" dirty="0"/>
              <a:t> </a:t>
            </a:r>
            <a:r>
              <a:rPr lang="it-IT" dirty="0" err="1"/>
              <a:t>measures</a:t>
            </a:r>
            <a:r>
              <a:rPr lang="it-IT" dirty="0"/>
              <a:t> does </a:t>
            </a:r>
            <a:r>
              <a:rPr lang="it-IT" dirty="0" err="1"/>
              <a:t>not</a:t>
            </a:r>
            <a:r>
              <a:rPr lang="it-IT" dirty="0"/>
              <a:t> produce so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relevance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out </a:t>
            </a:r>
            <a:r>
              <a:rPr lang="it-IT" dirty="0" err="1"/>
              <a:t>statistical</a:t>
            </a:r>
            <a:r>
              <a:rPr lang="it-IT" dirty="0"/>
              <a:t> </a:t>
            </a:r>
            <a:r>
              <a:rPr lang="it-IT" dirty="0" err="1"/>
              <a:t>significance</a:t>
            </a:r>
            <a:r>
              <a:rPr lang="it-IT" dirty="0"/>
              <a:t> for Basic </a:t>
            </a:r>
            <a:r>
              <a:rPr lang="it-IT" dirty="0" err="1"/>
              <a:t>Materials</a:t>
            </a:r>
            <a:r>
              <a:rPr lang="it-IT" dirty="0"/>
              <a:t> and Utilities </a:t>
            </a:r>
            <a:r>
              <a:rPr lang="it-IT" dirty="0" err="1"/>
              <a:t>during</a:t>
            </a:r>
            <a:r>
              <a:rPr lang="it-IT" dirty="0"/>
              <a:t> 2019, and for the Energy </a:t>
            </a:r>
            <a:r>
              <a:rPr lang="it-IT" dirty="0" err="1"/>
              <a:t>sector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/>
              <a:t> 2021 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8799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DC7765-5194-27F0-8519-255C265D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THANKS FOR YOUR ATTENTION 	</a:t>
            </a:r>
            <a:endParaRPr lang="en-GB" dirty="0"/>
          </a:p>
        </p:txBody>
      </p:sp>
      <p:pic>
        <p:nvPicPr>
          <p:cNvPr id="6" name="Segnaposto immagine 5">
            <a:extLst>
              <a:ext uri="{FF2B5EF4-FFF2-40B4-BE49-F238E27FC236}">
                <a16:creationId xmlns:a16="http://schemas.microsoft.com/office/drawing/2014/main" id="{E4C60F69-68B0-D00A-FB5D-251F101FF34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9749" b="19749"/>
          <a:stretch>
            <a:fillRect/>
          </a:stretch>
        </p:blipFill>
        <p:spPr/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2056B73-23F9-B962-7963-5E32826A1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Chiara Gislon , Jacopo Passaro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93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4400" dirty="0"/>
              <a:t>ESG SCORE BY SECTOR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sz="2000" dirty="0"/>
              <a:t>General </a:t>
            </a:r>
            <a:r>
              <a:rPr lang="it-IT" sz="2000" dirty="0" err="1"/>
              <a:t>improvement</a:t>
            </a:r>
            <a:r>
              <a:rPr lang="it-IT" sz="2000" dirty="0"/>
              <a:t> of </a:t>
            </a:r>
            <a:r>
              <a:rPr lang="it-IT" sz="2000" dirty="0" err="1"/>
              <a:t>their</a:t>
            </a:r>
            <a:r>
              <a:rPr lang="it-IT" sz="2000" dirty="0"/>
              <a:t> ESG Score </a:t>
            </a:r>
            <a:r>
              <a:rPr lang="it-IT" sz="2000" dirty="0" err="1"/>
              <a:t>among</a:t>
            </a:r>
            <a:r>
              <a:rPr lang="it-IT" sz="2000" dirty="0"/>
              <a:t> </a:t>
            </a:r>
            <a:r>
              <a:rPr lang="it-IT" sz="2000" dirty="0" err="1"/>
              <a:t>sectors</a:t>
            </a:r>
            <a:endParaRPr lang="it-IT" sz="2000" dirty="0"/>
          </a:p>
          <a:p>
            <a:r>
              <a:rPr lang="it-IT" sz="2000" dirty="0"/>
              <a:t>BEST PERFORMING SECTOR: Utilities</a:t>
            </a:r>
          </a:p>
          <a:p>
            <a:r>
              <a:rPr lang="it-IT" sz="2000" dirty="0"/>
              <a:t>WORST PERFORMING SECTOR: </a:t>
            </a:r>
            <a:r>
              <a:rPr lang="it-IT" sz="2000" dirty="0" err="1"/>
              <a:t>Financials</a:t>
            </a:r>
            <a:endParaRPr lang="it-IT" sz="2000" dirty="0"/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606" y="1352272"/>
            <a:ext cx="6644424" cy="495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7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3431"/>
            <a:ext cx="6191250" cy="4600575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606" y="843431"/>
            <a:ext cx="61912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1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199" y="594358"/>
            <a:ext cx="3419341" cy="2290509"/>
          </a:xfrm>
        </p:spPr>
        <p:txBody>
          <a:bodyPr anchor="ctr">
            <a:normAutofit/>
          </a:bodyPr>
          <a:lstStyle/>
          <a:p>
            <a:r>
              <a:rPr lang="it-IT" sz="4400" dirty="0"/>
              <a:t>ESG SCORE BY COUNTRY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3041990"/>
            <a:ext cx="3200400" cy="3379124"/>
          </a:xfrm>
        </p:spPr>
        <p:txBody>
          <a:bodyPr>
            <a:normAutofit/>
          </a:bodyPr>
          <a:lstStyle/>
          <a:p>
            <a:r>
              <a:rPr lang="it-IT" sz="2000" dirty="0" err="1"/>
              <a:t>Most</a:t>
            </a:r>
            <a:r>
              <a:rPr lang="it-IT" sz="2000" dirty="0"/>
              <a:t> </a:t>
            </a:r>
            <a:r>
              <a:rPr lang="it-IT" sz="2000" dirty="0" err="1"/>
              <a:t>European</a:t>
            </a:r>
            <a:r>
              <a:rPr lang="it-IT" sz="2000" dirty="0"/>
              <a:t> countries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improved</a:t>
            </a:r>
            <a:r>
              <a:rPr lang="it-IT" sz="2000" dirty="0"/>
              <a:t> </a:t>
            </a:r>
            <a:r>
              <a:rPr lang="it-IT" sz="2000" dirty="0" err="1"/>
              <a:t>their</a:t>
            </a:r>
            <a:r>
              <a:rPr lang="it-IT" sz="2000" dirty="0"/>
              <a:t> ESG score</a:t>
            </a:r>
          </a:p>
          <a:p>
            <a:r>
              <a:rPr lang="it-IT" sz="2000" dirty="0"/>
              <a:t>Out of 16 </a:t>
            </a:r>
            <a:r>
              <a:rPr lang="it-IT" sz="2000" dirty="0" err="1"/>
              <a:t>countires</a:t>
            </a:r>
            <a:r>
              <a:rPr lang="it-IT" sz="2000" dirty="0"/>
              <a:t> </a:t>
            </a:r>
            <a:r>
              <a:rPr lang="it-IT" sz="2000" dirty="0" err="1"/>
              <a:t>considered</a:t>
            </a:r>
            <a:r>
              <a:rPr lang="it-IT" sz="2000" dirty="0"/>
              <a:t>, </a:t>
            </a:r>
            <a:r>
              <a:rPr lang="it-IT" sz="2000" dirty="0" err="1"/>
              <a:t>Italy</a:t>
            </a:r>
            <a:r>
              <a:rPr lang="it-IT" sz="2000" dirty="0"/>
              <a:t> and </a:t>
            </a:r>
            <a:r>
              <a:rPr lang="it-IT" sz="2000" dirty="0" err="1"/>
              <a:t>Ireleand</a:t>
            </a:r>
            <a:r>
              <a:rPr lang="it-IT" sz="2000" dirty="0"/>
              <a:t> </a:t>
            </a:r>
            <a:r>
              <a:rPr lang="it-IT" sz="2000" dirty="0" err="1"/>
              <a:t>were</a:t>
            </a:r>
            <a:r>
              <a:rPr lang="it-IT" sz="2000" dirty="0"/>
              <a:t> the </a:t>
            </a:r>
            <a:r>
              <a:rPr lang="it-IT" sz="2000" dirty="0" err="1"/>
              <a:t>ones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managed</a:t>
            </a:r>
            <a:r>
              <a:rPr lang="it-IT" sz="2000" dirty="0"/>
              <a:t> to </a:t>
            </a:r>
            <a:r>
              <a:rPr lang="it-IT" sz="2000" dirty="0" err="1"/>
              <a:t>raise</a:t>
            </a:r>
            <a:r>
              <a:rPr lang="it-IT" sz="2000" dirty="0"/>
              <a:t> the score.</a:t>
            </a:r>
          </a:p>
          <a:p>
            <a:r>
              <a:rPr lang="it-IT" sz="2000" dirty="0"/>
              <a:t>The opposite </a:t>
            </a:r>
            <a:r>
              <a:rPr lang="it-IT" sz="2000" dirty="0" err="1"/>
              <a:t>happened</a:t>
            </a:r>
            <a:r>
              <a:rPr lang="it-IT" sz="2000" dirty="0"/>
              <a:t> for UK, </a:t>
            </a:r>
            <a:r>
              <a:rPr lang="it-IT" sz="2000" dirty="0" err="1"/>
              <a:t>Belgium</a:t>
            </a:r>
            <a:r>
              <a:rPr lang="it-IT" sz="2000" dirty="0"/>
              <a:t> and </a:t>
            </a:r>
            <a:r>
              <a:rPr lang="it-IT" sz="2000" dirty="0" err="1"/>
              <a:t>Sweden</a:t>
            </a:r>
            <a:endParaRPr lang="it-IT" sz="2000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588" y="1590838"/>
            <a:ext cx="6297232" cy="459659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6416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388" y="1062372"/>
            <a:ext cx="5934198" cy="4359633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2372"/>
            <a:ext cx="5963388" cy="435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2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97389"/>
            <a:ext cx="3419341" cy="2290509"/>
          </a:xfrm>
        </p:spPr>
        <p:txBody>
          <a:bodyPr anchor="ctr">
            <a:normAutofit/>
          </a:bodyPr>
          <a:lstStyle/>
          <a:p>
            <a:r>
              <a:rPr lang="it-IT" sz="4400" dirty="0"/>
              <a:t>TOTAL CO2 EMISSIONS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3206838"/>
            <a:ext cx="3200400" cy="3214275"/>
          </a:xfrm>
        </p:spPr>
        <p:txBody>
          <a:bodyPr>
            <a:normAutofit/>
          </a:bodyPr>
          <a:lstStyle/>
          <a:p>
            <a:r>
              <a:rPr lang="it-IT" sz="2000" dirty="0"/>
              <a:t>Total CO2 </a:t>
            </a:r>
            <a:r>
              <a:rPr lang="it-IT" sz="2000" dirty="0" err="1"/>
              <a:t>emissions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decreased</a:t>
            </a:r>
            <a:r>
              <a:rPr lang="it-IT" sz="2000" dirty="0"/>
              <a:t> in Europe in the last 3 </a:t>
            </a:r>
            <a:r>
              <a:rPr lang="it-IT" sz="2000" dirty="0" err="1"/>
              <a:t>years</a:t>
            </a:r>
            <a:r>
              <a:rPr lang="it-IT" sz="2000" dirty="0"/>
              <a:t>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454" y="1533257"/>
            <a:ext cx="62960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428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722</TotalTime>
  <Words>1149</Words>
  <Application>Microsoft Office PowerPoint</Application>
  <PresentationFormat>Widescreen</PresentationFormat>
  <Paragraphs>111</Paragraphs>
  <Slides>42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Retrospettivo</vt:lpstr>
      <vt:lpstr>Worksheet</vt:lpstr>
      <vt:lpstr>Foglio di lavoro di Microsoft Excel</vt:lpstr>
      <vt:lpstr>PROJECT OF SUSTAINABLE BUSINESS INNOVATION AND FINANCE</vt:lpstr>
      <vt:lpstr>OVERVIEW</vt:lpstr>
      <vt:lpstr>ESG SCORE DISTRIBUTION</vt:lpstr>
      <vt:lpstr>Presentazione standard di PowerPoint</vt:lpstr>
      <vt:lpstr>ESG SCORE BY SECTOR</vt:lpstr>
      <vt:lpstr>Presentazione standard di PowerPoint</vt:lpstr>
      <vt:lpstr>ESG SCORE BY COUNTRY</vt:lpstr>
      <vt:lpstr>Presentazione standard di PowerPoint</vt:lpstr>
      <vt:lpstr>TOTAL CO2 EMISSIONS</vt:lpstr>
      <vt:lpstr>CO2 EMISSIONS BY SECTOR</vt:lpstr>
      <vt:lpstr>Presentazione standard di PowerPoint</vt:lpstr>
      <vt:lpstr>CO2 EMISSIONS BY COUNTRY</vt:lpstr>
      <vt:lpstr>Presentazione standard di PowerPoint</vt:lpstr>
      <vt:lpstr>DESCRIPTIVE STATISTICS, per year of analysis</vt:lpstr>
      <vt:lpstr>CORRELATION TABLES, 2019</vt:lpstr>
      <vt:lpstr>CORRELATION TABLES, 2020</vt:lpstr>
      <vt:lpstr>CORRELATION TABLES, 2021 </vt:lpstr>
      <vt:lpstr>Linear Regression Model  </vt:lpstr>
      <vt:lpstr>Linear Regression Model </vt:lpstr>
      <vt:lpstr>LINEAR REGRESSION MODEL</vt:lpstr>
      <vt:lpstr>LINEAR REGRESSION MODEL </vt:lpstr>
      <vt:lpstr>Dummy Variables for Sectors &amp; Interactions between ESG Score and CO2 Emissions </vt:lpstr>
      <vt:lpstr>Dummy Variables for Sectors &amp; Interactions between ESG Score and CO2 Emissions </vt:lpstr>
      <vt:lpstr>Dummy Variables for Sectors &amp; Interactions between ESG Score and CO2 Emissions </vt:lpstr>
      <vt:lpstr>Dummy Variables for Sectors &amp; Interactions between ESG Score and CO2 Emissions </vt:lpstr>
      <vt:lpstr>Dummy Variables for Sectors &amp; Interactions between ESG Score and CO2 Emissions </vt:lpstr>
      <vt:lpstr>Dummy Variables for Sectors &amp; Interactions between ESG Score and CO2 Emissions </vt:lpstr>
      <vt:lpstr>Dummy Variables for Sectors &amp; Interactions between ESG Score and CO2 Emissions </vt:lpstr>
      <vt:lpstr>Dummy Variables for Sectors &amp; Interactions between ESG Score and CO2 Emissions </vt:lpstr>
      <vt:lpstr>Dummy Variables for Sectors &amp; Interactions between ESG Score and CO2 Emissions </vt:lpstr>
      <vt:lpstr>Dummy Variables for Sectors &amp; Interactions between ESG Score and CO2 Emissions </vt:lpstr>
      <vt:lpstr>Dummy Variables for Sectors &amp; Interactions between ESG Score and CO2 Emissions </vt:lpstr>
      <vt:lpstr>Dummy Variables for Sectors &amp; Interactions between ESG Score and CO2 Emissions </vt:lpstr>
      <vt:lpstr>Dummy Variables for Sectors &amp; Interactions between ESG Score and CO2 Emissions </vt:lpstr>
      <vt:lpstr>Dummy Variables for Sectors &amp; Interactions between ESG Score and CO2 Emissions </vt:lpstr>
      <vt:lpstr>Dummy Variables for Sectors &amp; Interactions between ESG Score and CO2 Emissions </vt:lpstr>
      <vt:lpstr>Dummy Variables for Sectors &amp; Interactions between ESG Score and CO2 Emissions </vt:lpstr>
      <vt:lpstr>Dummy Variables for Sectors &amp; Interactions between ESG Score and CO2 Emissions </vt:lpstr>
      <vt:lpstr>Presentazione standard di PowerPoint</vt:lpstr>
      <vt:lpstr>Presentazione standard di PowerPoint</vt:lpstr>
      <vt:lpstr>CONCLUSIONS</vt:lpstr>
      <vt:lpstr>THANKS FOR YOUR ATTENTION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Account Microsoft</dc:creator>
  <cp:lastModifiedBy>Jacopo Passaro</cp:lastModifiedBy>
  <cp:revision>21</cp:revision>
  <dcterms:created xsi:type="dcterms:W3CDTF">2022-05-16T14:33:46Z</dcterms:created>
  <dcterms:modified xsi:type="dcterms:W3CDTF">2022-06-03T18:24:39Z</dcterms:modified>
</cp:coreProperties>
</file>