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Karl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E4A52F-57D2-4B7E-A588-A60EA29AC5C1}">
  <a:tblStyle styleId="{D6E4A52F-57D2-4B7E-A588-A60EA29AC5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Karla-italic.fntdata"/><Relationship Id="rId10" Type="http://schemas.openxmlformats.org/officeDocument/2006/relationships/slide" Target="slides/slide5.xml"/><Relationship Id="rId32" Type="http://schemas.openxmlformats.org/officeDocument/2006/relationships/font" Target="fonts/Karl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Karl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a7801984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a780198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a78019844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a780198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a78019844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a780198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a78019844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a780198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a78019844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a780198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a78019844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9a780198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a78019844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9a7801984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78019844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780198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9a78019844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9a7801984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a78019844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9a780198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999238aee_1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999238aee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9a78019844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9a780198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9a78019844_0_4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9a7801984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999238aee_1_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999238aee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a284cef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a284cef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a284cef5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a284cef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a284cef5d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a284cef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a284cef5d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a284cef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7801984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780198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a78019844_0_4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a7801984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0" y="983400"/>
            <a:ext cx="4229100" cy="21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Studio del Dust Attack: 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un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attacco all’anonimato di Bitcoin</a:t>
            </a:r>
            <a:endParaRPr sz="34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320175" y="3558475"/>
            <a:ext cx="3636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Università di Pisa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Dipartimento di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Corso di Laurea Triennale in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A.A. 2021/2022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0" y="3226500"/>
            <a:ext cx="3521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latin typeface="Times"/>
                <a:ea typeface="Times"/>
                <a:cs typeface="Times"/>
                <a:sym typeface="Times"/>
              </a:rPr>
              <a:t>Candidato: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 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Jacopo Raffi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latin typeface="Times"/>
                <a:ea typeface="Times"/>
                <a:cs typeface="Times"/>
                <a:sym typeface="Times"/>
              </a:rPr>
              <a:t>Relatori/Relatrici:</a:t>
            </a:r>
            <a:r>
              <a:rPr b="1" lang="en" sz="1800">
                <a:solidFill>
                  <a:srgbClr val="1C4587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1" sz="1800">
              <a:solidFill>
                <a:srgbClr val="1C4587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Prof.ssa Laura Emilia Maria Ricci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 Damiano Di Francesco Maesa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72525" y="383525"/>
            <a:ext cx="5892900" cy="4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Conseguenze e Contromisure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872525" y="1082300"/>
            <a:ext cx="6354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Conseguenze: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Maggior tracciabilità;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necessario de-anonimizzare solo un indirizzo (tramite gli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exchange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872525" y="3192350"/>
            <a:ext cx="6354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Contromisure</a:t>
            </a:r>
            <a:r>
              <a:rPr b="1"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Non spendere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Utilizzare servizi di “Dust Collecting”.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dei Dati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872525" y="1239200"/>
            <a:ext cx="7260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dal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3 Gennaio 2009 al 10 Agosto 2017: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 245 410 083.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Considerate solo transazioni contenenti input e/o output dust: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Importo compreso nell’intervallo [1, 545];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dust: 2 114 335 (0.8% del totale).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Filtraggio transazioni generate da Satoshi Dice: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generate da Satoshi Dice: 1 465 295 (69% delle transazioni dust).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4294967295"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Distribuzione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25" y="1567500"/>
            <a:ext cx="6968825" cy="34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1067975" y="828600"/>
            <a:ext cx="441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Intervalli di ampiezza 50;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intervallo [1, 50]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4294967295" type="title"/>
          </p:nvPr>
        </p:nvSpPr>
        <p:spPr>
          <a:xfrm>
            <a:off x="872525" y="278213"/>
            <a:ext cx="4801500" cy="5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negli anni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57675" y="1033775"/>
            <a:ext cx="30447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Filtrati gli output con script OP_RETURN;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Totale output dust generati: 2 893 877.</a:t>
            </a:r>
            <a:endParaRPr sz="17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175" y="1226225"/>
            <a:ext cx="4023998" cy="28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57675" y="2915050"/>
            <a:ext cx="46638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Fenomeno “Enjoy Sochi”: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○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2014: 48 750 output;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○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2015: 17 250 output;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○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2017: 189 495 output.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i="1" lang="en" sz="1600">
                <a:latin typeface="Times"/>
                <a:ea typeface="Times"/>
                <a:cs typeface="Times"/>
                <a:sym typeface="Times"/>
              </a:rPr>
              <a:t>1Enjoy1C4bYBr3tN4sM KxvvJDqG8NkdR4Z</a:t>
            </a:r>
            <a:r>
              <a:rPr lang="en" sz="1600">
                <a:latin typeface="Times"/>
                <a:ea typeface="Times"/>
                <a:cs typeface="Times"/>
                <a:sym typeface="Times"/>
              </a:rPr>
              <a:t>;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i="1" lang="en" sz="1600">
                <a:latin typeface="Times"/>
                <a:ea typeface="Times"/>
                <a:cs typeface="Times"/>
                <a:sym typeface="Times"/>
              </a:rPr>
              <a:t>1SochiWwFFySPjQoi2biVftXn8NRPCSQC</a:t>
            </a:r>
            <a:r>
              <a:rPr lang="en" sz="1600">
                <a:latin typeface="Times"/>
                <a:ea typeface="Times"/>
                <a:cs typeface="Times"/>
                <a:sym typeface="Times"/>
              </a:rPr>
              <a:t>.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4294967295"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25" y="1587850"/>
            <a:ext cx="6974050" cy="35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872513" y="848950"/>
            <a:ext cx="296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non speso: 51.5 %;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speso: 48.5 %.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72525" y="231513"/>
            <a:ext cx="5499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delle transazioni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/>
        </p:nvSpPr>
        <p:spPr>
          <a:xfrm>
            <a:off x="872525" y="910275"/>
            <a:ext cx="50784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Il dust è stato speso in 263 963 transazioni;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Queste transazioni sono divise in tre categorie: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2+ indirizzi;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indirizzo;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Speciale.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234" name="Google Shape;234;p28"/>
          <p:cNvGraphicFramePr/>
          <p:nvPr/>
        </p:nvGraphicFramePr>
        <p:xfrm>
          <a:off x="1069600" y="33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{D6E4A52F-57D2-4B7E-A588-A60EA29AC5C1}</a:tableStyleId>
              </a:tblPr>
              <a:tblGrid>
                <a:gridCol w="2342125"/>
                <a:gridCol w="2342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2+ indirizzi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63.2 %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 indirizzo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36.7%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Speciale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0.1 %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Categoria 1 indirizzo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29"/>
          <p:cNvGraphicFramePr/>
          <p:nvPr/>
        </p:nvGraphicFramePr>
        <p:xfrm>
          <a:off x="3726850" y="11695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{D6E4A52F-57D2-4B7E-A588-A60EA29AC5C1}</a:tableStyleId>
              </a:tblPr>
              <a:tblGrid>
                <a:gridCol w="1112425"/>
                <a:gridCol w="1112425"/>
                <a:gridCol w="1112425"/>
              </a:tblGrid>
              <a:tr h="64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NOD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92 712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95,5 %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OD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4 328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4,5 %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29"/>
          <p:cNvSpPr txBox="1"/>
          <p:nvPr/>
        </p:nvSpPr>
        <p:spPr>
          <a:xfrm>
            <a:off x="166825" y="1004275"/>
            <a:ext cx="40944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 97 040;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Le transazioni sono divise in: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NOD: Not Only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OD: Only Dust.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166825" y="2924600"/>
            <a:ext cx="6652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Categoria OD: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1JwSSubhmg6iPtRjtyqhUYYH7bZg3Lfy1T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  		(1 569 transazioni);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1PEDJAibfNetJzM289oXsW1qLAgjYDjLgN </a:t>
            </a:r>
            <a:endParaRPr i="1" sz="1800">
              <a:latin typeface="Times"/>
              <a:ea typeface="Times"/>
              <a:cs typeface="Times"/>
              <a:sym typeface="Time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(1 835 transazioni).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idx="4294967295"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Categoria 2+ indirizzi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500" y="1825300"/>
            <a:ext cx="4451398" cy="31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1350350" y="753200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0" y="1383963"/>
            <a:ext cx="390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166 906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NOD: 99.9 %;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OD: 0.1 %.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0" y="3060300"/>
            <a:ext cx="286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Media indirizzi diversi in una singola transazione: 13.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Indirizzi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872525" y="951925"/>
            <a:ext cx="64899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Output dust generati: 2 893 877;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indirizzi destinatari sono 1 059 836: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312 114 indirizzi (29 % dei destinatari) hanno speso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259 252 indirizzi (83 % di chi ha speso il dust) lo hanno speso nella categoria “2+ Indirizzi”.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872525" y="3331750"/>
            <a:ext cx="6659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ransazioni che generano almeno un dust della categoria “Successo” sono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 98 198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58 146 transazioni (59 %) non presentano indirizzi nuovi tra gli output.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883650" y="98288"/>
            <a:ext cx="48015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- un attaccante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/>
          <p:nvPr/>
        </p:nvSpPr>
        <p:spPr>
          <a:xfrm>
            <a:off x="237500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 sz="2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1324275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628099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643879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883647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1282534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1563304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183403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 rot="3914124">
            <a:off x="633671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3285834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4144963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5247394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106522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81" name="Google Shape;281;p32"/>
          <p:cNvSpPr/>
          <p:nvPr/>
        </p:nvSpPr>
        <p:spPr>
          <a:xfrm rot="3914124">
            <a:off x="2579574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 rot="3914124">
            <a:off x="4541134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2609428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2625208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2864975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3263863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3544633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4590762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9" name="Google Shape;289;p32"/>
          <p:cNvSpPr/>
          <p:nvPr/>
        </p:nvSpPr>
        <p:spPr>
          <a:xfrm>
            <a:off x="4606542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4846310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5245198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5525968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6989350" y="2432657"/>
            <a:ext cx="65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.  .  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627775" y="1206450"/>
            <a:ext cx="6596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Attaccante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1DiRy9Giiq1GCkAD7VMSrXoKVe2dimnovm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;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Finanziatore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1Nj3AsYfhHC4zVv1HHH4FzsYWeZSeVC8vj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-979" r="5895" t="8883"/>
          <a:stretch/>
        </p:blipFill>
        <p:spPr>
          <a:xfrm>
            <a:off x="13" y="1048600"/>
            <a:ext cx="7004526" cy="34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872537" y="463013"/>
            <a:ext cx="4641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Blockchain</a:t>
            </a: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di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872525" y="142500"/>
            <a:ext cx="4801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- più attaccanti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00" name="Google Shape;3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/>
          <p:nvPr/>
        </p:nvSpPr>
        <p:spPr>
          <a:xfrm>
            <a:off x="163675" y="16081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 sz="2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554274" y="2823522"/>
            <a:ext cx="1157100" cy="4662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620904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860672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1259559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1540329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 rot="3914124">
            <a:off x="559846" y="24106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2683291" y="28235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2761370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3001138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3400026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3680796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4776787" y="28235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4843417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5083185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5482073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5762843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1891212" y="294128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4132387" y="294128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"/>
          <p:cNvSpPr txBox="1"/>
          <p:nvPr/>
        </p:nvSpPr>
        <p:spPr>
          <a:xfrm>
            <a:off x="6215625" y="2823525"/>
            <a:ext cx="8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   .   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965075" y="1355750"/>
            <a:ext cx="65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attaccante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1JYvvL67LrSGCG77cy4rmpUXCFfSub4JkG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ctrTitle"/>
          </p:nvPr>
        </p:nvSpPr>
        <p:spPr>
          <a:xfrm>
            <a:off x="499325" y="19807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Grazie a tutti per l’attenzione.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27" name="Google Shape;3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4"/>
          <p:cNvSpPr txBox="1"/>
          <p:nvPr/>
        </p:nvSpPr>
        <p:spPr>
          <a:xfrm>
            <a:off x="5401400" y="3162750"/>
            <a:ext cx="327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Ringrazio inoltre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la Prof.ssa Ricci,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il Prof Di Francesco e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Il Dott. Loporchio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per tutta la disponibilità che hanno avuto nei miei confronti.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Transazioni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88" y="2429750"/>
            <a:ext cx="5877924" cy="24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807500" y="970350"/>
            <a:ext cx="67791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Possono avere zero o più input, uno o più output;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output hanno associato uno script;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Hanno una fee, la minima fee è denominata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Anonimato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872525" y="1371150"/>
            <a:ext cx="604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Bitcoin è pseudo-anonimo: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Ogni utente utilizza un numero arbitrario di indirizzi.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Esistono attacchi basati sull’analisi delle transazioni;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Questi attacchi sfruttano determinate euristiche: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Per esempio l’euristica “multi-input”.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Bitcoin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533250" y="997475"/>
            <a:ext cx="7032600" cy="3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Piccola quantità di criptovaluta inferiore alla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importi minori di 546 satoshi sono considerati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dust:</a:t>
            </a:r>
            <a:endParaRPr i="1"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10</a:t>
            </a:r>
            <a:r>
              <a:rPr baseline="30000" lang="en" sz="1800">
                <a:latin typeface="Times"/>
                <a:ea typeface="Times"/>
                <a:cs typeface="Times"/>
                <a:sym typeface="Times"/>
              </a:rPr>
              <a:t>-8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BTC;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0.00016 €  (27/11/2022).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Possibili utilizzi: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Satoshi Dice;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Scrittura di dati arbitrari (script OP_RETURN);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Attack.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Attack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81425" y="1208875"/>
            <a:ext cx="578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basato sull’invio del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 l’euristica “multi-input”;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Mira a de-anonimizzare i wallet.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915967" y="3653249"/>
            <a:ext cx="1500900" cy="6537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304559" y="2441368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6304559" y="2865565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304559" y="3256149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304559" y="3646720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6304559" y="4625182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6574341" y="3844275"/>
            <a:ext cx="21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639146" y="3813158"/>
            <a:ext cx="1020900" cy="33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847165" y="2490891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847165" y="334250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4847165" y="2951919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847165" y="3733087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4892859" y="468199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639162" y="3470303"/>
            <a:ext cx="10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INPUT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915980" y="3256149"/>
            <a:ext cx="187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847168" y="1824763"/>
            <a:ext cx="153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304552" y="1909831"/>
            <a:ext cx="153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VITTIME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di Successo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5323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23135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5323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3135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5323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23135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3135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999784" y="2441626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9997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9997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6265903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550625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6250384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1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566284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347485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566275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347458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566284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347482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2347459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4033709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033709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99828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5584550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6284309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2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6748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24560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6748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24560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6748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4560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24560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41422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1422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797628" y="33543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5797634" y="29232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