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  <p:embeddedFont>
      <p:font typeface="Karla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6DE326A-F024-49EB-8C69-A00100D8E9DA}">
  <a:tblStyle styleId="{46DE326A-F024-49EB-8C69-A00100D8E9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Karla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33" Type="http://schemas.openxmlformats.org/officeDocument/2006/relationships/font" Target="fonts/Karla-italic.fntdata"/><Relationship Id="rId10" Type="http://schemas.openxmlformats.org/officeDocument/2006/relationships/slide" Target="slides/slide5.xml"/><Relationship Id="rId32" Type="http://schemas.openxmlformats.org/officeDocument/2006/relationships/font" Target="fonts/Karl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Karla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9a78019844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9a7801984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9a78019844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9a7801984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9a78019844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9a7801984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9a78019844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9a7801984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9a78019844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9a7801984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9a78019844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9a7801984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9a78019844_0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9a7801984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9a78019844_0_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9a7801984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9a78019844_0_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9a7801984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9a78019844_0_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9a7801984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9999238aee_1_2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9999238aee_1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9d13835e5e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9d13835e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9a78019844_0_4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9a78019844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9999238aee_1_2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9999238aee_1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9a284cef5d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9a284cef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9a284cef5d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9a284cef5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9a284cef5d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9a284cef5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9a284cef5d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9a284cef5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9a78019844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9a7801984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9a78019844_0_4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9a78019844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3" name="Google Shape;63;p1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1_2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0" name="Google Shape;20;p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ig image">
  <p:cSld name="TITLE_1_2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6" name="Google Shape;26;p5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1" name="Google Shape;31;p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" name="Google Shape;32;p6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0" name="Google Shape;50;p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Google Shape;51;p9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4" name="Google Shape;54;p9"/>
          <p:cNvSpPr txBox="1"/>
          <p:nvPr>
            <p:ph idx="3" type="body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8" name="Google Shape;58;p1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9" name="Google Shape;59;p10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ctrTitle"/>
          </p:nvPr>
        </p:nvSpPr>
        <p:spPr>
          <a:xfrm>
            <a:off x="0" y="983400"/>
            <a:ext cx="4229100" cy="21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Studio del Dust Attack: </a:t>
            </a:r>
            <a:r>
              <a:rPr lang="en" sz="34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un</a:t>
            </a:r>
            <a:r>
              <a:rPr lang="en" sz="34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 attacco all’anonimato di Bitcoin</a:t>
            </a:r>
            <a:endParaRPr sz="34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5320175" y="3558475"/>
            <a:ext cx="36366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Università di Pisa</a:t>
            </a:r>
            <a:endParaRPr sz="1600"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Dipartimento di Informatica</a:t>
            </a:r>
            <a:endParaRPr sz="1600"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Corso di Laurea Triennale in Informatica</a:t>
            </a:r>
            <a:endParaRPr sz="1600"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A.A. 2021/2022</a:t>
            </a:r>
            <a:endParaRPr sz="1600"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4"/>
          <p:cNvSpPr txBox="1"/>
          <p:nvPr/>
        </p:nvSpPr>
        <p:spPr>
          <a:xfrm>
            <a:off x="0" y="3226500"/>
            <a:ext cx="3521700" cy="20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Candidato:</a:t>
            </a:r>
            <a:r>
              <a:rPr lang="en" sz="18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 sz="18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Jacopo Raffi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Relatori/Relatrici: </a:t>
            </a:r>
            <a:endParaRPr b="1" sz="18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Prof.ssa Laura Emilia Maria Ricci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Prof. Damiano Di Francesco Maesa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872525" y="383525"/>
            <a:ext cx="5892900" cy="48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Conseguenze e Contromisure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3"/>
          <p:cNvSpPr txBox="1"/>
          <p:nvPr/>
        </p:nvSpPr>
        <p:spPr>
          <a:xfrm>
            <a:off x="872525" y="1082300"/>
            <a:ext cx="63543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"/>
                <a:ea typeface="Times"/>
                <a:cs typeface="Times"/>
                <a:sym typeface="Times"/>
              </a:rPr>
              <a:t>Conseguenze:</a:t>
            </a:r>
            <a:endParaRPr b="1"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Maggior tracciabilità;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È necessario de-anonimizzare solo un indirizzo (tramite gli </a:t>
            </a:r>
            <a:r>
              <a:rPr i="1" lang="en" sz="1800">
                <a:latin typeface="Times"/>
                <a:ea typeface="Times"/>
                <a:cs typeface="Times"/>
                <a:sym typeface="Times"/>
              </a:rPr>
              <a:t>exchange</a:t>
            </a:r>
            <a:r>
              <a:rPr lang="en" sz="1800">
                <a:latin typeface="Times"/>
                <a:ea typeface="Times"/>
                <a:cs typeface="Times"/>
                <a:sym typeface="Times"/>
              </a:rPr>
              <a:t>).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94" name="Google Shape;194;p23"/>
          <p:cNvSpPr txBox="1"/>
          <p:nvPr/>
        </p:nvSpPr>
        <p:spPr>
          <a:xfrm>
            <a:off x="872525" y="3192350"/>
            <a:ext cx="6354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"/>
                <a:ea typeface="Times"/>
                <a:cs typeface="Times"/>
                <a:sym typeface="Times"/>
              </a:rPr>
              <a:t>Contromisure</a:t>
            </a:r>
            <a:r>
              <a:rPr b="1" lang="en" sz="1800">
                <a:latin typeface="Times"/>
                <a:ea typeface="Times"/>
                <a:cs typeface="Times"/>
                <a:sym typeface="Times"/>
              </a:rPr>
              <a:t>:</a:t>
            </a:r>
            <a:endParaRPr b="1"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Non spendere il dust;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Utilizzare servizi di “Dust Collecting”.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872525" y="463013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Analisi dei Dati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00" name="Google Shape;20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4"/>
          <p:cNvSpPr txBox="1"/>
          <p:nvPr/>
        </p:nvSpPr>
        <p:spPr>
          <a:xfrm>
            <a:off x="872525" y="1239200"/>
            <a:ext cx="72606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Transazioni dal </a:t>
            </a:r>
            <a:r>
              <a:rPr lang="en" sz="1800">
                <a:latin typeface="Times"/>
                <a:ea typeface="Times"/>
                <a:cs typeface="Times"/>
                <a:sym typeface="Times"/>
              </a:rPr>
              <a:t>3 Gennaio 2009 al 10 Agosto 2017: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Transazioni totali: 245 410 083.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Considerate solo transazioni contenenti input e/o output dust: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Importo compreso nell’intervallo [1, 545];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Transazioni dust: 2 114 335 (0.8% del totale).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Filtraggio transazioni generate da Satoshi Dice: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Transazioni generate da Satoshi Dice: 1 465 295 (69% delle transazioni dust).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idx="4294967295" type="title"/>
          </p:nvPr>
        </p:nvSpPr>
        <p:spPr>
          <a:xfrm>
            <a:off x="872525" y="463025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Distribuzione del Dust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07" name="Google Shape;2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625" y="1567500"/>
            <a:ext cx="6968825" cy="34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5"/>
          <p:cNvSpPr txBox="1"/>
          <p:nvPr/>
        </p:nvSpPr>
        <p:spPr>
          <a:xfrm>
            <a:off x="1067975" y="828600"/>
            <a:ext cx="441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Intervalli di ampiezza 50;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Primo intervallo [1, 50]</a:t>
            </a:r>
            <a:r>
              <a:rPr lang="en">
                <a:latin typeface="Karla"/>
                <a:ea typeface="Karla"/>
                <a:cs typeface="Karla"/>
                <a:sym typeface="Karla"/>
              </a:rPr>
              <a:t> .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idx="4294967295" type="title"/>
          </p:nvPr>
        </p:nvSpPr>
        <p:spPr>
          <a:xfrm>
            <a:off x="872525" y="278213"/>
            <a:ext cx="4801500" cy="59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Dust negli anni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15" name="Google Shape;21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6"/>
          <p:cNvSpPr txBox="1"/>
          <p:nvPr/>
        </p:nvSpPr>
        <p:spPr>
          <a:xfrm>
            <a:off x="0" y="872525"/>
            <a:ext cx="3044700" cy="16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"/>
              <a:buChar char="●"/>
            </a:pPr>
            <a:r>
              <a:rPr lang="en" sz="1700">
                <a:latin typeface="Times"/>
                <a:ea typeface="Times"/>
                <a:cs typeface="Times"/>
                <a:sym typeface="Times"/>
              </a:rPr>
              <a:t>Filtrati gli output con script OP_RETURN;</a:t>
            </a:r>
            <a:endParaRPr sz="1700">
              <a:latin typeface="Times"/>
              <a:ea typeface="Times"/>
              <a:cs typeface="Times"/>
              <a:sym typeface="Times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"/>
              <a:buChar char="●"/>
            </a:pPr>
            <a:r>
              <a:rPr lang="en" sz="1700">
                <a:latin typeface="Times"/>
                <a:ea typeface="Times"/>
                <a:cs typeface="Times"/>
                <a:sym typeface="Times"/>
              </a:rPr>
              <a:t>Totale output dust generati: 2 893 877;</a:t>
            </a:r>
            <a:endParaRPr sz="1700"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17" name="Google Shape;21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5350" y="1750675"/>
            <a:ext cx="3990498" cy="329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idx="4294967295" type="title"/>
          </p:nvPr>
        </p:nvSpPr>
        <p:spPr>
          <a:xfrm>
            <a:off x="872525" y="463013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Classificazione del Dust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23" name="Google Shape;22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625" y="1587850"/>
            <a:ext cx="6974050" cy="3501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7"/>
          <p:cNvSpPr txBox="1"/>
          <p:nvPr/>
        </p:nvSpPr>
        <p:spPr>
          <a:xfrm>
            <a:off x="872513" y="848950"/>
            <a:ext cx="2965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Dust non speso: 51.5 %;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Dust speso: 48.5 %.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872525" y="231513"/>
            <a:ext cx="54993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Classificazione delle transazioni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31" name="Google Shape;23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8"/>
          <p:cNvSpPr txBox="1"/>
          <p:nvPr/>
        </p:nvSpPr>
        <p:spPr>
          <a:xfrm>
            <a:off x="872525" y="910275"/>
            <a:ext cx="50784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Il dust è stato speso in 263 963 transazioni;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Queste transazioni sono divise in tre categorie: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2+ indirizzi;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1 indirizzo;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Speciale.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  <p:graphicFrame>
        <p:nvGraphicFramePr>
          <p:cNvPr id="233" name="Google Shape;233;p28"/>
          <p:cNvGraphicFramePr/>
          <p:nvPr/>
        </p:nvGraphicFramePr>
        <p:xfrm>
          <a:off x="1069600" y="338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{46DE326A-F024-49EB-8C69-A00100D8E9DA}</a:tableStyleId>
              </a:tblPr>
              <a:tblGrid>
                <a:gridCol w="2342125"/>
                <a:gridCol w="2342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2+ indirizzi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63.2 %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1 indirizzo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36.7%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Speciale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0.1 %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/>
          <p:nvPr>
            <p:ph idx="4294967295" type="title"/>
          </p:nvPr>
        </p:nvSpPr>
        <p:spPr>
          <a:xfrm>
            <a:off x="872525" y="463025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Categoria 2+ indirizzi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39" name="Google Shape;23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9002" y="1632050"/>
            <a:ext cx="4742346" cy="331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9"/>
          <p:cNvSpPr txBox="1"/>
          <p:nvPr/>
        </p:nvSpPr>
        <p:spPr>
          <a:xfrm>
            <a:off x="1350350" y="753200"/>
            <a:ext cx="18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2" name="Google Shape;242;p29"/>
          <p:cNvSpPr txBox="1"/>
          <p:nvPr/>
        </p:nvSpPr>
        <p:spPr>
          <a:xfrm>
            <a:off x="0" y="872513"/>
            <a:ext cx="3908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166 906 </a:t>
            </a:r>
            <a:r>
              <a:rPr lang="en" sz="1800">
                <a:latin typeface="Times"/>
                <a:ea typeface="Times"/>
                <a:cs typeface="Times"/>
                <a:sym typeface="Times"/>
              </a:rPr>
              <a:t>transazioni totali: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NOD: 99.9 %;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OD: 0.1 %.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43" name="Google Shape;243;p29"/>
          <p:cNvSpPr txBox="1"/>
          <p:nvPr/>
        </p:nvSpPr>
        <p:spPr>
          <a:xfrm>
            <a:off x="0" y="2164950"/>
            <a:ext cx="2424300" cy="22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Intervalli di ampiezza 50;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Primo intervallo [1, 50], anche se non possono esistere transazioni con 1 indirizzo.  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/>
          <p:nvPr>
            <p:ph type="title"/>
          </p:nvPr>
        </p:nvSpPr>
        <p:spPr>
          <a:xfrm>
            <a:off x="872525" y="463025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Analisi Indirizzi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49" name="Google Shape;24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0"/>
          <p:cNvSpPr txBox="1"/>
          <p:nvPr/>
        </p:nvSpPr>
        <p:spPr>
          <a:xfrm>
            <a:off x="872525" y="951925"/>
            <a:ext cx="6489900" cy="22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Output dust generati: 2 893 877;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Gli indirizzi destinatari sono 1 059 836: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312 114 indirizzi (29 % dei destinatari) hanno speso il dust;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259 252 indirizzi (83 % di chi ha speso il dust) lo hanno speso nella categoria “2+ Indirizzi”.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51" name="Google Shape;251;p30"/>
          <p:cNvSpPr txBox="1"/>
          <p:nvPr/>
        </p:nvSpPr>
        <p:spPr>
          <a:xfrm>
            <a:off x="872525" y="3331750"/>
            <a:ext cx="66594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T</a:t>
            </a:r>
            <a:r>
              <a:rPr lang="en" sz="1800">
                <a:latin typeface="Times"/>
                <a:ea typeface="Times"/>
                <a:cs typeface="Times"/>
                <a:sym typeface="Times"/>
              </a:rPr>
              <a:t>ransazioni che generano almeno un dust della categoria “Successo” sono</a:t>
            </a:r>
            <a:r>
              <a:rPr lang="en" sz="1800">
                <a:latin typeface="Times"/>
                <a:ea typeface="Times"/>
                <a:cs typeface="Times"/>
                <a:sym typeface="Times"/>
              </a:rPr>
              <a:t> 98 198</a:t>
            </a:r>
            <a:r>
              <a:rPr lang="en" sz="1800">
                <a:latin typeface="Times"/>
                <a:ea typeface="Times"/>
                <a:cs typeface="Times"/>
                <a:sym typeface="Times"/>
              </a:rPr>
              <a:t>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58 146 transazioni (59 %) non presentano indirizzi nuovi tra gli output dust.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 txBox="1"/>
          <p:nvPr>
            <p:ph type="title"/>
          </p:nvPr>
        </p:nvSpPr>
        <p:spPr>
          <a:xfrm>
            <a:off x="883650" y="98288"/>
            <a:ext cx="4801500" cy="97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Pattern: Un finanziatore - un attaccante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57" name="Google Shape;25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1"/>
          <p:cNvSpPr/>
          <p:nvPr/>
        </p:nvSpPr>
        <p:spPr>
          <a:xfrm>
            <a:off x="237500" y="2320675"/>
            <a:ext cx="743700" cy="6411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F</a:t>
            </a:r>
            <a:endParaRPr sz="22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59" name="Google Shape;259;p31"/>
          <p:cNvSpPr/>
          <p:nvPr/>
        </p:nvSpPr>
        <p:spPr>
          <a:xfrm>
            <a:off x="1324275" y="2525936"/>
            <a:ext cx="500100" cy="23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1"/>
          <p:cNvSpPr/>
          <p:nvPr/>
        </p:nvSpPr>
        <p:spPr>
          <a:xfrm>
            <a:off x="628099" y="3536022"/>
            <a:ext cx="1157100" cy="4662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61" name="Google Shape;261;p31"/>
          <p:cNvSpPr/>
          <p:nvPr/>
        </p:nvSpPr>
        <p:spPr>
          <a:xfrm>
            <a:off x="694742" y="4109038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1"/>
          <p:cNvSpPr/>
          <p:nvPr/>
        </p:nvSpPr>
        <p:spPr>
          <a:xfrm>
            <a:off x="934509" y="4226139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1"/>
          <p:cNvSpPr/>
          <p:nvPr/>
        </p:nvSpPr>
        <p:spPr>
          <a:xfrm>
            <a:off x="1333397" y="4226139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1"/>
          <p:cNvSpPr/>
          <p:nvPr/>
        </p:nvSpPr>
        <p:spPr>
          <a:xfrm>
            <a:off x="1614167" y="4109038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1"/>
          <p:cNvSpPr/>
          <p:nvPr/>
        </p:nvSpPr>
        <p:spPr>
          <a:xfrm>
            <a:off x="2183403" y="2320675"/>
            <a:ext cx="743700" cy="6411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F</a:t>
            </a:r>
            <a:endParaRPr/>
          </a:p>
        </p:txBody>
      </p:sp>
      <p:sp>
        <p:nvSpPr>
          <p:cNvPr id="266" name="Google Shape;266;p31"/>
          <p:cNvSpPr/>
          <p:nvPr/>
        </p:nvSpPr>
        <p:spPr>
          <a:xfrm rot="3914124">
            <a:off x="633671" y="3123157"/>
            <a:ext cx="341616" cy="22419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1"/>
          <p:cNvSpPr/>
          <p:nvPr/>
        </p:nvSpPr>
        <p:spPr>
          <a:xfrm>
            <a:off x="3285834" y="2525936"/>
            <a:ext cx="500100" cy="23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1"/>
          <p:cNvSpPr/>
          <p:nvPr/>
        </p:nvSpPr>
        <p:spPr>
          <a:xfrm>
            <a:off x="4144963" y="2320675"/>
            <a:ext cx="743700" cy="6411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F</a:t>
            </a:r>
            <a:endParaRPr/>
          </a:p>
        </p:txBody>
      </p:sp>
      <p:sp>
        <p:nvSpPr>
          <p:cNvPr id="269" name="Google Shape;269;p31"/>
          <p:cNvSpPr/>
          <p:nvPr/>
        </p:nvSpPr>
        <p:spPr>
          <a:xfrm>
            <a:off x="5247394" y="2525936"/>
            <a:ext cx="500100" cy="23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1"/>
          <p:cNvSpPr/>
          <p:nvPr/>
        </p:nvSpPr>
        <p:spPr>
          <a:xfrm>
            <a:off x="6106522" y="2320675"/>
            <a:ext cx="743700" cy="6411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F</a:t>
            </a:r>
            <a:endParaRPr/>
          </a:p>
        </p:txBody>
      </p:sp>
      <p:sp>
        <p:nvSpPr>
          <p:cNvPr id="271" name="Google Shape;271;p31"/>
          <p:cNvSpPr/>
          <p:nvPr/>
        </p:nvSpPr>
        <p:spPr>
          <a:xfrm rot="3914124">
            <a:off x="2579574" y="3123157"/>
            <a:ext cx="341616" cy="22419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1"/>
          <p:cNvSpPr/>
          <p:nvPr/>
        </p:nvSpPr>
        <p:spPr>
          <a:xfrm rot="3914124">
            <a:off x="4541134" y="3123157"/>
            <a:ext cx="341616" cy="22419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1"/>
          <p:cNvSpPr/>
          <p:nvPr/>
        </p:nvSpPr>
        <p:spPr>
          <a:xfrm>
            <a:off x="2609428" y="3536022"/>
            <a:ext cx="1157100" cy="4662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74" name="Google Shape;274;p31"/>
          <p:cNvSpPr/>
          <p:nvPr/>
        </p:nvSpPr>
        <p:spPr>
          <a:xfrm>
            <a:off x="2676070" y="4092638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1"/>
          <p:cNvSpPr/>
          <p:nvPr/>
        </p:nvSpPr>
        <p:spPr>
          <a:xfrm>
            <a:off x="2915838" y="4209739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1"/>
          <p:cNvSpPr/>
          <p:nvPr/>
        </p:nvSpPr>
        <p:spPr>
          <a:xfrm>
            <a:off x="3314726" y="4209739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1"/>
          <p:cNvSpPr/>
          <p:nvPr/>
        </p:nvSpPr>
        <p:spPr>
          <a:xfrm>
            <a:off x="3595496" y="4092638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1"/>
          <p:cNvSpPr/>
          <p:nvPr/>
        </p:nvSpPr>
        <p:spPr>
          <a:xfrm>
            <a:off x="4590762" y="3536022"/>
            <a:ext cx="1157100" cy="4662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79" name="Google Shape;279;p31"/>
          <p:cNvSpPr/>
          <p:nvPr/>
        </p:nvSpPr>
        <p:spPr>
          <a:xfrm>
            <a:off x="4657392" y="4109038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1"/>
          <p:cNvSpPr/>
          <p:nvPr/>
        </p:nvSpPr>
        <p:spPr>
          <a:xfrm>
            <a:off x="4897160" y="4226139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1"/>
          <p:cNvSpPr/>
          <p:nvPr/>
        </p:nvSpPr>
        <p:spPr>
          <a:xfrm>
            <a:off x="5296048" y="4226139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1"/>
          <p:cNvSpPr/>
          <p:nvPr/>
        </p:nvSpPr>
        <p:spPr>
          <a:xfrm>
            <a:off x="5576818" y="4109038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1"/>
          <p:cNvSpPr txBox="1"/>
          <p:nvPr/>
        </p:nvSpPr>
        <p:spPr>
          <a:xfrm>
            <a:off x="6989350" y="2432657"/>
            <a:ext cx="65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.  .  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84" name="Google Shape;284;p31"/>
          <p:cNvSpPr txBox="1"/>
          <p:nvPr/>
        </p:nvSpPr>
        <p:spPr>
          <a:xfrm>
            <a:off x="627775" y="1206450"/>
            <a:ext cx="65964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Karla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Attaccante</a:t>
            </a:r>
            <a:r>
              <a:rPr i="1" lang="en" sz="1800">
                <a:latin typeface="Karla"/>
                <a:ea typeface="Karla"/>
                <a:cs typeface="Karla"/>
                <a:sym typeface="Karla"/>
              </a:rPr>
              <a:t>: 1DiRy9Giiq1GCkAD7VMSrXoKVe2dimnovm</a:t>
            </a:r>
            <a:r>
              <a:rPr lang="en" sz="1800">
                <a:latin typeface="Karla"/>
                <a:ea typeface="Karla"/>
                <a:cs typeface="Karla"/>
                <a:sym typeface="Karla"/>
              </a:rPr>
              <a:t>;</a:t>
            </a:r>
            <a:endParaRPr sz="1800">
              <a:latin typeface="Karla"/>
              <a:ea typeface="Karla"/>
              <a:cs typeface="Karla"/>
              <a:sym typeface="Karl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Karla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Finanziatore</a:t>
            </a:r>
            <a:r>
              <a:rPr i="1" lang="en" sz="1800">
                <a:latin typeface="Karla"/>
                <a:ea typeface="Karla"/>
                <a:cs typeface="Karla"/>
                <a:sym typeface="Karla"/>
              </a:rPr>
              <a:t>: </a:t>
            </a:r>
            <a:r>
              <a:rPr i="1" lang="en" sz="1800">
                <a:latin typeface="Times"/>
                <a:ea typeface="Times"/>
                <a:cs typeface="Times"/>
                <a:sym typeface="Times"/>
              </a:rPr>
              <a:t>1Nj3AsYfhHC4zVv1HHH4FzsYWeZSeVC8vj</a:t>
            </a:r>
            <a:r>
              <a:rPr lang="en" sz="1800">
                <a:latin typeface="Times"/>
                <a:ea typeface="Times"/>
                <a:cs typeface="Times"/>
                <a:sym typeface="Times"/>
              </a:rPr>
              <a:t>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2"/>
          <p:cNvSpPr txBox="1"/>
          <p:nvPr>
            <p:ph type="title"/>
          </p:nvPr>
        </p:nvSpPr>
        <p:spPr>
          <a:xfrm>
            <a:off x="872525" y="142500"/>
            <a:ext cx="4801500" cy="95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Pattern: Un finanziatore - più attaccanti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90" name="Google Shape;2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2"/>
          <p:cNvSpPr/>
          <p:nvPr/>
        </p:nvSpPr>
        <p:spPr>
          <a:xfrm>
            <a:off x="265475" y="1817450"/>
            <a:ext cx="743700" cy="6411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F</a:t>
            </a:r>
            <a:endParaRPr sz="22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92" name="Google Shape;292;p32"/>
          <p:cNvSpPr/>
          <p:nvPr/>
        </p:nvSpPr>
        <p:spPr>
          <a:xfrm>
            <a:off x="656074" y="3032797"/>
            <a:ext cx="1157100" cy="4662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A1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93" name="Google Shape;293;p32"/>
          <p:cNvSpPr/>
          <p:nvPr/>
        </p:nvSpPr>
        <p:spPr>
          <a:xfrm>
            <a:off x="722704" y="3605813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2"/>
          <p:cNvSpPr/>
          <p:nvPr/>
        </p:nvSpPr>
        <p:spPr>
          <a:xfrm>
            <a:off x="962472" y="3722914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2"/>
          <p:cNvSpPr/>
          <p:nvPr/>
        </p:nvSpPr>
        <p:spPr>
          <a:xfrm>
            <a:off x="1361359" y="3722914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2"/>
          <p:cNvSpPr/>
          <p:nvPr/>
        </p:nvSpPr>
        <p:spPr>
          <a:xfrm>
            <a:off x="1642129" y="3605813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2"/>
          <p:cNvSpPr/>
          <p:nvPr/>
        </p:nvSpPr>
        <p:spPr>
          <a:xfrm rot="3914124">
            <a:off x="661646" y="2619932"/>
            <a:ext cx="341616" cy="22419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2"/>
          <p:cNvSpPr/>
          <p:nvPr/>
        </p:nvSpPr>
        <p:spPr>
          <a:xfrm>
            <a:off x="2785091" y="3032797"/>
            <a:ext cx="1157100" cy="4662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A2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99" name="Google Shape;299;p32"/>
          <p:cNvSpPr/>
          <p:nvPr/>
        </p:nvSpPr>
        <p:spPr>
          <a:xfrm>
            <a:off x="2863170" y="3605813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2"/>
          <p:cNvSpPr/>
          <p:nvPr/>
        </p:nvSpPr>
        <p:spPr>
          <a:xfrm>
            <a:off x="3102938" y="3722914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2"/>
          <p:cNvSpPr/>
          <p:nvPr/>
        </p:nvSpPr>
        <p:spPr>
          <a:xfrm>
            <a:off x="3501826" y="3722914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2"/>
          <p:cNvSpPr/>
          <p:nvPr/>
        </p:nvSpPr>
        <p:spPr>
          <a:xfrm>
            <a:off x="3782596" y="3605813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2"/>
          <p:cNvSpPr/>
          <p:nvPr/>
        </p:nvSpPr>
        <p:spPr>
          <a:xfrm>
            <a:off x="4878587" y="3032797"/>
            <a:ext cx="1157100" cy="4662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A3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04" name="Google Shape;304;p32"/>
          <p:cNvSpPr/>
          <p:nvPr/>
        </p:nvSpPr>
        <p:spPr>
          <a:xfrm>
            <a:off x="4945217" y="3605813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2"/>
          <p:cNvSpPr/>
          <p:nvPr/>
        </p:nvSpPr>
        <p:spPr>
          <a:xfrm>
            <a:off x="5184985" y="3722914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2"/>
          <p:cNvSpPr/>
          <p:nvPr/>
        </p:nvSpPr>
        <p:spPr>
          <a:xfrm>
            <a:off x="5583873" y="3722914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2"/>
          <p:cNvSpPr/>
          <p:nvPr/>
        </p:nvSpPr>
        <p:spPr>
          <a:xfrm>
            <a:off x="5864643" y="3605813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2"/>
          <p:cNvSpPr/>
          <p:nvPr/>
        </p:nvSpPr>
        <p:spPr>
          <a:xfrm>
            <a:off x="2049100" y="3150561"/>
            <a:ext cx="500100" cy="23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2"/>
          <p:cNvSpPr/>
          <p:nvPr/>
        </p:nvSpPr>
        <p:spPr>
          <a:xfrm>
            <a:off x="4160350" y="3150561"/>
            <a:ext cx="500100" cy="23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2"/>
          <p:cNvSpPr txBox="1"/>
          <p:nvPr/>
        </p:nvSpPr>
        <p:spPr>
          <a:xfrm>
            <a:off x="6317425" y="3032800"/>
            <a:ext cx="87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.   .   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11" name="Google Shape;311;p32"/>
          <p:cNvSpPr txBox="1"/>
          <p:nvPr/>
        </p:nvSpPr>
        <p:spPr>
          <a:xfrm>
            <a:off x="965075" y="1355750"/>
            <a:ext cx="659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Karla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Primo attaccante</a:t>
            </a:r>
            <a:r>
              <a:rPr i="1" lang="en" sz="1800">
                <a:latin typeface="Karla"/>
                <a:ea typeface="Karla"/>
                <a:cs typeface="Karla"/>
                <a:sym typeface="Karla"/>
              </a:rPr>
              <a:t>: </a:t>
            </a:r>
            <a:r>
              <a:rPr i="1" lang="en" sz="1800">
                <a:latin typeface="Karla"/>
                <a:ea typeface="Karla"/>
                <a:cs typeface="Karla"/>
                <a:sym typeface="Karla"/>
              </a:rPr>
              <a:t>1JYvvL67LrSGCG77cy4rmpUXCFfSub4JkG</a:t>
            </a:r>
            <a:r>
              <a:rPr lang="en" sz="1800">
                <a:latin typeface="Karla"/>
                <a:ea typeface="Karla"/>
                <a:cs typeface="Karla"/>
                <a:sym typeface="Karla"/>
              </a:rPr>
              <a:t>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 b="0" l="-979" r="5895" t="8883"/>
          <a:stretch/>
        </p:blipFill>
        <p:spPr>
          <a:xfrm>
            <a:off x="13" y="1048600"/>
            <a:ext cx="7004526" cy="34027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>
            <p:ph type="title"/>
          </p:nvPr>
        </p:nvSpPr>
        <p:spPr>
          <a:xfrm>
            <a:off x="872537" y="463013"/>
            <a:ext cx="46413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Blockchain</a:t>
            </a: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 di Bitcoin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3"/>
          <p:cNvSpPr txBox="1"/>
          <p:nvPr>
            <p:ph type="title"/>
          </p:nvPr>
        </p:nvSpPr>
        <p:spPr>
          <a:xfrm>
            <a:off x="872525" y="386825"/>
            <a:ext cx="5324100" cy="48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Conclusioni e Sviluppi futuri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17" name="Google Shape;317;p33"/>
          <p:cNvSpPr txBox="1"/>
          <p:nvPr>
            <p:ph idx="1" type="body"/>
          </p:nvPr>
        </p:nvSpPr>
        <p:spPr>
          <a:xfrm>
            <a:off x="0" y="1151125"/>
            <a:ext cx="7109100" cy="32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"/>
              <a:buChar char="●"/>
            </a:pPr>
            <a:r>
              <a:rPr lang="en" sz="1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Conclusioni:</a:t>
            </a:r>
            <a:endParaRPr sz="18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È stata mostrata la de-anonimizzazione causata dal dust;</a:t>
            </a:r>
            <a:endParaRPr sz="18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"/>
              <a:buChar char="○"/>
            </a:pPr>
            <a:r>
              <a:rPr lang="en" sz="1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Sono stati individuati due pattern di possibili Dust Attack.</a:t>
            </a:r>
            <a:endParaRPr sz="18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"/>
              <a:buChar char="▸"/>
            </a:pPr>
            <a:r>
              <a:rPr lang="en" sz="1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Sviluppi futuri:</a:t>
            </a:r>
            <a:endParaRPr sz="18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"/>
              <a:buChar char="○"/>
            </a:pPr>
            <a:r>
              <a:rPr lang="en" sz="1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Aggiornamento dataset;</a:t>
            </a:r>
            <a:endParaRPr sz="18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"/>
              <a:buChar char="○"/>
            </a:pPr>
            <a:r>
              <a:rPr lang="en" sz="1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Analisi approfondita dei pattern individuati;</a:t>
            </a:r>
            <a:endParaRPr sz="18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"/>
              <a:buChar char="○"/>
            </a:pPr>
            <a:r>
              <a:rPr lang="en" sz="1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Confronto con altri attacchi.</a:t>
            </a:r>
            <a:endParaRPr sz="18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318" name="Google Shape;31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4"/>
          <p:cNvSpPr txBox="1"/>
          <p:nvPr>
            <p:ph type="ctrTitle"/>
          </p:nvPr>
        </p:nvSpPr>
        <p:spPr>
          <a:xfrm>
            <a:off x="499325" y="19807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Grazie a tutti per l’attenzione.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324" name="Google Shape;32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4"/>
          <p:cNvSpPr txBox="1"/>
          <p:nvPr/>
        </p:nvSpPr>
        <p:spPr>
          <a:xfrm>
            <a:off x="5401400" y="3162750"/>
            <a:ext cx="32706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Ringrazio inoltre 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la Prof.ssa Ricci, 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il Prof. Di Francesco e 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Il Dott. Loporchio 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per tutta la disponibilità che hanno avuto nei miei confronti.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872525" y="463013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Transazioni in Bitcoin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88" y="2429750"/>
            <a:ext cx="5877924" cy="24825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807500" y="970350"/>
            <a:ext cx="6779100" cy="12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Possono avere zero o più input, uno o più output;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Gli output hanno associato uno script;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Hanno una fee, la minima fee è denominata </a:t>
            </a:r>
            <a:r>
              <a:rPr i="1" lang="en" sz="1800">
                <a:latin typeface="Times"/>
                <a:ea typeface="Times"/>
                <a:cs typeface="Times"/>
                <a:sym typeface="Times"/>
              </a:rPr>
              <a:t>minimum relay fee</a:t>
            </a:r>
            <a:r>
              <a:rPr lang="en" sz="1800">
                <a:latin typeface="Times"/>
                <a:ea typeface="Times"/>
                <a:cs typeface="Times"/>
                <a:sym typeface="Times"/>
              </a:rPr>
              <a:t>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872525" y="463013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Anonimato in Bitcoin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872525" y="1371150"/>
            <a:ext cx="60489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Bitcoin è pseudo-anonimo: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Ogni utente utilizza un numero arbitrario di indirizzi.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Esistono attacchi basati sull’analisi delle transazioni;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Questi attacchi sfruttano determinate euristiche: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Per esempio l’euristica “multi-input”.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872525" y="463013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Bitcoin Dust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533250" y="997475"/>
            <a:ext cx="7032600" cy="38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Piccola quantità di criptovaluta inferiore alla </a:t>
            </a:r>
            <a:r>
              <a:rPr i="1" lang="en" sz="1800">
                <a:latin typeface="Times"/>
                <a:ea typeface="Times"/>
                <a:cs typeface="Times"/>
                <a:sym typeface="Times"/>
              </a:rPr>
              <a:t>minimum relay fee</a:t>
            </a:r>
            <a:r>
              <a:rPr lang="en" sz="1800">
                <a:latin typeface="Times"/>
                <a:ea typeface="Times"/>
                <a:cs typeface="Times"/>
                <a:sym typeface="Times"/>
              </a:rPr>
              <a:t>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Gli importi minori di 546 satoshi sono considerati </a:t>
            </a:r>
            <a:r>
              <a:rPr i="1" lang="en" sz="1800">
                <a:latin typeface="Times"/>
                <a:ea typeface="Times"/>
                <a:cs typeface="Times"/>
                <a:sym typeface="Times"/>
              </a:rPr>
              <a:t>dust:</a:t>
            </a:r>
            <a:endParaRPr i="1"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1 satoshi = 10</a:t>
            </a:r>
            <a:r>
              <a:rPr baseline="30000" lang="en" sz="1800">
                <a:latin typeface="Times"/>
                <a:ea typeface="Times"/>
                <a:cs typeface="Times"/>
                <a:sym typeface="Times"/>
              </a:rPr>
              <a:t>-8</a:t>
            </a:r>
            <a:r>
              <a:rPr i="1" lang="en" sz="1800"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" sz="1800">
                <a:latin typeface="Times"/>
                <a:ea typeface="Times"/>
                <a:cs typeface="Times"/>
                <a:sym typeface="Times"/>
              </a:rPr>
              <a:t>BTC;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1 satoshi = 0.00016 €  (27/11/2022).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Possibili utilizzi: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Spam;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Stress Test;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Satoshi Dice;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Scrittura di dati arbitrari (script OP_RETURN);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Dust Attack.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872525" y="463025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Dust Attack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381425" y="1208875"/>
            <a:ext cx="5783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È basato sull’invio del dust;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Utilizza l’euristica “multi-input”;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Mira a de-anonimizzare i wallet.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2915967" y="3653249"/>
            <a:ext cx="1500900" cy="6537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6304559" y="2441368"/>
            <a:ext cx="759300" cy="3003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6304559" y="2865565"/>
            <a:ext cx="759300" cy="3003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6304559" y="3256149"/>
            <a:ext cx="759300" cy="3003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6304559" y="3646720"/>
            <a:ext cx="759300" cy="3003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/>
          <p:nvPr/>
        </p:nvSpPr>
        <p:spPr>
          <a:xfrm>
            <a:off x="6304559" y="4625182"/>
            <a:ext cx="759300" cy="3003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 txBox="1"/>
          <p:nvPr/>
        </p:nvSpPr>
        <p:spPr>
          <a:xfrm>
            <a:off x="6574341" y="3844275"/>
            <a:ext cx="219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.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.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.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1639146" y="3813158"/>
            <a:ext cx="1020900" cy="33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4847165" y="2490891"/>
            <a:ext cx="11889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/>
          <p:nvPr/>
        </p:nvSpPr>
        <p:spPr>
          <a:xfrm>
            <a:off x="4847165" y="3342503"/>
            <a:ext cx="11889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/>
          <p:nvPr/>
        </p:nvSpPr>
        <p:spPr>
          <a:xfrm>
            <a:off x="4847165" y="2951919"/>
            <a:ext cx="11889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/>
          <p:nvPr/>
        </p:nvSpPr>
        <p:spPr>
          <a:xfrm>
            <a:off x="4847165" y="3733087"/>
            <a:ext cx="11889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/>
          <p:nvPr/>
        </p:nvSpPr>
        <p:spPr>
          <a:xfrm>
            <a:off x="4892859" y="4681993"/>
            <a:ext cx="11889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 txBox="1"/>
          <p:nvPr/>
        </p:nvSpPr>
        <p:spPr>
          <a:xfrm>
            <a:off x="1639162" y="3470303"/>
            <a:ext cx="1056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INPUT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2915980" y="3256149"/>
            <a:ext cx="1878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ATTACCANTE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4847168" y="1824763"/>
            <a:ext cx="1533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OUTPUT DUST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6304552" y="1909831"/>
            <a:ext cx="153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VITTIME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872525" y="463013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Attacco di Successo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/>
          <p:nvPr/>
        </p:nvSpPr>
        <p:spPr>
          <a:xfrm>
            <a:off x="532359" y="1709518"/>
            <a:ext cx="1423200" cy="6684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2313560" y="1978453"/>
            <a:ext cx="1550700" cy="13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 txBox="1"/>
          <p:nvPr/>
        </p:nvSpPr>
        <p:spPr>
          <a:xfrm>
            <a:off x="532350" y="1340142"/>
            <a:ext cx="1781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ATTACCANTE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2313533" y="1301374"/>
            <a:ext cx="1454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OUTPUT DUST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3" name="Google Shape;143;p20"/>
          <p:cNvSpPr/>
          <p:nvPr/>
        </p:nvSpPr>
        <p:spPr>
          <a:xfrm>
            <a:off x="532359" y="3093713"/>
            <a:ext cx="1423200" cy="6684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B</a:t>
            </a: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1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4" name="Google Shape;144;p20"/>
          <p:cNvSpPr/>
          <p:nvPr/>
        </p:nvSpPr>
        <p:spPr>
          <a:xfrm>
            <a:off x="2313557" y="3354334"/>
            <a:ext cx="1550700" cy="30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 txBox="1"/>
          <p:nvPr/>
        </p:nvSpPr>
        <p:spPr>
          <a:xfrm>
            <a:off x="2313534" y="2677236"/>
            <a:ext cx="1454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OUTPUT NON-DUST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6" name="Google Shape;146;p20"/>
          <p:cNvSpPr/>
          <p:nvPr/>
        </p:nvSpPr>
        <p:spPr>
          <a:xfrm>
            <a:off x="3999784" y="2441626"/>
            <a:ext cx="1423200" cy="6684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A2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7" name="Google Shape;147;p20"/>
          <p:cNvSpPr/>
          <p:nvPr/>
        </p:nvSpPr>
        <p:spPr>
          <a:xfrm>
            <a:off x="3999784" y="3173741"/>
            <a:ext cx="1423200" cy="6684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A3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8" name="Google Shape;148;p20"/>
          <p:cNvSpPr/>
          <p:nvPr/>
        </p:nvSpPr>
        <p:spPr>
          <a:xfrm>
            <a:off x="3999784" y="1709511"/>
            <a:ext cx="1423200" cy="6684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A1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9" name="Google Shape;149;p20"/>
          <p:cNvSpPr/>
          <p:nvPr/>
        </p:nvSpPr>
        <p:spPr>
          <a:xfrm>
            <a:off x="6265903" y="2622238"/>
            <a:ext cx="967500" cy="30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5550625" y="1771238"/>
            <a:ext cx="572100" cy="1990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/>
          <p:cNvSpPr txBox="1"/>
          <p:nvPr/>
        </p:nvSpPr>
        <p:spPr>
          <a:xfrm>
            <a:off x="6250384" y="2191161"/>
            <a:ext cx="1454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OUTPUT 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872525" y="463013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Attacco Fallito - Caso 1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57" name="Google Shape;15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1"/>
          <p:cNvSpPr/>
          <p:nvPr/>
        </p:nvSpPr>
        <p:spPr>
          <a:xfrm>
            <a:off x="566284" y="1709518"/>
            <a:ext cx="1423200" cy="6684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1"/>
          <p:cNvSpPr/>
          <p:nvPr/>
        </p:nvSpPr>
        <p:spPr>
          <a:xfrm>
            <a:off x="2347485" y="1978453"/>
            <a:ext cx="1550700" cy="13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1"/>
          <p:cNvSpPr txBox="1"/>
          <p:nvPr/>
        </p:nvSpPr>
        <p:spPr>
          <a:xfrm>
            <a:off x="566275" y="1340142"/>
            <a:ext cx="1781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ATTACCANTE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2347458" y="1301374"/>
            <a:ext cx="1454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OUTPUT DUST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2" name="Google Shape;162;p21"/>
          <p:cNvSpPr/>
          <p:nvPr/>
        </p:nvSpPr>
        <p:spPr>
          <a:xfrm>
            <a:off x="566284" y="3093713"/>
            <a:ext cx="1423200" cy="6684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B1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2347482" y="3354334"/>
            <a:ext cx="1550700" cy="30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1"/>
          <p:cNvSpPr txBox="1"/>
          <p:nvPr/>
        </p:nvSpPr>
        <p:spPr>
          <a:xfrm>
            <a:off x="2347459" y="2677236"/>
            <a:ext cx="1454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OUTPUT NON-DUST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5" name="Google Shape;165;p21"/>
          <p:cNvSpPr/>
          <p:nvPr/>
        </p:nvSpPr>
        <p:spPr>
          <a:xfrm>
            <a:off x="4033709" y="3173741"/>
            <a:ext cx="1423200" cy="6684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A1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6" name="Google Shape;166;p21"/>
          <p:cNvSpPr/>
          <p:nvPr/>
        </p:nvSpPr>
        <p:spPr>
          <a:xfrm>
            <a:off x="4033709" y="1709511"/>
            <a:ext cx="1423200" cy="6684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A1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7" name="Google Shape;167;p21"/>
          <p:cNvSpPr/>
          <p:nvPr/>
        </p:nvSpPr>
        <p:spPr>
          <a:xfrm>
            <a:off x="6299828" y="2622238"/>
            <a:ext cx="967500" cy="30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1"/>
          <p:cNvSpPr/>
          <p:nvPr/>
        </p:nvSpPr>
        <p:spPr>
          <a:xfrm>
            <a:off x="5584550" y="1771238"/>
            <a:ext cx="572100" cy="1990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1"/>
          <p:cNvSpPr txBox="1"/>
          <p:nvPr/>
        </p:nvSpPr>
        <p:spPr>
          <a:xfrm>
            <a:off x="6284309" y="2191161"/>
            <a:ext cx="1454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OUTPUT 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title"/>
          </p:nvPr>
        </p:nvSpPr>
        <p:spPr>
          <a:xfrm>
            <a:off x="872525" y="463013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Attacco Fallito - Caso 2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75" name="Google Shape;17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2"/>
          <p:cNvSpPr/>
          <p:nvPr/>
        </p:nvSpPr>
        <p:spPr>
          <a:xfrm>
            <a:off x="674859" y="1709518"/>
            <a:ext cx="1423200" cy="6684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2456060" y="1978453"/>
            <a:ext cx="1550700" cy="13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2"/>
          <p:cNvSpPr txBox="1"/>
          <p:nvPr/>
        </p:nvSpPr>
        <p:spPr>
          <a:xfrm>
            <a:off x="674850" y="1340142"/>
            <a:ext cx="1781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ATTACCANTE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79" name="Google Shape;179;p22"/>
          <p:cNvSpPr txBox="1"/>
          <p:nvPr/>
        </p:nvSpPr>
        <p:spPr>
          <a:xfrm>
            <a:off x="2456033" y="1301374"/>
            <a:ext cx="1454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OUTPUT DUST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80" name="Google Shape;180;p22"/>
          <p:cNvSpPr/>
          <p:nvPr/>
        </p:nvSpPr>
        <p:spPr>
          <a:xfrm>
            <a:off x="674859" y="3093713"/>
            <a:ext cx="1423200" cy="6684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B1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81" name="Google Shape;181;p22"/>
          <p:cNvSpPr/>
          <p:nvPr/>
        </p:nvSpPr>
        <p:spPr>
          <a:xfrm>
            <a:off x="2456057" y="3354334"/>
            <a:ext cx="1550700" cy="30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2"/>
          <p:cNvSpPr txBox="1"/>
          <p:nvPr/>
        </p:nvSpPr>
        <p:spPr>
          <a:xfrm>
            <a:off x="2456034" y="2677236"/>
            <a:ext cx="1454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OUTPUT NON-DUST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83" name="Google Shape;183;p22"/>
          <p:cNvSpPr/>
          <p:nvPr/>
        </p:nvSpPr>
        <p:spPr>
          <a:xfrm>
            <a:off x="4142284" y="3173741"/>
            <a:ext cx="1423200" cy="6684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A2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84" name="Google Shape;184;p22"/>
          <p:cNvSpPr/>
          <p:nvPr/>
        </p:nvSpPr>
        <p:spPr>
          <a:xfrm>
            <a:off x="4142284" y="1709511"/>
            <a:ext cx="1423200" cy="6684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A1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85" name="Google Shape;185;p22"/>
          <p:cNvSpPr/>
          <p:nvPr/>
        </p:nvSpPr>
        <p:spPr>
          <a:xfrm>
            <a:off x="5797628" y="3354338"/>
            <a:ext cx="967500" cy="30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2"/>
          <p:cNvSpPr txBox="1"/>
          <p:nvPr/>
        </p:nvSpPr>
        <p:spPr>
          <a:xfrm>
            <a:off x="5797634" y="2923261"/>
            <a:ext cx="1454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OUTPUT 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rviragus template">
  <a:themeElements>
    <a:clrScheme name="Custom 347">
      <a:dk1>
        <a:srgbClr val="666666"/>
      </a:dk1>
      <a:lt1>
        <a:srgbClr val="FFFFFF"/>
      </a:lt1>
      <a:dk2>
        <a:srgbClr val="999999"/>
      </a:dk2>
      <a:lt2>
        <a:srgbClr val="DCE2E7"/>
      </a:lt2>
      <a:accent1>
        <a:srgbClr val="8BC34A"/>
      </a:accent1>
      <a:accent2>
        <a:srgbClr val="00BCD4"/>
      </a:accent2>
      <a:accent3>
        <a:srgbClr val="9C27B0"/>
      </a:accent3>
      <a:accent4>
        <a:srgbClr val="E91E63"/>
      </a:accent4>
      <a:accent5>
        <a:srgbClr val="FF9800"/>
      </a:accent5>
      <a:accent6>
        <a:srgbClr val="FFEB3B"/>
      </a:accent6>
      <a:hlink>
        <a:srgbClr val="2196F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