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Karl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C8AA46-40A6-4F46-9E6B-B6E988466223}">
  <a:tblStyle styleId="{37C8AA46-40A6-4F46-9E6B-B6E9884662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Karla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Karla-italic.fntdata"/><Relationship Id="rId10" Type="http://schemas.openxmlformats.org/officeDocument/2006/relationships/slide" Target="slides/slide5.xml"/><Relationship Id="rId32" Type="http://schemas.openxmlformats.org/officeDocument/2006/relationships/font" Target="fonts/Karl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Karl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a78019844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a780198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a78019844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a7801984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9a78019844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9a7801984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9a78019844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9a7801984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9a78019844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9a780198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9a78019844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9a7801984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9a78019844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9a7801984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a78019844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9a7801984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9a78019844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9a7801984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9a78019844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9a7801984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999238aee_1_2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999238aee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9a78019844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9a7801984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9a78019844_0_4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9a78019844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999238aee_1_2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999238aee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a284cef5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a284cef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a284cef5d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a284cef5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a284cef5d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a284cef5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a284cef5d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a284cef5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a78019844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a780198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a78019844_0_4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a78019844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0" y="983400"/>
            <a:ext cx="4229100" cy="21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Studio del Dust Attack: </a:t>
            </a:r>
            <a:r>
              <a:rPr lang="en" sz="34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un</a:t>
            </a:r>
            <a:r>
              <a:rPr lang="en" sz="34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 attacco all’anonimato di Bitcoin</a:t>
            </a:r>
            <a:endParaRPr sz="34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320175" y="3558475"/>
            <a:ext cx="3636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Università di Pisa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Dipartimento di Informatica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Corso di Laurea Triennale in Informatica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A.A. 2021/2022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0" y="3226500"/>
            <a:ext cx="35217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3763"/>
                </a:solidFill>
                <a:latin typeface="Times"/>
                <a:ea typeface="Times"/>
                <a:cs typeface="Times"/>
                <a:sym typeface="Times"/>
              </a:rPr>
              <a:t>Candidato: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 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Jacopo Raffi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C4587"/>
                </a:solidFill>
                <a:latin typeface="Times"/>
                <a:ea typeface="Times"/>
                <a:cs typeface="Times"/>
                <a:sym typeface="Times"/>
              </a:rPr>
              <a:t>Relatori/Relatrici: </a:t>
            </a:r>
            <a:endParaRPr b="1" sz="1800">
              <a:solidFill>
                <a:srgbClr val="1C4587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Prof.ssa Laura Emilia Maria Ricci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Prof. Damiano Di Francesco Maesa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72525" y="191750"/>
            <a:ext cx="5892900" cy="4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Conseguenze e Contromisure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872525" y="1082300"/>
            <a:ext cx="6354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"/>
                <a:ea typeface="Times"/>
                <a:cs typeface="Times"/>
                <a:sym typeface="Times"/>
              </a:rPr>
              <a:t>Conseguenze:</a:t>
            </a:r>
            <a:endParaRPr b="1"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Maggior tracciabilità;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È necessario de-anonimizzare solo un indirizzo (tramite gli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exchange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).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872525" y="3192350"/>
            <a:ext cx="6354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"/>
                <a:ea typeface="Times"/>
                <a:cs typeface="Times"/>
                <a:sym typeface="Times"/>
              </a:rPr>
              <a:t>Contromisure</a:t>
            </a:r>
            <a:r>
              <a:rPr b="1" lang="en" sz="1800">
                <a:latin typeface="Times"/>
                <a:ea typeface="Times"/>
                <a:cs typeface="Times"/>
                <a:sym typeface="Times"/>
              </a:rPr>
              <a:t>:</a:t>
            </a:r>
            <a:endParaRPr b="1"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Non spendere il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Utilizzare servizi di “Dust Collecting”.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72525" y="2315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Analisi dei Dati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/>
        </p:nvSpPr>
        <p:spPr>
          <a:xfrm>
            <a:off x="872525" y="886350"/>
            <a:ext cx="72606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dal 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3 Gennaio 2009 al 10 Agosto 2017: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totali: 245 410 083.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Considerate solo transazioni contenenti input e/o output dust: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Importo compreso nell’intervallo [1, 545].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dust: 2 114 335 (0.8% del totale);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Filtraggio transazioni generate da Satoshi Dice: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generate da Satoshi Dice: 1 465 295 (69% delle transazioni dust).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idx="4294967295" type="title"/>
          </p:nvPr>
        </p:nvSpPr>
        <p:spPr>
          <a:xfrm>
            <a:off x="872525" y="2315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Distribuzione del Dust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625" y="1567500"/>
            <a:ext cx="6968825" cy="34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1067975" y="709675"/>
            <a:ext cx="441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Intervalli di ampiezza 50;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Primo intervallo [1, 50]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 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idx="4294967295" type="title"/>
          </p:nvPr>
        </p:nvSpPr>
        <p:spPr>
          <a:xfrm>
            <a:off x="1035375" y="139113"/>
            <a:ext cx="4801500" cy="59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Dust negli anni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/>
          <p:nvPr/>
        </p:nvSpPr>
        <p:spPr>
          <a:xfrm>
            <a:off x="0" y="1267350"/>
            <a:ext cx="5345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Filtrati gli output con script OP_RETURN;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Totale output dust generati: 2 893 877.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475" y="1933425"/>
            <a:ext cx="4383525" cy="32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0" y="2625000"/>
            <a:ext cx="46638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"/>
              <a:buChar char="●"/>
            </a:pPr>
            <a:r>
              <a:rPr lang="en" sz="1700">
                <a:latin typeface="Times"/>
                <a:ea typeface="Times"/>
                <a:cs typeface="Times"/>
                <a:sym typeface="Times"/>
              </a:rPr>
              <a:t>Fenomeno “Enjoy Sochi”:</a:t>
            </a:r>
            <a:endParaRPr sz="1700">
              <a:latin typeface="Times"/>
              <a:ea typeface="Times"/>
              <a:cs typeface="Times"/>
              <a:sym typeface="Time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"/>
              <a:buChar char="○"/>
            </a:pPr>
            <a:r>
              <a:rPr lang="en" sz="1700">
                <a:latin typeface="Times"/>
                <a:ea typeface="Times"/>
                <a:cs typeface="Times"/>
                <a:sym typeface="Times"/>
              </a:rPr>
              <a:t>2014: 48 750 output;</a:t>
            </a:r>
            <a:endParaRPr sz="1700">
              <a:latin typeface="Times"/>
              <a:ea typeface="Times"/>
              <a:cs typeface="Times"/>
              <a:sym typeface="Time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"/>
              <a:buChar char="○"/>
            </a:pPr>
            <a:r>
              <a:rPr lang="en" sz="1700">
                <a:latin typeface="Times"/>
                <a:ea typeface="Times"/>
                <a:cs typeface="Times"/>
                <a:sym typeface="Times"/>
              </a:rPr>
              <a:t>2015: 17 250 output;</a:t>
            </a:r>
            <a:endParaRPr sz="1700">
              <a:latin typeface="Times"/>
              <a:ea typeface="Times"/>
              <a:cs typeface="Times"/>
              <a:sym typeface="Times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"/>
              <a:buChar char="○"/>
            </a:pPr>
            <a:r>
              <a:rPr lang="en" sz="1700">
                <a:latin typeface="Times"/>
                <a:ea typeface="Times"/>
                <a:cs typeface="Times"/>
                <a:sym typeface="Times"/>
              </a:rPr>
              <a:t>2017: 189 495 output.</a:t>
            </a:r>
            <a:endParaRPr sz="1700"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"/>
              <a:buChar char="●"/>
            </a:pPr>
            <a:r>
              <a:rPr i="1" lang="en" sz="1700">
                <a:latin typeface="Times"/>
                <a:ea typeface="Times"/>
                <a:cs typeface="Times"/>
                <a:sym typeface="Times"/>
              </a:rPr>
              <a:t>1Enjoy1C4bYBr3tN4sM KxvvJDqG8NkdR4Z</a:t>
            </a:r>
            <a:r>
              <a:rPr lang="en" sz="1700">
                <a:latin typeface="Times"/>
                <a:ea typeface="Times"/>
                <a:cs typeface="Times"/>
                <a:sym typeface="Times"/>
              </a:rPr>
              <a:t>;</a:t>
            </a:r>
            <a:endParaRPr sz="1700"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"/>
              <a:buChar char="●"/>
            </a:pPr>
            <a:r>
              <a:rPr i="1" lang="en" sz="1700">
                <a:latin typeface="Times"/>
                <a:ea typeface="Times"/>
                <a:cs typeface="Times"/>
                <a:sym typeface="Times"/>
              </a:rPr>
              <a:t>1SochiWwFFySPjQoi2biVftXn8NRPCSQC</a:t>
            </a:r>
            <a:r>
              <a:rPr lang="en" sz="1700">
                <a:latin typeface="Times"/>
                <a:ea typeface="Times"/>
                <a:cs typeface="Times"/>
                <a:sym typeface="Times"/>
              </a:rPr>
              <a:t>.</a:t>
            </a:r>
            <a:endParaRPr sz="17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idx="4294967295" type="title"/>
          </p:nvPr>
        </p:nvSpPr>
        <p:spPr>
          <a:xfrm>
            <a:off x="872525" y="2315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Classificazione del Dust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625" y="1587850"/>
            <a:ext cx="6974050" cy="35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 txBox="1"/>
          <p:nvPr/>
        </p:nvSpPr>
        <p:spPr>
          <a:xfrm>
            <a:off x="872513" y="689325"/>
            <a:ext cx="296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Dust non speso: 51.5 %;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Dust speso: 48.5 %.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872525" y="231513"/>
            <a:ext cx="54993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Classificazione delle transazioni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 txBox="1"/>
          <p:nvPr/>
        </p:nvSpPr>
        <p:spPr>
          <a:xfrm>
            <a:off x="872525" y="910275"/>
            <a:ext cx="50784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Il dust è stato speso in 263 963 transazioni.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Queste transazioni sono divise in tre categorie: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2+ indirizzi;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 indirizzo;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Speciale.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234" name="Google Shape;234;p28"/>
          <p:cNvGraphicFramePr/>
          <p:nvPr/>
        </p:nvGraphicFramePr>
        <p:xfrm>
          <a:off x="1069600" y="338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{37C8AA46-40A6-4F46-9E6B-B6E988466223}</a:tableStyleId>
              </a:tblPr>
              <a:tblGrid>
                <a:gridCol w="2342125"/>
                <a:gridCol w="2342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2+ indirizzi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63.2 %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 indirizzo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36.7%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Speciale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0.1 %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872525" y="2315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Categoria 1 indirizzo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" name="Google Shape;241;p29"/>
          <p:cNvGraphicFramePr/>
          <p:nvPr/>
        </p:nvGraphicFramePr>
        <p:xfrm>
          <a:off x="3726850" y="11695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{37C8AA46-40A6-4F46-9E6B-B6E988466223}</a:tableStyleId>
              </a:tblPr>
              <a:tblGrid>
                <a:gridCol w="1112425"/>
                <a:gridCol w="1112425"/>
                <a:gridCol w="1112425"/>
              </a:tblGrid>
              <a:tr h="64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NOD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92 712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95,5 %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OD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4 328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4,5 %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2" name="Google Shape;242;p29"/>
          <p:cNvSpPr txBox="1"/>
          <p:nvPr/>
        </p:nvSpPr>
        <p:spPr>
          <a:xfrm>
            <a:off x="166825" y="1004275"/>
            <a:ext cx="40944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totali: 97 040;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Le transazioni sono divise in: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NOD: Not Only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OD: Only Dust.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166825" y="2924600"/>
            <a:ext cx="66528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Categoria OD: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i="1" lang="en" sz="1800">
                <a:latin typeface="Times"/>
                <a:ea typeface="Times"/>
                <a:cs typeface="Times"/>
                <a:sym typeface="Times"/>
              </a:rPr>
              <a:t>1JwSSubhmg6iPtRjtyqhUYYH7bZg3Lfy1T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  		(1 569 transazioni);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i="1" lang="en" sz="1800">
                <a:latin typeface="Times"/>
                <a:ea typeface="Times"/>
                <a:cs typeface="Times"/>
                <a:sym typeface="Times"/>
              </a:rPr>
              <a:t>1PEDJAibfNetJzM289oXsW1qLAgjYDjLgN </a:t>
            </a:r>
            <a:endParaRPr i="1" sz="1800">
              <a:latin typeface="Times"/>
              <a:ea typeface="Times"/>
              <a:cs typeface="Times"/>
              <a:sym typeface="Time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(1 835 transazioni).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idx="4294967295" type="title"/>
          </p:nvPr>
        </p:nvSpPr>
        <p:spPr>
          <a:xfrm>
            <a:off x="872525" y="2315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Categoria 2+ indirizzi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6750" y="1954275"/>
            <a:ext cx="5297249" cy="318922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0"/>
          <p:cNvSpPr txBox="1"/>
          <p:nvPr/>
        </p:nvSpPr>
        <p:spPr>
          <a:xfrm>
            <a:off x="1350350" y="753200"/>
            <a:ext cx="18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322400" y="1397538"/>
            <a:ext cx="3908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totali: 166 906;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NOD: 99.9 %;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OD: 0.1 %.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339350" y="3447075"/>
            <a:ext cx="286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Media indirizzi diversi in una singola transazione: 13.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Analisi Indirizzi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 txBox="1"/>
          <p:nvPr/>
        </p:nvSpPr>
        <p:spPr>
          <a:xfrm>
            <a:off x="872525" y="951925"/>
            <a:ext cx="6489900" cy="2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Output dust generati: 2 893 877;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Gli indirizzi destinatari sono 1 059 836: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312 114 indirizzi (29 % dei destinatari) hanno speso il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259 252 indirizzi (83 % di chi ha speso il dust) lo hanno speso nella categoria “2+ Indirizzi”.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872525" y="3331750"/>
            <a:ext cx="6659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ransazioni che generano almeno un dust della categoria “Successo” sono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 98 198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58 146 transazioni (59 %) non presentano indirizzi nuovi tra gli output.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872525" y="105138"/>
            <a:ext cx="4801500" cy="9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Pattern: Un finanziatore - un attaccante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67" name="Google Shape;2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2"/>
          <p:cNvSpPr/>
          <p:nvPr/>
        </p:nvSpPr>
        <p:spPr>
          <a:xfrm>
            <a:off x="237500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 sz="22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9" name="Google Shape;269;p32"/>
          <p:cNvSpPr/>
          <p:nvPr/>
        </p:nvSpPr>
        <p:spPr>
          <a:xfrm>
            <a:off x="1324275" y="252593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628099" y="35360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1" name="Google Shape;271;p32"/>
          <p:cNvSpPr/>
          <p:nvPr/>
        </p:nvSpPr>
        <p:spPr>
          <a:xfrm>
            <a:off x="643879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883647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1282534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1563304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183403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 rot="3914124">
            <a:off x="633671" y="3123157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3285834" y="252593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4144963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5247394" y="252593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106522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281" name="Google Shape;281;p32"/>
          <p:cNvSpPr/>
          <p:nvPr/>
        </p:nvSpPr>
        <p:spPr>
          <a:xfrm rot="3914124">
            <a:off x="2579574" y="3123157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2"/>
          <p:cNvSpPr/>
          <p:nvPr/>
        </p:nvSpPr>
        <p:spPr>
          <a:xfrm rot="3914124">
            <a:off x="4541134" y="3123157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"/>
          <p:cNvSpPr/>
          <p:nvPr/>
        </p:nvSpPr>
        <p:spPr>
          <a:xfrm>
            <a:off x="2609428" y="35360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2625208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2"/>
          <p:cNvSpPr/>
          <p:nvPr/>
        </p:nvSpPr>
        <p:spPr>
          <a:xfrm>
            <a:off x="2864975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3263863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3544633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4590762" y="35360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9" name="Google Shape;289;p32"/>
          <p:cNvSpPr/>
          <p:nvPr/>
        </p:nvSpPr>
        <p:spPr>
          <a:xfrm>
            <a:off x="4606542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"/>
          <p:cNvSpPr/>
          <p:nvPr/>
        </p:nvSpPr>
        <p:spPr>
          <a:xfrm>
            <a:off x="4846310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"/>
          <p:cNvSpPr/>
          <p:nvPr/>
        </p:nvSpPr>
        <p:spPr>
          <a:xfrm>
            <a:off x="5245198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5525968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"/>
          <p:cNvSpPr txBox="1"/>
          <p:nvPr/>
        </p:nvSpPr>
        <p:spPr>
          <a:xfrm>
            <a:off x="6989350" y="2432657"/>
            <a:ext cx="65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.  .  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627775" y="1206450"/>
            <a:ext cx="6596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Attaccante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: 1DiRy9Giiq1GCkAD7VMSrXoKVe2dimnovm</a:t>
            </a:r>
            <a:r>
              <a:rPr lang="en" sz="1800">
                <a:latin typeface="Karla"/>
                <a:ea typeface="Karla"/>
                <a:cs typeface="Karla"/>
                <a:sym typeface="Karla"/>
              </a:rPr>
              <a:t>;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Finanziatore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: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1Nj3AsYfhHC4zVv1HHH4FzsYWeZSeVC8vj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0" l="-979" r="5895" t="8883"/>
          <a:stretch/>
        </p:blipFill>
        <p:spPr>
          <a:xfrm>
            <a:off x="13" y="1048600"/>
            <a:ext cx="7004526" cy="34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872537" y="231513"/>
            <a:ext cx="46413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Blockchain</a:t>
            </a: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 di Bitcoin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 txBox="1"/>
          <p:nvPr>
            <p:ph type="title"/>
          </p:nvPr>
        </p:nvSpPr>
        <p:spPr>
          <a:xfrm>
            <a:off x="872525" y="142500"/>
            <a:ext cx="4801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Pattern: Un finanziatore - più attaccanti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00" name="Google Shape;3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3"/>
          <p:cNvSpPr/>
          <p:nvPr/>
        </p:nvSpPr>
        <p:spPr>
          <a:xfrm>
            <a:off x="163675" y="16081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 sz="22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2" name="Google Shape;302;p33"/>
          <p:cNvSpPr/>
          <p:nvPr/>
        </p:nvSpPr>
        <p:spPr>
          <a:xfrm>
            <a:off x="554274" y="2823522"/>
            <a:ext cx="1157100" cy="4662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3" name="Google Shape;303;p33"/>
          <p:cNvSpPr/>
          <p:nvPr/>
        </p:nvSpPr>
        <p:spPr>
          <a:xfrm>
            <a:off x="620904" y="33965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3"/>
          <p:cNvSpPr/>
          <p:nvPr/>
        </p:nvSpPr>
        <p:spPr>
          <a:xfrm>
            <a:off x="860672" y="35136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1259559" y="35136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/>
          <p:nvPr/>
        </p:nvSpPr>
        <p:spPr>
          <a:xfrm>
            <a:off x="1540329" y="33965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"/>
          <p:cNvSpPr/>
          <p:nvPr/>
        </p:nvSpPr>
        <p:spPr>
          <a:xfrm rot="3914124">
            <a:off x="559846" y="2410657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3"/>
          <p:cNvSpPr/>
          <p:nvPr/>
        </p:nvSpPr>
        <p:spPr>
          <a:xfrm>
            <a:off x="2683291" y="28235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A2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9" name="Google Shape;309;p33"/>
          <p:cNvSpPr/>
          <p:nvPr/>
        </p:nvSpPr>
        <p:spPr>
          <a:xfrm>
            <a:off x="2761370" y="33965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"/>
          <p:cNvSpPr/>
          <p:nvPr/>
        </p:nvSpPr>
        <p:spPr>
          <a:xfrm>
            <a:off x="3001138" y="35136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3400026" y="35136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3"/>
          <p:cNvSpPr/>
          <p:nvPr/>
        </p:nvSpPr>
        <p:spPr>
          <a:xfrm>
            <a:off x="3680796" y="33965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4776787" y="28235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A3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4843417" y="33965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3"/>
          <p:cNvSpPr/>
          <p:nvPr/>
        </p:nvSpPr>
        <p:spPr>
          <a:xfrm>
            <a:off x="5083185" y="35136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3"/>
          <p:cNvSpPr/>
          <p:nvPr/>
        </p:nvSpPr>
        <p:spPr>
          <a:xfrm>
            <a:off x="5482073" y="35136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3"/>
          <p:cNvSpPr/>
          <p:nvPr/>
        </p:nvSpPr>
        <p:spPr>
          <a:xfrm>
            <a:off x="5762843" y="33965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3"/>
          <p:cNvSpPr/>
          <p:nvPr/>
        </p:nvSpPr>
        <p:spPr>
          <a:xfrm>
            <a:off x="1891212" y="294128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3"/>
          <p:cNvSpPr/>
          <p:nvPr/>
        </p:nvSpPr>
        <p:spPr>
          <a:xfrm>
            <a:off x="4132387" y="294128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3"/>
          <p:cNvSpPr txBox="1"/>
          <p:nvPr/>
        </p:nvSpPr>
        <p:spPr>
          <a:xfrm>
            <a:off x="6215625" y="2823525"/>
            <a:ext cx="8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   .   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21" name="Google Shape;321;p33"/>
          <p:cNvSpPr txBox="1"/>
          <p:nvPr/>
        </p:nvSpPr>
        <p:spPr>
          <a:xfrm>
            <a:off x="965075" y="1355750"/>
            <a:ext cx="65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Primo attaccante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: 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1JYvvL67LrSGCG77cy4rmpUXCFfSub4JkG</a:t>
            </a:r>
            <a:r>
              <a:rPr lang="en" sz="1800">
                <a:latin typeface="Karla"/>
                <a:ea typeface="Karla"/>
                <a:cs typeface="Karla"/>
                <a:sym typeface="Karla"/>
              </a:rPr>
              <a:t>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/>
          <p:nvPr>
            <p:ph type="ctrTitle"/>
          </p:nvPr>
        </p:nvSpPr>
        <p:spPr>
          <a:xfrm>
            <a:off x="499325" y="19807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Grazie a tutti per l’attenzione.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27" name="Google Shape;3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4"/>
          <p:cNvSpPr txBox="1"/>
          <p:nvPr/>
        </p:nvSpPr>
        <p:spPr>
          <a:xfrm>
            <a:off x="5401400" y="3162750"/>
            <a:ext cx="3270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Ringrazio inoltre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la Prof.ssa Ricci,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il Prof Di Francesco e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Il Dott. Loporchio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per tutta la disponibilità che hanno avuto nei miei confronti.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872525" y="2315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Transazioni in Bitcoin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88" y="2429750"/>
            <a:ext cx="5877924" cy="24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807500" y="970350"/>
            <a:ext cx="67791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Possono avere zero o più input, uno o più output;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Gli output hanno associato uno script;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Hanno una fee, la minima fee è denominata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minimum relay fee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872525" y="2315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Anonimato in Bitcoin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872525" y="1371150"/>
            <a:ext cx="6048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Bitcoin è pseudo-anonimo: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Ogni utente utilizza un numero arbitrario di indirizzi.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Esistono attacchi basati sull’analisi delle transazioni;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Questi attacchi sfruttano determinate euristiche: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Per esempio l’euristica “multi-input”.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872525" y="2315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Bitcoin Dust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872525" y="1031400"/>
            <a:ext cx="6015000" cy="3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Piccola quantità di criptovaluta inferiore alla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minimum relay fee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Gli importi minori di 546 satoshi sono considerati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dust:</a:t>
            </a:r>
            <a:endParaRPr i="1"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 satoshi = 10</a:t>
            </a:r>
            <a:r>
              <a:rPr baseline="30000" lang="en" sz="1800">
                <a:latin typeface="Times"/>
                <a:ea typeface="Times"/>
                <a:cs typeface="Times"/>
                <a:sym typeface="Times"/>
              </a:rPr>
              <a:t>-8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BTC;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 satoshi = 0.00016 €  (27/11/2022).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Possibili utilizzi: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Satoshi Dice;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Scrittura di dati arbitrari (script OP_RETURN);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Dust Attack.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872525" y="2315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Dust Attack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381425" y="1208875"/>
            <a:ext cx="5783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È basato sull’invio del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Utilizza l’euristica “multi-input”;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Mira a de-anonimizzare i wallet.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2915967" y="3653249"/>
            <a:ext cx="1500900" cy="6537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6304559" y="2441368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6304559" y="2865565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6304559" y="3256149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6304559" y="3646720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6304559" y="4625182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6574341" y="3844275"/>
            <a:ext cx="21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639146" y="3813158"/>
            <a:ext cx="1020900" cy="33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4847165" y="2490891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4847165" y="3342503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4847165" y="2951919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4847165" y="3733087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4892859" y="4681993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1639162" y="3470303"/>
            <a:ext cx="105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INPUT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2915980" y="3256149"/>
            <a:ext cx="187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4847168" y="1824763"/>
            <a:ext cx="153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6304552" y="1909831"/>
            <a:ext cx="153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VITTIME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872525" y="2315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Attacco di Successo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/>
          <p:nvPr/>
        </p:nvSpPr>
        <p:spPr>
          <a:xfrm>
            <a:off x="532359" y="1709518"/>
            <a:ext cx="1423200" cy="668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2313560" y="1978453"/>
            <a:ext cx="15507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532350" y="1340142"/>
            <a:ext cx="17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2313533" y="1301374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532359" y="3093713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2313557" y="3354334"/>
            <a:ext cx="15507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2313534" y="2677236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NON-DUST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3999784" y="2441626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A2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3999784" y="317374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A3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3999784" y="170951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6265903" y="2622238"/>
            <a:ext cx="9675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5550625" y="1771238"/>
            <a:ext cx="572100" cy="199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6250384" y="2191161"/>
            <a:ext cx="14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872525" y="2315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Attacco Fallito - Caso 1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/>
          <p:nvPr/>
        </p:nvSpPr>
        <p:spPr>
          <a:xfrm>
            <a:off x="566284" y="1709518"/>
            <a:ext cx="1423200" cy="668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347485" y="1978453"/>
            <a:ext cx="15507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566275" y="1340142"/>
            <a:ext cx="17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2347458" y="1301374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566284" y="3093713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B1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2347482" y="3354334"/>
            <a:ext cx="15507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2347459" y="2677236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NON-DUST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4033709" y="317374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4033709" y="170951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6299828" y="2622238"/>
            <a:ext cx="9675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5584550" y="1771238"/>
            <a:ext cx="572100" cy="199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6284309" y="2191161"/>
            <a:ext cx="14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872525" y="2315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Attacco Fallito - Caso 2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/>
          <p:nvPr/>
        </p:nvSpPr>
        <p:spPr>
          <a:xfrm>
            <a:off x="674859" y="1709518"/>
            <a:ext cx="1423200" cy="668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2456060" y="1978453"/>
            <a:ext cx="15507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674850" y="1340142"/>
            <a:ext cx="17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2456033" y="1301374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674859" y="3093713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B1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2456057" y="3354334"/>
            <a:ext cx="15507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2456034" y="2677236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NON-DUST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4142284" y="317374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A2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4142284" y="170951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5797628" y="3354338"/>
            <a:ext cx="9675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5797634" y="2923261"/>
            <a:ext cx="14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