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5"/>
  </p:notesMasterIdLst>
  <p:handoutMasterIdLst>
    <p:handoutMasterId r:id="rId36"/>
  </p:handoutMasterIdLst>
  <p:sldIdLst>
    <p:sldId id="256" r:id="rId5"/>
    <p:sldId id="300" r:id="rId6"/>
    <p:sldId id="262" r:id="rId7"/>
    <p:sldId id="301" r:id="rId8"/>
    <p:sldId id="302" r:id="rId9"/>
    <p:sldId id="303" r:id="rId10"/>
    <p:sldId id="304" r:id="rId11"/>
    <p:sldId id="289" r:id="rId12"/>
    <p:sldId id="264" r:id="rId13"/>
    <p:sldId id="305" r:id="rId14"/>
    <p:sldId id="306" r:id="rId15"/>
    <p:sldId id="307" r:id="rId16"/>
    <p:sldId id="266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4" r:id="rId31"/>
    <p:sldId id="325" r:id="rId32"/>
    <p:sldId id="326" r:id="rId33"/>
    <p:sldId id="276" r:id="rId3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03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04/02/2025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D82B-79D9-94FF-0CC0-350EED46C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887B8F0-1FD3-F27C-2621-AE91D2E4C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30CA73-347A-7D16-A950-64B8831B1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73F42-5A14-2980-B6DD-28FA60274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25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E77FE-AF50-62A2-FDC4-A73995534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5092F63-31A1-C635-0327-7B11EF616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31A283-76D8-743B-E899-262C67880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D5D814-654C-D3C5-AFA4-6C091AFB4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08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E5A41-2A31-6260-6B2C-ABDFAEBEC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FE6679-3E0A-1C32-3244-8AF06C9947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E21E4E-E593-1BF9-884A-14CBDFB91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02A8C6-F223-EFB2-5A19-2CC98B0CE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05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F6340-B1AB-E35C-6986-6576140B8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97E55D-587B-4EDD-6C51-B5A11A730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D3A4AC6-6163-378F-5DA1-B2E8F5422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77024-7581-318D-4F97-24FCB80D9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06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BC3D6-AB17-89C5-CE18-F0499D046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A67F7F-6188-E956-AB42-1FCA184CF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8E2488-491F-1678-F433-E2E35AE50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AEEF64-DCBF-DD21-331B-AAF112C82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447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EA86D-F105-9107-04A6-06A4ED5E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05E2772-92F9-E90A-60AD-5527A209D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51E4C35-37DD-8663-D40C-F56C525F6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497F0-85E2-C2A6-AD20-C6FA1CB5E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265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73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11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81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F11F3-251C-215B-B26A-EC2551042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F5DB432-ACC8-A97F-3625-B08DFDB73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8E537D8-FD3B-E188-86A0-2C081045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3FA296-4859-01FE-DC16-4E4889BDD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23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6A26D-D0E3-1127-D90D-141D9417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215084-AD7E-F140-7421-7DDBC08C7C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7B44AB5-7FBE-3DB7-BE04-D68357D12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EF2A-9A5F-5C98-0505-11D9F9ED7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6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B6846-DD0C-ED87-6184-7A5B65D5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725EC54-8A0B-DEB3-C7C9-22534AA41F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9DC8E8-7DC3-284D-70FF-D16D6388E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2FC2AA-AD47-D906-328F-515E6803B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57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50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C77E9-41A4-216F-E7A7-7105B5A2B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CE171CD-C48D-385A-1974-3A9A3ABA5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89AA1B-E6B3-876A-5305-591959A6F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44BF59-60B2-B817-3A7F-8584D0E9D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31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it-IT" dirty="0"/>
              <a:t>LA PANGENOMICA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39" y="5556800"/>
            <a:ext cx="4941770" cy="728851"/>
          </a:xfrm>
        </p:spPr>
        <p:txBody>
          <a:bodyPr rtlCol="0"/>
          <a:lstStyle/>
          <a:p>
            <a:pPr rtl="0">
              <a:spcBef>
                <a:spcPts val="500"/>
              </a:spcBef>
            </a:pPr>
            <a:r>
              <a:rPr lang="it-IT" dirty="0"/>
              <a:t>Giugliano Martina 0522501909</a:t>
            </a:r>
          </a:p>
          <a:p>
            <a:pPr rtl="0">
              <a:spcBef>
                <a:spcPts val="500"/>
              </a:spcBef>
            </a:pPr>
            <a:r>
              <a:rPr lang="it-IT" dirty="0"/>
              <a:t>De Dominicis Jacopo 0522501892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964CFB-A682-A8B1-4FD0-F97EFD2EC5EA}"/>
              </a:ext>
            </a:extLst>
          </p:cNvPr>
          <p:cNvSpPr txBox="1"/>
          <p:nvPr/>
        </p:nvSpPr>
        <p:spPr>
          <a:xfrm>
            <a:off x="4005492" y="334413"/>
            <a:ext cx="418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cs typeface="Segoe UI" panose="020B0502040204020203" pitchFamily="34" charset="0"/>
              </a:rPr>
              <a:t>UNIVERSITÁ DEGLI STUDI DI SALERNO</a:t>
            </a:r>
          </a:p>
          <a:p>
            <a:pPr algn="ctr"/>
            <a:r>
              <a:rPr lang="en-US" sz="1800" dirty="0" err="1">
                <a:cs typeface="Segoe UI" panose="020B0502040204020203" pitchFamily="34" charset="0"/>
              </a:rPr>
              <a:t>Dipartimento</a:t>
            </a:r>
            <a:r>
              <a:rPr lang="en-US" sz="1800" dirty="0">
                <a:cs typeface="Segoe UI" panose="020B0502040204020203" pitchFamily="34" charset="0"/>
              </a:rPr>
              <a:t> di Informatica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Raleway" panose="020B0503030101060003" pitchFamily="34" charset="0"/>
              <a:cs typeface="Segoe UI" panose="020B0502040204020203" pitchFamily="34" charset="0"/>
            </a:endParaRP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06E0B1-1936-7399-CEA7-68AD69FD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48" y="1073359"/>
            <a:ext cx="1658304" cy="1658304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AB572446-EB8F-93F8-6534-E8DEFF4A2E1F}"/>
              </a:ext>
            </a:extLst>
          </p:cNvPr>
          <p:cNvSpPr txBox="1">
            <a:spLocks/>
          </p:cNvSpPr>
          <p:nvPr/>
        </p:nvSpPr>
        <p:spPr>
          <a:xfrm>
            <a:off x="6416041" y="4267090"/>
            <a:ext cx="4941770" cy="72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it-IT" dirty="0"/>
              <a:t>Progetto:</a:t>
            </a:r>
          </a:p>
          <a:p>
            <a:pPr>
              <a:spcBef>
                <a:spcPts val="300"/>
              </a:spcBef>
            </a:pPr>
            <a:r>
              <a:rPr lang="it-IT" dirty="0"/>
              <a:t>Strumenti Formali Per La Bioinformatica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FB2B6-D437-88EF-C0D9-BCC72530C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2BFCC-8669-E837-497F-646160D0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40835"/>
            <a:ext cx="1746250" cy="1715531"/>
          </a:xfrm>
        </p:spPr>
        <p:txBody>
          <a:bodyPr rtlCol="0"/>
          <a:lstStyle/>
          <a:p>
            <a:pPr rtl="0"/>
            <a:r>
              <a:rPr lang="it-IT" dirty="0"/>
              <a:t>GRAFI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FE83F7-0FD0-1E72-42CD-688FCF82E669}"/>
              </a:ext>
            </a:extLst>
          </p:cNvPr>
          <p:cNvSpPr txBox="1"/>
          <p:nvPr/>
        </p:nvSpPr>
        <p:spPr>
          <a:xfrm>
            <a:off x="5831841" y="2165280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Che cos’è un Grafo?</a:t>
            </a:r>
            <a:br>
              <a:rPr lang="it-IT" dirty="0"/>
            </a:br>
            <a:br>
              <a:rPr lang="it-IT" dirty="0"/>
            </a:br>
            <a:r>
              <a:rPr lang="it-IT" dirty="0"/>
              <a:t>Un grafo pangenomico è una struttura dati che rappresenta i genomi con un grafo diretto e aciclico. </a:t>
            </a:r>
          </a:p>
          <a:p>
            <a:r>
              <a:rPr lang="it-IT" dirty="0"/>
              <a:t>Tale grafo rappresenta una delle strutture più adatte per descrivere la complessità delle relazioni tra più genomi.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2177B5-0EB5-3DF6-E626-E99CA8BCDCA3}"/>
              </a:ext>
            </a:extLst>
          </p:cNvPr>
          <p:cNvSpPr txBox="1"/>
          <p:nvPr/>
        </p:nvSpPr>
        <p:spPr>
          <a:xfrm>
            <a:off x="12192000" y="2165280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Quali sono i vantaggi?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Rappresentazione della variabilità;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Riduzione della ridondanza;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Mappatura delle sequenze;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E527CA-5CEC-CE58-0AC4-65696238D485}"/>
              </a:ext>
            </a:extLst>
          </p:cNvPr>
          <p:cNvSpPr txBox="1"/>
          <p:nvPr/>
        </p:nvSpPr>
        <p:spPr>
          <a:xfrm>
            <a:off x="16783034" y="2165280"/>
            <a:ext cx="6360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Applicazioni Cliniche Evolutive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ambito clinico;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Studio di processi evolutivi;</a:t>
            </a:r>
          </a:p>
        </p:txBody>
      </p:sp>
    </p:spTree>
    <p:extLst>
      <p:ext uri="{BB962C8B-B14F-4D97-AF65-F5344CB8AC3E}">
        <p14:creationId xmlns:p14="http://schemas.microsoft.com/office/powerpoint/2010/main" val="759294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7F334-3B48-4677-81CF-FAE605099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52ECB-F869-9093-5DAC-626A21BD5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40835"/>
            <a:ext cx="1746250" cy="1715531"/>
          </a:xfrm>
        </p:spPr>
        <p:txBody>
          <a:bodyPr rtlCol="0"/>
          <a:lstStyle/>
          <a:p>
            <a:pPr rtl="0"/>
            <a:r>
              <a:rPr lang="it-IT" dirty="0"/>
              <a:t>GRAFI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77214C-5913-791E-A189-2DC493329EF3}"/>
              </a:ext>
            </a:extLst>
          </p:cNvPr>
          <p:cNvSpPr txBox="1"/>
          <p:nvPr/>
        </p:nvSpPr>
        <p:spPr>
          <a:xfrm>
            <a:off x="-6360160" y="2165280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Che cos’è un Grafo?</a:t>
            </a:r>
            <a:br>
              <a:rPr lang="it-IT" dirty="0"/>
            </a:br>
            <a:br>
              <a:rPr lang="it-IT" dirty="0"/>
            </a:br>
            <a:r>
              <a:rPr lang="it-IT" dirty="0"/>
              <a:t>Un grafo pangenomico è una struttura dati che rappresenta i genomi con un grafo diretto e aciclico. </a:t>
            </a:r>
          </a:p>
          <a:p>
            <a:r>
              <a:rPr lang="it-IT" dirty="0"/>
              <a:t>Tale grafo rappresenta una delle strutture più adatte per descrivere la complessità delle relazioni tra più genomi.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F72A16-9AC3-3AD9-8A2A-FD0839BE8642}"/>
              </a:ext>
            </a:extLst>
          </p:cNvPr>
          <p:cNvSpPr txBox="1"/>
          <p:nvPr/>
        </p:nvSpPr>
        <p:spPr>
          <a:xfrm>
            <a:off x="5952482" y="2165280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Quali sono i vantaggi?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Rappresentazione della variabilità;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Riduzione della ridondanza;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Mappatura delle sequenze;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CCFC18-FB3D-4109-655D-EA843F827390}"/>
              </a:ext>
            </a:extLst>
          </p:cNvPr>
          <p:cNvSpPr txBox="1"/>
          <p:nvPr/>
        </p:nvSpPr>
        <p:spPr>
          <a:xfrm>
            <a:off x="16783034" y="2165280"/>
            <a:ext cx="6360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Applicazioni Cliniche Evolutive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ambito clinico;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Studio di processi evolutivi;</a:t>
            </a:r>
          </a:p>
        </p:txBody>
      </p:sp>
    </p:spTree>
    <p:extLst>
      <p:ext uri="{BB962C8B-B14F-4D97-AF65-F5344CB8AC3E}">
        <p14:creationId xmlns:p14="http://schemas.microsoft.com/office/powerpoint/2010/main" val="2739385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168EB-2C44-C583-F0A3-44CA5365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2D642-7E2C-7612-1B3E-03F2C5341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40835"/>
            <a:ext cx="1746250" cy="1715531"/>
          </a:xfrm>
        </p:spPr>
        <p:txBody>
          <a:bodyPr rtlCol="0"/>
          <a:lstStyle/>
          <a:p>
            <a:pPr rtl="0"/>
            <a:r>
              <a:rPr lang="it-IT" dirty="0"/>
              <a:t>GRAFI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469338-7483-EEDA-7502-E4A6162E9F7F}"/>
              </a:ext>
            </a:extLst>
          </p:cNvPr>
          <p:cNvSpPr txBox="1"/>
          <p:nvPr/>
        </p:nvSpPr>
        <p:spPr>
          <a:xfrm>
            <a:off x="-6360160" y="2165280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Che cos’è un Grafo?</a:t>
            </a:r>
            <a:br>
              <a:rPr lang="it-IT" dirty="0"/>
            </a:br>
            <a:br>
              <a:rPr lang="it-IT" dirty="0"/>
            </a:br>
            <a:r>
              <a:rPr lang="it-IT" dirty="0"/>
              <a:t>Un grafo pangenomico è una struttura dati che rappresenta i genomi con un grafo diretto e aciclico. </a:t>
            </a:r>
          </a:p>
          <a:p>
            <a:r>
              <a:rPr lang="it-IT" dirty="0"/>
              <a:t>Tale grafo rappresenta una delle strutture più adatte per descrivere la complessità delle relazioni tra più genomi.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B37E21-C0CF-E32E-F940-8BADEF4773BA}"/>
              </a:ext>
            </a:extLst>
          </p:cNvPr>
          <p:cNvSpPr txBox="1"/>
          <p:nvPr/>
        </p:nvSpPr>
        <p:spPr>
          <a:xfrm>
            <a:off x="-6360160" y="2211447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Quali sono i vantaggi?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Rappresentazione della variabilità;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Riduzione della ridondanza;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Mappatura delle sequenze;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B776A5-9F25-9D1A-0C32-00B6939B546C}"/>
              </a:ext>
            </a:extLst>
          </p:cNvPr>
          <p:cNvSpPr txBox="1"/>
          <p:nvPr/>
        </p:nvSpPr>
        <p:spPr>
          <a:xfrm>
            <a:off x="6096000" y="2165280"/>
            <a:ext cx="6360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Applicazioni Cliniche Evolutive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ambito clinico;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Studio di processi evolutivi;</a:t>
            </a:r>
          </a:p>
        </p:txBody>
      </p:sp>
    </p:spTree>
    <p:extLst>
      <p:ext uri="{BB962C8B-B14F-4D97-AF65-F5344CB8AC3E}">
        <p14:creationId xmlns:p14="http://schemas.microsoft.com/office/powerpoint/2010/main" val="4119297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  <a:endParaRPr lang="it-IT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73152F5A-2BE8-B55D-A2F9-59EF7F1D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37" y="1690688"/>
            <a:ext cx="7258926" cy="2923842"/>
          </a:xfrm>
          <a:prstGeom prst="rect">
            <a:avLst/>
          </a:prstGeom>
        </p:spPr>
      </p:pic>
      <p:sp>
        <p:nvSpPr>
          <p:cNvPr id="25" name="Titolo 3">
            <a:extLst>
              <a:ext uri="{FF2B5EF4-FFF2-40B4-BE49-F238E27FC236}">
                <a16:creationId xmlns:a16="http://schemas.microsoft.com/office/drawing/2014/main" id="{FD86DE6C-6382-33BD-3CBE-5E853E0A5A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ESEMPIO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BE186D4-1B7D-F553-8ED9-88D73D315435}"/>
              </a:ext>
            </a:extLst>
          </p:cNvPr>
          <p:cNvSpPr txBox="1"/>
          <p:nvPr/>
        </p:nvSpPr>
        <p:spPr>
          <a:xfrm>
            <a:off x="3303181" y="50237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Ecco un esempio pratico di come un grafico pangenomico migliori la qualità delle letture di mappatura su un genoma di riferimento.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9F110E-139C-0122-0D4E-0BFA2BC1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3AE80-038E-4106-6E73-C1541324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D45A90-65A2-0EDB-EB5E-139BB15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14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7832FFBB-66E2-58AD-39BE-CF08655B338C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Evoluzione della </a:t>
            </a:r>
            <a:r>
              <a:rPr lang="it-IT" dirty="0" err="1"/>
              <a:t>pangenomica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073DCB6-E5F8-E10F-DC06-A0F161D19289}"/>
              </a:ext>
            </a:extLst>
          </p:cNvPr>
          <p:cNvSpPr/>
          <p:nvPr/>
        </p:nvSpPr>
        <p:spPr>
          <a:xfrm>
            <a:off x="254643" y="3055716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A2BFCBA-2AB8-B5AD-A533-F0A39935D8A5}"/>
              </a:ext>
            </a:extLst>
          </p:cNvPr>
          <p:cNvSpPr/>
          <p:nvPr/>
        </p:nvSpPr>
        <p:spPr>
          <a:xfrm>
            <a:off x="3485789" y="3078863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0ED1DBA-6BFB-CBA2-71D7-CABC7EF6A5FA}"/>
              </a:ext>
            </a:extLst>
          </p:cNvPr>
          <p:cNvSpPr/>
          <p:nvPr/>
        </p:nvSpPr>
        <p:spPr>
          <a:xfrm>
            <a:off x="6716936" y="3055716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7B194CB-74A4-C809-99CC-DDB50B847B5F}"/>
              </a:ext>
            </a:extLst>
          </p:cNvPr>
          <p:cNvSpPr/>
          <p:nvPr/>
        </p:nvSpPr>
        <p:spPr>
          <a:xfrm>
            <a:off x="9680294" y="3055715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Oggi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160D2A-015D-8B19-4C32-4326601800BE}"/>
              </a:ext>
            </a:extLst>
          </p:cNvPr>
          <p:cNvSpPr txBox="1"/>
          <p:nvPr/>
        </p:nvSpPr>
        <p:spPr>
          <a:xfrm>
            <a:off x="12192000" y="4543299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primo studio di </a:t>
            </a:r>
            <a:r>
              <a:rPr lang="it-IT" dirty="0" err="1"/>
              <a:t>pangenomica</a:t>
            </a:r>
            <a:r>
              <a:rPr lang="it-IT" dirty="0"/>
              <a:t> è stato condotto da </a:t>
            </a:r>
            <a:r>
              <a:rPr lang="it-IT" b="1" dirty="0" err="1"/>
              <a:t>Tettelin</a:t>
            </a:r>
            <a:r>
              <a:rPr lang="it-IT" b="1" dirty="0"/>
              <a:t> et al.</a:t>
            </a:r>
            <a:r>
              <a:rPr lang="it-IT" dirty="0"/>
              <a:t> su </a:t>
            </a:r>
            <a:r>
              <a:rPr lang="it-IT" i="1" dirty="0" err="1"/>
              <a:t>Streptococcus</a:t>
            </a:r>
            <a:r>
              <a:rPr lang="it-IT" i="1" dirty="0"/>
              <a:t> </a:t>
            </a:r>
            <a:r>
              <a:rPr lang="it-IT" i="1" dirty="0" err="1"/>
              <a:t>agalactiae</a:t>
            </a:r>
            <a:r>
              <a:rPr lang="it-IT" dirty="0"/>
              <a:t>. Ha dimostrato che le specie batteriche possiedono un insieme di geni comuni (core) e una parte variabile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A95E86-0EEF-FDF5-6BDA-4891A3FF86D4}"/>
              </a:ext>
            </a:extLst>
          </p:cNvPr>
          <p:cNvSpPr txBox="1"/>
          <p:nvPr/>
        </p:nvSpPr>
        <p:spPr>
          <a:xfrm>
            <a:off x="18921046" y="4543299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pangenomica</a:t>
            </a:r>
            <a:r>
              <a:rPr lang="it-IT" dirty="0"/>
              <a:t> si estende al </a:t>
            </a:r>
            <a:r>
              <a:rPr lang="it-IT" b="1" dirty="0"/>
              <a:t>genoma umano</a:t>
            </a:r>
            <a:r>
              <a:rPr lang="it-IT" dirty="0"/>
              <a:t>, con l’analisi di due individui (uno asiatico e uno africano), rivelando </a:t>
            </a:r>
            <a:r>
              <a:rPr lang="it-IT" b="1" dirty="0"/>
              <a:t>5 Mb di sequenze</a:t>
            </a:r>
            <a:r>
              <a:rPr lang="it-IT" dirty="0"/>
              <a:t> nuove per ogni individuo, assenti nel genoma di riferimento.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D9526A-BDBC-880D-40A3-2A22E9369B8A}"/>
              </a:ext>
            </a:extLst>
          </p:cNvPr>
          <p:cNvSpPr txBox="1"/>
          <p:nvPr/>
        </p:nvSpPr>
        <p:spPr>
          <a:xfrm>
            <a:off x="26526593" y="4543299"/>
            <a:ext cx="484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primo </a:t>
            </a:r>
            <a:r>
              <a:rPr lang="it-IT" b="1" dirty="0" err="1"/>
              <a:t>pangenoma</a:t>
            </a:r>
            <a:r>
              <a:rPr lang="it-IT" b="1" dirty="0"/>
              <a:t> africano</a:t>
            </a:r>
            <a:r>
              <a:rPr lang="it-IT" dirty="0"/>
              <a:t> (Sherman et al.) ha mostrato che circa </a:t>
            </a:r>
            <a:r>
              <a:rPr lang="it-IT" b="1" dirty="0"/>
              <a:t>300 Mb di sequenze</a:t>
            </a:r>
            <a:r>
              <a:rPr lang="it-IT" dirty="0"/>
              <a:t> mancavano nel genoma di riferimento umano.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8B243CD-3905-C899-F7AB-00FDE8E5C190}"/>
              </a:ext>
            </a:extLst>
          </p:cNvPr>
          <p:cNvSpPr txBox="1"/>
          <p:nvPr/>
        </p:nvSpPr>
        <p:spPr>
          <a:xfrm>
            <a:off x="31981953" y="4543299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analisi si stanno spostando da rappresentazioni lineari a </a:t>
            </a:r>
            <a:r>
              <a:rPr lang="it-IT" b="1" dirty="0"/>
              <a:t>grafi </a:t>
            </a:r>
            <a:r>
              <a:rPr lang="it-IT" b="1" dirty="0" err="1"/>
              <a:t>pangenomici</a:t>
            </a:r>
            <a:r>
              <a:rPr lang="it-IT" dirty="0"/>
              <a:t>, più precisi e scalabili.</a:t>
            </a:r>
          </a:p>
        </p:txBody>
      </p:sp>
    </p:spTree>
    <p:extLst>
      <p:ext uri="{BB962C8B-B14F-4D97-AF65-F5344CB8AC3E}">
        <p14:creationId xmlns:p14="http://schemas.microsoft.com/office/powerpoint/2010/main" val="3996549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DFEE-FBE7-13F3-FA0B-7D751227D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428B2-8ED1-DA34-8FFD-C387DE89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0625AD-3004-D1B2-04BE-D505398A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3941D3-5FEB-45F1-722A-57DB9142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15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B0FE8FE-B4AD-EE5D-1126-01DFC282E1DE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Evoluzione della </a:t>
            </a:r>
            <a:r>
              <a:rPr lang="it-IT" dirty="0" err="1"/>
              <a:t>pangenomica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A773451-F61D-E1E0-BA64-30723C017A31}"/>
              </a:ext>
            </a:extLst>
          </p:cNvPr>
          <p:cNvSpPr/>
          <p:nvPr/>
        </p:nvSpPr>
        <p:spPr>
          <a:xfrm>
            <a:off x="254643" y="3055716"/>
            <a:ext cx="2257063" cy="10532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673005A-C7DE-43A6-F3BA-9AB1BF1D1A31}"/>
              </a:ext>
            </a:extLst>
          </p:cNvPr>
          <p:cNvSpPr/>
          <p:nvPr/>
        </p:nvSpPr>
        <p:spPr>
          <a:xfrm>
            <a:off x="3485789" y="3078863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60EDDA3-0D40-6C31-E33B-7210FDF79A29}"/>
              </a:ext>
            </a:extLst>
          </p:cNvPr>
          <p:cNvSpPr/>
          <p:nvPr/>
        </p:nvSpPr>
        <p:spPr>
          <a:xfrm>
            <a:off x="6716936" y="3055716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C6C5CAB-E7C9-4938-578C-B6A0D3C2FC8F}"/>
              </a:ext>
            </a:extLst>
          </p:cNvPr>
          <p:cNvSpPr/>
          <p:nvPr/>
        </p:nvSpPr>
        <p:spPr>
          <a:xfrm>
            <a:off x="9680294" y="3055715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Oggi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9886CA-B96E-B175-A127-EF1F714CD536}"/>
              </a:ext>
            </a:extLst>
          </p:cNvPr>
          <p:cNvSpPr txBox="1"/>
          <p:nvPr/>
        </p:nvSpPr>
        <p:spPr>
          <a:xfrm>
            <a:off x="254643" y="4543299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primo studio di </a:t>
            </a:r>
            <a:r>
              <a:rPr lang="it-IT" dirty="0" err="1"/>
              <a:t>pangenomica</a:t>
            </a:r>
            <a:r>
              <a:rPr lang="it-IT" dirty="0"/>
              <a:t> è stato condotto da </a:t>
            </a:r>
            <a:r>
              <a:rPr lang="it-IT" b="1" dirty="0" err="1"/>
              <a:t>Tettelin</a:t>
            </a:r>
            <a:r>
              <a:rPr lang="it-IT" b="1" dirty="0"/>
              <a:t> et al.</a:t>
            </a:r>
            <a:r>
              <a:rPr lang="it-IT" dirty="0"/>
              <a:t> su </a:t>
            </a:r>
            <a:r>
              <a:rPr lang="it-IT" i="1" dirty="0" err="1"/>
              <a:t>Streptococcus</a:t>
            </a:r>
            <a:r>
              <a:rPr lang="it-IT" i="1" dirty="0"/>
              <a:t> </a:t>
            </a:r>
            <a:r>
              <a:rPr lang="it-IT" i="1" dirty="0" err="1"/>
              <a:t>agalactiae</a:t>
            </a:r>
            <a:r>
              <a:rPr lang="it-IT" dirty="0"/>
              <a:t>. Ha dimostrato che le specie batteriche possiedono un insieme di geni comuni (core) e una parte variabile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6FE5916-C04D-3A88-3971-CCFC2B1BE2EF}"/>
              </a:ext>
            </a:extLst>
          </p:cNvPr>
          <p:cNvSpPr txBox="1"/>
          <p:nvPr/>
        </p:nvSpPr>
        <p:spPr>
          <a:xfrm>
            <a:off x="18921046" y="4543299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pangenomica</a:t>
            </a:r>
            <a:r>
              <a:rPr lang="it-IT" dirty="0"/>
              <a:t> si estende al </a:t>
            </a:r>
            <a:r>
              <a:rPr lang="it-IT" b="1" dirty="0"/>
              <a:t>genoma umano</a:t>
            </a:r>
            <a:r>
              <a:rPr lang="it-IT" dirty="0"/>
              <a:t>, con l’analisi di due individui (uno asiatico e uno africano), rivelando </a:t>
            </a:r>
            <a:r>
              <a:rPr lang="it-IT" b="1" dirty="0"/>
              <a:t>5 Mb di sequenze</a:t>
            </a:r>
            <a:r>
              <a:rPr lang="it-IT" dirty="0"/>
              <a:t> nuove per ogni individuo, assenti nel genoma di riferimento.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6A2F4D-9E9D-3201-D55F-C0BC05FCDA38}"/>
              </a:ext>
            </a:extLst>
          </p:cNvPr>
          <p:cNvSpPr txBox="1"/>
          <p:nvPr/>
        </p:nvSpPr>
        <p:spPr>
          <a:xfrm>
            <a:off x="26526593" y="4543299"/>
            <a:ext cx="484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primo </a:t>
            </a:r>
            <a:r>
              <a:rPr lang="it-IT" b="1" dirty="0" err="1"/>
              <a:t>pangenoma</a:t>
            </a:r>
            <a:r>
              <a:rPr lang="it-IT" b="1" dirty="0"/>
              <a:t> africano</a:t>
            </a:r>
            <a:r>
              <a:rPr lang="it-IT" dirty="0"/>
              <a:t> (Sherman et al.) ha mostrato che circa </a:t>
            </a:r>
            <a:r>
              <a:rPr lang="it-IT" b="1" dirty="0"/>
              <a:t>300 Mb di sequenze</a:t>
            </a:r>
            <a:r>
              <a:rPr lang="it-IT" dirty="0"/>
              <a:t> mancavano nel genoma di riferimento umano.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6F21933-AD1C-B71F-C662-9B60F3E5D351}"/>
              </a:ext>
            </a:extLst>
          </p:cNvPr>
          <p:cNvSpPr txBox="1"/>
          <p:nvPr/>
        </p:nvSpPr>
        <p:spPr>
          <a:xfrm>
            <a:off x="31981953" y="4543299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analisi si stanno spostando da rappresentazioni lineari a </a:t>
            </a:r>
            <a:r>
              <a:rPr lang="it-IT" b="1" dirty="0"/>
              <a:t>grafi </a:t>
            </a:r>
            <a:r>
              <a:rPr lang="it-IT" b="1" dirty="0" err="1"/>
              <a:t>pangenomici</a:t>
            </a:r>
            <a:r>
              <a:rPr lang="it-IT" dirty="0"/>
              <a:t>, più precisi e scalabili.</a:t>
            </a:r>
          </a:p>
        </p:txBody>
      </p:sp>
    </p:spTree>
    <p:extLst>
      <p:ext uri="{BB962C8B-B14F-4D97-AF65-F5344CB8AC3E}">
        <p14:creationId xmlns:p14="http://schemas.microsoft.com/office/powerpoint/2010/main" val="1011197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78BB-A39C-CA4F-7C2A-B6BB66600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4F8AA-BFDE-3AE5-EE84-01EF5239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F09000-41CA-373A-381F-F8F4A5F0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2720E7-746E-32C4-3169-F41AAD75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16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90D530F-C608-692D-5319-1C9B760AB9AF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Evoluzione della </a:t>
            </a:r>
            <a:r>
              <a:rPr lang="it-IT" dirty="0" err="1"/>
              <a:t>pangenomica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0A7703D-DB8C-ED13-A3F5-2F591726407A}"/>
              </a:ext>
            </a:extLst>
          </p:cNvPr>
          <p:cNvSpPr/>
          <p:nvPr/>
        </p:nvSpPr>
        <p:spPr>
          <a:xfrm>
            <a:off x="254643" y="3055716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92F3E85-40A0-B8B7-0B6A-2E8AF65F18F8}"/>
              </a:ext>
            </a:extLst>
          </p:cNvPr>
          <p:cNvSpPr/>
          <p:nvPr/>
        </p:nvSpPr>
        <p:spPr>
          <a:xfrm>
            <a:off x="3485789" y="3078863"/>
            <a:ext cx="2257063" cy="10532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30B8C93-811E-AA5F-A51F-CBF564121959}"/>
              </a:ext>
            </a:extLst>
          </p:cNvPr>
          <p:cNvSpPr/>
          <p:nvPr/>
        </p:nvSpPr>
        <p:spPr>
          <a:xfrm>
            <a:off x="6716936" y="3055716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E6AFDF9-F411-9760-2403-3382FE868641}"/>
              </a:ext>
            </a:extLst>
          </p:cNvPr>
          <p:cNvSpPr/>
          <p:nvPr/>
        </p:nvSpPr>
        <p:spPr>
          <a:xfrm>
            <a:off x="9680294" y="3055715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Oggi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1164999-8569-74F9-1149-0E5A41D169FC}"/>
              </a:ext>
            </a:extLst>
          </p:cNvPr>
          <p:cNvSpPr txBox="1"/>
          <p:nvPr/>
        </p:nvSpPr>
        <p:spPr>
          <a:xfrm>
            <a:off x="-6112204" y="4543299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primo studio di </a:t>
            </a:r>
            <a:r>
              <a:rPr lang="it-IT" dirty="0" err="1"/>
              <a:t>pangenomica</a:t>
            </a:r>
            <a:r>
              <a:rPr lang="it-IT" dirty="0"/>
              <a:t> è stato condotto da </a:t>
            </a:r>
            <a:r>
              <a:rPr lang="it-IT" b="1" dirty="0" err="1"/>
              <a:t>Tettelin</a:t>
            </a:r>
            <a:r>
              <a:rPr lang="it-IT" b="1" dirty="0"/>
              <a:t> et al.</a:t>
            </a:r>
            <a:r>
              <a:rPr lang="it-IT" dirty="0"/>
              <a:t> su </a:t>
            </a:r>
            <a:r>
              <a:rPr lang="it-IT" i="1" dirty="0" err="1"/>
              <a:t>Streptococcus</a:t>
            </a:r>
            <a:r>
              <a:rPr lang="it-IT" i="1" dirty="0"/>
              <a:t> </a:t>
            </a:r>
            <a:r>
              <a:rPr lang="it-IT" i="1" dirty="0" err="1"/>
              <a:t>agalactiae</a:t>
            </a:r>
            <a:r>
              <a:rPr lang="it-IT" dirty="0"/>
              <a:t>. Ha dimostrato che le specie batteriche possiedono un insieme di geni comuni (core) e una parte variabile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238B0A-D402-A061-06EB-41F0D96A2BCA}"/>
              </a:ext>
            </a:extLst>
          </p:cNvPr>
          <p:cNvSpPr txBox="1"/>
          <p:nvPr/>
        </p:nvSpPr>
        <p:spPr>
          <a:xfrm>
            <a:off x="254643" y="4543299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pangenomica</a:t>
            </a:r>
            <a:r>
              <a:rPr lang="it-IT" dirty="0"/>
              <a:t> si estende al </a:t>
            </a:r>
            <a:r>
              <a:rPr lang="it-IT" b="1" dirty="0"/>
              <a:t>genoma umano</a:t>
            </a:r>
            <a:r>
              <a:rPr lang="it-IT" dirty="0"/>
              <a:t>, con l’analisi di due individui (uno asiatico e uno africano), rivelando </a:t>
            </a:r>
            <a:r>
              <a:rPr lang="it-IT" b="1" dirty="0"/>
              <a:t>5 Mb di sequenze</a:t>
            </a:r>
            <a:r>
              <a:rPr lang="it-IT" dirty="0"/>
              <a:t> nuove per ogni individuo, assenti nel genoma di riferimento.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CE0781-7EA9-4908-E4C2-46D258A1C3BE}"/>
              </a:ext>
            </a:extLst>
          </p:cNvPr>
          <p:cNvSpPr txBox="1"/>
          <p:nvPr/>
        </p:nvSpPr>
        <p:spPr>
          <a:xfrm>
            <a:off x="26526593" y="4543299"/>
            <a:ext cx="484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primo </a:t>
            </a:r>
            <a:r>
              <a:rPr lang="it-IT" b="1" dirty="0" err="1"/>
              <a:t>pangenoma</a:t>
            </a:r>
            <a:r>
              <a:rPr lang="it-IT" b="1" dirty="0"/>
              <a:t> africano</a:t>
            </a:r>
            <a:r>
              <a:rPr lang="it-IT" dirty="0"/>
              <a:t> (Sherman et al.) ha mostrato che circa </a:t>
            </a:r>
            <a:r>
              <a:rPr lang="it-IT" b="1" dirty="0"/>
              <a:t>300 Mb di sequenze</a:t>
            </a:r>
            <a:r>
              <a:rPr lang="it-IT" dirty="0"/>
              <a:t> mancavano nel genoma di riferimento umano.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88473A5-68E9-0996-D424-894964582F50}"/>
              </a:ext>
            </a:extLst>
          </p:cNvPr>
          <p:cNvSpPr txBox="1"/>
          <p:nvPr/>
        </p:nvSpPr>
        <p:spPr>
          <a:xfrm>
            <a:off x="31981953" y="4543299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analisi si stanno spostando da rappresentazioni lineari a </a:t>
            </a:r>
            <a:r>
              <a:rPr lang="it-IT" b="1" dirty="0"/>
              <a:t>grafi </a:t>
            </a:r>
            <a:r>
              <a:rPr lang="it-IT" b="1" dirty="0" err="1"/>
              <a:t>pangenomici</a:t>
            </a:r>
            <a:r>
              <a:rPr lang="it-IT" dirty="0"/>
              <a:t>, più precisi e scalabili.</a:t>
            </a:r>
          </a:p>
        </p:txBody>
      </p:sp>
    </p:spTree>
    <p:extLst>
      <p:ext uri="{BB962C8B-B14F-4D97-AF65-F5344CB8AC3E}">
        <p14:creationId xmlns:p14="http://schemas.microsoft.com/office/powerpoint/2010/main" val="111582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F126-D9BE-2489-76B3-9240032A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1344EA-7713-4EF6-BB53-09153EB6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4EB573-D62B-BCE2-192B-5E5DAD19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CEAF6-03E9-5A9A-D9A5-357FC944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17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4AC1C4B-8F58-FA79-E0BA-49DEFB9ECA82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Evoluzione della </a:t>
            </a:r>
            <a:r>
              <a:rPr lang="it-IT" dirty="0" err="1"/>
              <a:t>pangenomica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E731B9B-9192-6C8F-B4CB-515D85D4F5C0}"/>
              </a:ext>
            </a:extLst>
          </p:cNvPr>
          <p:cNvSpPr/>
          <p:nvPr/>
        </p:nvSpPr>
        <p:spPr>
          <a:xfrm>
            <a:off x="254643" y="3055716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9E32AA1-5629-4E75-1398-D6DC6D573B43}"/>
              </a:ext>
            </a:extLst>
          </p:cNvPr>
          <p:cNvSpPr/>
          <p:nvPr/>
        </p:nvSpPr>
        <p:spPr>
          <a:xfrm>
            <a:off x="3485789" y="3078863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3627E33-CC03-422A-CA96-D6D02AC8D59F}"/>
              </a:ext>
            </a:extLst>
          </p:cNvPr>
          <p:cNvSpPr/>
          <p:nvPr/>
        </p:nvSpPr>
        <p:spPr>
          <a:xfrm>
            <a:off x="6716936" y="3055716"/>
            <a:ext cx="2257063" cy="10532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24FB4F9-1F73-74CD-F4E7-3166EEDA93F4}"/>
              </a:ext>
            </a:extLst>
          </p:cNvPr>
          <p:cNvSpPr/>
          <p:nvPr/>
        </p:nvSpPr>
        <p:spPr>
          <a:xfrm>
            <a:off x="9680294" y="3055715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Oggi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A6DD85-7ACA-7EAB-545A-AAC5D336792E}"/>
              </a:ext>
            </a:extLst>
          </p:cNvPr>
          <p:cNvSpPr txBox="1"/>
          <p:nvPr/>
        </p:nvSpPr>
        <p:spPr>
          <a:xfrm>
            <a:off x="-6112204" y="4543299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primo studio di </a:t>
            </a:r>
            <a:r>
              <a:rPr lang="it-IT" dirty="0" err="1"/>
              <a:t>pangenomica</a:t>
            </a:r>
            <a:r>
              <a:rPr lang="it-IT" dirty="0"/>
              <a:t> è stato condotto da </a:t>
            </a:r>
            <a:r>
              <a:rPr lang="it-IT" b="1" dirty="0" err="1"/>
              <a:t>Tettelin</a:t>
            </a:r>
            <a:r>
              <a:rPr lang="it-IT" b="1" dirty="0"/>
              <a:t> et al.</a:t>
            </a:r>
            <a:r>
              <a:rPr lang="it-IT" dirty="0"/>
              <a:t> su </a:t>
            </a:r>
            <a:r>
              <a:rPr lang="it-IT" i="1" dirty="0" err="1"/>
              <a:t>Streptococcus</a:t>
            </a:r>
            <a:r>
              <a:rPr lang="it-IT" i="1" dirty="0"/>
              <a:t> </a:t>
            </a:r>
            <a:r>
              <a:rPr lang="it-IT" i="1" dirty="0" err="1"/>
              <a:t>agalactiae</a:t>
            </a:r>
            <a:r>
              <a:rPr lang="it-IT" dirty="0"/>
              <a:t>. Ha dimostrato che le specie batteriche possiedono un insieme di geni comuni (core) e una parte variabile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81053FB-BE7B-9A03-C93A-523CD4652290}"/>
              </a:ext>
            </a:extLst>
          </p:cNvPr>
          <p:cNvSpPr txBox="1"/>
          <p:nvPr/>
        </p:nvSpPr>
        <p:spPr>
          <a:xfrm>
            <a:off x="-7365357" y="4543299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pangenomica</a:t>
            </a:r>
            <a:r>
              <a:rPr lang="it-IT" dirty="0"/>
              <a:t> si estende al </a:t>
            </a:r>
            <a:r>
              <a:rPr lang="it-IT" b="1" dirty="0"/>
              <a:t>genoma umano</a:t>
            </a:r>
            <a:r>
              <a:rPr lang="it-IT" dirty="0"/>
              <a:t>, con l’analisi di due individui (uno asiatico e uno africano), rivelando </a:t>
            </a:r>
            <a:r>
              <a:rPr lang="it-IT" b="1" dirty="0"/>
              <a:t>5 Mb di sequenze</a:t>
            </a:r>
            <a:r>
              <a:rPr lang="it-IT" dirty="0"/>
              <a:t> nuove per ogni individuo, assenti nel genoma di riferimento.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772D093-DE78-83D8-8538-8404BC8F4176}"/>
              </a:ext>
            </a:extLst>
          </p:cNvPr>
          <p:cNvSpPr txBox="1"/>
          <p:nvPr/>
        </p:nvSpPr>
        <p:spPr>
          <a:xfrm>
            <a:off x="254643" y="4543299"/>
            <a:ext cx="484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primo </a:t>
            </a:r>
            <a:r>
              <a:rPr lang="it-IT" b="1" dirty="0" err="1"/>
              <a:t>pangenoma</a:t>
            </a:r>
            <a:r>
              <a:rPr lang="it-IT" b="1" dirty="0"/>
              <a:t> africano</a:t>
            </a:r>
            <a:r>
              <a:rPr lang="it-IT" dirty="0"/>
              <a:t> (Sherman et al.) ha mostrato che circa </a:t>
            </a:r>
            <a:r>
              <a:rPr lang="it-IT" b="1" dirty="0"/>
              <a:t>300 Mb di sequenze</a:t>
            </a:r>
            <a:r>
              <a:rPr lang="it-IT" dirty="0"/>
              <a:t> mancavano nel genoma di riferimento umano.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C810446-D45D-66C0-3312-E5D664A34514}"/>
              </a:ext>
            </a:extLst>
          </p:cNvPr>
          <p:cNvSpPr txBox="1"/>
          <p:nvPr/>
        </p:nvSpPr>
        <p:spPr>
          <a:xfrm>
            <a:off x="31981953" y="4543299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analisi si stanno spostando da rappresentazioni lineari a </a:t>
            </a:r>
            <a:r>
              <a:rPr lang="it-IT" b="1" dirty="0"/>
              <a:t>grafi </a:t>
            </a:r>
            <a:r>
              <a:rPr lang="it-IT" b="1" dirty="0" err="1"/>
              <a:t>pangenomici</a:t>
            </a:r>
            <a:r>
              <a:rPr lang="it-IT" dirty="0"/>
              <a:t>, più precisi e scalabili.</a:t>
            </a:r>
          </a:p>
        </p:txBody>
      </p:sp>
    </p:spTree>
    <p:extLst>
      <p:ext uri="{BB962C8B-B14F-4D97-AF65-F5344CB8AC3E}">
        <p14:creationId xmlns:p14="http://schemas.microsoft.com/office/powerpoint/2010/main" val="2707335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37182-D3C9-C07C-CD46-A7F62F9F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4AE890-F41D-DC17-CF10-381F2B5A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DFADE-5FBB-2526-C011-D3691664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65541B-C3AD-82AE-50F9-8786348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18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E636CE0-4BB9-C194-8EF9-C0149C0170E0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Evoluzione della </a:t>
            </a:r>
            <a:r>
              <a:rPr lang="it-IT" dirty="0" err="1"/>
              <a:t>pangenomica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BDF0F61-6BCE-8706-22CB-974B36101D27}"/>
              </a:ext>
            </a:extLst>
          </p:cNvPr>
          <p:cNvSpPr/>
          <p:nvPr/>
        </p:nvSpPr>
        <p:spPr>
          <a:xfrm>
            <a:off x="254643" y="3055716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7D5471E-0499-3E3C-2CAA-06E26FDADE64}"/>
              </a:ext>
            </a:extLst>
          </p:cNvPr>
          <p:cNvSpPr/>
          <p:nvPr/>
        </p:nvSpPr>
        <p:spPr>
          <a:xfrm>
            <a:off x="3485789" y="3078863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23E975F-F495-A395-AFB8-A3B7ACA7474C}"/>
              </a:ext>
            </a:extLst>
          </p:cNvPr>
          <p:cNvSpPr/>
          <p:nvPr/>
        </p:nvSpPr>
        <p:spPr>
          <a:xfrm>
            <a:off x="6716936" y="3055716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1DF2C25-12B4-0F20-FEBF-85A35E0F8107}"/>
              </a:ext>
            </a:extLst>
          </p:cNvPr>
          <p:cNvSpPr/>
          <p:nvPr/>
        </p:nvSpPr>
        <p:spPr>
          <a:xfrm>
            <a:off x="9680294" y="3055715"/>
            <a:ext cx="2257063" cy="10532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Oggi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E3E68CA-67EA-9BDD-F65B-664ECA2722EE}"/>
              </a:ext>
            </a:extLst>
          </p:cNvPr>
          <p:cNvSpPr txBox="1"/>
          <p:nvPr/>
        </p:nvSpPr>
        <p:spPr>
          <a:xfrm>
            <a:off x="-6112204" y="4543299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primo studio di </a:t>
            </a:r>
            <a:r>
              <a:rPr lang="it-IT" dirty="0" err="1"/>
              <a:t>pangenomica</a:t>
            </a:r>
            <a:r>
              <a:rPr lang="it-IT" dirty="0"/>
              <a:t> è stato condotto da </a:t>
            </a:r>
            <a:r>
              <a:rPr lang="it-IT" b="1" dirty="0" err="1"/>
              <a:t>Tettelin</a:t>
            </a:r>
            <a:r>
              <a:rPr lang="it-IT" b="1" dirty="0"/>
              <a:t> et al.</a:t>
            </a:r>
            <a:r>
              <a:rPr lang="it-IT" dirty="0"/>
              <a:t> su </a:t>
            </a:r>
            <a:r>
              <a:rPr lang="it-IT" i="1" dirty="0" err="1"/>
              <a:t>Streptococcus</a:t>
            </a:r>
            <a:r>
              <a:rPr lang="it-IT" i="1" dirty="0"/>
              <a:t> </a:t>
            </a:r>
            <a:r>
              <a:rPr lang="it-IT" i="1" dirty="0" err="1"/>
              <a:t>agalactiae</a:t>
            </a:r>
            <a:r>
              <a:rPr lang="it-IT" dirty="0"/>
              <a:t>. Ha dimostrato che le specie batteriche possiedono un insieme di geni comuni (core) e una parte variabile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1D89E8-C443-548A-2252-D0C8527DB13B}"/>
              </a:ext>
            </a:extLst>
          </p:cNvPr>
          <p:cNvSpPr txBox="1"/>
          <p:nvPr/>
        </p:nvSpPr>
        <p:spPr>
          <a:xfrm>
            <a:off x="-7365357" y="4543299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pangenomica</a:t>
            </a:r>
            <a:r>
              <a:rPr lang="it-IT" dirty="0"/>
              <a:t> si estende al </a:t>
            </a:r>
            <a:r>
              <a:rPr lang="it-IT" b="1" dirty="0"/>
              <a:t>genoma umano</a:t>
            </a:r>
            <a:r>
              <a:rPr lang="it-IT" dirty="0"/>
              <a:t>, con l’analisi di due individui (uno asiatico e uno africano), rivelando </a:t>
            </a:r>
            <a:r>
              <a:rPr lang="it-IT" b="1" dirty="0"/>
              <a:t>5 Mb di sequenze</a:t>
            </a:r>
            <a:r>
              <a:rPr lang="it-IT" dirty="0"/>
              <a:t> nuove per ogni individuo, assenti nel genoma di riferimento.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C6F8BD-B5E5-F421-1294-26E629FA529C}"/>
              </a:ext>
            </a:extLst>
          </p:cNvPr>
          <p:cNvSpPr txBox="1"/>
          <p:nvPr/>
        </p:nvSpPr>
        <p:spPr>
          <a:xfrm>
            <a:off x="-5485839" y="4543299"/>
            <a:ext cx="484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primo </a:t>
            </a:r>
            <a:r>
              <a:rPr lang="it-IT" b="1" dirty="0" err="1"/>
              <a:t>pangenoma</a:t>
            </a:r>
            <a:r>
              <a:rPr lang="it-IT" b="1" dirty="0"/>
              <a:t> africano</a:t>
            </a:r>
            <a:r>
              <a:rPr lang="it-IT" dirty="0"/>
              <a:t> (Sherman et al.) ha mostrato che circa </a:t>
            </a:r>
            <a:r>
              <a:rPr lang="it-IT" b="1" dirty="0"/>
              <a:t>300 Mb di sequenze</a:t>
            </a:r>
            <a:r>
              <a:rPr lang="it-IT" dirty="0"/>
              <a:t> mancavano nel genoma di riferimento umano.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62E5D75-082C-4193-5F49-E695140F8569}"/>
              </a:ext>
            </a:extLst>
          </p:cNvPr>
          <p:cNvSpPr txBox="1"/>
          <p:nvPr/>
        </p:nvSpPr>
        <p:spPr>
          <a:xfrm>
            <a:off x="254643" y="4543299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analisi si stanno spostando da rappresentazioni lineari a </a:t>
            </a:r>
            <a:r>
              <a:rPr lang="it-IT" b="1" dirty="0"/>
              <a:t>grafi </a:t>
            </a:r>
            <a:r>
              <a:rPr lang="it-IT" b="1" dirty="0" err="1"/>
              <a:t>pangenomici</a:t>
            </a:r>
            <a:r>
              <a:rPr lang="it-IT" dirty="0"/>
              <a:t>, più precisi e scalabili.</a:t>
            </a:r>
          </a:p>
        </p:txBody>
      </p:sp>
    </p:spTree>
    <p:extLst>
      <p:ext uri="{BB962C8B-B14F-4D97-AF65-F5344CB8AC3E}">
        <p14:creationId xmlns:p14="http://schemas.microsoft.com/office/powerpoint/2010/main" val="3437957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133F-0D06-4DEC-01EC-42E371EF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1F6327-DCB2-B015-50C7-02E3F4E7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95E28-45B4-BD2A-093E-4F267361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A7A9F5-EF64-9AE7-1B85-04BAA668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19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16DA7C9-9250-AED3-14B1-3461269CCF25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Modelli di analisi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4F02BA0-D794-83D3-9545-34B0E826BF1E}"/>
              </a:ext>
            </a:extLst>
          </p:cNvPr>
          <p:cNvSpPr txBox="1"/>
          <p:nvPr/>
        </p:nvSpPr>
        <p:spPr>
          <a:xfrm>
            <a:off x="12192000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EUPAN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CE9764-D5F6-D6C5-5E54-105E57F8D1E3}"/>
              </a:ext>
            </a:extLst>
          </p:cNvPr>
          <p:cNvSpPr txBox="1"/>
          <p:nvPr/>
        </p:nvSpPr>
        <p:spPr>
          <a:xfrm>
            <a:off x="12192000" y="3183038"/>
            <a:ext cx="603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Sviluppato per studiare il </a:t>
            </a:r>
            <a:r>
              <a:rPr lang="it-IT" dirty="0" err="1"/>
              <a:t>pangenoma</a:t>
            </a:r>
            <a:r>
              <a:rPr lang="it-IT" dirty="0"/>
              <a:t> di organismi </a:t>
            </a:r>
            <a:r>
              <a:rPr lang="it-IT" b="1" dirty="0"/>
              <a:t>con genomi piccoli</a:t>
            </a:r>
            <a:r>
              <a:rPr lang="it-IT" dirty="0"/>
              <a:t>, come batteri e piante;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basa sulla strategia </a:t>
            </a:r>
            <a:r>
              <a:rPr lang="it-IT" b="1" dirty="0"/>
              <a:t>“</a:t>
            </a:r>
            <a:r>
              <a:rPr lang="it-IT" b="1" dirty="0" err="1"/>
              <a:t>map</a:t>
            </a:r>
            <a:r>
              <a:rPr lang="it-IT" b="1" dirty="0"/>
              <a:t>-to-pan”</a:t>
            </a:r>
            <a:r>
              <a:rPr lang="it-IT" dirty="0"/>
              <a:t>, in cui le nuove sequenze vengono confrontate con un </a:t>
            </a:r>
            <a:r>
              <a:rPr lang="it-IT" dirty="0" err="1"/>
              <a:t>pangenoma</a:t>
            </a:r>
            <a:r>
              <a:rPr lang="it-IT" dirty="0"/>
              <a:t> preesistente.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scalabile per il </a:t>
            </a:r>
            <a:r>
              <a:rPr lang="it-IT" b="1" dirty="0"/>
              <a:t>genoma umano</a:t>
            </a:r>
            <a:r>
              <a:rPr lang="it-IT" dirty="0"/>
              <a:t>, poiché richiede troppa memoria.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fase di assemblaggio </a:t>
            </a:r>
            <a:r>
              <a:rPr lang="it-IT" i="1" dirty="0"/>
              <a:t>de novo</a:t>
            </a:r>
            <a:r>
              <a:rPr lang="it-IT" dirty="0"/>
              <a:t> di un solo genoma umano richiede </a:t>
            </a:r>
            <a:r>
              <a:rPr lang="it-IT" b="1" dirty="0"/>
              <a:t>più di 500 GB di RAM</a:t>
            </a:r>
            <a:r>
              <a:rPr lang="it-IT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27565C-5C94-D300-9B88-85A9E977149E}"/>
              </a:ext>
            </a:extLst>
          </p:cNvPr>
          <p:cNvSpPr txBox="1"/>
          <p:nvPr/>
        </p:nvSpPr>
        <p:spPr>
          <a:xfrm>
            <a:off x="18416954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HUPAN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6636F52-9264-08D9-F14D-C0703F642FB4}"/>
              </a:ext>
            </a:extLst>
          </p:cNvPr>
          <p:cNvSpPr txBox="1"/>
          <p:nvPr/>
        </p:nvSpPr>
        <p:spPr>
          <a:xfrm>
            <a:off x="18225733" y="3183038"/>
            <a:ext cx="74946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Progettato specificamente per lo </a:t>
            </a:r>
            <a:r>
              <a:rPr lang="it-IT" sz="2000" b="1" dirty="0"/>
              <a:t>studio del </a:t>
            </a:r>
            <a:r>
              <a:rPr lang="it-IT" sz="2000" b="1" dirty="0" err="1"/>
              <a:t>pangenoma</a:t>
            </a:r>
            <a:r>
              <a:rPr lang="it-IT" sz="2000" b="1" dirty="0"/>
              <a:t> umano</a:t>
            </a:r>
            <a:r>
              <a:rPr lang="it-IT" sz="2000" dirty="0"/>
              <a:t>.;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Utilizza una versione migliorata della strategia “</a:t>
            </a:r>
            <a:r>
              <a:rPr lang="it-IT" sz="2000" dirty="0" err="1"/>
              <a:t>map</a:t>
            </a:r>
            <a:r>
              <a:rPr lang="it-IT" sz="2000" dirty="0"/>
              <a:t>-to-pan”, ottimizzata per l’enorme dimensione del genoma umano.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Può analizzare il </a:t>
            </a:r>
            <a:r>
              <a:rPr lang="it-IT" sz="2000" dirty="0" err="1"/>
              <a:t>pangenoma</a:t>
            </a:r>
            <a:r>
              <a:rPr lang="it-IT" sz="2000" dirty="0"/>
              <a:t> umano senza </a:t>
            </a:r>
            <a:r>
              <a:rPr lang="it-IT" sz="2000" b="1" dirty="0"/>
              <a:t>elevati requisiti di memoria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Supporta il rilevamento di </a:t>
            </a:r>
            <a:r>
              <a:rPr lang="it-IT" sz="2000" b="1" dirty="0"/>
              <a:t>nuove sequenze e varianti strutturali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Include un sistema per </a:t>
            </a:r>
            <a:r>
              <a:rPr lang="it-IT" sz="2000" b="1" dirty="0"/>
              <a:t>filtrare le contaminazioni</a:t>
            </a:r>
            <a:r>
              <a:rPr lang="it-IT" sz="2000" dirty="0"/>
              <a:t> nei dati.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981675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93796-D7CA-1D6A-58A3-BE8E1BB2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Pangenoma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67B671-C6BA-064C-1458-551233E3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1600" dirty="0"/>
              <a:t>Il </a:t>
            </a:r>
            <a:r>
              <a:rPr lang="it-IT" sz="1600" b="1" dirty="0" err="1"/>
              <a:t>pangenoma</a:t>
            </a:r>
            <a:r>
              <a:rPr lang="it-IT" sz="1600" dirty="0"/>
              <a:t> rappresenta </a:t>
            </a:r>
            <a:r>
              <a:rPr lang="it-IT" sz="1600" b="1" dirty="0"/>
              <a:t>l'insieme di tutti i geni</a:t>
            </a:r>
            <a:r>
              <a:rPr lang="it-IT" sz="1600" dirty="0"/>
              <a:t> presenti in una popolazione o in un gruppo di organismi della stessa specie.</a:t>
            </a:r>
          </a:p>
          <a:p>
            <a:r>
              <a:rPr lang="it-IT" sz="1600" dirty="0"/>
              <a:t>Diviso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Genoma Core;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Genoma Variabile;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93BDEA-DC07-E230-28E3-AD6E3823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3130D2-49D9-6769-0BDB-604F23DA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8C0B4C-313E-0A0E-3D2F-7289A5C0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157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71957-677C-0F5D-D4C1-D87F54256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9F0D9-0D22-1FA5-39ED-B77BADCA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69C907-7E81-791E-7553-3FE3E017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2BB869-6F04-3DB3-E36C-5A18BE3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20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05003E11-533F-42EA-399A-8318BDF9DEBA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Modelli di analisi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E71B59-D4E7-729C-BEB1-9A125092D754}"/>
              </a:ext>
            </a:extLst>
          </p:cNvPr>
          <p:cNvSpPr txBox="1"/>
          <p:nvPr/>
        </p:nvSpPr>
        <p:spPr>
          <a:xfrm>
            <a:off x="5475066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EUPAN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31C89B-CFF1-AF5C-551A-6ED3B80E62BD}"/>
              </a:ext>
            </a:extLst>
          </p:cNvPr>
          <p:cNvSpPr txBox="1"/>
          <p:nvPr/>
        </p:nvSpPr>
        <p:spPr>
          <a:xfrm>
            <a:off x="5475066" y="3183038"/>
            <a:ext cx="603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Sviluppato per studiare il </a:t>
            </a:r>
            <a:r>
              <a:rPr lang="it-IT" dirty="0" err="1"/>
              <a:t>pangenoma</a:t>
            </a:r>
            <a:r>
              <a:rPr lang="it-IT" dirty="0"/>
              <a:t> di organismi </a:t>
            </a:r>
            <a:r>
              <a:rPr lang="it-IT" b="1" dirty="0"/>
              <a:t>con genomi piccoli</a:t>
            </a:r>
            <a:r>
              <a:rPr lang="it-IT" dirty="0"/>
              <a:t>, come batteri e piante;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basa sulla strategia </a:t>
            </a:r>
            <a:r>
              <a:rPr lang="it-IT" b="1" dirty="0"/>
              <a:t>“</a:t>
            </a:r>
            <a:r>
              <a:rPr lang="it-IT" b="1" dirty="0" err="1"/>
              <a:t>map</a:t>
            </a:r>
            <a:r>
              <a:rPr lang="it-IT" b="1" dirty="0"/>
              <a:t>-to-pan”</a:t>
            </a:r>
            <a:r>
              <a:rPr lang="it-IT" dirty="0"/>
              <a:t>, in cui le nuove sequenze vengono confrontate con un </a:t>
            </a:r>
            <a:r>
              <a:rPr lang="it-IT" dirty="0" err="1"/>
              <a:t>pangenoma</a:t>
            </a:r>
            <a:r>
              <a:rPr lang="it-IT" dirty="0"/>
              <a:t> preesistente.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scalabile per il </a:t>
            </a:r>
            <a:r>
              <a:rPr lang="it-IT" b="1" dirty="0"/>
              <a:t>genoma umano</a:t>
            </a:r>
            <a:r>
              <a:rPr lang="it-IT" dirty="0"/>
              <a:t>, poiché richiede troppa memoria.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fase di assemblaggio </a:t>
            </a:r>
            <a:r>
              <a:rPr lang="it-IT" i="1" dirty="0"/>
              <a:t>de novo</a:t>
            </a:r>
            <a:r>
              <a:rPr lang="it-IT" dirty="0"/>
              <a:t> di un solo genoma umano richiede </a:t>
            </a:r>
            <a:r>
              <a:rPr lang="it-IT" b="1" dirty="0"/>
              <a:t>più di 500 GB di RAM</a:t>
            </a:r>
            <a:r>
              <a:rPr lang="it-IT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2872CF-05D5-DBBF-A9D1-E065BCD7B387}"/>
              </a:ext>
            </a:extLst>
          </p:cNvPr>
          <p:cNvSpPr txBox="1"/>
          <p:nvPr/>
        </p:nvSpPr>
        <p:spPr>
          <a:xfrm>
            <a:off x="18416954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HUPAN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7F9AD4-4519-CECB-E425-705C31E84970}"/>
              </a:ext>
            </a:extLst>
          </p:cNvPr>
          <p:cNvSpPr txBox="1"/>
          <p:nvPr/>
        </p:nvSpPr>
        <p:spPr>
          <a:xfrm>
            <a:off x="18225733" y="3183038"/>
            <a:ext cx="74946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Progettato specificamente per lo </a:t>
            </a:r>
            <a:r>
              <a:rPr lang="it-IT" sz="2000" b="1" dirty="0"/>
              <a:t>studio del </a:t>
            </a:r>
            <a:r>
              <a:rPr lang="it-IT" sz="2000" b="1" dirty="0" err="1"/>
              <a:t>pangenoma</a:t>
            </a:r>
            <a:r>
              <a:rPr lang="it-IT" sz="2000" b="1" dirty="0"/>
              <a:t> umano</a:t>
            </a:r>
            <a:r>
              <a:rPr lang="it-IT" sz="2000" dirty="0"/>
              <a:t>.;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Utilizza una versione migliorata della strategia “</a:t>
            </a:r>
            <a:r>
              <a:rPr lang="it-IT" sz="2000" dirty="0" err="1"/>
              <a:t>map</a:t>
            </a:r>
            <a:r>
              <a:rPr lang="it-IT" sz="2000" dirty="0"/>
              <a:t>-to-pan”, ottimizzata per l’enorme dimensione del genoma umano.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Può analizzare il </a:t>
            </a:r>
            <a:r>
              <a:rPr lang="it-IT" sz="2000" dirty="0" err="1"/>
              <a:t>pangenoma</a:t>
            </a:r>
            <a:r>
              <a:rPr lang="it-IT" sz="2000" dirty="0"/>
              <a:t> umano senza </a:t>
            </a:r>
            <a:r>
              <a:rPr lang="it-IT" sz="2000" b="1" dirty="0"/>
              <a:t>elevati requisiti di memoria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Supporta il rilevamento di </a:t>
            </a:r>
            <a:r>
              <a:rPr lang="it-IT" sz="2000" b="1" dirty="0"/>
              <a:t>nuove sequenze e varianti strutturali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Include un sistema per </a:t>
            </a:r>
            <a:r>
              <a:rPr lang="it-IT" sz="2000" b="1" dirty="0"/>
              <a:t>filtrare le contaminazioni</a:t>
            </a:r>
            <a:r>
              <a:rPr lang="it-IT" sz="2000" dirty="0"/>
              <a:t> nei dati.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014858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DAF5-51AE-6784-EC8F-37B365A02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36B5B3-0163-4C77-9131-E21C8FF9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C4408C-8088-65A0-E090-093FD47A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E6FF19-85D7-211C-03BE-C98D42F0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21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E0F11E5-BFE8-D354-4D50-24F7919D8BB9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Modelli di analisi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BE940A-01CE-C01E-A0AF-D7A8A12887AF}"/>
              </a:ext>
            </a:extLst>
          </p:cNvPr>
          <p:cNvSpPr txBox="1"/>
          <p:nvPr/>
        </p:nvSpPr>
        <p:spPr>
          <a:xfrm>
            <a:off x="-4212621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EUPAN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01F1A87-A260-FE33-DE7C-D6665837F382}"/>
              </a:ext>
            </a:extLst>
          </p:cNvPr>
          <p:cNvSpPr txBox="1"/>
          <p:nvPr/>
        </p:nvSpPr>
        <p:spPr>
          <a:xfrm>
            <a:off x="-6033734" y="3183038"/>
            <a:ext cx="603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Sviluppato per studiare il </a:t>
            </a:r>
            <a:r>
              <a:rPr lang="it-IT" dirty="0" err="1"/>
              <a:t>pangenoma</a:t>
            </a:r>
            <a:r>
              <a:rPr lang="it-IT" dirty="0"/>
              <a:t> di organismi </a:t>
            </a:r>
            <a:r>
              <a:rPr lang="it-IT" b="1" dirty="0"/>
              <a:t>con genomi piccoli</a:t>
            </a:r>
            <a:r>
              <a:rPr lang="it-IT" dirty="0"/>
              <a:t>, come batteri e piante;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basa sulla strategia </a:t>
            </a:r>
            <a:r>
              <a:rPr lang="it-IT" b="1" dirty="0"/>
              <a:t>“</a:t>
            </a:r>
            <a:r>
              <a:rPr lang="it-IT" b="1" dirty="0" err="1"/>
              <a:t>map</a:t>
            </a:r>
            <a:r>
              <a:rPr lang="it-IT" b="1" dirty="0"/>
              <a:t>-to-pan”</a:t>
            </a:r>
            <a:r>
              <a:rPr lang="it-IT" dirty="0"/>
              <a:t>, in cui le nuove sequenze vengono confrontate con un </a:t>
            </a:r>
            <a:r>
              <a:rPr lang="it-IT" dirty="0" err="1"/>
              <a:t>pangenoma</a:t>
            </a:r>
            <a:r>
              <a:rPr lang="it-IT" dirty="0"/>
              <a:t> preesistente.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scalabile per il </a:t>
            </a:r>
            <a:r>
              <a:rPr lang="it-IT" b="1" dirty="0"/>
              <a:t>genoma umano</a:t>
            </a:r>
            <a:r>
              <a:rPr lang="it-IT" dirty="0"/>
              <a:t>, poiché richiede troppa memoria.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fase di assemblaggio </a:t>
            </a:r>
            <a:r>
              <a:rPr lang="it-IT" i="1" dirty="0"/>
              <a:t>de novo</a:t>
            </a:r>
            <a:r>
              <a:rPr lang="it-IT" dirty="0"/>
              <a:t> di un solo genoma umano richiede </a:t>
            </a:r>
            <a:r>
              <a:rPr lang="it-IT" b="1" dirty="0"/>
              <a:t>più di 500 GB di RAM</a:t>
            </a:r>
            <a:r>
              <a:rPr lang="it-IT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29D16B-84CC-C317-5344-05703977BCAD}"/>
              </a:ext>
            </a:extLst>
          </p:cNvPr>
          <p:cNvSpPr txBox="1"/>
          <p:nvPr/>
        </p:nvSpPr>
        <p:spPr>
          <a:xfrm>
            <a:off x="5475066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HUPAN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8F46C9-F074-4D0A-3410-69A70421CC18}"/>
              </a:ext>
            </a:extLst>
          </p:cNvPr>
          <p:cNvSpPr txBox="1"/>
          <p:nvPr/>
        </p:nvSpPr>
        <p:spPr>
          <a:xfrm>
            <a:off x="5475066" y="3183038"/>
            <a:ext cx="64355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Progettato specificamente per lo </a:t>
            </a:r>
            <a:r>
              <a:rPr lang="it-IT" sz="2000" b="1" dirty="0"/>
              <a:t>studio del </a:t>
            </a:r>
            <a:r>
              <a:rPr lang="it-IT" sz="2000" b="1" dirty="0" err="1"/>
              <a:t>pangenoma</a:t>
            </a:r>
            <a:r>
              <a:rPr lang="it-IT" sz="2000" b="1" dirty="0"/>
              <a:t> umano</a:t>
            </a:r>
            <a:r>
              <a:rPr lang="it-IT" sz="2000" dirty="0"/>
              <a:t>.;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Utilizza una versione migliorata della strategia “</a:t>
            </a:r>
            <a:r>
              <a:rPr lang="it-IT" sz="2000" dirty="0" err="1"/>
              <a:t>map</a:t>
            </a:r>
            <a:r>
              <a:rPr lang="it-IT" sz="2000" dirty="0"/>
              <a:t>-to-pan”, ottimizzata per l’enorme dimensione del genoma umano.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Può analizzare il </a:t>
            </a:r>
            <a:r>
              <a:rPr lang="it-IT" sz="2000" dirty="0" err="1"/>
              <a:t>pangenoma</a:t>
            </a:r>
            <a:r>
              <a:rPr lang="it-IT" sz="2000" dirty="0"/>
              <a:t> umano senza </a:t>
            </a:r>
            <a:r>
              <a:rPr lang="it-IT" sz="2000" b="1" dirty="0"/>
              <a:t>elevati requisiti di memoria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Supporta il rilevamento di </a:t>
            </a:r>
            <a:r>
              <a:rPr lang="it-IT" sz="2000" b="1" dirty="0"/>
              <a:t>nuove sequenze e varianti strutturali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Include un sistema per </a:t>
            </a:r>
            <a:r>
              <a:rPr lang="it-IT" sz="2000" b="1" dirty="0"/>
              <a:t>filtrare le contaminazioni</a:t>
            </a:r>
            <a:r>
              <a:rPr lang="it-IT" sz="2000" dirty="0"/>
              <a:t> nei dati.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107012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48BF-4152-99B5-808C-3CA7CBF67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EAB6A3-C5B3-DB17-738E-41171D8D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3A08B8-3CF5-3F38-D187-5B84E7A2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474C28-E960-F90F-1011-18E7F063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22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78282E51-D2D0-3A05-AC79-9A7A8CC223FB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EUPAN vs. </a:t>
            </a:r>
            <a:r>
              <a:rPr lang="it-IT" dirty="0" err="1"/>
              <a:t>hupan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424053E-BFFF-1356-3AFE-99DA26F9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45" y="2653326"/>
            <a:ext cx="7286955" cy="34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4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35CBD-33D9-89C1-4D55-100CD1068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2A1CB-9739-635F-9050-875A765B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GRAFI DI DE BRUIJN colorati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3FC024-18AC-DEE1-5CEF-524DA17B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6AB7231-DB59-AEBA-CE16-C002A307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0C4755-B3FD-6965-2910-721E560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23</a:t>
            </a:fld>
            <a:endParaRPr lang="it-IT" dirty="0"/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F47D46EA-B923-52C7-3CAA-1CA0E001F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23" y="1994897"/>
            <a:ext cx="6883754" cy="4121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072202-0C96-261B-C52B-FBD82A3E8DFA}"/>
              </a:ext>
            </a:extLst>
          </p:cNvPr>
          <p:cNvSpPr txBox="1"/>
          <p:nvPr/>
        </p:nvSpPr>
        <p:spPr>
          <a:xfrm>
            <a:off x="12493906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E39663-DC9D-827C-E7BE-CD454828D412}"/>
              </a:ext>
            </a:extLst>
          </p:cNvPr>
          <p:cNvSpPr txBox="1"/>
          <p:nvPr/>
        </p:nvSpPr>
        <p:spPr>
          <a:xfrm>
            <a:off x="12493906" y="2900077"/>
            <a:ext cx="3761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</a:t>
            </a:r>
            <a:r>
              <a:rPr lang="it-IT" b="1" dirty="0"/>
              <a:t>grafo di De </a:t>
            </a:r>
            <a:r>
              <a:rPr lang="it-IT" b="1" dirty="0" err="1"/>
              <a:t>Bruijn</a:t>
            </a:r>
            <a:r>
              <a:rPr lang="it-IT" dirty="0"/>
              <a:t> rappresenta sequenze genomiche attraverso </a:t>
            </a:r>
            <a:r>
              <a:rPr lang="it-IT" b="1" dirty="0"/>
              <a:t>k-</a:t>
            </a:r>
            <a:r>
              <a:rPr lang="it-IT" b="1" dirty="0" err="1"/>
              <a:t>mers</a:t>
            </a:r>
            <a:r>
              <a:rPr lang="it-IT" dirty="0"/>
              <a:t> (frammenti di DNA di lunghezza k).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b="1" dirty="0"/>
              <a:t>nodi</a:t>
            </a:r>
            <a:r>
              <a:rPr lang="it-IT" dirty="0"/>
              <a:t> rappresentano i k-</a:t>
            </a:r>
            <a:r>
              <a:rPr lang="it-IT" dirty="0" err="1"/>
              <a:t>mers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collegano i nodi adiacenti (frammenti di DNA sovrapposti).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0A2967-80E6-509B-B46C-6CB694569551}"/>
              </a:ext>
            </a:extLst>
          </p:cNvPr>
          <p:cNvSpPr txBox="1"/>
          <p:nvPr/>
        </p:nvSpPr>
        <p:spPr>
          <a:xfrm>
            <a:off x="16255678" y="2395959"/>
            <a:ext cx="135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Vantaggi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BD70E-4DC5-9AF8-505E-58FA23928D24}"/>
              </a:ext>
            </a:extLst>
          </p:cNvPr>
          <p:cNvSpPr txBox="1"/>
          <p:nvPr/>
        </p:nvSpPr>
        <p:spPr>
          <a:xfrm>
            <a:off x="16255678" y="2900077"/>
            <a:ext cx="3891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Permette di rilevare </a:t>
            </a:r>
            <a:r>
              <a:rPr lang="it-IT" sz="2400" b="1" dirty="0"/>
              <a:t>nuove varianti genetiche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Non si basa su un genoma di riferimento.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Può essere utilizzato per </a:t>
            </a:r>
            <a:r>
              <a:rPr lang="it-IT" sz="2400" b="1" dirty="0"/>
              <a:t>identificare geni rari o mutazioni importanti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759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8A60A-D33B-EFC9-9038-EA8644FC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A40A3-02AD-2AA3-4AB3-A7CC646B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GRAFI DI DE BRUIJN colorati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4E3B3DB-11D7-D2DF-28FB-81F8BD49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A2D47B6-EF32-F2E8-9AE4-E1D382EB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6705EB4-3F75-E6E9-B54A-D595EDB7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24</a:t>
            </a:fld>
            <a:endParaRPr lang="it-IT" dirty="0"/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3E0C3A6A-5BAC-5A87-6D1C-262BD69F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23" y="1994897"/>
            <a:ext cx="6883754" cy="4121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C26DB3-3002-02C5-88D1-8C5D5A47224F}"/>
              </a:ext>
            </a:extLst>
          </p:cNvPr>
          <p:cNvSpPr txBox="1"/>
          <p:nvPr/>
        </p:nvSpPr>
        <p:spPr>
          <a:xfrm>
            <a:off x="907493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241407-9FE8-DB02-F587-DF5EFC5722F4}"/>
              </a:ext>
            </a:extLst>
          </p:cNvPr>
          <p:cNvSpPr txBox="1"/>
          <p:nvPr/>
        </p:nvSpPr>
        <p:spPr>
          <a:xfrm>
            <a:off x="907493" y="2900077"/>
            <a:ext cx="3761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</a:t>
            </a:r>
            <a:r>
              <a:rPr lang="it-IT" b="1" dirty="0"/>
              <a:t>grafo di De </a:t>
            </a:r>
            <a:r>
              <a:rPr lang="it-IT" b="1" dirty="0" err="1"/>
              <a:t>Bruijn</a:t>
            </a:r>
            <a:r>
              <a:rPr lang="it-IT" dirty="0"/>
              <a:t> rappresenta sequenze genomiche attraverso </a:t>
            </a:r>
            <a:r>
              <a:rPr lang="it-IT" b="1" dirty="0"/>
              <a:t>k-</a:t>
            </a:r>
            <a:r>
              <a:rPr lang="it-IT" b="1" dirty="0" err="1"/>
              <a:t>mers</a:t>
            </a:r>
            <a:r>
              <a:rPr lang="it-IT" dirty="0"/>
              <a:t> (frammenti di DNA di lunghezza k).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b="1" dirty="0"/>
              <a:t>nodi</a:t>
            </a:r>
            <a:r>
              <a:rPr lang="it-IT" dirty="0"/>
              <a:t> rappresentano i k-</a:t>
            </a:r>
            <a:r>
              <a:rPr lang="it-IT" dirty="0" err="1"/>
              <a:t>mers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collegano i nodi adiacenti (frammenti di DNA sovrapposti).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D9D34D-A76E-C46F-C053-EDA29003A48B}"/>
              </a:ext>
            </a:extLst>
          </p:cNvPr>
          <p:cNvSpPr txBox="1"/>
          <p:nvPr/>
        </p:nvSpPr>
        <p:spPr>
          <a:xfrm>
            <a:off x="16255678" y="2395959"/>
            <a:ext cx="135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Vantaggi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FF4295-B575-294C-352D-EBDD21A1F8EB}"/>
              </a:ext>
            </a:extLst>
          </p:cNvPr>
          <p:cNvSpPr txBox="1"/>
          <p:nvPr/>
        </p:nvSpPr>
        <p:spPr>
          <a:xfrm>
            <a:off x="16255678" y="2900077"/>
            <a:ext cx="3891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Permette di rilevare </a:t>
            </a:r>
            <a:r>
              <a:rPr lang="it-IT" sz="2400" b="1" dirty="0"/>
              <a:t>nuove varianti genetiche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Non si basa su un genoma di riferimento.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Può essere utilizzato per </a:t>
            </a:r>
            <a:r>
              <a:rPr lang="it-IT" sz="2400" b="1" dirty="0"/>
              <a:t>identificare geni rari o mutazioni importanti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089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9A7FD-80B9-CE4F-8DB8-3F6443A9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BF08C-30D3-918D-0999-AD66CC84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GRAFI DI DE BRUIJN colorati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630D34-245F-7996-8F9B-497C4325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CF3B07-E474-9A93-A655-CAD2AC99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D51DED-2545-4C46-264D-BB35DEC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25</a:t>
            </a:fld>
            <a:endParaRPr lang="it-IT" dirty="0"/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6DAA35F2-0698-E7EA-2038-0ABDD903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23" y="1994897"/>
            <a:ext cx="6883754" cy="4121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B4E748-45D4-FAB3-4107-CE1C37D8EDB7}"/>
              </a:ext>
            </a:extLst>
          </p:cNvPr>
          <p:cNvSpPr txBox="1"/>
          <p:nvPr/>
        </p:nvSpPr>
        <p:spPr>
          <a:xfrm>
            <a:off x="-2201467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791192-98FB-CADB-3BC0-A6071F04382A}"/>
              </a:ext>
            </a:extLst>
          </p:cNvPr>
          <p:cNvSpPr txBox="1"/>
          <p:nvPr/>
        </p:nvSpPr>
        <p:spPr>
          <a:xfrm>
            <a:off x="-3545699" y="2900077"/>
            <a:ext cx="3761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</a:t>
            </a:r>
            <a:r>
              <a:rPr lang="it-IT" b="1" dirty="0"/>
              <a:t>grafo di De </a:t>
            </a:r>
            <a:r>
              <a:rPr lang="it-IT" b="1" dirty="0" err="1"/>
              <a:t>Bruijn</a:t>
            </a:r>
            <a:r>
              <a:rPr lang="it-IT" dirty="0"/>
              <a:t> rappresenta sequenze genomiche attraverso </a:t>
            </a:r>
            <a:r>
              <a:rPr lang="it-IT" b="1" dirty="0"/>
              <a:t>k-</a:t>
            </a:r>
            <a:r>
              <a:rPr lang="it-IT" b="1" dirty="0" err="1"/>
              <a:t>mers</a:t>
            </a:r>
            <a:r>
              <a:rPr lang="it-IT" dirty="0"/>
              <a:t> (frammenti di DNA di lunghezza k).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b="1" dirty="0"/>
              <a:t>nodi</a:t>
            </a:r>
            <a:r>
              <a:rPr lang="it-IT" dirty="0"/>
              <a:t> rappresentano i k-</a:t>
            </a:r>
            <a:r>
              <a:rPr lang="it-IT" dirty="0" err="1"/>
              <a:t>mers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collegano i nodi adiacenti (frammenti di DNA sovrapposti).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1B5E63-4727-A6CC-84CC-3FD49716A120}"/>
              </a:ext>
            </a:extLst>
          </p:cNvPr>
          <p:cNvSpPr txBox="1"/>
          <p:nvPr/>
        </p:nvSpPr>
        <p:spPr>
          <a:xfrm>
            <a:off x="838200" y="2426451"/>
            <a:ext cx="135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Vantaggi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5CCDE43-C1FB-DB06-769C-4FEA8282A6FF}"/>
              </a:ext>
            </a:extLst>
          </p:cNvPr>
          <p:cNvSpPr txBox="1"/>
          <p:nvPr/>
        </p:nvSpPr>
        <p:spPr>
          <a:xfrm>
            <a:off x="746597" y="2900077"/>
            <a:ext cx="3891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Permette di rilevare </a:t>
            </a:r>
            <a:r>
              <a:rPr lang="it-IT" sz="2400" b="1" dirty="0"/>
              <a:t>nuove varianti genetiche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Non si basa su un genoma di riferimento.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Può essere utilizzato per </a:t>
            </a:r>
            <a:r>
              <a:rPr lang="it-IT" sz="2400" b="1" dirty="0"/>
              <a:t>identificare geni rari o mutazioni importanti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842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7C711-25F3-A883-8C25-F4863ECB7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C276D25-F89F-F496-BA2A-F4E7DE59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09B923FD-C614-3A92-F72D-7D210CC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  <a:endParaRPr lang="it-IT" dirty="0"/>
          </a:p>
        </p:txBody>
      </p:sp>
      <p:pic>
        <p:nvPicPr>
          <p:cNvPr id="4" name="Immagine 3" descr="Immagine che contiene triangolo, Elementi grafici, cerchio, Carattere&#10;&#10;Descrizione generata automaticamente">
            <a:extLst>
              <a:ext uri="{FF2B5EF4-FFF2-40B4-BE49-F238E27FC236}">
                <a16:creationId xmlns:a16="http://schemas.microsoft.com/office/drawing/2014/main" id="{706570FB-79B9-07CE-580D-DE438FB8E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27" y="940005"/>
            <a:ext cx="4960146" cy="497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44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ABC39-CD1B-45D4-1006-FF87C0AE9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80793-B400-4F3D-5F40-E16D0117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Pangraph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7E4B645-EBE0-D064-0AC2-2802964B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312BC68-539F-A683-6EE6-A11F01A6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158D1D3-AC51-57DB-8369-F931F56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27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4BEF9A-DE42-57FD-BA0A-F8D84C621155}"/>
              </a:ext>
            </a:extLst>
          </p:cNvPr>
          <p:cNvSpPr txBox="1"/>
          <p:nvPr/>
        </p:nvSpPr>
        <p:spPr>
          <a:xfrm>
            <a:off x="12493906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62E558-8E29-431F-3E37-39EDC2C49DE0}"/>
              </a:ext>
            </a:extLst>
          </p:cNvPr>
          <p:cNvSpPr txBox="1"/>
          <p:nvPr/>
        </p:nvSpPr>
        <p:spPr>
          <a:xfrm>
            <a:off x="12493906" y="2900077"/>
            <a:ext cx="376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È un software progettato per la visualizzazione, l’analisi e l’esportazione di grafi </a:t>
            </a:r>
            <a:r>
              <a:rPr lang="it-IT" sz="1800" dirty="0" err="1"/>
              <a:t>pangenomici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92A615-D4F0-6CCA-FFC0-76563C42B78B}"/>
              </a:ext>
            </a:extLst>
          </p:cNvPr>
          <p:cNvSpPr txBox="1"/>
          <p:nvPr/>
        </p:nvSpPr>
        <p:spPr>
          <a:xfrm>
            <a:off x="16255678" y="2395959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Funzionalità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F41A95-1F17-B62A-69A1-09746EB1ADFD}"/>
              </a:ext>
            </a:extLst>
          </p:cNvPr>
          <p:cNvSpPr txBox="1"/>
          <p:nvPr/>
        </p:nvSpPr>
        <p:spPr>
          <a:xfrm>
            <a:off x="16255678" y="2900077"/>
            <a:ext cx="389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Caricamento di file GFA;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Visualizzazione del Grafo;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Visualizazzione</a:t>
            </a:r>
            <a:r>
              <a:rPr lang="it-IT" dirty="0"/>
              <a:t> dati del nodo;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Visaulizzazione</a:t>
            </a:r>
            <a:r>
              <a:rPr lang="it-IT" dirty="0"/>
              <a:t> di bolle;</a:t>
            </a:r>
          </a:p>
        </p:txBody>
      </p:sp>
      <p:pic>
        <p:nvPicPr>
          <p:cNvPr id="11" name="Immagine 10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45F320B2-732D-CC5C-EECB-56CA65A3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77" y="7486205"/>
            <a:ext cx="6603046" cy="3373880"/>
          </a:xfrm>
          <a:prstGeom prst="rect">
            <a:avLst/>
          </a:prstGeom>
        </p:spPr>
      </p:pic>
      <p:pic>
        <p:nvPicPr>
          <p:cNvPr id="13" name="Immagine 12" descr="Immagine che contiene schermata, testo, diagramma, design&#10;&#10;Descrizione generata automaticamente">
            <a:extLst>
              <a:ext uri="{FF2B5EF4-FFF2-40B4-BE49-F238E27FC236}">
                <a16:creationId xmlns:a16="http://schemas.microsoft.com/office/drawing/2014/main" id="{5423225F-1551-22F4-03B5-DCD7B462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077" y="11624815"/>
            <a:ext cx="6603046" cy="30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37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8E531-3086-A02E-BA1A-7EDBDAF30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BBD45-FD26-3DAC-6F4A-AEBD1E93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Pangraph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ADCE1D-367E-CD38-52EF-8927F5C4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31B632-AAF1-0494-68C1-FCA14232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BD2CCB-DC2F-221F-4D10-9241D65B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28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C8930A-9445-8FF6-F37E-935BD1ACC810}"/>
              </a:ext>
            </a:extLst>
          </p:cNvPr>
          <p:cNvSpPr txBox="1"/>
          <p:nvPr/>
        </p:nvSpPr>
        <p:spPr>
          <a:xfrm>
            <a:off x="838200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0B116A-9176-CBC5-10BC-1B1898B5628F}"/>
              </a:ext>
            </a:extLst>
          </p:cNvPr>
          <p:cNvSpPr txBox="1"/>
          <p:nvPr/>
        </p:nvSpPr>
        <p:spPr>
          <a:xfrm>
            <a:off x="838200" y="2900077"/>
            <a:ext cx="376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È un software progettato per la visualizzazione, l’analisi e l’esportazione di grafi </a:t>
            </a:r>
            <a:r>
              <a:rPr lang="it-IT" sz="1800" dirty="0" err="1"/>
              <a:t>pangenomici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55BDE7-807E-DE68-1E80-17ED74FE3017}"/>
              </a:ext>
            </a:extLst>
          </p:cNvPr>
          <p:cNvSpPr txBox="1"/>
          <p:nvPr/>
        </p:nvSpPr>
        <p:spPr>
          <a:xfrm>
            <a:off x="16255678" y="2395959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Funzionalità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996B57-0737-BBE0-630C-B50493A590DF}"/>
              </a:ext>
            </a:extLst>
          </p:cNvPr>
          <p:cNvSpPr txBox="1"/>
          <p:nvPr/>
        </p:nvSpPr>
        <p:spPr>
          <a:xfrm>
            <a:off x="16255678" y="2900077"/>
            <a:ext cx="389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Caricamento di file GFA;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Visualizzazione del Grafo;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Visualizazzione</a:t>
            </a:r>
            <a:r>
              <a:rPr lang="it-IT" dirty="0"/>
              <a:t> dati del nodo;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Visaulizzazione</a:t>
            </a:r>
            <a:r>
              <a:rPr lang="it-IT" dirty="0"/>
              <a:t> di bolle;</a:t>
            </a:r>
          </a:p>
        </p:txBody>
      </p:sp>
      <p:pic>
        <p:nvPicPr>
          <p:cNvPr id="11" name="Immagine 10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42337D13-A454-E9CF-9CB1-0342CD9A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77" y="2217740"/>
            <a:ext cx="6603046" cy="3373880"/>
          </a:xfrm>
          <a:prstGeom prst="rect">
            <a:avLst/>
          </a:prstGeom>
        </p:spPr>
      </p:pic>
      <p:pic>
        <p:nvPicPr>
          <p:cNvPr id="13" name="Immagine 12" descr="Immagine che contiene schermata, testo, diagramma, design&#10;&#10;Descrizione generata automaticamente">
            <a:extLst>
              <a:ext uri="{FF2B5EF4-FFF2-40B4-BE49-F238E27FC236}">
                <a16:creationId xmlns:a16="http://schemas.microsoft.com/office/drawing/2014/main" id="{C18EF47B-ABCA-407E-604F-97E6396C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077" y="11624815"/>
            <a:ext cx="6603046" cy="30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4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E3E61-6B6D-EB59-4968-92925E21D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25D7E9-01C7-17A1-80AD-3F539B2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Pangraph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F160DC-019D-7E0F-E56A-3F4D3229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CCD02F-2B18-D0C7-2822-FE1CBB2D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A392AC-2C35-F5C6-42C6-E5B3F136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29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3EAC4A-A947-BAEB-3499-7F83D22B6D11}"/>
              </a:ext>
            </a:extLst>
          </p:cNvPr>
          <p:cNvSpPr txBox="1"/>
          <p:nvPr/>
        </p:nvSpPr>
        <p:spPr>
          <a:xfrm>
            <a:off x="-3761772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668AA0-3E32-B058-8DB6-BECAB9C42020}"/>
              </a:ext>
            </a:extLst>
          </p:cNvPr>
          <p:cNvSpPr txBox="1"/>
          <p:nvPr/>
        </p:nvSpPr>
        <p:spPr>
          <a:xfrm>
            <a:off x="-3761772" y="2900077"/>
            <a:ext cx="376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È un software progettato per la visualizzazione, l’analisi e l’esportazione di grafi </a:t>
            </a:r>
            <a:r>
              <a:rPr lang="it-IT" sz="1800" dirty="0" err="1"/>
              <a:t>pangenomici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21E91A-36CA-9D45-8BB1-21F6BFA0E2D1}"/>
              </a:ext>
            </a:extLst>
          </p:cNvPr>
          <p:cNvSpPr txBox="1"/>
          <p:nvPr/>
        </p:nvSpPr>
        <p:spPr>
          <a:xfrm>
            <a:off x="838200" y="2395959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Funzionalità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C0E51D-EE1F-3ED0-EBA6-28BE392DACF9}"/>
              </a:ext>
            </a:extLst>
          </p:cNvPr>
          <p:cNvSpPr txBox="1"/>
          <p:nvPr/>
        </p:nvSpPr>
        <p:spPr>
          <a:xfrm>
            <a:off x="838200" y="2900077"/>
            <a:ext cx="389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Caricamento di file GFA;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Visualizzazione del Grafo;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Visualizazzione</a:t>
            </a:r>
            <a:r>
              <a:rPr lang="it-IT" dirty="0"/>
              <a:t> dati del nodo;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Visaulizzazione</a:t>
            </a:r>
            <a:r>
              <a:rPr lang="it-IT" dirty="0"/>
              <a:t> di bolle;</a:t>
            </a:r>
          </a:p>
        </p:txBody>
      </p:sp>
      <p:pic>
        <p:nvPicPr>
          <p:cNvPr id="11" name="Immagine 10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B66EB06C-C11F-ED18-DD8B-F4C92296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77" y="-4048943"/>
            <a:ext cx="6603046" cy="3373880"/>
          </a:xfrm>
          <a:prstGeom prst="rect">
            <a:avLst/>
          </a:prstGeom>
        </p:spPr>
      </p:pic>
      <p:pic>
        <p:nvPicPr>
          <p:cNvPr id="13" name="Immagine 12" descr="Immagine che contiene schermata, testo, diagramma, design&#10;&#10;Descrizione generata automaticamente">
            <a:extLst>
              <a:ext uri="{FF2B5EF4-FFF2-40B4-BE49-F238E27FC236}">
                <a16:creationId xmlns:a16="http://schemas.microsoft.com/office/drawing/2014/main" id="{FA208330-8DAF-6A00-6455-8B3FCC799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077" y="2395959"/>
            <a:ext cx="6603046" cy="30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1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481052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PROBLEMA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A33F101E-8720-CE45-9F04-78690344E5EC}"/>
              </a:ext>
            </a:extLst>
          </p:cNvPr>
          <p:cNvSpPr txBox="1">
            <a:spLocks/>
          </p:cNvSpPr>
          <p:nvPr/>
        </p:nvSpPr>
        <p:spPr>
          <a:xfrm>
            <a:off x="3326451" y="1638334"/>
            <a:ext cx="5539095" cy="148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</a:t>
            </a:r>
            <a:r>
              <a:rPr lang="it-IT" b="1" dirty="0"/>
              <a:t>genoma di riferimento</a:t>
            </a:r>
            <a:r>
              <a:rPr lang="it-IT" dirty="0"/>
              <a:t>, usato per rappresentare il DNA umano, non riesce a catturare adeguatamente la vasta </a:t>
            </a:r>
            <a:r>
              <a:rPr lang="it-IT" b="1" dirty="0"/>
              <a:t>diversità genetica </a:t>
            </a:r>
            <a:r>
              <a:rPr lang="it-IT" dirty="0"/>
              <a:t>presente nella popolazione.</a:t>
            </a: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D91CEBD7-84A3-DC9C-D7C1-30F2AE17863C}"/>
              </a:ext>
            </a:extLst>
          </p:cNvPr>
          <p:cNvSpPr txBox="1">
            <a:spLocks/>
          </p:cNvSpPr>
          <p:nvPr/>
        </p:nvSpPr>
        <p:spPr>
          <a:xfrm>
            <a:off x="1885155" y="3734268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SOLUZIONE</a:t>
            </a:r>
          </a:p>
        </p:txBody>
      </p:sp>
      <p:sp>
        <p:nvSpPr>
          <p:cNvPr id="30" name="Segnaposto testo 7">
            <a:extLst>
              <a:ext uri="{FF2B5EF4-FFF2-40B4-BE49-F238E27FC236}">
                <a16:creationId xmlns:a16="http://schemas.microsoft.com/office/drawing/2014/main" id="{F785D583-9B66-B95D-FDDB-1D44A650A8F6}"/>
              </a:ext>
            </a:extLst>
          </p:cNvPr>
          <p:cNvSpPr txBox="1">
            <a:spLocks/>
          </p:cNvSpPr>
          <p:nvPr/>
        </p:nvSpPr>
        <p:spPr>
          <a:xfrm>
            <a:off x="3326451" y="4891549"/>
            <a:ext cx="5539095" cy="148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 pangenoma modella </a:t>
            </a:r>
            <a:r>
              <a:rPr lang="it-IT" b="1" dirty="0"/>
              <a:t>l’insieme completo degli elementi genomici </a:t>
            </a:r>
            <a:r>
              <a:rPr lang="it-IT" dirty="0"/>
              <a:t>all’interno di una specie.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120" y="2045107"/>
            <a:ext cx="5536758" cy="1524735"/>
          </a:xfrm>
        </p:spPr>
        <p:txBody>
          <a:bodyPr rtlCol="0"/>
          <a:lstStyle/>
          <a:p>
            <a:pPr rtl="0"/>
            <a:r>
              <a:rPr lang="it-IT" dirty="0"/>
              <a:t>GRAZIE dell’attenzione!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2DF60-0DE3-C1FE-443D-7A765B6F6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BEC6DA-7E1D-2FA3-D657-75C7FF95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650612" cy="1325563"/>
          </a:xfrm>
        </p:spPr>
        <p:txBody>
          <a:bodyPr/>
          <a:lstStyle/>
          <a:p>
            <a:r>
              <a:rPr lang="it-IT" dirty="0"/>
              <a:t>Perché è importante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395BD-D6C3-885D-77B4-E1BB8B97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0" y="2727406"/>
            <a:ext cx="3171825" cy="2519363"/>
          </a:xfrm>
        </p:spPr>
        <p:txBody>
          <a:bodyPr>
            <a:normAutofit/>
          </a:bodyPr>
          <a:lstStyle/>
          <a:p>
            <a:r>
              <a:rPr lang="it-IT" sz="1800" b="1" dirty="0"/>
              <a:t>Maggiore Accuratezza</a:t>
            </a:r>
          </a:p>
          <a:p>
            <a:r>
              <a:rPr lang="it-IT" sz="1600" dirty="0"/>
              <a:t>migliora la rappresentazione della variabilità genetica intra-specie.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6AD6D9-204C-2151-2773-EB7F9C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6F6641-092F-4D2C-A1A0-E8861144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01E13-66AC-7E53-A321-D00F4B87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DC0D336-CCAB-35DF-DD11-2A516BDC8E94}"/>
              </a:ext>
            </a:extLst>
          </p:cNvPr>
          <p:cNvSpPr txBox="1">
            <a:spLocks/>
          </p:cNvSpPr>
          <p:nvPr/>
        </p:nvSpPr>
        <p:spPr>
          <a:xfrm>
            <a:off x="15363825" y="2727406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Medicina</a:t>
            </a:r>
          </a:p>
          <a:p>
            <a:r>
              <a:rPr lang="it-IT" sz="1600" dirty="0"/>
              <a:t>utile per studiare malattie genetiche e sviluppare terapie personalizzate.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AD856E3-7E4C-54A9-9942-0818B373A5B0}"/>
              </a:ext>
            </a:extLst>
          </p:cNvPr>
          <p:cNvSpPr txBox="1">
            <a:spLocks/>
          </p:cNvSpPr>
          <p:nvPr/>
        </p:nvSpPr>
        <p:spPr>
          <a:xfrm>
            <a:off x="18535650" y="2727405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</a:t>
            </a:r>
            <a:r>
              <a:rPr lang="it-IT" sz="1800" b="1" dirty="0" err="1"/>
              <a:t>Agricultura</a:t>
            </a:r>
            <a:endParaRPr lang="it-IT" sz="1800" b="1" dirty="0"/>
          </a:p>
          <a:p>
            <a:r>
              <a:rPr lang="it-IT" sz="1600" dirty="0"/>
              <a:t>aiuta a migliorare le varietà coltivate, aumentando resistenza e produttività.</a:t>
            </a:r>
          </a:p>
        </p:txBody>
      </p:sp>
    </p:spTree>
    <p:extLst>
      <p:ext uri="{BB962C8B-B14F-4D97-AF65-F5344CB8AC3E}">
        <p14:creationId xmlns:p14="http://schemas.microsoft.com/office/powerpoint/2010/main" val="1275050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E455-7103-F51B-3B6C-B9CE67206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B847E-3004-EEB1-EFC0-4676BF46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650612" cy="1325563"/>
          </a:xfrm>
        </p:spPr>
        <p:txBody>
          <a:bodyPr/>
          <a:lstStyle/>
          <a:p>
            <a:r>
              <a:rPr lang="it-IT" dirty="0"/>
              <a:t>Perché è importante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EF2329-ADD9-222A-7012-19D59FEF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727404"/>
            <a:ext cx="3171825" cy="2519363"/>
          </a:xfrm>
        </p:spPr>
        <p:txBody>
          <a:bodyPr>
            <a:normAutofit/>
          </a:bodyPr>
          <a:lstStyle/>
          <a:p>
            <a:r>
              <a:rPr lang="it-IT" sz="1800" b="1" dirty="0"/>
              <a:t>Maggiore Accuratezza</a:t>
            </a:r>
          </a:p>
          <a:p>
            <a:r>
              <a:rPr lang="it-IT" sz="1600" dirty="0"/>
              <a:t>migliora la rappresentazione della variabilità genetica intra-specie.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EB67EE-A0E3-4E58-7D83-0255CBB7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ADD82E-DA2F-B851-6CF5-ECEE7E92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9D3447-C845-1AC2-7A81-6B1F089C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5</a:t>
            </a:fld>
            <a:endParaRPr lang="it-IT" noProof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EC879DE-A1CE-02D9-0430-C12FBCFC82ED}"/>
              </a:ext>
            </a:extLst>
          </p:cNvPr>
          <p:cNvSpPr txBox="1">
            <a:spLocks/>
          </p:cNvSpPr>
          <p:nvPr/>
        </p:nvSpPr>
        <p:spPr>
          <a:xfrm>
            <a:off x="15363825" y="2727406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Medicina</a:t>
            </a:r>
          </a:p>
          <a:p>
            <a:r>
              <a:rPr lang="it-IT" sz="1600" dirty="0"/>
              <a:t>utile per studiare malattie genetiche e sviluppare terapie personalizzate.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1AF9257-306D-71AF-7078-1C078B75D64B}"/>
              </a:ext>
            </a:extLst>
          </p:cNvPr>
          <p:cNvSpPr txBox="1">
            <a:spLocks/>
          </p:cNvSpPr>
          <p:nvPr/>
        </p:nvSpPr>
        <p:spPr>
          <a:xfrm>
            <a:off x="18535650" y="2727405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</a:t>
            </a:r>
            <a:r>
              <a:rPr lang="it-IT" sz="1800" b="1" dirty="0" err="1"/>
              <a:t>Agricultura</a:t>
            </a:r>
            <a:endParaRPr lang="it-IT" sz="1800" b="1" dirty="0"/>
          </a:p>
          <a:p>
            <a:r>
              <a:rPr lang="it-IT" sz="1600" dirty="0"/>
              <a:t>aiuta a migliorare le varietà coltivate, aumentando resistenza e produttività.</a:t>
            </a:r>
          </a:p>
        </p:txBody>
      </p:sp>
    </p:spTree>
    <p:extLst>
      <p:ext uri="{BB962C8B-B14F-4D97-AF65-F5344CB8AC3E}">
        <p14:creationId xmlns:p14="http://schemas.microsoft.com/office/powerpoint/2010/main" val="1390286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F7C98-2167-1B5A-4A5D-AC117E867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ED588-F798-6D88-0E54-CDD195D7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650612" cy="1325563"/>
          </a:xfrm>
        </p:spPr>
        <p:txBody>
          <a:bodyPr/>
          <a:lstStyle/>
          <a:p>
            <a:r>
              <a:rPr lang="it-IT" dirty="0"/>
              <a:t>Perché è importante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487A0-6185-F31B-B701-BF395DFC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1825" y="2726850"/>
            <a:ext cx="3171825" cy="2519363"/>
          </a:xfrm>
        </p:spPr>
        <p:txBody>
          <a:bodyPr>
            <a:normAutofit/>
          </a:bodyPr>
          <a:lstStyle/>
          <a:p>
            <a:r>
              <a:rPr lang="it-IT" sz="1800" b="1" dirty="0"/>
              <a:t>Maggiore Accuratezza</a:t>
            </a:r>
          </a:p>
          <a:p>
            <a:r>
              <a:rPr lang="it-IT" sz="1600" dirty="0"/>
              <a:t>migliora la rappresentazione della variabilità genetica intra-specie.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112CB2-AEFD-B30E-319C-B43271D5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E6F9A5-76BC-D8AE-6C9A-DE0D39BF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7367DB-FD87-DC92-9B38-089D57E8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6</a:t>
            </a:fld>
            <a:endParaRPr lang="it-IT" noProof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5D0878F-A71F-D487-8E48-407D834317AA}"/>
              </a:ext>
            </a:extLst>
          </p:cNvPr>
          <p:cNvSpPr txBox="1">
            <a:spLocks/>
          </p:cNvSpPr>
          <p:nvPr/>
        </p:nvSpPr>
        <p:spPr>
          <a:xfrm>
            <a:off x="1333499" y="2726849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Medicina</a:t>
            </a:r>
          </a:p>
          <a:p>
            <a:r>
              <a:rPr lang="it-IT" sz="1600" dirty="0"/>
              <a:t>utile per studiare malattie genetiche e sviluppare terapie personalizzate.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59F7091-E66D-C2D7-FB52-6F58C77DE04E}"/>
              </a:ext>
            </a:extLst>
          </p:cNvPr>
          <p:cNvSpPr txBox="1">
            <a:spLocks/>
          </p:cNvSpPr>
          <p:nvPr/>
        </p:nvSpPr>
        <p:spPr>
          <a:xfrm>
            <a:off x="18535650" y="2727405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</a:t>
            </a:r>
            <a:r>
              <a:rPr lang="it-IT" sz="1800" b="1" dirty="0" err="1"/>
              <a:t>Agricultura</a:t>
            </a:r>
            <a:endParaRPr lang="it-IT" sz="1800" b="1" dirty="0"/>
          </a:p>
          <a:p>
            <a:r>
              <a:rPr lang="it-IT" sz="1600" dirty="0"/>
              <a:t>aiuta a migliorare le varietà coltivate, aumentando resistenza e produttività.</a:t>
            </a:r>
          </a:p>
        </p:txBody>
      </p:sp>
    </p:spTree>
    <p:extLst>
      <p:ext uri="{BB962C8B-B14F-4D97-AF65-F5344CB8AC3E}">
        <p14:creationId xmlns:p14="http://schemas.microsoft.com/office/powerpoint/2010/main" val="3534597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288A2-B745-22B1-0EBF-059FAEF2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CFDA0-D7FB-0032-3C96-1A8291FE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650612" cy="1325563"/>
          </a:xfrm>
        </p:spPr>
        <p:txBody>
          <a:bodyPr/>
          <a:lstStyle/>
          <a:p>
            <a:r>
              <a:rPr lang="it-IT" dirty="0"/>
              <a:t>Perché è importante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CB9BEC-D788-9649-6AC6-54630BD2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1825" y="2726850"/>
            <a:ext cx="3171825" cy="2519363"/>
          </a:xfrm>
        </p:spPr>
        <p:txBody>
          <a:bodyPr>
            <a:normAutofit/>
          </a:bodyPr>
          <a:lstStyle/>
          <a:p>
            <a:r>
              <a:rPr lang="it-IT" sz="1800" b="1" dirty="0"/>
              <a:t>Maggiore Accuratezza</a:t>
            </a:r>
          </a:p>
          <a:p>
            <a:r>
              <a:rPr lang="it-IT" sz="1600" dirty="0"/>
              <a:t>migliora la rappresentazione della variabilità genetica intra-specie.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0797A2-2EC7-F10B-64B1-4D27E572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3E4ECB-1B75-3C83-DD64-6DD37CD1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59A178-CD4A-2241-47CF-253D0E46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7</a:t>
            </a:fld>
            <a:endParaRPr lang="it-IT" noProof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3F9D02C-C935-4FED-74FA-5170F301D0DC}"/>
              </a:ext>
            </a:extLst>
          </p:cNvPr>
          <p:cNvSpPr txBox="1">
            <a:spLocks/>
          </p:cNvSpPr>
          <p:nvPr/>
        </p:nvSpPr>
        <p:spPr>
          <a:xfrm>
            <a:off x="-3171826" y="2726846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Medicina</a:t>
            </a:r>
          </a:p>
          <a:p>
            <a:r>
              <a:rPr lang="it-IT" sz="1600" dirty="0"/>
              <a:t>utile per studiare malattie genetiche e sviluppare terapie personalizzate.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D2A5B2A-250E-1277-FD93-E007D14A1573}"/>
              </a:ext>
            </a:extLst>
          </p:cNvPr>
          <p:cNvSpPr txBox="1">
            <a:spLocks/>
          </p:cNvSpPr>
          <p:nvPr/>
        </p:nvSpPr>
        <p:spPr>
          <a:xfrm>
            <a:off x="1333499" y="2726846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</a:t>
            </a:r>
            <a:r>
              <a:rPr lang="it-IT" sz="1800" b="1" dirty="0" err="1"/>
              <a:t>Agricultura</a:t>
            </a:r>
            <a:endParaRPr lang="it-IT" sz="1800" b="1" dirty="0"/>
          </a:p>
          <a:p>
            <a:r>
              <a:rPr lang="it-IT" sz="1600" dirty="0"/>
              <a:t>aiuta a migliorare le varietà coltivate, aumentando resistenza e produttività.</a:t>
            </a:r>
          </a:p>
        </p:txBody>
      </p:sp>
    </p:spTree>
    <p:extLst>
      <p:ext uri="{BB962C8B-B14F-4D97-AF65-F5344CB8AC3E}">
        <p14:creationId xmlns:p14="http://schemas.microsoft.com/office/powerpoint/2010/main" val="3088208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it-IT" dirty="0"/>
              <a:t>LIMITAZIONI DEL GENOMA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it-IT" dirty="0"/>
              <a:t>DIFFICOLTA’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Le varianti strutturali sono </a:t>
            </a:r>
            <a:r>
              <a:rPr lang="it-IT" b="1" dirty="0"/>
              <a:t>difficili</a:t>
            </a:r>
            <a:r>
              <a:rPr lang="it-IT" dirty="0"/>
              <a:t> da identificare.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BIAS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it-IT" dirty="0"/>
              <a:t>Possibilità di ottenere il bias di rappresentazione, ovvero una </a:t>
            </a:r>
            <a:r>
              <a:rPr lang="it-IT" b="1" dirty="0"/>
              <a:t>distorsione della diversità genetica</a:t>
            </a:r>
            <a:r>
              <a:rPr lang="it-IT" dirty="0"/>
              <a:t>.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595" y="3943493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GENOMI COMPLESSI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20169" y="4272918"/>
            <a:ext cx="5431971" cy="120905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Genomi complessi (come quelli di alcune piante o animali) che contengono </a:t>
            </a:r>
            <a:r>
              <a:rPr lang="it-IT" b="1" dirty="0"/>
              <a:t>sequenze altamente ripetitive </a:t>
            </a:r>
            <a:r>
              <a:rPr lang="it-IT" dirty="0"/>
              <a:t>non sono ben rappresentati da un </a:t>
            </a:r>
            <a:r>
              <a:rPr lang="it-IT" b="1" dirty="0"/>
              <a:t>genoma di riferimento lineare</a:t>
            </a:r>
            <a:r>
              <a:rPr lang="it-IT" dirty="0"/>
              <a:t>, causando errori nelle analisi, nella mappatura dei dati di sequenziamento e nell'identificazione di mutazioni.</a:t>
            </a:r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it-IT" dirty="0"/>
              <a:t>MODELLO PANGENOMICO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331536"/>
            <a:ext cx="5111750" cy="1854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Un pangenoma può essere rappresentato attraverso diversi modelli computazionali. Fra i modelli più utilizzati troviamo: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Sequenze multiple concatenate;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Grafi di de </a:t>
            </a:r>
            <a:r>
              <a:rPr lang="it-IT" dirty="0" err="1"/>
              <a:t>Brujin</a:t>
            </a:r>
            <a:r>
              <a:rPr lang="it-IT" dirty="0"/>
              <a:t>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Grafi </a:t>
            </a:r>
            <a:r>
              <a:rPr lang="it-IT" dirty="0" err="1"/>
              <a:t>pangenomici</a:t>
            </a:r>
            <a:r>
              <a:rPr lang="it-IT" dirty="0"/>
              <a:t> complessi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532</TotalTime>
  <Words>2028</Words>
  <Application>Microsoft Office PowerPoint</Application>
  <PresentationFormat>Widescreen</PresentationFormat>
  <Paragraphs>315</Paragraphs>
  <Slides>30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Raleway</vt:lpstr>
      <vt:lpstr>Segoe UI</vt:lpstr>
      <vt:lpstr>Tenorite</vt:lpstr>
      <vt:lpstr>Monolinea</vt:lpstr>
      <vt:lpstr>LA PANGENOMICA</vt:lpstr>
      <vt:lpstr>Il Pangenoma</vt:lpstr>
      <vt:lpstr>PROBLEMA</vt:lpstr>
      <vt:lpstr>Perché è importante</vt:lpstr>
      <vt:lpstr>Perché è importante</vt:lpstr>
      <vt:lpstr>Perché è importante</vt:lpstr>
      <vt:lpstr>Perché è importante</vt:lpstr>
      <vt:lpstr>LIMITAZIONI DEL GENOMA DI RIFERIMENTO</vt:lpstr>
      <vt:lpstr>MODELLO PANGENOMICO</vt:lpstr>
      <vt:lpstr>GRAFI</vt:lpstr>
      <vt:lpstr>GRAFI</vt:lpstr>
      <vt:lpstr>GRAFI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GRAFI DI DE BRUIJN colorati</vt:lpstr>
      <vt:lpstr>GRAFI DI DE BRUIJN colorati</vt:lpstr>
      <vt:lpstr>GRAFI DI DE BRUIJN colorati</vt:lpstr>
      <vt:lpstr>Presentazione standard di PowerPoint</vt:lpstr>
      <vt:lpstr>Pangraph</vt:lpstr>
      <vt:lpstr>Pangraph</vt:lpstr>
      <vt:lpstr>Pangraph</vt:lpstr>
      <vt:lpstr>GRAZIE dell’attenzione!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GIUGLIANO</dc:creator>
  <cp:lastModifiedBy>JACOPO DE DOMINICIS</cp:lastModifiedBy>
  <cp:revision>2</cp:revision>
  <dcterms:created xsi:type="dcterms:W3CDTF">2025-02-02T18:08:27Z</dcterms:created>
  <dcterms:modified xsi:type="dcterms:W3CDTF">2025-02-04T16:31:14Z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