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4" r:id="rId5"/>
    <p:sldId id="258" r:id="rId6"/>
    <p:sldId id="260" r:id="rId7"/>
    <p:sldId id="263" r:id="rId8"/>
    <p:sldId id="266" r:id="rId9"/>
    <p:sldId id="268" r:id="rId10"/>
    <p:sldId id="269" r:id="rId11"/>
    <p:sldId id="270" r:id="rId12"/>
    <p:sldId id="278" r:id="rId13"/>
    <p:sldId id="267" r:id="rId14"/>
    <p:sldId id="271" r:id="rId15"/>
    <p:sldId id="272" r:id="rId16"/>
    <p:sldId id="261" r:id="rId17"/>
    <p:sldId id="277" r:id="rId18"/>
    <p:sldId id="276" r:id="rId19"/>
    <p:sldId id="279" r:id="rId20"/>
    <p:sldId id="280" r:id="rId21"/>
    <p:sldId id="281" r:id="rId22"/>
    <p:sldId id="282" r:id="rId23"/>
    <p:sldId id="274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/>
    <p:restoredTop sz="94651"/>
  </p:normalViewPr>
  <p:slideViewPr>
    <p:cSldViewPr snapToGrid="0" snapToObjects="1">
      <p:cViewPr>
        <p:scale>
          <a:sx n="120" d="100"/>
          <a:sy n="120" d="100"/>
        </p:scale>
        <p:origin x="1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Jacopo\Downloads\histogram(version%20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Jacopo\Downloads\histogram(version%201)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jacopx/Development/OMA_ExamTimeTable/PowerPoint/benchmarks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85095724108"/>
          <c:y val="0.108736987520437"/>
          <c:w val="0.636599791344981"/>
          <c:h val="0.796719273400289"/>
        </c:manualLayout>
      </c:layout>
      <c:pieChart>
        <c:varyColors val="1"/>
        <c:ser>
          <c:idx val="0"/>
          <c:order val="0"/>
          <c:tx>
            <c:strRef>
              <c:f>'[histogram(version 1).xlsx]Foglio2'!$O$1</c:f>
              <c:strCache>
                <c:ptCount val="1"/>
                <c:pt idx="0">
                  <c:v>Avg Time (%)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B7-4374-AE9A-D38B071EA406}"/>
              </c:ext>
            </c:extLst>
          </c:dPt>
          <c:dPt>
            <c:idx val="1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B7-4374-AE9A-D38B071EA406}"/>
              </c:ext>
            </c:extLst>
          </c:dPt>
          <c:dPt>
            <c:idx val="2"/>
            <c:bubble3D val="0"/>
            <c:spPr>
              <a:solidFill>
                <a:schemeClr val="accent1">
                  <a:shade val="82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B7-4374-AE9A-D38B071EA40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EB7-4374-AE9A-D38B071EA406}"/>
              </c:ext>
            </c:extLst>
          </c:dPt>
          <c:dPt>
            <c:idx val="4"/>
            <c:bubble3D val="0"/>
            <c:spPr>
              <a:solidFill>
                <a:schemeClr val="accent1">
                  <a:tint val="8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EB7-4374-AE9A-D38B071EA406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EB7-4374-AE9A-D38B071EA406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3EB7-4374-AE9A-D38B071EA406}"/>
              </c:ext>
            </c:extLst>
          </c:dPt>
          <c:dLbls>
            <c:dLbl>
              <c:idx val="0"/>
              <c:layout>
                <c:manualLayout>
                  <c:x val="0.0264871690155859"/>
                  <c:y val="0.0099920025544521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439942878252189"/>
                  <c:y val="0.0074029958637980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150702018130486"/>
                  <c:y val="-0.0418285989244101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17405422083367E-5"/>
                  <c:y val="0.0741716898556859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691511700363225"/>
                  <c:y val="0.096994825398137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255545785246797"/>
                  <c:y val="-0.29123124494697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650065234119219"/>
                  <c:y val="0.123394137992095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3EB7-4374-AE9A-D38B071EA40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'[histogram(version 1).xlsx]Foglio2'!$M$2:$M$8</c:f>
              <c:strCache>
                <c:ptCount val="7"/>
                <c:pt idx="0">
                  <c:v>Reading</c:v>
                </c:pt>
                <c:pt idx="1">
                  <c:v>Greedy</c:v>
                </c:pt>
                <c:pt idx="2">
                  <c:v>Tabu</c:v>
                </c:pt>
                <c:pt idx="3">
                  <c:v>LocalSearch</c:v>
                </c:pt>
                <c:pt idx="4">
                  <c:v>Descent</c:v>
                </c:pt>
                <c:pt idx="5">
                  <c:v>Annealing</c:v>
                </c:pt>
                <c:pt idx="6">
                  <c:v>GreedyShuffle</c:v>
                </c:pt>
              </c:strCache>
            </c:strRef>
          </c:cat>
          <c:val>
            <c:numRef>
              <c:f>'[histogram(version 1).xlsx]Foglio2'!$O$2:$O$8</c:f>
              <c:numCache>
                <c:formatCode>0.00</c:formatCode>
                <c:ptCount val="7"/>
                <c:pt idx="0">
                  <c:v>0.14292520247737</c:v>
                </c:pt>
                <c:pt idx="1">
                  <c:v>0.0</c:v>
                </c:pt>
                <c:pt idx="2">
                  <c:v>0.238208670795617</c:v>
                </c:pt>
                <c:pt idx="3">
                  <c:v>3.191996188661268</c:v>
                </c:pt>
                <c:pt idx="4">
                  <c:v>13.24440209623631</c:v>
                </c:pt>
                <c:pt idx="5">
                  <c:v>69.08051453072892</c:v>
                </c:pt>
                <c:pt idx="6">
                  <c:v>14.10195331110052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3EB7-4374-AE9A-D38B071EA4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105125690583"/>
          <c:y val="0.371163732554958"/>
          <c:w val="0.141644157851391"/>
          <c:h val="0.26693988871659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/>
              <a:t>%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to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</c:rich>
      </c:tx>
      <c:layout>
        <c:manualLayout>
          <c:xMode val="edge"/>
          <c:yMode val="edge"/>
          <c:x val="0.196933365826958"/>
          <c:y val="0.06568871427305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780364373448454"/>
          <c:y val="0.114599021658576"/>
          <c:w val="0.842940206692913"/>
          <c:h val="0.740311159386817"/>
        </c:manualLayout>
      </c:layout>
      <c:bar3DChart>
        <c:barDir val="col"/>
        <c:grouping val="standard"/>
        <c:varyColors val="0"/>
        <c:ser>
          <c:idx val="2"/>
          <c:order val="0"/>
          <c:tx>
            <c:v>LocalSearch</c:v>
          </c:tx>
          <c:spPr>
            <a:gradFill rotWithShape="1">
              <a:gsLst>
                <a:gs pos="0">
                  <a:schemeClr val="accent1">
                    <a:tint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1).xlsx]Foglio2'!$I$5,'[histogram(version 1).xlsx]Foglio2'!$I$13,'[histogram(version 1).xlsx]Foglio2'!$I$21,'[histogram(version 1).xlsx]Foglio2'!$I$29,'[histogram(version 1).xlsx]Foglio2'!$I$37,'[histogram(version 1).xlsx]Foglio2'!$I$45,'[histogram(version 1).xlsx]Foglio2'!$I$53</c:f>
              <c:numCache>
                <c:formatCode>0.00</c:formatCode>
                <c:ptCount val="7"/>
                <c:pt idx="0">
                  <c:v>0.0</c:v>
                </c:pt>
                <c:pt idx="1">
                  <c:v>3.666666666666666</c:v>
                </c:pt>
                <c:pt idx="2">
                  <c:v>3.0</c:v>
                </c:pt>
                <c:pt idx="3">
                  <c:v>5.0</c:v>
                </c:pt>
                <c:pt idx="4">
                  <c:v>3.333333333333333</c:v>
                </c:pt>
                <c:pt idx="5">
                  <c:v>6.666666666666667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23C-4C6D-B94D-14E3703AD4DB}"/>
            </c:ext>
          </c:extLst>
        </c:ser>
        <c:ser>
          <c:idx val="0"/>
          <c:order val="1"/>
          <c:tx>
            <c:v>Descent</c:v>
          </c:tx>
          <c:spPr>
            <a:gradFill rotWithShape="1">
              <a:gsLst>
                <a:gs pos="0">
                  <a:schemeClr val="accent1">
                    <a:shade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1).xlsx]Foglio2'!$I$6,'[histogram(version 1).xlsx]Foglio2'!$I$14,'[histogram(version 1).xlsx]Foglio2'!$I$22,'[histogram(version 1).xlsx]Foglio2'!$I$30,'[histogram(version 1).xlsx]Foglio2'!$I$38,'[histogram(version 1).xlsx]Foglio2'!$I$46,'[histogram(version 1).xlsx]Foglio2'!$I$54</c:f>
              <c:numCache>
                <c:formatCode>0.00</c:formatCode>
                <c:ptCount val="7"/>
                <c:pt idx="0">
                  <c:v>1.672240802675585</c:v>
                </c:pt>
                <c:pt idx="1">
                  <c:v>4.666666666666667</c:v>
                </c:pt>
                <c:pt idx="2">
                  <c:v>6.333333333333334</c:v>
                </c:pt>
                <c:pt idx="3">
                  <c:v>9.0</c:v>
                </c:pt>
                <c:pt idx="4">
                  <c:v>20.66666666666667</c:v>
                </c:pt>
                <c:pt idx="5">
                  <c:v>49.66666666666665</c:v>
                </c:pt>
                <c:pt idx="6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23C-4C6D-B94D-14E3703AD4DB}"/>
            </c:ext>
          </c:extLst>
        </c:ser>
        <c:ser>
          <c:idx val="3"/>
          <c:order val="2"/>
          <c:tx>
            <c:v>GreedyShuffle</c:v>
          </c:tx>
          <c:spPr>
            <a:gradFill rotWithShape="1">
              <a:gsLst>
                <a:gs pos="0">
                  <a:schemeClr val="accent1">
                    <a:tint val="58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tint val="58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tint val="58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1).xlsx]Foglio2'!$I$8,'[histogram(version 1).xlsx]Foglio2'!$I$16,'[histogram(version 1).xlsx]Foglio2'!$I$24,'[histogram(version 1).xlsx]Foglio2'!$I$32,'[histogram(version 1).xlsx]Foglio2'!$I$40,'[histogram(version 1).xlsx]Foglio2'!$I$48,'[histogram(version 1).xlsx]Foglio2'!$I$56</c:f>
              <c:numCache>
                <c:formatCode>0.00</c:formatCode>
                <c:ptCount val="7"/>
                <c:pt idx="0">
                  <c:v>5.016722408026756</c:v>
                </c:pt>
                <c:pt idx="1">
                  <c:v>21.66666666666667</c:v>
                </c:pt>
                <c:pt idx="2">
                  <c:v>15.0</c:v>
                </c:pt>
                <c:pt idx="3">
                  <c:v>27.0</c:v>
                </c:pt>
                <c:pt idx="4">
                  <c:v>24.33333333333333</c:v>
                </c:pt>
                <c:pt idx="5">
                  <c:v>0.0</c:v>
                </c:pt>
                <c:pt idx="6">
                  <c:v>5.666666666666666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3C-4C6D-B94D-14E3703AD4DB}"/>
            </c:ext>
          </c:extLst>
        </c:ser>
        <c:ser>
          <c:idx val="1"/>
          <c:order val="3"/>
          <c:tx>
            <c:v>Annealing</c:v>
          </c:tx>
          <c:spPr>
            <a:gradFill rotWithShape="1">
              <a:gsLst>
                <a:gs pos="0">
                  <a:schemeClr val="accent1">
                    <a:shade val="86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6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86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'[histogram(version 1).xlsx]Foglio2'!$A$72:$F$78</c:f>
              <c:multiLvlStrCache>
                <c:ptCount val="7"/>
                <c:lvl>
                  <c:pt idx="0">
                    <c:v>0,14</c:v>
                  </c:pt>
                  <c:pt idx="1">
                    <c:v>0,29</c:v>
                  </c:pt>
                  <c:pt idx="2">
                    <c:v>0,27</c:v>
                  </c:pt>
                  <c:pt idx="3">
                    <c:v>0,18</c:v>
                  </c:pt>
                  <c:pt idx="4">
                    <c:v>0,06</c:v>
                  </c:pt>
                  <c:pt idx="5">
                    <c:v>0,13</c:v>
                  </c:pt>
                  <c:pt idx="6">
                    <c:v>0,42</c:v>
                  </c:pt>
                </c:lvl>
                <c:lvl>
                  <c:pt idx="0">
                    <c:v>13</c:v>
                  </c:pt>
                  <c:pt idx="1">
                    <c:v>21</c:v>
                  </c:pt>
                  <c:pt idx="2">
                    <c:v>24</c:v>
                  </c:pt>
                  <c:pt idx="3">
                    <c:v>23</c:v>
                  </c:pt>
                  <c:pt idx="4">
                    <c:v>20</c:v>
                  </c:pt>
                  <c:pt idx="5">
                    <c:v>35</c:v>
                  </c:pt>
                  <c:pt idx="6">
                    <c:v>18</c:v>
                  </c:pt>
                </c:lvl>
                <c:lvl>
                  <c:pt idx="0">
                    <c:v>5751</c:v>
                  </c:pt>
                  <c:pt idx="1">
                    <c:v>6034</c:v>
                  </c:pt>
                  <c:pt idx="2">
                    <c:v>8109</c:v>
                  </c:pt>
                  <c:pt idx="3">
                    <c:v>14901</c:v>
                  </c:pt>
                  <c:pt idx="4">
                    <c:v>25113</c:v>
                  </c:pt>
                  <c:pt idx="5">
                    <c:v>58979</c:v>
                  </c:pt>
                  <c:pt idx="6">
                    <c:v>10632</c:v>
                  </c:pt>
                </c:lvl>
                <c:lvl>
                  <c:pt idx="0">
                    <c:v>611</c:v>
                  </c:pt>
                  <c:pt idx="1">
                    <c:v>941</c:v>
                  </c:pt>
                  <c:pt idx="2">
                    <c:v>1125</c:v>
                  </c:pt>
                  <c:pt idx="3">
                    <c:v>4360</c:v>
                  </c:pt>
                  <c:pt idx="4">
                    <c:v>5349</c:v>
                  </c:pt>
                  <c:pt idx="5">
                    <c:v>21266</c:v>
                  </c:pt>
                  <c:pt idx="6">
                    <c:v>2823</c:v>
                  </c:pt>
                </c:lvl>
                <c:lvl>
                  <c:pt idx="0">
                    <c:v>139</c:v>
                  </c:pt>
                  <c:pt idx="1">
                    <c:v>181</c:v>
                  </c:pt>
                  <c:pt idx="2">
                    <c:v>190</c:v>
                  </c:pt>
                  <c:pt idx="3">
                    <c:v>261</c:v>
                  </c:pt>
                  <c:pt idx="4">
                    <c:v>461</c:v>
                  </c:pt>
                  <c:pt idx="5">
                    <c:v>622</c:v>
                  </c:pt>
                  <c:pt idx="6">
                    <c:v>81</c:v>
                  </c:pt>
                </c:lvl>
                <c:lvl>
                  <c:pt idx="0">
                    <c:v>instance01</c:v>
                  </c:pt>
                  <c:pt idx="1">
                    <c:v>instance02</c:v>
                  </c:pt>
                  <c:pt idx="2">
                    <c:v>instance03</c:v>
                  </c:pt>
                  <c:pt idx="3">
                    <c:v>instance04</c:v>
                  </c:pt>
                  <c:pt idx="4">
                    <c:v>instance05</c:v>
                  </c:pt>
                  <c:pt idx="5">
                    <c:v>instance06</c:v>
                  </c:pt>
                  <c:pt idx="6">
                    <c:v>instance07</c:v>
                  </c:pt>
                </c:lvl>
              </c:multiLvlStrCache>
            </c:multiLvlStrRef>
          </c:cat>
          <c:val>
            <c:numRef>
              <c:f>'[histogram(version 1).xlsx]Foglio2'!$I$7,'[histogram(version 1).xlsx]Foglio2'!$I$15,'[histogram(version 1).xlsx]Foglio2'!$I$23,'[histogram(version 1).xlsx]Foglio2'!$I$31,'[histogram(version 1).xlsx]Foglio2'!$I$39,'[histogram(version 1).xlsx]Foglio2'!$I$47,'[histogram(version 1).xlsx]Foglio2'!$I$55</c:f>
              <c:numCache>
                <c:formatCode>0.00</c:formatCode>
                <c:ptCount val="7"/>
                <c:pt idx="0">
                  <c:v>92.97658862876254</c:v>
                </c:pt>
                <c:pt idx="1">
                  <c:v>68.66666666666667</c:v>
                </c:pt>
                <c:pt idx="2">
                  <c:v>75.33333333333331</c:v>
                </c:pt>
                <c:pt idx="3">
                  <c:v>59.0</c:v>
                </c:pt>
                <c:pt idx="4">
                  <c:v>51.66666666666666</c:v>
                </c:pt>
                <c:pt idx="5">
                  <c:v>43.0</c:v>
                </c:pt>
                <c:pt idx="6">
                  <c:v>93.0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23C-4C6D-B94D-14E3703AD4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57547744"/>
        <c:axId val="457550496"/>
        <c:axId val="285092096"/>
      </c:bar3DChart>
      <c:catAx>
        <c:axId val="457547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7550496"/>
        <c:crosses val="autoZero"/>
        <c:auto val="1"/>
        <c:lblAlgn val="ctr"/>
        <c:lblOffset val="100"/>
        <c:noMultiLvlLbl val="0"/>
      </c:catAx>
      <c:valAx>
        <c:axId val="45755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547744"/>
        <c:crosses val="autoZero"/>
        <c:crossBetween val="between"/>
      </c:valAx>
      <c:serAx>
        <c:axId val="285092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55049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Execution </a:t>
            </a:r>
            <a:r>
              <a:rPr lang="en-US" dirty="0" smtClean="0"/>
              <a:t>Time during development for each instances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v0.1</c:v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4000"/>
                    <a:satMod val="130000"/>
                    <a:lumMod val="92000"/>
                  </a:schemeClr>
                </a:gs>
                <a:gs pos="100000">
                  <a:schemeClr val="accent5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Foglio1!$I$4:$I$10</c:f>
              <c:numCache>
                <c:formatCode>0.000</c:formatCode>
                <c:ptCount val="7"/>
                <c:pt idx="0">
                  <c:v>176.0</c:v>
                </c:pt>
                <c:pt idx="1">
                  <c:v>50.0</c:v>
                </c:pt>
                <c:pt idx="2">
                  <c:v>55.0</c:v>
                </c:pt>
                <c:pt idx="3">
                  <c:v>13.0</c:v>
                </c:pt>
                <c:pt idx="4">
                  <c:v>18.138</c:v>
                </c:pt>
                <c:pt idx="5">
                  <c:v>5.0</c:v>
                </c:pt>
                <c:pt idx="6">
                  <c:v>15.0</c:v>
                </c:pt>
              </c:numCache>
            </c:numRef>
          </c:val>
        </c:ser>
        <c:ser>
          <c:idx val="0"/>
          <c:order val="1"/>
          <c:tx>
            <c:v>v0.3</c:v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Foglio1!$K$4:$K$10</c:f>
              <c:numCache>
                <c:formatCode>0.000</c:formatCode>
                <c:ptCount val="7"/>
                <c:pt idx="0">
                  <c:v>162.677</c:v>
                </c:pt>
                <c:pt idx="1">
                  <c:v>45.041</c:v>
                </c:pt>
                <c:pt idx="2">
                  <c:v>49.561</c:v>
                </c:pt>
                <c:pt idx="3">
                  <c:v>11.501</c:v>
                </c:pt>
                <c:pt idx="4">
                  <c:v>18.212</c:v>
                </c:pt>
                <c:pt idx="5">
                  <c:v>4.624</c:v>
                </c:pt>
                <c:pt idx="6">
                  <c:v>12.855</c:v>
                </c:pt>
              </c:numCache>
            </c:numRef>
          </c:val>
        </c:ser>
        <c:ser>
          <c:idx val="1"/>
          <c:order val="2"/>
          <c:tx>
            <c:v>v0.4</c:v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Foglio1!$M$4:$M$10</c:f>
              <c:numCache>
                <c:formatCode>0.000</c:formatCode>
                <c:ptCount val="7"/>
                <c:pt idx="0">
                  <c:v>158.677</c:v>
                </c:pt>
                <c:pt idx="1">
                  <c:v>42.041</c:v>
                </c:pt>
                <c:pt idx="2">
                  <c:v>42.554</c:v>
                </c:pt>
                <c:pt idx="3">
                  <c:v>10.053</c:v>
                </c:pt>
                <c:pt idx="4">
                  <c:v>16.318</c:v>
                </c:pt>
                <c:pt idx="5">
                  <c:v>4.045</c:v>
                </c:pt>
                <c:pt idx="6">
                  <c:v>12.261</c:v>
                </c:pt>
              </c:numCache>
            </c:numRef>
          </c:val>
        </c:ser>
        <c:ser>
          <c:idx val="2"/>
          <c:order val="3"/>
          <c:tx>
            <c:v>v0.5</c:v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4000"/>
                    <a:satMod val="130000"/>
                    <a:lumMod val="92000"/>
                  </a:schemeClr>
                </a:gs>
                <a:gs pos="100000">
                  <a:schemeClr val="accent3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Foglio1!$O$4:$O$10</c:f>
              <c:numCache>
                <c:formatCode>0.000</c:formatCode>
                <c:ptCount val="7"/>
                <c:pt idx="0">
                  <c:v>158.677</c:v>
                </c:pt>
                <c:pt idx="1">
                  <c:v>42.041</c:v>
                </c:pt>
                <c:pt idx="2">
                  <c:v>42.554</c:v>
                </c:pt>
                <c:pt idx="3">
                  <c:v>10.053</c:v>
                </c:pt>
                <c:pt idx="4">
                  <c:v>16.318</c:v>
                </c:pt>
                <c:pt idx="5">
                  <c:v>4.045</c:v>
                </c:pt>
                <c:pt idx="6">
                  <c:v>12.261</c:v>
                </c:pt>
              </c:numCache>
            </c:numRef>
          </c:val>
        </c:ser>
        <c:ser>
          <c:idx val="3"/>
          <c:order val="4"/>
          <c:tx>
            <c:v>v0.7</c:v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4000"/>
                    <a:satMod val="130000"/>
                    <a:lumMod val="92000"/>
                  </a:schemeClr>
                </a:gs>
                <a:gs pos="100000">
                  <a:schemeClr val="accent4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val>
            <c:numRef>
              <c:f>Foglio1!$S$4:$S$10</c:f>
              <c:numCache>
                <c:formatCode>0.000</c:formatCode>
                <c:ptCount val="7"/>
                <c:pt idx="0">
                  <c:v>157.121</c:v>
                </c:pt>
                <c:pt idx="1">
                  <c:v>38.877</c:v>
                </c:pt>
                <c:pt idx="2">
                  <c:v>36.471</c:v>
                </c:pt>
                <c:pt idx="3">
                  <c:v>8.703</c:v>
                </c:pt>
                <c:pt idx="4">
                  <c:v>14.832</c:v>
                </c:pt>
                <c:pt idx="5">
                  <c:v>3.668</c:v>
                </c:pt>
                <c:pt idx="6">
                  <c:v>10.587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8336352"/>
        <c:axId val="48338128"/>
      </c:barChart>
      <c:catAx>
        <c:axId val="48336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8128"/>
        <c:crosses val="autoZero"/>
        <c:auto val="1"/>
        <c:lblAlgn val="ctr"/>
        <c:lblOffset val="100"/>
        <c:noMultiLvlLbl val="0"/>
      </c:catAx>
      <c:valAx>
        <c:axId val="4833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0.07229</cdr:x>
      <cdr:y>0.80243</cdr:y>
    </cdr:from>
    <cdr:to>
      <cdr:x>0.76087</cdr:x>
      <cdr:y>0.84309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97053" y="6050435"/>
          <a:ext cx="8544232" cy="3065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smtClean="0">
              <a:solidFill>
                <a:schemeClr val="bg1">
                  <a:lumMod val="95000"/>
                </a:schemeClr>
              </a:solidFill>
            </a:rPr>
            <a:t>Instance 01      Instance 02        Instance 03        Instance 04       Instance 05       Instance 06       Instance 07</a:t>
          </a:r>
          <a:endParaRPr lang="en-US" sz="1400" dirty="0">
            <a:solidFill>
              <a:schemeClr val="bg1">
                <a:lumMod val="9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FB7A-17CF-8C44-8080-93AF7347A24D}" type="datetimeFigureOut">
              <a:rPr lang="en-US" smtClean="0"/>
              <a:t>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F356D-41A4-0342-8E44-94109B99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F356D-41A4-0342-8E44-94109B993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FA7CFB6-B003-BC42-88FE-B4FAC05D1CE1}" type="datetime1">
              <a:rPr lang="it-IT" smtClean="0"/>
              <a:t>05/01/18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1836-4E15-444F-900D-C97D09E99EE9}" type="datetime1">
              <a:rPr lang="it-IT" smtClean="0"/>
              <a:t>05/01/18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9D95B6-7928-474A-BABD-3DBC5F85F7BD}" type="datetime1">
              <a:rPr lang="it-IT" smtClean="0"/>
              <a:t>05/01/18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C7D2-4DED-174D-9310-BDD2301FDAC5}" type="datetime1">
              <a:rPr lang="it-IT" smtClean="0"/>
              <a:t>05/01/18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104F8D-FD8A-E849-A431-D3B9642506D8}" type="datetime1">
              <a:rPr lang="it-IT" smtClean="0"/>
              <a:t>05/01/18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EB9A5F-66FB-6A4C-9E40-84592031B7EA}" type="datetime1">
              <a:rPr lang="it-IT" smtClean="0"/>
              <a:t>05/01/18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9D024BA-DF5C-1049-A52F-B8178A2FE085}" type="datetime1">
              <a:rPr lang="it-IT" smtClean="0"/>
              <a:t>05/01/18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C44-3C47-E94A-8DA3-119261B04D9E}" type="datetime1">
              <a:rPr lang="it-IT" smtClean="0"/>
              <a:t>05/01/18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35315A-E8CC-4949-ABED-8487AE126D46}" type="datetime1">
              <a:rPr lang="it-IT" smtClean="0"/>
              <a:t>05/01/18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5142-48B6-4F4A-940E-67B32832C9FE}" type="datetime1">
              <a:rPr lang="it-IT" smtClean="0"/>
              <a:t>05/01/18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51D804C-9192-1442-8FC2-D1409F16AFE8}" type="datetime1">
              <a:rPr lang="it-IT" smtClean="0"/>
              <a:t>05/01/18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02B9-E8CC-854C-A8E1-90183018B3BF}" type="datetime1">
              <a:rPr lang="it-IT" smtClean="0"/>
              <a:t>05/01/18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copx/OMA_ExamTimeTable" TargetMode="Externa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102702"/>
          </a:xfrm>
        </p:spPr>
        <p:txBody>
          <a:bodyPr>
            <a:normAutofit/>
          </a:bodyPr>
          <a:lstStyle/>
          <a:p>
            <a:r>
              <a:rPr lang="en-US" dirty="0"/>
              <a:t>OMA Assignment 2017-2018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Examination Time Tabling : Group 03</a:t>
            </a:r>
          </a:p>
          <a:p>
            <a:r>
              <a:rPr lang="en-US" sz="1600" i="1" dirty="0"/>
              <a:t>Jacopo Maggio </a:t>
            </a:r>
            <a:r>
              <a:rPr lang="mr-IN" sz="1600" i="1" dirty="0"/>
              <a:t>–</a:t>
            </a:r>
            <a:r>
              <a:rPr lang="en-US" sz="1600" i="1" dirty="0"/>
              <a:t> Stefano </a:t>
            </a:r>
            <a:r>
              <a:rPr lang="en-US" sz="1600" i="1" dirty="0" err="1"/>
              <a:t>Munna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Jacopo Nasi </a:t>
            </a:r>
            <a:r>
              <a:rPr lang="mr-IN" sz="1600" i="1" dirty="0"/>
              <a:t>–</a:t>
            </a:r>
            <a:r>
              <a:rPr lang="en-US" sz="1600" i="1" dirty="0"/>
              <a:t> Andrea </a:t>
            </a:r>
            <a:r>
              <a:rPr lang="en-US" sz="1600" i="1" dirty="0" err="1"/>
              <a:t>Santu</a:t>
            </a:r>
            <a:r>
              <a:rPr lang="en-US" sz="1600" i="1" dirty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Marco </a:t>
            </a:r>
            <a:r>
              <a:rPr lang="en-US" sz="1600" i="1" dirty="0" err="1"/>
              <a:t>Torlaschi</a:t>
            </a: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a STEEPEST DESCENT STRATEGY.</a:t>
            </a:r>
          </a:p>
          <a:p>
            <a:r>
              <a:rPr lang="en-US" dirty="0"/>
              <a:t>Evaluates Neighborhood N(x) of the current optimal solution x.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Switches exams scheduled in a timeslot with those contained in any another to find a new feasible solution x’.</a:t>
            </a:r>
          </a:p>
          <a:p>
            <a:pPr lvl="1"/>
            <a:r>
              <a:rPr lang="en-US" dirty="0"/>
              <a:t>If x’ has a better benchmark than that of x, then x=x’.</a:t>
            </a:r>
          </a:p>
          <a:p>
            <a:pPr lvl="1"/>
            <a:r>
              <a:rPr lang="en-US" dirty="0"/>
              <a:t>Loop until there is no improvement anymore</a:t>
            </a:r>
          </a:p>
          <a:p>
            <a:pPr lvl="1"/>
            <a:endParaRPr lang="en-US" dirty="0"/>
          </a:p>
          <a:p>
            <a:r>
              <a:rPr lang="en-US" dirty="0"/>
              <a:t>Slower than FIRST IMPROVEMENT strategy but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726286A-28EA-445B-BC96-27A481D1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Greedy</a:t>
            </a:r>
            <a:r>
              <a:rPr lang="it-IT" dirty="0"/>
              <a:t> Slot </a:t>
            </a:r>
            <a:r>
              <a:rPr lang="it-IT" dirty="0" err="1"/>
              <a:t>Shuffle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D266D55-1B1A-4981-A42E-446AA7D4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5BC8A6E3-88AD-4979-BA2A-A318BDDA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4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techniques tried but not used in the final version...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0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by selecting a random timeslot and then adding one at the time the best one by checking the benchmark of that temporary solution.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US" dirty="0"/>
              <a:t>Avoid ”local minimum” problem</a:t>
            </a:r>
          </a:p>
          <a:p>
            <a:pPr lvl="1"/>
            <a:r>
              <a:rPr lang="en-US" dirty="0"/>
              <a:t>Fast and easy to be implemented</a:t>
            </a:r>
          </a:p>
          <a:p>
            <a:r>
              <a:rPr lang="en-US" dirty="0">
                <a:solidFill>
                  <a:srgbClr val="FF0000"/>
                </a:solidFill>
              </a:rPr>
              <a:t>DRAWBACKS:</a:t>
            </a:r>
          </a:p>
          <a:p>
            <a:pPr lvl="1"/>
            <a:r>
              <a:rPr lang="en-US" dirty="0"/>
              <a:t>Too 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2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two or more parents it performs a cross-over between them and occasionally a mutating.</a:t>
            </a:r>
          </a:p>
          <a:p>
            <a:r>
              <a:rPr lang="en-US" dirty="0"/>
              <a:t>This algorithm not fit very well this problem because it could generate a lot of unfeasible solution due to its randomness.</a:t>
            </a:r>
          </a:p>
          <a:p>
            <a:r>
              <a:rPr lang="en-US" dirty="0">
                <a:solidFill>
                  <a:srgbClr val="FF0000"/>
                </a:solidFill>
              </a:rPr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too easy</a:t>
            </a:r>
          </a:p>
          <a:p>
            <a:pPr lvl="1"/>
            <a:r>
              <a:rPr lang="en-US" dirty="0"/>
              <a:t>Lot of unfeasible solutions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E4D137-6351-4496-B0DE-EE5D2D2F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% Algorithm Execution Time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1AD23D3-52EB-43AE-B408-78EE4841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44344993-EB5E-481E-9648-C751E35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xmlns="" id="{D2FAD8B6-79C6-44E9-93E3-A22CD9B245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945180"/>
              </p:ext>
            </p:extLst>
          </p:nvPr>
        </p:nvGraphicFramePr>
        <p:xfrm>
          <a:off x="4670960" y="803186"/>
          <a:ext cx="6772902" cy="54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83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xmlns="" id="{D52846D3-11F6-459C-8F16-859F00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xmlns="" id="{A6D627D2-81FA-4782-A659-8360C9459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8654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410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29"/>
            <a:ext cx="5490224" cy="3163095"/>
          </a:xfrm>
        </p:spPr>
        <p:txBody>
          <a:bodyPr anchor="ctr"/>
          <a:lstStyle/>
          <a:p>
            <a:r>
              <a:rPr lang="en-US" sz="6600" dirty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3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32667"/>
            <a:ext cx="6281873" cy="2277365"/>
          </a:xfrm>
        </p:spPr>
        <p:txBody>
          <a:bodyPr/>
          <a:lstStyle/>
          <a:p>
            <a:r>
              <a:rPr lang="en-US" dirty="0"/>
              <a:t>Solving a time scheduling problem trying to minimize the penalties of exam proximities.</a:t>
            </a:r>
          </a:p>
          <a:p>
            <a:r>
              <a:rPr lang="en-US" dirty="0"/>
              <a:t>Step: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 &amp; Store data input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Finding a feasible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Improving founded feasible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7" y="2610032"/>
            <a:ext cx="5977999" cy="38012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algorithms is flown over 5 </a:t>
            </a:r>
            <a:r>
              <a:rPr lang="en-US" dirty="0" err="1" smtClean="0"/>
              <a:t>differente</a:t>
            </a:r>
            <a:r>
              <a:rPr lang="en-US" dirty="0" smtClean="0"/>
              <a:t>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v0.1: </a:t>
            </a:r>
            <a:r>
              <a:rPr lang="en-US" dirty="0" err="1" smtClean="0"/>
              <a:t>Tabu</a:t>
            </a:r>
            <a:r>
              <a:rPr lang="en-US" dirty="0" smtClean="0"/>
              <a:t> List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v0.3: Greedy </a:t>
            </a:r>
            <a:r>
              <a:rPr lang="en-US" dirty="0" err="1" smtClean="0"/>
              <a:t>Prepatation</a:t>
            </a:r>
            <a:r>
              <a:rPr lang="en-US" dirty="0" smtClean="0"/>
              <a:t> at begin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v0.4: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v0.5: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v0.7: latest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In the next graph is possible to view the benchmark results at each step.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6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13882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77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Result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05" y="1596646"/>
            <a:ext cx="2734469" cy="39629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8409" y="5593979"/>
            <a:ext cx="10255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FOTO TEMPORANEA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23366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177" y="1202681"/>
            <a:ext cx="6281873" cy="1345210"/>
          </a:xfrm>
        </p:spPr>
        <p:txBody>
          <a:bodyPr>
            <a:normAutofit/>
          </a:bodyPr>
          <a:lstStyle/>
          <a:p>
            <a:r>
              <a:rPr lang="en-US" dirty="0"/>
              <a:t>The whole project with code, math model, instances, presentation and benchmark results are available on a </a:t>
            </a:r>
            <a:r>
              <a:rPr lang="en-US" b="1" dirty="0"/>
              <a:t>GitHub </a:t>
            </a:r>
            <a:r>
              <a:rPr lang="en-US" dirty="0"/>
              <a:t>public repository: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1746" y="4958856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https://github.com/Jacopx/OMA_ExamTimeTable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3" y="2645545"/>
            <a:ext cx="6240948" cy="23133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5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162321"/>
          </a:xfrm>
        </p:spPr>
        <p:txBody>
          <a:bodyPr anchor="ctr"/>
          <a:lstStyle/>
          <a:p>
            <a:r>
              <a:rPr lang="en-US" dirty="0"/>
              <a:t>Thanks for the attention!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written in </a:t>
            </a:r>
            <a:r>
              <a:rPr lang="en-US" b="1" dirty="0"/>
              <a:t>C</a:t>
            </a:r>
            <a:r>
              <a:rPr lang="en-US" dirty="0"/>
              <a:t> due to its high performance.</a:t>
            </a:r>
          </a:p>
          <a:p>
            <a:r>
              <a:rPr lang="en-US" dirty="0"/>
              <a:t>The main structure is a </a:t>
            </a:r>
            <a:r>
              <a:rPr lang="en-US" b="1" dirty="0"/>
              <a:t>GRAPH</a:t>
            </a:r>
            <a:r>
              <a:rPr lang="en-US" dirty="0"/>
              <a:t> built on a adjacency matrix.</a:t>
            </a:r>
          </a:p>
          <a:p>
            <a:r>
              <a:rPr lang="en-US" dirty="0"/>
              <a:t>When two exams CAN’T be sustained in the same time slot </a:t>
            </a:r>
            <a:r>
              <a:rPr lang="en-US" dirty="0" err="1"/>
              <a:t>adjM</a:t>
            </a:r>
            <a:r>
              <a:rPr lang="en-US" dirty="0"/>
              <a:t>[e1][e2] = 1, otherwise -1.</a:t>
            </a:r>
          </a:p>
          <a:p>
            <a:r>
              <a:rPr lang="en-US" dirty="0"/>
              <a:t>The TABU is of 1000 moves with 7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3145340"/>
          </a:xfrm>
        </p:spPr>
        <p:txBody>
          <a:bodyPr anchor="ctr">
            <a:normAutofit/>
          </a:bodyPr>
          <a:lstStyle/>
          <a:p>
            <a:r>
              <a:rPr lang="en-US" sz="8000" dirty="0"/>
              <a:t>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Feasible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idea was to implement a </a:t>
            </a:r>
            <a:r>
              <a:rPr lang="en-US" b="1" dirty="0"/>
              <a:t>TABU</a:t>
            </a:r>
            <a:r>
              <a:rPr lang="en-US" dirty="0"/>
              <a:t> SEARCH over the data. Starting with this strategy resulted a little bit slow with those instances that have an high grade of complexity and conflicts.</a:t>
            </a:r>
          </a:p>
          <a:p>
            <a:r>
              <a:rPr lang="en-US" dirty="0"/>
              <a:t>The final version use a </a:t>
            </a:r>
            <a:r>
              <a:rPr lang="en-US" b="1" dirty="0"/>
              <a:t>GREEDY</a:t>
            </a:r>
            <a:r>
              <a:rPr lang="en-US" dirty="0"/>
              <a:t> algorithm to reduce the complexity and then it pass this partial solution to the </a:t>
            </a:r>
            <a:r>
              <a:rPr lang="en-US" b="1" dirty="0"/>
              <a:t>TABU</a:t>
            </a:r>
            <a:r>
              <a:rPr lang="en-US" dirty="0"/>
              <a:t> implementation.</a:t>
            </a:r>
          </a:p>
          <a:p>
            <a:r>
              <a:rPr lang="en-US" u="sng" dirty="0"/>
              <a:t>From</a:t>
            </a:r>
            <a:r>
              <a:rPr lang="en-US" dirty="0"/>
              <a:t> ~3 minutes </a:t>
            </a:r>
            <a:r>
              <a:rPr lang="en-US" u="sng" dirty="0"/>
              <a:t>to</a:t>
            </a:r>
            <a:r>
              <a:rPr lang="en-US" dirty="0"/>
              <a:t> ~10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reduce</a:t>
            </a:r>
            <a:r>
              <a:rPr lang="en-US" dirty="0"/>
              <a:t> ”the complexity” of the problem.</a:t>
            </a:r>
          </a:p>
          <a:p>
            <a:r>
              <a:rPr lang="en-US" dirty="0"/>
              <a:t>Initial data is sorted from the exam with more collision to the the fewer ones.</a:t>
            </a:r>
          </a:p>
          <a:p>
            <a:r>
              <a:rPr lang="en-US" b="1" dirty="0"/>
              <a:t>Workflow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the FIRST available (no collision) time slot for each exam.</a:t>
            </a:r>
          </a:p>
          <a:p>
            <a:pPr lvl="1"/>
            <a:r>
              <a:rPr lang="en-US" dirty="0"/>
              <a:t>If there aren’t enough timeslots with this configuration it adds more timeslots.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added timeslots will be removed</a:t>
            </a:r>
            <a:r>
              <a:rPr lang="en-US" dirty="0"/>
              <a:t> with the next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reduces the number of added (by the greedy) time slot till the correct number.</a:t>
            </a:r>
          </a:p>
          <a:p>
            <a:r>
              <a:rPr lang="en-US" dirty="0"/>
              <a:t>TO DO...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1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Improve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846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486</TotalTime>
  <Words>615</Words>
  <Application>Microsoft Macintosh PowerPoint</Application>
  <PresentationFormat>Widescreen</PresentationFormat>
  <Paragraphs>112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Mangal</vt:lpstr>
      <vt:lpstr>Rockwell</vt:lpstr>
      <vt:lpstr>Wingdings</vt:lpstr>
      <vt:lpstr>Atlas</vt:lpstr>
      <vt:lpstr>OMA Assignment 2017-2018</vt:lpstr>
      <vt:lpstr>The Problem</vt:lpstr>
      <vt:lpstr>Data Structure</vt:lpstr>
      <vt:lpstr>Feasible</vt:lpstr>
      <vt:lpstr>Finding Feasible</vt:lpstr>
      <vt:lpstr>Greedy</vt:lpstr>
      <vt:lpstr>Tabu Search</vt:lpstr>
      <vt:lpstr>Improve</vt:lpstr>
      <vt:lpstr>Local Search</vt:lpstr>
      <vt:lpstr>Local Swap</vt:lpstr>
      <vt:lpstr>Simulated Annealing</vt:lpstr>
      <vt:lpstr>Greedy Slot Shuffle</vt:lpstr>
      <vt:lpstr>Improve</vt:lpstr>
      <vt:lpstr>Benchmark Insertion</vt:lpstr>
      <vt:lpstr>Genetic</vt:lpstr>
      <vt:lpstr>Execution</vt:lpstr>
      <vt:lpstr>Average % Algorithm Execution Time</vt:lpstr>
      <vt:lpstr>PowerPoint Presentation</vt:lpstr>
      <vt:lpstr>Performance</vt:lpstr>
      <vt:lpstr>Benchmark</vt:lpstr>
      <vt:lpstr>PowerPoint Presentation</vt:lpstr>
      <vt:lpstr>Latest Result</vt:lpstr>
      <vt:lpstr>Repository</vt:lpstr>
      <vt:lpstr>Thanks for the attention!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2017-2018</dc:title>
  <dc:creator>Jacopo Nasi</dc:creator>
  <cp:lastModifiedBy>Jacopo Nasi</cp:lastModifiedBy>
  <cp:revision>64</cp:revision>
  <cp:lastPrinted>2018-01-05T08:21:11Z</cp:lastPrinted>
  <dcterms:created xsi:type="dcterms:W3CDTF">2017-12-27T15:49:57Z</dcterms:created>
  <dcterms:modified xsi:type="dcterms:W3CDTF">2018-01-05T08:23:58Z</dcterms:modified>
</cp:coreProperties>
</file>