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6" r:id="rId9"/>
    <p:sldId id="269" r:id="rId10"/>
    <p:sldId id="268" r:id="rId11"/>
    <p:sldId id="270" r:id="rId12"/>
    <p:sldId id="284" r:id="rId13"/>
    <p:sldId id="267" r:id="rId14"/>
    <p:sldId id="272" r:id="rId15"/>
    <p:sldId id="261" r:id="rId16"/>
    <p:sldId id="277" r:id="rId17"/>
    <p:sldId id="276" r:id="rId18"/>
    <p:sldId id="279" r:id="rId19"/>
    <p:sldId id="280" r:id="rId20"/>
    <p:sldId id="281" r:id="rId21"/>
    <p:sldId id="282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/>
    <p:restoredTop sz="94607"/>
  </p:normalViewPr>
  <p:slideViewPr>
    <p:cSldViewPr snapToGrid="0" snapToObjects="1">
      <p:cViewPr varScale="1">
        <p:scale>
          <a:sx n="151" d="100"/>
          <a:sy n="151" d="100"/>
        </p:scale>
        <p:origin x="1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Jacopo\Downloads\histogram(version%20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acopo\Downloads\histogram(version%201)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\jacopx\Development\OMA_ExamTimeTable\PowerPoint\benchmarks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85095724108"/>
          <c:y val="0.108736987520437"/>
          <c:w val="0.636599791344981"/>
          <c:h val="0.796719273400289"/>
        </c:manualLayout>
      </c:layout>
      <c:pieChart>
        <c:varyColors val="1"/>
        <c:ser>
          <c:idx val="0"/>
          <c:order val="0"/>
          <c:tx>
            <c:strRef>
              <c:f>'[histogram(version 1).xlsx]Foglio2'!$O$1</c:f>
              <c:strCache>
                <c:ptCount val="1"/>
                <c:pt idx="0">
                  <c:v>Avg Time (%)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B7-4374-AE9A-D38B071EA406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B7-4374-AE9A-D38B071EA406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B7-4374-AE9A-D38B071EA40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B7-4374-AE9A-D38B071EA406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EB7-4374-AE9A-D38B071EA406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EB7-4374-AE9A-D38B071EA406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EB7-4374-AE9A-D38B071EA406}"/>
              </c:ext>
            </c:extLst>
          </c:dPt>
          <c:dLbls>
            <c:dLbl>
              <c:idx val="0"/>
              <c:layout>
                <c:manualLayout>
                  <c:x val="0.0264871690155859"/>
                  <c:y val="0.009992002554452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439942878252189"/>
                  <c:y val="0.0074029958637980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150702018130486"/>
                  <c:y val="-0.041828598924410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17405422083367E-5"/>
                  <c:y val="0.0741716898556859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691511700363225"/>
                  <c:y val="0.096994825398137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255545785246797"/>
                  <c:y val="-0.29123124494697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650065234119219"/>
                  <c:y val="0.123394137992095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'[histogram(version 1).xlsx]Foglio2'!$M$2:$M$8</c:f>
              <c:strCache>
                <c:ptCount val="7"/>
                <c:pt idx="0">
                  <c:v>Reading</c:v>
                </c:pt>
                <c:pt idx="1">
                  <c:v>Greedy</c:v>
                </c:pt>
                <c:pt idx="2">
                  <c:v>Tabu</c:v>
                </c:pt>
                <c:pt idx="3">
                  <c:v>LocalSearch</c:v>
                </c:pt>
                <c:pt idx="4">
                  <c:v>Descent</c:v>
                </c:pt>
                <c:pt idx="5">
                  <c:v>Annealing</c:v>
                </c:pt>
                <c:pt idx="6">
                  <c:v>GreedyShuffle</c:v>
                </c:pt>
              </c:strCache>
            </c:strRef>
          </c:cat>
          <c:val>
            <c:numRef>
              <c:f>'[histogram(version 1).xlsx]Foglio2'!$O$2:$O$8</c:f>
              <c:numCache>
                <c:formatCode>0.00</c:formatCode>
                <c:ptCount val="7"/>
                <c:pt idx="0">
                  <c:v>0.14292520247737</c:v>
                </c:pt>
                <c:pt idx="1">
                  <c:v>0.0</c:v>
                </c:pt>
                <c:pt idx="2">
                  <c:v>0.238208670795617</c:v>
                </c:pt>
                <c:pt idx="3">
                  <c:v>3.191996188661268</c:v>
                </c:pt>
                <c:pt idx="4">
                  <c:v>13.24440209623631</c:v>
                </c:pt>
                <c:pt idx="5">
                  <c:v>69.08051453072888</c:v>
                </c:pt>
                <c:pt idx="6">
                  <c:v>14.10195331110052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EB7-4374-AE9A-D38B071EA4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105125690583"/>
          <c:y val="0.371163732554958"/>
          <c:w val="0.141644157851391"/>
          <c:h val="0.26693988871659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%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to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</c:rich>
      </c:tx>
      <c:layout>
        <c:manualLayout>
          <c:xMode val="edge"/>
          <c:yMode val="edge"/>
          <c:x val="0.196933365826958"/>
          <c:y val="0.0656887142730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780364373448454"/>
          <c:y val="0.114599021658576"/>
          <c:w val="0.842940206692913"/>
          <c:h val="0.740311159386817"/>
        </c:manualLayout>
      </c:layout>
      <c:bar3DChart>
        <c:barDir val="col"/>
        <c:grouping val="standard"/>
        <c:varyColors val="0"/>
        <c:ser>
          <c:idx val="2"/>
          <c:order val="0"/>
          <c:tx>
            <c:v>LocalSearch</c:v>
          </c:tx>
          <c:spPr>
            <a:gradFill rotWithShape="1">
              <a:gsLst>
                <a:gs pos="0">
                  <a:schemeClr val="accent1">
                    <a:tint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1).xlsx]Foglio2'!$I$5,'[histogram(version 1).xlsx]Foglio2'!$I$13,'[histogram(version 1).xlsx]Foglio2'!$I$21,'[histogram(version 1).xlsx]Foglio2'!$I$29,'[histogram(version 1).xlsx]Foglio2'!$I$37,'[histogram(version 1).xlsx]Foglio2'!$I$45,'[histogram(version 1).xlsx]Foglio2'!$I$53</c:f>
              <c:numCache>
                <c:formatCode>0.00</c:formatCode>
                <c:ptCount val="7"/>
                <c:pt idx="0">
                  <c:v>0.0</c:v>
                </c:pt>
                <c:pt idx="1">
                  <c:v>3.666666666666666</c:v>
                </c:pt>
                <c:pt idx="2">
                  <c:v>3.0</c:v>
                </c:pt>
                <c:pt idx="3">
                  <c:v>5.0</c:v>
                </c:pt>
                <c:pt idx="4">
                  <c:v>3.333333333333333</c:v>
                </c:pt>
                <c:pt idx="5">
                  <c:v>6.666666666666667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3C-4C6D-B94D-14E3703AD4DB}"/>
            </c:ext>
          </c:extLst>
        </c:ser>
        <c:ser>
          <c:idx val="0"/>
          <c:order val="1"/>
          <c:tx>
            <c:v>Descent</c:v>
          </c:tx>
          <c:spPr>
            <a:gradFill rotWithShape="1">
              <a:gsLst>
                <a:gs pos="0">
                  <a:schemeClr val="accent1">
                    <a:shade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1).xlsx]Foglio2'!$I$6,'[histogram(version 1).xlsx]Foglio2'!$I$14,'[histogram(version 1).xlsx]Foglio2'!$I$22,'[histogram(version 1).xlsx]Foglio2'!$I$30,'[histogram(version 1).xlsx]Foglio2'!$I$38,'[histogram(version 1).xlsx]Foglio2'!$I$46,'[histogram(version 1).xlsx]Foglio2'!$I$54</c:f>
              <c:numCache>
                <c:formatCode>0.00</c:formatCode>
                <c:ptCount val="7"/>
                <c:pt idx="0">
                  <c:v>1.672240802675585</c:v>
                </c:pt>
                <c:pt idx="1">
                  <c:v>4.666666666666667</c:v>
                </c:pt>
                <c:pt idx="2">
                  <c:v>6.33333333333334</c:v>
                </c:pt>
                <c:pt idx="3">
                  <c:v>9.0</c:v>
                </c:pt>
                <c:pt idx="4">
                  <c:v>20.66666666666667</c:v>
                </c:pt>
                <c:pt idx="5">
                  <c:v>49.66666666666658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3C-4C6D-B94D-14E3703AD4DB}"/>
            </c:ext>
          </c:extLst>
        </c:ser>
        <c:ser>
          <c:idx val="3"/>
          <c:order val="2"/>
          <c:tx>
            <c:v>GreedyShuffle</c:v>
          </c:tx>
          <c:spPr>
            <a:gradFill rotWithShape="1">
              <a:gsLst>
                <a:gs pos="0">
                  <a:schemeClr val="accent1">
                    <a:tint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1).xlsx]Foglio2'!$I$8,'[histogram(version 1).xlsx]Foglio2'!$I$16,'[histogram(version 1).xlsx]Foglio2'!$I$24,'[histogram(version 1).xlsx]Foglio2'!$I$32,'[histogram(version 1).xlsx]Foglio2'!$I$40,'[histogram(version 1).xlsx]Foglio2'!$I$48,'[histogram(version 1).xlsx]Foglio2'!$I$56</c:f>
              <c:numCache>
                <c:formatCode>0.00</c:formatCode>
                <c:ptCount val="7"/>
                <c:pt idx="0">
                  <c:v>5.016722408026756</c:v>
                </c:pt>
                <c:pt idx="1">
                  <c:v>21.66666666666667</c:v>
                </c:pt>
                <c:pt idx="2">
                  <c:v>15.0</c:v>
                </c:pt>
                <c:pt idx="3">
                  <c:v>27.0</c:v>
                </c:pt>
                <c:pt idx="4">
                  <c:v>24.33333333333328</c:v>
                </c:pt>
                <c:pt idx="5">
                  <c:v>0.0</c:v>
                </c:pt>
                <c:pt idx="6">
                  <c:v>5.666666666666666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3C-4C6D-B94D-14E3703AD4DB}"/>
            </c:ext>
          </c:extLst>
        </c:ser>
        <c:ser>
          <c:idx val="1"/>
          <c:order val="3"/>
          <c:tx>
            <c:v>Annealing</c:v>
          </c:tx>
          <c:spPr>
            <a:gradFill rotWithShape="1">
              <a:gsLst>
                <a:gs pos="0">
                  <a:schemeClr val="accent1">
                    <a:shade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1).xlsx]Foglio2'!$I$7,'[histogram(version 1).xlsx]Foglio2'!$I$15,'[histogram(version 1).xlsx]Foglio2'!$I$23,'[histogram(version 1).xlsx]Foglio2'!$I$31,'[histogram(version 1).xlsx]Foglio2'!$I$39,'[histogram(version 1).xlsx]Foglio2'!$I$47,'[histogram(version 1).xlsx]Foglio2'!$I$55</c:f>
              <c:numCache>
                <c:formatCode>0.00</c:formatCode>
                <c:ptCount val="7"/>
                <c:pt idx="0">
                  <c:v>92.97658862876254</c:v>
                </c:pt>
                <c:pt idx="1">
                  <c:v>68.66666666666667</c:v>
                </c:pt>
                <c:pt idx="2">
                  <c:v>75.33333333333324</c:v>
                </c:pt>
                <c:pt idx="3">
                  <c:v>59.0</c:v>
                </c:pt>
                <c:pt idx="4">
                  <c:v>51.66666666666658</c:v>
                </c:pt>
                <c:pt idx="5">
                  <c:v>43.0</c:v>
                </c:pt>
                <c:pt idx="6">
                  <c:v>93.0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23C-4C6D-B94D-14E3703AD4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190160720"/>
        <c:axId val="-1190158944"/>
        <c:axId val="-1190157168"/>
      </c:bar3DChart>
      <c:catAx>
        <c:axId val="-1190160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90158944"/>
        <c:crosses val="autoZero"/>
        <c:auto val="1"/>
        <c:lblAlgn val="ctr"/>
        <c:lblOffset val="100"/>
        <c:noMultiLvlLbl val="0"/>
      </c:catAx>
      <c:valAx>
        <c:axId val="-119015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0160720"/>
        <c:crosses val="autoZero"/>
        <c:crossBetween val="between"/>
      </c:valAx>
      <c:serAx>
        <c:axId val="-11901571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0158944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Benchmark</a:t>
            </a:r>
            <a:r>
              <a:rPr lang="en-US" baseline="0" dirty="0"/>
              <a:t> % gap</a:t>
            </a:r>
            <a:r>
              <a:rPr lang="en-US" dirty="0"/>
              <a:t> during development for each instances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v0.1</c:v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4000"/>
                    <a:satMod val="130000"/>
                    <a:lumMod val="92000"/>
                  </a:schemeClr>
                </a:gs>
                <a:gs pos="100000">
                  <a:schemeClr val="accent5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Foglio1!$J$4:$J$10</c:f>
              <c:numCache>
                <c:formatCode>0.00</c:formatCode>
                <c:ptCount val="7"/>
                <c:pt idx="0">
                  <c:v>12.07854352251514</c:v>
                </c:pt>
                <c:pt idx="1">
                  <c:v>44.0556031579293</c:v>
                </c:pt>
                <c:pt idx="2">
                  <c:v>68.57376207014951</c:v>
                </c:pt>
                <c:pt idx="3">
                  <c:v>68.45483635130971</c:v>
                </c:pt>
                <c:pt idx="4">
                  <c:v>40.59262994799748</c:v>
                </c:pt>
                <c:pt idx="5">
                  <c:v>64.22637225914391</c:v>
                </c:pt>
                <c:pt idx="6">
                  <c:v>49.24926129078125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21-4AC6-9462-5900E7F2AF98}"/>
            </c:ext>
          </c:extLst>
        </c:ser>
        <c:ser>
          <c:idx val="0"/>
          <c:order val="1"/>
          <c:tx>
            <c:v>v0.3</c:v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Foglio1!$L$4:$L$10</c:f>
              <c:numCache>
                <c:formatCode>0.00</c:formatCode>
                <c:ptCount val="7"/>
                <c:pt idx="0">
                  <c:v>3.594325139842013</c:v>
                </c:pt>
                <c:pt idx="1">
                  <c:v>29.76816843672583</c:v>
                </c:pt>
                <c:pt idx="2">
                  <c:v>51.90334949015786</c:v>
                </c:pt>
                <c:pt idx="3">
                  <c:v>49.03069791357022</c:v>
                </c:pt>
                <c:pt idx="4">
                  <c:v>41.16622431430861</c:v>
                </c:pt>
                <c:pt idx="5">
                  <c:v>51.87654906525628</c:v>
                </c:pt>
                <c:pt idx="6">
                  <c:v>27.90661692619954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21-4AC6-9462-5900E7F2AF98}"/>
            </c:ext>
          </c:extLst>
        </c:ser>
        <c:ser>
          <c:idx val="1"/>
          <c:order val="2"/>
          <c:tx>
            <c:v>v0.4</c:v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Foglio1!$N$4:$N$10</c:f>
              <c:numCache>
                <c:formatCode>0.00</c:formatCode>
                <c:ptCount val="7"/>
                <c:pt idx="0">
                  <c:v>1.047085514330305</c:v>
                </c:pt>
                <c:pt idx="1">
                  <c:v>21.1248322472501</c:v>
                </c:pt>
                <c:pt idx="2">
                  <c:v>30.42705220242081</c:v>
                </c:pt>
                <c:pt idx="3">
                  <c:v>30.26742075690127</c:v>
                </c:pt>
                <c:pt idx="4">
                  <c:v>26.48530904683109</c:v>
                </c:pt>
                <c:pt idx="5">
                  <c:v>32.85913515764743</c:v>
                </c:pt>
                <c:pt idx="6">
                  <c:v>21.99634617908459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21-4AC6-9462-5900E7F2AF98}"/>
            </c:ext>
          </c:extLst>
        </c:ser>
        <c:ser>
          <c:idx val="2"/>
          <c:order val="3"/>
          <c:tx>
            <c:v>v0.5</c:v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Foglio1!$R$4:$R$10</c:f>
              <c:numCache>
                <c:formatCode>0.00</c:formatCode>
                <c:ptCount val="7"/>
                <c:pt idx="0">
                  <c:v>0.44084248345852</c:v>
                </c:pt>
                <c:pt idx="1">
                  <c:v>15.79477493040673</c:v>
                </c:pt>
                <c:pt idx="2">
                  <c:v>20.83367265188321</c:v>
                </c:pt>
                <c:pt idx="3">
                  <c:v>19.97871767513663</c:v>
                </c:pt>
                <c:pt idx="4">
                  <c:v>19.6796894033014</c:v>
                </c:pt>
                <c:pt idx="5">
                  <c:v>23.03839809655065</c:v>
                </c:pt>
                <c:pt idx="6">
                  <c:v>25.35942953350352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221-4AC6-9462-5900E7F2AF98}"/>
            </c:ext>
          </c:extLst>
        </c:ser>
        <c:ser>
          <c:idx val="3"/>
          <c:order val="4"/>
          <c:tx>
            <c:v>v0.7</c:v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4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Foglio1!$X$4:$X$10</c:f>
              <c:numCache>
                <c:formatCode>0.00</c:formatCode>
                <c:ptCount val="7"/>
                <c:pt idx="0">
                  <c:v>0.0307369037511316</c:v>
                </c:pt>
                <c:pt idx="1">
                  <c:v>7.932220110046956</c:v>
                </c:pt>
                <c:pt idx="2">
                  <c:v>10.09705649676077</c:v>
                </c:pt>
                <c:pt idx="3">
                  <c:v>8.91253073328908</c:v>
                </c:pt>
                <c:pt idx="4">
                  <c:v>12.60277512705695</c:v>
                </c:pt>
                <c:pt idx="5">
                  <c:v>19.26119153459032</c:v>
                </c:pt>
                <c:pt idx="6">
                  <c:v>4.225734134728905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221-4AC6-9462-5900E7F2A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190229152"/>
        <c:axId val="-1190226832"/>
      </c:barChart>
      <c:catAx>
        <c:axId val="-1190229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0226832"/>
        <c:crosses val="autoZero"/>
        <c:auto val="1"/>
        <c:lblAlgn val="ctr"/>
        <c:lblOffset val="100"/>
        <c:noMultiLvlLbl val="0"/>
      </c:catAx>
      <c:valAx>
        <c:axId val="-119022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022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0.07229</cdr:x>
      <cdr:y>0.80243</cdr:y>
    </cdr:from>
    <cdr:to>
      <cdr:x>0.77878</cdr:x>
      <cdr:y>0.84309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1360" y="5503065"/>
          <a:ext cx="8613514" cy="278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solidFill>
                <a:schemeClr val="bg1">
                  <a:lumMod val="95000"/>
                </a:schemeClr>
              </a:solidFill>
            </a:rPr>
            <a:t>Instance 01      Instance 02        Instance 03        Instance 04       Instance 05       Instance 06       Instance 07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FB7A-17CF-8C44-8080-93AF7347A24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356D-41A4-0342-8E44-94109B99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Anneling</a:t>
            </a:r>
            <a:r>
              <a:rPr lang="en-US" baseline="0" dirty="0" smtClean="0"/>
              <a:t> not change related to #exam</a:t>
            </a:r>
            <a:br>
              <a:rPr lang="en-US" baseline="0" dirty="0" smtClean="0"/>
            </a:br>
            <a:r>
              <a:rPr lang="en-US" baseline="0" dirty="0" smtClean="0"/>
              <a:t>- Benchmark calculation require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versions improve all problem, get a good solution in any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A7CFB6-B003-BC42-88FE-B4FAC05D1CE1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836-4E15-444F-900D-C97D09E99EE9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9D95B6-7928-474A-BABD-3DBC5F85F7BD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7D2-4DED-174D-9310-BDD2301FDAC5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04F8D-FD8A-E849-A431-D3B9642506D8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EB9A5F-66FB-6A4C-9E40-84592031B7EA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D024BA-DF5C-1049-A52F-B8178A2FE085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C44-3C47-E94A-8DA3-119261B04D9E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35315A-E8CC-4949-ABED-8487AE126D46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5142-48B6-4F4A-940E-67B32832C9FE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1D804C-9192-1442-8FC2-D1409F16AFE8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02B9-E8CC-854C-A8E1-90183018B3BF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copx/OMA_ExamTimeTable" TargetMode="Externa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102702"/>
          </a:xfrm>
        </p:spPr>
        <p:txBody>
          <a:bodyPr>
            <a:normAutofit/>
          </a:bodyPr>
          <a:lstStyle/>
          <a:p>
            <a:r>
              <a:rPr lang="en-US" dirty="0"/>
              <a:t>OMA Assignment 2017-2018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Examination Time Tabling : Group 03</a:t>
            </a:r>
          </a:p>
          <a:p>
            <a:r>
              <a:rPr lang="en-US" sz="1600" i="1" dirty="0"/>
              <a:t>Jacopo Maggio </a:t>
            </a:r>
            <a:r>
              <a:rPr lang="mr-IN" sz="1600" i="1" dirty="0"/>
              <a:t>–</a:t>
            </a:r>
            <a:r>
              <a:rPr lang="en-US" sz="1600" i="1" dirty="0"/>
              <a:t> Stefano </a:t>
            </a:r>
            <a:r>
              <a:rPr lang="en-US" sz="1600" i="1" dirty="0" err="1"/>
              <a:t>Munna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Jacopo Nasi </a:t>
            </a:r>
            <a:r>
              <a:rPr lang="mr-IN" sz="1600" i="1" dirty="0"/>
              <a:t>–</a:t>
            </a:r>
            <a:r>
              <a:rPr lang="en-US" sz="1600" i="1" dirty="0"/>
              <a:t> Andrea </a:t>
            </a:r>
            <a:r>
              <a:rPr lang="en-US" sz="1600" i="1" dirty="0" err="1"/>
              <a:t>Santu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Marco </a:t>
            </a:r>
            <a:r>
              <a:rPr lang="en-US" sz="1600" i="1" dirty="0" err="1"/>
              <a:t>Torlaschi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local search implements 3 different algorithms: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Move Exam</a:t>
            </a:r>
            <a:r>
              <a:rPr lang="en-US" dirty="0"/>
              <a:t>: Change the timeslot of an exam.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Swap Exams</a:t>
            </a:r>
            <a:r>
              <a:rPr lang="en-US" dirty="0"/>
              <a:t>: Swap the timeslots of two exams.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Bounded Shift</a:t>
            </a:r>
            <a:r>
              <a:rPr lang="en-US" dirty="0"/>
              <a:t>: Shift a portion of timeslots.</a:t>
            </a:r>
          </a:p>
          <a:p>
            <a:r>
              <a:rPr lang="en-US" dirty="0"/>
              <a:t>These 3 (+ the previous local swap) procedures are used until the solution is improving.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Start from a feasible solution.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Move an exam to another timeslots.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WORST or UNFEASIBLE accept the solution, with probability, depending on temperature.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 temperature to converge to a minimum.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Reuse the TABU SEARCH to restore the feasibility.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Apply local search to find a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Slot 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a feasible, it adds, one at a time a timeslot evaluating the benchmark.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techniques tried but not used in the final version...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two or more parents it performs a cross-over between them and occasionally a mutating.</a:t>
            </a:r>
          </a:p>
          <a:p>
            <a:r>
              <a:rPr lang="en-US" dirty="0"/>
              <a:t>This algorithm not fit very well this problem because it could generate a lot of unfeasible solution due to its randomness.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too easy</a:t>
            </a:r>
          </a:p>
          <a:p>
            <a:pPr lvl="1"/>
            <a:r>
              <a:rPr lang="en-US" dirty="0"/>
              <a:t>Lot of unfeasible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dirty="0"/>
              <a:t>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E4D137-6351-4496-B0DE-EE5D2D2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% Algorithm Execution Time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1AD23D3-52EB-43AE-B408-78EE4841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44344993-EB5E-481E-9648-C751E35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xmlns="" id="{D2FAD8B6-79C6-44E9-93E3-A22CD9B24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945180"/>
              </p:ext>
            </p:extLst>
          </p:nvPr>
        </p:nvGraphicFramePr>
        <p:xfrm>
          <a:off x="4670960" y="803186"/>
          <a:ext cx="6772902" cy="54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8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xmlns="" id="{D52846D3-11F6-459C-8F16-859F00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xmlns="" id="{A6D627D2-81FA-4782-A659-8360C9459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7787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41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sz="6600" dirty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algorithms is flown over 5 different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v0.1: </a:t>
            </a:r>
            <a:r>
              <a:rPr lang="en-US" dirty="0" err="1"/>
              <a:t>Tabu</a:t>
            </a:r>
            <a:r>
              <a:rPr lang="en-US" dirty="0"/>
              <a:t> List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v0.3: Greedy Preparation at 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v0.4: Adding Simulated Annealing and local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v0.5: Implementing Local Swap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v0.6: Various Tuning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 the next graph is possible to view the benchmark results at each step.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2667"/>
            <a:ext cx="6281873" cy="2277365"/>
          </a:xfrm>
        </p:spPr>
        <p:txBody>
          <a:bodyPr/>
          <a:lstStyle/>
          <a:p>
            <a:r>
              <a:rPr lang="en-US" dirty="0"/>
              <a:t>Solving a time scheduling problem trying to minimize the penalties of exam proximities.</a:t>
            </a:r>
          </a:p>
          <a:p>
            <a:r>
              <a:rPr lang="en-US" dirty="0"/>
              <a:t>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&amp; Store data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Finding a feasible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Improving founded feasible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610032"/>
            <a:ext cx="5977999" cy="3801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506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7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19" y="1808162"/>
            <a:ext cx="2933700" cy="3238500"/>
          </a:xfrm>
        </p:spPr>
      </p:pic>
    </p:spTree>
    <p:extLst>
      <p:ext uri="{BB962C8B-B14F-4D97-AF65-F5344CB8AC3E}">
        <p14:creationId xmlns:p14="http://schemas.microsoft.com/office/powerpoint/2010/main" val="17233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77" y="1202681"/>
            <a:ext cx="6281873" cy="1345210"/>
          </a:xfrm>
        </p:spPr>
        <p:txBody>
          <a:bodyPr>
            <a:normAutofit/>
          </a:bodyPr>
          <a:lstStyle/>
          <a:p>
            <a:r>
              <a:rPr lang="en-US" dirty="0"/>
              <a:t>The whole project with code, math model, instances, presentation and benchmark results are available on a </a:t>
            </a:r>
            <a:r>
              <a:rPr lang="en-US" b="1" dirty="0"/>
              <a:t>GitHub </a:t>
            </a:r>
            <a:r>
              <a:rPr lang="en-US" dirty="0"/>
              <a:t>public repository: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746" y="4958856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https://github.com/Jacopx/OMA_ExamTimeTable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3" y="2645545"/>
            <a:ext cx="6240948" cy="2313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162321"/>
          </a:xfrm>
        </p:spPr>
        <p:txBody>
          <a:bodyPr anchor="ctr"/>
          <a:lstStyle/>
          <a:p>
            <a:r>
              <a:rPr lang="en-US" dirty="0"/>
              <a:t>Thanks for the attention!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written in </a:t>
            </a:r>
            <a:r>
              <a:rPr lang="en-US" b="1" dirty="0"/>
              <a:t>C</a:t>
            </a:r>
            <a:r>
              <a:rPr lang="en-US" dirty="0"/>
              <a:t> due to its high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not implemented multithreading to focusing on algorithms development.</a:t>
            </a:r>
            <a:endParaRPr lang="en-US" dirty="0"/>
          </a:p>
          <a:p>
            <a:r>
              <a:rPr lang="en-US" dirty="0"/>
              <a:t>The main structure is a </a:t>
            </a:r>
            <a:r>
              <a:rPr lang="en-US" b="1" dirty="0"/>
              <a:t>GRAPH</a:t>
            </a:r>
            <a:r>
              <a:rPr lang="en-US" dirty="0"/>
              <a:t> built on a adjacency matrix.</a:t>
            </a:r>
          </a:p>
          <a:p>
            <a:r>
              <a:rPr lang="en-US" dirty="0"/>
              <a:t>When two exams CAN’T be sustained in the same time slot </a:t>
            </a:r>
            <a:r>
              <a:rPr lang="en-US" dirty="0" err="1"/>
              <a:t>adjM</a:t>
            </a:r>
            <a:r>
              <a:rPr lang="en-US" dirty="0"/>
              <a:t>[e1][e2] = n (# of students enrolled in both exams), otherwise 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45340"/>
          </a:xfrm>
        </p:spPr>
        <p:txBody>
          <a:bodyPr anchor="ctr">
            <a:normAutofit/>
          </a:bodyPr>
          <a:lstStyle/>
          <a:p>
            <a:r>
              <a:rPr lang="en-US" sz="8000" dirty="0"/>
              <a:t>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idea was to implement a </a:t>
            </a:r>
            <a:r>
              <a:rPr lang="en-US" b="1" dirty="0"/>
              <a:t>TABU</a:t>
            </a:r>
            <a:r>
              <a:rPr lang="en-US" dirty="0"/>
              <a:t> SEARCH over the data. Starting with this strategy resulted a little bit slow with those instances that have an high grade of complexity and conflicts.</a:t>
            </a:r>
          </a:p>
          <a:p>
            <a:r>
              <a:rPr lang="en-US" dirty="0"/>
              <a:t>The final version use a </a:t>
            </a:r>
            <a:r>
              <a:rPr lang="en-US" b="1" dirty="0"/>
              <a:t>GREEDY</a:t>
            </a:r>
            <a:r>
              <a:rPr lang="en-US" dirty="0"/>
              <a:t> algorithm to reduce the complexity and then it pass this partial solution to the </a:t>
            </a:r>
            <a:r>
              <a:rPr lang="en-US" b="1" dirty="0"/>
              <a:t>TABU</a:t>
            </a:r>
            <a:r>
              <a:rPr lang="en-US" dirty="0"/>
              <a:t> implementation.</a:t>
            </a:r>
          </a:p>
          <a:p>
            <a:r>
              <a:rPr lang="en-US" u="sng" dirty="0"/>
              <a:t>From</a:t>
            </a:r>
            <a:r>
              <a:rPr lang="en-US" dirty="0"/>
              <a:t> ~3 minutes </a:t>
            </a:r>
            <a:r>
              <a:rPr lang="en-US" u="sng" dirty="0"/>
              <a:t>to</a:t>
            </a:r>
            <a:r>
              <a:rPr lang="en-US" dirty="0"/>
              <a:t> ~10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reduce</a:t>
            </a:r>
            <a:r>
              <a:rPr lang="en-US" dirty="0"/>
              <a:t> ”the complexity” of the problem.</a:t>
            </a:r>
          </a:p>
          <a:p>
            <a:r>
              <a:rPr lang="en-US" dirty="0"/>
              <a:t>Initial data is sorted from the exam with more collision to the the fewer ones.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FIRST available (no collision) time slot for each exam.</a:t>
            </a:r>
          </a:p>
          <a:p>
            <a:pPr lvl="1"/>
            <a:r>
              <a:rPr lang="en-US" dirty="0"/>
              <a:t>If there aren’t enough timeslots with this configuration it adds more timeslots.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added timeslots will be removed</a:t>
            </a:r>
            <a:r>
              <a:rPr lang="en-US" dirty="0"/>
              <a:t> with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reduces the number of added (by the greedy) time slot till the correct number.</a:t>
            </a:r>
          </a:p>
          <a:p>
            <a:r>
              <a:rPr lang="en-US" b="1" dirty="0"/>
              <a:t>Workflow: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 the timeslots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Try to resolve conflict with the reduced number of timeslots.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If is not able to solve: BACKTRACK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Otherwise: Restart from point 1.</a:t>
            </a:r>
          </a:p>
          <a:p>
            <a:r>
              <a:rPr lang="en-US" dirty="0"/>
              <a:t>The TABU is of 1000 moves with 7 iterations.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/>
              <a:t>Very reliable</a:t>
            </a:r>
          </a:p>
          <a:p>
            <a:r>
              <a:rPr lang="en-US" dirty="0">
                <a:solidFill>
                  <a:srgbClr val="FF0000"/>
                </a:solidFill>
              </a:rPr>
              <a:t>DRAWBACKS:</a:t>
            </a:r>
          </a:p>
          <a:p>
            <a:pPr lvl="1"/>
            <a:r>
              <a:rPr lang="en-US" dirty="0"/>
              <a:t>Not too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a STEEPEST DESCENT STRATEGY.</a:t>
            </a:r>
          </a:p>
          <a:p>
            <a:r>
              <a:rPr lang="en-US" dirty="0"/>
              <a:t>Evaluates Neighborhood N(x) of the current optimal solution x.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Switches exams scheduled in a timeslot with those contained in any another to find a new feasible solution x’.</a:t>
            </a:r>
          </a:p>
          <a:p>
            <a:pPr lvl="1"/>
            <a:r>
              <a:rPr lang="en-US" dirty="0"/>
              <a:t>If x’ has a better benchmark than that of x, then x=x’.</a:t>
            </a:r>
          </a:p>
          <a:p>
            <a:pPr lvl="1"/>
            <a:r>
              <a:rPr lang="en-US" dirty="0"/>
              <a:t>Loop until there is no improvement anymore</a:t>
            </a:r>
          </a:p>
          <a:p>
            <a:pPr lvl="1"/>
            <a:endParaRPr lang="en-US" dirty="0"/>
          </a:p>
          <a:p>
            <a:r>
              <a:rPr lang="en-US" dirty="0"/>
              <a:t>Slower than FIRST IMPROVEMENT strategy but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1398</TotalTime>
  <Words>779</Words>
  <Application>Microsoft Macintosh PowerPoint</Application>
  <PresentationFormat>Widescreen</PresentationFormat>
  <Paragraphs>132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Mangal</vt:lpstr>
      <vt:lpstr>Rockwell</vt:lpstr>
      <vt:lpstr>Wingdings</vt:lpstr>
      <vt:lpstr>Atlas</vt:lpstr>
      <vt:lpstr>OMA Assignment 2017-2018</vt:lpstr>
      <vt:lpstr>The Problem</vt:lpstr>
      <vt:lpstr>Data Structure</vt:lpstr>
      <vt:lpstr>Feasible</vt:lpstr>
      <vt:lpstr>Finding Feasible</vt:lpstr>
      <vt:lpstr>Greedy</vt:lpstr>
      <vt:lpstr>Tabu Search</vt:lpstr>
      <vt:lpstr>Improve</vt:lpstr>
      <vt:lpstr>Local Swap</vt:lpstr>
      <vt:lpstr>Local Search</vt:lpstr>
      <vt:lpstr>Simulated Annealing</vt:lpstr>
      <vt:lpstr>Greedy Slot Shuffle</vt:lpstr>
      <vt:lpstr>Improve</vt:lpstr>
      <vt:lpstr>Genetic</vt:lpstr>
      <vt:lpstr>Execution</vt:lpstr>
      <vt:lpstr>Average % Algorithm Execution Time</vt:lpstr>
      <vt:lpstr>PowerPoint Presentation</vt:lpstr>
      <vt:lpstr>Performance</vt:lpstr>
      <vt:lpstr>Benchmark</vt:lpstr>
      <vt:lpstr>PowerPoint Presentation</vt:lpstr>
      <vt:lpstr>Latest Result</vt:lpstr>
      <vt:lpstr>Repository</vt:lpstr>
      <vt:lpstr>Thanks for the attention!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2017-2018</dc:title>
  <dc:creator>Jacopo Nasi</dc:creator>
  <cp:lastModifiedBy>Jacopo Nasi</cp:lastModifiedBy>
  <cp:revision>95</cp:revision>
  <cp:lastPrinted>2018-01-08T10:41:53Z</cp:lastPrinted>
  <dcterms:created xsi:type="dcterms:W3CDTF">2017-12-27T15:49:57Z</dcterms:created>
  <dcterms:modified xsi:type="dcterms:W3CDTF">2018-01-10T13:02:37Z</dcterms:modified>
</cp:coreProperties>
</file>