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64" r:id="rId5"/>
    <p:sldId id="258" r:id="rId6"/>
    <p:sldId id="260" r:id="rId7"/>
    <p:sldId id="263" r:id="rId8"/>
    <p:sldId id="266" r:id="rId9"/>
    <p:sldId id="269" r:id="rId10"/>
    <p:sldId id="268" r:id="rId11"/>
    <p:sldId id="270" r:id="rId12"/>
    <p:sldId id="284" r:id="rId13"/>
    <p:sldId id="267" r:id="rId14"/>
    <p:sldId id="272" r:id="rId15"/>
    <p:sldId id="261" r:id="rId16"/>
    <p:sldId id="277" r:id="rId17"/>
    <p:sldId id="276" r:id="rId18"/>
    <p:sldId id="279" r:id="rId19"/>
    <p:sldId id="280" r:id="rId20"/>
    <p:sldId id="281" r:id="rId21"/>
    <p:sldId id="282" r:id="rId22"/>
    <p:sldId id="274" r:id="rId23"/>
    <p:sldId id="27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84"/>
    <p:restoredTop sz="94674"/>
  </p:normalViewPr>
  <p:slideViewPr>
    <p:cSldViewPr snapToGrid="0" snapToObjects="1">
      <p:cViewPr varScale="1">
        <p:scale>
          <a:sx n="69" d="100"/>
          <a:sy n="69" d="100"/>
        </p:scale>
        <p:origin x="1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copo\Downloads\histogram(version%20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copo\Downloads\histogram(version%201)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jacopx\Development\OMA_ExamTimeTable\PowerPoint\benchmarks(version%20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258509572410799"/>
          <c:y val="0.10873698752043701"/>
          <c:w val="0.63659979134498101"/>
          <c:h val="0.79671927340028903"/>
        </c:manualLayout>
      </c:layout>
      <c:pieChart>
        <c:varyColors val="1"/>
        <c:ser>
          <c:idx val="0"/>
          <c:order val="0"/>
          <c:tx>
            <c:strRef>
              <c:f>'[histogram(version 1).xlsx]Foglio2'!$O$1</c:f>
              <c:strCache>
                <c:ptCount val="1"/>
                <c:pt idx="0">
                  <c:v>Avg Time (%)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47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EB7-4374-AE9A-D38B071EA406}"/>
              </c:ext>
            </c:extLst>
          </c:dPt>
          <c:dPt>
            <c:idx val="1"/>
            <c:bubble3D val="0"/>
            <c:spPr>
              <a:solidFill>
                <a:schemeClr val="accent1">
                  <a:shade val="65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EB7-4374-AE9A-D38B071EA406}"/>
              </c:ext>
            </c:extLst>
          </c:dPt>
          <c:dPt>
            <c:idx val="2"/>
            <c:bubble3D val="0"/>
            <c:spPr>
              <a:solidFill>
                <a:schemeClr val="accent1">
                  <a:shade val="82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EB7-4374-AE9A-D38B071EA406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3EB7-4374-AE9A-D38B071EA406}"/>
              </c:ext>
            </c:extLst>
          </c:dPt>
          <c:dPt>
            <c:idx val="4"/>
            <c:bubble3D val="0"/>
            <c:spPr>
              <a:solidFill>
                <a:schemeClr val="accent1">
                  <a:tint val="83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3EB7-4374-AE9A-D38B071EA406}"/>
              </c:ext>
            </c:extLst>
          </c:dPt>
          <c:dPt>
            <c:idx val="5"/>
            <c:bubble3D val="0"/>
            <c:spPr>
              <a:solidFill>
                <a:schemeClr val="accent1">
                  <a:tint val="65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3EB7-4374-AE9A-D38B071EA406}"/>
              </c:ext>
            </c:extLst>
          </c:dPt>
          <c:dPt>
            <c:idx val="6"/>
            <c:bubble3D val="0"/>
            <c:spPr>
              <a:solidFill>
                <a:schemeClr val="accent1">
                  <a:tint val="48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3EB7-4374-AE9A-D38B071EA406}"/>
              </c:ext>
            </c:extLst>
          </c:dPt>
          <c:dLbls>
            <c:dLbl>
              <c:idx val="0"/>
              <c:layout>
                <c:manualLayout>
                  <c:x val="2.6487169015585899E-2"/>
                  <c:y val="9.9920025544521004E-3"/>
                </c:manualLayout>
              </c:layout>
              <c:dLblPos val="bestFit"/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EB7-4374-AE9A-D38B071EA406}"/>
                </c:ext>
              </c:extLst>
            </c:dLbl>
            <c:dLbl>
              <c:idx val="1"/>
              <c:layout>
                <c:manualLayout>
                  <c:x val="-4.39942878252189E-2"/>
                  <c:y val="7.4029958637980304E-3"/>
                </c:manualLayout>
              </c:layout>
              <c:dLblPos val="bestFit"/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EB7-4374-AE9A-D38B071EA406}"/>
                </c:ext>
              </c:extLst>
            </c:dLbl>
            <c:dLbl>
              <c:idx val="2"/>
              <c:layout>
                <c:manualLayout>
                  <c:x val="-1.5070201813048601E-2"/>
                  <c:y val="-4.1828598924410099E-2"/>
                </c:manualLayout>
              </c:layout>
              <c:dLblPos val="bestFit"/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EB7-4374-AE9A-D38B071EA406}"/>
                </c:ext>
              </c:extLst>
            </c:dLbl>
            <c:dLbl>
              <c:idx val="3"/>
              <c:layout>
                <c:manualLayout>
                  <c:x val="-1.17405422083367E-5"/>
                  <c:y val="7.4171689855685896E-2"/>
                </c:manualLayout>
              </c:layout>
              <c:dLblPos val="bestFit"/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EB7-4374-AE9A-D38B071EA406}"/>
                </c:ext>
              </c:extLst>
            </c:dLbl>
            <c:dLbl>
              <c:idx val="4"/>
              <c:layout>
                <c:manualLayout>
                  <c:x val="-6.9151170036322498E-2"/>
                  <c:y val="9.6994825398137294E-2"/>
                </c:manualLayout>
              </c:layout>
              <c:dLblPos val="bestFit"/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EB7-4374-AE9A-D38B071EA406}"/>
                </c:ext>
              </c:extLst>
            </c:dLbl>
            <c:dLbl>
              <c:idx val="5"/>
              <c:layout>
                <c:manualLayout>
                  <c:x val="2.55545785246797E-2"/>
                  <c:y val="-0.291231244946972"/>
                </c:manualLayout>
              </c:layout>
              <c:dLblPos val="bestFit"/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3EB7-4374-AE9A-D38B071EA406}"/>
                </c:ext>
              </c:extLst>
            </c:dLbl>
            <c:dLbl>
              <c:idx val="6"/>
              <c:layout>
                <c:manualLayout>
                  <c:x val="6.5006523411921896E-2"/>
                  <c:y val="0.123394137992095"/>
                </c:manualLayout>
              </c:layout>
              <c:dLblPos val="bestFit"/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3EB7-4374-AE9A-D38B071EA406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1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'[histogram(version 1).xlsx]Foglio2'!$M$2:$M$8</c:f>
              <c:strCache>
                <c:ptCount val="7"/>
                <c:pt idx="0">
                  <c:v>Reading</c:v>
                </c:pt>
                <c:pt idx="1">
                  <c:v>Greedy</c:v>
                </c:pt>
                <c:pt idx="2">
                  <c:v>Tabu</c:v>
                </c:pt>
                <c:pt idx="3">
                  <c:v>LocalSearch</c:v>
                </c:pt>
                <c:pt idx="4">
                  <c:v>Descent</c:v>
                </c:pt>
                <c:pt idx="5">
                  <c:v>Annealing</c:v>
                </c:pt>
                <c:pt idx="6">
                  <c:v>GreedyShuffle</c:v>
                </c:pt>
              </c:strCache>
            </c:strRef>
          </c:cat>
          <c:val>
            <c:numRef>
              <c:f>'[histogram(version 1).xlsx]Foglio2'!$O$2:$O$8</c:f>
              <c:numCache>
                <c:formatCode>0.00</c:formatCode>
                <c:ptCount val="7"/>
                <c:pt idx="0">
                  <c:v>0.14292520247737001</c:v>
                </c:pt>
                <c:pt idx="1">
                  <c:v>0</c:v>
                </c:pt>
                <c:pt idx="2">
                  <c:v>0.238208670795617</c:v>
                </c:pt>
                <c:pt idx="3">
                  <c:v>3.191996188661268</c:v>
                </c:pt>
                <c:pt idx="4">
                  <c:v>13.24440209623631</c:v>
                </c:pt>
                <c:pt idx="5">
                  <c:v>69.080514530728905</c:v>
                </c:pt>
                <c:pt idx="6">
                  <c:v>14.10195331110052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3EB7-4374-AE9A-D38B071EA406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4710512569058305"/>
          <c:y val="0.37116373255495799"/>
          <c:w val="0.14164415785139101"/>
          <c:h val="0.26693988871659202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it-IT" dirty="0"/>
              <a:t>% </a:t>
            </a:r>
            <a:r>
              <a:rPr lang="it-IT" dirty="0" err="1"/>
              <a:t>Algorithms</a:t>
            </a:r>
            <a:r>
              <a:rPr lang="it-IT" dirty="0"/>
              <a:t> </a:t>
            </a:r>
            <a:r>
              <a:rPr lang="it-IT" dirty="0" err="1"/>
              <a:t>execution</a:t>
            </a:r>
            <a:r>
              <a:rPr lang="it-IT" dirty="0"/>
              <a:t> time to </a:t>
            </a:r>
            <a:r>
              <a:rPr lang="it-IT" dirty="0" err="1"/>
              <a:t>instance</a:t>
            </a:r>
            <a:r>
              <a:rPr lang="it-IT" dirty="0"/>
              <a:t> </a:t>
            </a:r>
            <a:r>
              <a:rPr lang="it-IT" dirty="0" err="1"/>
              <a:t>properties</a:t>
            </a:r>
            <a:endParaRPr lang="it-IT" dirty="0"/>
          </a:p>
        </c:rich>
      </c:tx>
      <c:layout>
        <c:manualLayout>
          <c:xMode val="edge"/>
          <c:yMode val="edge"/>
          <c:x val="0.196933365826958"/>
          <c:y val="6.56887142730580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7.8036437344845402E-2"/>
          <c:y val="0.11459902165857599"/>
          <c:w val="0.84294020669291303"/>
          <c:h val="0.74031115938681702"/>
        </c:manualLayout>
      </c:layout>
      <c:bar3DChart>
        <c:barDir val="col"/>
        <c:grouping val="standard"/>
        <c:varyColors val="0"/>
        <c:ser>
          <c:idx val="2"/>
          <c:order val="0"/>
          <c:tx>
            <c:v>LocalSearch</c:v>
          </c:tx>
          <c:spPr>
            <a:gradFill rotWithShape="1">
              <a:gsLst>
                <a:gs pos="0">
                  <a:schemeClr val="accent1">
                    <a:tint val="86000"/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tint val="86000"/>
                    <a:shade val="84000"/>
                    <a:satMod val="130000"/>
                    <a:lumMod val="92000"/>
                  </a:schemeClr>
                </a:gs>
                <a:gs pos="100000">
                  <a:schemeClr val="accent1">
                    <a:tint val="86000"/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'[histogram(version 1).xlsx]Foglio2'!$A$72:$F$78</c:f>
              <c:multiLvlStrCache>
                <c:ptCount val="7"/>
                <c:lvl>
                  <c:pt idx="0">
                    <c:v>0,14</c:v>
                  </c:pt>
                  <c:pt idx="1">
                    <c:v>0,29</c:v>
                  </c:pt>
                  <c:pt idx="2">
                    <c:v>0,27</c:v>
                  </c:pt>
                  <c:pt idx="3">
                    <c:v>0,18</c:v>
                  </c:pt>
                  <c:pt idx="4">
                    <c:v>0,06</c:v>
                  </c:pt>
                  <c:pt idx="5">
                    <c:v>0,13</c:v>
                  </c:pt>
                  <c:pt idx="6">
                    <c:v>0,42</c:v>
                  </c:pt>
                </c:lvl>
                <c:lvl>
                  <c:pt idx="0">
                    <c:v>13</c:v>
                  </c:pt>
                  <c:pt idx="1">
                    <c:v>21</c:v>
                  </c:pt>
                  <c:pt idx="2">
                    <c:v>24</c:v>
                  </c:pt>
                  <c:pt idx="3">
                    <c:v>23</c:v>
                  </c:pt>
                  <c:pt idx="4">
                    <c:v>20</c:v>
                  </c:pt>
                  <c:pt idx="5">
                    <c:v>35</c:v>
                  </c:pt>
                  <c:pt idx="6">
                    <c:v>18</c:v>
                  </c:pt>
                </c:lvl>
                <c:lvl>
                  <c:pt idx="0">
                    <c:v>5751</c:v>
                  </c:pt>
                  <c:pt idx="1">
                    <c:v>6034</c:v>
                  </c:pt>
                  <c:pt idx="2">
                    <c:v>8109</c:v>
                  </c:pt>
                  <c:pt idx="3">
                    <c:v>14901</c:v>
                  </c:pt>
                  <c:pt idx="4">
                    <c:v>25113</c:v>
                  </c:pt>
                  <c:pt idx="5">
                    <c:v>58979</c:v>
                  </c:pt>
                  <c:pt idx="6">
                    <c:v>10632</c:v>
                  </c:pt>
                </c:lvl>
                <c:lvl>
                  <c:pt idx="0">
                    <c:v>611</c:v>
                  </c:pt>
                  <c:pt idx="1">
                    <c:v>941</c:v>
                  </c:pt>
                  <c:pt idx="2">
                    <c:v>1125</c:v>
                  </c:pt>
                  <c:pt idx="3">
                    <c:v>4360</c:v>
                  </c:pt>
                  <c:pt idx="4">
                    <c:v>5349</c:v>
                  </c:pt>
                  <c:pt idx="5">
                    <c:v>21266</c:v>
                  </c:pt>
                  <c:pt idx="6">
                    <c:v>2823</c:v>
                  </c:pt>
                </c:lvl>
                <c:lvl>
                  <c:pt idx="0">
                    <c:v>139</c:v>
                  </c:pt>
                  <c:pt idx="1">
                    <c:v>181</c:v>
                  </c:pt>
                  <c:pt idx="2">
                    <c:v>190</c:v>
                  </c:pt>
                  <c:pt idx="3">
                    <c:v>261</c:v>
                  </c:pt>
                  <c:pt idx="4">
                    <c:v>461</c:v>
                  </c:pt>
                  <c:pt idx="5">
                    <c:v>622</c:v>
                  </c:pt>
                  <c:pt idx="6">
                    <c:v>81</c:v>
                  </c:pt>
                </c:lvl>
                <c:lvl>
                  <c:pt idx="0">
                    <c:v>instance01</c:v>
                  </c:pt>
                  <c:pt idx="1">
                    <c:v>instance02</c:v>
                  </c:pt>
                  <c:pt idx="2">
                    <c:v>instance03</c:v>
                  </c:pt>
                  <c:pt idx="3">
                    <c:v>instance04</c:v>
                  </c:pt>
                  <c:pt idx="4">
                    <c:v>instance05</c:v>
                  </c:pt>
                  <c:pt idx="5">
                    <c:v>instance06</c:v>
                  </c:pt>
                  <c:pt idx="6">
                    <c:v>instance07</c:v>
                  </c:pt>
                </c:lvl>
              </c:multiLvlStrCache>
            </c:multiLvlStrRef>
          </c:cat>
          <c:val>
            <c:numRef>
              <c:f>'[histogram(version 1).xlsx]Foglio2'!$I$5,'[histogram(version 1).xlsx]Foglio2'!$I$13,'[histogram(version 1).xlsx]Foglio2'!$I$21,'[histogram(version 1).xlsx]Foglio2'!$I$29,'[histogram(version 1).xlsx]Foglio2'!$I$37,'[histogram(version 1).xlsx]Foglio2'!$I$45,'[histogram(version 1).xlsx]Foglio2'!$I$53</c:f>
              <c:numCache>
                <c:formatCode>0.00</c:formatCode>
                <c:ptCount val="7"/>
                <c:pt idx="0">
                  <c:v>0</c:v>
                </c:pt>
                <c:pt idx="1">
                  <c:v>3.6666666666666661</c:v>
                </c:pt>
                <c:pt idx="2">
                  <c:v>3</c:v>
                </c:pt>
                <c:pt idx="3">
                  <c:v>5</c:v>
                </c:pt>
                <c:pt idx="4">
                  <c:v>3.333333333333333</c:v>
                </c:pt>
                <c:pt idx="5">
                  <c:v>6.666666666666667</c:v>
                </c:pt>
                <c:pt idx="6">
                  <c:v>0.66666666666666696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3C-4C6D-B94D-14E3703AD4DB}"/>
            </c:ext>
          </c:extLst>
        </c:ser>
        <c:ser>
          <c:idx val="0"/>
          <c:order val="1"/>
          <c:tx>
            <c:v>Descent</c:v>
          </c:tx>
          <c:spPr>
            <a:gradFill rotWithShape="1">
              <a:gsLst>
                <a:gs pos="0">
                  <a:schemeClr val="accent1">
                    <a:shade val="58000"/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shade val="58000"/>
                    <a:shade val="84000"/>
                    <a:satMod val="130000"/>
                    <a:lumMod val="92000"/>
                  </a:schemeClr>
                </a:gs>
                <a:gs pos="100000">
                  <a:schemeClr val="accent1">
                    <a:shade val="58000"/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'[histogram(version 1).xlsx]Foglio2'!$A$72:$F$78</c:f>
              <c:multiLvlStrCache>
                <c:ptCount val="7"/>
                <c:lvl>
                  <c:pt idx="0">
                    <c:v>0,14</c:v>
                  </c:pt>
                  <c:pt idx="1">
                    <c:v>0,29</c:v>
                  </c:pt>
                  <c:pt idx="2">
                    <c:v>0,27</c:v>
                  </c:pt>
                  <c:pt idx="3">
                    <c:v>0,18</c:v>
                  </c:pt>
                  <c:pt idx="4">
                    <c:v>0,06</c:v>
                  </c:pt>
                  <c:pt idx="5">
                    <c:v>0,13</c:v>
                  </c:pt>
                  <c:pt idx="6">
                    <c:v>0,42</c:v>
                  </c:pt>
                </c:lvl>
                <c:lvl>
                  <c:pt idx="0">
                    <c:v>13</c:v>
                  </c:pt>
                  <c:pt idx="1">
                    <c:v>21</c:v>
                  </c:pt>
                  <c:pt idx="2">
                    <c:v>24</c:v>
                  </c:pt>
                  <c:pt idx="3">
                    <c:v>23</c:v>
                  </c:pt>
                  <c:pt idx="4">
                    <c:v>20</c:v>
                  </c:pt>
                  <c:pt idx="5">
                    <c:v>35</c:v>
                  </c:pt>
                  <c:pt idx="6">
                    <c:v>18</c:v>
                  </c:pt>
                </c:lvl>
                <c:lvl>
                  <c:pt idx="0">
                    <c:v>5751</c:v>
                  </c:pt>
                  <c:pt idx="1">
                    <c:v>6034</c:v>
                  </c:pt>
                  <c:pt idx="2">
                    <c:v>8109</c:v>
                  </c:pt>
                  <c:pt idx="3">
                    <c:v>14901</c:v>
                  </c:pt>
                  <c:pt idx="4">
                    <c:v>25113</c:v>
                  </c:pt>
                  <c:pt idx="5">
                    <c:v>58979</c:v>
                  </c:pt>
                  <c:pt idx="6">
                    <c:v>10632</c:v>
                  </c:pt>
                </c:lvl>
                <c:lvl>
                  <c:pt idx="0">
                    <c:v>611</c:v>
                  </c:pt>
                  <c:pt idx="1">
                    <c:v>941</c:v>
                  </c:pt>
                  <c:pt idx="2">
                    <c:v>1125</c:v>
                  </c:pt>
                  <c:pt idx="3">
                    <c:v>4360</c:v>
                  </c:pt>
                  <c:pt idx="4">
                    <c:v>5349</c:v>
                  </c:pt>
                  <c:pt idx="5">
                    <c:v>21266</c:v>
                  </c:pt>
                  <c:pt idx="6">
                    <c:v>2823</c:v>
                  </c:pt>
                </c:lvl>
                <c:lvl>
                  <c:pt idx="0">
                    <c:v>139</c:v>
                  </c:pt>
                  <c:pt idx="1">
                    <c:v>181</c:v>
                  </c:pt>
                  <c:pt idx="2">
                    <c:v>190</c:v>
                  </c:pt>
                  <c:pt idx="3">
                    <c:v>261</c:v>
                  </c:pt>
                  <c:pt idx="4">
                    <c:v>461</c:v>
                  </c:pt>
                  <c:pt idx="5">
                    <c:v>622</c:v>
                  </c:pt>
                  <c:pt idx="6">
                    <c:v>81</c:v>
                  </c:pt>
                </c:lvl>
                <c:lvl>
                  <c:pt idx="0">
                    <c:v>instance01</c:v>
                  </c:pt>
                  <c:pt idx="1">
                    <c:v>instance02</c:v>
                  </c:pt>
                  <c:pt idx="2">
                    <c:v>instance03</c:v>
                  </c:pt>
                  <c:pt idx="3">
                    <c:v>instance04</c:v>
                  </c:pt>
                  <c:pt idx="4">
                    <c:v>instance05</c:v>
                  </c:pt>
                  <c:pt idx="5">
                    <c:v>instance06</c:v>
                  </c:pt>
                  <c:pt idx="6">
                    <c:v>instance07</c:v>
                  </c:pt>
                </c:lvl>
              </c:multiLvlStrCache>
            </c:multiLvlStrRef>
          </c:cat>
          <c:val>
            <c:numRef>
              <c:f>'[histogram(version 1).xlsx]Foglio2'!$I$6,'[histogram(version 1).xlsx]Foglio2'!$I$14,'[histogram(version 1).xlsx]Foglio2'!$I$22,'[histogram(version 1).xlsx]Foglio2'!$I$30,'[histogram(version 1).xlsx]Foglio2'!$I$38,'[histogram(version 1).xlsx]Foglio2'!$I$46,'[histogram(version 1).xlsx]Foglio2'!$I$54</c:f>
              <c:numCache>
                <c:formatCode>0.00</c:formatCode>
                <c:ptCount val="7"/>
                <c:pt idx="0">
                  <c:v>1.6722408026755851</c:v>
                </c:pt>
                <c:pt idx="1">
                  <c:v>4.666666666666667</c:v>
                </c:pt>
                <c:pt idx="2">
                  <c:v>6.3333333333333357</c:v>
                </c:pt>
                <c:pt idx="3">
                  <c:v>9</c:v>
                </c:pt>
                <c:pt idx="4">
                  <c:v>20.666666666666671</c:v>
                </c:pt>
                <c:pt idx="5">
                  <c:v>49.666666666666629</c:v>
                </c:pt>
                <c:pt idx="6">
                  <c:v>0.66666666666666696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3C-4C6D-B94D-14E3703AD4DB}"/>
            </c:ext>
          </c:extLst>
        </c:ser>
        <c:ser>
          <c:idx val="3"/>
          <c:order val="2"/>
          <c:tx>
            <c:v>GreedyShuffle</c:v>
          </c:tx>
          <c:spPr>
            <a:gradFill rotWithShape="1">
              <a:gsLst>
                <a:gs pos="0">
                  <a:schemeClr val="accent1">
                    <a:tint val="58000"/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tint val="58000"/>
                    <a:shade val="84000"/>
                    <a:satMod val="130000"/>
                    <a:lumMod val="92000"/>
                  </a:schemeClr>
                </a:gs>
                <a:gs pos="100000">
                  <a:schemeClr val="accent1">
                    <a:tint val="58000"/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'[histogram(version 1).xlsx]Foglio2'!$A$72:$F$78</c:f>
              <c:multiLvlStrCache>
                <c:ptCount val="7"/>
                <c:lvl>
                  <c:pt idx="0">
                    <c:v>0,14</c:v>
                  </c:pt>
                  <c:pt idx="1">
                    <c:v>0,29</c:v>
                  </c:pt>
                  <c:pt idx="2">
                    <c:v>0,27</c:v>
                  </c:pt>
                  <c:pt idx="3">
                    <c:v>0,18</c:v>
                  </c:pt>
                  <c:pt idx="4">
                    <c:v>0,06</c:v>
                  </c:pt>
                  <c:pt idx="5">
                    <c:v>0,13</c:v>
                  </c:pt>
                  <c:pt idx="6">
                    <c:v>0,42</c:v>
                  </c:pt>
                </c:lvl>
                <c:lvl>
                  <c:pt idx="0">
                    <c:v>13</c:v>
                  </c:pt>
                  <c:pt idx="1">
                    <c:v>21</c:v>
                  </c:pt>
                  <c:pt idx="2">
                    <c:v>24</c:v>
                  </c:pt>
                  <c:pt idx="3">
                    <c:v>23</c:v>
                  </c:pt>
                  <c:pt idx="4">
                    <c:v>20</c:v>
                  </c:pt>
                  <c:pt idx="5">
                    <c:v>35</c:v>
                  </c:pt>
                  <c:pt idx="6">
                    <c:v>18</c:v>
                  </c:pt>
                </c:lvl>
                <c:lvl>
                  <c:pt idx="0">
                    <c:v>5751</c:v>
                  </c:pt>
                  <c:pt idx="1">
                    <c:v>6034</c:v>
                  </c:pt>
                  <c:pt idx="2">
                    <c:v>8109</c:v>
                  </c:pt>
                  <c:pt idx="3">
                    <c:v>14901</c:v>
                  </c:pt>
                  <c:pt idx="4">
                    <c:v>25113</c:v>
                  </c:pt>
                  <c:pt idx="5">
                    <c:v>58979</c:v>
                  </c:pt>
                  <c:pt idx="6">
                    <c:v>10632</c:v>
                  </c:pt>
                </c:lvl>
                <c:lvl>
                  <c:pt idx="0">
                    <c:v>611</c:v>
                  </c:pt>
                  <c:pt idx="1">
                    <c:v>941</c:v>
                  </c:pt>
                  <c:pt idx="2">
                    <c:v>1125</c:v>
                  </c:pt>
                  <c:pt idx="3">
                    <c:v>4360</c:v>
                  </c:pt>
                  <c:pt idx="4">
                    <c:v>5349</c:v>
                  </c:pt>
                  <c:pt idx="5">
                    <c:v>21266</c:v>
                  </c:pt>
                  <c:pt idx="6">
                    <c:v>2823</c:v>
                  </c:pt>
                </c:lvl>
                <c:lvl>
                  <c:pt idx="0">
                    <c:v>139</c:v>
                  </c:pt>
                  <c:pt idx="1">
                    <c:v>181</c:v>
                  </c:pt>
                  <c:pt idx="2">
                    <c:v>190</c:v>
                  </c:pt>
                  <c:pt idx="3">
                    <c:v>261</c:v>
                  </c:pt>
                  <c:pt idx="4">
                    <c:v>461</c:v>
                  </c:pt>
                  <c:pt idx="5">
                    <c:v>622</c:v>
                  </c:pt>
                  <c:pt idx="6">
                    <c:v>81</c:v>
                  </c:pt>
                </c:lvl>
                <c:lvl>
                  <c:pt idx="0">
                    <c:v>instance01</c:v>
                  </c:pt>
                  <c:pt idx="1">
                    <c:v>instance02</c:v>
                  </c:pt>
                  <c:pt idx="2">
                    <c:v>instance03</c:v>
                  </c:pt>
                  <c:pt idx="3">
                    <c:v>instance04</c:v>
                  </c:pt>
                  <c:pt idx="4">
                    <c:v>instance05</c:v>
                  </c:pt>
                  <c:pt idx="5">
                    <c:v>instance06</c:v>
                  </c:pt>
                  <c:pt idx="6">
                    <c:v>instance07</c:v>
                  </c:pt>
                </c:lvl>
              </c:multiLvlStrCache>
            </c:multiLvlStrRef>
          </c:cat>
          <c:val>
            <c:numRef>
              <c:f>'[histogram(version 1).xlsx]Foglio2'!$I$8,'[histogram(version 1).xlsx]Foglio2'!$I$16,'[histogram(version 1).xlsx]Foglio2'!$I$24,'[histogram(version 1).xlsx]Foglio2'!$I$32,'[histogram(version 1).xlsx]Foglio2'!$I$40,'[histogram(version 1).xlsx]Foglio2'!$I$48,'[histogram(version 1).xlsx]Foglio2'!$I$56</c:f>
              <c:numCache>
                <c:formatCode>0.00</c:formatCode>
                <c:ptCount val="7"/>
                <c:pt idx="0">
                  <c:v>5.0167224080267561</c:v>
                </c:pt>
                <c:pt idx="1">
                  <c:v>21.666666666666671</c:v>
                </c:pt>
                <c:pt idx="2">
                  <c:v>15</c:v>
                </c:pt>
                <c:pt idx="3">
                  <c:v>27</c:v>
                </c:pt>
                <c:pt idx="4">
                  <c:v>24.333333333333311</c:v>
                </c:pt>
                <c:pt idx="5">
                  <c:v>0</c:v>
                </c:pt>
                <c:pt idx="6">
                  <c:v>5.6666666666666661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23C-4C6D-B94D-14E3703AD4DB}"/>
            </c:ext>
          </c:extLst>
        </c:ser>
        <c:ser>
          <c:idx val="1"/>
          <c:order val="3"/>
          <c:tx>
            <c:v>Annealing</c:v>
          </c:tx>
          <c:spPr>
            <a:gradFill rotWithShape="1">
              <a:gsLst>
                <a:gs pos="0">
                  <a:schemeClr val="accent1">
                    <a:shade val="86000"/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shade val="86000"/>
                    <a:shade val="84000"/>
                    <a:satMod val="130000"/>
                    <a:lumMod val="92000"/>
                  </a:schemeClr>
                </a:gs>
                <a:gs pos="100000">
                  <a:schemeClr val="accent1">
                    <a:shade val="86000"/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'[histogram(version 1).xlsx]Foglio2'!$A$72:$F$78</c:f>
              <c:multiLvlStrCache>
                <c:ptCount val="7"/>
                <c:lvl>
                  <c:pt idx="0">
                    <c:v>0,14</c:v>
                  </c:pt>
                  <c:pt idx="1">
                    <c:v>0,29</c:v>
                  </c:pt>
                  <c:pt idx="2">
                    <c:v>0,27</c:v>
                  </c:pt>
                  <c:pt idx="3">
                    <c:v>0,18</c:v>
                  </c:pt>
                  <c:pt idx="4">
                    <c:v>0,06</c:v>
                  </c:pt>
                  <c:pt idx="5">
                    <c:v>0,13</c:v>
                  </c:pt>
                  <c:pt idx="6">
                    <c:v>0,42</c:v>
                  </c:pt>
                </c:lvl>
                <c:lvl>
                  <c:pt idx="0">
                    <c:v>13</c:v>
                  </c:pt>
                  <c:pt idx="1">
                    <c:v>21</c:v>
                  </c:pt>
                  <c:pt idx="2">
                    <c:v>24</c:v>
                  </c:pt>
                  <c:pt idx="3">
                    <c:v>23</c:v>
                  </c:pt>
                  <c:pt idx="4">
                    <c:v>20</c:v>
                  </c:pt>
                  <c:pt idx="5">
                    <c:v>35</c:v>
                  </c:pt>
                  <c:pt idx="6">
                    <c:v>18</c:v>
                  </c:pt>
                </c:lvl>
                <c:lvl>
                  <c:pt idx="0">
                    <c:v>5751</c:v>
                  </c:pt>
                  <c:pt idx="1">
                    <c:v>6034</c:v>
                  </c:pt>
                  <c:pt idx="2">
                    <c:v>8109</c:v>
                  </c:pt>
                  <c:pt idx="3">
                    <c:v>14901</c:v>
                  </c:pt>
                  <c:pt idx="4">
                    <c:v>25113</c:v>
                  </c:pt>
                  <c:pt idx="5">
                    <c:v>58979</c:v>
                  </c:pt>
                  <c:pt idx="6">
                    <c:v>10632</c:v>
                  </c:pt>
                </c:lvl>
                <c:lvl>
                  <c:pt idx="0">
                    <c:v>611</c:v>
                  </c:pt>
                  <c:pt idx="1">
                    <c:v>941</c:v>
                  </c:pt>
                  <c:pt idx="2">
                    <c:v>1125</c:v>
                  </c:pt>
                  <c:pt idx="3">
                    <c:v>4360</c:v>
                  </c:pt>
                  <c:pt idx="4">
                    <c:v>5349</c:v>
                  </c:pt>
                  <c:pt idx="5">
                    <c:v>21266</c:v>
                  </c:pt>
                  <c:pt idx="6">
                    <c:v>2823</c:v>
                  </c:pt>
                </c:lvl>
                <c:lvl>
                  <c:pt idx="0">
                    <c:v>139</c:v>
                  </c:pt>
                  <c:pt idx="1">
                    <c:v>181</c:v>
                  </c:pt>
                  <c:pt idx="2">
                    <c:v>190</c:v>
                  </c:pt>
                  <c:pt idx="3">
                    <c:v>261</c:v>
                  </c:pt>
                  <c:pt idx="4">
                    <c:v>461</c:v>
                  </c:pt>
                  <c:pt idx="5">
                    <c:v>622</c:v>
                  </c:pt>
                  <c:pt idx="6">
                    <c:v>81</c:v>
                  </c:pt>
                </c:lvl>
                <c:lvl>
                  <c:pt idx="0">
                    <c:v>instance01</c:v>
                  </c:pt>
                  <c:pt idx="1">
                    <c:v>instance02</c:v>
                  </c:pt>
                  <c:pt idx="2">
                    <c:v>instance03</c:v>
                  </c:pt>
                  <c:pt idx="3">
                    <c:v>instance04</c:v>
                  </c:pt>
                  <c:pt idx="4">
                    <c:v>instance05</c:v>
                  </c:pt>
                  <c:pt idx="5">
                    <c:v>instance06</c:v>
                  </c:pt>
                  <c:pt idx="6">
                    <c:v>instance07</c:v>
                  </c:pt>
                </c:lvl>
              </c:multiLvlStrCache>
            </c:multiLvlStrRef>
          </c:cat>
          <c:val>
            <c:numRef>
              <c:f>'[histogram(version 1).xlsx]Foglio2'!$I$7,'[histogram(version 1).xlsx]Foglio2'!$I$15,'[histogram(version 1).xlsx]Foglio2'!$I$23,'[histogram(version 1).xlsx]Foglio2'!$I$31,'[histogram(version 1).xlsx]Foglio2'!$I$39,'[histogram(version 1).xlsx]Foglio2'!$I$47,'[histogram(version 1).xlsx]Foglio2'!$I$55</c:f>
              <c:numCache>
                <c:formatCode>0.00</c:formatCode>
                <c:ptCount val="7"/>
                <c:pt idx="0">
                  <c:v>92.976588628762542</c:v>
                </c:pt>
                <c:pt idx="1">
                  <c:v>68.666666666666671</c:v>
                </c:pt>
                <c:pt idx="2">
                  <c:v>75.333333333333286</c:v>
                </c:pt>
                <c:pt idx="3">
                  <c:v>59</c:v>
                </c:pt>
                <c:pt idx="4">
                  <c:v>51.666666666666629</c:v>
                </c:pt>
                <c:pt idx="5">
                  <c:v>43</c:v>
                </c:pt>
                <c:pt idx="6">
                  <c:v>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23C-4C6D-B94D-14E3703AD4D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370618752"/>
        <c:axId val="1370621504"/>
        <c:axId val="1370623984"/>
      </c:bar3DChart>
      <c:catAx>
        <c:axId val="13706187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70621504"/>
        <c:crosses val="autoZero"/>
        <c:auto val="1"/>
        <c:lblAlgn val="ctr"/>
        <c:lblOffset val="100"/>
        <c:noMultiLvlLbl val="0"/>
      </c:catAx>
      <c:valAx>
        <c:axId val="1370621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0618752"/>
        <c:crosses val="autoZero"/>
        <c:crossBetween val="between"/>
      </c:valAx>
      <c:serAx>
        <c:axId val="13706239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0621504"/>
        <c:crosses val="autoZero"/>
      </c:ser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Benchmark</a:t>
            </a:r>
            <a:r>
              <a:rPr lang="en-US" baseline="0" dirty="0"/>
              <a:t> % gap</a:t>
            </a:r>
            <a:r>
              <a:rPr lang="en-US" dirty="0"/>
              <a:t> during development for each instances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4"/>
          <c:order val="0"/>
          <c:tx>
            <c:v>v0.1</c:v>
          </c:tx>
          <c:spPr>
            <a:gradFill rotWithShape="1">
              <a:gsLst>
                <a:gs pos="0">
                  <a:schemeClr val="accent5">
                    <a:tint val="98000"/>
                    <a:satMod val="110000"/>
                    <a:lumMod val="104000"/>
                  </a:schemeClr>
                </a:gs>
                <a:gs pos="69000">
                  <a:schemeClr val="accent5">
                    <a:shade val="84000"/>
                    <a:satMod val="130000"/>
                    <a:lumMod val="92000"/>
                  </a:schemeClr>
                </a:gs>
                <a:gs pos="100000">
                  <a:schemeClr val="accent5"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0" h="0"/>
            </a:sp3d>
          </c:spPr>
          <c:invertIfNegative val="0"/>
          <c:val>
            <c:numRef>
              <c:f>Foglio1!$J$4:$J$10</c:f>
              <c:numCache>
                <c:formatCode>0.00</c:formatCode>
                <c:ptCount val="7"/>
                <c:pt idx="0">
                  <c:v>12.07854352251514</c:v>
                </c:pt>
                <c:pt idx="1">
                  <c:v>44.055603157929298</c:v>
                </c:pt>
                <c:pt idx="2">
                  <c:v>68.573762070149556</c:v>
                </c:pt>
                <c:pt idx="3">
                  <c:v>68.454836351309709</c:v>
                </c:pt>
                <c:pt idx="4">
                  <c:v>40.59262994799748</c:v>
                </c:pt>
                <c:pt idx="5">
                  <c:v>64.226372259143957</c:v>
                </c:pt>
                <c:pt idx="6">
                  <c:v>49.249261290781249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21-4AC6-9462-5900E7F2AF98}"/>
            </c:ext>
          </c:extLst>
        </c:ser>
        <c:ser>
          <c:idx val="0"/>
          <c:order val="1"/>
          <c:tx>
            <c:v>v0.3</c:v>
          </c:tx>
          <c:spPr>
            <a:gradFill rotWithShape="1">
              <a:gsLst>
                <a:gs pos="0">
                  <a:schemeClr val="accent1"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shade val="84000"/>
                    <a:satMod val="130000"/>
                    <a:lumMod val="92000"/>
                  </a:schemeClr>
                </a:gs>
                <a:gs pos="100000">
                  <a:schemeClr val="accent1"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0" h="0"/>
            </a:sp3d>
          </c:spPr>
          <c:invertIfNegative val="0"/>
          <c:val>
            <c:numRef>
              <c:f>Foglio1!$L$4:$L$10</c:f>
              <c:numCache>
                <c:formatCode>0.00</c:formatCode>
                <c:ptCount val="7"/>
                <c:pt idx="0">
                  <c:v>3.5943251398420131</c:v>
                </c:pt>
                <c:pt idx="1">
                  <c:v>29.768168436725858</c:v>
                </c:pt>
                <c:pt idx="2">
                  <c:v>51.903349490157858</c:v>
                </c:pt>
                <c:pt idx="3">
                  <c:v>49.030697913570222</c:v>
                </c:pt>
                <c:pt idx="4">
                  <c:v>41.166224314308607</c:v>
                </c:pt>
                <c:pt idx="5">
                  <c:v>51.87654906525632</c:v>
                </c:pt>
                <c:pt idx="6">
                  <c:v>27.90661692619954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21-4AC6-9462-5900E7F2AF98}"/>
            </c:ext>
          </c:extLst>
        </c:ser>
        <c:ser>
          <c:idx val="1"/>
          <c:order val="2"/>
          <c:tx>
            <c:v>v0.4</c:v>
          </c:tx>
          <c:spPr>
            <a:gradFill rotWithShape="1">
              <a:gsLst>
                <a:gs pos="0">
                  <a:schemeClr val="accent2">
                    <a:tint val="98000"/>
                    <a:satMod val="110000"/>
                    <a:lumMod val="104000"/>
                  </a:schemeClr>
                </a:gs>
                <a:gs pos="69000">
                  <a:schemeClr val="accent2">
                    <a:shade val="84000"/>
                    <a:satMod val="130000"/>
                    <a:lumMod val="92000"/>
                  </a:schemeClr>
                </a:gs>
                <a:gs pos="100000">
                  <a:schemeClr val="accent2"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0" h="0"/>
            </a:sp3d>
          </c:spPr>
          <c:invertIfNegative val="0"/>
          <c:val>
            <c:numRef>
              <c:f>Foglio1!$N$4:$N$10</c:f>
              <c:numCache>
                <c:formatCode>0.00</c:formatCode>
                <c:ptCount val="7"/>
                <c:pt idx="0">
                  <c:v>1.0470855143303051</c:v>
                </c:pt>
                <c:pt idx="1">
                  <c:v>21.124832247250101</c:v>
                </c:pt>
                <c:pt idx="2">
                  <c:v>30.427052202420811</c:v>
                </c:pt>
                <c:pt idx="3">
                  <c:v>30.26742075690127</c:v>
                </c:pt>
                <c:pt idx="4">
                  <c:v>26.485309046831119</c:v>
                </c:pt>
                <c:pt idx="5">
                  <c:v>32.859135157647472</c:v>
                </c:pt>
                <c:pt idx="6">
                  <c:v>21.99634617908459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221-4AC6-9462-5900E7F2AF98}"/>
            </c:ext>
          </c:extLst>
        </c:ser>
        <c:ser>
          <c:idx val="2"/>
          <c:order val="3"/>
          <c:tx>
            <c:v>v0.5</c:v>
          </c:tx>
          <c:spPr>
            <a:gradFill rotWithShape="1">
              <a:gsLst>
                <a:gs pos="0">
                  <a:schemeClr val="accent3">
                    <a:tint val="98000"/>
                    <a:satMod val="110000"/>
                    <a:lumMod val="104000"/>
                  </a:schemeClr>
                </a:gs>
                <a:gs pos="69000">
                  <a:schemeClr val="accent3">
                    <a:shade val="84000"/>
                    <a:satMod val="130000"/>
                    <a:lumMod val="92000"/>
                  </a:schemeClr>
                </a:gs>
                <a:gs pos="100000">
                  <a:schemeClr val="accent3"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0" h="0"/>
            </a:sp3d>
          </c:spPr>
          <c:invertIfNegative val="0"/>
          <c:val>
            <c:numRef>
              <c:f>Foglio1!$R$4:$R$10</c:f>
              <c:numCache>
                <c:formatCode>0.00</c:formatCode>
                <c:ptCount val="7"/>
                <c:pt idx="0">
                  <c:v>0.44084248345852001</c:v>
                </c:pt>
                <c:pt idx="1">
                  <c:v>15.79477493040673</c:v>
                </c:pt>
                <c:pt idx="2">
                  <c:v>20.833672651883209</c:v>
                </c:pt>
                <c:pt idx="3">
                  <c:v>19.978717675136661</c:v>
                </c:pt>
                <c:pt idx="4">
                  <c:v>19.679689403301399</c:v>
                </c:pt>
                <c:pt idx="5">
                  <c:v>23.038398096550651</c:v>
                </c:pt>
                <c:pt idx="6">
                  <c:v>25.35942953350353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221-4AC6-9462-5900E7F2AF98}"/>
            </c:ext>
          </c:extLst>
        </c:ser>
        <c:ser>
          <c:idx val="3"/>
          <c:order val="4"/>
          <c:tx>
            <c:v>v0.7</c:v>
          </c:tx>
          <c:spPr>
            <a:gradFill rotWithShape="1">
              <a:gsLst>
                <a:gs pos="0">
                  <a:schemeClr val="accent4">
                    <a:tint val="98000"/>
                    <a:satMod val="110000"/>
                    <a:lumMod val="104000"/>
                  </a:schemeClr>
                </a:gs>
                <a:gs pos="69000">
                  <a:schemeClr val="accent4">
                    <a:shade val="84000"/>
                    <a:satMod val="130000"/>
                    <a:lumMod val="92000"/>
                  </a:schemeClr>
                </a:gs>
                <a:gs pos="100000">
                  <a:schemeClr val="accent4"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0" h="0"/>
            </a:sp3d>
          </c:spPr>
          <c:invertIfNegative val="0"/>
          <c:val>
            <c:numRef>
              <c:f>Foglio1!$X$4:$X$10</c:f>
              <c:numCache>
                <c:formatCode>0.00</c:formatCode>
                <c:ptCount val="7"/>
                <c:pt idx="0">
                  <c:v>3.0736903751131601E-2</c:v>
                </c:pt>
                <c:pt idx="1">
                  <c:v>7.9322201100469556</c:v>
                </c:pt>
                <c:pt idx="2">
                  <c:v>10.09705649676077</c:v>
                </c:pt>
                <c:pt idx="3">
                  <c:v>8.9125307332890742</c:v>
                </c:pt>
                <c:pt idx="4">
                  <c:v>12.602775127056949</c:v>
                </c:pt>
                <c:pt idx="5">
                  <c:v>19.261191534590331</c:v>
                </c:pt>
                <c:pt idx="6">
                  <c:v>4.2257341347289046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221-4AC6-9462-5900E7F2AF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388759264"/>
        <c:axId val="1388761040"/>
      </c:barChart>
      <c:catAx>
        <c:axId val="1388759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8761040"/>
        <c:crosses val="autoZero"/>
        <c:auto val="1"/>
        <c:lblAlgn val="ctr"/>
        <c:lblOffset val="100"/>
        <c:noMultiLvlLbl val="0"/>
      </c:catAx>
      <c:valAx>
        <c:axId val="1388761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minorGridlines>
          <c:spPr>
            <a:ln>
              <a:solidFill>
                <a:schemeClr val="lt1">
                  <a:lumMod val="95000"/>
                  <a:alpha val="5000"/>
                </a:schemeClr>
              </a:solidFill>
            </a:ln>
            <a:effectLst/>
          </c:spPr>
        </c:min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8759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0.07229</cdr:x>
      <cdr:y>0.80243</cdr:y>
    </cdr:from>
    <cdr:to>
      <cdr:x>0.77878</cdr:x>
      <cdr:y>0.84309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881360" y="5503065"/>
          <a:ext cx="8613514" cy="27884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400" dirty="0">
              <a:solidFill>
                <a:schemeClr val="bg1">
                  <a:lumMod val="95000"/>
                </a:schemeClr>
              </a:solidFill>
            </a:rPr>
            <a:t>Instance 01      Instance 02        Instance 03        Instance 04       Instance 05       Instance 06       Instance 07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AFB7A-17CF-8C44-8080-93AF7347A24D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F356D-41A4-0342-8E44-94109B99363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9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F356D-41A4-0342-8E44-94109B9936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05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DFA7CFB6-B003-BC42-88FE-B4FAC05D1CE1}" type="datetime1">
              <a:rPr lang="it-IT" smtClean="0"/>
              <a:t>09/01/2018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1836-4E15-444F-900D-C97D09E99EE9}" type="datetime1">
              <a:rPr lang="it-IT" smtClean="0"/>
              <a:t>09/01/2018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29D95B6-7928-474A-BABD-3DBC5F85F7BD}" type="datetime1">
              <a:rPr lang="it-IT" smtClean="0"/>
              <a:t>09/01/2018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C7D2-4DED-174D-9310-BDD2301FDAC5}" type="datetime1">
              <a:rPr lang="it-IT" smtClean="0"/>
              <a:t>09/01/2018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1104F8D-FD8A-E849-A431-D3B9642506D8}" type="datetime1">
              <a:rPr lang="it-IT" smtClean="0"/>
              <a:t>09/01/2018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5EB9A5F-66FB-6A4C-9E40-84592031B7EA}" type="datetime1">
              <a:rPr lang="it-IT" smtClean="0"/>
              <a:t>09/01/2018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9D024BA-DF5C-1049-A52F-B8178A2FE085}" type="datetime1">
              <a:rPr lang="it-IT" smtClean="0"/>
              <a:t>09/01/2018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1C44-3C47-E94A-8DA3-119261B04D9E}" type="datetime1">
              <a:rPr lang="it-IT" smtClean="0"/>
              <a:t>09/01/2018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735315A-E8CC-4949-ABED-8487AE126D46}" type="datetime1">
              <a:rPr lang="it-IT" smtClean="0"/>
              <a:t>09/01/2018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5142-48B6-4F4A-940E-67B32832C9FE}" type="datetime1">
              <a:rPr lang="it-IT" smtClean="0"/>
              <a:t>09/01/2018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51D804C-9192-1442-8FC2-D1409F16AFE8}" type="datetime1">
              <a:rPr lang="it-IT" smtClean="0"/>
              <a:t>09/01/2018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402B9-E8CC-854C-A8E1-90183018B3BF}" type="datetime1">
              <a:rPr lang="it-IT" smtClean="0"/>
              <a:t>09/01/2018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Jacopx/OMA_ExamTimeTabl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5"/>
            <a:ext cx="8679915" cy="1102702"/>
          </a:xfrm>
        </p:spPr>
        <p:txBody>
          <a:bodyPr>
            <a:normAutofit/>
          </a:bodyPr>
          <a:lstStyle/>
          <a:p>
            <a:r>
              <a:rPr lang="en-US" dirty="0"/>
              <a:t>OMA Assignment 2017-2018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1" dirty="0"/>
              <a:t>Examination Time Tabling : Group 03</a:t>
            </a:r>
          </a:p>
          <a:p>
            <a:r>
              <a:rPr lang="en-US" sz="1600" i="1" dirty="0"/>
              <a:t>Jacopo Maggio </a:t>
            </a:r>
            <a:r>
              <a:rPr lang="mr-IN" sz="1600" i="1" dirty="0"/>
              <a:t>–</a:t>
            </a:r>
            <a:r>
              <a:rPr lang="en-US" sz="1600" i="1" dirty="0"/>
              <a:t> Stefano </a:t>
            </a:r>
            <a:r>
              <a:rPr lang="en-US" sz="1600" i="1" dirty="0" err="1"/>
              <a:t>Munna</a:t>
            </a:r>
            <a:r>
              <a:rPr lang="en-US" sz="1600" i="1" dirty="0"/>
              <a:t> </a:t>
            </a:r>
            <a:r>
              <a:rPr lang="mr-IN" sz="1600" i="1" dirty="0"/>
              <a:t>–</a:t>
            </a:r>
            <a:r>
              <a:rPr lang="en-US" sz="1600" i="1" dirty="0"/>
              <a:t> Jacopo Nasi </a:t>
            </a:r>
            <a:r>
              <a:rPr lang="mr-IN" sz="1600" i="1" dirty="0"/>
              <a:t>–</a:t>
            </a:r>
            <a:r>
              <a:rPr lang="en-US" sz="1600" i="1" dirty="0"/>
              <a:t> Andrea </a:t>
            </a:r>
            <a:r>
              <a:rPr lang="en-US" sz="1600" i="1" dirty="0" err="1"/>
              <a:t>Santu</a:t>
            </a:r>
            <a:r>
              <a:rPr lang="en-US" sz="1600" i="1" dirty="0"/>
              <a:t> </a:t>
            </a:r>
            <a:r>
              <a:rPr lang="mr-IN" sz="1600" i="1" dirty="0"/>
              <a:t>–</a:t>
            </a:r>
            <a:r>
              <a:rPr lang="en-US" sz="1600" i="1" dirty="0"/>
              <a:t> Marco </a:t>
            </a:r>
            <a:r>
              <a:rPr lang="en-US" sz="1600" i="1" dirty="0" err="1"/>
              <a:t>Torlaschi</a:t>
            </a:r>
            <a:endParaRPr lang="en-US" sz="16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34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local search implements 3 different algorithms: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Move Exam</a:t>
            </a:r>
            <a:r>
              <a:rPr lang="en-US" dirty="0"/>
              <a:t>: Change the timeslot of an exam.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Swap Exams</a:t>
            </a:r>
            <a:r>
              <a:rPr lang="en-US" dirty="0"/>
              <a:t>: Swap the timeslots of two exams.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Bounded Shift</a:t>
            </a:r>
            <a:r>
              <a:rPr lang="en-US" dirty="0"/>
              <a:t>: Shift a portion of timeslots.</a:t>
            </a:r>
          </a:p>
          <a:p>
            <a:r>
              <a:rPr lang="en-US" dirty="0"/>
              <a:t>These 3 (+ the previous local swap) procedures are used until the solution is improving.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228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Workflow</a:t>
            </a:r>
            <a:r>
              <a:rPr lang="en-US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Start from a feasible solution.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Move an exam to another timeslots.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If WORST or UNFEASIBLE accept the solution, with probability, depending on temperature.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Reduce temperature to converge to a minimum.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Reuse the TABU SEARCH to restore the feasibility.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Apply local search to find a minimum.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28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Slot Shuffle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from a feasible, it adds, one at a time a timeslot evaluating the benchmark.</a:t>
            </a:r>
          </a:p>
          <a:p>
            <a:r>
              <a:rPr lang="en-US" dirty="0">
                <a:solidFill>
                  <a:srgbClr val="00B050"/>
                </a:solidFill>
              </a:rPr>
              <a:t>ADVANTAGES:</a:t>
            </a:r>
          </a:p>
          <a:p>
            <a:pPr lvl="1"/>
            <a:r>
              <a:rPr lang="en-US" dirty="0"/>
              <a:t>Random</a:t>
            </a:r>
          </a:p>
          <a:p>
            <a:pPr lvl="1"/>
            <a:r>
              <a:rPr lang="en-US" dirty="0"/>
              <a:t>Fast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501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Improve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techniques tried but not used in the final version...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03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from two or more parents it performs a cross-over between them and occasionally a mutating.</a:t>
            </a:r>
          </a:p>
          <a:p>
            <a:r>
              <a:rPr lang="en-US" dirty="0"/>
              <a:t>This algorithm not fit very well this problem because it could generate a lot of unfeasible solution due to its randomness.</a:t>
            </a:r>
          </a:p>
          <a:p>
            <a:r>
              <a:rPr lang="en-US" dirty="0">
                <a:solidFill>
                  <a:srgbClr val="FF0000"/>
                </a:solidFill>
              </a:rPr>
              <a:t>DRAWBACKS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Not too easy</a:t>
            </a:r>
          </a:p>
          <a:p>
            <a:pPr lvl="1"/>
            <a:r>
              <a:rPr lang="en-US" dirty="0"/>
              <a:t>Lot of unfeasible solutions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427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29"/>
            <a:ext cx="5490224" cy="3163095"/>
          </a:xfrm>
        </p:spPr>
        <p:txBody>
          <a:bodyPr anchor="ctr"/>
          <a:lstStyle/>
          <a:p>
            <a:r>
              <a:rPr lang="en-US" dirty="0"/>
              <a:t>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293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E4D137-6351-4496-B0DE-EE5D2D2FC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Average % Algorithm Execution Time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AD23D3-52EB-43AE-B408-78EE48413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4344993-EB5E-481E-9648-C751E3522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5" name="Grafico 4">
            <a:extLst>
              <a:ext uri="{FF2B5EF4-FFF2-40B4-BE49-F238E27FC236}">
                <a16:creationId xmlns:a16="http://schemas.microsoft.com/office/drawing/2014/main" id="{D2FAD8B6-79C6-44E9-93E3-A22CD9B245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4945180"/>
              </p:ext>
            </p:extLst>
          </p:nvPr>
        </p:nvGraphicFramePr>
        <p:xfrm>
          <a:off x="4670960" y="803186"/>
          <a:ext cx="6772902" cy="5481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52836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52846D3-11F6-459C-8F16-859F00A06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A6D627D2-81FA-4782-A659-8360C94599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977873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04109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29"/>
            <a:ext cx="5490224" cy="3163095"/>
          </a:xfrm>
        </p:spPr>
        <p:txBody>
          <a:bodyPr anchor="ctr"/>
          <a:lstStyle/>
          <a:p>
            <a:r>
              <a:rPr lang="en-US" sz="6600" dirty="0"/>
              <a:t>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434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algorithms is flown over 5 different steps: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v0.1: </a:t>
            </a:r>
            <a:r>
              <a:rPr lang="en-US" dirty="0" err="1"/>
              <a:t>Tabu</a:t>
            </a:r>
            <a:r>
              <a:rPr lang="en-US" dirty="0"/>
              <a:t> List search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v0.3: Greedy Preparation at begin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v0.4: Adding Simulated Annealing and local search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v0.5: Implementing Local Swap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v0.6: Various Tuning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In the next graph is possible to view the benchmark results at each step.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56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332667"/>
            <a:ext cx="6281873" cy="2277365"/>
          </a:xfrm>
        </p:spPr>
        <p:txBody>
          <a:bodyPr/>
          <a:lstStyle/>
          <a:p>
            <a:r>
              <a:rPr lang="en-US" dirty="0"/>
              <a:t>Solving a time scheduling problem trying to minimize the penalties of exam proximities.</a:t>
            </a:r>
          </a:p>
          <a:p>
            <a:r>
              <a:rPr lang="en-US" dirty="0"/>
              <a:t>Step: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Read &amp; Store data input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Finding a feasible solution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Improving founded feasible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447" y="2610032"/>
            <a:ext cx="5977999" cy="380125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794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15064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8777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Latest Result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005" y="1596646"/>
            <a:ext cx="2734469" cy="396299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28409" y="5593979"/>
            <a:ext cx="10255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FOTO TEMPORANEA</a:t>
            </a:r>
          </a:p>
        </p:txBody>
      </p:sp>
    </p:spTree>
    <p:extLst>
      <p:ext uri="{BB962C8B-B14F-4D97-AF65-F5344CB8AC3E}">
        <p14:creationId xmlns:p14="http://schemas.microsoft.com/office/powerpoint/2010/main" val="1723366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5177" y="1202681"/>
            <a:ext cx="6281873" cy="1345210"/>
          </a:xfrm>
        </p:spPr>
        <p:txBody>
          <a:bodyPr>
            <a:normAutofit/>
          </a:bodyPr>
          <a:lstStyle/>
          <a:p>
            <a:r>
              <a:rPr lang="en-US" dirty="0"/>
              <a:t>The whole project with code, math model, instances, presentation and benchmark results are available on a </a:t>
            </a:r>
            <a:r>
              <a:rPr lang="en-US" b="1" dirty="0"/>
              <a:t>GitHub </a:t>
            </a:r>
            <a:r>
              <a:rPr lang="en-US" dirty="0"/>
              <a:t>public repository: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11746" y="4958856"/>
            <a:ext cx="5708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hlinkClick r:id="rId2"/>
              </a:rPr>
              <a:t>https://github.com/Jacopx/OMA_ExamTimeTable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573" y="2645545"/>
            <a:ext cx="6240948" cy="231331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35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3162321"/>
          </a:xfrm>
        </p:spPr>
        <p:txBody>
          <a:bodyPr anchor="ctr"/>
          <a:lstStyle/>
          <a:p>
            <a:r>
              <a:rPr lang="en-US" dirty="0"/>
              <a:t>Thanks for the attention!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878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software is written in </a:t>
            </a:r>
            <a:r>
              <a:rPr lang="en-US" b="1" dirty="0"/>
              <a:t>C</a:t>
            </a:r>
            <a:r>
              <a:rPr lang="en-US" dirty="0"/>
              <a:t> due to its high performance.</a:t>
            </a:r>
          </a:p>
          <a:p>
            <a:r>
              <a:rPr lang="en-US" dirty="0"/>
              <a:t>The main structure is a </a:t>
            </a:r>
            <a:r>
              <a:rPr lang="en-US" b="1" dirty="0"/>
              <a:t>GRAPH</a:t>
            </a:r>
            <a:r>
              <a:rPr lang="en-US" dirty="0"/>
              <a:t> built on a adjacency matrix.</a:t>
            </a:r>
          </a:p>
          <a:p>
            <a:r>
              <a:rPr lang="en-US" dirty="0"/>
              <a:t>When two exams CAN’T be sustained in the same time slot </a:t>
            </a:r>
            <a:r>
              <a:rPr lang="en-US" dirty="0" err="1"/>
              <a:t>adjM</a:t>
            </a:r>
            <a:r>
              <a:rPr lang="en-US" dirty="0"/>
              <a:t>[e1][e2] = n (# of students enrolled in both exams), otherwise -1.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91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3145340"/>
          </a:xfrm>
        </p:spPr>
        <p:txBody>
          <a:bodyPr anchor="ctr">
            <a:normAutofit/>
          </a:bodyPr>
          <a:lstStyle/>
          <a:p>
            <a:r>
              <a:rPr lang="en-US" sz="8000" dirty="0"/>
              <a:t>Feasible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514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Feasible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initial idea was to implement a </a:t>
            </a:r>
            <a:r>
              <a:rPr lang="en-US" b="1" dirty="0"/>
              <a:t>TABU</a:t>
            </a:r>
            <a:r>
              <a:rPr lang="en-US" dirty="0"/>
              <a:t> SEARCH over the data. Starting with this strategy resulted a little bit slow with those instances that have an high grade of complexity and conflicts.</a:t>
            </a:r>
          </a:p>
          <a:p>
            <a:r>
              <a:rPr lang="en-US" dirty="0"/>
              <a:t>The final version use a </a:t>
            </a:r>
            <a:r>
              <a:rPr lang="en-US" b="1" dirty="0"/>
              <a:t>GREEDY</a:t>
            </a:r>
            <a:r>
              <a:rPr lang="en-US" dirty="0"/>
              <a:t> algorithm to reduce the complexity and then it pass this partial solution to the </a:t>
            </a:r>
            <a:r>
              <a:rPr lang="en-US" b="1" dirty="0"/>
              <a:t>TABU</a:t>
            </a:r>
            <a:r>
              <a:rPr lang="en-US" dirty="0"/>
              <a:t> implementation.</a:t>
            </a:r>
          </a:p>
          <a:p>
            <a:r>
              <a:rPr lang="en-US" u="sng" dirty="0"/>
              <a:t>From</a:t>
            </a:r>
            <a:r>
              <a:rPr lang="en-US" dirty="0"/>
              <a:t> ~3 minutes </a:t>
            </a:r>
            <a:r>
              <a:rPr lang="en-US" u="sng" dirty="0"/>
              <a:t>to</a:t>
            </a:r>
            <a:r>
              <a:rPr lang="en-US" dirty="0"/>
              <a:t> ~10 seconds.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467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Trying to </a:t>
            </a:r>
            <a:r>
              <a:rPr lang="en-US" b="1" dirty="0"/>
              <a:t>reduce</a:t>
            </a:r>
            <a:r>
              <a:rPr lang="en-US" dirty="0"/>
              <a:t> ”the complexity” of the problem.</a:t>
            </a:r>
          </a:p>
          <a:p>
            <a:r>
              <a:rPr lang="en-US" dirty="0"/>
              <a:t>Initial data is sorted from the exam with more collision to the the fewer ones.</a:t>
            </a:r>
          </a:p>
          <a:p>
            <a:r>
              <a:rPr lang="en-US" b="1" dirty="0"/>
              <a:t>Workflow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Use the FIRST available (no collision) time slot for each exam.</a:t>
            </a:r>
          </a:p>
          <a:p>
            <a:pPr lvl="1"/>
            <a:r>
              <a:rPr lang="en-US" dirty="0"/>
              <a:t>If there aren’t enough timeslots with this configuration it adds more timeslots.</a:t>
            </a:r>
          </a:p>
          <a:p>
            <a:pPr lvl="1"/>
            <a:endParaRPr lang="en-US" dirty="0"/>
          </a:p>
          <a:p>
            <a:r>
              <a:rPr lang="en-US" dirty="0"/>
              <a:t>The </a:t>
            </a:r>
            <a:r>
              <a:rPr lang="en-US" u="sng" dirty="0"/>
              <a:t>added timeslots will be removed</a:t>
            </a:r>
            <a:r>
              <a:rPr lang="en-US" dirty="0"/>
              <a:t> with the next step.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885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Tabu</a:t>
            </a:r>
            <a:r>
              <a:rPr lang="en-US" dirty="0"/>
              <a:t>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reduces the number of added (by the greedy) time slot till the correct number.</a:t>
            </a:r>
          </a:p>
          <a:p>
            <a:r>
              <a:rPr lang="en-US" b="1" dirty="0"/>
              <a:t>Workflow: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Reduce the timeslots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Try to resolve conflict with the reduced number of timeslots.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If is not able to solve: BACKTRACK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Otherwise: Restart from point 1.</a:t>
            </a:r>
          </a:p>
          <a:p>
            <a:r>
              <a:rPr lang="en-US" dirty="0"/>
              <a:t>The TABU is of 1000 moves with 7 iterations.</a:t>
            </a:r>
          </a:p>
          <a:p>
            <a:r>
              <a:rPr lang="en-US" dirty="0">
                <a:solidFill>
                  <a:srgbClr val="00B050"/>
                </a:solidFill>
              </a:rPr>
              <a:t>ADVANTAGES:</a:t>
            </a:r>
          </a:p>
          <a:p>
            <a:pPr lvl="1"/>
            <a:r>
              <a:rPr lang="en-US" dirty="0"/>
              <a:t>Very reliable</a:t>
            </a:r>
          </a:p>
          <a:p>
            <a:r>
              <a:rPr lang="en-US" dirty="0">
                <a:solidFill>
                  <a:srgbClr val="FF0000"/>
                </a:solidFill>
              </a:rPr>
              <a:t>DRAWBACKS:</a:t>
            </a:r>
          </a:p>
          <a:p>
            <a:pPr lvl="1"/>
            <a:r>
              <a:rPr lang="en-US" dirty="0"/>
              <a:t>Not too fast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210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Improve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techniques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70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Swap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Implements a STEEPEST DESCENT STRATEGY.</a:t>
            </a:r>
          </a:p>
          <a:p>
            <a:r>
              <a:rPr lang="en-US" dirty="0"/>
              <a:t>Evaluates Neighborhood N(x) of the current optimal solution x.</a:t>
            </a:r>
          </a:p>
          <a:p>
            <a:r>
              <a:rPr lang="en-US" b="1" dirty="0"/>
              <a:t>Workflow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Switches exams scheduled in a timeslot with those contained in any another to find a new feasible solution x’.</a:t>
            </a:r>
          </a:p>
          <a:p>
            <a:pPr lvl="1"/>
            <a:r>
              <a:rPr lang="en-US" dirty="0"/>
              <a:t>If x’ has a better benchmark than that of x, then x=x’.</a:t>
            </a:r>
          </a:p>
          <a:p>
            <a:pPr lvl="1"/>
            <a:r>
              <a:rPr lang="en-US" dirty="0"/>
              <a:t>Loop until there is no improvement anymore</a:t>
            </a:r>
          </a:p>
          <a:p>
            <a:pPr lvl="1"/>
            <a:endParaRPr lang="en-US" dirty="0"/>
          </a:p>
          <a:p>
            <a:r>
              <a:rPr lang="en-US" dirty="0"/>
              <a:t>Slower than FIRST IMPROVEMENT strategy but more efficient.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1954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1372</TotalTime>
  <Words>760</Words>
  <Application>Microsoft Office PowerPoint</Application>
  <PresentationFormat>Widescreen</PresentationFormat>
  <Paragraphs>128</Paragraphs>
  <Slides>23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9" baseType="lpstr">
      <vt:lpstr>Calibri</vt:lpstr>
      <vt:lpstr>Calibri Light</vt:lpstr>
      <vt:lpstr>Mangal</vt:lpstr>
      <vt:lpstr>Rockwell</vt:lpstr>
      <vt:lpstr>Wingdings</vt:lpstr>
      <vt:lpstr>Atlas</vt:lpstr>
      <vt:lpstr>OMA Assignment 2017-2018</vt:lpstr>
      <vt:lpstr>The Problem</vt:lpstr>
      <vt:lpstr>Data Structure</vt:lpstr>
      <vt:lpstr>Feasible</vt:lpstr>
      <vt:lpstr>Finding Feasible</vt:lpstr>
      <vt:lpstr>Greedy</vt:lpstr>
      <vt:lpstr>Tabu Search</vt:lpstr>
      <vt:lpstr>Improve</vt:lpstr>
      <vt:lpstr>Local Swap</vt:lpstr>
      <vt:lpstr>Local Search</vt:lpstr>
      <vt:lpstr>Simulated Annealing</vt:lpstr>
      <vt:lpstr>Greedy Slot Shuffle</vt:lpstr>
      <vt:lpstr>Improve</vt:lpstr>
      <vt:lpstr>Genetic</vt:lpstr>
      <vt:lpstr>Execution</vt:lpstr>
      <vt:lpstr>Average % Algorithm Execution Time</vt:lpstr>
      <vt:lpstr>Presentazione standard di PowerPoint</vt:lpstr>
      <vt:lpstr>Performance</vt:lpstr>
      <vt:lpstr>Benchmark</vt:lpstr>
      <vt:lpstr>Presentazione standard di PowerPoint</vt:lpstr>
      <vt:lpstr>Latest Result</vt:lpstr>
      <vt:lpstr>Repository</vt:lpstr>
      <vt:lpstr>Thanks for the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OMA Assignment 2017-2018</dc:title>
  <dc:creator>Jacopo Nasi</dc:creator>
  <cp:lastModifiedBy>Jacopo Maggio</cp:lastModifiedBy>
  <cp:revision>90</cp:revision>
  <cp:lastPrinted>2018-01-08T10:41:53Z</cp:lastPrinted>
  <dcterms:created xsi:type="dcterms:W3CDTF">2017-12-27T15:49:57Z</dcterms:created>
  <dcterms:modified xsi:type="dcterms:W3CDTF">2018-01-10T10:49:10Z</dcterms:modified>
</cp:coreProperties>
</file>