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4" r:id="rId5"/>
    <p:sldId id="258" r:id="rId6"/>
    <p:sldId id="260" r:id="rId7"/>
    <p:sldId id="263" r:id="rId8"/>
    <p:sldId id="266" r:id="rId9"/>
    <p:sldId id="269" r:id="rId10"/>
    <p:sldId id="268" r:id="rId11"/>
    <p:sldId id="270" r:id="rId12"/>
    <p:sldId id="284" r:id="rId13"/>
    <p:sldId id="267" r:id="rId14"/>
    <p:sldId id="272" r:id="rId15"/>
    <p:sldId id="261" r:id="rId16"/>
    <p:sldId id="276" r:id="rId17"/>
    <p:sldId id="279" r:id="rId18"/>
    <p:sldId id="277" r:id="rId19"/>
    <p:sldId id="280" r:id="rId20"/>
    <p:sldId id="281" r:id="rId21"/>
    <p:sldId id="282" r:id="rId22"/>
    <p:sldId id="274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6"/>
    <p:restoredTop sz="94553"/>
  </p:normalViewPr>
  <p:slideViewPr>
    <p:cSldViewPr snapToGrid="0" snapToObjects="1">
      <p:cViewPr varScale="1">
        <p:scale>
          <a:sx n="147" d="100"/>
          <a:sy n="147" d="100"/>
        </p:scale>
        <p:origin x="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Jacopo\Downloads\histogram(version%201)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jacopx/Development/OMA_ExamTimeTable/PowerPoint/GapToTime2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\jacopx\Development\OMA_ExamTimeTable\PowerPoint\benchmarks(version%20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t-IT" dirty="0"/>
              <a:t>%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time to </a:t>
            </a:r>
            <a:r>
              <a:rPr lang="it-IT" dirty="0" err="1"/>
              <a:t>instance</a:t>
            </a:r>
            <a:r>
              <a:rPr lang="it-IT" dirty="0"/>
              <a:t> </a:t>
            </a:r>
            <a:r>
              <a:rPr lang="it-IT" dirty="0" err="1"/>
              <a:t>properties</a:t>
            </a:r>
            <a:endParaRPr lang="it-IT" dirty="0"/>
          </a:p>
        </c:rich>
      </c:tx>
      <c:layout>
        <c:manualLayout>
          <c:xMode val="edge"/>
          <c:yMode val="edge"/>
          <c:x val="0.196933365826958"/>
          <c:y val="0.06568871427305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780364373448454"/>
          <c:y val="0.114599021658576"/>
          <c:w val="0.842940206692913"/>
          <c:h val="0.740311159386817"/>
        </c:manualLayout>
      </c:layout>
      <c:bar3DChart>
        <c:barDir val="col"/>
        <c:grouping val="standard"/>
        <c:varyColors val="0"/>
        <c:ser>
          <c:idx val="2"/>
          <c:order val="0"/>
          <c:tx>
            <c:v>LocalSearch</c:v>
          </c:tx>
          <c:spPr>
            <a:gradFill rotWithShape="1">
              <a:gsLst>
                <a:gs pos="0">
                  <a:schemeClr val="accent1">
                    <a:tint val="86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tint val="86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tint val="86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1).xlsx]Foglio2'!$I$5,'[histogram(version 1).xlsx]Foglio2'!$I$13,'[histogram(version 1).xlsx]Foglio2'!$I$21,'[histogram(version 1).xlsx]Foglio2'!$I$29,'[histogram(version 1).xlsx]Foglio2'!$I$37,'[histogram(version 1).xlsx]Foglio2'!$I$45,'[histogram(version 1).xlsx]Foglio2'!$I$53</c:f>
              <c:numCache>
                <c:formatCode>0.00</c:formatCode>
                <c:ptCount val="7"/>
                <c:pt idx="0">
                  <c:v>0.0</c:v>
                </c:pt>
                <c:pt idx="1">
                  <c:v>3.666666666666666</c:v>
                </c:pt>
                <c:pt idx="2">
                  <c:v>3.0</c:v>
                </c:pt>
                <c:pt idx="3">
                  <c:v>5.0</c:v>
                </c:pt>
                <c:pt idx="4">
                  <c:v>3.333333333333333</c:v>
                </c:pt>
                <c:pt idx="5">
                  <c:v>6.666666666666667</c:v>
                </c:pt>
                <c:pt idx="6">
                  <c:v>0.666666666666667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23C-4C6D-B94D-14E3703AD4DB}"/>
            </c:ext>
          </c:extLst>
        </c:ser>
        <c:ser>
          <c:idx val="0"/>
          <c:order val="1"/>
          <c:tx>
            <c:v>Descent</c:v>
          </c:tx>
          <c:spPr>
            <a:gradFill rotWithShape="1">
              <a:gsLst>
                <a:gs pos="0">
                  <a:schemeClr val="accent1">
                    <a:shade val="58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58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58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1).xlsx]Foglio2'!$I$6,'[histogram(version 1).xlsx]Foglio2'!$I$14,'[histogram(version 1).xlsx]Foglio2'!$I$22,'[histogram(version 1).xlsx]Foglio2'!$I$30,'[histogram(version 1).xlsx]Foglio2'!$I$38,'[histogram(version 1).xlsx]Foglio2'!$I$46,'[histogram(version 1).xlsx]Foglio2'!$I$54</c:f>
              <c:numCache>
                <c:formatCode>0.00</c:formatCode>
                <c:ptCount val="7"/>
                <c:pt idx="0">
                  <c:v>1.672240802675585</c:v>
                </c:pt>
                <c:pt idx="1">
                  <c:v>4.666666666666667</c:v>
                </c:pt>
                <c:pt idx="2">
                  <c:v>6.33333333333334</c:v>
                </c:pt>
                <c:pt idx="3">
                  <c:v>9.0</c:v>
                </c:pt>
                <c:pt idx="4">
                  <c:v>20.66666666666667</c:v>
                </c:pt>
                <c:pt idx="5">
                  <c:v>49.66666666666656</c:v>
                </c:pt>
                <c:pt idx="6">
                  <c:v>0.666666666666667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23C-4C6D-B94D-14E3703AD4DB}"/>
            </c:ext>
          </c:extLst>
        </c:ser>
        <c:ser>
          <c:idx val="3"/>
          <c:order val="2"/>
          <c:tx>
            <c:v>GreedyShuffle</c:v>
          </c:tx>
          <c:spPr>
            <a:gradFill rotWithShape="1">
              <a:gsLst>
                <a:gs pos="0">
                  <a:schemeClr val="accent1">
                    <a:tint val="58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tint val="58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tint val="58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1).xlsx]Foglio2'!$I$8,'[histogram(version 1).xlsx]Foglio2'!$I$16,'[histogram(version 1).xlsx]Foglio2'!$I$24,'[histogram(version 1).xlsx]Foglio2'!$I$32,'[histogram(version 1).xlsx]Foglio2'!$I$40,'[histogram(version 1).xlsx]Foglio2'!$I$48,'[histogram(version 1).xlsx]Foglio2'!$I$56</c:f>
              <c:numCache>
                <c:formatCode>0.00</c:formatCode>
                <c:ptCount val="7"/>
                <c:pt idx="0">
                  <c:v>5.016722408026756</c:v>
                </c:pt>
                <c:pt idx="1">
                  <c:v>21.66666666666667</c:v>
                </c:pt>
                <c:pt idx="2">
                  <c:v>15.0</c:v>
                </c:pt>
                <c:pt idx="3">
                  <c:v>27.0</c:v>
                </c:pt>
                <c:pt idx="4">
                  <c:v>24.33333333333328</c:v>
                </c:pt>
                <c:pt idx="5">
                  <c:v>0.0</c:v>
                </c:pt>
                <c:pt idx="6">
                  <c:v>5.666666666666666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23C-4C6D-B94D-14E3703AD4DB}"/>
            </c:ext>
          </c:extLst>
        </c:ser>
        <c:ser>
          <c:idx val="1"/>
          <c:order val="3"/>
          <c:tx>
            <c:v>Annealing</c:v>
          </c:tx>
          <c:spPr>
            <a:gradFill rotWithShape="1">
              <a:gsLst>
                <a:gs pos="0">
                  <a:schemeClr val="accent1">
                    <a:shade val="86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6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86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1).xlsx]Foglio2'!$I$7,'[histogram(version 1).xlsx]Foglio2'!$I$15,'[histogram(version 1).xlsx]Foglio2'!$I$23,'[histogram(version 1).xlsx]Foglio2'!$I$31,'[histogram(version 1).xlsx]Foglio2'!$I$39,'[histogram(version 1).xlsx]Foglio2'!$I$47,'[histogram(version 1).xlsx]Foglio2'!$I$55</c:f>
              <c:numCache>
                <c:formatCode>0.00</c:formatCode>
                <c:ptCount val="7"/>
                <c:pt idx="0">
                  <c:v>92.97658862876254</c:v>
                </c:pt>
                <c:pt idx="1">
                  <c:v>68.66666666666667</c:v>
                </c:pt>
                <c:pt idx="2">
                  <c:v>75.33333333333323</c:v>
                </c:pt>
                <c:pt idx="3">
                  <c:v>59.0</c:v>
                </c:pt>
                <c:pt idx="4">
                  <c:v>51.66666666666656</c:v>
                </c:pt>
                <c:pt idx="5">
                  <c:v>43.0</c:v>
                </c:pt>
                <c:pt idx="6">
                  <c:v>93.0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23C-4C6D-B94D-14E3703AD4D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5806736"/>
        <c:axId val="185809488"/>
        <c:axId val="185811968"/>
      </c:bar3DChart>
      <c:catAx>
        <c:axId val="185806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809488"/>
        <c:crosses val="autoZero"/>
        <c:auto val="1"/>
        <c:lblAlgn val="ctr"/>
        <c:lblOffset val="100"/>
        <c:noMultiLvlLbl val="0"/>
      </c:catAx>
      <c:valAx>
        <c:axId val="18580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06736"/>
        <c:crosses val="autoZero"/>
        <c:crossBetween val="between"/>
      </c:valAx>
      <c:serAx>
        <c:axId val="1858119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09488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1" i="0" u="none" strike="noStrike" baseline="0">
                <a:solidFill>
                  <a:srgbClr val="C0C0C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Gap % to Time</a:t>
            </a:r>
          </a:p>
        </c:rich>
      </c:tx>
      <c:layout>
        <c:manualLayout>
          <c:xMode val="edge"/>
          <c:yMode val="edge"/>
          <c:x val="0.445974135844252"/>
          <c:y val="0.0127045626448106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640104053799985"/>
          <c:y val="0.0635228132240531"/>
          <c:w val="0.923428798924569"/>
          <c:h val="0.790476531903303"/>
        </c:manualLayout>
      </c:layout>
      <c:lineChart>
        <c:grouping val="standard"/>
        <c:varyColors val="0"/>
        <c:ser>
          <c:idx val="0"/>
          <c:order val="0"/>
          <c:tx>
            <c:v>instance01</c:v>
          </c:tx>
          <c:spPr>
            <a:ln w="254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Foglio2!$O$3:$O$29</c:f>
              <c:numCache>
                <c:formatCode>General</c:formatCode>
                <c:ptCount val="2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10.0</c:v>
                </c:pt>
                <c:pt idx="7">
                  <c:v>25.0</c:v>
                </c:pt>
                <c:pt idx="8">
                  <c:v>50.0</c:v>
                </c:pt>
                <c:pt idx="9">
                  <c:v>100.0</c:v>
                </c:pt>
                <c:pt idx="10">
                  <c:v>200.0</c:v>
                </c:pt>
                <c:pt idx="11">
                  <c:v>300.0</c:v>
                </c:pt>
                <c:pt idx="12">
                  <c:v>400.0</c:v>
                </c:pt>
                <c:pt idx="13">
                  <c:v>500.0</c:v>
                </c:pt>
                <c:pt idx="14">
                  <c:v>600.0</c:v>
                </c:pt>
                <c:pt idx="15">
                  <c:v>700.0</c:v>
                </c:pt>
                <c:pt idx="16">
                  <c:v>800.0</c:v>
                </c:pt>
                <c:pt idx="17">
                  <c:v>900.0</c:v>
                </c:pt>
                <c:pt idx="18">
                  <c:v>1000.0</c:v>
                </c:pt>
                <c:pt idx="19">
                  <c:v>1100.0</c:v>
                </c:pt>
                <c:pt idx="20">
                  <c:v>1200.0</c:v>
                </c:pt>
                <c:pt idx="21">
                  <c:v>1300.0</c:v>
                </c:pt>
                <c:pt idx="22">
                  <c:v>1400.0</c:v>
                </c:pt>
                <c:pt idx="23">
                  <c:v>1500.0</c:v>
                </c:pt>
                <c:pt idx="24">
                  <c:v>1600.0</c:v>
                </c:pt>
                <c:pt idx="25">
                  <c:v>1700.0</c:v>
                </c:pt>
                <c:pt idx="26">
                  <c:v>1800.0</c:v>
                </c:pt>
              </c:numCache>
            </c:numRef>
          </c:cat>
          <c:val>
            <c:numRef>
              <c:f>Foglio2!$P$3:$P$29</c:f>
              <c:numCache>
                <c:formatCode>0.00</c:formatCode>
                <c:ptCount val="27"/>
                <c:pt idx="0">
                  <c:v>26.8148</c:v>
                </c:pt>
                <c:pt idx="1">
                  <c:v>0.681626677159073</c:v>
                </c:pt>
                <c:pt idx="2">
                  <c:v>0.681626677159073</c:v>
                </c:pt>
                <c:pt idx="3">
                  <c:v>0.681626677159073</c:v>
                </c:pt>
                <c:pt idx="4">
                  <c:v>0.274109729721127</c:v>
                </c:pt>
                <c:pt idx="5">
                  <c:v>0.26056096215303</c:v>
                </c:pt>
                <c:pt idx="6">
                  <c:v>0.26056096215303</c:v>
                </c:pt>
                <c:pt idx="7">
                  <c:v>0.0844218892885135</c:v>
                </c:pt>
                <c:pt idx="8">
                  <c:v>0.0312673664031444</c:v>
                </c:pt>
                <c:pt idx="9">
                  <c:v>0.0312673664031444</c:v>
                </c:pt>
                <c:pt idx="10">
                  <c:v>0.0312673664031444</c:v>
                </c:pt>
                <c:pt idx="11">
                  <c:v>0.0312673664031444</c:v>
                </c:pt>
                <c:pt idx="12">
                  <c:v>0.0312673664031444</c:v>
                </c:pt>
                <c:pt idx="13">
                  <c:v>0.0312673664031444</c:v>
                </c:pt>
                <c:pt idx="14">
                  <c:v>0.0312673664031444</c:v>
                </c:pt>
                <c:pt idx="15">
                  <c:v>0.0312673664031444</c:v>
                </c:pt>
                <c:pt idx="16">
                  <c:v>0.0312673664031444</c:v>
                </c:pt>
                <c:pt idx="17">
                  <c:v>0.0312673664031444</c:v>
                </c:pt>
                <c:pt idx="18">
                  <c:v>0.0312673664031444</c:v>
                </c:pt>
                <c:pt idx="19">
                  <c:v>0.0312673664031444</c:v>
                </c:pt>
                <c:pt idx="20">
                  <c:v>0.0312673664031444</c:v>
                </c:pt>
                <c:pt idx="21">
                  <c:v>0.0312673664031444</c:v>
                </c:pt>
                <c:pt idx="22">
                  <c:v>0.0312673664031444</c:v>
                </c:pt>
                <c:pt idx="23">
                  <c:v>0.0312673664031444</c:v>
                </c:pt>
                <c:pt idx="24">
                  <c:v>0.0312673664031444</c:v>
                </c:pt>
                <c:pt idx="25">
                  <c:v>0.0312673664031444</c:v>
                </c:pt>
                <c:pt idx="26">
                  <c:v>0.0312673664031444</c:v>
                </c:pt>
              </c:numCache>
            </c:numRef>
          </c:val>
          <c:smooth val="0"/>
        </c:ser>
        <c:ser>
          <c:idx val="1"/>
          <c:order val="1"/>
          <c:tx>
            <c:v>instance02</c:v>
          </c:tx>
          <c:spPr>
            <a:ln w="25400">
              <a:solidFill>
                <a:srgbClr val="FF6600"/>
              </a:solidFill>
              <a:prstDash val="solid"/>
            </a:ln>
          </c:spPr>
          <c:marker>
            <c:symbol val="none"/>
          </c:marker>
          <c:cat>
            <c:numRef>
              <c:f>Foglio2!$O$3:$O$29</c:f>
              <c:numCache>
                <c:formatCode>General</c:formatCode>
                <c:ptCount val="2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10.0</c:v>
                </c:pt>
                <c:pt idx="7">
                  <c:v>25.0</c:v>
                </c:pt>
                <c:pt idx="8">
                  <c:v>50.0</c:v>
                </c:pt>
                <c:pt idx="9">
                  <c:v>100.0</c:v>
                </c:pt>
                <c:pt idx="10">
                  <c:v>200.0</c:v>
                </c:pt>
                <c:pt idx="11">
                  <c:v>300.0</c:v>
                </c:pt>
                <c:pt idx="12">
                  <c:v>400.0</c:v>
                </c:pt>
                <c:pt idx="13">
                  <c:v>500.0</c:v>
                </c:pt>
                <c:pt idx="14">
                  <c:v>600.0</c:v>
                </c:pt>
                <c:pt idx="15">
                  <c:v>700.0</c:v>
                </c:pt>
                <c:pt idx="16">
                  <c:v>800.0</c:v>
                </c:pt>
                <c:pt idx="17">
                  <c:v>900.0</c:v>
                </c:pt>
                <c:pt idx="18">
                  <c:v>1000.0</c:v>
                </c:pt>
                <c:pt idx="19">
                  <c:v>1100.0</c:v>
                </c:pt>
                <c:pt idx="20">
                  <c:v>1200.0</c:v>
                </c:pt>
                <c:pt idx="21">
                  <c:v>1300.0</c:v>
                </c:pt>
                <c:pt idx="22">
                  <c:v>1400.0</c:v>
                </c:pt>
                <c:pt idx="23">
                  <c:v>1500.0</c:v>
                </c:pt>
                <c:pt idx="24">
                  <c:v>1600.0</c:v>
                </c:pt>
                <c:pt idx="25">
                  <c:v>1700.0</c:v>
                </c:pt>
                <c:pt idx="26">
                  <c:v>1800.0</c:v>
                </c:pt>
              </c:numCache>
            </c:numRef>
          </c:cat>
          <c:val>
            <c:numRef>
              <c:f>Foglio2!$Q$3:$Q$29</c:f>
              <c:numCache>
                <c:formatCode>0.00</c:formatCode>
                <c:ptCount val="27"/>
                <c:pt idx="0">
                  <c:v>87.04572497710954</c:v>
                </c:pt>
                <c:pt idx="1">
                  <c:v>87.04572497710954</c:v>
                </c:pt>
                <c:pt idx="2">
                  <c:v>15.59046663067196</c:v>
                </c:pt>
                <c:pt idx="3">
                  <c:v>15.59046663067196</c:v>
                </c:pt>
                <c:pt idx="4">
                  <c:v>15.59046663067196</c:v>
                </c:pt>
                <c:pt idx="5">
                  <c:v>14.93830674739157</c:v>
                </c:pt>
                <c:pt idx="6">
                  <c:v>11.44791151067652</c:v>
                </c:pt>
                <c:pt idx="7">
                  <c:v>10.86311490854484</c:v>
                </c:pt>
                <c:pt idx="8">
                  <c:v>10.86311490854484</c:v>
                </c:pt>
                <c:pt idx="9">
                  <c:v>10.86311490854484</c:v>
                </c:pt>
                <c:pt idx="10">
                  <c:v>10.47120011570544</c:v>
                </c:pt>
                <c:pt idx="11">
                  <c:v>9.111787724272961</c:v>
                </c:pt>
                <c:pt idx="12">
                  <c:v>9.111787724272961</c:v>
                </c:pt>
                <c:pt idx="13">
                  <c:v>9.111787724272961</c:v>
                </c:pt>
                <c:pt idx="14">
                  <c:v>9.111787724272961</c:v>
                </c:pt>
                <c:pt idx="15">
                  <c:v>9.111787724272961</c:v>
                </c:pt>
                <c:pt idx="16">
                  <c:v>8.88827393152518</c:v>
                </c:pt>
                <c:pt idx="17">
                  <c:v>8.88827393152518</c:v>
                </c:pt>
                <c:pt idx="18">
                  <c:v>8.88827393152518</c:v>
                </c:pt>
                <c:pt idx="19">
                  <c:v>8.88827393152518</c:v>
                </c:pt>
                <c:pt idx="20">
                  <c:v>8.88827393152518</c:v>
                </c:pt>
                <c:pt idx="21">
                  <c:v>8.612718611580574</c:v>
                </c:pt>
                <c:pt idx="22">
                  <c:v>7.9330066536402</c:v>
                </c:pt>
                <c:pt idx="23">
                  <c:v>7.9330066536402</c:v>
                </c:pt>
                <c:pt idx="24">
                  <c:v>7.9330066536402</c:v>
                </c:pt>
                <c:pt idx="25">
                  <c:v>7.9330066536402</c:v>
                </c:pt>
                <c:pt idx="26">
                  <c:v>7.9330066536402</c:v>
                </c:pt>
              </c:numCache>
            </c:numRef>
          </c:val>
          <c:smooth val="0"/>
        </c:ser>
        <c:ser>
          <c:idx val="2"/>
          <c:order val="2"/>
          <c:tx>
            <c:v>instance03</c:v>
          </c:tx>
          <c:spPr>
            <a:ln w="25400">
              <a:solidFill>
                <a:srgbClr val="969696"/>
              </a:solidFill>
              <a:prstDash val="solid"/>
            </a:ln>
          </c:spPr>
          <c:marker>
            <c:symbol val="none"/>
          </c:marker>
          <c:cat>
            <c:numRef>
              <c:f>Foglio2!$O$3:$O$29</c:f>
              <c:numCache>
                <c:formatCode>General</c:formatCode>
                <c:ptCount val="2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10.0</c:v>
                </c:pt>
                <c:pt idx="7">
                  <c:v>25.0</c:v>
                </c:pt>
                <c:pt idx="8">
                  <c:v>50.0</c:v>
                </c:pt>
                <c:pt idx="9">
                  <c:v>100.0</c:v>
                </c:pt>
                <c:pt idx="10">
                  <c:v>200.0</c:v>
                </c:pt>
                <c:pt idx="11">
                  <c:v>300.0</c:v>
                </c:pt>
                <c:pt idx="12">
                  <c:v>400.0</c:v>
                </c:pt>
                <c:pt idx="13">
                  <c:v>500.0</c:v>
                </c:pt>
                <c:pt idx="14">
                  <c:v>600.0</c:v>
                </c:pt>
                <c:pt idx="15">
                  <c:v>700.0</c:v>
                </c:pt>
                <c:pt idx="16">
                  <c:v>800.0</c:v>
                </c:pt>
                <c:pt idx="17">
                  <c:v>900.0</c:v>
                </c:pt>
                <c:pt idx="18">
                  <c:v>1000.0</c:v>
                </c:pt>
                <c:pt idx="19">
                  <c:v>1100.0</c:v>
                </c:pt>
                <c:pt idx="20">
                  <c:v>1200.0</c:v>
                </c:pt>
                <c:pt idx="21">
                  <c:v>1300.0</c:v>
                </c:pt>
                <c:pt idx="22">
                  <c:v>1400.0</c:v>
                </c:pt>
                <c:pt idx="23">
                  <c:v>1500.0</c:v>
                </c:pt>
                <c:pt idx="24">
                  <c:v>1600.0</c:v>
                </c:pt>
                <c:pt idx="25">
                  <c:v>1700.0</c:v>
                </c:pt>
                <c:pt idx="26">
                  <c:v>1800.0</c:v>
                </c:pt>
              </c:numCache>
            </c:numRef>
          </c:cat>
          <c:val>
            <c:numRef>
              <c:f>Foglio2!$R$3:$R$29</c:f>
              <c:numCache>
                <c:formatCode>0.00</c:formatCode>
                <c:ptCount val="27"/>
                <c:pt idx="0">
                  <c:v>125.288105585532</c:v>
                </c:pt>
                <c:pt idx="1">
                  <c:v>125.2881055855323</c:v>
                </c:pt>
                <c:pt idx="2">
                  <c:v>125.2881055855323</c:v>
                </c:pt>
                <c:pt idx="3">
                  <c:v>125.2881055855323</c:v>
                </c:pt>
                <c:pt idx="4">
                  <c:v>125.2881055855323</c:v>
                </c:pt>
                <c:pt idx="5">
                  <c:v>18.49339069786074</c:v>
                </c:pt>
                <c:pt idx="6">
                  <c:v>18.49339069786074</c:v>
                </c:pt>
                <c:pt idx="7">
                  <c:v>14.08254787410557</c:v>
                </c:pt>
                <c:pt idx="8">
                  <c:v>12.99277980187189</c:v>
                </c:pt>
                <c:pt idx="9">
                  <c:v>12.99277980187189</c:v>
                </c:pt>
                <c:pt idx="10">
                  <c:v>12.99277980187189</c:v>
                </c:pt>
                <c:pt idx="11">
                  <c:v>12.62498250280975</c:v>
                </c:pt>
                <c:pt idx="12">
                  <c:v>12.62498250280975</c:v>
                </c:pt>
                <c:pt idx="13">
                  <c:v>10.40729964847467</c:v>
                </c:pt>
                <c:pt idx="14">
                  <c:v>10.19207079901849</c:v>
                </c:pt>
                <c:pt idx="15">
                  <c:v>10.19207079901849</c:v>
                </c:pt>
                <c:pt idx="16">
                  <c:v>10.19207079901849</c:v>
                </c:pt>
                <c:pt idx="17">
                  <c:v>10.19207079901849</c:v>
                </c:pt>
                <c:pt idx="18">
                  <c:v>10.1157865742155</c:v>
                </c:pt>
                <c:pt idx="19">
                  <c:v>10.1157865742155</c:v>
                </c:pt>
                <c:pt idx="20">
                  <c:v>10.1157865742155</c:v>
                </c:pt>
                <c:pt idx="21">
                  <c:v>10.1157865742155</c:v>
                </c:pt>
                <c:pt idx="22">
                  <c:v>10.1157865742155</c:v>
                </c:pt>
                <c:pt idx="23">
                  <c:v>10.1157865742155</c:v>
                </c:pt>
                <c:pt idx="24">
                  <c:v>10.0994410492497</c:v>
                </c:pt>
                <c:pt idx="25">
                  <c:v>10.0994410492497</c:v>
                </c:pt>
                <c:pt idx="26">
                  <c:v>10.0994410492497</c:v>
                </c:pt>
              </c:numCache>
            </c:numRef>
          </c:val>
          <c:smooth val="0"/>
        </c:ser>
        <c:ser>
          <c:idx val="6"/>
          <c:order val="3"/>
          <c:tx>
            <c:v>instance04</c:v>
          </c:tx>
          <c:spPr>
            <a:ln w="25400">
              <a:solidFill>
                <a:srgbClr val="333399"/>
              </a:solidFill>
              <a:prstDash val="solid"/>
            </a:ln>
          </c:spPr>
          <c:marker>
            <c:symbol val="none"/>
          </c:marker>
          <c:val>
            <c:numRef>
              <c:f>Foglio2!$S$3:$S$29</c:f>
              <c:numCache>
                <c:formatCode>0.00</c:formatCode>
                <c:ptCount val="27"/>
                <c:pt idx="0">
                  <c:v>104.0568200754626</c:v>
                </c:pt>
                <c:pt idx="1">
                  <c:v>104.0568200754626</c:v>
                </c:pt>
                <c:pt idx="2">
                  <c:v>104.0568200754626</c:v>
                </c:pt>
                <c:pt idx="3">
                  <c:v>104.0568200754626</c:v>
                </c:pt>
                <c:pt idx="4">
                  <c:v>104.0568200754626</c:v>
                </c:pt>
                <c:pt idx="5">
                  <c:v>104.0568200754626</c:v>
                </c:pt>
                <c:pt idx="6">
                  <c:v>19.13097519023086</c:v>
                </c:pt>
                <c:pt idx="7">
                  <c:v>19.13097519023086</c:v>
                </c:pt>
                <c:pt idx="8">
                  <c:v>18.77729778227911</c:v>
                </c:pt>
                <c:pt idx="9">
                  <c:v>16.78604499402762</c:v>
                </c:pt>
                <c:pt idx="10">
                  <c:v>14.54512918023916</c:v>
                </c:pt>
                <c:pt idx="11">
                  <c:v>12.77403390503448</c:v>
                </c:pt>
                <c:pt idx="12">
                  <c:v>11.24022670392715</c:v>
                </c:pt>
                <c:pt idx="13">
                  <c:v>11.24022670392715</c:v>
                </c:pt>
                <c:pt idx="14">
                  <c:v>11.24022670392715</c:v>
                </c:pt>
                <c:pt idx="15">
                  <c:v>10.93113799535115</c:v>
                </c:pt>
                <c:pt idx="16">
                  <c:v>9.005258641668303</c:v>
                </c:pt>
                <c:pt idx="17">
                  <c:v>9.005258641668303</c:v>
                </c:pt>
                <c:pt idx="18">
                  <c:v>9.005258641668303</c:v>
                </c:pt>
                <c:pt idx="19">
                  <c:v>9.005258641668303</c:v>
                </c:pt>
                <c:pt idx="20">
                  <c:v>9.005258641668303</c:v>
                </c:pt>
                <c:pt idx="21">
                  <c:v>9.005258641668303</c:v>
                </c:pt>
                <c:pt idx="22">
                  <c:v>9.005258641668303</c:v>
                </c:pt>
                <c:pt idx="23">
                  <c:v>9.005258641668303</c:v>
                </c:pt>
                <c:pt idx="24">
                  <c:v>9.005258641668303</c:v>
                </c:pt>
                <c:pt idx="25">
                  <c:v>9.0052586416683</c:v>
                </c:pt>
                <c:pt idx="26">
                  <c:v>9.0052586416683</c:v>
                </c:pt>
              </c:numCache>
            </c:numRef>
          </c:val>
          <c:smooth val="0"/>
        </c:ser>
        <c:ser>
          <c:idx val="3"/>
          <c:order val="4"/>
          <c:tx>
            <c:v>instance05</c:v>
          </c:tx>
          <c:spPr>
            <a:ln w="25400">
              <a:solidFill>
                <a:srgbClr val="FFCC00"/>
              </a:solidFill>
              <a:prstDash val="solid"/>
            </a:ln>
          </c:spPr>
          <c:marker>
            <c:symbol val="none"/>
          </c:marker>
          <c:cat>
            <c:numRef>
              <c:f>Foglio2!$O$3:$O$29</c:f>
              <c:numCache>
                <c:formatCode>General</c:formatCode>
                <c:ptCount val="2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10.0</c:v>
                </c:pt>
                <c:pt idx="7">
                  <c:v>25.0</c:v>
                </c:pt>
                <c:pt idx="8">
                  <c:v>50.0</c:v>
                </c:pt>
                <c:pt idx="9">
                  <c:v>100.0</c:v>
                </c:pt>
                <c:pt idx="10">
                  <c:v>200.0</c:v>
                </c:pt>
                <c:pt idx="11">
                  <c:v>300.0</c:v>
                </c:pt>
                <c:pt idx="12">
                  <c:v>400.0</c:v>
                </c:pt>
                <c:pt idx="13">
                  <c:v>500.0</c:v>
                </c:pt>
                <c:pt idx="14">
                  <c:v>600.0</c:v>
                </c:pt>
                <c:pt idx="15">
                  <c:v>700.0</c:v>
                </c:pt>
                <c:pt idx="16">
                  <c:v>800.0</c:v>
                </c:pt>
                <c:pt idx="17">
                  <c:v>900.0</c:v>
                </c:pt>
                <c:pt idx="18">
                  <c:v>1000.0</c:v>
                </c:pt>
                <c:pt idx="19">
                  <c:v>1100.0</c:v>
                </c:pt>
                <c:pt idx="20">
                  <c:v>1200.0</c:v>
                </c:pt>
                <c:pt idx="21">
                  <c:v>1300.0</c:v>
                </c:pt>
                <c:pt idx="22">
                  <c:v>1400.0</c:v>
                </c:pt>
                <c:pt idx="23">
                  <c:v>1500.0</c:v>
                </c:pt>
                <c:pt idx="24">
                  <c:v>1600.0</c:v>
                </c:pt>
                <c:pt idx="25">
                  <c:v>1700.0</c:v>
                </c:pt>
                <c:pt idx="26">
                  <c:v>1800.0</c:v>
                </c:pt>
              </c:numCache>
            </c:numRef>
          </c:cat>
          <c:val>
            <c:numRef>
              <c:f>Foglio2!$T$3:$T$29</c:f>
              <c:numCache>
                <c:formatCode>0.00</c:formatCode>
                <c:ptCount val="27"/>
                <c:pt idx="0">
                  <c:v>258.3033869274588</c:v>
                </c:pt>
                <c:pt idx="1">
                  <c:v>258.3033869274588</c:v>
                </c:pt>
                <c:pt idx="2">
                  <c:v>258.3033869274588</c:v>
                </c:pt>
                <c:pt idx="3">
                  <c:v>258.3033869274588</c:v>
                </c:pt>
                <c:pt idx="4">
                  <c:v>258.3033869274588</c:v>
                </c:pt>
                <c:pt idx="5">
                  <c:v>258.3033869274588</c:v>
                </c:pt>
                <c:pt idx="6">
                  <c:v>258.3033869274588</c:v>
                </c:pt>
                <c:pt idx="7">
                  <c:v>22.02063653007033</c:v>
                </c:pt>
                <c:pt idx="8">
                  <c:v>22.02063653007033</c:v>
                </c:pt>
                <c:pt idx="9">
                  <c:v>22.02063653007033</c:v>
                </c:pt>
                <c:pt idx="10">
                  <c:v>22.02063653007033</c:v>
                </c:pt>
                <c:pt idx="11">
                  <c:v>22.02063653007033</c:v>
                </c:pt>
                <c:pt idx="12">
                  <c:v>20.57587634173605</c:v>
                </c:pt>
                <c:pt idx="13">
                  <c:v>13.46075602993015</c:v>
                </c:pt>
                <c:pt idx="14">
                  <c:v>13.46075602993015</c:v>
                </c:pt>
                <c:pt idx="15">
                  <c:v>13.46075602993015</c:v>
                </c:pt>
                <c:pt idx="16">
                  <c:v>12.66374665794078</c:v>
                </c:pt>
                <c:pt idx="17">
                  <c:v>12.66374665794078</c:v>
                </c:pt>
                <c:pt idx="18">
                  <c:v>12.66374665794078</c:v>
                </c:pt>
                <c:pt idx="19">
                  <c:v>12.66374665794078</c:v>
                </c:pt>
                <c:pt idx="20">
                  <c:v>12.6072321103087</c:v>
                </c:pt>
                <c:pt idx="21">
                  <c:v>12.6072321103087</c:v>
                </c:pt>
                <c:pt idx="22">
                  <c:v>12.6072321103087</c:v>
                </c:pt>
                <c:pt idx="23">
                  <c:v>12.6072321103087</c:v>
                </c:pt>
                <c:pt idx="24">
                  <c:v>12.6072321103087</c:v>
                </c:pt>
                <c:pt idx="25">
                  <c:v>12.6072321103087</c:v>
                </c:pt>
                <c:pt idx="26">
                  <c:v>12.6072321103087</c:v>
                </c:pt>
              </c:numCache>
            </c:numRef>
          </c:val>
          <c:smooth val="0"/>
        </c:ser>
        <c:ser>
          <c:idx val="4"/>
          <c:order val="5"/>
          <c:tx>
            <c:v>instance06</c:v>
          </c:tx>
          <c:spPr>
            <a:ln w="25400">
              <a:solidFill>
                <a:srgbClr val="33CCCC"/>
              </a:solidFill>
              <a:prstDash val="solid"/>
            </a:ln>
          </c:spPr>
          <c:marker>
            <c:symbol val="none"/>
          </c:marker>
          <c:cat>
            <c:numRef>
              <c:f>Foglio2!$O$3:$O$29</c:f>
              <c:numCache>
                <c:formatCode>General</c:formatCode>
                <c:ptCount val="2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10.0</c:v>
                </c:pt>
                <c:pt idx="7">
                  <c:v>25.0</c:v>
                </c:pt>
                <c:pt idx="8">
                  <c:v>50.0</c:v>
                </c:pt>
                <c:pt idx="9">
                  <c:v>100.0</c:v>
                </c:pt>
                <c:pt idx="10">
                  <c:v>200.0</c:v>
                </c:pt>
                <c:pt idx="11">
                  <c:v>300.0</c:v>
                </c:pt>
                <c:pt idx="12">
                  <c:v>400.0</c:v>
                </c:pt>
                <c:pt idx="13">
                  <c:v>500.0</c:v>
                </c:pt>
                <c:pt idx="14">
                  <c:v>600.0</c:v>
                </c:pt>
                <c:pt idx="15">
                  <c:v>700.0</c:v>
                </c:pt>
                <c:pt idx="16">
                  <c:v>800.0</c:v>
                </c:pt>
                <c:pt idx="17">
                  <c:v>900.0</c:v>
                </c:pt>
                <c:pt idx="18">
                  <c:v>1000.0</c:v>
                </c:pt>
                <c:pt idx="19">
                  <c:v>1100.0</c:v>
                </c:pt>
                <c:pt idx="20">
                  <c:v>1200.0</c:v>
                </c:pt>
                <c:pt idx="21">
                  <c:v>1300.0</c:v>
                </c:pt>
                <c:pt idx="22">
                  <c:v>1400.0</c:v>
                </c:pt>
                <c:pt idx="23">
                  <c:v>1500.0</c:v>
                </c:pt>
                <c:pt idx="24">
                  <c:v>1600.0</c:v>
                </c:pt>
                <c:pt idx="25">
                  <c:v>1700.0</c:v>
                </c:pt>
                <c:pt idx="26">
                  <c:v>1800.0</c:v>
                </c:pt>
              </c:numCache>
            </c:numRef>
          </c:cat>
          <c:val>
            <c:numRef>
              <c:f>Foglio2!$U$3:$U$29</c:f>
              <c:numCache>
                <c:formatCode>0.00</c:formatCode>
                <c:ptCount val="27"/>
                <c:pt idx="0">
                  <c:v>142.9308429608307</c:v>
                </c:pt>
                <c:pt idx="1">
                  <c:v>142.9308429608307</c:v>
                </c:pt>
                <c:pt idx="2">
                  <c:v>142.9308429608307</c:v>
                </c:pt>
                <c:pt idx="3">
                  <c:v>142.9308429608307</c:v>
                </c:pt>
                <c:pt idx="4">
                  <c:v>142.9308429608307</c:v>
                </c:pt>
                <c:pt idx="5">
                  <c:v>142.9308429608307</c:v>
                </c:pt>
                <c:pt idx="6">
                  <c:v>142.9308429608307</c:v>
                </c:pt>
                <c:pt idx="7">
                  <c:v>142.9308429608307</c:v>
                </c:pt>
                <c:pt idx="8">
                  <c:v>142.9308429608307</c:v>
                </c:pt>
                <c:pt idx="9">
                  <c:v>142.9308429608307</c:v>
                </c:pt>
                <c:pt idx="10">
                  <c:v>19.97498503897748</c:v>
                </c:pt>
                <c:pt idx="11">
                  <c:v>19.97498503897748</c:v>
                </c:pt>
                <c:pt idx="12">
                  <c:v>19.97498503897748</c:v>
                </c:pt>
                <c:pt idx="13">
                  <c:v>19.43287378415005</c:v>
                </c:pt>
                <c:pt idx="14">
                  <c:v>19.41898023305692</c:v>
                </c:pt>
                <c:pt idx="15">
                  <c:v>19.41898023305692</c:v>
                </c:pt>
                <c:pt idx="16">
                  <c:v>19.41898023305692</c:v>
                </c:pt>
                <c:pt idx="17">
                  <c:v>19.27222754680616</c:v>
                </c:pt>
                <c:pt idx="18">
                  <c:v>19.27222754680616</c:v>
                </c:pt>
                <c:pt idx="19">
                  <c:v>19.27222754680616</c:v>
                </c:pt>
                <c:pt idx="20">
                  <c:v>19.27222754680616</c:v>
                </c:pt>
                <c:pt idx="21">
                  <c:v>19.27222754680616</c:v>
                </c:pt>
                <c:pt idx="22">
                  <c:v>19.27222754680616</c:v>
                </c:pt>
                <c:pt idx="23">
                  <c:v>19.27222754680616</c:v>
                </c:pt>
                <c:pt idx="24">
                  <c:v>19.27222754680616</c:v>
                </c:pt>
                <c:pt idx="25">
                  <c:v>19.27222754680616</c:v>
                </c:pt>
                <c:pt idx="26">
                  <c:v>19.27222754680616</c:v>
                </c:pt>
              </c:numCache>
            </c:numRef>
          </c:val>
          <c:smooth val="0"/>
        </c:ser>
        <c:ser>
          <c:idx val="5"/>
          <c:order val="6"/>
          <c:tx>
            <c:v>instance07</c:v>
          </c:tx>
          <c:spPr>
            <a:ln w="25400">
              <a:solidFill>
                <a:srgbClr val="339966"/>
              </a:solidFill>
              <a:prstDash val="solid"/>
            </a:ln>
          </c:spPr>
          <c:marker>
            <c:symbol val="none"/>
          </c:marker>
          <c:cat>
            <c:numRef>
              <c:f>Foglio2!$O$3:$O$29</c:f>
              <c:numCache>
                <c:formatCode>General</c:formatCode>
                <c:ptCount val="2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10.0</c:v>
                </c:pt>
                <c:pt idx="7">
                  <c:v>25.0</c:v>
                </c:pt>
                <c:pt idx="8">
                  <c:v>50.0</c:v>
                </c:pt>
                <c:pt idx="9">
                  <c:v>100.0</c:v>
                </c:pt>
                <c:pt idx="10">
                  <c:v>200.0</c:v>
                </c:pt>
                <c:pt idx="11">
                  <c:v>300.0</c:v>
                </c:pt>
                <c:pt idx="12">
                  <c:v>400.0</c:v>
                </c:pt>
                <c:pt idx="13">
                  <c:v>500.0</c:v>
                </c:pt>
                <c:pt idx="14">
                  <c:v>600.0</c:v>
                </c:pt>
                <c:pt idx="15">
                  <c:v>700.0</c:v>
                </c:pt>
                <c:pt idx="16">
                  <c:v>800.0</c:v>
                </c:pt>
                <c:pt idx="17">
                  <c:v>900.0</c:v>
                </c:pt>
                <c:pt idx="18">
                  <c:v>1000.0</c:v>
                </c:pt>
                <c:pt idx="19">
                  <c:v>1100.0</c:v>
                </c:pt>
                <c:pt idx="20">
                  <c:v>1200.0</c:v>
                </c:pt>
                <c:pt idx="21">
                  <c:v>1300.0</c:v>
                </c:pt>
                <c:pt idx="22">
                  <c:v>1400.0</c:v>
                </c:pt>
                <c:pt idx="23">
                  <c:v>1500.0</c:v>
                </c:pt>
                <c:pt idx="24">
                  <c:v>1600.0</c:v>
                </c:pt>
                <c:pt idx="25">
                  <c:v>1700.0</c:v>
                </c:pt>
                <c:pt idx="26">
                  <c:v>1800.0</c:v>
                </c:pt>
              </c:numCache>
            </c:numRef>
          </c:cat>
          <c:val>
            <c:numRef>
              <c:f>Foglio2!$V$3:$V$29</c:f>
              <c:numCache>
                <c:formatCode>0.00</c:formatCode>
                <c:ptCount val="27"/>
                <c:pt idx="0">
                  <c:v>166.8757980482376</c:v>
                </c:pt>
                <c:pt idx="1">
                  <c:v>14.46496975563219</c:v>
                </c:pt>
                <c:pt idx="2">
                  <c:v>14.46496975563219</c:v>
                </c:pt>
                <c:pt idx="3">
                  <c:v>14.46496975563219</c:v>
                </c:pt>
                <c:pt idx="4">
                  <c:v>14.46496975563219</c:v>
                </c:pt>
                <c:pt idx="5">
                  <c:v>14.46496975563219</c:v>
                </c:pt>
                <c:pt idx="6">
                  <c:v>14.46496975563219</c:v>
                </c:pt>
                <c:pt idx="7">
                  <c:v>11.28577144107425</c:v>
                </c:pt>
                <c:pt idx="8">
                  <c:v>11.28577144107425</c:v>
                </c:pt>
                <c:pt idx="9">
                  <c:v>5.586489399670726</c:v>
                </c:pt>
                <c:pt idx="10">
                  <c:v>5.00845696064228</c:v>
                </c:pt>
                <c:pt idx="11">
                  <c:v>5.00845696064228</c:v>
                </c:pt>
                <c:pt idx="12">
                  <c:v>4.52558585061284</c:v>
                </c:pt>
                <c:pt idx="13">
                  <c:v>4.52558585061284</c:v>
                </c:pt>
                <c:pt idx="14">
                  <c:v>4.321164112398233</c:v>
                </c:pt>
                <c:pt idx="15">
                  <c:v>4.321164112398233</c:v>
                </c:pt>
                <c:pt idx="16">
                  <c:v>4.229525065965698</c:v>
                </c:pt>
                <c:pt idx="17">
                  <c:v>4.229525065965698</c:v>
                </c:pt>
                <c:pt idx="18">
                  <c:v>4.229525065965698</c:v>
                </c:pt>
                <c:pt idx="19">
                  <c:v>4.229525065965698</c:v>
                </c:pt>
                <c:pt idx="20">
                  <c:v>4.229525065965698</c:v>
                </c:pt>
                <c:pt idx="21">
                  <c:v>4.229525065965698</c:v>
                </c:pt>
                <c:pt idx="22">
                  <c:v>4.229525065965698</c:v>
                </c:pt>
                <c:pt idx="23">
                  <c:v>4.229525065965698</c:v>
                </c:pt>
                <c:pt idx="24">
                  <c:v>4.229525065965698</c:v>
                </c:pt>
                <c:pt idx="25">
                  <c:v>4.229525065965698</c:v>
                </c:pt>
                <c:pt idx="26">
                  <c:v>4.229525065965698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0885232"/>
        <c:axId val="251019600"/>
      </c:lineChart>
      <c:catAx>
        <c:axId val="250885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C0C0C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Time(s)</a:t>
                </a:r>
              </a:p>
            </c:rich>
          </c:tx>
          <c:layout>
            <c:manualLayout>
              <c:xMode val="edge"/>
              <c:yMode val="edge"/>
              <c:x val="0.509984541224251"/>
              <c:y val="0.92743307307117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FFFFFF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C0C0C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251019600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251019600"/>
        <c:scaling>
          <c:orientation val="minMax"/>
        </c:scaling>
        <c:delete val="0"/>
        <c:axPos val="l"/>
        <c:majorGridlines>
          <c:spPr>
            <a:ln w="3175">
              <a:solidFill>
                <a:srgbClr val="FFFFFF"/>
              </a:solidFill>
              <a:prstDash val="solid"/>
            </a:ln>
          </c:spPr>
        </c:majorGridlines>
        <c:numFmt formatCode="0.00" sourceLinked="1"/>
        <c:majorTickMark val="none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C0C0C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25088523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0173503711573457"/>
          <c:y val="0.958287010922858"/>
          <c:w val="0.958613662080659"/>
          <c:h val="0.0308539378516829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825" b="0" i="0" u="none" strike="noStrike" baseline="0">
              <a:solidFill>
                <a:srgbClr val="C0C0C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12700">
      <a:noFill/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Benchmark</a:t>
            </a:r>
            <a:r>
              <a:rPr lang="en-US" baseline="0" dirty="0"/>
              <a:t> % gap</a:t>
            </a:r>
            <a:r>
              <a:rPr lang="en-US" dirty="0"/>
              <a:t> during development for each instances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v0.1</c:v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4000"/>
                    <a:satMod val="130000"/>
                    <a:lumMod val="92000"/>
                  </a:schemeClr>
                </a:gs>
                <a:gs pos="100000">
                  <a:schemeClr val="accent5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Foglio1!$J$4:$J$10</c:f>
              <c:numCache>
                <c:formatCode>0.00</c:formatCode>
                <c:ptCount val="7"/>
                <c:pt idx="0">
                  <c:v>12.07854352251514</c:v>
                </c:pt>
                <c:pt idx="1">
                  <c:v>44.0556031579293</c:v>
                </c:pt>
                <c:pt idx="2">
                  <c:v>68.5737620701495</c:v>
                </c:pt>
                <c:pt idx="3">
                  <c:v>68.45483635130971</c:v>
                </c:pt>
                <c:pt idx="4">
                  <c:v>40.59262994799748</c:v>
                </c:pt>
                <c:pt idx="5">
                  <c:v>64.2263722591439</c:v>
                </c:pt>
                <c:pt idx="6">
                  <c:v>49.24926129078125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221-4AC6-9462-5900E7F2AF98}"/>
            </c:ext>
          </c:extLst>
        </c:ser>
        <c:ser>
          <c:idx val="0"/>
          <c:order val="1"/>
          <c:tx>
            <c:v>v0.3</c:v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Foglio1!$L$4:$L$10</c:f>
              <c:numCache>
                <c:formatCode>0.00</c:formatCode>
                <c:ptCount val="7"/>
                <c:pt idx="0">
                  <c:v>3.594325139842013</c:v>
                </c:pt>
                <c:pt idx="1">
                  <c:v>29.76816843672582</c:v>
                </c:pt>
                <c:pt idx="2">
                  <c:v>51.90334949015786</c:v>
                </c:pt>
                <c:pt idx="3">
                  <c:v>49.03069791357022</c:v>
                </c:pt>
                <c:pt idx="4">
                  <c:v>41.16622431430861</c:v>
                </c:pt>
                <c:pt idx="5">
                  <c:v>51.87654906525626</c:v>
                </c:pt>
                <c:pt idx="6">
                  <c:v>27.90661692619954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221-4AC6-9462-5900E7F2AF98}"/>
            </c:ext>
          </c:extLst>
        </c:ser>
        <c:ser>
          <c:idx val="1"/>
          <c:order val="2"/>
          <c:tx>
            <c:v>v0.4</c:v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Foglio1!$N$4:$N$10</c:f>
              <c:numCache>
                <c:formatCode>0.00</c:formatCode>
                <c:ptCount val="7"/>
                <c:pt idx="0">
                  <c:v>1.047085514330305</c:v>
                </c:pt>
                <c:pt idx="1">
                  <c:v>21.1248322472501</c:v>
                </c:pt>
                <c:pt idx="2">
                  <c:v>30.42705220242081</c:v>
                </c:pt>
                <c:pt idx="3">
                  <c:v>30.26742075690127</c:v>
                </c:pt>
                <c:pt idx="4">
                  <c:v>26.48530904683108</c:v>
                </c:pt>
                <c:pt idx="5">
                  <c:v>32.85913515764742</c:v>
                </c:pt>
                <c:pt idx="6">
                  <c:v>21.99634617908459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221-4AC6-9462-5900E7F2AF98}"/>
            </c:ext>
          </c:extLst>
        </c:ser>
        <c:ser>
          <c:idx val="2"/>
          <c:order val="3"/>
          <c:tx>
            <c:v>v0.5</c:v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4000"/>
                    <a:satMod val="130000"/>
                    <a:lumMod val="92000"/>
                  </a:schemeClr>
                </a:gs>
                <a:gs pos="100000">
                  <a:schemeClr val="accent3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Foglio1!$R$4:$R$10</c:f>
              <c:numCache>
                <c:formatCode>0.00</c:formatCode>
                <c:ptCount val="7"/>
                <c:pt idx="0">
                  <c:v>0.44084248345852</c:v>
                </c:pt>
                <c:pt idx="1">
                  <c:v>15.79477493040673</c:v>
                </c:pt>
                <c:pt idx="2">
                  <c:v>20.83367265188321</c:v>
                </c:pt>
                <c:pt idx="3">
                  <c:v>19.97871767513662</c:v>
                </c:pt>
                <c:pt idx="4">
                  <c:v>19.6796894033014</c:v>
                </c:pt>
                <c:pt idx="5">
                  <c:v>23.03839809655065</c:v>
                </c:pt>
                <c:pt idx="6">
                  <c:v>25.35942953350352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221-4AC6-9462-5900E7F2AF98}"/>
            </c:ext>
          </c:extLst>
        </c:ser>
        <c:ser>
          <c:idx val="3"/>
          <c:order val="4"/>
          <c:tx>
            <c:v>v0.7</c:v>
          </c:tx>
          <c:spPr>
            <a:gradFill rotWithShape="1">
              <a:gsLst>
                <a:gs pos="0">
                  <a:schemeClr val="accent4"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84000"/>
                    <a:satMod val="130000"/>
                    <a:lumMod val="92000"/>
                  </a:schemeClr>
                </a:gs>
                <a:gs pos="100000">
                  <a:schemeClr val="accent4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Foglio1!$X$4:$X$10</c:f>
              <c:numCache>
                <c:formatCode>0.00</c:formatCode>
                <c:ptCount val="7"/>
                <c:pt idx="0">
                  <c:v>0.0307369037511316</c:v>
                </c:pt>
                <c:pt idx="1">
                  <c:v>7.932220110046956</c:v>
                </c:pt>
                <c:pt idx="2">
                  <c:v>10.09705649676077</c:v>
                </c:pt>
                <c:pt idx="3">
                  <c:v>8.91253073328908</c:v>
                </c:pt>
                <c:pt idx="4">
                  <c:v>12.60277512705695</c:v>
                </c:pt>
                <c:pt idx="5">
                  <c:v>19.26119153459032</c:v>
                </c:pt>
                <c:pt idx="6">
                  <c:v>4.225734134728905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221-4AC6-9462-5900E7F2A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6683568"/>
        <c:axId val="156686320"/>
      </c:barChart>
      <c:catAx>
        <c:axId val="156683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86320"/>
        <c:crosses val="autoZero"/>
        <c:auto val="1"/>
        <c:lblAlgn val="ctr"/>
        <c:lblOffset val="100"/>
        <c:noMultiLvlLbl val="0"/>
      </c:catAx>
      <c:valAx>
        <c:axId val="15668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lt1">
                  <a:lumMod val="95000"/>
                  <a:alpha val="5000"/>
                </a:schemeClr>
              </a:solidFill>
            </a:ln>
            <a:effectLst/>
          </c:spPr>
        </c:min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8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0.07229</cdr:x>
      <cdr:y>0.80243</cdr:y>
    </cdr:from>
    <cdr:to>
      <cdr:x>0.77878</cdr:x>
      <cdr:y>0.84309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81360" y="5503065"/>
          <a:ext cx="8613514" cy="2788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>
              <a:solidFill>
                <a:schemeClr val="bg1">
                  <a:lumMod val="95000"/>
                </a:schemeClr>
              </a:solidFill>
            </a:rPr>
            <a:t>Instance 01      Instance 02        Instance 03        Instance 04       Instance 05       Instance 06       Instance 07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AFB7A-17CF-8C44-8080-93AF7347A24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F356D-41A4-0342-8E44-94109B99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F356D-41A4-0342-8E44-94109B9936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0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Anneling</a:t>
            </a:r>
            <a:r>
              <a:rPr lang="en-US" baseline="0" dirty="0" smtClean="0"/>
              <a:t> not change related to #exam</a:t>
            </a:r>
            <a:br>
              <a:rPr lang="en-US" baseline="0" dirty="0" smtClean="0"/>
            </a:br>
            <a:r>
              <a:rPr lang="en-US" baseline="0" dirty="0" smtClean="0"/>
              <a:t>- Benchmark calculation require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F356D-41A4-0342-8E44-94109B9936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versions improve all problem, get a good solution in any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F356D-41A4-0342-8E44-94109B9936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FA7CFB6-B003-BC42-88FE-B4FAC05D1CE1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836-4E15-444F-900D-C97D09E99EE9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29D95B6-7928-474A-BABD-3DBC5F85F7BD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C7D2-4DED-174D-9310-BDD2301FDAC5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104F8D-FD8A-E849-A431-D3B9642506D8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5EB9A5F-66FB-6A4C-9E40-84592031B7EA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9D024BA-DF5C-1049-A52F-B8178A2FE085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C44-3C47-E94A-8DA3-119261B04D9E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735315A-E8CC-4949-ABED-8487AE126D46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5142-48B6-4F4A-940E-67B32832C9FE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51D804C-9192-1442-8FC2-D1409F16AFE8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02B9-E8CC-854C-A8E1-90183018B3BF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acopx/OMA_ExamTimeTable" TargetMode="Externa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5"/>
            <a:ext cx="8679915" cy="1102702"/>
          </a:xfrm>
        </p:spPr>
        <p:txBody>
          <a:bodyPr>
            <a:normAutofit/>
          </a:bodyPr>
          <a:lstStyle/>
          <a:p>
            <a:r>
              <a:rPr lang="en-US" dirty="0"/>
              <a:t>OMA Assignment 2017-2018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Examination Time Tabling : Group 03</a:t>
            </a:r>
          </a:p>
          <a:p>
            <a:r>
              <a:rPr lang="en-US" sz="1600" i="1" dirty="0"/>
              <a:t>Jacopo Maggio </a:t>
            </a:r>
            <a:r>
              <a:rPr lang="mr-IN" sz="1600" i="1" dirty="0"/>
              <a:t>–</a:t>
            </a:r>
            <a:r>
              <a:rPr lang="en-US" sz="1600" i="1" dirty="0"/>
              <a:t> Stefano </a:t>
            </a:r>
            <a:r>
              <a:rPr lang="en-US" sz="1600" i="1" dirty="0" err="1"/>
              <a:t>Munna</a:t>
            </a:r>
            <a:r>
              <a:rPr lang="en-US" sz="1600" i="1" dirty="0"/>
              <a:t> </a:t>
            </a:r>
            <a:r>
              <a:rPr lang="mr-IN" sz="1600" i="1" dirty="0"/>
              <a:t>–</a:t>
            </a:r>
            <a:r>
              <a:rPr lang="en-US" sz="1600" i="1" dirty="0"/>
              <a:t> Jacopo Nasi </a:t>
            </a:r>
            <a:r>
              <a:rPr lang="mr-IN" sz="1600" i="1" dirty="0"/>
              <a:t>–</a:t>
            </a:r>
            <a:r>
              <a:rPr lang="en-US" sz="1600" i="1" dirty="0"/>
              <a:t> Andrea </a:t>
            </a:r>
            <a:r>
              <a:rPr lang="en-US" sz="1600" i="1" dirty="0" err="1"/>
              <a:t>Santu</a:t>
            </a:r>
            <a:r>
              <a:rPr lang="en-US" sz="1600" i="1" dirty="0"/>
              <a:t> </a:t>
            </a:r>
            <a:r>
              <a:rPr lang="mr-IN" sz="1600" i="1" dirty="0"/>
              <a:t>–</a:t>
            </a:r>
            <a:r>
              <a:rPr lang="en-US" sz="1600" i="1" dirty="0"/>
              <a:t> Marco </a:t>
            </a:r>
            <a:r>
              <a:rPr lang="en-US" sz="1600" i="1" dirty="0" err="1"/>
              <a:t>Torlaschi</a:t>
            </a:r>
            <a:endParaRPr lang="en-US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local search implements 3 different algorithms: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Move Exam</a:t>
            </a:r>
            <a:r>
              <a:rPr lang="en-US" dirty="0"/>
              <a:t>: Change the timeslot of an exam.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Swap Exams</a:t>
            </a:r>
            <a:r>
              <a:rPr lang="en-US" dirty="0"/>
              <a:t>: Swap the timeslots of two exams.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Bounded Shift</a:t>
            </a:r>
            <a:r>
              <a:rPr lang="en-US" dirty="0"/>
              <a:t>: Shift a portion of timeslots.</a:t>
            </a:r>
          </a:p>
          <a:p>
            <a:r>
              <a:rPr lang="en-US" dirty="0"/>
              <a:t>These 3 (+ the previous local swap) procedures are used until the solution is improving.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Workflow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Start from a feasible solution.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Move an exam to another timeslots.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WORST or UNFEASIBLE accept the solution, with probability, depending on temperature.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Reduce temperature to converge to a minimum.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Reuse the TABU SEARCH to restore the feasibility.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Apply local search to find a minimum.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Slot Shuffle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a feasible, it adds, one at a time a timeslot evaluating the benchmark.</a:t>
            </a:r>
          </a:p>
          <a:p>
            <a:r>
              <a:rPr lang="en-US" dirty="0">
                <a:solidFill>
                  <a:srgbClr val="00B050"/>
                </a:solidFill>
              </a:rPr>
              <a:t>ADVANTAGES: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Improve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techniques tried but not used in the final version...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two or more parents it performs a cross-over between them and occasionally a mutating.</a:t>
            </a:r>
          </a:p>
          <a:p>
            <a:r>
              <a:rPr lang="en-US" dirty="0"/>
              <a:t>This algorithm not fit very well this problem because it could generate a lot of unfeasible solution due to its randomness.</a:t>
            </a:r>
          </a:p>
          <a:p>
            <a:r>
              <a:rPr lang="en-US" dirty="0">
                <a:solidFill>
                  <a:srgbClr val="FF0000"/>
                </a:solidFill>
              </a:rPr>
              <a:t>DRAWBACKS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Not too easy</a:t>
            </a:r>
          </a:p>
          <a:p>
            <a:pPr lvl="1"/>
            <a:r>
              <a:rPr lang="en-US" dirty="0"/>
              <a:t>Lot of unfeasible solutions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29"/>
            <a:ext cx="5490224" cy="3163095"/>
          </a:xfrm>
        </p:spPr>
        <p:txBody>
          <a:bodyPr anchor="ctr"/>
          <a:lstStyle/>
          <a:p>
            <a:r>
              <a:rPr lang="en-US" dirty="0"/>
              <a:t>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="" xmlns:a16="http://schemas.microsoft.com/office/drawing/2014/main" id="{D52846D3-11F6-459C-8F16-859F00A0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6" name="Grafico 5">
            <a:extLst>
              <a:ext uri="{FF2B5EF4-FFF2-40B4-BE49-F238E27FC236}">
                <a16:creationId xmlns="" xmlns:a16="http://schemas.microsoft.com/office/drawing/2014/main" id="{A6D627D2-81FA-4782-A659-8360C9459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77873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41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29"/>
            <a:ext cx="5490224" cy="3163095"/>
          </a:xfrm>
        </p:spPr>
        <p:txBody>
          <a:bodyPr anchor="ctr"/>
          <a:lstStyle/>
          <a:p>
            <a:r>
              <a:rPr lang="en-US" sz="6600" dirty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2E4D137-6351-4496-B0DE-EE5D2D2F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Improving over time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44344993-EB5E-481E-9648-C751E352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7" name="Grafic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686789"/>
              </p:ext>
            </p:extLst>
          </p:nvPr>
        </p:nvGraphicFramePr>
        <p:xfrm>
          <a:off x="4684143" y="803274"/>
          <a:ext cx="7116793" cy="5528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28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algorithms is flown over 5 different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v0.1: </a:t>
            </a:r>
            <a:r>
              <a:rPr lang="en-US" dirty="0" err="1"/>
              <a:t>Tabu</a:t>
            </a:r>
            <a:r>
              <a:rPr lang="en-US" dirty="0"/>
              <a:t> List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v0.3: Greedy Preparation at begin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v0.4: Adding Simulated Annealing and local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v0.5: Implementing Local Swap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v0.6: Various Tuning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 the next graph is possible to view the benchmark results at each step.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332667"/>
            <a:ext cx="6281873" cy="2277365"/>
          </a:xfrm>
        </p:spPr>
        <p:txBody>
          <a:bodyPr/>
          <a:lstStyle/>
          <a:p>
            <a:r>
              <a:rPr lang="en-US" dirty="0"/>
              <a:t>Solving a time scheduling problem trying to minimize the penalties of exam proximities.</a:t>
            </a:r>
          </a:p>
          <a:p>
            <a:r>
              <a:rPr lang="en-US" dirty="0"/>
              <a:t>Step: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Read &amp; Store data input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Finding a feasible solution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Improving founded feasible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47" y="2610032"/>
            <a:ext cx="5977999" cy="380125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506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7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</a:t>
            </a:r>
            <a:r>
              <a:rPr lang="en-US" dirty="0"/>
              <a:t>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56" y="1233665"/>
            <a:ext cx="4275909" cy="3582518"/>
          </a:xfrm>
        </p:spPr>
      </p:pic>
      <p:sp>
        <p:nvSpPr>
          <p:cNvPr id="6" name="TextBox 5"/>
          <p:cNvSpPr txBox="1"/>
          <p:nvPr/>
        </p:nvSpPr>
        <p:spPr>
          <a:xfrm>
            <a:off x="6052456" y="5313872"/>
            <a:ext cx="421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Execution Time: 30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6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177" y="1202681"/>
            <a:ext cx="6281873" cy="1345210"/>
          </a:xfrm>
        </p:spPr>
        <p:txBody>
          <a:bodyPr>
            <a:normAutofit/>
          </a:bodyPr>
          <a:lstStyle/>
          <a:p>
            <a:r>
              <a:rPr lang="en-US" dirty="0"/>
              <a:t>The whole project with code, math model, instances, presentation and benchmark results are available on a </a:t>
            </a:r>
            <a:r>
              <a:rPr lang="en-US" b="1" dirty="0"/>
              <a:t>GitHub </a:t>
            </a:r>
            <a:r>
              <a:rPr lang="en-US" dirty="0"/>
              <a:t>public repository: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1746" y="4958856"/>
            <a:ext cx="57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2"/>
              </a:rPr>
              <a:t>https://github.com/Jacopx/OMA_ExamTimeTable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73" y="2645545"/>
            <a:ext cx="6240948" cy="23133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3162321"/>
          </a:xfrm>
        </p:spPr>
        <p:txBody>
          <a:bodyPr anchor="ctr"/>
          <a:lstStyle/>
          <a:p>
            <a:r>
              <a:rPr lang="en-US" dirty="0"/>
              <a:t>Thanks for the attention!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is written in </a:t>
            </a:r>
            <a:r>
              <a:rPr lang="en-US" b="1" dirty="0"/>
              <a:t>C</a:t>
            </a:r>
            <a:r>
              <a:rPr lang="en-US" dirty="0"/>
              <a:t> due to its high performance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have not implemented multithreading to focusing on algorithms development.</a:t>
            </a:r>
            <a:endParaRPr lang="en-US" dirty="0"/>
          </a:p>
          <a:p>
            <a:r>
              <a:rPr lang="en-US" dirty="0"/>
              <a:t>The main structure is a </a:t>
            </a:r>
            <a:r>
              <a:rPr lang="en-US" b="1" dirty="0"/>
              <a:t>GRAPH</a:t>
            </a:r>
            <a:r>
              <a:rPr lang="en-US" dirty="0"/>
              <a:t> built on a adjacency matrix.</a:t>
            </a:r>
          </a:p>
          <a:p>
            <a:r>
              <a:rPr lang="en-US" dirty="0"/>
              <a:t>When two exams CAN’T be sustained in the same time slot </a:t>
            </a:r>
            <a:r>
              <a:rPr lang="en-US" dirty="0" err="1"/>
              <a:t>adjM</a:t>
            </a:r>
            <a:r>
              <a:rPr lang="en-US" dirty="0"/>
              <a:t>[e1][e2] = n (# of students enrolled in both exams), otherwise -1.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3145340"/>
          </a:xfrm>
        </p:spPr>
        <p:txBody>
          <a:bodyPr anchor="ctr">
            <a:normAutofit/>
          </a:bodyPr>
          <a:lstStyle/>
          <a:p>
            <a:r>
              <a:rPr lang="en-US" sz="8000" dirty="0"/>
              <a:t>Feasible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Feasible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idea was to implement a </a:t>
            </a:r>
            <a:r>
              <a:rPr lang="en-US" b="1" dirty="0"/>
              <a:t>TABU</a:t>
            </a:r>
            <a:r>
              <a:rPr lang="en-US" dirty="0"/>
              <a:t> SEARCH over the data. Starting with this strategy resulted a little bit slow with those instances that have an high grade of complexity and conflicts.</a:t>
            </a:r>
          </a:p>
          <a:p>
            <a:r>
              <a:rPr lang="en-US" dirty="0"/>
              <a:t>The final version use a </a:t>
            </a:r>
            <a:r>
              <a:rPr lang="en-US" b="1" dirty="0"/>
              <a:t>GREEDY</a:t>
            </a:r>
            <a:r>
              <a:rPr lang="en-US" dirty="0"/>
              <a:t> algorithm to reduce the complexity and then it pass this partial solution to the </a:t>
            </a:r>
            <a:r>
              <a:rPr lang="en-US" b="1" dirty="0"/>
              <a:t>TABU</a:t>
            </a:r>
            <a:r>
              <a:rPr lang="en-US" dirty="0"/>
              <a:t> implementation.</a:t>
            </a:r>
          </a:p>
          <a:p>
            <a:r>
              <a:rPr lang="en-US" u="sng" dirty="0"/>
              <a:t>From</a:t>
            </a:r>
            <a:r>
              <a:rPr lang="en-US" dirty="0"/>
              <a:t> ~3 minutes </a:t>
            </a:r>
            <a:r>
              <a:rPr lang="en-US" u="sng" dirty="0"/>
              <a:t>to</a:t>
            </a:r>
            <a:r>
              <a:rPr lang="en-US" dirty="0"/>
              <a:t> ~10 seconds.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</a:t>
            </a:r>
            <a:r>
              <a:rPr lang="en-US" b="1" dirty="0"/>
              <a:t>reduce</a:t>
            </a:r>
            <a:r>
              <a:rPr lang="en-US" dirty="0"/>
              <a:t> ”the complexity” of the problem.</a:t>
            </a:r>
          </a:p>
          <a:p>
            <a:r>
              <a:rPr lang="en-US" dirty="0"/>
              <a:t>Initial data is sorted from the exam with more collision to the the fewer ones.</a:t>
            </a:r>
          </a:p>
          <a:p>
            <a:r>
              <a:rPr lang="en-US" b="1" dirty="0"/>
              <a:t>Workflow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the FIRST available (no collision) time slot for each exam.</a:t>
            </a:r>
          </a:p>
          <a:p>
            <a:pPr lvl="1"/>
            <a:r>
              <a:rPr lang="en-US" dirty="0"/>
              <a:t>If there aren’t enough timeslots with this configuration it adds more timeslots.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u="sng" dirty="0"/>
              <a:t>added timeslots will be removed</a:t>
            </a:r>
            <a:r>
              <a:rPr lang="en-US" dirty="0"/>
              <a:t> with the next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</a:t>
            </a:r>
            <a:r>
              <a:rPr lang="en-US" dirty="0"/>
              <a:t>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reduces the number of added (by the greedy) time slot till the correct number.</a:t>
            </a:r>
          </a:p>
          <a:p>
            <a:r>
              <a:rPr lang="en-US" b="1" dirty="0"/>
              <a:t>Workflow: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Reduce the timeslots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Try to resolve conflict with the reduced number of timeslots.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If is not able to solve: BACKTRACK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Otherwise: Restart from point 1.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ADVANTAGES</a:t>
            </a:r>
            <a:r>
              <a:rPr lang="en-US" dirty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n-US" dirty="0"/>
              <a:t>Very reliable</a:t>
            </a:r>
          </a:p>
          <a:p>
            <a:r>
              <a:rPr lang="en-US" dirty="0">
                <a:solidFill>
                  <a:srgbClr val="FF0000"/>
                </a:solidFill>
              </a:rPr>
              <a:t>DRAWBACKS:</a:t>
            </a:r>
          </a:p>
          <a:p>
            <a:pPr lvl="1"/>
            <a:r>
              <a:rPr lang="en-US" dirty="0"/>
              <a:t>Not too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Improve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a STEEPEST DESCENT STRATEGY.</a:t>
            </a:r>
          </a:p>
          <a:p>
            <a:r>
              <a:rPr lang="en-US" dirty="0"/>
              <a:t>Evaluates Neighborhood N(x) of the current optimal solution x.</a:t>
            </a:r>
          </a:p>
          <a:p>
            <a:r>
              <a:rPr lang="en-US" b="1" dirty="0"/>
              <a:t>Workflow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Switches exams scheduled in a timeslot with those contained in any another to find a new feasible solution x’.</a:t>
            </a:r>
          </a:p>
          <a:p>
            <a:pPr lvl="1"/>
            <a:r>
              <a:rPr lang="en-US" dirty="0"/>
              <a:t>If x’ has a better benchmark than that of x, then x=x’.</a:t>
            </a:r>
          </a:p>
          <a:p>
            <a:pPr lvl="1"/>
            <a:r>
              <a:rPr lang="en-US" dirty="0"/>
              <a:t>Loop until there is no improvement anymore</a:t>
            </a:r>
          </a:p>
          <a:p>
            <a:pPr lvl="1"/>
            <a:endParaRPr lang="en-US" dirty="0"/>
          </a:p>
          <a:p>
            <a:r>
              <a:rPr lang="en-US" dirty="0"/>
              <a:t>Slower than FIRST IMPROVEMENT strategy but more 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2393</TotalTime>
  <Words>771</Words>
  <Application>Microsoft Macintosh PowerPoint</Application>
  <PresentationFormat>Widescreen</PresentationFormat>
  <Paragraphs>127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Mangal</vt:lpstr>
      <vt:lpstr>Rockwell</vt:lpstr>
      <vt:lpstr>Wingdings</vt:lpstr>
      <vt:lpstr>Atlas</vt:lpstr>
      <vt:lpstr>OMA Assignment 2017-2018</vt:lpstr>
      <vt:lpstr>The Problem</vt:lpstr>
      <vt:lpstr>Data Structure</vt:lpstr>
      <vt:lpstr>Feasible</vt:lpstr>
      <vt:lpstr>Finding Feasible</vt:lpstr>
      <vt:lpstr>Greedy</vt:lpstr>
      <vt:lpstr>Tabu Search</vt:lpstr>
      <vt:lpstr>Improve</vt:lpstr>
      <vt:lpstr>Local Swap</vt:lpstr>
      <vt:lpstr>Local Search</vt:lpstr>
      <vt:lpstr>Simulated Annealing</vt:lpstr>
      <vt:lpstr>Greedy Slot Shuffle</vt:lpstr>
      <vt:lpstr>Improve</vt:lpstr>
      <vt:lpstr>Genetic</vt:lpstr>
      <vt:lpstr>Execution</vt:lpstr>
      <vt:lpstr>PowerPoint Presentation</vt:lpstr>
      <vt:lpstr>Performance</vt:lpstr>
      <vt:lpstr>Improving over time</vt:lpstr>
      <vt:lpstr>Benchmark</vt:lpstr>
      <vt:lpstr>PowerPoint Presentation</vt:lpstr>
      <vt:lpstr>Latest Result</vt:lpstr>
      <vt:lpstr>Repository</vt:lpstr>
      <vt:lpstr>Thanks for the attention!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OMA Assignment 2017-2018</dc:title>
  <dc:creator>Jacopo Nasi</dc:creator>
  <cp:lastModifiedBy>Jacopo Nasi</cp:lastModifiedBy>
  <cp:revision>101</cp:revision>
  <cp:lastPrinted>2018-01-08T10:41:53Z</cp:lastPrinted>
  <dcterms:created xsi:type="dcterms:W3CDTF">2017-12-27T15:49:57Z</dcterms:created>
  <dcterms:modified xsi:type="dcterms:W3CDTF">2018-01-11T07:46:27Z</dcterms:modified>
</cp:coreProperties>
</file>