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84" r:id="rId13"/>
    <p:sldId id="267" r:id="rId14"/>
    <p:sldId id="272" r:id="rId15"/>
    <p:sldId id="261" r:id="rId16"/>
    <p:sldId id="277" r:id="rId17"/>
    <p:sldId id="276" r:id="rId18"/>
    <p:sldId id="279" r:id="rId19"/>
    <p:sldId id="280" r:id="rId20"/>
    <p:sldId id="281" r:id="rId21"/>
    <p:sldId id="282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651"/>
  </p:normalViewPr>
  <p:slideViewPr>
    <p:cSldViewPr snapToGrid="0" snapToObjects="1">
      <p:cViewPr>
        <p:scale>
          <a:sx n="120" d="100"/>
          <a:sy n="120" d="100"/>
        </p:scale>
        <p:origin x="12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acopx/Development/OMA_ExamTimeTable/PowerPoint/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69.08051453072891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6.333333333333335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49.66666666666664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24.33333333333332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75.3333333333333</c:v>
                </c:pt>
                <c:pt idx="3">
                  <c:v>59.0</c:v>
                </c:pt>
                <c:pt idx="4">
                  <c:v>51.66666666666664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875673760"/>
        <c:axId val="-1875671440"/>
        <c:axId val="-1875669120"/>
      </c:bar3DChart>
      <c:catAx>
        <c:axId val="-187567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75671440"/>
        <c:crosses val="autoZero"/>
        <c:auto val="1"/>
        <c:lblAlgn val="ctr"/>
        <c:lblOffset val="100"/>
        <c:noMultiLvlLbl val="0"/>
      </c:catAx>
      <c:valAx>
        <c:axId val="-187567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5673760"/>
        <c:crosses val="autoZero"/>
        <c:crossBetween val="between"/>
      </c:valAx>
      <c:serAx>
        <c:axId val="-1875669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56714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Execution </a:t>
            </a:r>
            <a:r>
              <a:rPr lang="en-US" dirty="0" smtClean="0"/>
              <a:t>Time during development for each instances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Foglio1!$J$4:$J$10</c:f>
              <c:numCache>
                <c:formatCode>0.00</c:formatCode>
                <c:ptCount val="7"/>
                <c:pt idx="0">
                  <c:v>12.07854352251514</c:v>
                </c:pt>
                <c:pt idx="1">
                  <c:v>44.0556031579293</c:v>
                </c:pt>
                <c:pt idx="2">
                  <c:v>68.57376207014956</c:v>
                </c:pt>
                <c:pt idx="3">
                  <c:v>68.45483635130971</c:v>
                </c:pt>
                <c:pt idx="4">
                  <c:v>40.59262994799748</c:v>
                </c:pt>
                <c:pt idx="5">
                  <c:v>64.22637225914396</c:v>
                </c:pt>
                <c:pt idx="6">
                  <c:v>49.24926129078125</c:v>
                </c:pt>
              </c:numCache>
            </c:numRef>
          </c:val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Foglio1!$L$4:$L$10</c:f>
              <c:numCache>
                <c:formatCode>0.00</c:formatCode>
                <c:ptCount val="7"/>
                <c:pt idx="0">
                  <c:v>3.594325139842013</c:v>
                </c:pt>
                <c:pt idx="1">
                  <c:v>29.76816843672586</c:v>
                </c:pt>
                <c:pt idx="2">
                  <c:v>51.90334949015786</c:v>
                </c:pt>
                <c:pt idx="3">
                  <c:v>49.03069791357022</c:v>
                </c:pt>
                <c:pt idx="4">
                  <c:v>41.16622431430861</c:v>
                </c:pt>
                <c:pt idx="5">
                  <c:v>51.87654906525632</c:v>
                </c:pt>
                <c:pt idx="6">
                  <c:v>27.90661692619954</c:v>
                </c:pt>
              </c:numCache>
            </c:numRef>
          </c:val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Foglio1!$N$4:$N$10</c:f>
              <c:numCache>
                <c:formatCode>0.00</c:formatCode>
                <c:ptCount val="7"/>
                <c:pt idx="0">
                  <c:v>1.047085514330305</c:v>
                </c:pt>
                <c:pt idx="1">
                  <c:v>21.1248322472501</c:v>
                </c:pt>
                <c:pt idx="2">
                  <c:v>30.42705220242081</c:v>
                </c:pt>
                <c:pt idx="3">
                  <c:v>30.26742075690127</c:v>
                </c:pt>
                <c:pt idx="4">
                  <c:v>26.48530904683112</c:v>
                </c:pt>
                <c:pt idx="5">
                  <c:v>32.85913515764747</c:v>
                </c:pt>
                <c:pt idx="6">
                  <c:v>21.99634617908459</c:v>
                </c:pt>
              </c:numCache>
            </c:numRef>
          </c:val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Foglio1!$R$4:$R$10</c:f>
              <c:numCache>
                <c:formatCode>0.00</c:formatCode>
                <c:ptCount val="7"/>
                <c:pt idx="0">
                  <c:v>0.44084248345852</c:v>
                </c:pt>
                <c:pt idx="1">
                  <c:v>15.79477493040673</c:v>
                </c:pt>
                <c:pt idx="2">
                  <c:v>20.83367265188321</c:v>
                </c:pt>
                <c:pt idx="3">
                  <c:v>19.97871767513666</c:v>
                </c:pt>
                <c:pt idx="4">
                  <c:v>19.6796894033014</c:v>
                </c:pt>
                <c:pt idx="5">
                  <c:v>23.03839809655065</c:v>
                </c:pt>
                <c:pt idx="6">
                  <c:v>25.35942953350353</c:v>
                </c:pt>
              </c:numCache>
            </c:numRef>
          </c:val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Foglio1!$X$4:$X$10</c:f>
              <c:numCache>
                <c:formatCode>0.00</c:formatCode>
                <c:ptCount val="7"/>
                <c:pt idx="0">
                  <c:v>0.0307369037511316</c:v>
                </c:pt>
                <c:pt idx="1">
                  <c:v>7.932220110046956</c:v>
                </c:pt>
                <c:pt idx="2">
                  <c:v>10.09705649676077</c:v>
                </c:pt>
                <c:pt idx="3">
                  <c:v>8.912530733289074</c:v>
                </c:pt>
                <c:pt idx="4">
                  <c:v>12.62602895271822</c:v>
                </c:pt>
                <c:pt idx="5">
                  <c:v>19.26119153459033</c:v>
                </c:pt>
                <c:pt idx="6">
                  <c:v>4.225734134728905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835820144"/>
        <c:axId val="-1835817824"/>
      </c:barChart>
      <c:catAx>
        <c:axId val="-18358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817824"/>
        <c:crosses val="autoZero"/>
        <c:auto val="1"/>
        <c:lblAlgn val="ctr"/>
        <c:lblOffset val="100"/>
        <c:noMultiLvlLbl val="0"/>
      </c:catAx>
      <c:valAx>
        <c:axId val="-18358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582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0.77878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1360" y="5503065"/>
          <a:ext cx="8613514" cy="278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from a feasible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Move an exam to another timeslots.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WORST or UNFEASIBLE accept the solution, with probability, depending on temperature.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temperature to converge to a minimum.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Reuse the TABU SEARCH to restore the feasibility.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local search to find a minimum.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Slot 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feasible, it adds, one at a time a timeslot evaluating the benchmark.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="" xmlns:a16="http://schemas.microsoft.com/office/drawing/2014/main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="" xmlns:a16="http://schemas.microsoft.com/office/drawing/2014/main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="" xmlns:a16="http://schemas.microsoft.com/office/drawing/2014/main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787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algorithms is flown over 5 </a:t>
            </a:r>
            <a:r>
              <a:rPr lang="en-US" dirty="0" smtClean="0"/>
              <a:t>different </a:t>
            </a:r>
            <a:r>
              <a:rPr lang="en-US" dirty="0" smtClean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v0.1: </a:t>
            </a:r>
            <a:r>
              <a:rPr lang="en-US" dirty="0" err="1" smtClean="0"/>
              <a:t>Tabu</a:t>
            </a:r>
            <a:r>
              <a:rPr lang="en-US" dirty="0" smtClean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v0.3: Greedy </a:t>
            </a:r>
            <a:r>
              <a:rPr lang="en-US" dirty="0" smtClean="0"/>
              <a:t>Preparation </a:t>
            </a:r>
            <a:r>
              <a:rPr lang="en-US" dirty="0" smtClean="0"/>
              <a:t>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v0.4: </a:t>
            </a:r>
            <a:r>
              <a:rPr lang="en-US" dirty="0" smtClean="0"/>
              <a:t>Adding Simulated Annealing and local search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v0.5: </a:t>
            </a:r>
            <a:r>
              <a:rPr lang="en-US" dirty="0" smtClean="0"/>
              <a:t>Implementing Local 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v0.6: Various Tuning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 the next graph is possible to view the benchmark results at each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8809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Result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5" y="1596646"/>
            <a:ext cx="2734469" cy="3962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9" y="5593979"/>
            <a:ext cx="102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FOTO TEMPORANEA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1, otherwise -1.</a:t>
            </a:r>
          </a:p>
          <a:p>
            <a:r>
              <a:rPr lang="en-US" dirty="0"/>
              <a:t>The TABU is of 1000 moves with 7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b="1" dirty="0" smtClean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the timeslots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Try to resolve conflict with the reduced number of timeslots.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is not able to solve: BACKTRACK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Otherwise: Restart from point 1.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 smtClean="0"/>
              <a:t>Very reliable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Not too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local search implements 3 differen</a:t>
            </a:r>
            <a:r>
              <a:rPr lang="en-US" dirty="0" smtClean="0"/>
              <a:t>t algorithms: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Move Exam</a:t>
            </a:r>
            <a:r>
              <a:rPr lang="en-US" dirty="0" smtClean="0"/>
              <a:t>: Change the timeslot of an exam.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Swap Exams</a:t>
            </a:r>
            <a:r>
              <a:rPr lang="en-US" dirty="0" smtClean="0"/>
              <a:t>: Swap the timeslots of two exams.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Bounded Shift</a:t>
            </a:r>
            <a:r>
              <a:rPr lang="en-US" dirty="0" smtClean="0"/>
              <a:t>: Shift a portion of timeslots.</a:t>
            </a:r>
          </a:p>
          <a:p>
            <a:r>
              <a:rPr lang="en-US" dirty="0" smtClean="0"/>
              <a:t>These 3 (+ the next local swap) procedures are used until the solution is improving.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568</TotalTime>
  <Words>738</Words>
  <Application>Microsoft Macintosh PowerPoint</Application>
  <PresentationFormat>Widescreen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Greedy Slot Shuffle</vt:lpstr>
      <vt:lpstr>Improve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85</cp:revision>
  <cp:lastPrinted>2018-01-08T10:41:53Z</cp:lastPrinted>
  <dcterms:created xsi:type="dcterms:W3CDTF">2017-12-27T15:49:57Z</dcterms:created>
  <dcterms:modified xsi:type="dcterms:W3CDTF">2018-01-08T11:02:09Z</dcterms:modified>
</cp:coreProperties>
</file>