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91" r:id="rId4"/>
    <p:sldId id="287" r:id="rId5"/>
    <p:sldId id="288" r:id="rId6"/>
    <p:sldId id="289" r:id="rId7"/>
    <p:sldId id="256" r:id="rId8"/>
    <p:sldId id="284" r:id="rId9"/>
    <p:sldId id="262" r:id="rId10"/>
    <p:sldId id="264" r:id="rId11"/>
    <p:sldId id="265" r:id="rId12"/>
    <p:sldId id="271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73" r:id="rId21"/>
    <p:sldId id="281" r:id="rId22"/>
    <p:sldId id="282" r:id="rId23"/>
    <p:sldId id="283" r:id="rId24"/>
    <p:sldId id="280" r:id="rId25"/>
    <p:sldId id="27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Smith" initials="GS" lastIdx="1" clrIdx="0">
    <p:extLst>
      <p:ext uri="{19B8F6BF-5375-455C-9EA6-DF929625EA0E}">
        <p15:presenceInfo xmlns:p15="http://schemas.microsoft.com/office/powerpoint/2012/main" userId="5ff193ffc5952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3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8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1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6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8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4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16ED-C690-4C9E-BE85-E290506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A7-72A0-4C1A-9490-4B336B8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05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Inbound</a:t>
            </a:r>
            <a:r>
              <a:rPr lang="en-ZA" sz="2000" b="1" dirty="0"/>
              <a:t>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62843-4C7A-40F8-8168-2DA3D45B414F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73F03-424D-499A-AC63-BE22F91EE7E9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00D7E0-6B73-419D-9DC3-5B0013277460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2DD59-9B9D-42E0-B6FD-14CE56D432B0}"/>
              </a:ext>
            </a:extLst>
          </p:cNvPr>
          <p:cNvSpPr/>
          <p:nvPr/>
        </p:nvSpPr>
        <p:spPr>
          <a:xfrm>
            <a:off x="5848891" y="1063657"/>
            <a:ext cx="2080078" cy="558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39D13C8-8369-4CBE-AFC6-7302F4428AA8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1B1A2-077D-40FC-96BE-1C38631CDEA6}"/>
              </a:ext>
            </a:extLst>
          </p:cNvPr>
          <p:cNvSpPr/>
          <p:nvPr/>
        </p:nvSpPr>
        <p:spPr>
          <a:xfrm>
            <a:off x="7928966" y="1071502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1799774" y="1285102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4B3361-1927-4065-AA04-2BF2939601BA}"/>
              </a:ext>
            </a:extLst>
          </p:cNvPr>
          <p:cNvSpPr/>
          <p:nvPr/>
        </p:nvSpPr>
        <p:spPr>
          <a:xfrm>
            <a:off x="3967024" y="128510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1D1C4-8D7F-4347-A1FC-1417326DBEB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70603" y="1498893"/>
            <a:ext cx="3964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1799773" y="2119480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Purchasing Modelling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7C3B6-51E9-40E6-9E92-5729034C7754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685188" y="1712685"/>
            <a:ext cx="1" cy="40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E3B97-80EE-46F4-89D1-B9598773F7F0}"/>
              </a:ext>
            </a:extLst>
          </p:cNvPr>
          <p:cNvSpPr/>
          <p:nvPr/>
        </p:nvSpPr>
        <p:spPr>
          <a:xfrm>
            <a:off x="3967024" y="302485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Execution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E557A6-4D04-45D8-9D53-5F7B4B657A70}"/>
              </a:ext>
            </a:extLst>
          </p:cNvPr>
          <p:cNvSpPr/>
          <p:nvPr/>
        </p:nvSpPr>
        <p:spPr>
          <a:xfrm>
            <a:off x="8112667" y="211948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Purchase 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0A3D5-E7EE-488F-999C-FD4C749F691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70602" y="2333272"/>
            <a:ext cx="4542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70F1D1-C7A0-4FF7-84CE-3D26D03C210F}"/>
              </a:ext>
            </a:extLst>
          </p:cNvPr>
          <p:cNvSpPr/>
          <p:nvPr/>
        </p:nvSpPr>
        <p:spPr>
          <a:xfrm>
            <a:off x="3967024" y="411896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Shipping / Courier Notification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5AF634-251C-4AC4-BACA-EB73BECF0674}"/>
              </a:ext>
            </a:extLst>
          </p:cNvPr>
          <p:cNvSpPr/>
          <p:nvPr/>
        </p:nvSpPr>
        <p:spPr>
          <a:xfrm>
            <a:off x="6085283" y="412109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Receiving Planning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653361-F85D-4D0D-AA6F-4E01BDF98E7F}"/>
              </a:ext>
            </a:extLst>
          </p:cNvPr>
          <p:cNvSpPr/>
          <p:nvPr/>
        </p:nvSpPr>
        <p:spPr>
          <a:xfrm>
            <a:off x="6085283" y="529027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Goods Receiving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FF96F-0C3F-4444-BA9C-50296E01AED4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4808851" y="3452439"/>
            <a:ext cx="0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0C98F0-A40A-4DD1-82AD-EEC44F99BB48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rot="10800000">
            <a:off x="5650679" y="4332756"/>
            <a:ext cx="434605" cy="2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000734-68BB-4903-87A5-58B5FB2AA68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927110" y="4548673"/>
            <a:ext cx="0" cy="741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02047B-CACD-4960-A9B9-F0E9794D6933}"/>
              </a:ext>
            </a:extLst>
          </p:cNvPr>
          <p:cNvSpPr/>
          <p:nvPr/>
        </p:nvSpPr>
        <p:spPr>
          <a:xfrm>
            <a:off x="8150847" y="5804799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Remittance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03F3B86-1CC3-4408-98B4-A561A81641F7}"/>
              </a:ext>
            </a:extLst>
          </p:cNvPr>
          <p:cNvSpPr/>
          <p:nvPr/>
        </p:nvSpPr>
        <p:spPr>
          <a:xfrm>
            <a:off x="3967024" y="5290270"/>
            <a:ext cx="1683654" cy="427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Variance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F0D5C1-26CD-43A3-AC67-CB5B09F50AE7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 flipV="1">
            <a:off x="5650678" y="5504062"/>
            <a:ext cx="43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BC05114-5A4D-447D-8D80-9792BA2FAAF8}"/>
              </a:ext>
            </a:extLst>
          </p:cNvPr>
          <p:cNvSpPr/>
          <p:nvPr/>
        </p:nvSpPr>
        <p:spPr>
          <a:xfrm>
            <a:off x="8113487" y="3024856"/>
            <a:ext cx="1682834" cy="427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Letter of Credit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FE9E60-0237-4942-A2BA-BCA647684DB9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650678" y="3238648"/>
            <a:ext cx="246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13B2BC-0B29-48F7-B204-38C76DBD536C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8954494" y="2547063"/>
            <a:ext cx="410" cy="4777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9987C94-CFBE-4C73-94DA-7349EF5C5215}"/>
              </a:ext>
            </a:extLst>
          </p:cNvPr>
          <p:cNvCxnSpPr>
            <a:cxnSpLocks/>
            <a:stCxn id="121" idx="3"/>
            <a:endCxn id="66" idx="3"/>
          </p:cNvCxnSpPr>
          <p:nvPr/>
        </p:nvCxnSpPr>
        <p:spPr>
          <a:xfrm flipH="1">
            <a:off x="9796321" y="4342727"/>
            <a:ext cx="1" cy="1675864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60C366-7CEF-4C04-9E86-93C795C3B304}"/>
              </a:ext>
            </a:extLst>
          </p:cNvPr>
          <p:cNvSpPr/>
          <p:nvPr/>
        </p:nvSpPr>
        <p:spPr>
          <a:xfrm>
            <a:off x="8150848" y="4128935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Order Validation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6761BE1-4B6C-4566-9A44-5ACE3996B309}"/>
              </a:ext>
            </a:extLst>
          </p:cNvPr>
          <p:cNvCxnSpPr>
            <a:cxnSpLocks/>
            <a:stCxn id="121" idx="2"/>
            <a:endCxn id="45" idx="0"/>
          </p:cNvCxnSpPr>
          <p:nvPr/>
        </p:nvCxnSpPr>
        <p:spPr>
          <a:xfrm rot="5400000">
            <a:off x="7583472" y="3900157"/>
            <a:ext cx="733753" cy="2046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F0CD456-9752-4EE6-8967-55A928B5882C}"/>
              </a:ext>
            </a:extLst>
          </p:cNvPr>
          <p:cNvCxnSpPr>
            <a:cxnSpLocks/>
            <a:stCxn id="35" idx="3"/>
            <a:endCxn id="121" idx="3"/>
          </p:cNvCxnSpPr>
          <p:nvPr/>
        </p:nvCxnSpPr>
        <p:spPr>
          <a:xfrm>
            <a:off x="9796321" y="2333272"/>
            <a:ext cx="1" cy="2009455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E2118AF-D6BB-4FD9-9CE4-A6B433B523E6}"/>
              </a:ext>
            </a:extLst>
          </p:cNvPr>
          <p:cNvSpPr/>
          <p:nvPr/>
        </p:nvSpPr>
        <p:spPr>
          <a:xfrm>
            <a:off x="6693567" y="6018591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CD7D46-6BFD-4D83-93AA-CE97244127EC}"/>
              </a:ext>
            </a:extLst>
          </p:cNvPr>
          <p:cNvCxnSpPr>
            <a:stCxn id="45" idx="2"/>
            <a:endCxn id="145" idx="0"/>
          </p:cNvCxnSpPr>
          <p:nvPr/>
        </p:nvCxnSpPr>
        <p:spPr>
          <a:xfrm flipH="1">
            <a:off x="6925796" y="5717854"/>
            <a:ext cx="1314" cy="3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CC5D8A3-E934-440F-88BA-107352DD9385}"/>
              </a:ext>
            </a:extLst>
          </p:cNvPr>
          <p:cNvSpPr/>
          <p:nvPr/>
        </p:nvSpPr>
        <p:spPr>
          <a:xfrm>
            <a:off x="1799773" y="5290269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Purchasing Modelling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79644A0-C0D6-4B6C-A5FD-AF32AACF1B1F}"/>
              </a:ext>
            </a:extLst>
          </p:cNvPr>
          <p:cNvCxnSpPr>
            <a:cxnSpLocks/>
            <a:stCxn id="29" idx="2"/>
            <a:endCxn id="148" idx="0"/>
          </p:cNvCxnSpPr>
          <p:nvPr/>
        </p:nvCxnSpPr>
        <p:spPr>
          <a:xfrm>
            <a:off x="2685188" y="2547063"/>
            <a:ext cx="0" cy="274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E1C8AC-8880-4A48-8F57-89119F317E75}"/>
              </a:ext>
            </a:extLst>
          </p:cNvPr>
          <p:cNvCxnSpPr>
            <a:cxnSpLocks/>
            <a:stCxn id="75" idx="1"/>
            <a:endCxn id="148" idx="3"/>
          </p:cNvCxnSpPr>
          <p:nvPr/>
        </p:nvCxnSpPr>
        <p:spPr>
          <a:xfrm flipH="1" flipV="1">
            <a:off x="3570602" y="5504061"/>
            <a:ext cx="396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tar: 4 Points 159">
            <a:extLst>
              <a:ext uri="{FF2B5EF4-FFF2-40B4-BE49-F238E27FC236}">
                <a16:creationId xmlns:a16="http://schemas.microsoft.com/office/drawing/2014/main" id="{642D1D93-E232-4C01-B5DB-84B5476F8B58}"/>
              </a:ext>
            </a:extLst>
          </p:cNvPr>
          <p:cNvSpPr/>
          <p:nvPr/>
        </p:nvSpPr>
        <p:spPr>
          <a:xfrm>
            <a:off x="7587632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D93B344B-B230-42B0-A7FC-CA2AA8714EC4}"/>
              </a:ext>
            </a:extLst>
          </p:cNvPr>
          <p:cNvSpPr/>
          <p:nvPr/>
        </p:nvSpPr>
        <p:spPr>
          <a:xfrm>
            <a:off x="9536249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F8FC63AC-4F12-4E52-98DF-4DE545D8F202}"/>
              </a:ext>
            </a:extLst>
          </p:cNvPr>
          <p:cNvSpPr/>
          <p:nvPr/>
        </p:nvSpPr>
        <p:spPr>
          <a:xfrm>
            <a:off x="7494115" y="51122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62F18BD-0211-4D26-AC7E-7A5461113677}"/>
              </a:ext>
            </a:extLst>
          </p:cNvPr>
          <p:cNvSpPr/>
          <p:nvPr/>
        </p:nvSpPr>
        <p:spPr>
          <a:xfrm>
            <a:off x="6676966" y="5952755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Speech Bubble: Oval 167">
            <a:extLst>
              <a:ext uri="{FF2B5EF4-FFF2-40B4-BE49-F238E27FC236}">
                <a16:creationId xmlns:a16="http://schemas.microsoft.com/office/drawing/2014/main" id="{4252296E-3755-487B-812D-FA6225545E81}"/>
              </a:ext>
            </a:extLst>
          </p:cNvPr>
          <p:cNvSpPr/>
          <p:nvPr/>
        </p:nvSpPr>
        <p:spPr>
          <a:xfrm>
            <a:off x="6343110" y="2547063"/>
            <a:ext cx="1769146" cy="435572"/>
          </a:xfrm>
          <a:prstGeom prst="wedgeEllipseCallout">
            <a:avLst>
              <a:gd name="adj1" fmla="val 58236"/>
              <a:gd name="adj2" fmla="val 40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stock costing / forward cover</a:t>
            </a:r>
          </a:p>
        </p:txBody>
      </p:sp>
      <p:sp>
        <p:nvSpPr>
          <p:cNvPr id="169" name="Speech Bubble: Oval 168">
            <a:extLst>
              <a:ext uri="{FF2B5EF4-FFF2-40B4-BE49-F238E27FC236}">
                <a16:creationId xmlns:a16="http://schemas.microsoft.com/office/drawing/2014/main" id="{196E6A75-12AE-4480-A2F0-C9C85B85B3F0}"/>
              </a:ext>
            </a:extLst>
          </p:cNvPr>
          <p:cNvSpPr/>
          <p:nvPr/>
        </p:nvSpPr>
        <p:spPr>
          <a:xfrm>
            <a:off x="8093657" y="5137378"/>
            <a:ext cx="2151773" cy="435572"/>
          </a:xfrm>
          <a:prstGeom prst="wedgeEllipseCallout">
            <a:avLst>
              <a:gd name="adj1" fmla="val 3830"/>
              <a:gd name="adj2" fmla="val 95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Supplier Statement  to remittance format</a:t>
            </a:r>
          </a:p>
        </p:txBody>
      </p:sp>
      <p:sp>
        <p:nvSpPr>
          <p:cNvPr id="50" name="Star: 4 Points 49">
            <a:extLst>
              <a:ext uri="{FF2B5EF4-FFF2-40B4-BE49-F238E27FC236}">
                <a16:creationId xmlns:a16="http://schemas.microsoft.com/office/drawing/2014/main" id="{0A9C5F3A-CED3-4AE7-85A8-C4197399F1E5}"/>
              </a:ext>
            </a:extLst>
          </p:cNvPr>
          <p:cNvSpPr/>
          <p:nvPr/>
        </p:nvSpPr>
        <p:spPr>
          <a:xfrm>
            <a:off x="5444838" y="400903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7243C404-AA5A-4328-9EFA-FFFBCE69503E}"/>
              </a:ext>
            </a:extLst>
          </p:cNvPr>
          <p:cNvSpPr/>
          <p:nvPr/>
        </p:nvSpPr>
        <p:spPr>
          <a:xfrm>
            <a:off x="5376696" y="51795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Supplier Goods Receiving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container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container to shipping Documentation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183072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Offload container – start / end times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59894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Validate pallets/packing to shipping docs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Unpack goods received – record start of process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Inspection &amp; scan / record </a:t>
            </a:r>
            <a:r>
              <a:rPr lang="en-ZA" sz="1100" b="1" i="1" u="sng" dirty="0">
                <a:solidFill>
                  <a:srgbClr val="002060"/>
                </a:solidFill>
              </a:rPr>
              <a:t>ALL</a:t>
            </a:r>
            <a:r>
              <a:rPr lang="en-ZA" sz="1100" b="1" dirty="0">
                <a:solidFill>
                  <a:srgbClr val="002060"/>
                </a:solidFill>
              </a:rPr>
              <a:t> goods received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73154" y="3354797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Warehouse Goods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8117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Escalate non-conforming import suppliers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Returns Process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73154" y="411289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goods not ordered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4086443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Visual check pallet / other damage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817946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Notify interested parties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7444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goods local suppliers / adjust P/Order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EE3BE91-8A2B-4AB1-B2AD-9AD1BF536896}"/>
              </a:ext>
            </a:extLst>
          </p:cNvPr>
          <p:cNvSpPr/>
          <p:nvPr/>
        </p:nvSpPr>
        <p:spPr>
          <a:xfrm>
            <a:off x="2063090" y="5617494"/>
            <a:ext cx="1581101" cy="427583"/>
          </a:xfrm>
          <a:prstGeom prst="roundRect">
            <a:avLst/>
          </a:prstGeom>
          <a:solidFill>
            <a:srgbClr val="E1D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damaged goods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A86580-A02C-45AC-A29F-7B0E3E89EF60}"/>
              </a:ext>
            </a:extLst>
          </p:cNvPr>
          <p:cNvSpPr/>
          <p:nvPr/>
        </p:nvSpPr>
        <p:spPr>
          <a:xfrm>
            <a:off x="6770945" y="334027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Get MRA from Supplier &amp; record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5D4DCD-5F62-4B4B-A5BB-A0354EE9A43E}"/>
              </a:ext>
            </a:extLst>
          </p:cNvPr>
          <p:cNvSpPr/>
          <p:nvPr/>
        </p:nvSpPr>
        <p:spPr>
          <a:xfrm>
            <a:off x="6770945" y="487516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Arrange Courier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40F2B30-569D-40FD-ADAD-47598193505A}"/>
              </a:ext>
            </a:extLst>
          </p:cNvPr>
          <p:cNvSpPr/>
          <p:nvPr/>
        </p:nvSpPr>
        <p:spPr>
          <a:xfrm>
            <a:off x="6773953" y="56663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/ own fleet system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0AB968-5179-4962-996E-057838E810DF}"/>
              </a:ext>
            </a:extLst>
          </p:cNvPr>
          <p:cNvSpPr/>
          <p:nvPr/>
        </p:nvSpPr>
        <p:spPr>
          <a:xfrm>
            <a:off x="6777224" y="408401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RFC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A949C-3C90-4F47-B4A8-4121C9F719F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842992" y="1592371"/>
            <a:ext cx="1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258305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cxnSpLocks/>
            <a:stCxn id="42" idx="2"/>
            <a:endCxn id="132" idx="0"/>
          </p:cNvCxnSpPr>
          <p:nvPr/>
        </p:nvCxnSpPr>
        <p:spPr>
          <a:xfrm>
            <a:off x="2842991" y="3026527"/>
            <a:ext cx="5324" cy="3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E8675-9C99-458B-ADCA-DE2A4A3E72C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514026"/>
            <a:ext cx="0" cy="30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98A1C-C750-4F0B-BA81-F67F887C74EE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2842990" y="5245529"/>
            <a:ext cx="10651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5400000" flipH="1" flipV="1">
            <a:off x="1278143" y="2954076"/>
            <a:ext cx="4666498" cy="1515503"/>
          </a:xfrm>
          <a:prstGeom prst="bentConnector4">
            <a:avLst>
              <a:gd name="adj1" fmla="val -4899"/>
              <a:gd name="adj2" fmla="val 76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of process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(Staff / process metrics)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stCxn id="101" idx="2"/>
            <a:endCxn id="50" idx="0"/>
          </p:cNvCxnSpPr>
          <p:nvPr/>
        </p:nvCxnSpPr>
        <p:spPr>
          <a:xfrm>
            <a:off x="5162990" y="3026527"/>
            <a:ext cx="714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63704" y="3782380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63704" y="4540480"/>
            <a:ext cx="1289" cy="3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>
            <a:off x="5164993" y="5281615"/>
            <a:ext cx="6733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4E3E1A6-1CBB-4B87-A6FF-6F55F50627A2}"/>
              </a:ext>
            </a:extLst>
          </p:cNvPr>
          <p:cNvCxnSpPr>
            <a:cxnSpLocks/>
            <a:stCxn id="61" idx="3"/>
            <a:endCxn id="125" idx="1"/>
          </p:cNvCxnSpPr>
          <p:nvPr/>
        </p:nvCxnSpPr>
        <p:spPr>
          <a:xfrm flipV="1">
            <a:off x="5955543" y="2053048"/>
            <a:ext cx="822324" cy="301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970F38-C68B-4ECC-A8DC-060C5EF13BB9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7561495" y="3767858"/>
            <a:ext cx="6279" cy="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1CC72D-675A-4B2A-955A-6EBF1FB61214}"/>
              </a:ext>
            </a:extLst>
          </p:cNvPr>
          <p:cNvCxnSpPr>
            <a:stCxn id="84" idx="2"/>
          </p:cNvCxnSpPr>
          <p:nvPr/>
        </p:nvCxnSpPr>
        <p:spPr>
          <a:xfrm flipH="1">
            <a:off x="7561493" y="4511594"/>
            <a:ext cx="6281" cy="3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4D45AF-82BA-4FA9-95A8-E0D87605AE71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561495" y="5302746"/>
            <a:ext cx="3008" cy="3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847C7F-D4A2-4A55-A9BB-E2FD4C1A91D5}"/>
              </a:ext>
            </a:extLst>
          </p:cNvPr>
          <p:cNvSpPr/>
          <p:nvPr/>
        </p:nvSpPr>
        <p:spPr>
          <a:xfrm>
            <a:off x="6770943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receiving JOB exception report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786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RMA report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stCxn id="125" idx="2"/>
            <a:endCxn id="124" idx="0"/>
          </p:cNvCxnSpPr>
          <p:nvPr/>
        </p:nvCxnSpPr>
        <p:spPr>
          <a:xfrm flipH="1">
            <a:off x="7561493" y="2266839"/>
            <a:ext cx="6924" cy="33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7B438C2-46B8-4FCD-A65E-EB52FAD4DEA6}"/>
              </a:ext>
            </a:extLst>
          </p:cNvPr>
          <p:cNvSpPr/>
          <p:nvPr/>
        </p:nvSpPr>
        <p:spPr>
          <a:xfrm>
            <a:off x="2057765" y="33721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Manufactured Goods injection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C5C485-28CC-44CE-BFDE-7B7C25A3A4EA}"/>
              </a:ext>
            </a:extLst>
          </p:cNvPr>
          <p:cNvCxnSpPr>
            <a:stCxn id="132" idx="2"/>
            <a:endCxn id="58" idx="0"/>
          </p:cNvCxnSpPr>
          <p:nvPr/>
        </p:nvCxnSpPr>
        <p:spPr>
          <a:xfrm flipH="1">
            <a:off x="2842990" y="3799699"/>
            <a:ext cx="5325" cy="2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ar: 4 Points 137">
            <a:extLst>
              <a:ext uri="{FF2B5EF4-FFF2-40B4-BE49-F238E27FC236}">
                <a16:creationId xmlns:a16="http://schemas.microsoft.com/office/drawing/2014/main" id="{0AC96ED2-3058-41EB-A1C7-4BCBF0308B0B}"/>
              </a:ext>
            </a:extLst>
          </p:cNvPr>
          <p:cNvSpPr/>
          <p:nvPr/>
        </p:nvSpPr>
        <p:spPr>
          <a:xfrm>
            <a:off x="5740367" y="1696907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Callout: Line with Border and Accent Bar 138">
            <a:extLst>
              <a:ext uri="{FF2B5EF4-FFF2-40B4-BE49-F238E27FC236}">
                <a16:creationId xmlns:a16="http://schemas.microsoft.com/office/drawing/2014/main" id="{252F7F57-E4B5-4F82-896C-6F97D191908C}"/>
              </a:ext>
            </a:extLst>
          </p:cNvPr>
          <p:cNvSpPr/>
          <p:nvPr/>
        </p:nvSpPr>
        <p:spPr>
          <a:xfrm>
            <a:off x="6130877" y="1495345"/>
            <a:ext cx="1180417" cy="291346"/>
          </a:xfrm>
          <a:prstGeom prst="accent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DIMS / Weight</a:t>
            </a:r>
          </a:p>
        </p:txBody>
      </p:sp>
    </p:spTree>
    <p:extLst>
      <p:ext uri="{BB962C8B-B14F-4D97-AF65-F5344CB8AC3E}">
        <p14:creationId xmlns:p14="http://schemas.microsoft.com/office/powerpoint/2010/main" val="2140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Warehousing Inbound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Staging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GRV ALL goods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1840949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System directed: DIMS &amp; Weight recording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>
                <a:solidFill>
                  <a:srgbClr val="002060"/>
                </a:solidFill>
              </a:rPr>
              <a:t>System directed binning locations</a:t>
            </a:r>
            <a:endParaRPr lang="en-ZA" sz="1100" b="1" dirty="0">
              <a:solidFill>
                <a:srgbClr val="00206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Floor directed binning locations used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9641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 of Binning Job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96540" y="4095498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Do bin stock take if triggered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259451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appropriate W/House staging location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9730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Timestamp each put-away action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2842991" y="1592371"/>
            <a:ext cx="2" cy="2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2268532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2" idx="2"/>
            <a:endCxn id="48" idx="1"/>
          </p:cNvCxnSpPr>
          <p:nvPr/>
        </p:nvCxnSpPr>
        <p:spPr>
          <a:xfrm rot="5400000" flipH="1" flipV="1">
            <a:off x="2407776" y="1818567"/>
            <a:ext cx="2401355" cy="1521379"/>
          </a:xfrm>
          <a:prstGeom prst="bentConnector4">
            <a:avLst>
              <a:gd name="adj1" fmla="val -9520"/>
              <a:gd name="adj2" fmla="val 7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why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5156084" y="3026527"/>
            <a:ext cx="6906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187090" y="3764981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87090" y="4523081"/>
            <a:ext cx="763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 flipH="1">
            <a:off x="5186966" y="5281615"/>
            <a:ext cx="887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024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Management with binning exceptions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cxnSpLocks/>
            <a:stCxn id="125" idx="2"/>
            <a:endCxn id="46" idx="0"/>
          </p:cNvCxnSpPr>
          <p:nvPr/>
        </p:nvCxnSpPr>
        <p:spPr>
          <a:xfrm>
            <a:off x="7560797" y="2266839"/>
            <a:ext cx="694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A0EE56-D2DF-40B6-AB13-EEB8A0A915ED}"/>
              </a:ext>
            </a:extLst>
          </p:cNvPr>
          <p:cNvSpPr/>
          <p:nvPr/>
        </p:nvSpPr>
        <p:spPr>
          <a:xfrm>
            <a:off x="2057214" y="3352351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Create &amp; Record start of Binning Job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8C3C5C-76D3-448A-A695-6BF83E6148B5}"/>
              </a:ext>
            </a:extLst>
          </p:cNvPr>
          <p:cNvSpPr/>
          <p:nvPr/>
        </p:nvSpPr>
        <p:spPr>
          <a:xfrm>
            <a:off x="4376763" y="3352351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Reasons to Warehouse Housekeeping to fix </a:t>
            </a:r>
          </a:p>
        </p:txBody>
      </p:sp>
      <p:sp>
        <p:nvSpPr>
          <p:cNvPr id="66" name="Callout: Line with Border and Accent Bar 65">
            <a:extLst>
              <a:ext uri="{FF2B5EF4-FFF2-40B4-BE49-F238E27FC236}">
                <a16:creationId xmlns:a16="http://schemas.microsoft.com/office/drawing/2014/main" id="{494A3EBC-9B8E-48CE-8EFF-480E1D5DB941}"/>
              </a:ext>
            </a:extLst>
          </p:cNvPr>
          <p:cNvSpPr/>
          <p:nvPr/>
        </p:nvSpPr>
        <p:spPr>
          <a:xfrm>
            <a:off x="2382380" y="5401866"/>
            <a:ext cx="1537071" cy="291346"/>
          </a:xfrm>
          <a:prstGeom prst="accentBorderCallout1">
            <a:avLst>
              <a:gd name="adj1" fmla="val -10158"/>
              <a:gd name="adj2" fmla="val 104642"/>
              <a:gd name="adj3" fmla="val -85723"/>
              <a:gd name="adj4" fmla="val 1407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Items in sellable state</a:t>
            </a:r>
          </a:p>
        </p:txBody>
      </p:sp>
      <p:sp>
        <p:nvSpPr>
          <p:cNvPr id="68" name="Callout: Line with Border and Accent Bar 67">
            <a:extLst>
              <a:ext uri="{FF2B5EF4-FFF2-40B4-BE49-F238E27FC236}">
                <a16:creationId xmlns:a16="http://schemas.microsoft.com/office/drawing/2014/main" id="{90986BC6-AB5E-4E70-911E-45FDF064AF14}"/>
              </a:ext>
            </a:extLst>
          </p:cNvPr>
          <p:cNvSpPr/>
          <p:nvPr/>
        </p:nvSpPr>
        <p:spPr>
          <a:xfrm>
            <a:off x="1209279" y="1447900"/>
            <a:ext cx="750198" cy="537029"/>
          </a:xfrm>
          <a:prstGeom prst="accentBorderCallout1">
            <a:avLst>
              <a:gd name="adj1" fmla="val -10158"/>
              <a:gd name="adj2" fmla="val 100728"/>
              <a:gd name="adj3" fmla="val -38675"/>
              <a:gd name="adj4" fmla="val 147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Items </a:t>
            </a:r>
            <a:r>
              <a:rPr lang="en-ZA" sz="1000" b="1" i="1" u="sng" dirty="0">
                <a:solidFill>
                  <a:schemeClr val="tx1"/>
                </a:solidFill>
              </a:rPr>
              <a:t>NOT </a:t>
            </a:r>
            <a:r>
              <a:rPr lang="en-ZA" sz="1000" b="1" dirty="0">
                <a:solidFill>
                  <a:schemeClr val="tx1"/>
                </a:solidFill>
              </a:rPr>
              <a:t>in sellable state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616968-7F04-4046-84FA-E684176338F3}"/>
              </a:ext>
            </a:extLst>
          </p:cNvPr>
          <p:cNvSpPr/>
          <p:nvPr/>
        </p:nvSpPr>
        <p:spPr>
          <a:xfrm>
            <a:off x="6777187" y="259536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bin capacity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4955C-DC46-4279-B336-DAAA3EB91853}"/>
              </a:ext>
            </a:extLst>
          </p:cNvPr>
          <p:cNvSpPr/>
          <p:nvPr/>
        </p:nvSpPr>
        <p:spPr>
          <a:xfrm>
            <a:off x="6777187" y="335235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Relocate stock if new bin allocated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1B55-307C-445F-AC85-C6BBC89223A1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7567737" y="3022945"/>
            <a:ext cx="0" cy="3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Customer &amp; Branch Returns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Authorisation to return goods (RMA)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2059330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relaxed returns policy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82755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Receive goods at returns receiving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57112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which invoices goods are returned 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57112" y="1799880"/>
            <a:ext cx="1581100" cy="8330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chemeClr val="bg1"/>
                </a:solidFill>
              </a:rPr>
              <a:t>Escalate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Items not on Invoice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Returned qty &gt; sold qty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57112" y="28340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Decline &amp; return rejected goods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62427" y="5737384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W/House staging location for binning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18981" y="1068325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57112" y="3583822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Destruction process with permission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3581117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Customer or Branch returning goods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30700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 and classify goods / bad / repairable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57112" y="427024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Debtors RFC request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03A3220-25F7-467F-B46B-251FAFAA970A}"/>
              </a:ext>
            </a:extLst>
          </p:cNvPr>
          <p:cNvCxnSpPr>
            <a:stCxn id="60" idx="2"/>
            <a:endCxn id="48" idx="1"/>
          </p:cNvCxnSpPr>
          <p:nvPr/>
        </p:nvCxnSpPr>
        <p:spPr>
          <a:xfrm rot="5400000" flipH="1" flipV="1">
            <a:off x="1922047" y="2299522"/>
            <a:ext cx="3356008" cy="1514122"/>
          </a:xfrm>
          <a:prstGeom prst="bentConnector4">
            <a:avLst>
              <a:gd name="adj1" fmla="val -6812"/>
              <a:gd name="adj2" fmla="val 7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EF23B0-52D6-489E-8E43-B79E099EF8DB}"/>
              </a:ext>
            </a:extLst>
          </p:cNvPr>
          <p:cNvSpPr/>
          <p:nvPr/>
        </p:nvSpPr>
        <p:spPr>
          <a:xfrm>
            <a:off x="6709419" y="4270241"/>
            <a:ext cx="1784245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Debtors Subledger – apply RFC to items sold on invoices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272DF-E559-4DA9-9680-50DE1F980314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5938212" y="4484033"/>
            <a:ext cx="771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4B3B1-299A-43B4-9997-329C15C77783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2842992" y="1592371"/>
            <a:ext cx="1" cy="4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F3D17-1286-47DD-8289-5E8584419BD7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486913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2CBC3-751E-4B61-A773-7366BF877567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3255135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FF20-B678-42E6-B4F3-13B68EABFFA0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008700"/>
            <a:ext cx="0" cy="29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962C0-CB88-4418-B075-18A11428718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47662" y="1592370"/>
            <a:ext cx="0" cy="2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80ED5-D5DE-43D0-BE78-C0A6191BBC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47662" y="2632926"/>
            <a:ext cx="0" cy="20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077A4-E493-4F4F-A352-E68619B5BF34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47662" y="3261621"/>
            <a:ext cx="0" cy="3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0E636-BFEC-4F04-8F5F-9C523CE88FD0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47662" y="4011405"/>
            <a:ext cx="0" cy="2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741D2-F61A-4FFF-A287-60D6D61B9B78}"/>
              </a:ext>
            </a:extLst>
          </p:cNvPr>
          <p:cNvSpPr/>
          <p:nvPr/>
        </p:nvSpPr>
        <p:spPr>
          <a:xfrm>
            <a:off x="6852114" y="501990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 VAT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Re-stocking fee???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9BA5C-11D2-4791-B17F-FA8232AB0BE4}"/>
              </a:ext>
            </a:extLst>
          </p:cNvPr>
          <p:cNvSpPr/>
          <p:nvPr/>
        </p:nvSpPr>
        <p:spPr>
          <a:xfrm>
            <a:off x="4357112" y="50310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IBT RFC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32081-9FBD-472B-8AB5-2F24DF4AB5C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5147662" y="5458631"/>
            <a:ext cx="5315" cy="2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D28FB-2996-430D-AEE0-56AFA6F27A91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938212" y="5233699"/>
            <a:ext cx="913902" cy="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0A0DC38-9DB8-4489-B774-0B16E0CA108C}"/>
              </a:ext>
            </a:extLst>
          </p:cNvPr>
          <p:cNvSpPr/>
          <p:nvPr/>
        </p:nvSpPr>
        <p:spPr>
          <a:xfrm>
            <a:off x="6852114" y="569593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Payment: IBT loan account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5F8743-E478-47E9-B0C0-079532E80D77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7642664" y="5447490"/>
            <a:ext cx="0" cy="2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74A3E4B-912B-4C18-B70A-6070F3E7A7FD}"/>
              </a:ext>
            </a:extLst>
          </p:cNvPr>
          <p:cNvCxnSpPr>
            <a:stCxn id="61" idx="1"/>
            <a:endCxn id="52" idx="1"/>
          </p:cNvCxnSpPr>
          <p:nvPr/>
        </p:nvCxnSpPr>
        <p:spPr>
          <a:xfrm rot="10800000" flipH="1" flipV="1">
            <a:off x="4357111" y="4484034"/>
            <a:ext cx="5315" cy="1467142"/>
          </a:xfrm>
          <a:prstGeom prst="bentConnector3">
            <a:avLst>
              <a:gd name="adj1" fmla="val -4301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Master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4EF57-826C-4BCD-8E7D-18D11219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4961" y="1295256"/>
            <a:ext cx="1347536" cy="136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44C74-28F8-4968-8726-321EA46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8" y="2478393"/>
            <a:ext cx="1646297" cy="111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6EA19-C7D7-466E-9C20-FFC77CF3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2" y="1660602"/>
            <a:ext cx="1277640" cy="851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1E45-7722-48B3-B5FF-CBDAA4AA6E28}"/>
              </a:ext>
            </a:extLst>
          </p:cNvPr>
          <p:cNvSpPr/>
          <p:nvPr/>
        </p:nvSpPr>
        <p:spPr>
          <a:xfrm>
            <a:off x="3101073" y="1789051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DA219-1440-46B5-8EB7-97ECF95E685A}"/>
              </a:ext>
            </a:extLst>
          </p:cNvPr>
          <p:cNvSpPr/>
          <p:nvPr/>
        </p:nvSpPr>
        <p:spPr>
          <a:xfrm>
            <a:off x="4057610" y="340805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E4639-5C8D-4327-B5B2-4B88BDC4606D}"/>
              </a:ext>
            </a:extLst>
          </p:cNvPr>
          <p:cNvSpPr/>
          <p:nvPr/>
        </p:nvSpPr>
        <p:spPr>
          <a:xfrm>
            <a:off x="7411361" y="1629777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2CF-A745-43A1-8A1D-F2652E01B6CA}"/>
              </a:ext>
            </a:extLst>
          </p:cNvPr>
          <p:cNvSpPr/>
          <p:nvPr/>
        </p:nvSpPr>
        <p:spPr>
          <a:xfrm>
            <a:off x="3605190" y="719654"/>
            <a:ext cx="472850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with synonym item codes catering for packaging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6BEF1-3E3D-43F4-8757-2880C5157F4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4788729" y="2655827"/>
            <a:ext cx="294479" cy="3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60F22-21DE-466C-8D63-03C06C99F43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729505" y="2512362"/>
            <a:ext cx="628187" cy="5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57DB-6598-4691-A7AF-AE9D2C74D2F3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5462497" y="1975542"/>
            <a:ext cx="1256375" cy="1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529EC3E-6B22-40AD-BF35-0D5BA32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55" y="2695513"/>
            <a:ext cx="1015515" cy="677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79184-492E-4D79-95E8-BB4B1F4A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06" y="3589643"/>
            <a:ext cx="1054107" cy="70273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DC4C8-A394-480B-A414-96AA2958240A}"/>
              </a:ext>
            </a:extLst>
          </p:cNvPr>
          <p:cNvSpPr/>
          <p:nvPr/>
        </p:nvSpPr>
        <p:spPr>
          <a:xfrm>
            <a:off x="7996512" y="2546330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54C7-87CA-4211-A447-BB7D67C39D00}"/>
              </a:ext>
            </a:extLst>
          </p:cNvPr>
          <p:cNvSpPr/>
          <p:nvPr/>
        </p:nvSpPr>
        <p:spPr>
          <a:xfrm>
            <a:off x="8407992" y="352170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F4016-B06B-4793-9D4B-FEC5B00EA48B}"/>
              </a:ext>
            </a:extLst>
          </p:cNvPr>
          <p:cNvSpPr/>
          <p:nvPr/>
        </p:nvSpPr>
        <p:spPr>
          <a:xfrm>
            <a:off x="7203803" y="4323011"/>
            <a:ext cx="2933020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differing DIMMS / weight</a:t>
            </a:r>
          </a:p>
        </p:txBody>
      </p:sp>
    </p:spTree>
    <p:extLst>
      <p:ext uri="{BB962C8B-B14F-4D97-AF65-F5344CB8AC3E}">
        <p14:creationId xmlns:p14="http://schemas.microsoft.com/office/powerpoint/2010/main" val="318967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to fine pick 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 – fine pick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move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2074341" y="138554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Fine Pick items with Min/Max levels per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54517-AF86-42C8-A44A-1B10A5788B88}"/>
              </a:ext>
            </a:extLst>
          </p:cNvPr>
          <p:cNvSpPr/>
          <p:nvPr/>
        </p:nvSpPr>
        <p:spPr>
          <a:xfrm>
            <a:off x="2087155" y="2128349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Sales Order confirmed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9F4FCB3-E3D0-4AF4-8938-6E477DB0AE13}"/>
              </a:ext>
            </a:extLst>
          </p:cNvPr>
          <p:cNvSpPr/>
          <p:nvPr/>
        </p:nvSpPr>
        <p:spPr>
          <a:xfrm>
            <a:off x="2671011" y="2863516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BEB5A380-09A4-441D-9241-0DA7E523EA36}"/>
              </a:ext>
            </a:extLst>
          </p:cNvPr>
          <p:cNvSpPr/>
          <p:nvPr/>
        </p:nvSpPr>
        <p:spPr>
          <a:xfrm>
            <a:off x="1745844" y="2788594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0BE8D-281B-43B1-B34F-BC944273154A}"/>
              </a:ext>
            </a:extLst>
          </p:cNvPr>
          <p:cNvSpPr/>
          <p:nvPr/>
        </p:nvSpPr>
        <p:spPr>
          <a:xfrm>
            <a:off x="3104443" y="287883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Confirm move to fine pick location(s)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F8CB1E-90F5-4201-98C4-104A761685A4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5400000" flipH="1" flipV="1">
            <a:off x="3095137" y="1789119"/>
            <a:ext cx="1546919" cy="1167360"/>
          </a:xfrm>
          <a:prstGeom prst="bentConnector4">
            <a:avLst>
              <a:gd name="adj1" fmla="val 0"/>
              <a:gd name="adj2" fmla="val 5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6A996-FC95-4222-9E78-BFCA82A64A0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864891" y="1813129"/>
            <a:ext cx="12814" cy="3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0BE35-91A8-4100-A1CA-140B4ACCDF51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2877705" y="2555932"/>
            <a:ext cx="94095" cy="3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IBT - 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IBT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1979844" y="2228884"/>
            <a:ext cx="1770829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items with Min/Max levels per item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IBT enter picking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3C8070-67FB-4457-A425-69B91C7710D9}"/>
              </a:ext>
            </a:extLst>
          </p:cNvPr>
          <p:cNvSpPr/>
          <p:nvPr/>
        </p:nvSpPr>
        <p:spPr>
          <a:xfrm>
            <a:off x="1979476" y="1395138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E0BD0E-83F5-4B81-9018-3E3C0E1373CE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3750305" y="1599339"/>
            <a:ext cx="701972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B914168-F6E8-4F37-9591-4485039F0847}"/>
              </a:ext>
            </a:extLst>
          </p:cNvPr>
          <p:cNvSpPr/>
          <p:nvPr/>
        </p:nvSpPr>
        <p:spPr>
          <a:xfrm>
            <a:off x="2613904" y="3274134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Callout: Line with Border and Accent Bar 37">
            <a:extLst>
              <a:ext uri="{FF2B5EF4-FFF2-40B4-BE49-F238E27FC236}">
                <a16:creationId xmlns:a16="http://schemas.microsoft.com/office/drawing/2014/main" id="{BA7E989F-9B92-4F36-A4CE-EFF580FEB59F}"/>
              </a:ext>
            </a:extLst>
          </p:cNvPr>
          <p:cNvSpPr/>
          <p:nvPr/>
        </p:nvSpPr>
        <p:spPr>
          <a:xfrm>
            <a:off x="1688737" y="3199212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C59E96-BDF2-4F72-9164-079B0B9AD64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215482" y="1599339"/>
            <a:ext cx="1236795" cy="1957537"/>
          </a:xfrm>
          <a:prstGeom prst="bentConnector3">
            <a:avLst>
              <a:gd name="adj1" fmla="val 5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F9A55-1E40-4B71-A870-AE23AF03A5A9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2865259" y="2656467"/>
            <a:ext cx="49434" cy="6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717BF2-7E43-4350-B42E-E79C12BCC92E}"/>
              </a:ext>
            </a:extLst>
          </p:cNvPr>
          <p:cNvSpPr/>
          <p:nvPr/>
        </p:nvSpPr>
        <p:spPr>
          <a:xfrm>
            <a:off x="3029503" y="315664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0CFE37-229A-4A8A-8870-31BC17E09696}"/>
              </a:ext>
            </a:extLst>
          </p:cNvPr>
          <p:cNvSpPr/>
          <p:nvPr/>
        </p:nvSpPr>
        <p:spPr>
          <a:xfrm>
            <a:off x="4458684" y="375225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84BD01-3556-4B7E-BBF1-F6FAA114186F}"/>
              </a:ext>
            </a:extLst>
          </p:cNvPr>
          <p:cNvSpPr/>
          <p:nvPr/>
        </p:nvSpPr>
        <p:spPr>
          <a:xfrm>
            <a:off x="4458684" y="45964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Despatch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B894A-22E7-498D-ABF7-C511475D6E6F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>
            <a:off x="5244119" y="3424068"/>
            <a:ext cx="5115" cy="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E7639-E3C4-48B6-9796-31183BA1980A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249234" y="417984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AD1A4E-B552-4A0F-9075-1BF03C697D97}"/>
              </a:ext>
            </a:extLst>
          </p:cNvPr>
          <p:cNvSpPr/>
          <p:nvPr/>
        </p:nvSpPr>
        <p:spPr>
          <a:xfrm>
            <a:off x="4458684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Branch supplier receipt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4196-8892-4270-8766-8DA817D3BC7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249234" y="502407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EA3A0A-77B4-4743-9C04-B857635BC637}"/>
              </a:ext>
            </a:extLst>
          </p:cNvPr>
          <p:cNvSpPr/>
          <p:nvPr/>
        </p:nvSpPr>
        <p:spPr>
          <a:xfrm>
            <a:off x="2099426" y="435390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‘Nett Stock’ model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B5E59F-AEE2-4000-A086-31E7CB305E86}"/>
              </a:ext>
            </a:extLst>
          </p:cNvPr>
          <p:cNvCxnSpPr>
            <a:stCxn id="35" idx="3"/>
            <a:endCxn id="50" idx="0"/>
          </p:cNvCxnSpPr>
          <p:nvPr/>
        </p:nvCxnSpPr>
        <p:spPr>
          <a:xfrm flipH="1">
            <a:off x="2889976" y="3556876"/>
            <a:ext cx="325506" cy="797032"/>
          </a:xfrm>
          <a:prstGeom prst="bentConnector4">
            <a:avLst>
              <a:gd name="adj1" fmla="val -70229"/>
              <a:gd name="adj2" fmla="val 6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F11F67-13B8-42BA-9C14-E1D2A7270B03}"/>
              </a:ext>
            </a:extLst>
          </p:cNvPr>
          <p:cNvSpPr/>
          <p:nvPr/>
        </p:nvSpPr>
        <p:spPr>
          <a:xfrm>
            <a:off x="6817169" y="458617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stock in transit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E782D-9D40-48C7-A151-0F36BE66DF0D}"/>
              </a:ext>
            </a:extLst>
          </p:cNvPr>
          <p:cNvCxnSpPr>
            <a:stCxn id="48" idx="3"/>
            <a:endCxn id="33" idx="1"/>
          </p:cNvCxnSpPr>
          <p:nvPr/>
        </p:nvCxnSpPr>
        <p:spPr>
          <a:xfrm flipV="1">
            <a:off x="6039784" y="4799962"/>
            <a:ext cx="777385" cy="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8030F3-661C-421A-BCCB-DAB80217E9F2}"/>
              </a:ext>
            </a:extLst>
          </p:cNvPr>
          <p:cNvSpPr/>
          <p:nvPr/>
        </p:nvSpPr>
        <p:spPr>
          <a:xfrm>
            <a:off x="6824119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remove in transit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52F17-FDFD-4D38-9FE2-927C87C5AF0E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6039784" y="5654509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- Cycle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186400" y="4347369"/>
            <a:ext cx="2125979" cy="165427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Daily cycle count </a:t>
            </a:r>
            <a:r>
              <a:rPr lang="en-ZA" sz="1100" b="1" i="1" u="sng" dirty="0">
                <a:solidFill>
                  <a:srgbClr val="002060"/>
                </a:solidFill>
              </a:rPr>
              <a:t>in production</a:t>
            </a:r>
            <a:r>
              <a:rPr lang="en-ZA" sz="1100" b="1" dirty="0">
                <a:solidFill>
                  <a:srgbClr val="002060"/>
                </a:solidFill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Real-time transaction tracking </a:t>
            </a:r>
            <a:r>
              <a:rPr lang="en-ZA" sz="1100" b="1" dirty="0" err="1">
                <a:solidFill>
                  <a:srgbClr val="002060"/>
                </a:solidFill>
              </a:rPr>
              <a:t>calc</a:t>
            </a:r>
            <a:r>
              <a:rPr lang="en-ZA" sz="1100" b="1" dirty="0">
                <a:solidFill>
                  <a:srgbClr val="002060"/>
                </a:solidFill>
              </a:rPr>
              <a:t> on-hand in time space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FF0000"/>
                </a:solidFill>
              </a:rPr>
              <a:t>Non-conformance warehouse (picking) events inject count following day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1926095" y="2237183"/>
            <a:ext cx="1890091" cy="12261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Define Cycle Count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Count all items in 1 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A items once per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B items bi-weekly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 items once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Manpower available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6F4EBD-7FAD-4B55-9ECE-3B29E52E59E7}"/>
              </a:ext>
            </a:extLst>
          </p:cNvPr>
          <p:cNvSpPr/>
          <p:nvPr/>
        </p:nvSpPr>
        <p:spPr>
          <a:xfrm>
            <a:off x="1926096" y="125821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Items classified by A,B,C on  movement frequency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FA26C2-C440-4E1C-9481-7552113BF661}"/>
              </a:ext>
            </a:extLst>
          </p:cNvPr>
          <p:cNvSpPr/>
          <p:nvPr/>
        </p:nvSpPr>
        <p:spPr>
          <a:xfrm>
            <a:off x="1920384" y="404145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cycle count model for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0A14DF-6A00-4159-AA96-DF1E61CB59F3}"/>
              </a:ext>
            </a:extLst>
          </p:cNvPr>
          <p:cNvSpPr/>
          <p:nvPr/>
        </p:nvSpPr>
        <p:spPr>
          <a:xfrm>
            <a:off x="6651289" y="160333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Daily cycle count completed?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48CD2164-EE13-49A2-A628-C2BE2B760566}"/>
              </a:ext>
            </a:extLst>
          </p:cNvPr>
          <p:cNvSpPr/>
          <p:nvPr/>
        </p:nvSpPr>
        <p:spPr>
          <a:xfrm>
            <a:off x="7303168" y="2335780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6154-F415-43B9-86B8-7A87E41EDC0E}"/>
              </a:ext>
            </a:extLst>
          </p:cNvPr>
          <p:cNvSpPr/>
          <p:nvPr/>
        </p:nvSpPr>
        <p:spPr>
          <a:xfrm>
            <a:off x="7170665" y="2708128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F6CDA2-B522-4415-B1A6-F4F1A0912C2E}"/>
              </a:ext>
            </a:extLst>
          </p:cNvPr>
          <p:cNvSpPr/>
          <p:nvPr/>
        </p:nvSpPr>
        <p:spPr>
          <a:xfrm>
            <a:off x="6669467" y="31034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Add manpower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ABC frequency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A6033-19BF-431E-8A94-A72F33A2A60C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7596335" y="2158258"/>
            <a:ext cx="7622" cy="1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4C06C-6A00-4ACE-9AA6-22C2A93A929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7603957" y="2901264"/>
            <a:ext cx="10556" cy="2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F203B2-B062-4EDA-A132-078C6D97AA12}"/>
              </a:ext>
            </a:extLst>
          </p:cNvPr>
          <p:cNvSpPr/>
          <p:nvPr/>
        </p:nvSpPr>
        <p:spPr>
          <a:xfrm>
            <a:off x="6670943" y="4960714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non-conformance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B8F023-E8DA-47DA-952C-988DB482694D}"/>
              </a:ext>
            </a:extLst>
          </p:cNvPr>
          <p:cNvSpPr/>
          <p:nvPr/>
        </p:nvSpPr>
        <p:spPr>
          <a:xfrm>
            <a:off x="6675352" y="5760115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Authorise &amp; apply Adjustments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DA424-761F-4552-B725-E7F620D11FFB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6312379" y="5174506"/>
            <a:ext cx="3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FE91C-CCEC-450C-BFEB-91580AEFF8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615989" y="5388297"/>
            <a:ext cx="4409" cy="3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73945C-D6F8-4613-8928-D06AA4993731}"/>
              </a:ext>
            </a:extLst>
          </p:cNvPr>
          <p:cNvCxnSpPr>
            <a:cxnSpLocks/>
            <a:stCxn id="26" idx="0"/>
            <a:endCxn id="40" idx="1"/>
          </p:cNvCxnSpPr>
          <p:nvPr/>
        </p:nvCxnSpPr>
        <p:spPr>
          <a:xfrm rot="5400000" flipH="1" flipV="1">
            <a:off x="4717054" y="2413135"/>
            <a:ext cx="2466570" cy="140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FA778-9001-49C3-9391-82261F73E28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2871141" y="1813130"/>
            <a:ext cx="1" cy="4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07244-367A-4114-8D80-C2938D2D36A7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2865430" y="3463314"/>
            <a:ext cx="5711" cy="5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3E889-9F6C-4C5B-8E23-4D59379873DA}"/>
              </a:ext>
            </a:extLst>
          </p:cNvPr>
          <p:cNvSpPr/>
          <p:nvPr/>
        </p:nvSpPr>
        <p:spPr>
          <a:xfrm>
            <a:off x="7886697" y="2307183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B32CD1-0E13-42D3-82F0-761113659C93}"/>
              </a:ext>
            </a:extLst>
          </p:cNvPr>
          <p:cNvCxnSpPr>
            <a:cxnSpLocks/>
            <a:stCxn id="39" idx="2"/>
            <a:endCxn id="26" idx="1"/>
          </p:cNvCxnSpPr>
          <p:nvPr/>
        </p:nvCxnSpPr>
        <p:spPr>
          <a:xfrm rot="16200000" flipH="1">
            <a:off x="3236847" y="4224952"/>
            <a:ext cx="578137" cy="132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43416-4F5D-4E64-9CB7-AFD3D92E43E2}"/>
              </a:ext>
            </a:extLst>
          </p:cNvPr>
          <p:cNvSpPr/>
          <p:nvPr/>
        </p:nvSpPr>
        <p:spPr>
          <a:xfrm>
            <a:off x="6651289" y="390966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model &amp; regenerate for remaining period – increase workload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287088F-686D-4FDA-A129-17C7072A4895}"/>
              </a:ext>
            </a:extLst>
          </p:cNvPr>
          <p:cNvCxnSpPr>
            <a:stCxn id="51" idx="3"/>
            <a:endCxn id="63" idx="3"/>
          </p:cNvCxnSpPr>
          <p:nvPr/>
        </p:nvCxnSpPr>
        <p:spPr>
          <a:xfrm>
            <a:off x="7904746" y="2618522"/>
            <a:ext cx="636634" cy="1568605"/>
          </a:xfrm>
          <a:prstGeom prst="bentConnector3">
            <a:avLst>
              <a:gd name="adj1" fmla="val 135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– Wall to wall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1177-C275-4940-B1CB-83BA9D19A8EC}"/>
              </a:ext>
            </a:extLst>
          </p:cNvPr>
          <p:cNvSpPr/>
          <p:nvPr/>
        </p:nvSpPr>
        <p:spPr>
          <a:xfrm>
            <a:off x="2004298" y="41369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Snapshot theoretical stock 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F736A-BF4C-4DC3-AAA6-1C315D695CB8}"/>
              </a:ext>
            </a:extLst>
          </p:cNvPr>
          <p:cNvSpPr/>
          <p:nvPr/>
        </p:nvSpPr>
        <p:spPr>
          <a:xfrm>
            <a:off x="2004301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inbound is cleared of WIP goods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16497-1BD0-4A58-8B1E-91D34FF27A50}"/>
              </a:ext>
            </a:extLst>
          </p:cNvPr>
          <p:cNvSpPr/>
          <p:nvPr/>
        </p:nvSpPr>
        <p:spPr>
          <a:xfrm>
            <a:off x="2004300" y="18386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customer returns WIP is up to date as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2B0D94-DEF0-4F57-89F6-F96909282030}"/>
              </a:ext>
            </a:extLst>
          </p:cNvPr>
          <p:cNvSpPr/>
          <p:nvPr/>
        </p:nvSpPr>
        <p:spPr>
          <a:xfrm>
            <a:off x="2004299" y="254562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outbound processing cleared - invoiced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901E1-9E20-41B0-B5BC-8FBACE1C8A87}"/>
              </a:ext>
            </a:extLst>
          </p:cNvPr>
          <p:cNvSpPr/>
          <p:nvPr/>
        </p:nvSpPr>
        <p:spPr>
          <a:xfrm>
            <a:off x="2004298" y="33549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Assess resources – staff handhelds etc &amp; create count teams A &amp;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474BF1-2953-4201-9F21-0922356FABB9}"/>
              </a:ext>
            </a:extLst>
          </p:cNvPr>
          <p:cNvSpPr/>
          <p:nvPr/>
        </p:nvSpPr>
        <p:spPr>
          <a:xfrm>
            <a:off x="2004297" y="492024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count schedules sectioned per teams A &amp; B to cover entire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10C731-40A6-4919-AF44-BC8F72E61655}"/>
              </a:ext>
            </a:extLst>
          </p:cNvPr>
          <p:cNvSpPr/>
          <p:nvPr/>
        </p:nvSpPr>
        <p:spPr>
          <a:xfrm>
            <a:off x="4239777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each bin code and count </a:t>
            </a:r>
            <a:r>
              <a:rPr lang="en-ZA" sz="1100" b="1" i="1" u="sng" dirty="0">
                <a:solidFill>
                  <a:srgbClr val="002060"/>
                </a:solidFill>
              </a:rPr>
              <a:t>ALL </a:t>
            </a:r>
            <a:r>
              <a:rPr lang="en-ZA" sz="1100" b="1" dirty="0">
                <a:solidFill>
                  <a:srgbClr val="002060"/>
                </a:solidFill>
              </a:rPr>
              <a:t>items in 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E39768-E267-4440-B901-995BD32D2A33}"/>
              </a:ext>
            </a:extLst>
          </p:cNvPr>
          <p:cNvSpPr/>
          <p:nvPr/>
        </p:nvSpPr>
        <p:spPr>
          <a:xfrm>
            <a:off x="2004296" y="5700602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No stock is moved post snapshot until process 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18A1AB-6608-4E9E-851C-E61EADF0D5DF}"/>
              </a:ext>
            </a:extLst>
          </p:cNvPr>
          <p:cNvSpPr/>
          <p:nvPr/>
        </p:nvSpPr>
        <p:spPr>
          <a:xfrm>
            <a:off x="4238172" y="266466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Periodically upload scan results whilst in operation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7EDC1B-1480-4797-A430-00CA3ED6E446}"/>
              </a:ext>
            </a:extLst>
          </p:cNvPr>
          <p:cNvSpPr/>
          <p:nvPr/>
        </p:nvSpPr>
        <p:spPr>
          <a:xfrm>
            <a:off x="6802775" y="117599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Match team A with team B counts and both to theoretical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76F8C0-5BED-43B6-A37B-10755E5CA51E}"/>
              </a:ext>
            </a:extLst>
          </p:cNvPr>
          <p:cNvSpPr/>
          <p:nvPr/>
        </p:nvSpPr>
        <p:spPr>
          <a:xfrm>
            <a:off x="6604900" y="1838720"/>
            <a:ext cx="2112645" cy="813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Per Bin and Item: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!=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= TB != theoretical AND value &gt; tolerance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F7042-8C11-498A-B8E6-A6540BD3ABE8}"/>
              </a:ext>
            </a:extLst>
          </p:cNvPr>
          <p:cNvSpPr/>
          <p:nvPr/>
        </p:nvSpPr>
        <p:spPr>
          <a:xfrm>
            <a:off x="6719199" y="2781766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Audit team inspection &amp; correct / isolate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8BFF51-121D-4040-915D-D4FE8CAF95C7}"/>
              </a:ext>
            </a:extLst>
          </p:cNvPr>
          <p:cNvSpPr/>
          <p:nvPr/>
        </p:nvSpPr>
        <p:spPr>
          <a:xfrm>
            <a:off x="6719199" y="349150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Upload re-count request to teams for inspected bins / items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04AF1-0EE1-42AF-AC95-2618306C4E72}"/>
              </a:ext>
            </a:extLst>
          </p:cNvPr>
          <p:cNvSpPr/>
          <p:nvPr/>
        </p:nvSpPr>
        <p:spPr>
          <a:xfrm>
            <a:off x="4239778" y="19093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bin recount requests from audit team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5D2091-F7A2-450B-B1BD-2B308C219AC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6129869" y="2186770"/>
            <a:ext cx="589330" cy="1582193"/>
          </a:xfrm>
          <a:prstGeom prst="bentConnector3">
            <a:avLst>
              <a:gd name="adj1" fmla="val 71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F0D0D7-9514-4185-8B81-113AA1AFA94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28263" y="1453454"/>
            <a:ext cx="674512" cy="148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164ECB-0E02-4F93-A9BA-1EBBD333FC44}"/>
              </a:ext>
            </a:extLst>
          </p:cNvPr>
          <p:cNvSpPr/>
          <p:nvPr/>
        </p:nvSpPr>
        <p:spPr>
          <a:xfrm>
            <a:off x="4325200" y="4251153"/>
            <a:ext cx="1890091" cy="554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END stock take on time-out or all counts completed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16E5C8-A807-4C07-AA1A-1D8750AAC8B9}"/>
              </a:ext>
            </a:extLst>
          </p:cNvPr>
          <p:cNvSpPr/>
          <p:nvPr/>
        </p:nvSpPr>
        <p:spPr>
          <a:xfrm>
            <a:off x="6668772" y="425385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Management variances assessment within acceptable tolerances &amp; authorise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C12346-5F4E-4805-864B-1204C943001C}"/>
              </a:ext>
            </a:extLst>
          </p:cNvPr>
          <p:cNvSpPr/>
          <p:nvPr/>
        </p:nvSpPr>
        <p:spPr>
          <a:xfrm>
            <a:off x="6510831" y="5092248"/>
            <a:ext cx="2220492" cy="1015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Apply adjustments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Latest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theoretical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TB = theoretical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2A3883-56F2-4CC1-A9BC-279E6066FE56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215291" y="4528613"/>
            <a:ext cx="453481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8F03F-3007-4B4F-8150-ECC4F1C5CC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949346" y="1730914"/>
            <a:ext cx="1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B3C57-10AE-4131-9A79-9B3B5D6004C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949345" y="2393603"/>
            <a:ext cx="1" cy="1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3DFCC-4A6B-48A1-AEEC-51B739DD9C1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949344" y="3100540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06BDA4-84B0-43F1-A2AA-B78EB8E145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49344" y="3909903"/>
            <a:ext cx="0" cy="22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FCAC45-790F-4D55-9810-5BFF4FE4747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949343" y="4691901"/>
            <a:ext cx="1" cy="2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A36681-192D-4097-93C0-7B297BFE711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949342" y="5475162"/>
            <a:ext cx="1" cy="2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99D230-8B7C-4504-A826-98277D19A875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5184823" y="1730914"/>
            <a:ext cx="1" cy="1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5BB33-80E1-418D-A147-09198F077797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5183218" y="2464228"/>
            <a:ext cx="1606" cy="2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FDB3D2-C701-4FAC-9C78-A920ED0E2E7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61223" y="2652054"/>
            <a:ext cx="3022" cy="12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A11B44-0CD7-401D-AD55-E4EAF125CCA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7613818" y="4808772"/>
            <a:ext cx="7259" cy="2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FA34F13-C21E-4289-8886-AD7ABF27DCBB}"/>
              </a:ext>
            </a:extLst>
          </p:cNvPr>
          <p:cNvSpPr/>
          <p:nvPr/>
        </p:nvSpPr>
        <p:spPr>
          <a:xfrm>
            <a:off x="4325200" y="4978763"/>
            <a:ext cx="1902123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items not counted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recounts not done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927CFE-E55F-478B-B096-274A18A18C9F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>
            <a:off x="5270246" y="4806072"/>
            <a:ext cx="6016" cy="1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07A8B5-55D4-469F-B7F4-27A2BFF20377}"/>
              </a:ext>
            </a:extLst>
          </p:cNvPr>
          <p:cNvCxnSpPr>
            <a:stCxn id="74" idx="3"/>
            <a:endCxn id="44" idx="1"/>
          </p:cNvCxnSpPr>
          <p:nvPr/>
        </p:nvCxnSpPr>
        <p:spPr>
          <a:xfrm flipV="1">
            <a:off x="6227323" y="4531313"/>
            <a:ext cx="441449" cy="7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9F3C5A-B86D-412C-84E2-85E6EA08EB38}"/>
              </a:ext>
            </a:extLst>
          </p:cNvPr>
          <p:cNvSpPr/>
          <p:nvPr/>
        </p:nvSpPr>
        <p:spPr>
          <a:xfrm>
            <a:off x="4325200" y="5705815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Allow normal warehouse activity to continue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B3C3F0-B73C-4D87-93A4-827F8FBB0A33}"/>
              </a:ext>
            </a:extLst>
          </p:cNvPr>
          <p:cNvCxnSpPr>
            <a:stCxn id="40" idx="1"/>
            <a:endCxn id="79" idx="1"/>
          </p:cNvCxnSpPr>
          <p:nvPr/>
        </p:nvCxnSpPr>
        <p:spPr>
          <a:xfrm rot="10800000" flipV="1">
            <a:off x="4325200" y="4528613"/>
            <a:ext cx="12700" cy="1454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Journals– Cost Adjustment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99A0D-FA01-40B1-8244-01024CF266ED}"/>
              </a:ext>
            </a:extLst>
          </p:cNvPr>
          <p:cNvSpPr/>
          <p:nvPr/>
        </p:nvSpPr>
        <p:spPr>
          <a:xfrm>
            <a:off x="1926096" y="129430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disposable stock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E60CE-9838-4BF6-918C-2F3D68213F72}"/>
              </a:ext>
            </a:extLst>
          </p:cNvPr>
          <p:cNvSpPr/>
          <p:nvPr/>
        </p:nvSpPr>
        <p:spPr>
          <a:xfrm>
            <a:off x="1926095" y="215291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slow moving stock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Determine new selling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07988-266B-458A-A594-1CC27FAD4A6C}"/>
              </a:ext>
            </a:extLst>
          </p:cNvPr>
          <p:cNvSpPr/>
          <p:nvPr/>
        </p:nvSpPr>
        <p:spPr>
          <a:xfrm>
            <a:off x="4304032" y="12864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old / end of life stock items to dispose 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0029FC-A6E4-4055-B913-150D6467F752}"/>
              </a:ext>
            </a:extLst>
          </p:cNvPr>
          <p:cNvSpPr/>
          <p:nvPr/>
        </p:nvSpPr>
        <p:spPr>
          <a:xfrm>
            <a:off x="6669154" y="128227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Scrap / sell  - remove from warehouse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0F027-24AC-4C7F-87BA-DAB2A434B854}"/>
              </a:ext>
            </a:extLst>
          </p:cNvPr>
          <p:cNvSpPr/>
          <p:nvPr/>
        </p:nvSpPr>
        <p:spPr>
          <a:xfrm>
            <a:off x="6676031" y="214088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&lt; selling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C8969-35E1-4B1D-91FD-4ECADC156E06}"/>
              </a:ext>
            </a:extLst>
          </p:cNvPr>
          <p:cNvSpPr/>
          <p:nvPr/>
        </p:nvSpPr>
        <p:spPr>
          <a:xfrm>
            <a:off x="1926094" y="321357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items with cost value  &gt; replacement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649DF-1EAF-4C5C-B0B2-282D6CDDEAE3}"/>
              </a:ext>
            </a:extLst>
          </p:cNvPr>
          <p:cNvSpPr/>
          <p:nvPr/>
        </p:nvSpPr>
        <p:spPr>
          <a:xfrm>
            <a:off x="6669153" y="321009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NRV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&gt; new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D7640-F7E2-44AD-B1A4-359016528B9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816187" y="1563942"/>
            <a:ext cx="487845" cy="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97A95-58DE-4639-93B3-AE34FDD218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94123" y="1559734"/>
            <a:ext cx="475031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30EAF-DBE5-46E7-874D-EE7670F6B7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816186" y="2418343"/>
            <a:ext cx="285984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7F361-6626-4BB3-89E1-1EF0BF279F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16185" y="3487553"/>
            <a:ext cx="2852968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6660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sub-system integration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2515311" y="2134118"/>
            <a:ext cx="1350073" cy="60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Suppliers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3190348" y="2739534"/>
            <a:ext cx="2628473" cy="9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5060696" y="3656848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5818821" y="4218940"/>
            <a:ext cx="2345574" cy="9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7406269" y="5124292"/>
            <a:ext cx="1516252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A39CDB-EA21-4AA0-A401-755F52FE44B4}"/>
              </a:ext>
            </a:extLst>
          </p:cNvPr>
          <p:cNvSpPr/>
          <p:nvPr/>
        </p:nvSpPr>
        <p:spPr>
          <a:xfrm>
            <a:off x="5054311" y="2181223"/>
            <a:ext cx="1516251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Sales pricing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DA071-98AE-4D19-9415-D4DF850F33A5}"/>
              </a:ext>
            </a:extLst>
          </p:cNvPr>
          <p:cNvCxnSpPr>
            <a:cxnSpLocks/>
            <a:stCxn id="13" idx="2"/>
            <a:endCxn id="93" idx="0"/>
          </p:cNvCxnSpPr>
          <p:nvPr/>
        </p:nvCxnSpPr>
        <p:spPr>
          <a:xfrm>
            <a:off x="5812437" y="2743315"/>
            <a:ext cx="6384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BB5351-976C-446F-A0F6-C98C26851A46}"/>
              </a:ext>
            </a:extLst>
          </p:cNvPr>
          <p:cNvSpPr/>
          <p:nvPr/>
        </p:nvSpPr>
        <p:spPr>
          <a:xfrm>
            <a:off x="2515310" y="3613524"/>
            <a:ext cx="1350073" cy="60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Currencies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79F737-E5C4-4334-AF26-B2A18C148C1F}"/>
              </a:ext>
            </a:extLst>
          </p:cNvPr>
          <p:cNvCxnSpPr>
            <a:cxnSpLocks/>
            <a:stCxn id="17" idx="3"/>
            <a:endCxn id="93" idx="1"/>
          </p:cNvCxnSpPr>
          <p:nvPr/>
        </p:nvCxnSpPr>
        <p:spPr>
          <a:xfrm>
            <a:off x="3865383" y="3914342"/>
            <a:ext cx="1195313" cy="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35C56D-13EA-486D-9BE6-513E8694390B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3190347" y="2739534"/>
            <a:ext cx="1" cy="8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798C6E-CB71-4136-9F46-5E897D3C8C5D}"/>
              </a:ext>
            </a:extLst>
          </p:cNvPr>
          <p:cNvSpPr/>
          <p:nvPr/>
        </p:nvSpPr>
        <p:spPr>
          <a:xfrm>
            <a:off x="7406269" y="3599969"/>
            <a:ext cx="1517863" cy="615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3A299F-7D01-4814-8C7A-7F4416832756}"/>
              </a:ext>
            </a:extLst>
          </p:cNvPr>
          <p:cNvCxnSpPr>
            <a:cxnSpLocks/>
            <a:stCxn id="31" idx="1"/>
            <a:endCxn id="93" idx="3"/>
          </p:cNvCxnSpPr>
          <p:nvPr/>
        </p:nvCxnSpPr>
        <p:spPr>
          <a:xfrm flipH="1">
            <a:off x="6576946" y="3907564"/>
            <a:ext cx="829323" cy="3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79704E-B43A-4488-A33B-45E30728D474}"/>
              </a:ext>
            </a:extLst>
          </p:cNvPr>
          <p:cNvCxnSpPr>
            <a:cxnSpLocks/>
            <a:stCxn id="107" idx="0"/>
            <a:endCxn id="31" idx="2"/>
          </p:cNvCxnSpPr>
          <p:nvPr/>
        </p:nvCxnSpPr>
        <p:spPr>
          <a:xfrm flipV="1">
            <a:off x="8164395" y="4215159"/>
            <a:ext cx="806" cy="9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3FCC45-B376-453B-8E0C-5A85D058A084}"/>
              </a:ext>
            </a:extLst>
          </p:cNvPr>
          <p:cNvSpPr/>
          <p:nvPr/>
        </p:nvSpPr>
        <p:spPr>
          <a:xfrm>
            <a:off x="2515309" y="5124293"/>
            <a:ext cx="1499940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3D485F-1939-4B6D-993E-5B14D60BAA98}"/>
              </a:ext>
            </a:extLst>
          </p:cNvPr>
          <p:cNvCxnSpPr>
            <a:cxnSpLocks/>
            <a:stCxn id="93" idx="2"/>
            <a:endCxn id="40" idx="0"/>
          </p:cNvCxnSpPr>
          <p:nvPr/>
        </p:nvCxnSpPr>
        <p:spPr>
          <a:xfrm flipH="1">
            <a:off x="3265279" y="4218940"/>
            <a:ext cx="2553542" cy="9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B6E041-48F7-4C09-93BF-AA1CB9AD4289}"/>
              </a:ext>
            </a:extLst>
          </p:cNvPr>
          <p:cNvSpPr/>
          <p:nvPr/>
        </p:nvSpPr>
        <p:spPr>
          <a:xfrm>
            <a:off x="7682784" y="2181223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Products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BBD1C8-9789-4F32-AB63-4AE093A60BFB}"/>
              </a:ext>
            </a:extLst>
          </p:cNvPr>
          <p:cNvCxnSpPr>
            <a:cxnSpLocks/>
            <a:stCxn id="49" idx="2"/>
            <a:endCxn id="93" idx="0"/>
          </p:cNvCxnSpPr>
          <p:nvPr/>
        </p:nvCxnSpPr>
        <p:spPr>
          <a:xfrm flipH="1">
            <a:off x="5818821" y="2743315"/>
            <a:ext cx="2622088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peech Bubble: Rectangle 150">
            <a:extLst>
              <a:ext uri="{FF2B5EF4-FFF2-40B4-BE49-F238E27FC236}">
                <a16:creationId xmlns:a16="http://schemas.microsoft.com/office/drawing/2014/main" id="{59B09260-05BE-4B83-AAA7-1F47F0B7E2E2}"/>
              </a:ext>
            </a:extLst>
          </p:cNvPr>
          <p:cNvSpPr/>
          <p:nvPr/>
        </p:nvSpPr>
        <p:spPr>
          <a:xfrm>
            <a:off x="583499" y="1399359"/>
            <a:ext cx="1630774" cy="1754574"/>
          </a:xfrm>
          <a:prstGeom prst="wedgeRectCallout">
            <a:avLst>
              <a:gd name="adj1" fmla="val 68664"/>
              <a:gd name="adj2" fmla="val 56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Supplier sources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Catalogues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Define preferred 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Alternates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Replacements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Supersessions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52" name="Speech Bubble: Rectangle 151">
            <a:extLst>
              <a:ext uri="{FF2B5EF4-FFF2-40B4-BE49-F238E27FC236}">
                <a16:creationId xmlns:a16="http://schemas.microsoft.com/office/drawing/2014/main" id="{83E3D185-4AA6-41DF-BC0A-C8BD8A3DD00E}"/>
              </a:ext>
            </a:extLst>
          </p:cNvPr>
          <p:cNvSpPr/>
          <p:nvPr/>
        </p:nvSpPr>
        <p:spPr>
          <a:xfrm>
            <a:off x="2829637" y="1378400"/>
            <a:ext cx="1543192" cy="461666"/>
          </a:xfrm>
          <a:prstGeom prst="wedgeRectCallout">
            <a:avLst>
              <a:gd name="adj1" fmla="val -27002"/>
              <a:gd name="adj2" fmla="val 1072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Bulk pricing import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Preferred order from</a:t>
            </a:r>
          </a:p>
        </p:txBody>
      </p:sp>
      <p:sp>
        <p:nvSpPr>
          <p:cNvPr id="153" name="Speech Bubble: Rectangle 152">
            <a:extLst>
              <a:ext uri="{FF2B5EF4-FFF2-40B4-BE49-F238E27FC236}">
                <a16:creationId xmlns:a16="http://schemas.microsoft.com/office/drawing/2014/main" id="{3A160BAD-4B27-4DC4-A578-B996998C4076}"/>
              </a:ext>
            </a:extLst>
          </p:cNvPr>
          <p:cNvSpPr/>
          <p:nvPr/>
        </p:nvSpPr>
        <p:spPr>
          <a:xfrm>
            <a:off x="749447" y="3426015"/>
            <a:ext cx="1543192" cy="461666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Country Currency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Trading Currency</a:t>
            </a:r>
          </a:p>
        </p:txBody>
      </p:sp>
      <p:sp>
        <p:nvSpPr>
          <p:cNvPr id="154" name="Speech Bubble: Rectangle 153">
            <a:extLst>
              <a:ext uri="{FF2B5EF4-FFF2-40B4-BE49-F238E27FC236}">
                <a16:creationId xmlns:a16="http://schemas.microsoft.com/office/drawing/2014/main" id="{5CB821A1-AC98-4643-9DE0-89E74276D5D8}"/>
              </a:ext>
            </a:extLst>
          </p:cNvPr>
          <p:cNvSpPr/>
          <p:nvPr/>
        </p:nvSpPr>
        <p:spPr>
          <a:xfrm>
            <a:off x="766994" y="4817476"/>
            <a:ext cx="1543192" cy="613632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Optimised replenishment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Order tracking</a:t>
            </a:r>
          </a:p>
        </p:txBody>
      </p:sp>
      <p:sp>
        <p:nvSpPr>
          <p:cNvPr id="155" name="Speech Bubble: Rectangle 154">
            <a:extLst>
              <a:ext uri="{FF2B5EF4-FFF2-40B4-BE49-F238E27FC236}">
                <a16:creationId xmlns:a16="http://schemas.microsoft.com/office/drawing/2014/main" id="{F5738872-5B4A-431F-8A7B-918FF4FDDE4E}"/>
              </a:ext>
            </a:extLst>
          </p:cNvPr>
          <p:cNvSpPr/>
          <p:nvPr/>
        </p:nvSpPr>
        <p:spPr>
          <a:xfrm>
            <a:off x="7708847" y="1400662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SKU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F582E9D-4B9D-492D-8C4F-E5BAFC424ED6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6570562" y="2462269"/>
            <a:ext cx="11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0A1D30D-58B3-4D50-9CF9-1192B18FC9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865384" y="2436826"/>
            <a:ext cx="1188927" cy="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A8D5FE-CE91-456E-81CD-B79D1BA7B6C8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3190347" y="2462269"/>
            <a:ext cx="1863964" cy="11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Speech Bubble: Rectangle 168">
            <a:extLst>
              <a:ext uri="{FF2B5EF4-FFF2-40B4-BE49-F238E27FC236}">
                <a16:creationId xmlns:a16="http://schemas.microsoft.com/office/drawing/2014/main" id="{58FFF760-7CE9-4A9A-A1F9-9A0BBA8665B0}"/>
              </a:ext>
            </a:extLst>
          </p:cNvPr>
          <p:cNvSpPr/>
          <p:nvPr/>
        </p:nvSpPr>
        <p:spPr>
          <a:xfrm>
            <a:off x="5060696" y="1428773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Base Price list</a:t>
            </a:r>
          </a:p>
        </p:txBody>
      </p: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431BDBF4-E5B5-4EA5-B9E7-2AC182B06306}"/>
              </a:ext>
            </a:extLst>
          </p:cNvPr>
          <p:cNvSpPr/>
          <p:nvPr/>
        </p:nvSpPr>
        <p:spPr>
          <a:xfrm>
            <a:off x="5069353" y="4738609"/>
            <a:ext cx="1543192" cy="692499"/>
          </a:xfrm>
          <a:prstGeom prst="wedgeRectCallout">
            <a:avLst>
              <a:gd name="adj1" fmla="val -7067"/>
              <a:gd name="adj2" fmla="val -112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335E89A9-9D95-426C-8CC1-11F7896107B4}"/>
              </a:ext>
            </a:extLst>
          </p:cNvPr>
          <p:cNvSpPr/>
          <p:nvPr/>
        </p:nvSpPr>
        <p:spPr>
          <a:xfrm>
            <a:off x="9346237" y="4687344"/>
            <a:ext cx="1543192" cy="692499"/>
          </a:xfrm>
          <a:prstGeom prst="wedgeRectCallout">
            <a:avLst>
              <a:gd name="adj1" fmla="val -77396"/>
              <a:gd name="adj2" fmla="val 369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Decision Support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1961-5F66-4251-8DF0-0E84FFB274A1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Outbound</a:t>
            </a:r>
            <a:r>
              <a:rPr lang="en-ZA" sz="2000" b="1" dirty="0"/>
              <a:t> Customer Order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0152667-0725-4DCA-9D20-FF725B94D720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9D67C-C784-4597-BDFC-5E5072D9ADDA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82D7BA-8F5E-4133-B6D1-AB6954503EEA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1C7D-2C55-44AF-940E-A2242D90B3DF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E08B75-2A9D-4EA3-981D-2597F3CEF2F6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6F5A-EB16-4D30-9506-1CE5FFBF3E78}"/>
              </a:ext>
            </a:extLst>
          </p:cNvPr>
          <p:cNvSpPr/>
          <p:nvPr/>
        </p:nvSpPr>
        <p:spPr>
          <a:xfrm>
            <a:off x="5848891" y="1084840"/>
            <a:ext cx="2080078" cy="555230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6B88E8-9D3E-4FAF-887F-4B3786D6427A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A4ADC-29F5-49EE-B4A8-FC79B723695F}"/>
              </a:ext>
            </a:extLst>
          </p:cNvPr>
          <p:cNvSpPr/>
          <p:nvPr/>
        </p:nvSpPr>
        <p:spPr>
          <a:xfrm>
            <a:off x="7929121" y="1063258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A55119-0B65-4851-8592-E0D6A1EDBF29}"/>
              </a:ext>
            </a:extLst>
          </p:cNvPr>
          <p:cNvSpPr/>
          <p:nvPr/>
        </p:nvSpPr>
        <p:spPr>
          <a:xfrm>
            <a:off x="1826790" y="1321195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Capture Customer Order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A6F1FB-4E0D-472F-A255-C38958233DE1}"/>
              </a:ext>
            </a:extLst>
          </p:cNvPr>
          <p:cNvSpPr/>
          <p:nvPr/>
        </p:nvSpPr>
        <p:spPr>
          <a:xfrm>
            <a:off x="1826790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to Picking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F3A32F-08E1-46B7-B14A-104717172C51}"/>
              </a:ext>
            </a:extLst>
          </p:cNvPr>
          <p:cNvSpPr/>
          <p:nvPr/>
        </p:nvSpPr>
        <p:spPr>
          <a:xfrm>
            <a:off x="3978982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Group / prioritise Orders by departure times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BBDB0D1-43E2-4C00-88BD-52EFDD19EC17}"/>
              </a:ext>
            </a:extLst>
          </p:cNvPr>
          <p:cNvSpPr/>
          <p:nvPr/>
        </p:nvSpPr>
        <p:spPr>
          <a:xfrm>
            <a:off x="3978982" y="198761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Picking jobs by picker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809CC62-834E-4010-A192-BF882CECE82A}"/>
              </a:ext>
            </a:extLst>
          </p:cNvPr>
          <p:cNvSpPr/>
          <p:nvPr/>
        </p:nvSpPr>
        <p:spPr>
          <a:xfrm>
            <a:off x="3978982" y="266606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start / end times for operating metrics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8E3EA7-444F-48D3-A05A-02F31320802F}"/>
              </a:ext>
            </a:extLst>
          </p:cNvPr>
          <p:cNvSpPr/>
          <p:nvPr/>
        </p:nvSpPr>
        <p:spPr>
          <a:xfrm>
            <a:off x="1814833" y="267809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order from Picking NOT issued to picker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376401-D616-4B57-B110-75B2FFB58B1F}"/>
              </a:ext>
            </a:extLst>
          </p:cNvPr>
          <p:cNvSpPr/>
          <p:nvPr/>
        </p:nvSpPr>
        <p:spPr>
          <a:xfrm>
            <a:off x="3978982" y="338199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Place picker job on hold with reason code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1E54B7-E0CB-4064-A901-065669AF2998}"/>
              </a:ext>
            </a:extLst>
          </p:cNvPr>
          <p:cNvSpPr/>
          <p:nvPr/>
        </p:nvSpPr>
        <p:spPr>
          <a:xfrm>
            <a:off x="3978982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Refer non-conformance to warehouse controller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38735-250E-4206-B609-3E84E00914B0}"/>
              </a:ext>
            </a:extLst>
          </p:cNvPr>
          <p:cNvSpPr/>
          <p:nvPr/>
        </p:nvSpPr>
        <p:spPr>
          <a:xfrm>
            <a:off x="3978982" y="4765728"/>
            <a:ext cx="1683654" cy="564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Insufficient stock orders cancelled as per customer rule – customer master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BAE70F-7305-442E-8E34-316F63D00BB0}"/>
              </a:ext>
            </a:extLst>
          </p:cNvPr>
          <p:cNvSpPr/>
          <p:nvPr/>
        </p:nvSpPr>
        <p:spPr>
          <a:xfrm>
            <a:off x="3979134" y="564002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picked goods through hatch to checking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4177E9-B4A3-4321-AD93-DEFFF99C50A5}"/>
              </a:ext>
            </a:extLst>
          </p:cNvPr>
          <p:cNvSpPr/>
          <p:nvPr/>
        </p:nvSpPr>
        <p:spPr>
          <a:xfrm>
            <a:off x="6035147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Checking receives goods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7CA500-2EAA-4291-9333-E68D23B6E85D}"/>
              </a:ext>
            </a:extLst>
          </p:cNvPr>
          <p:cNvSpPr/>
          <p:nvPr/>
        </p:nvSpPr>
        <p:spPr>
          <a:xfrm>
            <a:off x="6035147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picked goods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3A69FC-094A-410C-A8F4-590709DDC69D}"/>
              </a:ext>
            </a:extLst>
          </p:cNvPr>
          <p:cNvSpPr/>
          <p:nvPr/>
        </p:nvSpPr>
        <p:spPr>
          <a:xfrm>
            <a:off x="6035147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Non conformance – quarantine for picking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CED792-0733-4D88-9F5B-375D2D60D0A6}"/>
              </a:ext>
            </a:extLst>
          </p:cNvPr>
          <p:cNvSpPr/>
          <p:nvPr/>
        </p:nvSpPr>
        <p:spPr>
          <a:xfrm>
            <a:off x="6035147" y="338312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Pack goods &amp; label each package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A9D3C-7E1E-4B37-B883-00A153A2A8DD}"/>
              </a:ext>
            </a:extLst>
          </p:cNvPr>
          <p:cNvSpPr/>
          <p:nvPr/>
        </p:nvSpPr>
        <p:spPr>
          <a:xfrm>
            <a:off x="6035147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Insert invoice / delivery note in last package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0E99301-E8DC-4DCA-AE55-2BB465F74593}"/>
              </a:ext>
            </a:extLst>
          </p:cNvPr>
          <p:cNvSpPr/>
          <p:nvPr/>
        </p:nvSpPr>
        <p:spPr>
          <a:xfrm>
            <a:off x="6035147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packed goods to despatching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56B39F-DDC3-45FF-9DCC-1D69C8AC59C1}"/>
              </a:ext>
            </a:extLst>
          </p:cNvPr>
          <p:cNvSpPr/>
          <p:nvPr/>
        </p:nvSpPr>
        <p:spPr>
          <a:xfrm>
            <a:off x="8318768" y="202370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POD documentation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83A7C2-F3CE-4A6B-B9AB-73472CA5EC16}"/>
              </a:ext>
            </a:extLst>
          </p:cNvPr>
          <p:cNvSpPr/>
          <p:nvPr/>
        </p:nvSpPr>
        <p:spPr>
          <a:xfrm>
            <a:off x="8318768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consigned goods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698AA00-D1D5-4025-8749-0637B3BE2779}"/>
              </a:ext>
            </a:extLst>
          </p:cNvPr>
          <p:cNvSpPr/>
          <p:nvPr/>
        </p:nvSpPr>
        <p:spPr>
          <a:xfrm>
            <a:off x="8324091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Loading manifest per vehicle (own)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9872B5-2384-49BA-A44B-0D7A36B74951}"/>
              </a:ext>
            </a:extLst>
          </p:cNvPr>
          <p:cNvSpPr/>
          <p:nvPr/>
        </p:nvSpPr>
        <p:spPr>
          <a:xfrm>
            <a:off x="8318768" y="3381998"/>
            <a:ext cx="1683654" cy="42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solution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7F64CB-6239-4927-98AB-3927379948B0}"/>
              </a:ext>
            </a:extLst>
          </p:cNvPr>
          <p:cNvSpPr/>
          <p:nvPr/>
        </p:nvSpPr>
        <p:spPr>
          <a:xfrm>
            <a:off x="8318768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Verify returned POD’s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B5433F8-4A07-4118-8CBA-367FDDFBB954}"/>
              </a:ext>
            </a:extLst>
          </p:cNvPr>
          <p:cNvSpPr/>
          <p:nvPr/>
        </p:nvSpPr>
        <p:spPr>
          <a:xfrm>
            <a:off x="8318768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to stock undelivered &amp; rejected goods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0C175D-6CA5-4315-8865-B45E4462E9F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2668617" y="1748778"/>
            <a:ext cx="0" cy="2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699F8D-BFC3-4CC1-A9F4-9E047E190C05}"/>
              </a:ext>
            </a:extLst>
          </p:cNvPr>
          <p:cNvCxnSpPr>
            <a:stCxn id="53" idx="3"/>
            <a:endCxn id="53" idx="3"/>
          </p:cNvCxnSpPr>
          <p:nvPr/>
        </p:nvCxnSpPr>
        <p:spPr>
          <a:xfrm>
            <a:off x="3510444" y="22134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07C7773-B4CD-4AAE-8D22-D5B58D1D2081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510444" y="1534986"/>
            <a:ext cx="468538" cy="678453"/>
          </a:xfrm>
          <a:prstGeom prst="bentConnector3">
            <a:avLst>
              <a:gd name="adj1" fmla="val 2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2632E0-B0A0-4B80-A0EC-EE09E5DDBD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820809" y="1748777"/>
            <a:ext cx="0" cy="2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6F30F-17CB-4BD7-97BE-33739838463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820809" y="2415199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3B474-DE49-41B7-AFE0-B48103E3D5F8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820809" y="3093652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FFF620-BCAB-48AF-BC45-7FFA62D7785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820809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13313A-7901-4450-9D9D-C310392332F4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4820809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1AA8FF-CCE1-481F-90EF-76C1668386C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4820809" y="5329988"/>
            <a:ext cx="152" cy="3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5198128-C50E-4D27-844A-71AD918C91AC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5400000" flipH="1" flipV="1">
            <a:off x="3161744" y="3194203"/>
            <a:ext cx="4532620" cy="1214186"/>
          </a:xfrm>
          <a:prstGeom prst="bentConnector4">
            <a:avLst>
              <a:gd name="adj1" fmla="val -5043"/>
              <a:gd name="adj2" fmla="val 89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1E074B-1AF5-4773-9679-0D43C0BAA381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876974" y="1748777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7DBDCB-3729-43EE-AD4F-56EBA4845E60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876974" y="2427230"/>
            <a:ext cx="0" cy="2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2DC20B-289A-4265-BFD0-C0084FE58E4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876974" y="3093651"/>
            <a:ext cx="0" cy="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A20B90-704A-471E-AACA-BF022E21796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876974" y="3810705"/>
            <a:ext cx="0" cy="2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CD73A8-EBD9-4203-9266-3921FF9D4BA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6876974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F453E45-A1B4-4AD2-B723-18F0A6353014}"/>
              </a:ext>
            </a:extLst>
          </p:cNvPr>
          <p:cNvCxnSpPr>
            <a:stCxn id="67" idx="2"/>
            <a:endCxn id="69" idx="1"/>
          </p:cNvCxnSpPr>
          <p:nvPr/>
        </p:nvCxnSpPr>
        <p:spPr>
          <a:xfrm rot="5400000" flipH="1" flipV="1">
            <a:off x="5768708" y="2643252"/>
            <a:ext cx="3658325" cy="1441794"/>
          </a:xfrm>
          <a:prstGeom prst="bentConnector4">
            <a:avLst>
              <a:gd name="adj1" fmla="val -6249"/>
              <a:gd name="adj2" fmla="val 7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A6218C-0B32-46D6-B2C9-324D2318D6F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9160595" y="1748777"/>
            <a:ext cx="0" cy="2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634654-8364-4B98-BFB4-6E2D7E7FE424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9160595" y="2451292"/>
            <a:ext cx="5323" cy="21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7C24FB-52BE-42E9-939E-5D9DB74B33A0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9160595" y="3093651"/>
            <a:ext cx="5323" cy="2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B2CC18-8CD6-423B-8FC1-4948BC049737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160595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0EA7B1-A804-49FB-A97E-0F4511BB6C91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160595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43EDCF8-E01F-4D7B-83FF-0364CD455F34}"/>
              </a:ext>
            </a:extLst>
          </p:cNvPr>
          <p:cNvSpPr/>
          <p:nvPr/>
        </p:nvSpPr>
        <p:spPr>
          <a:xfrm>
            <a:off x="6035146" y="5759442"/>
            <a:ext cx="1683654" cy="427583"/>
          </a:xfrm>
          <a:prstGeom prst="roundRect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Invoice re-print control</a:t>
            </a:r>
          </a:p>
        </p:txBody>
      </p:sp>
    </p:spTree>
    <p:extLst>
      <p:ext uri="{BB962C8B-B14F-4D97-AF65-F5344CB8AC3E}">
        <p14:creationId xmlns:p14="http://schemas.microsoft.com/office/powerpoint/2010/main" val="339301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Strategies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3276908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3276908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5642030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5642030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816C7-076D-4AA2-92A7-4BBF8AC300AB}"/>
              </a:ext>
            </a:extLst>
          </p:cNvPr>
          <p:cNvSpPr/>
          <p:nvPr/>
        </p:nvSpPr>
        <p:spPr>
          <a:xfrm>
            <a:off x="3751845" y="138135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(1:1)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2FF52-E3B4-4E0E-BBC0-4A2EFBBACCC1}"/>
              </a:ext>
            </a:extLst>
          </p:cNvPr>
          <p:cNvSpPr/>
          <p:nvPr/>
        </p:nvSpPr>
        <p:spPr>
          <a:xfrm>
            <a:off x="3751845" y="2237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size (n:1)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2C9E6-F8B0-4EF9-B3DF-B38F3A014806}"/>
              </a:ext>
            </a:extLst>
          </p:cNvPr>
          <p:cNvSpPr/>
          <p:nvPr/>
        </p:nvSpPr>
        <p:spPr>
          <a:xfrm>
            <a:off x="3751845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Wave 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B14207-35F9-4578-AD13-7375987655C4}"/>
              </a:ext>
            </a:extLst>
          </p:cNvPr>
          <p:cNvSpPr/>
          <p:nvPr/>
        </p:nvSpPr>
        <p:spPr>
          <a:xfrm>
            <a:off x="6000517" y="138135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through after picked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E79663-12AB-4E9C-9367-E0026930AC1F}"/>
              </a:ext>
            </a:extLst>
          </p:cNvPr>
          <p:cNvSpPr/>
          <p:nvPr/>
        </p:nvSpPr>
        <p:spPr>
          <a:xfrm>
            <a:off x="6000517" y="22377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500B-CC35-4CEF-B961-13B75E3D3E73}"/>
              </a:ext>
            </a:extLst>
          </p:cNvPr>
          <p:cNvSpPr/>
          <p:nvPr/>
        </p:nvSpPr>
        <p:spPr>
          <a:xfrm>
            <a:off x="6000517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</p:spTree>
    <p:extLst>
      <p:ext uri="{BB962C8B-B14F-4D97-AF65-F5344CB8AC3E}">
        <p14:creationId xmlns:p14="http://schemas.microsoft.com/office/powerpoint/2010/main" val="338530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2518915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2518915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8840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8840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7262287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CRM / 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7249159" y="1062984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Recall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320E-26FD-451F-9786-C9E7C8B99E91}"/>
              </a:ext>
            </a:extLst>
          </p:cNvPr>
          <p:cNvSpPr/>
          <p:nvPr/>
        </p:nvSpPr>
        <p:spPr>
          <a:xfrm>
            <a:off x="2866056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 recall identified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14360-60A7-4487-9D61-752F6AAD3F1D}"/>
              </a:ext>
            </a:extLst>
          </p:cNvPr>
          <p:cNvSpPr/>
          <p:nvPr/>
        </p:nvSpPr>
        <p:spPr>
          <a:xfrm>
            <a:off x="5254173" y="132119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faulty stock by batch / supplier delivery  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06579-D1E4-4F73-9A18-72233F7946EA}"/>
              </a:ext>
            </a:extLst>
          </p:cNvPr>
          <p:cNvSpPr/>
          <p:nvPr/>
        </p:nvSpPr>
        <p:spPr>
          <a:xfrm>
            <a:off x="5254173" y="2106968"/>
            <a:ext cx="1683654" cy="6121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recall list per Customer and invoices with specific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EED94-0A8F-495A-897C-C8F9920BB99A}"/>
              </a:ext>
            </a:extLst>
          </p:cNvPr>
          <p:cNvSpPr/>
          <p:nvPr/>
        </p:nvSpPr>
        <p:spPr>
          <a:xfrm>
            <a:off x="7617869" y="26675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Customer  review sold by customer to be recalled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7B4B01-F97E-4BE0-B93C-67B3913EF299}"/>
              </a:ext>
            </a:extLst>
          </p:cNvPr>
          <p:cNvSpPr/>
          <p:nvPr/>
        </p:nvSpPr>
        <p:spPr>
          <a:xfrm>
            <a:off x="5289024" y="3122915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quantity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AE3E5-FB8A-4376-A46C-B568D587E447}"/>
              </a:ext>
            </a:extLst>
          </p:cNvPr>
          <p:cNvSpPr/>
          <p:nvPr/>
        </p:nvSpPr>
        <p:spPr>
          <a:xfrm>
            <a:off x="2866056" y="40816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Credit approval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98E9B2-5E0D-4B1C-AD94-3FB561D085EE}"/>
              </a:ext>
            </a:extLst>
          </p:cNvPr>
          <p:cNvSpPr/>
          <p:nvPr/>
        </p:nvSpPr>
        <p:spPr>
          <a:xfrm>
            <a:off x="5289024" y="4069304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Replace Recall quantity through sales orders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92E7B6-B5C5-467E-ABED-D8D1020F2769}"/>
              </a:ext>
            </a:extLst>
          </p:cNvPr>
          <p:cNvSpPr/>
          <p:nvPr/>
        </p:nvSpPr>
        <p:spPr>
          <a:xfrm>
            <a:off x="2866056" y="4924637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Rework / destroy  / supplier return</a:t>
            </a:r>
          </a:p>
        </p:txBody>
      </p:sp>
    </p:spTree>
    <p:extLst>
      <p:ext uri="{BB962C8B-B14F-4D97-AF65-F5344CB8AC3E}">
        <p14:creationId xmlns:p14="http://schemas.microsoft.com/office/powerpoint/2010/main" val="84307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Manufacturing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2496553" y="1070326"/>
            <a:ext cx="5997742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7CACD-3B46-4EB7-BA85-4461014957D4}"/>
              </a:ext>
            </a:extLst>
          </p:cNvPr>
          <p:cNvSpPr/>
          <p:nvPr/>
        </p:nvSpPr>
        <p:spPr>
          <a:xfrm>
            <a:off x="2919804" y="2216237"/>
            <a:ext cx="4653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Granite Workflow per GSSM implementable</a:t>
            </a:r>
            <a:endParaRPr kumimoji="0" lang="en-Z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8FAB1-E36A-4758-A5F9-9AA7C0BE460F}"/>
              </a:ext>
            </a:extLst>
          </p:cNvPr>
          <p:cNvSpPr/>
          <p:nvPr/>
        </p:nvSpPr>
        <p:spPr>
          <a:xfrm>
            <a:off x="2933771" y="3729832"/>
            <a:ext cx="512330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Finished item Cost of Sales determination to be reviewed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cost when purchased (include packaging i.e. blister packs)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Indent costs (landed cost, insurance, import tariff, transport to warehouse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Add standard costing for waste materials (Tape, staples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Equipment </a:t>
            </a:r>
            <a:r>
              <a:rPr lang="en-ZA" sz="1100" b="1" dirty="0">
                <a:solidFill>
                  <a:prstClr val="black"/>
                </a:solidFill>
              </a:rPr>
              <a:t>running 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cost per unit of production (electricity, maintenance, replacement provision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Staff costs per unit of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Carton costs if bulked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Warehousing cost per </a:t>
            </a:r>
            <a:r>
              <a:rPr lang="en-ZA" sz="1100" b="1" dirty="0" err="1">
                <a:solidFill>
                  <a:prstClr val="black"/>
                </a:solidFill>
                <a:latin typeface="Calibri" panose="020F0502020204030204"/>
              </a:rPr>
              <a:t>sq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 meter (company cost)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9380B-6087-48E4-A64A-6B6CFC85703E}"/>
              </a:ext>
            </a:extLst>
          </p:cNvPr>
          <p:cNvSpPr/>
          <p:nvPr/>
        </p:nvSpPr>
        <p:spPr>
          <a:xfrm>
            <a:off x="2993929" y="2754194"/>
            <a:ext cx="51233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consumed financial entries to be reviewed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‘Item acquisition value’ transferred to production job?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Stock adjustment for items consumed at zero cost at job completion?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6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BE994-F6CA-4D34-8100-21E610C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1" y="1650846"/>
            <a:ext cx="3414712" cy="32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6480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8" y="1070326"/>
            <a:ext cx="237793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702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3658"/>
            <a:ext cx="2377936" cy="5583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79840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BDD38-DA9B-4E33-8C09-5C117BE89E6E}"/>
              </a:ext>
            </a:extLst>
          </p:cNvPr>
          <p:cNvSpPr/>
          <p:nvPr/>
        </p:nvSpPr>
        <p:spPr>
          <a:xfrm>
            <a:off x="4555671" y="1143001"/>
            <a:ext cx="96567" cy="398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8D4E9-5A32-41FB-A340-8BCECA0AD714}"/>
              </a:ext>
            </a:extLst>
          </p:cNvPr>
          <p:cNvSpPr/>
          <p:nvPr/>
        </p:nvSpPr>
        <p:spPr>
          <a:xfrm>
            <a:off x="8137071" y="1143001"/>
            <a:ext cx="69606" cy="398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A6F69-1EBF-49A6-991B-AA4E13CAEF22}"/>
              </a:ext>
            </a:extLst>
          </p:cNvPr>
          <p:cNvSpPr/>
          <p:nvPr/>
        </p:nvSpPr>
        <p:spPr>
          <a:xfrm>
            <a:off x="1232807" y="889907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Main warehouse – fine pick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36ED7-3DCE-4EE5-B4B7-17420877216E}"/>
              </a:ext>
            </a:extLst>
          </p:cNvPr>
          <p:cNvSpPr/>
          <p:nvPr/>
        </p:nvSpPr>
        <p:spPr>
          <a:xfrm>
            <a:off x="5309509" y="889906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Checking &amp; packing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B14E1-F8C6-45EF-9E59-81497907448F}"/>
              </a:ext>
            </a:extLst>
          </p:cNvPr>
          <p:cNvSpPr/>
          <p:nvPr/>
        </p:nvSpPr>
        <p:spPr>
          <a:xfrm>
            <a:off x="9176659" y="889905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Despatching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9A9FD-E309-4942-B974-59EE3ECAB67F}"/>
              </a:ext>
            </a:extLst>
          </p:cNvPr>
          <p:cNvSpPr/>
          <p:nvPr/>
        </p:nvSpPr>
        <p:spPr>
          <a:xfrm>
            <a:off x="3820883" y="1794159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51BFF-3860-47DF-909A-C98DABD34646}"/>
              </a:ext>
            </a:extLst>
          </p:cNvPr>
          <p:cNvSpPr/>
          <p:nvPr/>
        </p:nvSpPr>
        <p:spPr>
          <a:xfrm>
            <a:off x="389164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F614-5C5B-441C-935A-B896137226DB}"/>
              </a:ext>
            </a:extLst>
          </p:cNvPr>
          <p:cNvSpPr/>
          <p:nvPr/>
        </p:nvSpPr>
        <p:spPr>
          <a:xfrm>
            <a:off x="4068026" y="179415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59610-D06E-44D1-B0FF-E65CFA1061F1}"/>
              </a:ext>
            </a:extLst>
          </p:cNvPr>
          <p:cNvSpPr/>
          <p:nvPr/>
        </p:nvSpPr>
        <p:spPr>
          <a:xfrm>
            <a:off x="4255788" y="179415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CFA38-EB3E-4BF2-B7D4-093A4236ED08}"/>
              </a:ext>
            </a:extLst>
          </p:cNvPr>
          <p:cNvSpPr/>
          <p:nvPr/>
        </p:nvSpPr>
        <p:spPr>
          <a:xfrm>
            <a:off x="4424026" y="178800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E49E7-EF55-49D5-BB4B-7DC5213FBB0C}"/>
              </a:ext>
            </a:extLst>
          </p:cNvPr>
          <p:cNvSpPr/>
          <p:nvPr/>
        </p:nvSpPr>
        <p:spPr>
          <a:xfrm>
            <a:off x="4586566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3E9E7-AC2A-4736-8A92-192E69904390}"/>
              </a:ext>
            </a:extLst>
          </p:cNvPr>
          <p:cNvSpPr/>
          <p:nvPr/>
        </p:nvSpPr>
        <p:spPr>
          <a:xfrm>
            <a:off x="4909090" y="178584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8CB4-6C56-43F7-8343-1050CFC5EAD9}"/>
              </a:ext>
            </a:extLst>
          </p:cNvPr>
          <p:cNvSpPr/>
          <p:nvPr/>
        </p:nvSpPr>
        <p:spPr>
          <a:xfrm>
            <a:off x="4751008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5A21D-054C-49F5-8DBC-471242D79D10}"/>
              </a:ext>
            </a:extLst>
          </p:cNvPr>
          <p:cNvSpPr/>
          <p:nvPr/>
        </p:nvSpPr>
        <p:spPr>
          <a:xfrm>
            <a:off x="5107008" y="179415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37CF4-8317-4040-9E4C-27715A68F52C}"/>
              </a:ext>
            </a:extLst>
          </p:cNvPr>
          <p:cNvSpPr/>
          <p:nvPr/>
        </p:nvSpPr>
        <p:spPr>
          <a:xfrm>
            <a:off x="5255920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DB1B18-69B9-4099-98A7-D19EED9CE237}"/>
              </a:ext>
            </a:extLst>
          </p:cNvPr>
          <p:cNvSpPr/>
          <p:nvPr/>
        </p:nvSpPr>
        <p:spPr>
          <a:xfrm>
            <a:off x="3820883" y="260603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DA239-6B28-4EBC-BABC-E3D663C686D9}"/>
              </a:ext>
            </a:extLst>
          </p:cNvPr>
          <p:cNvSpPr/>
          <p:nvPr/>
        </p:nvSpPr>
        <p:spPr>
          <a:xfrm>
            <a:off x="3891641" y="26060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4BC9-1004-43E2-B08E-DE7A006DA128}"/>
              </a:ext>
            </a:extLst>
          </p:cNvPr>
          <p:cNvSpPr/>
          <p:nvPr/>
        </p:nvSpPr>
        <p:spPr>
          <a:xfrm>
            <a:off x="4068026" y="26060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AB620-9355-485F-9387-92BA4DFC926B}"/>
              </a:ext>
            </a:extLst>
          </p:cNvPr>
          <p:cNvSpPr/>
          <p:nvPr/>
        </p:nvSpPr>
        <p:spPr>
          <a:xfrm>
            <a:off x="4255788" y="26060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70D45-4351-4B72-AA30-B1596821DF7B}"/>
              </a:ext>
            </a:extLst>
          </p:cNvPr>
          <p:cNvSpPr/>
          <p:nvPr/>
        </p:nvSpPr>
        <p:spPr>
          <a:xfrm>
            <a:off x="4424026" y="259987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AE45E-16D7-4DC2-B9BD-9F7FA4F0E4BD}"/>
              </a:ext>
            </a:extLst>
          </p:cNvPr>
          <p:cNvSpPr/>
          <p:nvPr/>
        </p:nvSpPr>
        <p:spPr>
          <a:xfrm>
            <a:off x="4586566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84702-A951-448F-AC22-C3501EA87082}"/>
              </a:ext>
            </a:extLst>
          </p:cNvPr>
          <p:cNvSpPr/>
          <p:nvPr/>
        </p:nvSpPr>
        <p:spPr>
          <a:xfrm>
            <a:off x="4909090" y="25977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5611AC-F94E-4933-9597-6A54834321FB}"/>
              </a:ext>
            </a:extLst>
          </p:cNvPr>
          <p:cNvSpPr/>
          <p:nvPr/>
        </p:nvSpPr>
        <p:spPr>
          <a:xfrm>
            <a:off x="4751008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2614-37E7-4794-81D7-E4293164EBEB}"/>
              </a:ext>
            </a:extLst>
          </p:cNvPr>
          <p:cNvSpPr/>
          <p:nvPr/>
        </p:nvSpPr>
        <p:spPr>
          <a:xfrm>
            <a:off x="5107008" y="260603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827E2-E5B2-4B34-8492-76554B849C71}"/>
              </a:ext>
            </a:extLst>
          </p:cNvPr>
          <p:cNvSpPr/>
          <p:nvPr/>
        </p:nvSpPr>
        <p:spPr>
          <a:xfrm>
            <a:off x="5255920" y="261435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55061-F3D0-4EE1-8750-0CAD73BB11C9}"/>
              </a:ext>
            </a:extLst>
          </p:cNvPr>
          <p:cNvSpPr/>
          <p:nvPr/>
        </p:nvSpPr>
        <p:spPr>
          <a:xfrm>
            <a:off x="3820883" y="354131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C031F-B94E-41F7-AAF0-43E3C3EA6163}"/>
              </a:ext>
            </a:extLst>
          </p:cNvPr>
          <p:cNvSpPr/>
          <p:nvPr/>
        </p:nvSpPr>
        <p:spPr>
          <a:xfrm>
            <a:off x="3891641" y="3541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14A36-7988-46EF-93C8-490F962C0C74}"/>
              </a:ext>
            </a:extLst>
          </p:cNvPr>
          <p:cNvSpPr/>
          <p:nvPr/>
        </p:nvSpPr>
        <p:spPr>
          <a:xfrm>
            <a:off x="4068026" y="354131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38241-0B1E-4AA3-9011-79DF84BF8085}"/>
              </a:ext>
            </a:extLst>
          </p:cNvPr>
          <p:cNvSpPr/>
          <p:nvPr/>
        </p:nvSpPr>
        <p:spPr>
          <a:xfrm>
            <a:off x="4255788" y="354131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AE87E-0A44-4CEA-B013-4D9907798DAC}"/>
              </a:ext>
            </a:extLst>
          </p:cNvPr>
          <p:cNvSpPr/>
          <p:nvPr/>
        </p:nvSpPr>
        <p:spPr>
          <a:xfrm>
            <a:off x="4424026" y="3535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75862-CFB6-4857-A25C-864BD5AC3F57}"/>
              </a:ext>
            </a:extLst>
          </p:cNvPr>
          <p:cNvSpPr/>
          <p:nvPr/>
        </p:nvSpPr>
        <p:spPr>
          <a:xfrm>
            <a:off x="4586566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AFAF5-6CF6-4A7A-91CA-F256E8A5DA34}"/>
              </a:ext>
            </a:extLst>
          </p:cNvPr>
          <p:cNvSpPr/>
          <p:nvPr/>
        </p:nvSpPr>
        <p:spPr>
          <a:xfrm>
            <a:off x="4909090" y="353300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C2D64-2AEC-4C84-8751-A23BBC44CB9D}"/>
              </a:ext>
            </a:extLst>
          </p:cNvPr>
          <p:cNvSpPr/>
          <p:nvPr/>
        </p:nvSpPr>
        <p:spPr>
          <a:xfrm>
            <a:off x="4751008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C7F33-C346-44DD-922C-3B1A1F9A2E5E}"/>
              </a:ext>
            </a:extLst>
          </p:cNvPr>
          <p:cNvSpPr/>
          <p:nvPr/>
        </p:nvSpPr>
        <p:spPr>
          <a:xfrm>
            <a:off x="5107008" y="354131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26695-6C21-457D-BB6A-5A6270124CDF}"/>
              </a:ext>
            </a:extLst>
          </p:cNvPr>
          <p:cNvSpPr/>
          <p:nvPr/>
        </p:nvSpPr>
        <p:spPr>
          <a:xfrm>
            <a:off x="5255920" y="3549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BA001-D5FE-41A2-8B95-E512BA9DD689}"/>
              </a:ext>
            </a:extLst>
          </p:cNvPr>
          <p:cNvSpPr/>
          <p:nvPr/>
        </p:nvSpPr>
        <p:spPr>
          <a:xfrm>
            <a:off x="3820883" y="4367663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CCCDF-CCD3-4011-80F1-94E196C19576}"/>
              </a:ext>
            </a:extLst>
          </p:cNvPr>
          <p:cNvSpPr/>
          <p:nvPr/>
        </p:nvSpPr>
        <p:spPr>
          <a:xfrm>
            <a:off x="3891641" y="436766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8F520-9B71-4563-B7EC-C5B4724F7D8C}"/>
              </a:ext>
            </a:extLst>
          </p:cNvPr>
          <p:cNvSpPr/>
          <p:nvPr/>
        </p:nvSpPr>
        <p:spPr>
          <a:xfrm>
            <a:off x="4068026" y="436766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33A840-2900-4276-8382-28EF9CE27BE0}"/>
              </a:ext>
            </a:extLst>
          </p:cNvPr>
          <p:cNvSpPr/>
          <p:nvPr/>
        </p:nvSpPr>
        <p:spPr>
          <a:xfrm>
            <a:off x="4255788" y="436766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347E4-EF37-4411-B320-7BFD025017B0}"/>
              </a:ext>
            </a:extLst>
          </p:cNvPr>
          <p:cNvSpPr/>
          <p:nvPr/>
        </p:nvSpPr>
        <p:spPr>
          <a:xfrm>
            <a:off x="4424026" y="436150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27AC8-19C6-470A-84AC-82161F56BCF0}"/>
              </a:ext>
            </a:extLst>
          </p:cNvPr>
          <p:cNvSpPr/>
          <p:nvPr/>
        </p:nvSpPr>
        <p:spPr>
          <a:xfrm>
            <a:off x="4586566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C7FA4-EB93-4889-A595-3AB9C1918FEF}"/>
              </a:ext>
            </a:extLst>
          </p:cNvPr>
          <p:cNvSpPr/>
          <p:nvPr/>
        </p:nvSpPr>
        <p:spPr>
          <a:xfrm>
            <a:off x="4909090" y="435934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50BE4-EB1B-43AB-8341-482867B036B0}"/>
              </a:ext>
            </a:extLst>
          </p:cNvPr>
          <p:cNvSpPr/>
          <p:nvPr/>
        </p:nvSpPr>
        <p:spPr>
          <a:xfrm>
            <a:off x="4751008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B41BE-7785-4A44-9FEA-5BFE485447EA}"/>
              </a:ext>
            </a:extLst>
          </p:cNvPr>
          <p:cNvSpPr/>
          <p:nvPr/>
        </p:nvSpPr>
        <p:spPr>
          <a:xfrm>
            <a:off x="5107008" y="436766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0655C0-877C-40BF-9F2A-7CB53B53D423}"/>
              </a:ext>
            </a:extLst>
          </p:cNvPr>
          <p:cNvSpPr/>
          <p:nvPr/>
        </p:nvSpPr>
        <p:spPr>
          <a:xfrm>
            <a:off x="5255920" y="43759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8175C-5E19-40EE-B7D2-55D77A467853}"/>
              </a:ext>
            </a:extLst>
          </p:cNvPr>
          <p:cNvSpPr/>
          <p:nvPr/>
        </p:nvSpPr>
        <p:spPr>
          <a:xfrm>
            <a:off x="4115996" y="5255664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11E3-9CC8-417D-ABF6-892210D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2" y="2751950"/>
            <a:ext cx="27527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8DCAE-C5E6-4B9C-B174-AF8943D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8" y="2456410"/>
            <a:ext cx="1905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E2C4B-C40D-4419-AD01-9CE24054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8" y="2695392"/>
            <a:ext cx="1749039" cy="13117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7293777-6433-47A1-BB75-3878CE9EB83A}"/>
              </a:ext>
            </a:extLst>
          </p:cNvPr>
          <p:cNvSpPr/>
          <p:nvPr/>
        </p:nvSpPr>
        <p:spPr>
          <a:xfrm>
            <a:off x="7393024" y="1802475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6374B-D057-4FC3-BB74-5F19B9E5FAE8}"/>
              </a:ext>
            </a:extLst>
          </p:cNvPr>
          <p:cNvSpPr/>
          <p:nvPr/>
        </p:nvSpPr>
        <p:spPr>
          <a:xfrm>
            <a:off x="7463782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3E53D7-DF50-4037-87A7-83ED00AD4854}"/>
              </a:ext>
            </a:extLst>
          </p:cNvPr>
          <p:cNvSpPr/>
          <p:nvPr/>
        </p:nvSpPr>
        <p:spPr>
          <a:xfrm>
            <a:off x="7640167" y="180247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3DF6BD-F93C-47A0-8B50-A0221C9823F3}"/>
              </a:ext>
            </a:extLst>
          </p:cNvPr>
          <p:cNvSpPr/>
          <p:nvPr/>
        </p:nvSpPr>
        <p:spPr>
          <a:xfrm>
            <a:off x="7827929" y="1802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945E8A-AEF9-4A9D-84F9-AE142FABE2CF}"/>
              </a:ext>
            </a:extLst>
          </p:cNvPr>
          <p:cNvSpPr/>
          <p:nvPr/>
        </p:nvSpPr>
        <p:spPr>
          <a:xfrm>
            <a:off x="7996167" y="17963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3C4209-C26F-425A-8805-4436EA385F8E}"/>
              </a:ext>
            </a:extLst>
          </p:cNvPr>
          <p:cNvSpPr/>
          <p:nvPr/>
        </p:nvSpPr>
        <p:spPr>
          <a:xfrm>
            <a:off x="8158707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DBC9C3-A137-4842-9F96-CD34B5FC78AB}"/>
              </a:ext>
            </a:extLst>
          </p:cNvPr>
          <p:cNvSpPr/>
          <p:nvPr/>
        </p:nvSpPr>
        <p:spPr>
          <a:xfrm>
            <a:off x="848123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4B8D4-CBB6-4274-B548-81DDD9F96DFE}"/>
              </a:ext>
            </a:extLst>
          </p:cNvPr>
          <p:cNvSpPr/>
          <p:nvPr/>
        </p:nvSpPr>
        <p:spPr>
          <a:xfrm>
            <a:off x="8323149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C85EC6-0A1C-4A94-9F1B-C3BFAF92D3DA}"/>
              </a:ext>
            </a:extLst>
          </p:cNvPr>
          <p:cNvSpPr/>
          <p:nvPr/>
        </p:nvSpPr>
        <p:spPr>
          <a:xfrm>
            <a:off x="8679149" y="180247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3FFE81-FE41-4D16-B82E-71AAC3E5FEC7}"/>
              </a:ext>
            </a:extLst>
          </p:cNvPr>
          <p:cNvSpPr/>
          <p:nvPr/>
        </p:nvSpPr>
        <p:spPr>
          <a:xfrm>
            <a:off x="8828061" y="18107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33DACC-0939-48B3-AE46-BE07A200C465}"/>
              </a:ext>
            </a:extLst>
          </p:cNvPr>
          <p:cNvSpPr/>
          <p:nvPr/>
        </p:nvSpPr>
        <p:spPr>
          <a:xfrm>
            <a:off x="7393024" y="312853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F8B6C-8F7B-4D55-9049-AC87A3E4AF0E}"/>
              </a:ext>
            </a:extLst>
          </p:cNvPr>
          <p:cNvSpPr/>
          <p:nvPr/>
        </p:nvSpPr>
        <p:spPr>
          <a:xfrm>
            <a:off x="7463782" y="312853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7C2AF-06F5-4FA4-964F-BD1B09BA8B12}"/>
              </a:ext>
            </a:extLst>
          </p:cNvPr>
          <p:cNvSpPr/>
          <p:nvPr/>
        </p:nvSpPr>
        <p:spPr>
          <a:xfrm>
            <a:off x="7640167" y="312853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9B3E05-39F0-40FC-AB77-166AC1A9012B}"/>
              </a:ext>
            </a:extLst>
          </p:cNvPr>
          <p:cNvSpPr/>
          <p:nvPr/>
        </p:nvSpPr>
        <p:spPr>
          <a:xfrm>
            <a:off x="7827929" y="31285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0EC5F-8A03-4D83-ACC0-9C4F9BCED8AC}"/>
              </a:ext>
            </a:extLst>
          </p:cNvPr>
          <p:cNvSpPr/>
          <p:nvPr/>
        </p:nvSpPr>
        <p:spPr>
          <a:xfrm>
            <a:off x="7996167" y="31223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329A6-0D55-4505-8FAA-59DF84F08CEE}"/>
              </a:ext>
            </a:extLst>
          </p:cNvPr>
          <p:cNvSpPr/>
          <p:nvPr/>
        </p:nvSpPr>
        <p:spPr>
          <a:xfrm>
            <a:off x="8158707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73CEC-C2A9-416A-A472-F63C9C4F2147}"/>
              </a:ext>
            </a:extLst>
          </p:cNvPr>
          <p:cNvSpPr/>
          <p:nvPr/>
        </p:nvSpPr>
        <p:spPr>
          <a:xfrm>
            <a:off x="8481231" y="31202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AFC325-1C0E-408C-91BA-488103D3306C}"/>
              </a:ext>
            </a:extLst>
          </p:cNvPr>
          <p:cNvSpPr/>
          <p:nvPr/>
        </p:nvSpPr>
        <p:spPr>
          <a:xfrm>
            <a:off x="8323149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990475-21EE-46EF-8330-27CF0D1C24F6}"/>
              </a:ext>
            </a:extLst>
          </p:cNvPr>
          <p:cNvSpPr/>
          <p:nvPr/>
        </p:nvSpPr>
        <p:spPr>
          <a:xfrm>
            <a:off x="8679149" y="31285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22E844-7145-4430-AE85-601F0A343647}"/>
              </a:ext>
            </a:extLst>
          </p:cNvPr>
          <p:cNvSpPr/>
          <p:nvPr/>
        </p:nvSpPr>
        <p:spPr>
          <a:xfrm>
            <a:off x="8828061" y="313685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58BE3-447D-4CC6-AC8A-86CD5BC1F329}"/>
              </a:ext>
            </a:extLst>
          </p:cNvPr>
          <p:cNvSpPr/>
          <p:nvPr/>
        </p:nvSpPr>
        <p:spPr>
          <a:xfrm>
            <a:off x="7397817" y="416259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06B31-657F-4E7B-900D-3A0A9E26060E}"/>
              </a:ext>
            </a:extLst>
          </p:cNvPr>
          <p:cNvSpPr/>
          <p:nvPr/>
        </p:nvSpPr>
        <p:spPr>
          <a:xfrm>
            <a:off x="7468575" y="416259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FEC62-0A33-4B91-A206-8BF66D7F3470}"/>
              </a:ext>
            </a:extLst>
          </p:cNvPr>
          <p:cNvSpPr/>
          <p:nvPr/>
        </p:nvSpPr>
        <p:spPr>
          <a:xfrm>
            <a:off x="7644960" y="41625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54F512-BEC1-4CC9-8FB5-717BBE55E32A}"/>
              </a:ext>
            </a:extLst>
          </p:cNvPr>
          <p:cNvSpPr/>
          <p:nvPr/>
        </p:nvSpPr>
        <p:spPr>
          <a:xfrm>
            <a:off x="7832722" y="416259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2FA466-491D-4879-9D1A-5ACF06EC3EB8}"/>
              </a:ext>
            </a:extLst>
          </p:cNvPr>
          <p:cNvSpPr/>
          <p:nvPr/>
        </p:nvSpPr>
        <p:spPr>
          <a:xfrm>
            <a:off x="8000960" y="415643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8E7FF-4B28-4E68-9D65-C929F47000CA}"/>
              </a:ext>
            </a:extLst>
          </p:cNvPr>
          <p:cNvSpPr/>
          <p:nvPr/>
        </p:nvSpPr>
        <p:spPr>
          <a:xfrm>
            <a:off x="8163500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565-47BF-4419-896F-1BC60D8A9123}"/>
              </a:ext>
            </a:extLst>
          </p:cNvPr>
          <p:cNvSpPr/>
          <p:nvPr/>
        </p:nvSpPr>
        <p:spPr>
          <a:xfrm>
            <a:off x="8486024" y="415427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FB9DF-719B-4C7B-8DDF-1F9EBAD9280F}"/>
              </a:ext>
            </a:extLst>
          </p:cNvPr>
          <p:cNvSpPr/>
          <p:nvPr/>
        </p:nvSpPr>
        <p:spPr>
          <a:xfrm>
            <a:off x="8327942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7F668B-F7B6-4D0F-8B36-6ADAA64280F1}"/>
              </a:ext>
            </a:extLst>
          </p:cNvPr>
          <p:cNvSpPr/>
          <p:nvPr/>
        </p:nvSpPr>
        <p:spPr>
          <a:xfrm>
            <a:off x="8683942" y="41625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194016-6E34-487B-950F-54D23C31EB76}"/>
              </a:ext>
            </a:extLst>
          </p:cNvPr>
          <p:cNvSpPr/>
          <p:nvPr/>
        </p:nvSpPr>
        <p:spPr>
          <a:xfrm>
            <a:off x="8832854" y="417091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0BD4C-FA16-4FEF-AEE3-2B15C2CFD958}"/>
              </a:ext>
            </a:extLst>
          </p:cNvPr>
          <p:cNvSpPr/>
          <p:nvPr/>
        </p:nvSpPr>
        <p:spPr>
          <a:xfrm>
            <a:off x="4555671" y="5042019"/>
            <a:ext cx="4298513" cy="8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C6EA93C-2752-4BD2-835C-D6034667BF54}"/>
              </a:ext>
            </a:extLst>
          </p:cNvPr>
          <p:cNvSpPr/>
          <p:nvPr/>
        </p:nvSpPr>
        <p:spPr>
          <a:xfrm rot="16200000">
            <a:off x="5904547" y="4951913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046DE1A-3757-440E-A54B-FF013BA38118}"/>
              </a:ext>
            </a:extLst>
          </p:cNvPr>
          <p:cNvSpPr/>
          <p:nvPr/>
        </p:nvSpPr>
        <p:spPr>
          <a:xfrm rot="5400000">
            <a:off x="6523175" y="5010526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5E04C4B2-8E32-4F57-A710-FF9AC603A521}"/>
              </a:ext>
            </a:extLst>
          </p:cNvPr>
          <p:cNvSpPr/>
          <p:nvPr/>
        </p:nvSpPr>
        <p:spPr>
          <a:xfrm>
            <a:off x="7949852" y="5238238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0791" y="194608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Lookup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6060" y="2825318"/>
            <a:ext cx="2931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3393832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selection to sales order</a:t>
            </a:r>
          </a:p>
        </p:txBody>
      </p:sp>
      <p:pic>
        <p:nvPicPr>
          <p:cNvPr id="1026" name="Picture 2" descr="Online Support icon">
            <a:extLst>
              <a:ext uri="{FF2B5EF4-FFF2-40B4-BE49-F238E27FC236}">
                <a16:creationId xmlns:a16="http://schemas.microsoft.com/office/drawing/2014/main" id="{96FAB2AD-AE3B-41DD-9B0B-C0359DF0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2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 flipH="1">
            <a:off x="5416060" y="4273063"/>
            <a:ext cx="2931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4580791" y="501161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Picking</a:t>
            </a:r>
          </a:p>
        </p:txBody>
      </p:sp>
      <p:pic>
        <p:nvPicPr>
          <p:cNvPr id="110" name="Picture 2" descr="Online Support icon">
            <a:extLst>
              <a:ext uri="{FF2B5EF4-FFF2-40B4-BE49-F238E27FC236}">
                <a16:creationId xmlns:a16="http://schemas.microsoft.com/office/drawing/2014/main" id="{77448EDA-18E1-4D17-BB33-93ED8BA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71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E17B1268-E944-4EB1-8C6B-C00FB71A54B8}"/>
              </a:ext>
            </a:extLst>
          </p:cNvPr>
          <p:cNvSpPr/>
          <p:nvPr/>
        </p:nvSpPr>
        <p:spPr>
          <a:xfrm>
            <a:off x="1762856" y="1343745"/>
            <a:ext cx="1336431" cy="602342"/>
          </a:xfrm>
          <a:prstGeom prst="wedgeRectCallout">
            <a:avLst>
              <a:gd name="adj1" fmla="val 72784"/>
              <a:gd name="adj2" fmla="val 1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Sales Staff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4E9BEB89-9C78-4106-9D86-BC39C5C21D4C}"/>
              </a:ext>
            </a:extLst>
          </p:cNvPr>
          <p:cNvSpPr/>
          <p:nvPr/>
        </p:nvSpPr>
        <p:spPr>
          <a:xfrm>
            <a:off x="7419248" y="1625937"/>
            <a:ext cx="1673467" cy="602342"/>
          </a:xfrm>
          <a:prstGeom prst="wedgeRectCallout">
            <a:avLst>
              <a:gd name="adj1" fmla="val -79099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Customer</a:t>
            </a:r>
          </a:p>
        </p:txBody>
      </p:sp>
    </p:spTree>
    <p:extLst>
      <p:ext uri="{BB962C8B-B14F-4D97-AF65-F5344CB8AC3E}">
        <p14:creationId xmlns:p14="http://schemas.microsoft.com/office/powerpoint/2010/main" val="33701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169346" y="1839554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E2DFA60-2981-452C-AFFD-0B642A61572A}"/>
              </a:ext>
            </a:extLst>
          </p:cNvPr>
          <p:cNvCxnSpPr>
            <a:stCxn id="6" idx="2"/>
            <a:endCxn id="6" idx="3"/>
          </p:cNvCxnSpPr>
          <p:nvPr/>
        </p:nvCxnSpPr>
        <p:spPr>
          <a:xfrm rot="5400000" flipH="1" flipV="1">
            <a:off x="5202441" y="2081343"/>
            <a:ext cx="439615" cy="835269"/>
          </a:xfrm>
          <a:prstGeom prst="curvedConnector4">
            <a:avLst>
              <a:gd name="adj1" fmla="val -132000"/>
              <a:gd name="adj2" fmla="val 154736"/>
            </a:avLst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5BF5EA-1EE6-40FC-978F-8922E84E7E85}"/>
              </a:ext>
            </a:extLst>
          </p:cNvPr>
          <p:cNvSpPr/>
          <p:nvPr/>
        </p:nvSpPr>
        <p:spPr>
          <a:xfrm>
            <a:off x="6675157" y="2498977"/>
            <a:ext cx="2713891" cy="573853"/>
          </a:xfrm>
          <a:prstGeom prst="wedgeRectCallout">
            <a:avLst>
              <a:gd name="adj1" fmla="val -61128"/>
              <a:gd name="adj2" fmla="val 24010"/>
            </a:avLst>
          </a:prstGeom>
          <a:solidFill>
            <a:srgbClr val="FFFF00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Consists of sub-assemblies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(Self Referencing)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B4A63-0576-423E-9F89-8D404C5B6EF5}"/>
              </a:ext>
            </a:extLst>
          </p:cNvPr>
          <p:cNvSpPr/>
          <p:nvPr/>
        </p:nvSpPr>
        <p:spPr>
          <a:xfrm>
            <a:off x="4169346" y="3797252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1A86-2F96-41EC-AFFA-D66D391DAE9E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004615" y="2718785"/>
            <a:ext cx="0" cy="10784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4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74DA-605A-416F-AFAE-2D26D480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799730"/>
            <a:ext cx="7145131" cy="47613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82EBA54-1399-4E40-889E-2EB0E667E489}"/>
              </a:ext>
            </a:extLst>
          </p:cNvPr>
          <p:cNvSpPr/>
          <p:nvPr/>
        </p:nvSpPr>
        <p:spPr>
          <a:xfrm>
            <a:off x="3710866" y="444623"/>
            <a:ext cx="1748901" cy="710213"/>
          </a:xfrm>
          <a:prstGeom prst="wedgeRectCallout">
            <a:avLst>
              <a:gd name="adj1" fmla="val -29807"/>
              <a:gd name="adj2" fmla="val 26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relationship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AE8D6BA-E48D-4574-8236-578AFA3A6180}"/>
              </a:ext>
            </a:extLst>
          </p:cNvPr>
          <p:cNvSpPr/>
          <p:nvPr/>
        </p:nvSpPr>
        <p:spPr>
          <a:xfrm>
            <a:off x="6468861" y="586668"/>
            <a:ext cx="1748901" cy="710213"/>
          </a:xfrm>
          <a:prstGeom prst="wedgeRectCallout">
            <a:avLst>
              <a:gd name="adj1" fmla="val -70923"/>
              <a:gd name="adj2" fmla="val 17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categories &amp; permissible linking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8A15F5-6797-4373-8A18-B39ECF14CFD2}"/>
              </a:ext>
            </a:extLst>
          </p:cNvPr>
          <p:cNvSpPr/>
          <p:nvPr/>
        </p:nvSpPr>
        <p:spPr>
          <a:xfrm>
            <a:off x="9186908" y="1777755"/>
            <a:ext cx="1262110" cy="461665"/>
          </a:xfrm>
          <a:prstGeom prst="wedgeRectCallout">
            <a:avLst>
              <a:gd name="adj1" fmla="val -97319"/>
              <a:gd name="adj2" fmla="val 16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Vehicle year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6A7738-E5ED-4E1E-A1B3-7A16E5C027E3}"/>
              </a:ext>
            </a:extLst>
          </p:cNvPr>
          <p:cNvSpPr/>
          <p:nvPr/>
        </p:nvSpPr>
        <p:spPr>
          <a:xfrm>
            <a:off x="9186908" y="3288000"/>
            <a:ext cx="1262110" cy="461665"/>
          </a:xfrm>
          <a:prstGeom prst="wedgeRectCallout">
            <a:avLst>
              <a:gd name="adj1" fmla="val -50895"/>
              <a:gd name="adj2" fmla="val 20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Stocking unit &amp; qty needed</a:t>
            </a:r>
          </a:p>
        </p:txBody>
      </p:sp>
    </p:spTree>
    <p:extLst>
      <p:ext uri="{BB962C8B-B14F-4D97-AF65-F5344CB8AC3E}">
        <p14:creationId xmlns:p14="http://schemas.microsoft.com/office/powerpoint/2010/main" val="36430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3E9E81-4683-44FE-9CBB-38C6A90D9928}"/>
              </a:ext>
            </a:extLst>
          </p:cNvPr>
          <p:cNvSpPr/>
          <p:nvPr/>
        </p:nvSpPr>
        <p:spPr>
          <a:xfrm>
            <a:off x="1512606" y="4590685"/>
            <a:ext cx="2519535" cy="47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4.8 Receive Payment</a:t>
            </a:r>
          </a:p>
          <a:p>
            <a:pPr algn="ctr"/>
            <a:r>
              <a:rPr lang="en-ZA" sz="1200" b="1" dirty="0"/>
              <a:t>Include any credits for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7C3B-DE74-402B-B11E-DFA6D49B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368354"/>
            <a:ext cx="741168" cy="710499"/>
          </a:xfrm>
          <a:prstGeom prst="rect">
            <a:avLst/>
          </a:prstGeom>
        </p:spPr>
      </p:pic>
      <p:pic>
        <p:nvPicPr>
          <p:cNvPr id="11" name="Picture 10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91FDB97F-F4C6-4636-BBF8-5639284F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9" y="2475236"/>
            <a:ext cx="891723" cy="1038980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D6E7835-35F6-4BF7-8310-F4195233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39" y="1428763"/>
            <a:ext cx="967577" cy="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3FD19C-8D1E-45A6-A23E-B14748FCAFB7}"/>
              </a:ext>
            </a:extLst>
          </p:cNvPr>
          <p:cNvSpPr/>
          <p:nvPr/>
        </p:nvSpPr>
        <p:spPr>
          <a:xfrm>
            <a:off x="1350236" y="1673934"/>
            <a:ext cx="1350236" cy="399235"/>
          </a:xfrm>
          <a:prstGeom prst="wedgeRectCallout">
            <a:avLst>
              <a:gd name="adj1" fmla="val 82091"/>
              <a:gd name="adj2" fmla="val -1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4.2 Counter Sales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BE30C6-2DA5-47E4-B056-932D8F265CAB}"/>
              </a:ext>
            </a:extLst>
          </p:cNvPr>
          <p:cNvSpPr/>
          <p:nvPr/>
        </p:nvSpPr>
        <p:spPr>
          <a:xfrm>
            <a:off x="4099016" y="2250218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4.3 Order release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913CE-D681-4701-86D5-E40D57B6C2AD}"/>
              </a:ext>
            </a:extLst>
          </p:cNvPr>
          <p:cNvSpPr/>
          <p:nvPr/>
        </p:nvSpPr>
        <p:spPr>
          <a:xfrm>
            <a:off x="4099016" y="2711264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4.4 Picking Starts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D3EB6-1982-4AC3-B2C3-E937CA953F66}"/>
              </a:ext>
            </a:extLst>
          </p:cNvPr>
          <p:cNvSpPr/>
          <p:nvPr/>
        </p:nvSpPr>
        <p:spPr>
          <a:xfrm>
            <a:off x="4099017" y="3172310"/>
            <a:ext cx="162592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4.5 Picking 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FD311-DF9F-4CC2-8AD8-4C0E224B6026}"/>
              </a:ext>
            </a:extLst>
          </p:cNvPr>
          <p:cNvSpPr/>
          <p:nvPr/>
        </p:nvSpPr>
        <p:spPr>
          <a:xfrm>
            <a:off x="4099016" y="3658790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4.6 Goods at Counter</a:t>
            </a:r>
          </a:p>
        </p:txBody>
      </p:sp>
      <p:pic>
        <p:nvPicPr>
          <p:cNvPr id="1034" name="Picture 10" descr="Image result for image electronic display">
            <a:extLst>
              <a:ext uri="{FF2B5EF4-FFF2-40B4-BE49-F238E27FC236}">
                <a16:creationId xmlns:a16="http://schemas.microsoft.com/office/drawing/2014/main" id="{12AC81EF-8482-46D6-987B-CE2E3B23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9" y="2418546"/>
            <a:ext cx="2021238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EB491D-0192-49CB-AB32-4C0C36A8E11B}"/>
              </a:ext>
            </a:extLst>
          </p:cNvPr>
          <p:cNvSpPr/>
          <p:nvPr/>
        </p:nvSpPr>
        <p:spPr>
          <a:xfrm>
            <a:off x="4099016" y="4201256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4.7 Call customer to cashier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8987679-C36B-44B1-9A66-28F2DEF9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5" y="3882214"/>
            <a:ext cx="879863" cy="10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131A720A-BCA0-44BF-A072-AF83CF95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3988169"/>
            <a:ext cx="784945" cy="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84D34-8D3B-4987-9489-BD541C4F34CF}"/>
              </a:ext>
            </a:extLst>
          </p:cNvPr>
          <p:cNvSpPr/>
          <p:nvPr/>
        </p:nvSpPr>
        <p:spPr>
          <a:xfrm>
            <a:off x="4272897" y="472997"/>
            <a:ext cx="1650825" cy="50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4.1 Goods Returned – retained credit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44121-B04B-4175-90EA-45F3E4BFD2B4}"/>
              </a:ext>
            </a:extLst>
          </p:cNvPr>
          <p:cNvCxnSpPr>
            <a:cxnSpLocks/>
            <a:stCxn id="16" idx="3"/>
            <a:endCxn id="1034" idx="1"/>
          </p:cNvCxnSpPr>
          <p:nvPr/>
        </p:nvCxnSpPr>
        <p:spPr>
          <a:xfrm>
            <a:off x="5724940" y="2421171"/>
            <a:ext cx="611369" cy="660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C3BB6-5B76-4B01-A899-AF5293A2EB91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>
            <a:off x="5724940" y="2882217"/>
            <a:ext cx="611369" cy="1992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1BD75C-D60A-406B-8C50-5CE442AA11D9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5724939" y="3081512"/>
            <a:ext cx="611370" cy="261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A1A54-502C-48F8-BE51-6D370A98B124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724938" y="3081512"/>
            <a:ext cx="611371" cy="73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22CE94-48F7-4086-8A9A-B17D4E2A492C}"/>
              </a:ext>
            </a:extLst>
          </p:cNvPr>
          <p:cNvCxnSpPr>
            <a:cxnSpLocks/>
            <a:stCxn id="23" idx="3"/>
            <a:endCxn id="1036" idx="1"/>
          </p:cNvCxnSpPr>
          <p:nvPr/>
        </p:nvCxnSpPr>
        <p:spPr>
          <a:xfrm>
            <a:off x="5724937" y="3829743"/>
            <a:ext cx="742128" cy="5597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52E4C1-BC56-49A5-80B5-B3E9CF5B9193}"/>
              </a:ext>
            </a:extLst>
          </p:cNvPr>
          <p:cNvSpPr/>
          <p:nvPr/>
        </p:nvSpPr>
        <p:spPr>
          <a:xfrm>
            <a:off x="6617778" y="2079265"/>
            <a:ext cx="1255339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Order fulfilment progress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10375D-AAD6-4F1D-BFCA-50079B402D46}"/>
              </a:ext>
            </a:extLst>
          </p:cNvPr>
          <p:cNvSpPr/>
          <p:nvPr/>
        </p:nvSpPr>
        <p:spPr>
          <a:xfrm>
            <a:off x="4102704" y="5360320"/>
            <a:ext cx="1625920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4.9 Collect goods &amp; Invoice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D8178-E23B-4CAE-AC94-B6312055CCC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105322" y="2882217"/>
            <a:ext cx="993694" cy="112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E80A5-EF67-45F8-9706-3C45D471586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105322" y="2994726"/>
            <a:ext cx="993695" cy="3485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7D7A2-BEAD-4165-84EC-65F2167007D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105322" y="2994726"/>
            <a:ext cx="993694" cy="83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088859-C331-4F39-B20C-40074D5AE0D3}"/>
              </a:ext>
            </a:extLst>
          </p:cNvPr>
          <p:cNvCxnSpPr>
            <a:cxnSpLocks/>
            <a:stCxn id="1032" idx="2"/>
            <a:endCxn id="16" idx="1"/>
          </p:cNvCxnSpPr>
          <p:nvPr/>
        </p:nvCxnSpPr>
        <p:spPr>
          <a:xfrm rot="16200000" flipH="1">
            <a:off x="3683121" y="2005276"/>
            <a:ext cx="348002" cy="4837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icon collect goods">
            <a:extLst>
              <a:ext uri="{FF2B5EF4-FFF2-40B4-BE49-F238E27FC236}">
                <a16:creationId xmlns:a16="http://schemas.microsoft.com/office/drawing/2014/main" id="{60F2A1E8-C4C2-4E09-B937-56DFEE10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5119769"/>
            <a:ext cx="784945" cy="7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43BAC-8AE1-4B27-AAAC-A2E2A881CA0D}"/>
              </a:ext>
            </a:extLst>
          </p:cNvPr>
          <p:cNvSpPr/>
          <p:nvPr/>
        </p:nvSpPr>
        <p:spPr>
          <a:xfrm>
            <a:off x="4937760" y="3828471"/>
            <a:ext cx="4728210" cy="13474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bring the warehouse into an effective functioning state in the shortest possible time whilst operationally active.</a:t>
            </a:r>
            <a:endParaRPr lang="en-Z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aim is to highlight constraints to attain the stated objective</a:t>
            </a:r>
            <a:r>
              <a:rPr lang="en-Z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1BA7-E917-45DB-8593-8F058C34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29494"/>
            <a:ext cx="3208153" cy="9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219AD-2A0F-4911-9EB7-F1329722E573}"/>
              </a:ext>
            </a:extLst>
          </p:cNvPr>
          <p:cNvSpPr txBox="1"/>
          <p:nvPr/>
        </p:nvSpPr>
        <p:spPr>
          <a:xfrm>
            <a:off x="3665220" y="2347330"/>
            <a:ext cx="542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Warehouse Readiness Review</a:t>
            </a:r>
          </a:p>
          <a:p>
            <a:pPr algn="r"/>
            <a:r>
              <a:rPr lang="en-ZA" sz="1600" b="1" dirty="0"/>
              <a:t>2018/03/28</a:t>
            </a:r>
          </a:p>
        </p:txBody>
      </p:sp>
    </p:spTree>
    <p:extLst>
      <p:ext uri="{BB962C8B-B14F-4D97-AF65-F5344CB8AC3E}">
        <p14:creationId xmlns:p14="http://schemas.microsoft.com/office/powerpoint/2010/main" val="13379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878-0898-4883-BF8B-1FEC934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9E-4CDD-47F2-9A21-281BDF9C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761"/>
            <a:ext cx="12192000" cy="57302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2268000" tIns="324000" bIns="108000">
            <a:normAutofit fontScale="92500" lnSpcReduction="20000"/>
          </a:bodyPr>
          <a:lstStyle/>
          <a:p>
            <a:pPr lvl="1"/>
            <a:r>
              <a:rPr lang="en-ZA" dirty="0"/>
              <a:t>Introduction</a:t>
            </a:r>
          </a:p>
          <a:p>
            <a:pPr lvl="1"/>
            <a:r>
              <a:rPr lang="en-ZA" dirty="0"/>
              <a:t>Inbound Fulfilment</a:t>
            </a:r>
          </a:p>
          <a:p>
            <a:pPr lvl="1"/>
            <a:r>
              <a:rPr lang="en-ZA" dirty="0"/>
              <a:t>Supplier Goods Receiving</a:t>
            </a:r>
          </a:p>
          <a:p>
            <a:pPr lvl="1"/>
            <a:r>
              <a:rPr lang="en-ZA" dirty="0"/>
              <a:t>Warehousing Inbound Goods</a:t>
            </a:r>
          </a:p>
          <a:p>
            <a:pPr lvl="1"/>
            <a:r>
              <a:rPr lang="en-ZA" dirty="0"/>
              <a:t>Customer / Branch Returns</a:t>
            </a:r>
          </a:p>
          <a:p>
            <a:pPr lvl="1"/>
            <a:r>
              <a:rPr lang="en-ZA" dirty="0"/>
              <a:t>Item Master Planning</a:t>
            </a:r>
          </a:p>
          <a:p>
            <a:pPr lvl="1"/>
            <a:r>
              <a:rPr lang="en-ZA" dirty="0"/>
              <a:t>Bulk to fine pick replenishment</a:t>
            </a:r>
          </a:p>
          <a:p>
            <a:pPr lvl="1"/>
            <a:r>
              <a:rPr lang="en-ZA" dirty="0"/>
              <a:t>IBT – replenishment cycle</a:t>
            </a:r>
          </a:p>
          <a:p>
            <a:pPr lvl="1"/>
            <a:r>
              <a:rPr lang="en-ZA" dirty="0"/>
              <a:t>Stock Assurance - Cycle count </a:t>
            </a:r>
          </a:p>
          <a:p>
            <a:pPr lvl="1"/>
            <a:r>
              <a:rPr lang="en-ZA" dirty="0"/>
              <a:t>Stock Assurance – Wall to Wall count</a:t>
            </a:r>
          </a:p>
          <a:p>
            <a:pPr lvl="1"/>
            <a:r>
              <a:rPr lang="en-ZA" dirty="0"/>
              <a:t>Stock journals – cost adjustment</a:t>
            </a:r>
          </a:p>
          <a:p>
            <a:pPr lvl="1"/>
            <a:r>
              <a:rPr lang="en-ZA" dirty="0"/>
              <a:t>Outbound Customer Order Fulfilment</a:t>
            </a:r>
          </a:p>
          <a:p>
            <a:pPr lvl="1"/>
            <a:r>
              <a:rPr lang="en-ZA" dirty="0"/>
              <a:t>Picking Strategies</a:t>
            </a:r>
          </a:p>
          <a:p>
            <a:pPr lvl="1"/>
            <a:r>
              <a:rPr lang="en-ZA" dirty="0"/>
              <a:t>Product recall</a:t>
            </a:r>
          </a:p>
          <a:p>
            <a:pPr lvl="1"/>
            <a:r>
              <a:rPr lang="en-ZA" dirty="0"/>
              <a:t>Manufacturing</a:t>
            </a:r>
          </a:p>
          <a:p>
            <a:pPr lvl="1"/>
            <a:r>
              <a:rPr lang="en-ZA" dirty="0"/>
              <a:t>Additional</a:t>
            </a:r>
          </a:p>
          <a:p>
            <a:pPr lvl="1"/>
            <a:r>
              <a:rPr lang="en-ZA" dirty="0"/>
              <a:t>Investment Review</a:t>
            </a:r>
          </a:p>
          <a:p>
            <a:pPr marL="457200" lvl="1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7842-D433-495F-B4C1-656D626B6FFC}"/>
              </a:ext>
            </a:extLst>
          </p:cNvPr>
          <p:cNvSpPr/>
          <p:nvPr/>
        </p:nvSpPr>
        <p:spPr>
          <a:xfrm>
            <a:off x="6096000" y="5396919"/>
            <a:ext cx="3032760" cy="8448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ZA" sz="1600" dirty="0">
                <a:solidFill>
                  <a:schemeClr val="tx1"/>
                </a:solidFill>
              </a:rPr>
              <a:t>Time permitting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Courier integration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POD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A54A-2C4C-4EAC-9DDE-76F7214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41" y="1968633"/>
            <a:ext cx="15623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-Machine-Gun-Salesman-09">
            <a:extLst>
              <a:ext uri="{FF2B5EF4-FFF2-40B4-BE49-F238E27FC236}">
                <a16:creationId xmlns:a16="http://schemas.microsoft.com/office/drawing/2014/main" id="{C8EF7EF0-575B-4A8D-9277-0049580B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9" y="643467"/>
            <a:ext cx="76578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1509</Words>
  <Application>Microsoft Office PowerPoint</Application>
  <PresentationFormat>Widescreen</PresentationFormat>
  <Paragraphs>355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56</cp:revision>
  <dcterms:created xsi:type="dcterms:W3CDTF">2017-03-13T10:45:36Z</dcterms:created>
  <dcterms:modified xsi:type="dcterms:W3CDTF">2019-01-11T09:47:01Z</dcterms:modified>
</cp:coreProperties>
</file>