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6" r:id="rId3"/>
    <p:sldId id="287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9101-CEB1-42C4-89AA-B74EAF8F5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A5213-7731-465B-BC5B-1ED6AE385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6F03-267F-4398-8D13-DFA3E525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2018/12/03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F9EE-EA1B-4936-8605-D4CA3FA2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7D77-B365-48BE-A564-B19367DC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867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08F7-7484-46E0-834A-FF7AA280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B522F-2E86-4619-AF7E-F04D5146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373F-29A2-486C-8FE1-9687432B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2018/12/03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BF89-202C-45F2-AA48-044956CA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6716-232F-480D-B175-963553B5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93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1089D-89D1-4D97-888F-267F559E3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1D958-3E0A-4F63-BF09-66B54961C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C0E1-F2A5-4EA8-A712-38C7E9F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2018/12/03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E1E5-9334-49AA-96FD-8ECCF25F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CC115-5E25-42D8-894B-BFC9D79C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70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1502-2868-4473-B98A-14406DA1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0028-4C8E-4179-9F94-E7836C0A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0519-C500-4592-AF1A-9DF3D76A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2018/12/03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C45E5-0878-44F7-872D-4018D834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0DA22-FCE8-4C49-8E79-84EA4C50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829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21F0-D01B-4739-AF80-6D8A14D6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98C0E-0752-4A8D-AF92-149AF76F2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A6F2-F2DC-421D-A31F-00D8F55A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2018/12/03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DA3A-090A-4C5B-AD68-92989473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E9649-4854-43DC-ADA1-512FDD7E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390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E99F-303D-468C-85F1-B926F5B1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7526-1844-4B88-956E-DFF5AAE09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AEAA2-4828-4C36-BF03-B64A5B06D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FB652-D2B2-43CD-BF3C-699F27C5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2018/12/03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A45EE-D08E-4895-82FA-02CE0D66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45EBC-10D6-45EA-B31A-ED5CA8FE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68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AE0E-CC1D-4298-AFB9-8FD40D71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4D6-923D-436E-A76A-F6BEAEA71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44D7-DAE5-47E9-A8E3-1F92DE64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2A4D1-E6F7-4755-AAC5-AE17D2674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197AF-EAFE-433C-82CB-F76CFCA6D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CD992-A08F-4EA5-9688-DF52F40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2018/12/03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291CD-2D08-46E3-A3DF-75DCF091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7C3E0-1E9D-4342-A958-69550B67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111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4365-6EB3-46BE-8D0E-32AE0843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BE329-32C4-4F57-9E13-EA9C8790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2018/12/03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22E9F-B6F9-4C19-9366-2EFA38FD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0C966-AF78-4207-B19D-518F62FC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801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FA6DC-02A8-4399-AB6C-97B8FF6B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2018/12/03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735AA-49AF-469B-B0FF-C9524F7B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B3DB9-EAE3-4236-AB55-970E32F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420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7647-FB35-4526-ADE5-0160B99D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13B8-D388-4BBA-ADC3-6AE545D2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98607-C7A7-45CF-AF6B-88B15BF20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2C4F5-EB0C-4473-9287-31A4E96F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2018/12/03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18A2C-7A72-4C84-B0FB-D1872849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F4DA3-DF6D-49B8-B4E4-955439EE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492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9BE3-7243-4FF6-AA62-4A04E71D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BF8C5-C1C1-4B27-8AFA-EFB82C61E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7176F-2080-4D23-91FD-521ED325C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B219-BEAE-445E-B821-E344EAE2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1A4B-A2B4-489A-80F7-993AC46C8FDB}" type="datetimeFigureOut">
              <a:rPr lang="en-ZA" smtClean="0"/>
              <a:t>2018/12/03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BC82E-CFA4-4CDA-AE40-9EA02831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F1529-1609-49D4-9587-C532D6FF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50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C3E8A-7FD7-494C-971F-2DC0E58C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4497-3069-4C23-9E43-7CF676F9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7DAD-C8A0-448F-BCEE-3C07771DF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1A4B-A2B4-489A-80F7-993AC46C8FDB}" type="datetimeFigureOut">
              <a:rPr lang="en-ZA" smtClean="0"/>
              <a:t>2018/12/03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6A6C-6932-43EE-86C5-A49188730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9420-0FAD-4EE9-A09F-EC79EE0E8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C659-43FD-4AA6-AC8A-8ABF915BC8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968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91E9C3-BE3F-44B9-992C-B593565FD9D6}"/>
              </a:ext>
            </a:extLst>
          </p:cNvPr>
          <p:cNvCxnSpPr>
            <a:cxnSpLocks/>
          </p:cNvCxnSpPr>
          <p:nvPr/>
        </p:nvCxnSpPr>
        <p:spPr>
          <a:xfrm flipH="1">
            <a:off x="8723144" y="1662423"/>
            <a:ext cx="1004157" cy="20785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Engineparts Physical Layout – EP &amp; AAAS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F55977-39FC-4A05-B9EA-1BF903DB70C6}"/>
              </a:ext>
            </a:extLst>
          </p:cNvPr>
          <p:cNvSpPr/>
          <p:nvPr/>
        </p:nvSpPr>
        <p:spPr>
          <a:xfrm>
            <a:off x="2136710" y="1467852"/>
            <a:ext cx="3157185" cy="4138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F69194A-8A56-4951-9726-2163C4D1524A}"/>
              </a:ext>
            </a:extLst>
          </p:cNvPr>
          <p:cNvSpPr/>
          <p:nvPr/>
        </p:nvSpPr>
        <p:spPr>
          <a:xfrm>
            <a:off x="5839328" y="1467852"/>
            <a:ext cx="3034083" cy="4138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8827FD7-BDFE-4DEC-8F16-253956B96499}"/>
              </a:ext>
            </a:extLst>
          </p:cNvPr>
          <p:cNvSpPr/>
          <p:nvPr/>
        </p:nvSpPr>
        <p:spPr>
          <a:xfrm>
            <a:off x="5462338" y="1467853"/>
            <a:ext cx="208548" cy="4138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112D39D-10CC-463E-800B-41D5832E960B}"/>
              </a:ext>
            </a:extLst>
          </p:cNvPr>
          <p:cNvSpPr/>
          <p:nvPr/>
        </p:nvSpPr>
        <p:spPr>
          <a:xfrm>
            <a:off x="8166090" y="3657601"/>
            <a:ext cx="557054" cy="673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87C6837-B5CE-4F73-BB0D-30840ED46143}"/>
              </a:ext>
            </a:extLst>
          </p:cNvPr>
          <p:cNvSpPr/>
          <p:nvPr/>
        </p:nvSpPr>
        <p:spPr>
          <a:xfrm>
            <a:off x="2318906" y="2401078"/>
            <a:ext cx="557054" cy="780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EDD3DC8-3746-41A1-9F16-AEF96FB383A8}"/>
              </a:ext>
            </a:extLst>
          </p:cNvPr>
          <p:cNvSpPr/>
          <p:nvPr/>
        </p:nvSpPr>
        <p:spPr>
          <a:xfrm>
            <a:off x="6001052" y="1771835"/>
            <a:ext cx="371755" cy="36183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D3ACD20C-6C7D-4EA5-910D-D82214C15946}"/>
              </a:ext>
            </a:extLst>
          </p:cNvPr>
          <p:cNvSpPr/>
          <p:nvPr/>
        </p:nvSpPr>
        <p:spPr>
          <a:xfrm>
            <a:off x="5359207" y="832066"/>
            <a:ext cx="2301225" cy="391119"/>
          </a:xfrm>
          <a:prstGeom prst="wedgeRoundRectCallout">
            <a:avLst>
              <a:gd name="adj1" fmla="val -41438"/>
              <a:gd name="adj2" fmla="val 12629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Property Boundary </a:t>
            </a:r>
          </a:p>
          <a:p>
            <a:pPr algn="ctr"/>
            <a:r>
              <a:rPr lang="en-ZA" sz="1200" dirty="0">
                <a:solidFill>
                  <a:srgbClr val="0070C0"/>
                </a:solidFill>
              </a:rPr>
              <a:t>Telkom boundary check legality</a:t>
            </a:r>
          </a:p>
        </p:txBody>
      </p:sp>
      <p:sp>
        <p:nvSpPr>
          <p:cNvPr id="79" name="Speech Bubble: Rectangle with Corners Rounded 78">
            <a:extLst>
              <a:ext uri="{FF2B5EF4-FFF2-40B4-BE49-F238E27FC236}">
                <a16:creationId xmlns:a16="http://schemas.microsoft.com/office/drawing/2014/main" id="{72EADBCB-E359-424A-8470-90C7723E7134}"/>
              </a:ext>
            </a:extLst>
          </p:cNvPr>
          <p:cNvSpPr/>
          <p:nvPr/>
        </p:nvSpPr>
        <p:spPr>
          <a:xfrm>
            <a:off x="6216319" y="2028865"/>
            <a:ext cx="1811340" cy="327660"/>
          </a:xfrm>
          <a:prstGeom prst="wedgeRoundRectCallout">
            <a:avLst>
              <a:gd name="adj1" fmla="val -50195"/>
              <a:gd name="adj2" fmla="val 12059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rgbClr val="FFFF00"/>
                </a:solidFill>
              </a:rPr>
              <a:t>Oil Storage - Flammable</a:t>
            </a:r>
          </a:p>
        </p:txBody>
      </p:sp>
      <p:sp>
        <p:nvSpPr>
          <p:cNvPr id="82" name="Speech Bubble: Rectangle with Corners Rounded 81">
            <a:extLst>
              <a:ext uri="{FF2B5EF4-FFF2-40B4-BE49-F238E27FC236}">
                <a16:creationId xmlns:a16="http://schemas.microsoft.com/office/drawing/2014/main" id="{A2D38451-CF53-47E1-8A89-012F18CE0FCF}"/>
              </a:ext>
            </a:extLst>
          </p:cNvPr>
          <p:cNvSpPr/>
          <p:nvPr/>
        </p:nvSpPr>
        <p:spPr>
          <a:xfrm>
            <a:off x="2661105" y="1689023"/>
            <a:ext cx="2116167" cy="327660"/>
          </a:xfrm>
          <a:prstGeom prst="wedgeRoundRectCallout">
            <a:avLst>
              <a:gd name="adj1" fmla="val -50710"/>
              <a:gd name="adj2" fmla="val 16046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Engineparts Computer Room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588FC25F-4E2E-43CD-B2A8-ADA773B0ADE9}"/>
              </a:ext>
            </a:extLst>
          </p:cNvPr>
          <p:cNvSpPr/>
          <p:nvPr/>
        </p:nvSpPr>
        <p:spPr>
          <a:xfrm>
            <a:off x="8444617" y="3017909"/>
            <a:ext cx="1707089" cy="327660"/>
          </a:xfrm>
          <a:prstGeom prst="wedgeRoundRectCallout">
            <a:avLst>
              <a:gd name="adj1" fmla="val -50710"/>
              <a:gd name="adj2" fmla="val 16046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AAAS Computer Room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2F5DFAB-80CF-4FEA-941D-C2D372B5095A}"/>
              </a:ext>
            </a:extLst>
          </p:cNvPr>
          <p:cNvSpPr/>
          <p:nvPr/>
        </p:nvSpPr>
        <p:spPr>
          <a:xfrm>
            <a:off x="2875959" y="2808514"/>
            <a:ext cx="5278995" cy="1446245"/>
          </a:xfrm>
          <a:custGeom>
            <a:avLst/>
            <a:gdLst>
              <a:gd name="connsiteX0" fmla="*/ 0 w 5365102"/>
              <a:gd name="connsiteY0" fmla="*/ 0 h 1446245"/>
              <a:gd name="connsiteX1" fmla="*/ 354563 w 5365102"/>
              <a:gd name="connsiteY1" fmla="*/ 9331 h 1446245"/>
              <a:gd name="connsiteX2" fmla="*/ 1446245 w 5365102"/>
              <a:gd name="connsiteY2" fmla="*/ 18662 h 1446245"/>
              <a:gd name="connsiteX3" fmla="*/ 1576874 w 5365102"/>
              <a:gd name="connsiteY3" fmla="*/ 37323 h 1446245"/>
              <a:gd name="connsiteX4" fmla="*/ 1660849 w 5365102"/>
              <a:gd name="connsiteY4" fmla="*/ 46653 h 1446245"/>
              <a:gd name="connsiteX5" fmla="*/ 1688841 w 5365102"/>
              <a:gd name="connsiteY5" fmla="*/ 55984 h 1446245"/>
              <a:gd name="connsiteX6" fmla="*/ 1791478 w 5365102"/>
              <a:gd name="connsiteY6" fmla="*/ 74645 h 1446245"/>
              <a:gd name="connsiteX7" fmla="*/ 1856792 w 5365102"/>
              <a:gd name="connsiteY7" fmla="*/ 93306 h 1446245"/>
              <a:gd name="connsiteX8" fmla="*/ 1940767 w 5365102"/>
              <a:gd name="connsiteY8" fmla="*/ 102637 h 1446245"/>
              <a:gd name="connsiteX9" fmla="*/ 1968759 w 5365102"/>
              <a:gd name="connsiteY9" fmla="*/ 111968 h 1446245"/>
              <a:gd name="connsiteX10" fmla="*/ 2071396 w 5365102"/>
              <a:gd name="connsiteY10" fmla="*/ 139959 h 1446245"/>
              <a:gd name="connsiteX11" fmla="*/ 2108718 w 5365102"/>
              <a:gd name="connsiteY11" fmla="*/ 158621 h 1446245"/>
              <a:gd name="connsiteX12" fmla="*/ 2136710 w 5365102"/>
              <a:gd name="connsiteY12" fmla="*/ 177282 h 1446245"/>
              <a:gd name="connsiteX13" fmla="*/ 2192694 w 5365102"/>
              <a:gd name="connsiteY13" fmla="*/ 195943 h 1446245"/>
              <a:gd name="connsiteX14" fmla="*/ 2230016 w 5365102"/>
              <a:gd name="connsiteY14" fmla="*/ 214604 h 1446245"/>
              <a:gd name="connsiteX15" fmla="*/ 2258008 w 5365102"/>
              <a:gd name="connsiteY15" fmla="*/ 223935 h 1446245"/>
              <a:gd name="connsiteX16" fmla="*/ 2286000 w 5365102"/>
              <a:gd name="connsiteY16" fmla="*/ 242596 h 1446245"/>
              <a:gd name="connsiteX17" fmla="*/ 2341984 w 5365102"/>
              <a:gd name="connsiteY17" fmla="*/ 270588 h 1446245"/>
              <a:gd name="connsiteX18" fmla="*/ 2379306 w 5365102"/>
              <a:gd name="connsiteY18" fmla="*/ 326572 h 1446245"/>
              <a:gd name="connsiteX19" fmla="*/ 2397967 w 5365102"/>
              <a:gd name="connsiteY19" fmla="*/ 354564 h 1446245"/>
              <a:gd name="connsiteX20" fmla="*/ 2425959 w 5365102"/>
              <a:gd name="connsiteY20" fmla="*/ 410547 h 1446245"/>
              <a:gd name="connsiteX21" fmla="*/ 2435290 w 5365102"/>
              <a:gd name="connsiteY21" fmla="*/ 438539 h 1446245"/>
              <a:gd name="connsiteX22" fmla="*/ 2453951 w 5365102"/>
              <a:gd name="connsiteY22" fmla="*/ 466531 h 1446245"/>
              <a:gd name="connsiteX23" fmla="*/ 2491274 w 5365102"/>
              <a:gd name="connsiteY23" fmla="*/ 531845 h 1446245"/>
              <a:gd name="connsiteX24" fmla="*/ 2500604 w 5365102"/>
              <a:gd name="connsiteY24" fmla="*/ 578498 h 1446245"/>
              <a:gd name="connsiteX25" fmla="*/ 2537927 w 5365102"/>
              <a:gd name="connsiteY25" fmla="*/ 634482 h 1446245"/>
              <a:gd name="connsiteX26" fmla="*/ 2565918 w 5365102"/>
              <a:gd name="connsiteY26" fmla="*/ 699796 h 1446245"/>
              <a:gd name="connsiteX27" fmla="*/ 2584580 w 5365102"/>
              <a:gd name="connsiteY27" fmla="*/ 755780 h 1446245"/>
              <a:gd name="connsiteX28" fmla="*/ 2603241 w 5365102"/>
              <a:gd name="connsiteY28" fmla="*/ 793102 h 1446245"/>
              <a:gd name="connsiteX29" fmla="*/ 2621902 w 5365102"/>
              <a:gd name="connsiteY29" fmla="*/ 821094 h 1446245"/>
              <a:gd name="connsiteX30" fmla="*/ 2631233 w 5365102"/>
              <a:gd name="connsiteY30" fmla="*/ 849086 h 1446245"/>
              <a:gd name="connsiteX31" fmla="*/ 2649894 w 5365102"/>
              <a:gd name="connsiteY31" fmla="*/ 886408 h 1446245"/>
              <a:gd name="connsiteX32" fmla="*/ 2668555 w 5365102"/>
              <a:gd name="connsiteY32" fmla="*/ 914400 h 1446245"/>
              <a:gd name="connsiteX33" fmla="*/ 2677886 w 5365102"/>
              <a:gd name="connsiteY33" fmla="*/ 942392 h 1446245"/>
              <a:gd name="connsiteX34" fmla="*/ 2715208 w 5365102"/>
              <a:gd name="connsiteY34" fmla="*/ 998376 h 1446245"/>
              <a:gd name="connsiteX35" fmla="*/ 2771192 w 5365102"/>
              <a:gd name="connsiteY35" fmla="*/ 1091682 h 1446245"/>
              <a:gd name="connsiteX36" fmla="*/ 2789853 w 5365102"/>
              <a:gd name="connsiteY36" fmla="*/ 1119674 h 1446245"/>
              <a:gd name="connsiteX37" fmla="*/ 2827176 w 5365102"/>
              <a:gd name="connsiteY37" fmla="*/ 1147666 h 1446245"/>
              <a:gd name="connsiteX38" fmla="*/ 2845837 w 5365102"/>
              <a:gd name="connsiteY38" fmla="*/ 1175657 h 1446245"/>
              <a:gd name="connsiteX39" fmla="*/ 2892490 w 5365102"/>
              <a:gd name="connsiteY39" fmla="*/ 1222310 h 1446245"/>
              <a:gd name="connsiteX40" fmla="*/ 2911151 w 5365102"/>
              <a:gd name="connsiteY40" fmla="*/ 1240972 h 1446245"/>
              <a:gd name="connsiteX41" fmla="*/ 2939143 w 5365102"/>
              <a:gd name="connsiteY41" fmla="*/ 1250302 h 1446245"/>
              <a:gd name="connsiteX42" fmla="*/ 3023118 w 5365102"/>
              <a:gd name="connsiteY42" fmla="*/ 1296955 h 1446245"/>
              <a:gd name="connsiteX43" fmla="*/ 3051110 w 5365102"/>
              <a:gd name="connsiteY43" fmla="*/ 1315617 h 1446245"/>
              <a:gd name="connsiteX44" fmla="*/ 3088433 w 5365102"/>
              <a:gd name="connsiteY44" fmla="*/ 1324947 h 1446245"/>
              <a:gd name="connsiteX45" fmla="*/ 3116425 w 5365102"/>
              <a:gd name="connsiteY45" fmla="*/ 1334278 h 1446245"/>
              <a:gd name="connsiteX46" fmla="*/ 3153747 w 5365102"/>
              <a:gd name="connsiteY46" fmla="*/ 1352939 h 1446245"/>
              <a:gd name="connsiteX47" fmla="*/ 3191069 w 5365102"/>
              <a:gd name="connsiteY47" fmla="*/ 1362270 h 1446245"/>
              <a:gd name="connsiteX48" fmla="*/ 3228392 w 5365102"/>
              <a:gd name="connsiteY48" fmla="*/ 1380931 h 1446245"/>
              <a:gd name="connsiteX49" fmla="*/ 3293706 w 5365102"/>
              <a:gd name="connsiteY49" fmla="*/ 1390262 h 1446245"/>
              <a:gd name="connsiteX50" fmla="*/ 3424335 w 5365102"/>
              <a:gd name="connsiteY50" fmla="*/ 1418253 h 1446245"/>
              <a:gd name="connsiteX51" fmla="*/ 3517641 w 5365102"/>
              <a:gd name="connsiteY51" fmla="*/ 1436915 h 1446245"/>
              <a:gd name="connsiteX52" fmla="*/ 3666931 w 5365102"/>
              <a:gd name="connsiteY52" fmla="*/ 1446245 h 1446245"/>
              <a:gd name="connsiteX53" fmla="*/ 4310743 w 5365102"/>
              <a:gd name="connsiteY53" fmla="*/ 1427584 h 1446245"/>
              <a:gd name="connsiteX54" fmla="*/ 4525347 w 5365102"/>
              <a:gd name="connsiteY54" fmla="*/ 1408923 h 1446245"/>
              <a:gd name="connsiteX55" fmla="*/ 4674637 w 5365102"/>
              <a:gd name="connsiteY55" fmla="*/ 1390262 h 1446245"/>
              <a:gd name="connsiteX56" fmla="*/ 4702629 w 5365102"/>
              <a:gd name="connsiteY56" fmla="*/ 1380931 h 1446245"/>
              <a:gd name="connsiteX57" fmla="*/ 4777274 w 5365102"/>
              <a:gd name="connsiteY57" fmla="*/ 1371600 h 1446245"/>
              <a:gd name="connsiteX58" fmla="*/ 4926563 w 5365102"/>
              <a:gd name="connsiteY58" fmla="*/ 1352939 h 1446245"/>
              <a:gd name="connsiteX59" fmla="*/ 5038531 w 5365102"/>
              <a:gd name="connsiteY59" fmla="*/ 1334278 h 1446245"/>
              <a:gd name="connsiteX60" fmla="*/ 5066523 w 5365102"/>
              <a:gd name="connsiteY60" fmla="*/ 1324947 h 1446245"/>
              <a:gd name="connsiteX61" fmla="*/ 5169159 w 5365102"/>
              <a:gd name="connsiteY61" fmla="*/ 1306286 h 1446245"/>
              <a:gd name="connsiteX62" fmla="*/ 5225143 w 5365102"/>
              <a:gd name="connsiteY62" fmla="*/ 1287625 h 1446245"/>
              <a:gd name="connsiteX63" fmla="*/ 5309118 w 5365102"/>
              <a:gd name="connsiteY63" fmla="*/ 1259633 h 1446245"/>
              <a:gd name="connsiteX64" fmla="*/ 5337110 w 5365102"/>
              <a:gd name="connsiteY64" fmla="*/ 1250302 h 1446245"/>
              <a:gd name="connsiteX65" fmla="*/ 5365102 w 5365102"/>
              <a:gd name="connsiteY65" fmla="*/ 1240972 h 144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365102" h="1446245">
                <a:moveTo>
                  <a:pt x="0" y="0"/>
                </a:moveTo>
                <a:lnTo>
                  <a:pt x="354563" y="9331"/>
                </a:lnTo>
                <a:lnTo>
                  <a:pt x="1446245" y="18662"/>
                </a:lnTo>
                <a:cubicBezTo>
                  <a:pt x="1530543" y="20000"/>
                  <a:pt x="1511297" y="27955"/>
                  <a:pt x="1576874" y="37323"/>
                </a:cubicBezTo>
                <a:cubicBezTo>
                  <a:pt x="1604755" y="41306"/>
                  <a:pt x="1632857" y="43543"/>
                  <a:pt x="1660849" y="46653"/>
                </a:cubicBezTo>
                <a:cubicBezTo>
                  <a:pt x="1670180" y="49763"/>
                  <a:pt x="1679299" y="53598"/>
                  <a:pt x="1688841" y="55984"/>
                </a:cubicBezTo>
                <a:cubicBezTo>
                  <a:pt x="1714932" y="62507"/>
                  <a:pt x="1766510" y="70484"/>
                  <a:pt x="1791478" y="74645"/>
                </a:cubicBezTo>
                <a:cubicBezTo>
                  <a:pt x="1812386" y="81615"/>
                  <a:pt x="1835025" y="89957"/>
                  <a:pt x="1856792" y="93306"/>
                </a:cubicBezTo>
                <a:cubicBezTo>
                  <a:pt x="1884628" y="97588"/>
                  <a:pt x="1912775" y="99527"/>
                  <a:pt x="1940767" y="102637"/>
                </a:cubicBezTo>
                <a:cubicBezTo>
                  <a:pt x="1950098" y="105747"/>
                  <a:pt x="1959217" y="109583"/>
                  <a:pt x="1968759" y="111968"/>
                </a:cubicBezTo>
                <a:cubicBezTo>
                  <a:pt x="2009710" y="122206"/>
                  <a:pt x="2031364" y="119942"/>
                  <a:pt x="2071396" y="139959"/>
                </a:cubicBezTo>
                <a:cubicBezTo>
                  <a:pt x="2083837" y="146180"/>
                  <a:pt x="2096641" y="151720"/>
                  <a:pt x="2108718" y="158621"/>
                </a:cubicBezTo>
                <a:cubicBezTo>
                  <a:pt x="2118454" y="164185"/>
                  <a:pt x="2126462" y="172728"/>
                  <a:pt x="2136710" y="177282"/>
                </a:cubicBezTo>
                <a:cubicBezTo>
                  <a:pt x="2154685" y="185271"/>
                  <a:pt x="2175100" y="187146"/>
                  <a:pt x="2192694" y="195943"/>
                </a:cubicBezTo>
                <a:cubicBezTo>
                  <a:pt x="2205135" y="202163"/>
                  <a:pt x="2217232" y="209125"/>
                  <a:pt x="2230016" y="214604"/>
                </a:cubicBezTo>
                <a:cubicBezTo>
                  <a:pt x="2239056" y="218478"/>
                  <a:pt x="2249211" y="219536"/>
                  <a:pt x="2258008" y="223935"/>
                </a:cubicBezTo>
                <a:cubicBezTo>
                  <a:pt x="2268038" y="228950"/>
                  <a:pt x="2275970" y="237581"/>
                  <a:pt x="2286000" y="242596"/>
                </a:cubicBezTo>
                <a:cubicBezTo>
                  <a:pt x="2363261" y="281227"/>
                  <a:pt x="2261763" y="217108"/>
                  <a:pt x="2341984" y="270588"/>
                </a:cubicBezTo>
                <a:lnTo>
                  <a:pt x="2379306" y="326572"/>
                </a:lnTo>
                <a:cubicBezTo>
                  <a:pt x="2385526" y="335903"/>
                  <a:pt x="2394421" y="343926"/>
                  <a:pt x="2397967" y="354564"/>
                </a:cubicBezTo>
                <a:cubicBezTo>
                  <a:pt x="2421422" y="424923"/>
                  <a:pt x="2389782" y="338194"/>
                  <a:pt x="2425959" y="410547"/>
                </a:cubicBezTo>
                <a:cubicBezTo>
                  <a:pt x="2430358" y="419344"/>
                  <a:pt x="2430891" y="429742"/>
                  <a:pt x="2435290" y="438539"/>
                </a:cubicBezTo>
                <a:cubicBezTo>
                  <a:pt x="2440305" y="448569"/>
                  <a:pt x="2448936" y="456501"/>
                  <a:pt x="2453951" y="466531"/>
                </a:cubicBezTo>
                <a:cubicBezTo>
                  <a:pt x="2489570" y="537769"/>
                  <a:pt x="2423592" y="441604"/>
                  <a:pt x="2491274" y="531845"/>
                </a:cubicBezTo>
                <a:cubicBezTo>
                  <a:pt x="2494384" y="547396"/>
                  <a:pt x="2494042" y="564061"/>
                  <a:pt x="2500604" y="578498"/>
                </a:cubicBezTo>
                <a:cubicBezTo>
                  <a:pt x="2509885" y="598916"/>
                  <a:pt x="2537927" y="634482"/>
                  <a:pt x="2537927" y="634482"/>
                </a:cubicBezTo>
                <a:cubicBezTo>
                  <a:pt x="2562606" y="733202"/>
                  <a:pt x="2529100" y="616956"/>
                  <a:pt x="2565918" y="699796"/>
                </a:cubicBezTo>
                <a:cubicBezTo>
                  <a:pt x="2573907" y="717771"/>
                  <a:pt x="2575783" y="738186"/>
                  <a:pt x="2584580" y="755780"/>
                </a:cubicBezTo>
                <a:cubicBezTo>
                  <a:pt x="2590800" y="768221"/>
                  <a:pt x="2596340" y="781026"/>
                  <a:pt x="2603241" y="793102"/>
                </a:cubicBezTo>
                <a:cubicBezTo>
                  <a:pt x="2608805" y="802839"/>
                  <a:pt x="2616887" y="811064"/>
                  <a:pt x="2621902" y="821094"/>
                </a:cubicBezTo>
                <a:cubicBezTo>
                  <a:pt x="2626301" y="829891"/>
                  <a:pt x="2627359" y="840046"/>
                  <a:pt x="2631233" y="849086"/>
                </a:cubicBezTo>
                <a:cubicBezTo>
                  <a:pt x="2636712" y="861870"/>
                  <a:pt x="2642993" y="874332"/>
                  <a:pt x="2649894" y="886408"/>
                </a:cubicBezTo>
                <a:cubicBezTo>
                  <a:pt x="2655458" y="896145"/>
                  <a:pt x="2663540" y="904370"/>
                  <a:pt x="2668555" y="914400"/>
                </a:cubicBezTo>
                <a:cubicBezTo>
                  <a:pt x="2672954" y="923197"/>
                  <a:pt x="2673110" y="933794"/>
                  <a:pt x="2677886" y="942392"/>
                </a:cubicBezTo>
                <a:cubicBezTo>
                  <a:pt x="2688778" y="961998"/>
                  <a:pt x="2705178" y="978316"/>
                  <a:pt x="2715208" y="998376"/>
                </a:cubicBezTo>
                <a:cubicBezTo>
                  <a:pt x="2743900" y="1055760"/>
                  <a:pt x="2726152" y="1024123"/>
                  <a:pt x="2771192" y="1091682"/>
                </a:cubicBezTo>
                <a:cubicBezTo>
                  <a:pt x="2777412" y="1101013"/>
                  <a:pt x="2780882" y="1112946"/>
                  <a:pt x="2789853" y="1119674"/>
                </a:cubicBezTo>
                <a:cubicBezTo>
                  <a:pt x="2802294" y="1129005"/>
                  <a:pt x="2816180" y="1136670"/>
                  <a:pt x="2827176" y="1147666"/>
                </a:cubicBezTo>
                <a:cubicBezTo>
                  <a:pt x="2835105" y="1155595"/>
                  <a:pt x="2838453" y="1167218"/>
                  <a:pt x="2845837" y="1175657"/>
                </a:cubicBezTo>
                <a:cubicBezTo>
                  <a:pt x="2860319" y="1192208"/>
                  <a:pt x="2876939" y="1206759"/>
                  <a:pt x="2892490" y="1222310"/>
                </a:cubicBezTo>
                <a:cubicBezTo>
                  <a:pt x="2898710" y="1228531"/>
                  <a:pt x="2902805" y="1238190"/>
                  <a:pt x="2911151" y="1240972"/>
                </a:cubicBezTo>
                <a:lnTo>
                  <a:pt x="2939143" y="1250302"/>
                </a:lnTo>
                <a:cubicBezTo>
                  <a:pt x="3003310" y="1293081"/>
                  <a:pt x="2973850" y="1280533"/>
                  <a:pt x="3023118" y="1296955"/>
                </a:cubicBezTo>
                <a:cubicBezTo>
                  <a:pt x="3032449" y="1303176"/>
                  <a:pt x="3040803" y="1311200"/>
                  <a:pt x="3051110" y="1315617"/>
                </a:cubicBezTo>
                <a:cubicBezTo>
                  <a:pt x="3062897" y="1320669"/>
                  <a:pt x="3076103" y="1321424"/>
                  <a:pt x="3088433" y="1324947"/>
                </a:cubicBezTo>
                <a:cubicBezTo>
                  <a:pt x="3097890" y="1327649"/>
                  <a:pt x="3107385" y="1330404"/>
                  <a:pt x="3116425" y="1334278"/>
                </a:cubicBezTo>
                <a:cubicBezTo>
                  <a:pt x="3129209" y="1339757"/>
                  <a:pt x="3140724" y="1348055"/>
                  <a:pt x="3153747" y="1352939"/>
                </a:cubicBezTo>
                <a:cubicBezTo>
                  <a:pt x="3165754" y="1357442"/>
                  <a:pt x="3179062" y="1357767"/>
                  <a:pt x="3191069" y="1362270"/>
                </a:cubicBezTo>
                <a:cubicBezTo>
                  <a:pt x="3204093" y="1367154"/>
                  <a:pt x="3214973" y="1377271"/>
                  <a:pt x="3228392" y="1380931"/>
                </a:cubicBezTo>
                <a:cubicBezTo>
                  <a:pt x="3249609" y="1386718"/>
                  <a:pt x="3271935" y="1387152"/>
                  <a:pt x="3293706" y="1390262"/>
                </a:cubicBezTo>
                <a:cubicBezTo>
                  <a:pt x="3376899" y="1423539"/>
                  <a:pt x="3306241" y="1400085"/>
                  <a:pt x="3424335" y="1418253"/>
                </a:cubicBezTo>
                <a:cubicBezTo>
                  <a:pt x="3509082" y="1431291"/>
                  <a:pt x="3406119" y="1426777"/>
                  <a:pt x="3517641" y="1436915"/>
                </a:cubicBezTo>
                <a:cubicBezTo>
                  <a:pt x="3567297" y="1441429"/>
                  <a:pt x="3617168" y="1443135"/>
                  <a:pt x="3666931" y="1446245"/>
                </a:cubicBezTo>
                <a:cubicBezTo>
                  <a:pt x="3798408" y="1443323"/>
                  <a:pt x="4140705" y="1438438"/>
                  <a:pt x="4310743" y="1427584"/>
                </a:cubicBezTo>
                <a:cubicBezTo>
                  <a:pt x="4382402" y="1423010"/>
                  <a:pt x="4525347" y="1408923"/>
                  <a:pt x="4525347" y="1408923"/>
                </a:cubicBezTo>
                <a:cubicBezTo>
                  <a:pt x="4655383" y="1382915"/>
                  <a:pt x="4448554" y="1422559"/>
                  <a:pt x="4674637" y="1390262"/>
                </a:cubicBezTo>
                <a:cubicBezTo>
                  <a:pt x="4684374" y="1388871"/>
                  <a:pt x="4692952" y="1382690"/>
                  <a:pt x="4702629" y="1380931"/>
                </a:cubicBezTo>
                <a:cubicBezTo>
                  <a:pt x="4727300" y="1376445"/>
                  <a:pt x="4752451" y="1375146"/>
                  <a:pt x="4777274" y="1371600"/>
                </a:cubicBezTo>
                <a:cubicBezTo>
                  <a:pt x="4912310" y="1352309"/>
                  <a:pt x="4734762" y="1372120"/>
                  <a:pt x="4926563" y="1352939"/>
                </a:cubicBezTo>
                <a:cubicBezTo>
                  <a:pt x="5025447" y="1328217"/>
                  <a:pt x="4878356" y="1363400"/>
                  <a:pt x="5038531" y="1334278"/>
                </a:cubicBezTo>
                <a:cubicBezTo>
                  <a:pt x="5048208" y="1332519"/>
                  <a:pt x="5056922" y="1327081"/>
                  <a:pt x="5066523" y="1324947"/>
                </a:cubicBezTo>
                <a:cubicBezTo>
                  <a:pt x="5104955" y="1316407"/>
                  <a:pt x="5131781" y="1316480"/>
                  <a:pt x="5169159" y="1306286"/>
                </a:cubicBezTo>
                <a:cubicBezTo>
                  <a:pt x="5188137" y="1301110"/>
                  <a:pt x="5206482" y="1293845"/>
                  <a:pt x="5225143" y="1287625"/>
                </a:cubicBezTo>
                <a:lnTo>
                  <a:pt x="5309118" y="1259633"/>
                </a:lnTo>
                <a:lnTo>
                  <a:pt x="5337110" y="1250302"/>
                </a:lnTo>
                <a:lnTo>
                  <a:pt x="5365102" y="1240972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Speech Bubble: Rectangle with Corners Rounded 84">
            <a:extLst>
              <a:ext uri="{FF2B5EF4-FFF2-40B4-BE49-F238E27FC236}">
                <a16:creationId xmlns:a16="http://schemas.microsoft.com/office/drawing/2014/main" id="{704F67A1-9A85-4B72-A536-9CA8828AB5F1}"/>
              </a:ext>
            </a:extLst>
          </p:cNvPr>
          <p:cNvSpPr/>
          <p:nvPr/>
        </p:nvSpPr>
        <p:spPr>
          <a:xfrm>
            <a:off x="5287434" y="2690249"/>
            <a:ext cx="1610673" cy="327660"/>
          </a:xfrm>
          <a:prstGeom prst="wedgeRoundRectCallout">
            <a:avLst>
              <a:gd name="adj1" fmla="val -50710"/>
              <a:gd name="adj2" fmla="val 16046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Fibre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0B03277-B3B5-4AF6-B778-9F11029CD27F}"/>
              </a:ext>
            </a:extLst>
          </p:cNvPr>
          <p:cNvSpPr/>
          <p:nvPr/>
        </p:nvSpPr>
        <p:spPr>
          <a:xfrm>
            <a:off x="5398033" y="1662323"/>
            <a:ext cx="371755" cy="3172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!</a:t>
            </a:r>
          </a:p>
        </p:txBody>
      </p:sp>
      <p:sp>
        <p:nvSpPr>
          <p:cNvPr id="86" name="Speech Bubble: Rectangle with Corners Rounded 85">
            <a:extLst>
              <a:ext uri="{FF2B5EF4-FFF2-40B4-BE49-F238E27FC236}">
                <a16:creationId xmlns:a16="http://schemas.microsoft.com/office/drawing/2014/main" id="{5BBC95F0-5EB9-440D-9B78-DB2A2A50A66B}"/>
              </a:ext>
            </a:extLst>
          </p:cNvPr>
          <p:cNvSpPr/>
          <p:nvPr/>
        </p:nvSpPr>
        <p:spPr>
          <a:xfrm>
            <a:off x="3378282" y="3521296"/>
            <a:ext cx="1811340" cy="444214"/>
          </a:xfrm>
          <a:prstGeom prst="wedgeRoundRectCallout">
            <a:avLst>
              <a:gd name="adj1" fmla="val 70859"/>
              <a:gd name="adj2" fmla="val 25694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rgbClr val="FFFF00"/>
                </a:solidFill>
              </a:rPr>
              <a:t>Trenching or overhead cable support</a:t>
            </a:r>
          </a:p>
        </p:txBody>
      </p:sp>
      <p:sp>
        <p:nvSpPr>
          <p:cNvPr id="87" name="Speech Bubble: Rectangle with Corners Rounded 86">
            <a:extLst>
              <a:ext uri="{FF2B5EF4-FFF2-40B4-BE49-F238E27FC236}">
                <a16:creationId xmlns:a16="http://schemas.microsoft.com/office/drawing/2014/main" id="{498BE8DE-E27C-4F6A-9A0E-1B0AECAB1754}"/>
              </a:ext>
            </a:extLst>
          </p:cNvPr>
          <p:cNvSpPr/>
          <p:nvPr/>
        </p:nvSpPr>
        <p:spPr>
          <a:xfrm>
            <a:off x="8855354" y="3973855"/>
            <a:ext cx="1811340" cy="461664"/>
          </a:xfrm>
          <a:prstGeom prst="wedgeRoundRectCallout">
            <a:avLst>
              <a:gd name="adj1" fmla="val -65134"/>
              <a:gd name="adj2" fmla="val -1683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rgbClr val="FFFF00"/>
                </a:solidFill>
              </a:rPr>
              <a:t>May require additional aircon &amp; UPS installation</a:t>
            </a:r>
          </a:p>
        </p:txBody>
      </p:sp>
      <p:sp>
        <p:nvSpPr>
          <p:cNvPr id="89" name="Speech Bubble: Rectangle with Corners Rounded 88">
            <a:extLst>
              <a:ext uri="{FF2B5EF4-FFF2-40B4-BE49-F238E27FC236}">
                <a16:creationId xmlns:a16="http://schemas.microsoft.com/office/drawing/2014/main" id="{8F52AD6E-C3BD-4B87-9FD5-DBF5BFAAAF53}"/>
              </a:ext>
            </a:extLst>
          </p:cNvPr>
          <p:cNvSpPr/>
          <p:nvPr/>
        </p:nvSpPr>
        <p:spPr>
          <a:xfrm>
            <a:off x="7660431" y="4876092"/>
            <a:ext cx="1557611" cy="461664"/>
          </a:xfrm>
          <a:prstGeom prst="wedgeRoundRectCallout">
            <a:avLst>
              <a:gd name="adj1" fmla="val 1317"/>
              <a:gd name="adj2" fmla="val -16841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rgbClr val="FFFF00"/>
                </a:solidFill>
              </a:rPr>
              <a:t>Will require fibre network switch</a:t>
            </a:r>
          </a:p>
        </p:txBody>
      </p:sp>
      <p:sp>
        <p:nvSpPr>
          <p:cNvPr id="90" name="Speech Bubble: Rectangle with Corners Rounded 89">
            <a:extLst>
              <a:ext uri="{FF2B5EF4-FFF2-40B4-BE49-F238E27FC236}">
                <a16:creationId xmlns:a16="http://schemas.microsoft.com/office/drawing/2014/main" id="{D7341315-9F06-4CAD-BCE4-1BA953D76D2A}"/>
              </a:ext>
            </a:extLst>
          </p:cNvPr>
          <p:cNvSpPr/>
          <p:nvPr/>
        </p:nvSpPr>
        <p:spPr>
          <a:xfrm>
            <a:off x="1611410" y="3256585"/>
            <a:ext cx="1419834" cy="461664"/>
          </a:xfrm>
          <a:prstGeom prst="wedgeRoundRectCallout">
            <a:avLst>
              <a:gd name="adj1" fmla="val 37375"/>
              <a:gd name="adj2" fmla="val -12799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rgbClr val="FFFF00"/>
                </a:solidFill>
              </a:rPr>
              <a:t>Will require fibre network switch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CDD94F-7444-46B6-B703-65E85F46B49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282820" y="1543506"/>
            <a:ext cx="1159934" cy="1146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2BBDD8F-F156-4EBC-8C1F-DA9AF063CC98}"/>
              </a:ext>
            </a:extLst>
          </p:cNvPr>
          <p:cNvSpPr/>
          <p:nvPr/>
        </p:nvSpPr>
        <p:spPr>
          <a:xfrm>
            <a:off x="224736" y="1215846"/>
            <a:ext cx="2116167" cy="327660"/>
          </a:xfrm>
          <a:prstGeom prst="wedgeRoundRectCallout">
            <a:avLst>
              <a:gd name="adj1" fmla="val -24167"/>
              <a:gd name="adj2" fmla="val 3687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MOTUS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3089D4A2-4059-4C75-8B1A-3E7C380336D9}"/>
              </a:ext>
            </a:extLst>
          </p:cNvPr>
          <p:cNvSpPr/>
          <p:nvPr/>
        </p:nvSpPr>
        <p:spPr>
          <a:xfrm>
            <a:off x="8964072" y="1334663"/>
            <a:ext cx="2116167" cy="327660"/>
          </a:xfrm>
          <a:prstGeom prst="wedgeRoundRectCallout">
            <a:avLst>
              <a:gd name="adj1" fmla="val -24167"/>
              <a:gd name="adj2" fmla="val 3687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MOTUS</a:t>
            </a:r>
          </a:p>
        </p:txBody>
      </p:sp>
    </p:spTree>
    <p:extLst>
      <p:ext uri="{BB962C8B-B14F-4D97-AF65-F5344CB8AC3E}">
        <p14:creationId xmlns:p14="http://schemas.microsoft.com/office/powerpoint/2010/main" val="112001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 descr="Cloud">
            <a:extLst>
              <a:ext uri="{FF2B5EF4-FFF2-40B4-BE49-F238E27FC236}">
                <a16:creationId xmlns:a16="http://schemas.microsoft.com/office/drawing/2014/main" id="{D5B273D1-E9C3-43A2-BE3E-CB1CDB8B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7679" y="4347788"/>
            <a:ext cx="914400" cy="914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7EE894E-166D-46D1-8C88-C69A9475B287}"/>
              </a:ext>
            </a:extLst>
          </p:cNvPr>
          <p:cNvSpPr/>
          <p:nvPr/>
        </p:nvSpPr>
        <p:spPr>
          <a:xfrm>
            <a:off x="8624633" y="2539859"/>
            <a:ext cx="1547391" cy="2402942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Engineparts Server Layout - Current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8775803" y="1374096"/>
            <a:ext cx="1258535" cy="41098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FA5EF4-2C48-4D87-8BB9-39105000F6EE}"/>
              </a:ext>
            </a:extLst>
          </p:cNvPr>
          <p:cNvSpPr/>
          <p:nvPr/>
        </p:nvSpPr>
        <p:spPr>
          <a:xfrm>
            <a:off x="5466732" y="849965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CC7E05-37F5-40BA-AAAF-7D41A57A7585}"/>
              </a:ext>
            </a:extLst>
          </p:cNvPr>
          <p:cNvSpPr/>
          <p:nvPr/>
        </p:nvSpPr>
        <p:spPr>
          <a:xfrm>
            <a:off x="5545627" y="3224256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Provider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73C1C7-9B1F-47ED-AE5B-7E1335310E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725267" y="1374096"/>
            <a:ext cx="2050535" cy="8757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3B9FD-81CD-46F8-BE72-39EAF9B5DB6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174895" y="4272518"/>
            <a:ext cx="0" cy="395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D431C2EF-DE27-4A60-B9CA-065534EC1EC3}"/>
              </a:ext>
            </a:extLst>
          </p:cNvPr>
          <p:cNvSpPr/>
          <p:nvPr/>
        </p:nvSpPr>
        <p:spPr>
          <a:xfrm>
            <a:off x="8830634" y="1424114"/>
            <a:ext cx="1148872" cy="316484"/>
          </a:xfrm>
          <a:prstGeom prst="wedgeRoundRectCallout">
            <a:avLst>
              <a:gd name="adj1" fmla="val -22457"/>
              <a:gd name="adj2" fmla="val 507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Engineparts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BA20C9F3-10DA-4F44-B45C-55F90FA6973B}"/>
              </a:ext>
            </a:extLst>
          </p:cNvPr>
          <p:cNvSpPr/>
          <p:nvPr/>
        </p:nvSpPr>
        <p:spPr>
          <a:xfrm>
            <a:off x="5554412" y="3224256"/>
            <a:ext cx="1257542" cy="353366"/>
          </a:xfrm>
          <a:prstGeom prst="wedgeRoundRectCallout">
            <a:avLst>
              <a:gd name="adj1" fmla="val -22317"/>
              <a:gd name="adj2" fmla="val 5193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NCC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4D761799-5F39-4538-BF52-67D1D56F7039}"/>
              </a:ext>
            </a:extLst>
          </p:cNvPr>
          <p:cNvSpPr/>
          <p:nvPr/>
        </p:nvSpPr>
        <p:spPr>
          <a:xfrm>
            <a:off x="5521563" y="853048"/>
            <a:ext cx="1148872" cy="316484"/>
          </a:xfrm>
          <a:prstGeom prst="wedgeRoundRectCallout">
            <a:avLst>
              <a:gd name="adj1" fmla="val -21645"/>
              <a:gd name="adj2" fmla="val 507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MOTUS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DEDD32-0FC9-40BF-B33C-933FFB664EF0}"/>
              </a:ext>
            </a:extLst>
          </p:cNvPr>
          <p:cNvCxnSpPr>
            <a:cxnSpLocks/>
          </p:cNvCxnSpPr>
          <p:nvPr/>
        </p:nvCxnSpPr>
        <p:spPr>
          <a:xfrm>
            <a:off x="6749330" y="1582356"/>
            <a:ext cx="2050535" cy="875754"/>
          </a:xfrm>
          <a:prstGeom prst="bentConnector3">
            <a:avLst>
              <a:gd name="adj1" fmla="val 3624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B0ACA3C3-097D-45E5-8E0C-8EADD945985D}"/>
              </a:ext>
            </a:extLst>
          </p:cNvPr>
          <p:cNvSpPr/>
          <p:nvPr/>
        </p:nvSpPr>
        <p:spPr>
          <a:xfrm>
            <a:off x="7155147" y="1107630"/>
            <a:ext cx="1714735" cy="20320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Vodacom Data Capacity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EE73FBFD-57AA-4B5A-A4F3-6D4626879304}"/>
              </a:ext>
            </a:extLst>
          </p:cNvPr>
          <p:cNvSpPr/>
          <p:nvPr/>
        </p:nvSpPr>
        <p:spPr>
          <a:xfrm>
            <a:off x="6933694" y="1762189"/>
            <a:ext cx="1811340" cy="253539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ADSL Data Capacity</a:t>
            </a: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56BEA44-CC7F-4F2E-BD53-63BBDF80AB98}"/>
              </a:ext>
            </a:extLst>
          </p:cNvPr>
          <p:cNvSpPr/>
          <p:nvPr/>
        </p:nvSpPr>
        <p:spPr>
          <a:xfrm>
            <a:off x="8794004" y="5038483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Telephone</a:t>
            </a:r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E60A9838-3BC5-4332-8B53-564CEEDCD24E}"/>
              </a:ext>
            </a:extLst>
          </p:cNvPr>
          <p:cNvSpPr/>
          <p:nvPr/>
        </p:nvSpPr>
        <p:spPr>
          <a:xfrm>
            <a:off x="8828779" y="2042590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Server</a:t>
            </a: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E74AC0BB-B853-491D-8708-2610986701EA}"/>
              </a:ext>
            </a:extLst>
          </p:cNvPr>
          <p:cNvSpPr/>
          <p:nvPr/>
        </p:nvSpPr>
        <p:spPr>
          <a:xfrm>
            <a:off x="8842122" y="260231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1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0A03ABC2-7F59-42CF-A479-06E770FAD511}"/>
              </a:ext>
            </a:extLst>
          </p:cNvPr>
          <p:cNvSpPr/>
          <p:nvPr/>
        </p:nvSpPr>
        <p:spPr>
          <a:xfrm>
            <a:off x="8823892" y="3076586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2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4F3A82CD-E1BF-4702-9960-53BF21037AA3}"/>
              </a:ext>
            </a:extLst>
          </p:cNvPr>
          <p:cNvSpPr/>
          <p:nvPr/>
        </p:nvSpPr>
        <p:spPr>
          <a:xfrm>
            <a:off x="8869882" y="353037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3</a:t>
            </a: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363BDC05-F77E-44B2-A4E5-1BAA8CF3F563}"/>
              </a:ext>
            </a:extLst>
          </p:cNvPr>
          <p:cNvSpPr/>
          <p:nvPr/>
        </p:nvSpPr>
        <p:spPr>
          <a:xfrm>
            <a:off x="8794004" y="4070508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1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5B4EF700-5BB4-4024-907A-322358D5781B}"/>
              </a:ext>
            </a:extLst>
          </p:cNvPr>
          <p:cNvSpPr/>
          <p:nvPr/>
        </p:nvSpPr>
        <p:spPr>
          <a:xfrm>
            <a:off x="8830634" y="4520895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2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62335F00-5376-4F8C-8035-14E937F80EB7}"/>
              </a:ext>
            </a:extLst>
          </p:cNvPr>
          <p:cNvSpPr/>
          <p:nvPr/>
        </p:nvSpPr>
        <p:spPr>
          <a:xfrm>
            <a:off x="10311589" y="2669459"/>
            <a:ext cx="1353420" cy="591679"/>
          </a:xfrm>
          <a:prstGeom prst="wedgeRoundRectCallout">
            <a:avLst>
              <a:gd name="adj1" fmla="val -61000"/>
              <a:gd name="adj2" fmla="val 1030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App Server failover &amp; load balancer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5D4E0CF4-6676-4433-8459-18A2D6B08D68}"/>
              </a:ext>
            </a:extLst>
          </p:cNvPr>
          <p:cNvSpPr/>
          <p:nvPr/>
        </p:nvSpPr>
        <p:spPr>
          <a:xfrm>
            <a:off x="10220112" y="4556656"/>
            <a:ext cx="1353420" cy="316484"/>
          </a:xfrm>
          <a:prstGeom prst="wedgeRoundRectCallout">
            <a:avLst>
              <a:gd name="adj1" fmla="val -61000"/>
              <a:gd name="adj2" fmla="val 1030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Firewall failover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37DB727-7AC9-4C5F-9DF6-2AD5B7F67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636" y="5450500"/>
            <a:ext cx="316484" cy="3164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CD38292-B732-494B-8FD9-491E160B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85" y="6017871"/>
            <a:ext cx="316484" cy="31648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A9E949D-DB8D-4160-823C-EED0A2D97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281" y="5486311"/>
            <a:ext cx="316484" cy="31648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23376E4-19A8-40DB-B473-283842AA4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255" y="5877155"/>
            <a:ext cx="316484" cy="31648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3DABE47-CDC1-49D7-933C-51EE92C42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920" y="6041526"/>
            <a:ext cx="316484" cy="31648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4DA6B2-8001-4BBA-92C6-E7D622619081}"/>
              </a:ext>
            </a:extLst>
          </p:cNvPr>
          <p:cNvCxnSpPr>
            <a:stCxn id="51" idx="0"/>
            <a:endCxn id="41" idx="2"/>
          </p:cNvCxnSpPr>
          <p:nvPr/>
        </p:nvCxnSpPr>
        <p:spPr>
          <a:xfrm flipV="1">
            <a:off x="5587878" y="5262188"/>
            <a:ext cx="637001" cy="18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19AF2C5F-2AAF-4571-BE2B-8A23DE740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3" y="5405836"/>
            <a:ext cx="316484" cy="316484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ECD940-7203-4234-8C10-2AB840231306}"/>
              </a:ext>
            </a:extLst>
          </p:cNvPr>
          <p:cNvCxnSpPr>
            <a:cxnSpLocks/>
            <a:stCxn id="74" idx="3"/>
            <a:endCxn id="41" idx="2"/>
          </p:cNvCxnSpPr>
          <p:nvPr/>
        </p:nvCxnSpPr>
        <p:spPr>
          <a:xfrm flipV="1">
            <a:off x="5703869" y="5262188"/>
            <a:ext cx="521010" cy="91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088A67-7BF3-4A2C-8526-5E5683840CBF}"/>
              </a:ext>
            </a:extLst>
          </p:cNvPr>
          <p:cNvCxnSpPr>
            <a:cxnSpLocks/>
            <a:stCxn id="76" idx="0"/>
            <a:endCxn id="41" idx="2"/>
          </p:cNvCxnSpPr>
          <p:nvPr/>
        </p:nvCxnSpPr>
        <p:spPr>
          <a:xfrm flipH="1" flipV="1">
            <a:off x="6224879" y="5262188"/>
            <a:ext cx="11618" cy="61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B0E1C7B-2234-4B2D-8F7A-D09B50E6912D}"/>
              </a:ext>
            </a:extLst>
          </p:cNvPr>
          <p:cNvCxnSpPr>
            <a:cxnSpLocks/>
            <a:stCxn id="80" idx="0"/>
            <a:endCxn id="41" idx="2"/>
          </p:cNvCxnSpPr>
          <p:nvPr/>
        </p:nvCxnSpPr>
        <p:spPr>
          <a:xfrm flipH="1" flipV="1">
            <a:off x="6224879" y="5262188"/>
            <a:ext cx="1070766" cy="14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1FF9A1-5D2F-431E-ABD9-E441666DD772}"/>
              </a:ext>
            </a:extLst>
          </p:cNvPr>
          <p:cNvCxnSpPr>
            <a:cxnSpLocks/>
            <a:stCxn id="75" idx="0"/>
            <a:endCxn id="41" idx="2"/>
          </p:cNvCxnSpPr>
          <p:nvPr/>
        </p:nvCxnSpPr>
        <p:spPr>
          <a:xfrm flipH="1" flipV="1">
            <a:off x="6224879" y="5262188"/>
            <a:ext cx="482644" cy="22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E68B14B-76DD-45C5-A996-3A5323E545B7}"/>
              </a:ext>
            </a:extLst>
          </p:cNvPr>
          <p:cNvCxnSpPr>
            <a:cxnSpLocks/>
            <a:stCxn id="77" idx="0"/>
            <a:endCxn id="41" idx="2"/>
          </p:cNvCxnSpPr>
          <p:nvPr/>
        </p:nvCxnSpPr>
        <p:spPr>
          <a:xfrm flipH="1" flipV="1">
            <a:off x="6224879" y="5262188"/>
            <a:ext cx="579283" cy="77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peech Bubble: Rectangle with Corners Rounded 98">
            <a:extLst>
              <a:ext uri="{FF2B5EF4-FFF2-40B4-BE49-F238E27FC236}">
                <a16:creationId xmlns:a16="http://schemas.microsoft.com/office/drawing/2014/main" id="{E2A068B1-3CB4-4ED2-9AB1-6EB58923286B}"/>
              </a:ext>
            </a:extLst>
          </p:cNvPr>
          <p:cNvSpPr/>
          <p:nvPr/>
        </p:nvSpPr>
        <p:spPr>
          <a:xfrm>
            <a:off x="7498718" y="5581152"/>
            <a:ext cx="1353420" cy="316484"/>
          </a:xfrm>
          <a:prstGeom prst="wedgeRoundRectCallout">
            <a:avLst>
              <a:gd name="adj1" fmla="val -79311"/>
              <a:gd name="adj2" fmla="val 1659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base via Internet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CCE4A6-DE7D-4A10-BAEB-ED7B6E7DFC49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6804162" y="3741330"/>
            <a:ext cx="1820471" cy="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CDAA34BC-3E05-4EF0-96E0-B4E34552E51D}"/>
              </a:ext>
            </a:extLst>
          </p:cNvPr>
          <p:cNvSpPr/>
          <p:nvPr/>
        </p:nvSpPr>
        <p:spPr>
          <a:xfrm>
            <a:off x="2804595" y="1867558"/>
            <a:ext cx="2522572" cy="1356698"/>
          </a:xfrm>
          <a:prstGeom prst="wedgeRoundRectCallout">
            <a:avLst>
              <a:gd name="adj1" fmla="val -20325"/>
              <a:gd name="adj2" fmla="val 4465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Database is backed up and transferred to RED ……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Virtual Server snapshot is retained on main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Restore of Database backup needs recoverability testing done more often</a:t>
            </a:r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9E8BBC67-AC2C-407A-BB2F-31A12CA15DD1}"/>
              </a:ext>
            </a:extLst>
          </p:cNvPr>
          <p:cNvSpPr/>
          <p:nvPr/>
        </p:nvSpPr>
        <p:spPr>
          <a:xfrm>
            <a:off x="2785149" y="3480681"/>
            <a:ext cx="2522572" cy="791837"/>
          </a:xfrm>
          <a:prstGeom prst="wedgeRoundRectCallout">
            <a:avLst>
              <a:gd name="adj1" fmla="val -20325"/>
              <a:gd name="adj2" fmla="val 4465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100" dirty="0">
                <a:solidFill>
                  <a:srgbClr val="FFFF00"/>
                </a:solidFill>
              </a:rPr>
              <a:t>In the event of computer room catastrophe – there is no backup facility to fail-over to</a:t>
            </a:r>
          </a:p>
        </p:txBody>
      </p:sp>
    </p:spTree>
    <p:extLst>
      <p:ext uri="{BB962C8B-B14F-4D97-AF65-F5344CB8AC3E}">
        <p14:creationId xmlns:p14="http://schemas.microsoft.com/office/powerpoint/2010/main" val="190322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Engineparts Fail-Over </a:t>
            </a: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Potential Option with AAAS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730B90-370C-449C-B702-ACD04FAB116C}"/>
              </a:ext>
            </a:extLst>
          </p:cNvPr>
          <p:cNvSpPr/>
          <p:nvPr/>
        </p:nvSpPr>
        <p:spPr>
          <a:xfrm>
            <a:off x="2788006" y="1376592"/>
            <a:ext cx="1258535" cy="410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FA5EF4-2C48-4D87-8BB9-39105000F6EE}"/>
              </a:ext>
            </a:extLst>
          </p:cNvPr>
          <p:cNvSpPr/>
          <p:nvPr/>
        </p:nvSpPr>
        <p:spPr>
          <a:xfrm>
            <a:off x="5466732" y="849965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951FE81-E860-4D73-807B-ECA3244096BB}"/>
              </a:ext>
            </a:extLst>
          </p:cNvPr>
          <p:cNvSpPr/>
          <p:nvPr/>
        </p:nvSpPr>
        <p:spPr>
          <a:xfrm>
            <a:off x="4507593" y="2754120"/>
            <a:ext cx="2854260" cy="371281"/>
          </a:xfrm>
          <a:prstGeom prst="wedgeRoundRectCallout">
            <a:avLst>
              <a:gd name="adj1" fmla="val -18934"/>
              <a:gd name="adj2" fmla="val -8331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&lt; 1000 meters fibre  with no legal boundaries to be installed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05265877-88B1-430F-ACF1-01E84E9B8756}"/>
              </a:ext>
            </a:extLst>
          </p:cNvPr>
          <p:cNvSpPr/>
          <p:nvPr/>
        </p:nvSpPr>
        <p:spPr>
          <a:xfrm>
            <a:off x="2852165" y="1417372"/>
            <a:ext cx="1148872" cy="316484"/>
          </a:xfrm>
          <a:prstGeom prst="wedgeRoundRectCallout">
            <a:avLst>
              <a:gd name="adj1" fmla="val -20833"/>
              <a:gd name="adj2" fmla="val 4775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AAAS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4D761799-5F39-4538-BF52-67D1D56F7039}"/>
              </a:ext>
            </a:extLst>
          </p:cNvPr>
          <p:cNvSpPr/>
          <p:nvPr/>
        </p:nvSpPr>
        <p:spPr>
          <a:xfrm>
            <a:off x="5521563" y="853048"/>
            <a:ext cx="1148872" cy="316484"/>
          </a:xfrm>
          <a:prstGeom prst="wedgeRoundRectCallout">
            <a:avLst>
              <a:gd name="adj1" fmla="val -22457"/>
              <a:gd name="adj2" fmla="val 448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MOTUS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66ED17B-D910-43A8-8236-8D202FC90CE2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065196" y="1374096"/>
            <a:ext cx="1401536" cy="79457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8BBBA177-10C0-44AE-ADA9-E78615E2A3ED}"/>
              </a:ext>
            </a:extLst>
          </p:cNvPr>
          <p:cNvSpPr/>
          <p:nvPr/>
        </p:nvSpPr>
        <p:spPr>
          <a:xfrm>
            <a:off x="4355906" y="1953774"/>
            <a:ext cx="1475503" cy="18262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Data Capacity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8C0250-415D-4C30-B253-64E6A2109CDE}"/>
              </a:ext>
            </a:extLst>
          </p:cNvPr>
          <p:cNvSpPr/>
          <p:nvPr/>
        </p:nvSpPr>
        <p:spPr>
          <a:xfrm>
            <a:off x="2650142" y="2804803"/>
            <a:ext cx="1547391" cy="1537077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30185F5E-0133-4F52-A7C4-5CB52CA1FAB1}"/>
              </a:ext>
            </a:extLst>
          </p:cNvPr>
          <p:cNvSpPr/>
          <p:nvPr/>
        </p:nvSpPr>
        <p:spPr>
          <a:xfrm>
            <a:off x="2864092" y="1936714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Server</a:t>
            </a:r>
          </a:p>
          <a:p>
            <a:pPr algn="ctr"/>
            <a:r>
              <a:rPr lang="en-ZA" sz="1200" dirty="0">
                <a:solidFill>
                  <a:srgbClr val="0070C0"/>
                </a:solidFill>
              </a:rPr>
              <a:t>Failover</a:t>
            </a: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509896C8-5B01-4116-BD44-A83A570252AB}"/>
              </a:ext>
            </a:extLst>
          </p:cNvPr>
          <p:cNvSpPr/>
          <p:nvPr/>
        </p:nvSpPr>
        <p:spPr>
          <a:xfrm>
            <a:off x="2849402" y="2947151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4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531636C3-188B-472A-97A0-C2FC2BFBBCE1}"/>
              </a:ext>
            </a:extLst>
          </p:cNvPr>
          <p:cNvSpPr/>
          <p:nvPr/>
        </p:nvSpPr>
        <p:spPr>
          <a:xfrm>
            <a:off x="2829368" y="3400615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5</a:t>
            </a:r>
          </a:p>
        </p:txBody>
      </p:sp>
      <p:sp>
        <p:nvSpPr>
          <p:cNvPr id="67" name="Speech Bubble: Rectangle with Corners Rounded 66">
            <a:extLst>
              <a:ext uri="{FF2B5EF4-FFF2-40B4-BE49-F238E27FC236}">
                <a16:creationId xmlns:a16="http://schemas.microsoft.com/office/drawing/2014/main" id="{2E673CBA-AC63-46F2-962A-4BB4DCD15A57}"/>
              </a:ext>
            </a:extLst>
          </p:cNvPr>
          <p:cNvSpPr/>
          <p:nvPr/>
        </p:nvSpPr>
        <p:spPr>
          <a:xfrm>
            <a:off x="1044813" y="4127041"/>
            <a:ext cx="1353420" cy="316484"/>
          </a:xfrm>
          <a:prstGeom prst="wedgeRoundRectCallout">
            <a:avLst>
              <a:gd name="adj1" fmla="val 74306"/>
              <a:gd name="adj2" fmla="val -5873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Firewall failover</a:t>
            </a:r>
          </a:p>
        </p:txBody>
      </p:sp>
      <p:sp>
        <p:nvSpPr>
          <p:cNvPr id="69" name="Speech Bubble: Rectangle with Corners Rounded 68">
            <a:extLst>
              <a:ext uri="{FF2B5EF4-FFF2-40B4-BE49-F238E27FC236}">
                <a16:creationId xmlns:a16="http://schemas.microsoft.com/office/drawing/2014/main" id="{DFE202CE-94DB-45E7-AB1F-10D5C120D027}"/>
              </a:ext>
            </a:extLst>
          </p:cNvPr>
          <p:cNvSpPr/>
          <p:nvPr/>
        </p:nvSpPr>
        <p:spPr>
          <a:xfrm>
            <a:off x="2828816" y="3886635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3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242F2FA4-0186-431C-85B9-B39B3F6B6A9A}"/>
              </a:ext>
            </a:extLst>
          </p:cNvPr>
          <p:cNvSpPr/>
          <p:nvPr/>
        </p:nvSpPr>
        <p:spPr>
          <a:xfrm>
            <a:off x="2830729" y="2355471"/>
            <a:ext cx="1200897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 b="1" dirty="0">
                <a:solidFill>
                  <a:srgbClr val="0070C0"/>
                </a:solidFill>
              </a:rPr>
              <a:t>Recovery / Failover Test Server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930BBEB-319D-40BC-A481-0B531FD802A1}"/>
              </a:ext>
            </a:extLst>
          </p:cNvPr>
          <p:cNvSpPr/>
          <p:nvPr/>
        </p:nvSpPr>
        <p:spPr>
          <a:xfrm>
            <a:off x="6835257" y="3293618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Provider</a:t>
            </a:r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4314A358-F6CB-4CD7-A2DF-3C631E7E4F37}"/>
              </a:ext>
            </a:extLst>
          </p:cNvPr>
          <p:cNvSpPr/>
          <p:nvPr/>
        </p:nvSpPr>
        <p:spPr>
          <a:xfrm>
            <a:off x="6844042" y="3293618"/>
            <a:ext cx="1257542" cy="279724"/>
          </a:xfrm>
          <a:prstGeom prst="wedgeRoundRectCallout">
            <a:avLst>
              <a:gd name="adj1" fmla="val -22317"/>
              <a:gd name="adj2" fmla="val 5193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NCC</a:t>
            </a:r>
          </a:p>
        </p:txBody>
      </p:sp>
      <p:sp>
        <p:nvSpPr>
          <p:cNvPr id="79" name="Speech Bubble: Rectangle with Corners Rounded 78">
            <a:extLst>
              <a:ext uri="{FF2B5EF4-FFF2-40B4-BE49-F238E27FC236}">
                <a16:creationId xmlns:a16="http://schemas.microsoft.com/office/drawing/2014/main" id="{5F888E39-59CD-4DA2-8A43-AEDF5713DD6E}"/>
              </a:ext>
            </a:extLst>
          </p:cNvPr>
          <p:cNvSpPr/>
          <p:nvPr/>
        </p:nvSpPr>
        <p:spPr>
          <a:xfrm>
            <a:off x="986662" y="3235834"/>
            <a:ext cx="1353420" cy="316484"/>
          </a:xfrm>
          <a:prstGeom prst="wedgeRoundRectCallout">
            <a:avLst>
              <a:gd name="adj1" fmla="val 79066"/>
              <a:gd name="adj2" fmla="val -1387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App Server failover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8F85C43-A17E-4685-AFCB-A4248C2B3441}"/>
              </a:ext>
            </a:extLst>
          </p:cNvPr>
          <p:cNvCxnSpPr>
            <a:cxnSpLocks/>
            <a:stCxn id="73" idx="1"/>
            <a:endCxn id="62" idx="3"/>
          </p:cNvCxnSpPr>
          <p:nvPr/>
        </p:nvCxnSpPr>
        <p:spPr>
          <a:xfrm flipH="1" flipV="1">
            <a:off x="4197533" y="3573342"/>
            <a:ext cx="2637724" cy="24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EE0574DA-857C-4468-9909-92E2C2AC2B74}"/>
              </a:ext>
            </a:extLst>
          </p:cNvPr>
          <p:cNvSpPr/>
          <p:nvPr/>
        </p:nvSpPr>
        <p:spPr>
          <a:xfrm>
            <a:off x="8602824" y="3402294"/>
            <a:ext cx="3386399" cy="1103809"/>
          </a:xfrm>
          <a:prstGeom prst="wedgeRoundRectCallout">
            <a:avLst>
              <a:gd name="adj1" fmla="val -20325"/>
              <a:gd name="adj2" fmla="val 4465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u="sng" dirty="0">
                <a:solidFill>
                  <a:srgbClr val="0070C0"/>
                </a:solidFill>
              </a:rPr>
              <a:t>Execution strategy for an IT Good Governance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Database is backed up and transferred to RED ……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Additionally backup transferred to Recovery server &amp; recovery tested daily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Virtual Server snapshot is retained on main server &amp; transferred to AAAS &amp; recovery tested daily</a:t>
            </a:r>
          </a:p>
        </p:txBody>
      </p:sp>
      <p:sp>
        <p:nvSpPr>
          <p:cNvPr id="85" name="Speech Bubble: Rectangle with Corners Rounded 84">
            <a:extLst>
              <a:ext uri="{FF2B5EF4-FFF2-40B4-BE49-F238E27FC236}">
                <a16:creationId xmlns:a16="http://schemas.microsoft.com/office/drawing/2014/main" id="{14BB68DC-E05C-4919-81A8-38972BAC1131}"/>
              </a:ext>
            </a:extLst>
          </p:cNvPr>
          <p:cNvSpPr/>
          <p:nvPr/>
        </p:nvSpPr>
        <p:spPr>
          <a:xfrm>
            <a:off x="4446892" y="4684678"/>
            <a:ext cx="3775788" cy="1712837"/>
          </a:xfrm>
          <a:prstGeom prst="wedgeRoundRectCallout">
            <a:avLst>
              <a:gd name="adj1" fmla="val -20325"/>
              <a:gd name="adj2" fmla="val 4465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u="sng" dirty="0">
                <a:solidFill>
                  <a:srgbClr val="0070C0"/>
                </a:solidFill>
              </a:rPr>
              <a:t>Additional infrastructure required – high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 Agreement with AAAS to install additional equipment &amp; to use currently underutilised capacity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Enhance MOTUS based comms to cater for additional failover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Install overhead fibre between Engineparts &amp; AAAS – no Telkom boundaries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Require 2 high speed switches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rgbClr val="0070C0"/>
                </a:solidFill>
              </a:rPr>
              <a:t>Harvest current spare servers at Engineparts if not beyond end-of-life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2A6A47-4C0F-4FB1-8A6B-2FB0CC29B0FF}"/>
              </a:ext>
            </a:extLst>
          </p:cNvPr>
          <p:cNvCxnSpPr>
            <a:cxnSpLocks/>
          </p:cNvCxnSpPr>
          <p:nvPr/>
        </p:nvCxnSpPr>
        <p:spPr>
          <a:xfrm>
            <a:off x="4055870" y="2584334"/>
            <a:ext cx="521445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566A05F-E2AB-4F78-8F5F-069BDB3BE365}"/>
              </a:ext>
            </a:extLst>
          </p:cNvPr>
          <p:cNvSpPr/>
          <p:nvPr/>
        </p:nvSpPr>
        <p:spPr>
          <a:xfrm>
            <a:off x="9265697" y="2265783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Speech Bubble: Rectangle with Corners Rounded 88">
            <a:extLst>
              <a:ext uri="{FF2B5EF4-FFF2-40B4-BE49-F238E27FC236}">
                <a16:creationId xmlns:a16="http://schemas.microsoft.com/office/drawing/2014/main" id="{23AD334E-323B-46AA-BC25-4E469EF8B790}"/>
              </a:ext>
            </a:extLst>
          </p:cNvPr>
          <p:cNvSpPr/>
          <p:nvPr/>
        </p:nvSpPr>
        <p:spPr>
          <a:xfrm>
            <a:off x="9306029" y="2272889"/>
            <a:ext cx="1148872" cy="316484"/>
          </a:xfrm>
          <a:prstGeom prst="wedgeRoundRectCallout">
            <a:avLst>
              <a:gd name="adj1" fmla="val -22457"/>
              <a:gd name="adj2" fmla="val 448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Engineparts</a:t>
            </a:r>
          </a:p>
        </p:txBody>
      </p:sp>
      <p:sp>
        <p:nvSpPr>
          <p:cNvPr id="90" name="Speech Bubble: Rectangle with Corners Rounded 89">
            <a:extLst>
              <a:ext uri="{FF2B5EF4-FFF2-40B4-BE49-F238E27FC236}">
                <a16:creationId xmlns:a16="http://schemas.microsoft.com/office/drawing/2014/main" id="{3B02B7DB-B2B0-4345-A072-D779E65A46AE}"/>
              </a:ext>
            </a:extLst>
          </p:cNvPr>
          <p:cNvSpPr/>
          <p:nvPr/>
        </p:nvSpPr>
        <p:spPr>
          <a:xfrm>
            <a:off x="7472814" y="767032"/>
            <a:ext cx="2809522" cy="1048259"/>
          </a:xfrm>
          <a:prstGeom prst="wedgeRoundRectCallout">
            <a:avLst>
              <a:gd name="adj1" fmla="val -20325"/>
              <a:gd name="adj2" fmla="val 4465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bIns="324000" rtlCol="0" anchor="ctr"/>
          <a:lstStyle/>
          <a:p>
            <a:pPr algn="ctr"/>
            <a:r>
              <a:rPr lang="en-ZA" sz="1400" b="1" u="sng" dirty="0">
                <a:solidFill>
                  <a:srgbClr val="FFFF00"/>
                </a:solidFill>
              </a:rPr>
              <a:t>Intent:</a:t>
            </a:r>
          </a:p>
          <a:p>
            <a:endParaRPr lang="en-ZA" sz="1100" dirty="0">
              <a:solidFill>
                <a:srgbClr val="FFFF00"/>
              </a:solidFill>
            </a:endParaRPr>
          </a:p>
          <a:p>
            <a:pPr algn="just"/>
            <a:r>
              <a:rPr lang="en-ZA" sz="1200" b="1" i="1" dirty="0">
                <a:solidFill>
                  <a:srgbClr val="FFFF00"/>
                </a:solidFill>
              </a:rPr>
              <a:t>Use AAAS technology facilities to provide Engineparts with BCP &amp; DRP good governance strategy</a:t>
            </a:r>
          </a:p>
        </p:txBody>
      </p:sp>
    </p:spTree>
    <p:extLst>
      <p:ext uri="{BB962C8B-B14F-4D97-AF65-F5344CB8AC3E}">
        <p14:creationId xmlns:p14="http://schemas.microsoft.com/office/powerpoint/2010/main" val="412438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 descr="Cloud">
            <a:extLst>
              <a:ext uri="{FF2B5EF4-FFF2-40B4-BE49-F238E27FC236}">
                <a16:creationId xmlns:a16="http://schemas.microsoft.com/office/drawing/2014/main" id="{D5B273D1-E9C3-43A2-BE3E-CB1CDB8B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5423" y="4552532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Engineparts Server Layout Recovery &amp; Structure Planning - Combined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8775803" y="1374096"/>
            <a:ext cx="1258535" cy="41098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EE894E-166D-46D1-8C88-C69A9475B287}"/>
              </a:ext>
            </a:extLst>
          </p:cNvPr>
          <p:cNvSpPr/>
          <p:nvPr/>
        </p:nvSpPr>
        <p:spPr>
          <a:xfrm>
            <a:off x="8624633" y="2539858"/>
            <a:ext cx="1547391" cy="2327655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730B90-370C-449C-B702-ACD04FAB116C}"/>
              </a:ext>
            </a:extLst>
          </p:cNvPr>
          <p:cNvSpPr/>
          <p:nvPr/>
        </p:nvSpPr>
        <p:spPr>
          <a:xfrm>
            <a:off x="2302814" y="1374096"/>
            <a:ext cx="1258535" cy="410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FA5EF4-2C48-4D87-8BB9-39105000F6EE}"/>
              </a:ext>
            </a:extLst>
          </p:cNvPr>
          <p:cNvSpPr/>
          <p:nvPr/>
        </p:nvSpPr>
        <p:spPr>
          <a:xfrm>
            <a:off x="5466732" y="849965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CC7E05-37F5-40BA-AAAF-7D41A57A7585}"/>
              </a:ext>
            </a:extLst>
          </p:cNvPr>
          <p:cNvSpPr/>
          <p:nvPr/>
        </p:nvSpPr>
        <p:spPr>
          <a:xfrm>
            <a:off x="5563371" y="3429000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Provider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8AF67B-F66B-4DFF-9D11-9F13338D303F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6821906" y="3703686"/>
            <a:ext cx="1802727" cy="24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73C1C7-9B1F-47ED-AE5B-7E1335310E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725267" y="1374096"/>
            <a:ext cx="2050535" cy="8757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E9192A-6FCD-40A2-A066-988667F1B478}"/>
              </a:ext>
            </a:extLst>
          </p:cNvPr>
          <p:cNvCxnSpPr>
            <a:cxnSpLocks/>
          </p:cNvCxnSpPr>
          <p:nvPr/>
        </p:nvCxnSpPr>
        <p:spPr>
          <a:xfrm>
            <a:off x="3561348" y="2658979"/>
            <a:ext cx="521445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3B9FD-81CD-46F8-BE72-39EAF9B5DB6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192639" y="4477262"/>
            <a:ext cx="0" cy="395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951FE81-E860-4D73-807B-ECA3244096BB}"/>
              </a:ext>
            </a:extLst>
          </p:cNvPr>
          <p:cNvSpPr/>
          <p:nvPr/>
        </p:nvSpPr>
        <p:spPr>
          <a:xfrm>
            <a:off x="4022401" y="2751624"/>
            <a:ext cx="2861108" cy="426487"/>
          </a:xfrm>
          <a:prstGeom prst="wedgeRoundRectCallout">
            <a:avLst>
              <a:gd name="adj1" fmla="val -18934"/>
              <a:gd name="adj2" fmla="val -8331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&lt; 1000 meters fibre with no legal boundaries – will require 2 switches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05265877-88B1-430F-ACF1-01E84E9B8756}"/>
              </a:ext>
            </a:extLst>
          </p:cNvPr>
          <p:cNvSpPr/>
          <p:nvPr/>
        </p:nvSpPr>
        <p:spPr>
          <a:xfrm>
            <a:off x="2366973" y="1414876"/>
            <a:ext cx="1148872" cy="316484"/>
          </a:xfrm>
          <a:prstGeom prst="wedgeRoundRectCallout">
            <a:avLst>
              <a:gd name="adj1" fmla="val -20833"/>
              <a:gd name="adj2" fmla="val 507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AAAS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D431C2EF-DE27-4A60-B9CA-065534EC1EC3}"/>
              </a:ext>
            </a:extLst>
          </p:cNvPr>
          <p:cNvSpPr/>
          <p:nvPr/>
        </p:nvSpPr>
        <p:spPr>
          <a:xfrm>
            <a:off x="8830634" y="1424114"/>
            <a:ext cx="1148872" cy="316484"/>
          </a:xfrm>
          <a:prstGeom prst="wedgeRoundRectCallout">
            <a:avLst>
              <a:gd name="adj1" fmla="val -21645"/>
              <a:gd name="adj2" fmla="val 448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Engineparts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BA20C9F3-10DA-4F44-B45C-55F90FA6973B}"/>
              </a:ext>
            </a:extLst>
          </p:cNvPr>
          <p:cNvSpPr/>
          <p:nvPr/>
        </p:nvSpPr>
        <p:spPr>
          <a:xfrm>
            <a:off x="5618202" y="3430384"/>
            <a:ext cx="1148872" cy="316484"/>
          </a:xfrm>
          <a:prstGeom prst="wedgeRoundRectCallout">
            <a:avLst>
              <a:gd name="adj1" fmla="val -20833"/>
              <a:gd name="adj2" fmla="val 507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NCC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4D761799-5F39-4538-BF52-67D1D56F7039}"/>
              </a:ext>
            </a:extLst>
          </p:cNvPr>
          <p:cNvSpPr/>
          <p:nvPr/>
        </p:nvSpPr>
        <p:spPr>
          <a:xfrm>
            <a:off x="5521563" y="853048"/>
            <a:ext cx="1148872" cy="316484"/>
          </a:xfrm>
          <a:prstGeom prst="wedgeRoundRectCallout">
            <a:avLst>
              <a:gd name="adj1" fmla="val -20021"/>
              <a:gd name="adj2" fmla="val 448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MOTUS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DEDD32-0FC9-40BF-B33C-933FFB664EF0}"/>
              </a:ext>
            </a:extLst>
          </p:cNvPr>
          <p:cNvCxnSpPr>
            <a:cxnSpLocks/>
          </p:cNvCxnSpPr>
          <p:nvPr/>
        </p:nvCxnSpPr>
        <p:spPr>
          <a:xfrm>
            <a:off x="6749330" y="1582356"/>
            <a:ext cx="2050535" cy="875754"/>
          </a:xfrm>
          <a:prstGeom prst="bentConnector3">
            <a:avLst>
              <a:gd name="adj1" fmla="val 3624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B0ACA3C3-097D-45E5-8E0C-8EADD945985D}"/>
              </a:ext>
            </a:extLst>
          </p:cNvPr>
          <p:cNvSpPr/>
          <p:nvPr/>
        </p:nvSpPr>
        <p:spPr>
          <a:xfrm>
            <a:off x="7155147" y="1128206"/>
            <a:ext cx="1475503" cy="18262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Data Capacity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EE73FBFD-57AA-4B5A-A4F3-6D4626879304}"/>
              </a:ext>
            </a:extLst>
          </p:cNvPr>
          <p:cNvSpPr/>
          <p:nvPr/>
        </p:nvSpPr>
        <p:spPr>
          <a:xfrm>
            <a:off x="6933694" y="1762189"/>
            <a:ext cx="1811340" cy="253539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Additional Data Capacity</a:t>
            </a: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56BEA44-CC7F-4F2E-BD53-63BBDF80AB98}"/>
              </a:ext>
            </a:extLst>
          </p:cNvPr>
          <p:cNvSpPr/>
          <p:nvPr/>
        </p:nvSpPr>
        <p:spPr>
          <a:xfrm>
            <a:off x="8842122" y="5055486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Telephone</a:t>
            </a:r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E60A9838-3BC5-4332-8B53-564CEEDCD24E}"/>
              </a:ext>
            </a:extLst>
          </p:cNvPr>
          <p:cNvSpPr/>
          <p:nvPr/>
        </p:nvSpPr>
        <p:spPr>
          <a:xfrm>
            <a:off x="8828779" y="2042590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Server</a:t>
            </a: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E74AC0BB-B853-491D-8708-2610986701EA}"/>
              </a:ext>
            </a:extLst>
          </p:cNvPr>
          <p:cNvSpPr/>
          <p:nvPr/>
        </p:nvSpPr>
        <p:spPr>
          <a:xfrm>
            <a:off x="8842122" y="260231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1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0A03ABC2-7F59-42CF-A479-06E770FAD511}"/>
              </a:ext>
            </a:extLst>
          </p:cNvPr>
          <p:cNvSpPr/>
          <p:nvPr/>
        </p:nvSpPr>
        <p:spPr>
          <a:xfrm>
            <a:off x="8823892" y="3076586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2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4F3A82CD-E1BF-4702-9960-53BF21037AA3}"/>
              </a:ext>
            </a:extLst>
          </p:cNvPr>
          <p:cNvSpPr/>
          <p:nvPr/>
        </p:nvSpPr>
        <p:spPr>
          <a:xfrm>
            <a:off x="8869882" y="353037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Tomcat 3</a:t>
            </a: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363BDC05-F77E-44B2-A4E5-1BAA8CF3F563}"/>
              </a:ext>
            </a:extLst>
          </p:cNvPr>
          <p:cNvSpPr/>
          <p:nvPr/>
        </p:nvSpPr>
        <p:spPr>
          <a:xfrm>
            <a:off x="8842122" y="4033473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1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5B4EF700-5BB4-4024-907A-322358D5781B}"/>
              </a:ext>
            </a:extLst>
          </p:cNvPr>
          <p:cNvSpPr/>
          <p:nvPr/>
        </p:nvSpPr>
        <p:spPr>
          <a:xfrm>
            <a:off x="8842122" y="445843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2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62335F00-5376-4F8C-8035-14E937F80EB7}"/>
              </a:ext>
            </a:extLst>
          </p:cNvPr>
          <p:cNvSpPr/>
          <p:nvPr/>
        </p:nvSpPr>
        <p:spPr>
          <a:xfrm>
            <a:off x="10311589" y="2669459"/>
            <a:ext cx="1353420" cy="591679"/>
          </a:xfrm>
          <a:prstGeom prst="wedgeRoundRectCallout">
            <a:avLst>
              <a:gd name="adj1" fmla="val -61000"/>
              <a:gd name="adj2" fmla="val 1030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App Server failover &amp; load balancer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5D4E0CF4-6676-4433-8459-18A2D6B08D68}"/>
              </a:ext>
            </a:extLst>
          </p:cNvPr>
          <p:cNvSpPr/>
          <p:nvPr/>
        </p:nvSpPr>
        <p:spPr>
          <a:xfrm>
            <a:off x="10380778" y="4209569"/>
            <a:ext cx="1353420" cy="316484"/>
          </a:xfrm>
          <a:prstGeom prst="wedgeRoundRectCallout">
            <a:avLst>
              <a:gd name="adj1" fmla="val -80303"/>
              <a:gd name="adj2" fmla="val -18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Firewall failover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66ED17B-D910-43A8-8236-8D202FC90CE2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580004" y="1374096"/>
            <a:ext cx="1886728" cy="79208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8BBBA177-10C0-44AE-ADA9-E78615E2A3ED}"/>
              </a:ext>
            </a:extLst>
          </p:cNvPr>
          <p:cNvSpPr/>
          <p:nvPr/>
        </p:nvSpPr>
        <p:spPr>
          <a:xfrm>
            <a:off x="3870714" y="1951278"/>
            <a:ext cx="1475503" cy="18262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Data Capacity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8C0250-415D-4C30-B253-64E6A2109CDE}"/>
              </a:ext>
            </a:extLst>
          </p:cNvPr>
          <p:cNvSpPr/>
          <p:nvPr/>
        </p:nvSpPr>
        <p:spPr>
          <a:xfrm>
            <a:off x="2164950" y="2802307"/>
            <a:ext cx="1547391" cy="1816333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30185F5E-0133-4F52-A7C4-5CB52CA1FAB1}"/>
              </a:ext>
            </a:extLst>
          </p:cNvPr>
          <p:cNvSpPr/>
          <p:nvPr/>
        </p:nvSpPr>
        <p:spPr>
          <a:xfrm>
            <a:off x="2378900" y="1934218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Server</a:t>
            </a:r>
          </a:p>
          <a:p>
            <a:pPr algn="ctr"/>
            <a:r>
              <a:rPr lang="en-ZA" sz="1200" dirty="0">
                <a:solidFill>
                  <a:srgbClr val="0070C0"/>
                </a:solidFill>
              </a:rPr>
              <a:t>Failover</a:t>
            </a: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509896C8-5B01-4116-BD44-A83A570252AB}"/>
              </a:ext>
            </a:extLst>
          </p:cNvPr>
          <p:cNvSpPr/>
          <p:nvPr/>
        </p:nvSpPr>
        <p:spPr>
          <a:xfrm>
            <a:off x="2364210" y="2944655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4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531636C3-188B-472A-97A0-C2FC2BFBBCE1}"/>
              </a:ext>
            </a:extLst>
          </p:cNvPr>
          <p:cNvSpPr/>
          <p:nvPr/>
        </p:nvSpPr>
        <p:spPr>
          <a:xfrm>
            <a:off x="2344176" y="3398119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5</a:t>
            </a:r>
          </a:p>
        </p:txBody>
      </p:sp>
      <p:sp>
        <p:nvSpPr>
          <p:cNvPr id="66" name="Speech Bubble: Rectangle with Corners Rounded 65">
            <a:extLst>
              <a:ext uri="{FF2B5EF4-FFF2-40B4-BE49-F238E27FC236}">
                <a16:creationId xmlns:a16="http://schemas.microsoft.com/office/drawing/2014/main" id="{D1E87576-2FAC-49DD-B831-27990AEAFB16}"/>
              </a:ext>
            </a:extLst>
          </p:cNvPr>
          <p:cNvSpPr/>
          <p:nvPr/>
        </p:nvSpPr>
        <p:spPr>
          <a:xfrm>
            <a:off x="3806420" y="3313041"/>
            <a:ext cx="1353420" cy="316484"/>
          </a:xfrm>
          <a:prstGeom prst="wedgeRoundRectCallout">
            <a:avLst>
              <a:gd name="adj1" fmla="val -62263"/>
              <a:gd name="adj2" fmla="val 2739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App Server failover</a:t>
            </a:r>
          </a:p>
        </p:txBody>
      </p:sp>
      <p:sp>
        <p:nvSpPr>
          <p:cNvPr id="67" name="Speech Bubble: Rectangle with Corners Rounded 66">
            <a:extLst>
              <a:ext uri="{FF2B5EF4-FFF2-40B4-BE49-F238E27FC236}">
                <a16:creationId xmlns:a16="http://schemas.microsoft.com/office/drawing/2014/main" id="{2E673CBA-AC63-46F2-962A-4BB4DCD15A57}"/>
              </a:ext>
            </a:extLst>
          </p:cNvPr>
          <p:cNvSpPr/>
          <p:nvPr/>
        </p:nvSpPr>
        <p:spPr>
          <a:xfrm>
            <a:off x="3921587" y="4759263"/>
            <a:ext cx="1353420" cy="316484"/>
          </a:xfrm>
          <a:prstGeom prst="wedgeRoundRectCallout">
            <a:avLst>
              <a:gd name="adj1" fmla="val -71160"/>
              <a:gd name="adj2" fmla="val -19140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Firewall failover</a:t>
            </a:r>
          </a:p>
        </p:txBody>
      </p:sp>
      <p:sp>
        <p:nvSpPr>
          <p:cNvPr id="69" name="Speech Bubble: Rectangle with Corners Rounded 68">
            <a:extLst>
              <a:ext uri="{FF2B5EF4-FFF2-40B4-BE49-F238E27FC236}">
                <a16:creationId xmlns:a16="http://schemas.microsoft.com/office/drawing/2014/main" id="{DFE202CE-94DB-45E7-AB1F-10D5C120D027}"/>
              </a:ext>
            </a:extLst>
          </p:cNvPr>
          <p:cNvSpPr/>
          <p:nvPr/>
        </p:nvSpPr>
        <p:spPr>
          <a:xfrm>
            <a:off x="2357645" y="403187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3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37DB727-7AC9-4C5F-9DF6-2AD5B7F67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380" y="5655244"/>
            <a:ext cx="316484" cy="3164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CD38292-B732-494B-8FD9-491E160B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29" y="6222615"/>
            <a:ext cx="316484" cy="31648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A9E949D-DB8D-4160-823C-EED0A2D97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25" y="5691055"/>
            <a:ext cx="316484" cy="31648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23376E4-19A8-40DB-B473-283842AA4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6081899"/>
            <a:ext cx="316484" cy="31648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3DABE47-CDC1-49D7-933C-51EE92C42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664" y="6246270"/>
            <a:ext cx="316484" cy="31648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4DA6B2-8001-4BBA-92C6-E7D622619081}"/>
              </a:ext>
            </a:extLst>
          </p:cNvPr>
          <p:cNvCxnSpPr>
            <a:stCxn id="51" idx="0"/>
            <a:endCxn id="41" idx="2"/>
          </p:cNvCxnSpPr>
          <p:nvPr/>
        </p:nvCxnSpPr>
        <p:spPr>
          <a:xfrm flipV="1">
            <a:off x="5605622" y="5466932"/>
            <a:ext cx="637001" cy="18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19AF2C5F-2AAF-4571-BE2B-8A23DE740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147" y="5610580"/>
            <a:ext cx="316484" cy="316484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ECD940-7203-4234-8C10-2AB840231306}"/>
              </a:ext>
            </a:extLst>
          </p:cNvPr>
          <p:cNvCxnSpPr>
            <a:cxnSpLocks/>
            <a:stCxn id="74" idx="3"/>
            <a:endCxn id="41" idx="2"/>
          </p:cNvCxnSpPr>
          <p:nvPr/>
        </p:nvCxnSpPr>
        <p:spPr>
          <a:xfrm flipV="1">
            <a:off x="5721613" y="5466932"/>
            <a:ext cx="521010" cy="91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088A67-7BF3-4A2C-8526-5E5683840CBF}"/>
              </a:ext>
            </a:extLst>
          </p:cNvPr>
          <p:cNvCxnSpPr>
            <a:cxnSpLocks/>
            <a:stCxn id="76" idx="0"/>
            <a:endCxn id="41" idx="2"/>
          </p:cNvCxnSpPr>
          <p:nvPr/>
        </p:nvCxnSpPr>
        <p:spPr>
          <a:xfrm flipH="1" flipV="1">
            <a:off x="6242623" y="5466932"/>
            <a:ext cx="11618" cy="61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B0E1C7B-2234-4B2D-8F7A-D09B50E6912D}"/>
              </a:ext>
            </a:extLst>
          </p:cNvPr>
          <p:cNvCxnSpPr>
            <a:cxnSpLocks/>
            <a:stCxn id="80" idx="0"/>
            <a:endCxn id="41" idx="2"/>
          </p:cNvCxnSpPr>
          <p:nvPr/>
        </p:nvCxnSpPr>
        <p:spPr>
          <a:xfrm flipH="1" flipV="1">
            <a:off x="6242623" y="5466932"/>
            <a:ext cx="1070766" cy="14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1FF9A1-5D2F-431E-ABD9-E441666DD772}"/>
              </a:ext>
            </a:extLst>
          </p:cNvPr>
          <p:cNvCxnSpPr>
            <a:cxnSpLocks/>
            <a:stCxn id="75" idx="0"/>
            <a:endCxn id="41" idx="2"/>
          </p:cNvCxnSpPr>
          <p:nvPr/>
        </p:nvCxnSpPr>
        <p:spPr>
          <a:xfrm flipH="1" flipV="1">
            <a:off x="6242623" y="5466932"/>
            <a:ext cx="482644" cy="22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E68B14B-76DD-45C5-A996-3A5323E545B7}"/>
              </a:ext>
            </a:extLst>
          </p:cNvPr>
          <p:cNvCxnSpPr>
            <a:cxnSpLocks/>
            <a:stCxn id="77" idx="0"/>
            <a:endCxn id="41" idx="2"/>
          </p:cNvCxnSpPr>
          <p:nvPr/>
        </p:nvCxnSpPr>
        <p:spPr>
          <a:xfrm flipH="1" flipV="1">
            <a:off x="6242623" y="5466932"/>
            <a:ext cx="579283" cy="77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peech Bubble: Rectangle with Corners Rounded 98">
            <a:extLst>
              <a:ext uri="{FF2B5EF4-FFF2-40B4-BE49-F238E27FC236}">
                <a16:creationId xmlns:a16="http://schemas.microsoft.com/office/drawing/2014/main" id="{E2A068B1-3CB4-4ED2-9AB1-6EB58923286B}"/>
              </a:ext>
            </a:extLst>
          </p:cNvPr>
          <p:cNvSpPr/>
          <p:nvPr/>
        </p:nvSpPr>
        <p:spPr>
          <a:xfrm>
            <a:off x="7516462" y="5785896"/>
            <a:ext cx="1353420" cy="316484"/>
          </a:xfrm>
          <a:prstGeom prst="wedgeRoundRectCallout">
            <a:avLst>
              <a:gd name="adj1" fmla="val -79311"/>
              <a:gd name="adj2" fmla="val 1659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base via Internet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EAAAFA-A9D3-4168-9CD5-2FF4A1F2FA5B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747123" y="3867421"/>
            <a:ext cx="1816248" cy="8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242F2FA4-0186-431C-85B9-B39B3F6B6A9A}"/>
              </a:ext>
            </a:extLst>
          </p:cNvPr>
          <p:cNvSpPr/>
          <p:nvPr/>
        </p:nvSpPr>
        <p:spPr>
          <a:xfrm>
            <a:off x="2345537" y="2352975"/>
            <a:ext cx="1200897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 b="1" dirty="0">
                <a:solidFill>
                  <a:srgbClr val="0070C0"/>
                </a:solidFill>
              </a:rPr>
              <a:t>Recovery / Failover Test Server</a:t>
            </a:r>
          </a:p>
        </p:txBody>
      </p:sp>
    </p:spTree>
    <p:extLst>
      <p:ext uri="{BB962C8B-B14F-4D97-AF65-F5344CB8AC3E}">
        <p14:creationId xmlns:p14="http://schemas.microsoft.com/office/powerpoint/2010/main" val="20886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392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Smith</dc:creator>
  <cp:lastModifiedBy>Graham Smith</cp:lastModifiedBy>
  <cp:revision>10</cp:revision>
  <dcterms:created xsi:type="dcterms:W3CDTF">2018-11-21T08:10:31Z</dcterms:created>
  <dcterms:modified xsi:type="dcterms:W3CDTF">2018-12-04T08:47:33Z</dcterms:modified>
</cp:coreProperties>
</file>