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86" r:id="rId3"/>
    <p:sldId id="291" r:id="rId4"/>
    <p:sldId id="292" r:id="rId5"/>
    <p:sldId id="287" r:id="rId6"/>
    <p:sldId id="288" r:id="rId7"/>
    <p:sldId id="289" r:id="rId8"/>
    <p:sldId id="256" r:id="rId9"/>
    <p:sldId id="284" r:id="rId10"/>
    <p:sldId id="262" r:id="rId11"/>
    <p:sldId id="264" r:id="rId12"/>
    <p:sldId id="265" r:id="rId13"/>
    <p:sldId id="271" r:id="rId14"/>
    <p:sldId id="270" r:id="rId15"/>
    <p:sldId id="274" r:id="rId16"/>
    <p:sldId id="275" r:id="rId17"/>
    <p:sldId id="276" r:id="rId18"/>
    <p:sldId id="277" r:id="rId19"/>
    <p:sldId id="278" r:id="rId20"/>
    <p:sldId id="279" r:id="rId21"/>
    <p:sldId id="273" r:id="rId22"/>
    <p:sldId id="281" r:id="rId23"/>
    <p:sldId id="282" r:id="rId24"/>
    <p:sldId id="283" r:id="rId25"/>
    <p:sldId id="280" r:id="rId26"/>
    <p:sldId id="272" r:id="rId27"/>
    <p:sldId id="28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aham Smith" initials="GS" lastIdx="1" clrIdx="0">
    <p:extLst>
      <p:ext uri="{19B8F6BF-5375-455C-9EA6-DF929625EA0E}">
        <p15:presenceInfo xmlns:p15="http://schemas.microsoft.com/office/powerpoint/2012/main" userId="5ff193ffc5952e7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D2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23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108" y="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F411-A911-4EC0-8BC1-9D7411600B13}" type="datetimeFigureOut">
              <a:rPr lang="en-ZA" smtClean="0"/>
              <a:t>2019/01/24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5F932-481B-482E-BC3E-EDE9198AD69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8378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F411-A911-4EC0-8BC1-9D7411600B13}" type="datetimeFigureOut">
              <a:rPr lang="en-ZA" smtClean="0"/>
              <a:t>2019/01/24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5F932-481B-482E-BC3E-EDE9198AD69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60381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F411-A911-4EC0-8BC1-9D7411600B13}" type="datetimeFigureOut">
              <a:rPr lang="en-ZA" smtClean="0"/>
              <a:t>2019/01/24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5F932-481B-482E-BC3E-EDE9198AD69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78074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F411-A911-4EC0-8BC1-9D7411600B13}" type="datetimeFigureOut">
              <a:rPr lang="en-ZA" smtClean="0"/>
              <a:t>2019/01/24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5F932-481B-482E-BC3E-EDE9198AD69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28104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F411-A911-4EC0-8BC1-9D7411600B13}" type="datetimeFigureOut">
              <a:rPr lang="en-ZA" smtClean="0"/>
              <a:t>2019/01/24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5F932-481B-482E-BC3E-EDE9198AD69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7986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F411-A911-4EC0-8BC1-9D7411600B13}" type="datetimeFigureOut">
              <a:rPr lang="en-ZA" smtClean="0"/>
              <a:t>2019/01/24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5F932-481B-482E-BC3E-EDE9198AD69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08522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F411-A911-4EC0-8BC1-9D7411600B13}" type="datetimeFigureOut">
              <a:rPr lang="en-ZA" smtClean="0"/>
              <a:t>2019/01/24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5F932-481B-482E-BC3E-EDE9198AD69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91771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F411-A911-4EC0-8BC1-9D7411600B13}" type="datetimeFigureOut">
              <a:rPr lang="en-ZA" smtClean="0"/>
              <a:t>2019/01/24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5F932-481B-482E-BC3E-EDE9198AD69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27695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F411-A911-4EC0-8BC1-9D7411600B13}" type="datetimeFigureOut">
              <a:rPr lang="en-ZA" smtClean="0"/>
              <a:t>2019/01/24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5F932-481B-482E-BC3E-EDE9198AD69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7584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F411-A911-4EC0-8BC1-9D7411600B13}" type="datetimeFigureOut">
              <a:rPr lang="en-ZA" smtClean="0"/>
              <a:t>2019/01/24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5F932-481B-482E-BC3E-EDE9198AD69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76486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F411-A911-4EC0-8BC1-9D7411600B13}" type="datetimeFigureOut">
              <a:rPr lang="en-ZA" smtClean="0"/>
              <a:t>2019/01/24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5F932-481B-482E-BC3E-EDE9198AD69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75195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9F411-A911-4EC0-8BC1-9D7411600B13}" type="datetimeFigureOut">
              <a:rPr lang="en-ZA" smtClean="0"/>
              <a:t>2019/01/24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5F932-481B-482E-BC3E-EDE9198AD69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1810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>
            <a:extLst>
              <a:ext uri="{FF2B5EF4-FFF2-40B4-BE49-F238E27FC236}">
                <a16:creationId xmlns:a16="http://schemas.microsoft.com/office/drawing/2014/main" id="{BAE1CDC6-5689-4032-8A9C-F3A791895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968" y="4398913"/>
            <a:ext cx="456293" cy="442284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A15BDB1E-4390-4479-A72E-0962A8048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0318" y="4399424"/>
            <a:ext cx="457263" cy="45726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506424D-1E4F-4D7E-B9BE-16B5C67F42E7}"/>
              </a:ext>
            </a:extLst>
          </p:cNvPr>
          <p:cNvSpPr/>
          <p:nvPr/>
        </p:nvSpPr>
        <p:spPr>
          <a:xfrm>
            <a:off x="1404809" y="671483"/>
            <a:ext cx="6096000" cy="17982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077BE4-3309-4860-A7A2-F2E51AA60FDB}"/>
              </a:ext>
            </a:extLst>
          </p:cNvPr>
          <p:cNvSpPr/>
          <p:nvPr/>
        </p:nvSpPr>
        <p:spPr>
          <a:xfrm>
            <a:off x="8272328" y="671483"/>
            <a:ext cx="1030217" cy="17982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003F05-0D29-463E-A272-15E89E793824}"/>
              </a:ext>
            </a:extLst>
          </p:cNvPr>
          <p:cNvSpPr/>
          <p:nvPr/>
        </p:nvSpPr>
        <p:spPr>
          <a:xfrm>
            <a:off x="1404809" y="671483"/>
            <a:ext cx="6096000" cy="3147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9241BE-06B5-4EA3-B88F-5AFF47891397}"/>
              </a:ext>
            </a:extLst>
          </p:cNvPr>
          <p:cNvSpPr/>
          <p:nvPr/>
        </p:nvSpPr>
        <p:spPr>
          <a:xfrm>
            <a:off x="1404809" y="2154965"/>
            <a:ext cx="6096000" cy="3147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6E06D4-8E09-4355-9320-6063D2AB2285}"/>
              </a:ext>
            </a:extLst>
          </p:cNvPr>
          <p:cNvCxnSpPr>
            <a:cxnSpLocks/>
          </p:cNvCxnSpPr>
          <p:nvPr/>
        </p:nvCxnSpPr>
        <p:spPr>
          <a:xfrm>
            <a:off x="1404809" y="350378"/>
            <a:ext cx="0" cy="2512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5CC28711-427E-4926-B365-6443BF2FDC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473" y="1866246"/>
            <a:ext cx="350527" cy="35052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5F89DF8-0A88-4674-8F65-C03AA6E090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3369" y="1961823"/>
            <a:ext cx="314770" cy="31477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AF020C3-BCD4-457B-8C6E-B6E26BCC3FDF}"/>
              </a:ext>
            </a:extLst>
          </p:cNvPr>
          <p:cNvSpPr/>
          <p:nvPr/>
        </p:nvSpPr>
        <p:spPr>
          <a:xfrm>
            <a:off x="1404809" y="3746545"/>
            <a:ext cx="6096000" cy="17982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BF74BF-CBC5-4FF8-A482-59378DF810D8}"/>
              </a:ext>
            </a:extLst>
          </p:cNvPr>
          <p:cNvSpPr/>
          <p:nvPr/>
        </p:nvSpPr>
        <p:spPr>
          <a:xfrm>
            <a:off x="8272328" y="3728929"/>
            <a:ext cx="1030217" cy="17982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1D3BFC6-27B3-4E87-8320-5DE48BEE8D0F}"/>
              </a:ext>
            </a:extLst>
          </p:cNvPr>
          <p:cNvSpPr/>
          <p:nvPr/>
        </p:nvSpPr>
        <p:spPr>
          <a:xfrm>
            <a:off x="3415470" y="3746545"/>
            <a:ext cx="4085338" cy="3147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315A0F1-70A8-43C2-9627-3748BF35C6B7}"/>
              </a:ext>
            </a:extLst>
          </p:cNvPr>
          <p:cNvSpPr/>
          <p:nvPr/>
        </p:nvSpPr>
        <p:spPr>
          <a:xfrm>
            <a:off x="3415469" y="5230027"/>
            <a:ext cx="4085339" cy="3147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017CD0E-FC9C-4066-96FF-C30F608A0AA2}"/>
              </a:ext>
            </a:extLst>
          </p:cNvPr>
          <p:cNvCxnSpPr>
            <a:cxnSpLocks/>
          </p:cNvCxnSpPr>
          <p:nvPr/>
        </p:nvCxnSpPr>
        <p:spPr>
          <a:xfrm>
            <a:off x="1404809" y="3425440"/>
            <a:ext cx="0" cy="2512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A close up of a logo&#10;&#10;Description automatically generated">
            <a:extLst>
              <a:ext uri="{FF2B5EF4-FFF2-40B4-BE49-F238E27FC236}">
                <a16:creationId xmlns:a16="http://schemas.microsoft.com/office/drawing/2014/main" id="{DA7399D6-043A-490F-BF9F-3E142C5C46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827" y="3849094"/>
            <a:ext cx="394247" cy="39424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87F992D-BB2B-4B22-8F27-45939CFDF2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6531" y="3817068"/>
            <a:ext cx="314770" cy="314770"/>
          </a:xfrm>
          <a:prstGeom prst="rect">
            <a:avLst/>
          </a:prstGeom>
        </p:spPr>
      </p:pic>
      <p:pic>
        <p:nvPicPr>
          <p:cNvPr id="28" name="Picture 27" descr="A close up of a logo&#10;&#10;Description automatically generated">
            <a:extLst>
              <a:ext uri="{FF2B5EF4-FFF2-40B4-BE49-F238E27FC236}">
                <a16:creationId xmlns:a16="http://schemas.microsoft.com/office/drawing/2014/main" id="{1CC9954B-4CA4-40FB-AB89-F79DA63C30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736" y="4969130"/>
            <a:ext cx="350527" cy="350527"/>
          </a:xfrm>
          <a:prstGeom prst="rect">
            <a:avLst/>
          </a:prstGeom>
        </p:spPr>
      </p:pic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682AF310-0CC8-447B-A01B-D8929EC9EC03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6096000" y="1850390"/>
            <a:ext cx="3011621" cy="19112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155801A1-B191-4FB9-AC7B-8DDD16D47E08}"/>
              </a:ext>
            </a:extLst>
          </p:cNvPr>
          <p:cNvCxnSpPr>
            <a:cxnSpLocks/>
          </p:cNvCxnSpPr>
          <p:nvPr/>
        </p:nvCxnSpPr>
        <p:spPr>
          <a:xfrm flipV="1">
            <a:off x="6205681" y="4945019"/>
            <a:ext cx="2776631" cy="14650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FC811C7A-AFA1-4FC5-A6A4-7A6D00E6E5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1010" y="4233809"/>
            <a:ext cx="247695" cy="24769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85C16A9-7037-4EE3-8B76-6421E66027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87436" y="1400007"/>
            <a:ext cx="320185" cy="32018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D4CE1F9-03EB-4AF8-B90B-003D7AB1FE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96130" y="4398913"/>
            <a:ext cx="320185" cy="320185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1099396A-0387-48A3-AA2B-7EF869DF3C71}"/>
              </a:ext>
            </a:extLst>
          </p:cNvPr>
          <p:cNvSpPr txBox="1"/>
          <p:nvPr/>
        </p:nvSpPr>
        <p:spPr>
          <a:xfrm>
            <a:off x="3747782" y="844828"/>
            <a:ext cx="1410054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algn="ctr"/>
            <a:r>
              <a:rPr lang="en-ZA" dirty="0"/>
              <a:t>Current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A218F47-5CC4-4346-A415-1D1634B87C00}"/>
              </a:ext>
            </a:extLst>
          </p:cNvPr>
          <p:cNvSpPr txBox="1"/>
          <p:nvPr/>
        </p:nvSpPr>
        <p:spPr>
          <a:xfrm>
            <a:off x="4335419" y="3935287"/>
            <a:ext cx="1410054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algn="ctr"/>
            <a:r>
              <a:rPr lang="en-ZA" dirty="0"/>
              <a:t>Planned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51B5A90-448C-49FC-9290-FB2CFC13933E}"/>
              </a:ext>
            </a:extLst>
          </p:cNvPr>
          <p:cNvSpPr/>
          <p:nvPr/>
        </p:nvSpPr>
        <p:spPr>
          <a:xfrm>
            <a:off x="1774304" y="4398913"/>
            <a:ext cx="820695" cy="3147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BD24054D-4038-4BFA-93B5-AA0E164FD4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8138" y="5003888"/>
            <a:ext cx="314770" cy="31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055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32BC26D8-82FB-445E-AA49-62A77D7C1EE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CB44330D-EA18-4254-AA95-EB49948539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King-Machine-Gun-Salesman-09">
            <a:extLst>
              <a:ext uri="{FF2B5EF4-FFF2-40B4-BE49-F238E27FC236}">
                <a16:creationId xmlns:a16="http://schemas.microsoft.com/office/drawing/2014/main" id="{C8EF7EF0-575B-4A8D-9277-0049580BD6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267089" y="643467"/>
            <a:ext cx="7657822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3763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739187-5D61-41AC-95B9-F078E947A34C}"/>
              </a:ext>
            </a:extLst>
          </p:cNvPr>
          <p:cNvSpPr/>
          <p:nvPr/>
        </p:nvSpPr>
        <p:spPr>
          <a:xfrm>
            <a:off x="0" y="36677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ZA" sz="2400" b="1" dirty="0"/>
              <a:t>Inbound</a:t>
            </a:r>
            <a:r>
              <a:rPr lang="en-ZA" sz="2000" b="1" dirty="0"/>
              <a:t> </a:t>
            </a:r>
            <a:r>
              <a:rPr lang="en-ZA" sz="2400" b="1" dirty="0"/>
              <a:t>Fulfilment</a:t>
            </a:r>
            <a:endParaRPr lang="en-ZA" sz="2000" b="1" dirty="0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E49D9EBD-E22E-4C94-BA44-809E1F910446}"/>
              </a:ext>
            </a:extLst>
          </p:cNvPr>
          <p:cNvSpPr/>
          <p:nvPr/>
        </p:nvSpPr>
        <p:spPr>
          <a:xfrm>
            <a:off x="1688737" y="526628"/>
            <a:ext cx="208007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Strategic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CE1BCD-5B99-4E87-9B5A-A370AFDC7473}"/>
              </a:ext>
            </a:extLst>
          </p:cNvPr>
          <p:cNvSpPr/>
          <p:nvPr/>
        </p:nvSpPr>
        <p:spPr>
          <a:xfrm>
            <a:off x="1688737" y="1070326"/>
            <a:ext cx="2080078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7EB62843-4C7A-40F8-8168-2DA3D45B414F}"/>
              </a:ext>
            </a:extLst>
          </p:cNvPr>
          <p:cNvSpPr/>
          <p:nvPr/>
        </p:nvSpPr>
        <p:spPr>
          <a:xfrm>
            <a:off x="3768814" y="526628"/>
            <a:ext cx="208007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Service provider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DB73F03-424D-499A-AC63-BE22F91EE7E9}"/>
              </a:ext>
            </a:extLst>
          </p:cNvPr>
          <p:cNvSpPr/>
          <p:nvPr/>
        </p:nvSpPr>
        <p:spPr>
          <a:xfrm>
            <a:off x="3768814" y="1070326"/>
            <a:ext cx="2080078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F200D7E0-6B73-419D-9DC3-5B0013277460}"/>
              </a:ext>
            </a:extLst>
          </p:cNvPr>
          <p:cNvSpPr/>
          <p:nvPr/>
        </p:nvSpPr>
        <p:spPr>
          <a:xfrm>
            <a:off x="5848891" y="529486"/>
            <a:ext cx="2080077" cy="526326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Operational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772DD59-9B9D-42E0-B6FD-14CE56D432B0}"/>
              </a:ext>
            </a:extLst>
          </p:cNvPr>
          <p:cNvSpPr/>
          <p:nvPr/>
        </p:nvSpPr>
        <p:spPr>
          <a:xfrm>
            <a:off x="5848891" y="1063657"/>
            <a:ext cx="2080078" cy="558110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839D13C8-8369-4CBE-AFC6-7302F4428AA8}"/>
              </a:ext>
            </a:extLst>
          </p:cNvPr>
          <p:cNvSpPr/>
          <p:nvPr/>
        </p:nvSpPr>
        <p:spPr>
          <a:xfrm>
            <a:off x="7928966" y="527804"/>
            <a:ext cx="2463259" cy="542522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Admin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431B1A2-077D-40FC-96BE-1C38631CDEA6}"/>
              </a:ext>
            </a:extLst>
          </p:cNvPr>
          <p:cNvSpPr/>
          <p:nvPr/>
        </p:nvSpPr>
        <p:spPr>
          <a:xfrm>
            <a:off x="7928966" y="1071502"/>
            <a:ext cx="2463260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C3E2EC5-1904-432C-B460-2F8E86592335}"/>
              </a:ext>
            </a:extLst>
          </p:cNvPr>
          <p:cNvSpPr/>
          <p:nvPr/>
        </p:nvSpPr>
        <p:spPr>
          <a:xfrm>
            <a:off x="1799774" y="1285102"/>
            <a:ext cx="1770829" cy="42758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‘Nett Stock’ Optimised Demand Planning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44B3361-1927-4065-AA04-2BF2939601BA}"/>
              </a:ext>
            </a:extLst>
          </p:cNvPr>
          <p:cNvSpPr/>
          <p:nvPr/>
        </p:nvSpPr>
        <p:spPr>
          <a:xfrm>
            <a:off x="3967024" y="1285101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Supplier Availability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CC1D1C4-8D7F-4347-A1FC-1417326DBEB3}"/>
              </a:ext>
            </a:extLst>
          </p:cNvPr>
          <p:cNvCxnSpPr>
            <a:cxnSpLocks/>
            <a:stCxn id="24" idx="1"/>
            <a:endCxn id="23" idx="3"/>
          </p:cNvCxnSpPr>
          <p:nvPr/>
        </p:nvCxnSpPr>
        <p:spPr>
          <a:xfrm flipH="1">
            <a:off x="3570603" y="1498893"/>
            <a:ext cx="396421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04A3F6C-1CDF-43EC-B2AE-F68519F5438A}"/>
              </a:ext>
            </a:extLst>
          </p:cNvPr>
          <p:cNvSpPr/>
          <p:nvPr/>
        </p:nvSpPr>
        <p:spPr>
          <a:xfrm>
            <a:off x="1799773" y="2119480"/>
            <a:ext cx="1770829" cy="42758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Purchasing Modelling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347C3B6-51E9-40E6-9E92-5729034C7754}"/>
              </a:ext>
            </a:extLst>
          </p:cNvPr>
          <p:cNvCxnSpPr>
            <a:cxnSpLocks/>
            <a:stCxn id="23" idx="2"/>
            <a:endCxn id="29" idx="0"/>
          </p:cNvCxnSpPr>
          <p:nvPr/>
        </p:nvCxnSpPr>
        <p:spPr>
          <a:xfrm flipH="1">
            <a:off x="2685188" y="1712685"/>
            <a:ext cx="1" cy="4067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23E3B97-80EE-46F4-89D1-B9598773F7F0}"/>
              </a:ext>
            </a:extLst>
          </p:cNvPr>
          <p:cNvSpPr/>
          <p:nvPr/>
        </p:nvSpPr>
        <p:spPr>
          <a:xfrm>
            <a:off x="3967024" y="3024856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Supplier Execution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EE557A6-4D04-45D8-9D53-5F7B4B657A70}"/>
              </a:ext>
            </a:extLst>
          </p:cNvPr>
          <p:cNvSpPr/>
          <p:nvPr/>
        </p:nvSpPr>
        <p:spPr>
          <a:xfrm>
            <a:off x="8112667" y="2119480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Purchase Orders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8A0A3D5-E7EE-488F-999C-FD4C749F691B}"/>
              </a:ext>
            </a:extLst>
          </p:cNvPr>
          <p:cNvCxnSpPr>
            <a:cxnSpLocks/>
            <a:stCxn id="29" idx="3"/>
            <a:endCxn id="35" idx="1"/>
          </p:cNvCxnSpPr>
          <p:nvPr/>
        </p:nvCxnSpPr>
        <p:spPr>
          <a:xfrm>
            <a:off x="3570602" y="2333272"/>
            <a:ext cx="454206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7170F1D1-C7A0-4FF7-84CE-3D26D03C210F}"/>
              </a:ext>
            </a:extLst>
          </p:cNvPr>
          <p:cNvSpPr/>
          <p:nvPr/>
        </p:nvSpPr>
        <p:spPr>
          <a:xfrm>
            <a:off x="3967024" y="4118964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Shipping / Courier Notification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195AF634-251C-4AC4-BACA-EB73BECF0674}"/>
              </a:ext>
            </a:extLst>
          </p:cNvPr>
          <p:cNvSpPr/>
          <p:nvPr/>
        </p:nvSpPr>
        <p:spPr>
          <a:xfrm>
            <a:off x="6085283" y="4121090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Receiving Planning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69653361-F85D-4D0D-AA6F-4E01BDF98E7F}"/>
              </a:ext>
            </a:extLst>
          </p:cNvPr>
          <p:cNvSpPr/>
          <p:nvPr/>
        </p:nvSpPr>
        <p:spPr>
          <a:xfrm>
            <a:off x="6085283" y="5290271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Goods Receiving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5BFF96F-0C3F-4444-BA9C-50296E01AED4}"/>
              </a:ext>
            </a:extLst>
          </p:cNvPr>
          <p:cNvCxnSpPr>
            <a:cxnSpLocks/>
            <a:stCxn id="34" idx="2"/>
            <a:endCxn id="43" idx="0"/>
          </p:cNvCxnSpPr>
          <p:nvPr/>
        </p:nvCxnSpPr>
        <p:spPr>
          <a:xfrm>
            <a:off x="4808851" y="3452439"/>
            <a:ext cx="0" cy="666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380C98F0-A40A-4DD1-82AD-EEC44F99BB48}"/>
              </a:ext>
            </a:extLst>
          </p:cNvPr>
          <p:cNvCxnSpPr>
            <a:cxnSpLocks/>
            <a:stCxn id="44" idx="1"/>
            <a:endCxn id="43" idx="3"/>
          </p:cNvCxnSpPr>
          <p:nvPr/>
        </p:nvCxnSpPr>
        <p:spPr>
          <a:xfrm rot="10800000">
            <a:off x="5650679" y="4332756"/>
            <a:ext cx="434605" cy="2126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5000734-68BB-4903-87A5-58B5FB2AA68A}"/>
              </a:ext>
            </a:extLst>
          </p:cNvPr>
          <p:cNvCxnSpPr>
            <a:cxnSpLocks/>
            <a:stCxn id="44" idx="2"/>
            <a:endCxn id="45" idx="0"/>
          </p:cNvCxnSpPr>
          <p:nvPr/>
        </p:nvCxnSpPr>
        <p:spPr>
          <a:xfrm>
            <a:off x="6927110" y="4548673"/>
            <a:ext cx="0" cy="7415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E802047B-CACD-4960-A9B9-F0E9794D6933}"/>
              </a:ext>
            </a:extLst>
          </p:cNvPr>
          <p:cNvSpPr/>
          <p:nvPr/>
        </p:nvSpPr>
        <p:spPr>
          <a:xfrm>
            <a:off x="8150847" y="5804799"/>
            <a:ext cx="164547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Supplier Remittance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D03F3B86-1CC3-4408-98B4-A561A81641F7}"/>
              </a:ext>
            </a:extLst>
          </p:cNvPr>
          <p:cNvSpPr/>
          <p:nvPr/>
        </p:nvSpPr>
        <p:spPr>
          <a:xfrm>
            <a:off x="3967024" y="5290270"/>
            <a:ext cx="1683654" cy="42758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Variance Notification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8F0D5C1-26CD-43A3-AC67-CB5B09F50AE7}"/>
              </a:ext>
            </a:extLst>
          </p:cNvPr>
          <p:cNvCxnSpPr>
            <a:cxnSpLocks/>
            <a:stCxn id="45" idx="1"/>
            <a:endCxn id="75" idx="3"/>
          </p:cNvCxnSpPr>
          <p:nvPr/>
        </p:nvCxnSpPr>
        <p:spPr>
          <a:xfrm flipH="1" flipV="1">
            <a:off x="5650678" y="5504062"/>
            <a:ext cx="43460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1BC05114-5A4D-447D-8D80-9792BA2FAAF8}"/>
              </a:ext>
            </a:extLst>
          </p:cNvPr>
          <p:cNvSpPr/>
          <p:nvPr/>
        </p:nvSpPr>
        <p:spPr>
          <a:xfrm>
            <a:off x="8113487" y="3024856"/>
            <a:ext cx="1682834" cy="427583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Letter of Credit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BFE9E60-0237-4942-A2BA-BCA647684DB9}"/>
              </a:ext>
            </a:extLst>
          </p:cNvPr>
          <p:cNvCxnSpPr>
            <a:cxnSpLocks/>
            <a:stCxn id="34" idx="3"/>
            <a:endCxn id="81" idx="1"/>
          </p:cNvCxnSpPr>
          <p:nvPr/>
        </p:nvCxnSpPr>
        <p:spPr>
          <a:xfrm>
            <a:off x="5650678" y="3238648"/>
            <a:ext cx="246280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813B2BC-0B29-48F7-B204-38C76DBD536C}"/>
              </a:ext>
            </a:extLst>
          </p:cNvPr>
          <p:cNvCxnSpPr>
            <a:cxnSpLocks/>
            <a:stCxn id="35" idx="2"/>
            <a:endCxn id="81" idx="0"/>
          </p:cNvCxnSpPr>
          <p:nvPr/>
        </p:nvCxnSpPr>
        <p:spPr>
          <a:xfrm>
            <a:off x="8954494" y="2547063"/>
            <a:ext cx="410" cy="477793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E9987C94-CFBE-4C73-94DA-7349EF5C5215}"/>
              </a:ext>
            </a:extLst>
          </p:cNvPr>
          <p:cNvCxnSpPr>
            <a:cxnSpLocks/>
            <a:stCxn id="121" idx="3"/>
            <a:endCxn id="66" idx="3"/>
          </p:cNvCxnSpPr>
          <p:nvPr/>
        </p:nvCxnSpPr>
        <p:spPr>
          <a:xfrm flipH="1">
            <a:off x="9796321" y="4342727"/>
            <a:ext cx="1" cy="1675864"/>
          </a:xfrm>
          <a:prstGeom prst="bentConnector3">
            <a:avLst>
              <a:gd name="adj1" fmla="val -22860000000"/>
            </a:avLst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B460C366-7CEF-4C04-9E86-93C795C3B304}"/>
              </a:ext>
            </a:extLst>
          </p:cNvPr>
          <p:cNvSpPr/>
          <p:nvPr/>
        </p:nvSpPr>
        <p:spPr>
          <a:xfrm>
            <a:off x="8150848" y="4128935"/>
            <a:ext cx="164547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Order Validation</a:t>
            </a:r>
          </a:p>
        </p:txBody>
      </p: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16761BE1-4B6C-4566-9A44-5ACE3996B309}"/>
              </a:ext>
            </a:extLst>
          </p:cNvPr>
          <p:cNvCxnSpPr>
            <a:cxnSpLocks/>
            <a:stCxn id="121" idx="2"/>
            <a:endCxn id="45" idx="0"/>
          </p:cNvCxnSpPr>
          <p:nvPr/>
        </p:nvCxnSpPr>
        <p:spPr>
          <a:xfrm rot="5400000">
            <a:off x="7583472" y="3900157"/>
            <a:ext cx="733753" cy="204647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BF0CD456-9752-4EE6-8967-55A928B5882C}"/>
              </a:ext>
            </a:extLst>
          </p:cNvPr>
          <p:cNvCxnSpPr>
            <a:cxnSpLocks/>
            <a:stCxn id="35" idx="3"/>
            <a:endCxn id="121" idx="3"/>
          </p:cNvCxnSpPr>
          <p:nvPr/>
        </p:nvCxnSpPr>
        <p:spPr>
          <a:xfrm>
            <a:off x="9796321" y="2333272"/>
            <a:ext cx="1" cy="2009455"/>
          </a:xfrm>
          <a:prstGeom prst="bentConnector3">
            <a:avLst>
              <a:gd name="adj1" fmla="val 22860100000"/>
            </a:avLst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Flowchart: Connector 144">
            <a:extLst>
              <a:ext uri="{FF2B5EF4-FFF2-40B4-BE49-F238E27FC236}">
                <a16:creationId xmlns:a16="http://schemas.microsoft.com/office/drawing/2014/main" id="{2E2118AF-D6BB-4FD9-9CE4-A6B433B523E6}"/>
              </a:ext>
            </a:extLst>
          </p:cNvPr>
          <p:cNvSpPr/>
          <p:nvPr/>
        </p:nvSpPr>
        <p:spPr>
          <a:xfrm>
            <a:off x="6693567" y="6018591"/>
            <a:ext cx="464457" cy="37575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65CD7D46-6BFD-4D83-93AA-CE97244127EC}"/>
              </a:ext>
            </a:extLst>
          </p:cNvPr>
          <p:cNvCxnSpPr>
            <a:stCxn id="45" idx="2"/>
            <a:endCxn id="145" idx="0"/>
          </p:cNvCxnSpPr>
          <p:nvPr/>
        </p:nvCxnSpPr>
        <p:spPr>
          <a:xfrm flipH="1">
            <a:off x="6925796" y="5717854"/>
            <a:ext cx="1314" cy="300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9CC5D8A3-E934-440F-88BA-107352DD9385}"/>
              </a:ext>
            </a:extLst>
          </p:cNvPr>
          <p:cNvSpPr/>
          <p:nvPr/>
        </p:nvSpPr>
        <p:spPr>
          <a:xfrm>
            <a:off x="1799773" y="5290269"/>
            <a:ext cx="1770829" cy="42758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Adjust Purchasing Modelling</a:t>
            </a: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279644A0-C0D6-4B6C-A5FD-AF32AACF1B1F}"/>
              </a:ext>
            </a:extLst>
          </p:cNvPr>
          <p:cNvCxnSpPr>
            <a:cxnSpLocks/>
            <a:stCxn id="29" idx="2"/>
            <a:endCxn id="148" idx="0"/>
          </p:cNvCxnSpPr>
          <p:nvPr/>
        </p:nvCxnSpPr>
        <p:spPr>
          <a:xfrm>
            <a:off x="2685188" y="2547063"/>
            <a:ext cx="0" cy="27432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27E1C8AC-8880-4A48-8F57-89119F317E75}"/>
              </a:ext>
            </a:extLst>
          </p:cNvPr>
          <p:cNvCxnSpPr>
            <a:cxnSpLocks/>
            <a:stCxn id="75" idx="1"/>
            <a:endCxn id="148" idx="3"/>
          </p:cNvCxnSpPr>
          <p:nvPr/>
        </p:nvCxnSpPr>
        <p:spPr>
          <a:xfrm flipH="1" flipV="1">
            <a:off x="3570602" y="5504061"/>
            <a:ext cx="3964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Star: 4 Points 159">
            <a:extLst>
              <a:ext uri="{FF2B5EF4-FFF2-40B4-BE49-F238E27FC236}">
                <a16:creationId xmlns:a16="http://schemas.microsoft.com/office/drawing/2014/main" id="{642D1D93-E232-4C01-B5DB-84B5476F8B58}"/>
              </a:ext>
            </a:extLst>
          </p:cNvPr>
          <p:cNvSpPr/>
          <p:nvPr/>
        </p:nvSpPr>
        <p:spPr>
          <a:xfrm>
            <a:off x="7587632" y="3978250"/>
            <a:ext cx="209877" cy="224120"/>
          </a:xfrm>
          <a:prstGeom prst="star4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61" name="Star: 4 Points 160">
            <a:extLst>
              <a:ext uri="{FF2B5EF4-FFF2-40B4-BE49-F238E27FC236}">
                <a16:creationId xmlns:a16="http://schemas.microsoft.com/office/drawing/2014/main" id="{D93B344B-B230-42B0-A7FC-CA2AA8714EC4}"/>
              </a:ext>
            </a:extLst>
          </p:cNvPr>
          <p:cNvSpPr/>
          <p:nvPr/>
        </p:nvSpPr>
        <p:spPr>
          <a:xfrm>
            <a:off x="9536249" y="3978250"/>
            <a:ext cx="209877" cy="224120"/>
          </a:xfrm>
          <a:prstGeom prst="star4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62" name="Star: 4 Points 161">
            <a:extLst>
              <a:ext uri="{FF2B5EF4-FFF2-40B4-BE49-F238E27FC236}">
                <a16:creationId xmlns:a16="http://schemas.microsoft.com/office/drawing/2014/main" id="{F8FC63AC-4F12-4E52-98DF-4DE545D8F202}"/>
              </a:ext>
            </a:extLst>
          </p:cNvPr>
          <p:cNvSpPr/>
          <p:nvPr/>
        </p:nvSpPr>
        <p:spPr>
          <a:xfrm>
            <a:off x="7494115" y="5112238"/>
            <a:ext cx="209877" cy="224120"/>
          </a:xfrm>
          <a:prstGeom prst="star4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67" name="Flowchart: Connector 166">
            <a:extLst>
              <a:ext uri="{FF2B5EF4-FFF2-40B4-BE49-F238E27FC236}">
                <a16:creationId xmlns:a16="http://schemas.microsoft.com/office/drawing/2014/main" id="{F62F18BD-0211-4D26-AC7E-7A5461113677}"/>
              </a:ext>
            </a:extLst>
          </p:cNvPr>
          <p:cNvSpPr/>
          <p:nvPr/>
        </p:nvSpPr>
        <p:spPr>
          <a:xfrm>
            <a:off x="6676966" y="5952755"/>
            <a:ext cx="464457" cy="37575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68" name="Speech Bubble: Oval 167">
            <a:extLst>
              <a:ext uri="{FF2B5EF4-FFF2-40B4-BE49-F238E27FC236}">
                <a16:creationId xmlns:a16="http://schemas.microsoft.com/office/drawing/2014/main" id="{4252296E-3755-487B-812D-FA6225545E81}"/>
              </a:ext>
            </a:extLst>
          </p:cNvPr>
          <p:cNvSpPr/>
          <p:nvPr/>
        </p:nvSpPr>
        <p:spPr>
          <a:xfrm>
            <a:off x="6343110" y="2547063"/>
            <a:ext cx="1769146" cy="435572"/>
          </a:xfrm>
          <a:prstGeom prst="wedgeEllipseCallout">
            <a:avLst>
              <a:gd name="adj1" fmla="val 58236"/>
              <a:gd name="adj2" fmla="val 4021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000" b="1" dirty="0">
                <a:solidFill>
                  <a:schemeClr val="tx1"/>
                </a:solidFill>
              </a:rPr>
              <a:t>Revisit stock costing / forward cover</a:t>
            </a:r>
          </a:p>
        </p:txBody>
      </p:sp>
      <p:sp>
        <p:nvSpPr>
          <p:cNvPr id="169" name="Speech Bubble: Oval 168">
            <a:extLst>
              <a:ext uri="{FF2B5EF4-FFF2-40B4-BE49-F238E27FC236}">
                <a16:creationId xmlns:a16="http://schemas.microsoft.com/office/drawing/2014/main" id="{196E6A75-12AE-4480-A2F0-C9C85B85B3F0}"/>
              </a:ext>
            </a:extLst>
          </p:cNvPr>
          <p:cNvSpPr/>
          <p:nvPr/>
        </p:nvSpPr>
        <p:spPr>
          <a:xfrm>
            <a:off x="8093657" y="5137378"/>
            <a:ext cx="2151773" cy="435572"/>
          </a:xfrm>
          <a:prstGeom prst="wedgeEllipseCallout">
            <a:avLst>
              <a:gd name="adj1" fmla="val 3830"/>
              <a:gd name="adj2" fmla="val 9546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000" b="1" dirty="0">
                <a:solidFill>
                  <a:schemeClr val="tx1"/>
                </a:solidFill>
              </a:rPr>
              <a:t>Revisit Supplier Statement  to remittance format</a:t>
            </a:r>
          </a:p>
        </p:txBody>
      </p:sp>
      <p:sp>
        <p:nvSpPr>
          <p:cNvPr id="50" name="Star: 4 Points 49">
            <a:extLst>
              <a:ext uri="{FF2B5EF4-FFF2-40B4-BE49-F238E27FC236}">
                <a16:creationId xmlns:a16="http://schemas.microsoft.com/office/drawing/2014/main" id="{0A9C5F3A-CED3-4AE7-85A8-C4197399F1E5}"/>
              </a:ext>
            </a:extLst>
          </p:cNvPr>
          <p:cNvSpPr/>
          <p:nvPr/>
        </p:nvSpPr>
        <p:spPr>
          <a:xfrm>
            <a:off x="5444838" y="4009030"/>
            <a:ext cx="209877" cy="224120"/>
          </a:xfrm>
          <a:prstGeom prst="star4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1" name="Star: 4 Points 50">
            <a:extLst>
              <a:ext uri="{FF2B5EF4-FFF2-40B4-BE49-F238E27FC236}">
                <a16:creationId xmlns:a16="http://schemas.microsoft.com/office/drawing/2014/main" id="{7243C404-AA5A-4328-9EFA-FFFBCE69503E}"/>
              </a:ext>
            </a:extLst>
          </p:cNvPr>
          <p:cNvSpPr/>
          <p:nvPr/>
        </p:nvSpPr>
        <p:spPr>
          <a:xfrm>
            <a:off x="5376696" y="5179538"/>
            <a:ext cx="209877" cy="224120"/>
          </a:xfrm>
          <a:prstGeom prst="star4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06634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739187-5D61-41AC-95B9-F078E947A34C}"/>
              </a:ext>
            </a:extLst>
          </p:cNvPr>
          <p:cNvSpPr/>
          <p:nvPr/>
        </p:nvSpPr>
        <p:spPr>
          <a:xfrm>
            <a:off x="0" y="36677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ZA" sz="2400" b="1" dirty="0"/>
              <a:t>Supplier Goods Receiving</a:t>
            </a:r>
            <a:endParaRPr lang="en-ZA" sz="2000" b="1" dirty="0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E49D9EBD-E22E-4C94-BA44-809E1F910446}"/>
              </a:ext>
            </a:extLst>
          </p:cNvPr>
          <p:cNvSpPr/>
          <p:nvPr/>
        </p:nvSpPr>
        <p:spPr>
          <a:xfrm>
            <a:off x="1688737" y="526628"/>
            <a:ext cx="237793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AU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Operational – container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CE1BCD-5B99-4E87-9B5A-A370AFDC7473}"/>
              </a:ext>
            </a:extLst>
          </p:cNvPr>
          <p:cNvSpPr/>
          <p:nvPr/>
        </p:nvSpPr>
        <p:spPr>
          <a:xfrm>
            <a:off x="1688737" y="1070326"/>
            <a:ext cx="2377936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C3E2EC5-1904-432C-B460-2F8E86592335}"/>
              </a:ext>
            </a:extLst>
          </p:cNvPr>
          <p:cNvSpPr/>
          <p:nvPr/>
        </p:nvSpPr>
        <p:spPr>
          <a:xfrm>
            <a:off x="2052443" y="1164788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Record container to shipping Documentation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04A3F6C-1CDF-43EC-B2AE-F68519F5438A}"/>
              </a:ext>
            </a:extLst>
          </p:cNvPr>
          <p:cNvSpPr/>
          <p:nvPr/>
        </p:nvSpPr>
        <p:spPr>
          <a:xfrm>
            <a:off x="2052441" y="1830722"/>
            <a:ext cx="1581101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Offload container – start / end times</a:t>
            </a:r>
          </a:p>
        </p:txBody>
      </p:sp>
      <p:sp>
        <p:nvSpPr>
          <p:cNvPr id="40" name="Flowchart: Process 39">
            <a:extLst>
              <a:ext uri="{FF2B5EF4-FFF2-40B4-BE49-F238E27FC236}">
                <a16:creationId xmlns:a16="http://schemas.microsoft.com/office/drawing/2014/main" id="{959D3C36-B5AA-4214-A502-697F55B11E01}"/>
              </a:ext>
            </a:extLst>
          </p:cNvPr>
          <p:cNvSpPr/>
          <p:nvPr/>
        </p:nvSpPr>
        <p:spPr>
          <a:xfrm>
            <a:off x="4053859" y="526628"/>
            <a:ext cx="237793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AU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Operational – rejected goods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AAAC210-1668-476A-B783-C46B79091F6B}"/>
              </a:ext>
            </a:extLst>
          </p:cNvPr>
          <p:cNvSpPr/>
          <p:nvPr/>
        </p:nvSpPr>
        <p:spPr>
          <a:xfrm>
            <a:off x="4053859" y="1070326"/>
            <a:ext cx="2377936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B5B4CAAE-03F4-4A9D-B339-C7056BA98FF4}"/>
              </a:ext>
            </a:extLst>
          </p:cNvPr>
          <p:cNvSpPr/>
          <p:nvPr/>
        </p:nvSpPr>
        <p:spPr>
          <a:xfrm>
            <a:off x="2052440" y="2598944"/>
            <a:ext cx="1581101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Validate pallets/packing to shipping docs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2A8937F-E501-4DE1-8EDC-789FFC02EEDF}"/>
              </a:ext>
            </a:extLst>
          </p:cNvPr>
          <p:cNvSpPr/>
          <p:nvPr/>
        </p:nvSpPr>
        <p:spPr>
          <a:xfrm>
            <a:off x="4369144" y="1164787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Unpack goods received – record start of process 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8B0050F6-6B83-4234-B8E9-0DA3C3E07FEC}"/>
              </a:ext>
            </a:extLst>
          </p:cNvPr>
          <p:cNvSpPr/>
          <p:nvPr/>
        </p:nvSpPr>
        <p:spPr>
          <a:xfrm>
            <a:off x="4371237" y="1845537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Inspection &amp; scan / record </a:t>
            </a:r>
            <a:r>
              <a:rPr lang="en-ZA" sz="1100" b="1" i="1" u="sng" dirty="0">
                <a:solidFill>
                  <a:srgbClr val="002060"/>
                </a:solidFill>
              </a:rPr>
              <a:t>ALL</a:t>
            </a:r>
            <a:r>
              <a:rPr lang="en-ZA" sz="1100" b="1" dirty="0">
                <a:solidFill>
                  <a:srgbClr val="002060"/>
                </a:solidFill>
              </a:rPr>
              <a:t> goods received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C12F831-1BE8-4007-BC89-A34602FB0EEC}"/>
              </a:ext>
            </a:extLst>
          </p:cNvPr>
          <p:cNvSpPr/>
          <p:nvPr/>
        </p:nvSpPr>
        <p:spPr>
          <a:xfrm>
            <a:off x="4373154" y="3354797"/>
            <a:ext cx="1581100" cy="42758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Warehouse Goods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B76F784A-B7CA-4C5E-B07C-AF622A3FB41A}"/>
              </a:ext>
            </a:extLst>
          </p:cNvPr>
          <p:cNvSpPr/>
          <p:nvPr/>
        </p:nvSpPr>
        <p:spPr>
          <a:xfrm>
            <a:off x="4381176" y="5650203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Escalate non-conforming import suppliers </a:t>
            </a:r>
          </a:p>
        </p:txBody>
      </p:sp>
      <p:sp>
        <p:nvSpPr>
          <p:cNvPr id="54" name="Flowchart: Process 53">
            <a:extLst>
              <a:ext uri="{FF2B5EF4-FFF2-40B4-BE49-F238E27FC236}">
                <a16:creationId xmlns:a16="http://schemas.microsoft.com/office/drawing/2014/main" id="{A94CBC1B-5EAA-4CF7-9E6A-5DE070D44C58}"/>
              </a:ext>
            </a:extLst>
          </p:cNvPr>
          <p:cNvSpPr/>
          <p:nvPr/>
        </p:nvSpPr>
        <p:spPr>
          <a:xfrm>
            <a:off x="6432109" y="522612"/>
            <a:ext cx="237793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AU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Supplier Returns Process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4F18142-52CC-4D58-B5EA-56651B460CD2}"/>
              </a:ext>
            </a:extLst>
          </p:cNvPr>
          <p:cNvSpPr/>
          <p:nvPr/>
        </p:nvSpPr>
        <p:spPr>
          <a:xfrm>
            <a:off x="6432109" y="1066310"/>
            <a:ext cx="2377936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531CA9BD-9F02-42EB-8CEB-E28250372319}"/>
              </a:ext>
            </a:extLst>
          </p:cNvPr>
          <p:cNvSpPr/>
          <p:nvPr/>
        </p:nvSpPr>
        <p:spPr>
          <a:xfrm>
            <a:off x="4373154" y="4112897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Quarantine goods not ordered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BABCBC75-5626-4FBE-88D2-B1899B696A5F}"/>
              </a:ext>
            </a:extLst>
          </p:cNvPr>
          <p:cNvSpPr/>
          <p:nvPr/>
        </p:nvSpPr>
        <p:spPr>
          <a:xfrm>
            <a:off x="2052439" y="4086443"/>
            <a:ext cx="1581101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Visual check pallet / other damage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D464C66C-35D6-445F-BFB8-AAA17FCB07A6}"/>
              </a:ext>
            </a:extLst>
          </p:cNvPr>
          <p:cNvSpPr/>
          <p:nvPr/>
        </p:nvSpPr>
        <p:spPr>
          <a:xfrm>
            <a:off x="2052439" y="4817946"/>
            <a:ext cx="1581101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Notify interested parties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03B0F836-DD22-4A2A-BDC5-E3747F71485F}"/>
              </a:ext>
            </a:extLst>
          </p:cNvPr>
          <p:cNvSpPr/>
          <p:nvPr/>
        </p:nvSpPr>
        <p:spPr>
          <a:xfrm>
            <a:off x="4374443" y="4854032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Return goods local suppliers / adjust P/Order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6EE3BE91-8A2B-4AB1-B2AD-9AD1BF536896}"/>
              </a:ext>
            </a:extLst>
          </p:cNvPr>
          <p:cNvSpPr/>
          <p:nvPr/>
        </p:nvSpPr>
        <p:spPr>
          <a:xfrm>
            <a:off x="2063090" y="5617494"/>
            <a:ext cx="1581101" cy="427583"/>
          </a:xfrm>
          <a:prstGeom prst="roundRect">
            <a:avLst/>
          </a:prstGeom>
          <a:solidFill>
            <a:srgbClr val="E1D2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Quarantine damaged goods 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1A86580-A02C-45AC-A29F-7B0E3E89EF60}"/>
              </a:ext>
            </a:extLst>
          </p:cNvPr>
          <p:cNvSpPr/>
          <p:nvPr/>
        </p:nvSpPr>
        <p:spPr>
          <a:xfrm>
            <a:off x="6770945" y="3340275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Get MRA from Supplier &amp; record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5D5D4DCD-5F62-4B4B-A5BB-A0354EE9A43E}"/>
              </a:ext>
            </a:extLst>
          </p:cNvPr>
          <p:cNvSpPr/>
          <p:nvPr/>
        </p:nvSpPr>
        <p:spPr>
          <a:xfrm>
            <a:off x="6770945" y="4875163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Arrange Courier Collection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F40F2B30-569D-40FD-ADAD-47598193505A}"/>
              </a:ext>
            </a:extLst>
          </p:cNvPr>
          <p:cNvSpPr/>
          <p:nvPr/>
        </p:nvSpPr>
        <p:spPr>
          <a:xfrm>
            <a:off x="6773953" y="5666316"/>
            <a:ext cx="1581100" cy="42758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Courier / own fleet system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740AB968-5179-4962-996E-057838E810DF}"/>
              </a:ext>
            </a:extLst>
          </p:cNvPr>
          <p:cNvSpPr/>
          <p:nvPr/>
        </p:nvSpPr>
        <p:spPr>
          <a:xfrm>
            <a:off x="6777224" y="4084011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Generate Supplier RFC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DDA949C-3C90-4F47-B4A8-4121C9F719FA}"/>
              </a:ext>
            </a:extLst>
          </p:cNvPr>
          <p:cNvCxnSpPr>
            <a:cxnSpLocks/>
            <a:stCxn id="23" idx="2"/>
            <a:endCxn id="29" idx="0"/>
          </p:cNvCxnSpPr>
          <p:nvPr/>
        </p:nvCxnSpPr>
        <p:spPr>
          <a:xfrm flipH="1">
            <a:off x="2842992" y="1592371"/>
            <a:ext cx="1" cy="238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9FD0986-0F87-4513-B76F-12A92204AB9A}"/>
              </a:ext>
            </a:extLst>
          </p:cNvPr>
          <p:cNvCxnSpPr>
            <a:stCxn id="29" idx="2"/>
            <a:endCxn id="42" idx="0"/>
          </p:cNvCxnSpPr>
          <p:nvPr/>
        </p:nvCxnSpPr>
        <p:spPr>
          <a:xfrm flipH="1">
            <a:off x="2842991" y="2258305"/>
            <a:ext cx="1" cy="340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651996C-51CB-4E82-9200-857D4984196D}"/>
              </a:ext>
            </a:extLst>
          </p:cNvPr>
          <p:cNvCxnSpPr>
            <a:cxnSpLocks/>
            <a:stCxn id="42" idx="2"/>
            <a:endCxn id="132" idx="0"/>
          </p:cNvCxnSpPr>
          <p:nvPr/>
        </p:nvCxnSpPr>
        <p:spPr>
          <a:xfrm>
            <a:off x="2842991" y="3026527"/>
            <a:ext cx="5324" cy="345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70E8675-9C99-458B-ADCA-DE2A4A3E72C4}"/>
              </a:ext>
            </a:extLst>
          </p:cNvPr>
          <p:cNvCxnSpPr>
            <a:stCxn id="58" idx="2"/>
            <a:endCxn id="60" idx="0"/>
          </p:cNvCxnSpPr>
          <p:nvPr/>
        </p:nvCxnSpPr>
        <p:spPr>
          <a:xfrm>
            <a:off x="2842990" y="4514026"/>
            <a:ext cx="0" cy="303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1F98A1C-C750-4F0B-BA81-F67F887C74EE}"/>
              </a:ext>
            </a:extLst>
          </p:cNvPr>
          <p:cNvCxnSpPr>
            <a:cxnSpLocks/>
            <a:stCxn id="60" idx="2"/>
            <a:endCxn id="67" idx="0"/>
          </p:cNvCxnSpPr>
          <p:nvPr/>
        </p:nvCxnSpPr>
        <p:spPr>
          <a:xfrm>
            <a:off x="2842990" y="5245529"/>
            <a:ext cx="10651" cy="371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56CDC3A4-4652-4F3E-8A3F-5A00450BFE28}"/>
              </a:ext>
            </a:extLst>
          </p:cNvPr>
          <p:cNvCxnSpPr>
            <a:cxnSpLocks/>
            <a:stCxn id="67" idx="2"/>
            <a:endCxn id="48" idx="1"/>
          </p:cNvCxnSpPr>
          <p:nvPr/>
        </p:nvCxnSpPr>
        <p:spPr>
          <a:xfrm rot="5400000" flipH="1" flipV="1">
            <a:off x="1278143" y="2954076"/>
            <a:ext cx="4666498" cy="1515503"/>
          </a:xfrm>
          <a:prstGeom prst="bentConnector4">
            <a:avLst>
              <a:gd name="adj1" fmla="val -4899"/>
              <a:gd name="adj2" fmla="val 760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75BA4133-546F-4F7F-BB12-87820F47255F}"/>
              </a:ext>
            </a:extLst>
          </p:cNvPr>
          <p:cNvSpPr/>
          <p:nvPr/>
        </p:nvSpPr>
        <p:spPr>
          <a:xfrm>
            <a:off x="4372440" y="2598944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Record end of process</a:t>
            </a:r>
          </a:p>
          <a:p>
            <a:pPr algn="ctr"/>
            <a:r>
              <a:rPr lang="en-ZA" sz="1100" b="1" dirty="0">
                <a:solidFill>
                  <a:srgbClr val="002060"/>
                </a:solidFill>
              </a:rPr>
              <a:t>(Staff / process metrics)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210ED5A-1955-4FEA-844B-989869B42960}"/>
              </a:ext>
            </a:extLst>
          </p:cNvPr>
          <p:cNvCxnSpPr>
            <a:stCxn id="48" idx="2"/>
            <a:endCxn id="49" idx="0"/>
          </p:cNvCxnSpPr>
          <p:nvPr/>
        </p:nvCxnSpPr>
        <p:spPr>
          <a:xfrm>
            <a:off x="5159694" y="1592370"/>
            <a:ext cx="2093" cy="253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63877631-763F-4F98-98B7-97A7F0591E15}"/>
              </a:ext>
            </a:extLst>
          </p:cNvPr>
          <p:cNvCxnSpPr>
            <a:stCxn id="49" idx="2"/>
            <a:endCxn id="101" idx="0"/>
          </p:cNvCxnSpPr>
          <p:nvPr/>
        </p:nvCxnSpPr>
        <p:spPr>
          <a:xfrm>
            <a:off x="5161787" y="2273120"/>
            <a:ext cx="1203" cy="325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B10A507-7956-4483-9E72-16FC715723C8}"/>
              </a:ext>
            </a:extLst>
          </p:cNvPr>
          <p:cNvCxnSpPr>
            <a:stCxn id="101" idx="2"/>
            <a:endCxn id="50" idx="0"/>
          </p:cNvCxnSpPr>
          <p:nvPr/>
        </p:nvCxnSpPr>
        <p:spPr>
          <a:xfrm>
            <a:off x="5162990" y="3026527"/>
            <a:ext cx="714" cy="328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A3F61841-5664-4444-960D-2A43E807A06B}"/>
              </a:ext>
            </a:extLst>
          </p:cNvPr>
          <p:cNvCxnSpPr>
            <a:stCxn id="50" idx="2"/>
            <a:endCxn id="57" idx="0"/>
          </p:cNvCxnSpPr>
          <p:nvPr/>
        </p:nvCxnSpPr>
        <p:spPr>
          <a:xfrm>
            <a:off x="5163704" y="3782380"/>
            <a:ext cx="0" cy="330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7F63620-EC14-43E5-AC64-0E3068331883}"/>
              </a:ext>
            </a:extLst>
          </p:cNvPr>
          <p:cNvCxnSpPr>
            <a:stCxn id="57" idx="2"/>
            <a:endCxn id="61" idx="0"/>
          </p:cNvCxnSpPr>
          <p:nvPr/>
        </p:nvCxnSpPr>
        <p:spPr>
          <a:xfrm>
            <a:off x="5163704" y="4540480"/>
            <a:ext cx="1289" cy="313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4196AFA0-14FE-466A-A88D-93A7677BDAAC}"/>
              </a:ext>
            </a:extLst>
          </p:cNvPr>
          <p:cNvCxnSpPr>
            <a:stCxn id="61" idx="2"/>
            <a:endCxn id="52" idx="0"/>
          </p:cNvCxnSpPr>
          <p:nvPr/>
        </p:nvCxnSpPr>
        <p:spPr>
          <a:xfrm>
            <a:off x="5164993" y="5281615"/>
            <a:ext cx="6733" cy="368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E4E3E1A6-1CBB-4B87-A6FF-6F55F50627A2}"/>
              </a:ext>
            </a:extLst>
          </p:cNvPr>
          <p:cNvCxnSpPr>
            <a:cxnSpLocks/>
            <a:stCxn id="61" idx="3"/>
            <a:endCxn id="125" idx="1"/>
          </p:cNvCxnSpPr>
          <p:nvPr/>
        </p:nvCxnSpPr>
        <p:spPr>
          <a:xfrm flipV="1">
            <a:off x="5955543" y="2053048"/>
            <a:ext cx="822324" cy="30147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7970F38-C68B-4ECC-A8DC-060C5EF13BB9}"/>
              </a:ext>
            </a:extLst>
          </p:cNvPr>
          <p:cNvCxnSpPr>
            <a:stCxn id="80" idx="2"/>
            <a:endCxn id="84" idx="0"/>
          </p:cNvCxnSpPr>
          <p:nvPr/>
        </p:nvCxnSpPr>
        <p:spPr>
          <a:xfrm>
            <a:off x="7561495" y="3767858"/>
            <a:ext cx="6279" cy="316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1C1CC72D-675A-4B2A-955A-6EBF1FB61214}"/>
              </a:ext>
            </a:extLst>
          </p:cNvPr>
          <p:cNvCxnSpPr>
            <a:stCxn id="84" idx="2"/>
          </p:cNvCxnSpPr>
          <p:nvPr/>
        </p:nvCxnSpPr>
        <p:spPr>
          <a:xfrm flipH="1">
            <a:off x="7561493" y="4511594"/>
            <a:ext cx="6281" cy="304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5F4D45AF-82BA-4FA9-95A8-E0D87605AE71}"/>
              </a:ext>
            </a:extLst>
          </p:cNvPr>
          <p:cNvCxnSpPr>
            <a:stCxn id="82" idx="2"/>
            <a:endCxn id="83" idx="0"/>
          </p:cNvCxnSpPr>
          <p:nvPr/>
        </p:nvCxnSpPr>
        <p:spPr>
          <a:xfrm>
            <a:off x="7561495" y="5302746"/>
            <a:ext cx="3008" cy="363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CB847C7F-D4A2-4A55-A9BB-E2FD4C1A91D5}"/>
              </a:ext>
            </a:extLst>
          </p:cNvPr>
          <p:cNvSpPr/>
          <p:nvPr/>
        </p:nvSpPr>
        <p:spPr>
          <a:xfrm>
            <a:off x="6770943" y="2598944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Generate receiving JOB exception report</a:t>
            </a: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16D20947-A251-46D3-85AB-214EF3E06292}"/>
              </a:ext>
            </a:extLst>
          </p:cNvPr>
          <p:cNvSpPr/>
          <p:nvPr/>
        </p:nvSpPr>
        <p:spPr>
          <a:xfrm>
            <a:off x="6777867" y="1839256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Generate Supplier RMA report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11323756-EE6D-4386-A204-6438C61A0809}"/>
              </a:ext>
            </a:extLst>
          </p:cNvPr>
          <p:cNvCxnSpPr>
            <a:stCxn id="125" idx="2"/>
            <a:endCxn id="124" idx="0"/>
          </p:cNvCxnSpPr>
          <p:nvPr/>
        </p:nvCxnSpPr>
        <p:spPr>
          <a:xfrm flipH="1">
            <a:off x="7561493" y="2266839"/>
            <a:ext cx="6924" cy="332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C7B438C2-46B8-4FCD-A65E-EB52FAD4DEA6}"/>
              </a:ext>
            </a:extLst>
          </p:cNvPr>
          <p:cNvSpPr/>
          <p:nvPr/>
        </p:nvSpPr>
        <p:spPr>
          <a:xfrm>
            <a:off x="2057765" y="3372116"/>
            <a:ext cx="1581100" cy="42758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Manufactured Goods injection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8CC5C485-28CC-44CE-BFDE-7B7C25A3A4EA}"/>
              </a:ext>
            </a:extLst>
          </p:cNvPr>
          <p:cNvCxnSpPr>
            <a:stCxn id="132" idx="2"/>
            <a:endCxn id="58" idx="0"/>
          </p:cNvCxnSpPr>
          <p:nvPr/>
        </p:nvCxnSpPr>
        <p:spPr>
          <a:xfrm flipH="1">
            <a:off x="2842990" y="3799699"/>
            <a:ext cx="5325" cy="286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Star: 4 Points 137">
            <a:extLst>
              <a:ext uri="{FF2B5EF4-FFF2-40B4-BE49-F238E27FC236}">
                <a16:creationId xmlns:a16="http://schemas.microsoft.com/office/drawing/2014/main" id="{0AC96ED2-3058-41EB-A1C7-4BCBF0308B0B}"/>
              </a:ext>
            </a:extLst>
          </p:cNvPr>
          <p:cNvSpPr/>
          <p:nvPr/>
        </p:nvSpPr>
        <p:spPr>
          <a:xfrm>
            <a:off x="5740367" y="1696907"/>
            <a:ext cx="209877" cy="224120"/>
          </a:xfrm>
          <a:prstGeom prst="star4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9" name="Callout: Line with Border and Accent Bar 138">
            <a:extLst>
              <a:ext uri="{FF2B5EF4-FFF2-40B4-BE49-F238E27FC236}">
                <a16:creationId xmlns:a16="http://schemas.microsoft.com/office/drawing/2014/main" id="{252F7F57-E4B5-4F82-896C-6F97D191908C}"/>
              </a:ext>
            </a:extLst>
          </p:cNvPr>
          <p:cNvSpPr/>
          <p:nvPr/>
        </p:nvSpPr>
        <p:spPr>
          <a:xfrm>
            <a:off x="6130877" y="1495345"/>
            <a:ext cx="1180417" cy="291346"/>
          </a:xfrm>
          <a:prstGeom prst="accentBorderCallout1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000" b="1" dirty="0">
                <a:solidFill>
                  <a:schemeClr val="bg1"/>
                </a:solidFill>
              </a:rPr>
              <a:t>DIMS / Weight</a:t>
            </a:r>
          </a:p>
        </p:txBody>
      </p:sp>
    </p:spTree>
    <p:extLst>
      <p:ext uri="{BB962C8B-B14F-4D97-AF65-F5344CB8AC3E}">
        <p14:creationId xmlns:p14="http://schemas.microsoft.com/office/powerpoint/2010/main" val="21409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739187-5D61-41AC-95B9-F078E947A34C}"/>
              </a:ext>
            </a:extLst>
          </p:cNvPr>
          <p:cNvSpPr/>
          <p:nvPr/>
        </p:nvSpPr>
        <p:spPr>
          <a:xfrm>
            <a:off x="0" y="36677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ZA" sz="2400" b="1" dirty="0"/>
              <a:t>Warehousing Inbound</a:t>
            </a:r>
            <a:endParaRPr lang="en-ZA" sz="2000" b="1" dirty="0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E49D9EBD-E22E-4C94-BA44-809E1F910446}"/>
              </a:ext>
            </a:extLst>
          </p:cNvPr>
          <p:cNvSpPr/>
          <p:nvPr/>
        </p:nvSpPr>
        <p:spPr>
          <a:xfrm>
            <a:off x="1688737" y="526628"/>
            <a:ext cx="237793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AU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Operational – Staging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CE1BCD-5B99-4E87-9B5A-A370AFDC7473}"/>
              </a:ext>
            </a:extLst>
          </p:cNvPr>
          <p:cNvSpPr/>
          <p:nvPr/>
        </p:nvSpPr>
        <p:spPr>
          <a:xfrm>
            <a:off x="1688737" y="1070326"/>
            <a:ext cx="2377936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C3E2EC5-1904-432C-B460-2F8E86592335}"/>
              </a:ext>
            </a:extLst>
          </p:cNvPr>
          <p:cNvSpPr/>
          <p:nvPr/>
        </p:nvSpPr>
        <p:spPr>
          <a:xfrm>
            <a:off x="2052443" y="1164788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GRV ALL goods</a:t>
            </a:r>
          </a:p>
        </p:txBody>
      </p:sp>
      <p:sp>
        <p:nvSpPr>
          <p:cNvPr id="40" name="Flowchart: Process 39">
            <a:extLst>
              <a:ext uri="{FF2B5EF4-FFF2-40B4-BE49-F238E27FC236}">
                <a16:creationId xmlns:a16="http://schemas.microsoft.com/office/drawing/2014/main" id="{959D3C36-B5AA-4214-A502-697F55B11E01}"/>
              </a:ext>
            </a:extLst>
          </p:cNvPr>
          <p:cNvSpPr/>
          <p:nvPr/>
        </p:nvSpPr>
        <p:spPr>
          <a:xfrm>
            <a:off x="4053859" y="526628"/>
            <a:ext cx="237793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AU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Operational – rejected goods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AAAC210-1668-476A-B783-C46B79091F6B}"/>
              </a:ext>
            </a:extLst>
          </p:cNvPr>
          <p:cNvSpPr/>
          <p:nvPr/>
        </p:nvSpPr>
        <p:spPr>
          <a:xfrm>
            <a:off x="4053859" y="1070326"/>
            <a:ext cx="2377936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B5B4CAAE-03F4-4A9D-B339-C7056BA98FF4}"/>
              </a:ext>
            </a:extLst>
          </p:cNvPr>
          <p:cNvSpPr/>
          <p:nvPr/>
        </p:nvSpPr>
        <p:spPr>
          <a:xfrm>
            <a:off x="2052440" y="1840949"/>
            <a:ext cx="1581101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System directed: DIMS &amp; Weight recording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2A8937F-E501-4DE1-8EDC-789FFC02EEDF}"/>
              </a:ext>
            </a:extLst>
          </p:cNvPr>
          <p:cNvSpPr/>
          <p:nvPr/>
        </p:nvSpPr>
        <p:spPr>
          <a:xfrm>
            <a:off x="4369144" y="1164787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>
                <a:solidFill>
                  <a:srgbClr val="002060"/>
                </a:solidFill>
              </a:rPr>
              <a:t>System directed binning locations</a:t>
            </a:r>
            <a:endParaRPr lang="en-ZA" sz="1100" b="1" dirty="0">
              <a:solidFill>
                <a:srgbClr val="002060"/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8B0050F6-6B83-4234-B8E9-0DA3C3E07FEC}"/>
              </a:ext>
            </a:extLst>
          </p:cNvPr>
          <p:cNvSpPr/>
          <p:nvPr/>
        </p:nvSpPr>
        <p:spPr>
          <a:xfrm>
            <a:off x="4371237" y="1845537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Floor directed binning locations used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B76F784A-B7CA-4C5E-B07C-AF622A3FB41A}"/>
              </a:ext>
            </a:extLst>
          </p:cNvPr>
          <p:cNvSpPr/>
          <p:nvPr/>
        </p:nvSpPr>
        <p:spPr>
          <a:xfrm>
            <a:off x="4396416" y="5650203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Record end  of Binning Job</a:t>
            </a:r>
          </a:p>
        </p:txBody>
      </p:sp>
      <p:sp>
        <p:nvSpPr>
          <p:cNvPr id="54" name="Flowchart: Process 53">
            <a:extLst>
              <a:ext uri="{FF2B5EF4-FFF2-40B4-BE49-F238E27FC236}">
                <a16:creationId xmlns:a16="http://schemas.microsoft.com/office/drawing/2014/main" id="{A94CBC1B-5EAA-4CF7-9E6A-5DE070D44C58}"/>
              </a:ext>
            </a:extLst>
          </p:cNvPr>
          <p:cNvSpPr/>
          <p:nvPr/>
        </p:nvSpPr>
        <p:spPr>
          <a:xfrm>
            <a:off x="6432109" y="522612"/>
            <a:ext cx="237793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AU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Management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4F18142-52CC-4D58-B5EA-56651B460CD2}"/>
              </a:ext>
            </a:extLst>
          </p:cNvPr>
          <p:cNvSpPr/>
          <p:nvPr/>
        </p:nvSpPr>
        <p:spPr>
          <a:xfrm>
            <a:off x="6432109" y="1066310"/>
            <a:ext cx="2377936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531CA9BD-9F02-42EB-8CEB-E28250372319}"/>
              </a:ext>
            </a:extLst>
          </p:cNvPr>
          <p:cNvSpPr/>
          <p:nvPr/>
        </p:nvSpPr>
        <p:spPr>
          <a:xfrm>
            <a:off x="4396540" y="4095498"/>
            <a:ext cx="1581100" cy="42758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Do bin stock take if triggered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BABCBC75-5626-4FBE-88D2-B1899B696A5F}"/>
              </a:ext>
            </a:extLst>
          </p:cNvPr>
          <p:cNvSpPr/>
          <p:nvPr/>
        </p:nvSpPr>
        <p:spPr>
          <a:xfrm>
            <a:off x="2052439" y="2594514"/>
            <a:ext cx="1581101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Move to appropriate W/House staging location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03B0F836-DD22-4A2A-BDC5-E3747F71485F}"/>
              </a:ext>
            </a:extLst>
          </p:cNvPr>
          <p:cNvSpPr/>
          <p:nvPr/>
        </p:nvSpPr>
        <p:spPr>
          <a:xfrm>
            <a:off x="4397303" y="4854032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Timestamp each put-away action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9FD0986-0F87-4513-B76F-12A92204AB9A}"/>
              </a:ext>
            </a:extLst>
          </p:cNvPr>
          <p:cNvCxnSpPr>
            <a:cxnSpLocks/>
            <a:stCxn id="23" idx="2"/>
            <a:endCxn id="42" idx="0"/>
          </p:cNvCxnSpPr>
          <p:nvPr/>
        </p:nvCxnSpPr>
        <p:spPr>
          <a:xfrm flipH="1">
            <a:off x="2842991" y="1592371"/>
            <a:ext cx="2" cy="248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651996C-51CB-4E82-9200-857D4984196D}"/>
              </a:ext>
            </a:extLst>
          </p:cNvPr>
          <p:cNvCxnSpPr>
            <a:stCxn id="42" idx="2"/>
            <a:endCxn id="58" idx="0"/>
          </p:cNvCxnSpPr>
          <p:nvPr/>
        </p:nvCxnSpPr>
        <p:spPr>
          <a:xfrm flipH="1">
            <a:off x="2842990" y="2268532"/>
            <a:ext cx="1" cy="325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56CDC3A4-4652-4F3E-8A3F-5A00450BFE28}"/>
              </a:ext>
            </a:extLst>
          </p:cNvPr>
          <p:cNvCxnSpPr>
            <a:cxnSpLocks/>
            <a:stCxn id="62" idx="2"/>
            <a:endCxn id="48" idx="1"/>
          </p:cNvCxnSpPr>
          <p:nvPr/>
        </p:nvCxnSpPr>
        <p:spPr>
          <a:xfrm rot="5400000" flipH="1" flipV="1">
            <a:off x="2407776" y="1818567"/>
            <a:ext cx="2401355" cy="1521379"/>
          </a:xfrm>
          <a:prstGeom prst="bentConnector4">
            <a:avLst>
              <a:gd name="adj1" fmla="val -9520"/>
              <a:gd name="adj2" fmla="val 759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75BA4133-546F-4F7F-BB12-87820F47255F}"/>
              </a:ext>
            </a:extLst>
          </p:cNvPr>
          <p:cNvSpPr/>
          <p:nvPr/>
        </p:nvSpPr>
        <p:spPr>
          <a:xfrm>
            <a:off x="4372440" y="2598944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Record why 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210ED5A-1955-4FEA-844B-989869B42960}"/>
              </a:ext>
            </a:extLst>
          </p:cNvPr>
          <p:cNvCxnSpPr>
            <a:stCxn id="48" idx="2"/>
            <a:endCxn id="49" idx="0"/>
          </p:cNvCxnSpPr>
          <p:nvPr/>
        </p:nvCxnSpPr>
        <p:spPr>
          <a:xfrm>
            <a:off x="5159694" y="1592370"/>
            <a:ext cx="2093" cy="253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63877631-763F-4F98-98B7-97A7F0591E15}"/>
              </a:ext>
            </a:extLst>
          </p:cNvPr>
          <p:cNvCxnSpPr>
            <a:stCxn id="49" idx="2"/>
            <a:endCxn id="101" idx="0"/>
          </p:cNvCxnSpPr>
          <p:nvPr/>
        </p:nvCxnSpPr>
        <p:spPr>
          <a:xfrm>
            <a:off x="5161787" y="2273120"/>
            <a:ext cx="1203" cy="325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B10A507-7956-4483-9E72-16FC715723C8}"/>
              </a:ext>
            </a:extLst>
          </p:cNvPr>
          <p:cNvCxnSpPr>
            <a:cxnSpLocks/>
            <a:stCxn id="101" idx="2"/>
          </p:cNvCxnSpPr>
          <p:nvPr/>
        </p:nvCxnSpPr>
        <p:spPr>
          <a:xfrm flipH="1">
            <a:off x="5156084" y="3026527"/>
            <a:ext cx="6906" cy="328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A3F61841-5664-4444-960D-2A43E807A06B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5187090" y="3764981"/>
            <a:ext cx="0" cy="330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7F63620-EC14-43E5-AC64-0E3068331883}"/>
              </a:ext>
            </a:extLst>
          </p:cNvPr>
          <p:cNvCxnSpPr>
            <a:stCxn id="57" idx="2"/>
            <a:endCxn id="61" idx="0"/>
          </p:cNvCxnSpPr>
          <p:nvPr/>
        </p:nvCxnSpPr>
        <p:spPr>
          <a:xfrm>
            <a:off x="5187090" y="4523081"/>
            <a:ext cx="763" cy="330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4196AFA0-14FE-466A-A88D-93A7677BDAAC}"/>
              </a:ext>
            </a:extLst>
          </p:cNvPr>
          <p:cNvCxnSpPr>
            <a:stCxn id="61" idx="2"/>
            <a:endCxn id="52" idx="0"/>
          </p:cNvCxnSpPr>
          <p:nvPr/>
        </p:nvCxnSpPr>
        <p:spPr>
          <a:xfrm flipH="1">
            <a:off x="5186966" y="5281615"/>
            <a:ext cx="887" cy="368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16D20947-A251-46D3-85AB-214EF3E06292}"/>
              </a:ext>
            </a:extLst>
          </p:cNvPr>
          <p:cNvSpPr/>
          <p:nvPr/>
        </p:nvSpPr>
        <p:spPr>
          <a:xfrm>
            <a:off x="6770247" y="1839256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Generate Management with binning exceptions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11323756-EE6D-4386-A204-6438C61A0809}"/>
              </a:ext>
            </a:extLst>
          </p:cNvPr>
          <p:cNvCxnSpPr>
            <a:cxnSpLocks/>
            <a:stCxn id="125" idx="2"/>
            <a:endCxn id="46" idx="0"/>
          </p:cNvCxnSpPr>
          <p:nvPr/>
        </p:nvCxnSpPr>
        <p:spPr>
          <a:xfrm>
            <a:off x="7560797" y="2266839"/>
            <a:ext cx="6940" cy="328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8FA0EE56-D2DF-40B6-AB13-EEB8A0A915ED}"/>
              </a:ext>
            </a:extLst>
          </p:cNvPr>
          <p:cNvSpPr/>
          <p:nvPr/>
        </p:nvSpPr>
        <p:spPr>
          <a:xfrm>
            <a:off x="2057214" y="3352351"/>
            <a:ext cx="1581101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Create &amp; Record start of Binning Job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D88C3C5C-76D3-448A-A695-6BF83E6148B5}"/>
              </a:ext>
            </a:extLst>
          </p:cNvPr>
          <p:cNvSpPr/>
          <p:nvPr/>
        </p:nvSpPr>
        <p:spPr>
          <a:xfrm>
            <a:off x="4376763" y="3352351"/>
            <a:ext cx="1581100" cy="42758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Reasons to Warehouse Housekeeping to fix </a:t>
            </a:r>
          </a:p>
        </p:txBody>
      </p:sp>
      <p:sp>
        <p:nvSpPr>
          <p:cNvPr id="66" name="Callout: Line with Border and Accent Bar 65">
            <a:extLst>
              <a:ext uri="{FF2B5EF4-FFF2-40B4-BE49-F238E27FC236}">
                <a16:creationId xmlns:a16="http://schemas.microsoft.com/office/drawing/2014/main" id="{494A3EBC-9B8E-48CE-8EFF-480E1D5DB941}"/>
              </a:ext>
            </a:extLst>
          </p:cNvPr>
          <p:cNvSpPr/>
          <p:nvPr/>
        </p:nvSpPr>
        <p:spPr>
          <a:xfrm>
            <a:off x="2382380" y="5401866"/>
            <a:ext cx="1537071" cy="291346"/>
          </a:xfrm>
          <a:prstGeom prst="accentBorderCallout1">
            <a:avLst>
              <a:gd name="adj1" fmla="val -10158"/>
              <a:gd name="adj2" fmla="val 104642"/>
              <a:gd name="adj3" fmla="val -85723"/>
              <a:gd name="adj4" fmla="val 140748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000" b="1" dirty="0">
                <a:solidFill>
                  <a:schemeClr val="bg1"/>
                </a:solidFill>
              </a:rPr>
              <a:t>Items in sellable state</a:t>
            </a:r>
          </a:p>
        </p:txBody>
      </p:sp>
      <p:sp>
        <p:nvSpPr>
          <p:cNvPr id="68" name="Callout: Line with Border and Accent Bar 67">
            <a:extLst>
              <a:ext uri="{FF2B5EF4-FFF2-40B4-BE49-F238E27FC236}">
                <a16:creationId xmlns:a16="http://schemas.microsoft.com/office/drawing/2014/main" id="{90986BC6-AB5E-4E70-911E-45FDF064AF14}"/>
              </a:ext>
            </a:extLst>
          </p:cNvPr>
          <p:cNvSpPr/>
          <p:nvPr/>
        </p:nvSpPr>
        <p:spPr>
          <a:xfrm>
            <a:off x="1209279" y="1447900"/>
            <a:ext cx="750198" cy="537029"/>
          </a:xfrm>
          <a:prstGeom prst="accentBorderCallout1">
            <a:avLst>
              <a:gd name="adj1" fmla="val -10158"/>
              <a:gd name="adj2" fmla="val 100728"/>
              <a:gd name="adj3" fmla="val -38675"/>
              <a:gd name="adj4" fmla="val 14716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000" b="1" dirty="0">
                <a:solidFill>
                  <a:schemeClr val="tx1"/>
                </a:solidFill>
              </a:rPr>
              <a:t>Items </a:t>
            </a:r>
            <a:r>
              <a:rPr lang="en-ZA" sz="1000" b="1" i="1" u="sng" dirty="0">
                <a:solidFill>
                  <a:schemeClr val="tx1"/>
                </a:solidFill>
              </a:rPr>
              <a:t>NOT </a:t>
            </a:r>
            <a:r>
              <a:rPr lang="en-ZA" sz="1000" b="1" dirty="0">
                <a:solidFill>
                  <a:schemeClr val="tx1"/>
                </a:solidFill>
              </a:rPr>
              <a:t>in sellable state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A3616968-7F04-4046-84FA-E684176338F3}"/>
              </a:ext>
            </a:extLst>
          </p:cNvPr>
          <p:cNvSpPr/>
          <p:nvPr/>
        </p:nvSpPr>
        <p:spPr>
          <a:xfrm>
            <a:off x="6777187" y="2595362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Adjust bin capacity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ECB4955C-DC46-4279-B336-DAAA3EB91853}"/>
              </a:ext>
            </a:extLst>
          </p:cNvPr>
          <p:cNvSpPr/>
          <p:nvPr/>
        </p:nvSpPr>
        <p:spPr>
          <a:xfrm>
            <a:off x="6777187" y="3352350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Relocate stock if new bin allocated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2481B55-307C-445F-AC85-C6BBC89223A1}"/>
              </a:ext>
            </a:extLst>
          </p:cNvPr>
          <p:cNvCxnSpPr>
            <a:stCxn id="46" idx="2"/>
            <a:endCxn id="50" idx="0"/>
          </p:cNvCxnSpPr>
          <p:nvPr/>
        </p:nvCxnSpPr>
        <p:spPr>
          <a:xfrm>
            <a:off x="7567737" y="3022945"/>
            <a:ext cx="0" cy="329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509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739187-5D61-41AC-95B9-F078E947A34C}"/>
              </a:ext>
            </a:extLst>
          </p:cNvPr>
          <p:cNvSpPr/>
          <p:nvPr/>
        </p:nvSpPr>
        <p:spPr>
          <a:xfrm>
            <a:off x="0" y="36677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ZA" sz="2400" b="1" dirty="0"/>
              <a:t>Customer &amp; Branch Returns</a:t>
            </a:r>
            <a:endParaRPr lang="en-ZA" sz="2000" b="1" dirty="0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E49D9EBD-E22E-4C94-BA44-809E1F910446}"/>
              </a:ext>
            </a:extLst>
          </p:cNvPr>
          <p:cNvSpPr/>
          <p:nvPr/>
        </p:nvSpPr>
        <p:spPr>
          <a:xfrm>
            <a:off x="1688737" y="526628"/>
            <a:ext cx="237793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Operational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CE1BCD-5B99-4E87-9B5A-A370AFDC7473}"/>
              </a:ext>
            </a:extLst>
          </p:cNvPr>
          <p:cNvSpPr/>
          <p:nvPr/>
        </p:nvSpPr>
        <p:spPr>
          <a:xfrm>
            <a:off x="1688737" y="1070326"/>
            <a:ext cx="2377936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C3E2EC5-1904-432C-B460-2F8E86592335}"/>
              </a:ext>
            </a:extLst>
          </p:cNvPr>
          <p:cNvSpPr/>
          <p:nvPr/>
        </p:nvSpPr>
        <p:spPr>
          <a:xfrm>
            <a:off x="2052443" y="1164788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Authorisation to return goods (RMA)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04A3F6C-1CDF-43EC-B2AE-F68519F5438A}"/>
              </a:ext>
            </a:extLst>
          </p:cNvPr>
          <p:cNvSpPr/>
          <p:nvPr/>
        </p:nvSpPr>
        <p:spPr>
          <a:xfrm>
            <a:off x="2052441" y="2059330"/>
            <a:ext cx="1581101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Review relaxed returns policy</a:t>
            </a:r>
          </a:p>
        </p:txBody>
      </p:sp>
      <p:sp>
        <p:nvSpPr>
          <p:cNvPr id="40" name="Flowchart: Process 39">
            <a:extLst>
              <a:ext uri="{FF2B5EF4-FFF2-40B4-BE49-F238E27FC236}">
                <a16:creationId xmlns:a16="http://schemas.microsoft.com/office/drawing/2014/main" id="{959D3C36-B5AA-4214-A502-697F55B11E01}"/>
              </a:ext>
            </a:extLst>
          </p:cNvPr>
          <p:cNvSpPr/>
          <p:nvPr/>
        </p:nvSpPr>
        <p:spPr>
          <a:xfrm>
            <a:off x="4053859" y="526628"/>
            <a:ext cx="237793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AU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Operational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AAAC210-1668-476A-B783-C46B79091F6B}"/>
              </a:ext>
            </a:extLst>
          </p:cNvPr>
          <p:cNvSpPr/>
          <p:nvPr/>
        </p:nvSpPr>
        <p:spPr>
          <a:xfrm>
            <a:off x="4053859" y="1070326"/>
            <a:ext cx="2377936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B5B4CAAE-03F4-4A9D-B339-C7056BA98FF4}"/>
              </a:ext>
            </a:extLst>
          </p:cNvPr>
          <p:cNvSpPr/>
          <p:nvPr/>
        </p:nvSpPr>
        <p:spPr>
          <a:xfrm>
            <a:off x="2052440" y="2827552"/>
            <a:ext cx="1581101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Receive goods at returns receiving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2A8937F-E501-4DE1-8EDC-789FFC02EEDF}"/>
              </a:ext>
            </a:extLst>
          </p:cNvPr>
          <p:cNvSpPr/>
          <p:nvPr/>
        </p:nvSpPr>
        <p:spPr>
          <a:xfrm>
            <a:off x="4357112" y="1164787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Identify which invoices goods are returned on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8B0050F6-6B83-4234-B8E9-0DA3C3E07FEC}"/>
              </a:ext>
            </a:extLst>
          </p:cNvPr>
          <p:cNvSpPr/>
          <p:nvPr/>
        </p:nvSpPr>
        <p:spPr>
          <a:xfrm>
            <a:off x="4357112" y="1799880"/>
            <a:ext cx="1581100" cy="83304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u="sng" dirty="0">
                <a:solidFill>
                  <a:schemeClr val="bg1"/>
                </a:solidFill>
              </a:rPr>
              <a:t>Escalate if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100" b="1" dirty="0">
                <a:solidFill>
                  <a:schemeClr val="bg1"/>
                </a:solidFill>
              </a:rPr>
              <a:t>Items not on Invoice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100" b="1" dirty="0">
                <a:solidFill>
                  <a:schemeClr val="bg1"/>
                </a:solidFill>
              </a:rPr>
              <a:t>Returned qty &gt; sold qty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C12F831-1BE8-4007-BC89-A34602FB0EEC}"/>
              </a:ext>
            </a:extLst>
          </p:cNvPr>
          <p:cNvSpPr/>
          <p:nvPr/>
        </p:nvSpPr>
        <p:spPr>
          <a:xfrm>
            <a:off x="4357112" y="2834038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Decline &amp; return rejected goods 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B76F784A-B7CA-4C5E-B07C-AF622A3FB41A}"/>
              </a:ext>
            </a:extLst>
          </p:cNvPr>
          <p:cNvSpPr/>
          <p:nvPr/>
        </p:nvSpPr>
        <p:spPr>
          <a:xfrm>
            <a:off x="4362427" y="5737384"/>
            <a:ext cx="1581100" cy="42758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Move to W/House staging location for binning</a:t>
            </a:r>
          </a:p>
        </p:txBody>
      </p:sp>
      <p:sp>
        <p:nvSpPr>
          <p:cNvPr id="54" name="Flowchart: Process 53">
            <a:extLst>
              <a:ext uri="{FF2B5EF4-FFF2-40B4-BE49-F238E27FC236}">
                <a16:creationId xmlns:a16="http://schemas.microsoft.com/office/drawing/2014/main" id="{A94CBC1B-5EAA-4CF7-9E6A-5DE070D44C58}"/>
              </a:ext>
            </a:extLst>
          </p:cNvPr>
          <p:cNvSpPr/>
          <p:nvPr/>
        </p:nvSpPr>
        <p:spPr>
          <a:xfrm>
            <a:off x="6432109" y="522612"/>
            <a:ext cx="237793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AU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Financial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4F18142-52CC-4D58-B5EA-56651B460CD2}"/>
              </a:ext>
            </a:extLst>
          </p:cNvPr>
          <p:cNvSpPr/>
          <p:nvPr/>
        </p:nvSpPr>
        <p:spPr>
          <a:xfrm>
            <a:off x="6418981" y="1068325"/>
            <a:ext cx="2377936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531CA9BD-9F02-42EB-8CEB-E28250372319}"/>
              </a:ext>
            </a:extLst>
          </p:cNvPr>
          <p:cNvSpPr/>
          <p:nvPr/>
        </p:nvSpPr>
        <p:spPr>
          <a:xfrm>
            <a:off x="4357112" y="3583822"/>
            <a:ext cx="1581100" cy="42758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Destruction process with permission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BABCBC75-5626-4FBE-88D2-B1899B696A5F}"/>
              </a:ext>
            </a:extLst>
          </p:cNvPr>
          <p:cNvSpPr/>
          <p:nvPr/>
        </p:nvSpPr>
        <p:spPr>
          <a:xfrm>
            <a:off x="2052439" y="3581117"/>
            <a:ext cx="1581101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Identify Customer or Branch returning goods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D464C66C-35D6-445F-BFB8-AAA17FCB07A6}"/>
              </a:ext>
            </a:extLst>
          </p:cNvPr>
          <p:cNvSpPr/>
          <p:nvPr/>
        </p:nvSpPr>
        <p:spPr>
          <a:xfrm>
            <a:off x="2052439" y="4307004"/>
            <a:ext cx="1581101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Inspect and classify goods / bad / repairable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03B0F836-DD22-4A2A-BDC5-E3747F71485F}"/>
              </a:ext>
            </a:extLst>
          </p:cNvPr>
          <p:cNvSpPr/>
          <p:nvPr/>
        </p:nvSpPr>
        <p:spPr>
          <a:xfrm>
            <a:off x="4357112" y="4270242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Generate Debtors RFC request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A03A3220-25F7-467F-B46B-251FAFAA970A}"/>
              </a:ext>
            </a:extLst>
          </p:cNvPr>
          <p:cNvCxnSpPr>
            <a:stCxn id="60" idx="2"/>
            <a:endCxn id="48" idx="1"/>
          </p:cNvCxnSpPr>
          <p:nvPr/>
        </p:nvCxnSpPr>
        <p:spPr>
          <a:xfrm rot="5400000" flipH="1" flipV="1">
            <a:off x="1922047" y="2299522"/>
            <a:ext cx="3356008" cy="1514122"/>
          </a:xfrm>
          <a:prstGeom prst="bentConnector4">
            <a:avLst>
              <a:gd name="adj1" fmla="val -6812"/>
              <a:gd name="adj2" fmla="val 761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8EF23B0-52D6-489E-8E43-B79E099EF8DB}"/>
              </a:ext>
            </a:extLst>
          </p:cNvPr>
          <p:cNvSpPr/>
          <p:nvPr/>
        </p:nvSpPr>
        <p:spPr>
          <a:xfrm>
            <a:off x="6709419" y="4270241"/>
            <a:ext cx="1784245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Debtors Subledger – apply RFC to items sold on invoices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7272DF-E559-4DA9-9680-50DE1F980314}"/>
              </a:ext>
            </a:extLst>
          </p:cNvPr>
          <p:cNvCxnSpPr>
            <a:cxnSpLocks/>
            <a:stCxn id="61" idx="3"/>
            <a:endCxn id="30" idx="1"/>
          </p:cNvCxnSpPr>
          <p:nvPr/>
        </p:nvCxnSpPr>
        <p:spPr>
          <a:xfrm flipV="1">
            <a:off x="5938212" y="4484033"/>
            <a:ext cx="7712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FD4B3B1-299A-43B4-9997-329C15C77783}"/>
              </a:ext>
            </a:extLst>
          </p:cNvPr>
          <p:cNvCxnSpPr>
            <a:stCxn id="23" idx="2"/>
            <a:endCxn id="29" idx="0"/>
          </p:cNvCxnSpPr>
          <p:nvPr/>
        </p:nvCxnSpPr>
        <p:spPr>
          <a:xfrm flipH="1">
            <a:off x="2842992" y="1592371"/>
            <a:ext cx="1" cy="46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25F3D17-1286-47DD-8289-5E8584419BD7}"/>
              </a:ext>
            </a:extLst>
          </p:cNvPr>
          <p:cNvCxnSpPr>
            <a:stCxn id="29" idx="2"/>
            <a:endCxn id="42" idx="0"/>
          </p:cNvCxnSpPr>
          <p:nvPr/>
        </p:nvCxnSpPr>
        <p:spPr>
          <a:xfrm flipH="1">
            <a:off x="2842991" y="2486913"/>
            <a:ext cx="1" cy="340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572CBC3-751E-4B61-A773-7366BF877567}"/>
              </a:ext>
            </a:extLst>
          </p:cNvPr>
          <p:cNvCxnSpPr>
            <a:stCxn id="42" idx="2"/>
            <a:endCxn id="58" idx="0"/>
          </p:cNvCxnSpPr>
          <p:nvPr/>
        </p:nvCxnSpPr>
        <p:spPr>
          <a:xfrm flipH="1">
            <a:off x="2842990" y="3255135"/>
            <a:ext cx="1" cy="325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D5BFF20-B678-42E6-B4F3-13B68EABFFA0}"/>
              </a:ext>
            </a:extLst>
          </p:cNvPr>
          <p:cNvCxnSpPr>
            <a:stCxn id="58" idx="2"/>
            <a:endCxn id="60" idx="0"/>
          </p:cNvCxnSpPr>
          <p:nvPr/>
        </p:nvCxnSpPr>
        <p:spPr>
          <a:xfrm>
            <a:off x="2842990" y="4008700"/>
            <a:ext cx="0" cy="298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D1962C0-CB88-4418-B075-18A114287187}"/>
              </a:ext>
            </a:extLst>
          </p:cNvPr>
          <p:cNvCxnSpPr>
            <a:stCxn id="48" idx="2"/>
            <a:endCxn id="49" idx="0"/>
          </p:cNvCxnSpPr>
          <p:nvPr/>
        </p:nvCxnSpPr>
        <p:spPr>
          <a:xfrm>
            <a:off x="5147662" y="1592370"/>
            <a:ext cx="0" cy="207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DF80ED5-D5DE-43D0-BE78-C0A6191BBC21}"/>
              </a:ext>
            </a:extLst>
          </p:cNvPr>
          <p:cNvCxnSpPr>
            <a:stCxn id="49" idx="2"/>
            <a:endCxn id="50" idx="0"/>
          </p:cNvCxnSpPr>
          <p:nvPr/>
        </p:nvCxnSpPr>
        <p:spPr>
          <a:xfrm>
            <a:off x="5147662" y="2632926"/>
            <a:ext cx="0" cy="201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4E077A4-E493-4F4F-A352-E68619B5BF34}"/>
              </a:ext>
            </a:extLst>
          </p:cNvPr>
          <p:cNvCxnSpPr>
            <a:stCxn id="50" idx="2"/>
            <a:endCxn id="57" idx="0"/>
          </p:cNvCxnSpPr>
          <p:nvPr/>
        </p:nvCxnSpPr>
        <p:spPr>
          <a:xfrm>
            <a:off x="5147662" y="3261621"/>
            <a:ext cx="0" cy="322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8A0E636-BFEC-4F04-8F5F-9C523CE88FD0}"/>
              </a:ext>
            </a:extLst>
          </p:cNvPr>
          <p:cNvCxnSpPr>
            <a:stCxn id="57" idx="2"/>
            <a:endCxn id="61" idx="0"/>
          </p:cNvCxnSpPr>
          <p:nvPr/>
        </p:nvCxnSpPr>
        <p:spPr>
          <a:xfrm>
            <a:off x="5147662" y="4011405"/>
            <a:ext cx="0" cy="258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AF741D2-F61A-4FFF-A287-60D6D61B9B78}"/>
              </a:ext>
            </a:extLst>
          </p:cNvPr>
          <p:cNvSpPr/>
          <p:nvPr/>
        </p:nvSpPr>
        <p:spPr>
          <a:xfrm>
            <a:off x="6852114" y="5019907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No VAT</a:t>
            </a:r>
          </a:p>
          <a:p>
            <a:pPr algn="ctr"/>
            <a:r>
              <a:rPr lang="en-ZA" sz="1100" b="1" dirty="0">
                <a:solidFill>
                  <a:srgbClr val="002060"/>
                </a:solidFill>
              </a:rPr>
              <a:t>Re-stocking fee???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1F09BA5C-11D2-4791-B17F-FA8232AB0BE4}"/>
              </a:ext>
            </a:extLst>
          </p:cNvPr>
          <p:cNvSpPr/>
          <p:nvPr/>
        </p:nvSpPr>
        <p:spPr>
          <a:xfrm>
            <a:off x="4357112" y="5031048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Generate IBT RFC request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5F32081-9FBD-472B-8AB5-2F24DF4AB5C8}"/>
              </a:ext>
            </a:extLst>
          </p:cNvPr>
          <p:cNvCxnSpPr>
            <a:cxnSpLocks/>
            <a:stCxn id="63" idx="2"/>
            <a:endCxn id="52" idx="0"/>
          </p:cNvCxnSpPr>
          <p:nvPr/>
        </p:nvCxnSpPr>
        <p:spPr>
          <a:xfrm>
            <a:off x="5147662" y="5458631"/>
            <a:ext cx="5315" cy="278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C6D28FB-2996-430D-AEE0-56AFA6F27A91}"/>
              </a:ext>
            </a:extLst>
          </p:cNvPr>
          <p:cNvCxnSpPr>
            <a:cxnSpLocks/>
            <a:stCxn id="63" idx="3"/>
            <a:endCxn id="51" idx="1"/>
          </p:cNvCxnSpPr>
          <p:nvPr/>
        </p:nvCxnSpPr>
        <p:spPr>
          <a:xfrm flipV="1">
            <a:off x="5938212" y="5233699"/>
            <a:ext cx="913902" cy="11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00A0DC38-9DB8-4489-B774-0B16E0CA108C}"/>
              </a:ext>
            </a:extLst>
          </p:cNvPr>
          <p:cNvSpPr/>
          <p:nvPr/>
        </p:nvSpPr>
        <p:spPr>
          <a:xfrm>
            <a:off x="6852114" y="5695931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Payment: IBT loan account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25F8743-E478-47E9-B0C0-079532E80D77}"/>
              </a:ext>
            </a:extLst>
          </p:cNvPr>
          <p:cNvCxnSpPr>
            <a:stCxn id="51" idx="2"/>
            <a:endCxn id="66" idx="0"/>
          </p:cNvCxnSpPr>
          <p:nvPr/>
        </p:nvCxnSpPr>
        <p:spPr>
          <a:xfrm>
            <a:off x="7642664" y="5447490"/>
            <a:ext cx="0" cy="248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074A3E4B-912B-4C18-B70A-6070F3E7A7FD}"/>
              </a:ext>
            </a:extLst>
          </p:cNvPr>
          <p:cNvCxnSpPr>
            <a:stCxn id="61" idx="1"/>
            <a:endCxn id="52" idx="1"/>
          </p:cNvCxnSpPr>
          <p:nvPr/>
        </p:nvCxnSpPr>
        <p:spPr>
          <a:xfrm rot="10800000" flipH="1" flipV="1">
            <a:off x="4357111" y="4484034"/>
            <a:ext cx="5315" cy="1467142"/>
          </a:xfrm>
          <a:prstGeom prst="bentConnector3">
            <a:avLst>
              <a:gd name="adj1" fmla="val -43010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385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FC30BA83-7AB5-4998-A2B6-6604BD6710B8}"/>
              </a:ext>
            </a:extLst>
          </p:cNvPr>
          <p:cNvSpPr/>
          <p:nvPr/>
        </p:nvSpPr>
        <p:spPr>
          <a:xfrm>
            <a:off x="72190" y="0"/>
            <a:ext cx="114660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Item Master Planning</a:t>
            </a:r>
            <a:endParaRPr kumimoji="0" lang="en-ZA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A94EF57-826C-4BCD-8E7D-18D11219D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114961" y="1295256"/>
            <a:ext cx="1347536" cy="13605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0344C74-28F8-4968-8726-321EA46B6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3208" y="2478393"/>
            <a:ext cx="1646297" cy="1111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A6EA19-C7D7-466E-9C20-FFC77CF399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8872" y="1660602"/>
            <a:ext cx="1277640" cy="85176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B491E45-7722-48B3-B5FF-CBDAA4AA6E28}"/>
              </a:ext>
            </a:extLst>
          </p:cNvPr>
          <p:cNvSpPr/>
          <p:nvPr/>
        </p:nvSpPr>
        <p:spPr>
          <a:xfrm>
            <a:off x="3101073" y="1789051"/>
            <a:ext cx="1584158" cy="372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ABC001-P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FDA219-1440-46B5-8EB7-97ECF95E685A}"/>
              </a:ext>
            </a:extLst>
          </p:cNvPr>
          <p:cNvSpPr/>
          <p:nvPr/>
        </p:nvSpPr>
        <p:spPr>
          <a:xfrm>
            <a:off x="4057610" y="3408056"/>
            <a:ext cx="1584158" cy="372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ABC001-C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5E4639-5C8D-4327-B5B2-4B88BDC4606D}"/>
              </a:ext>
            </a:extLst>
          </p:cNvPr>
          <p:cNvSpPr/>
          <p:nvPr/>
        </p:nvSpPr>
        <p:spPr>
          <a:xfrm>
            <a:off x="7411361" y="1629777"/>
            <a:ext cx="1584158" cy="372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ABC001-E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73B92CF-A745-43A1-8A1D-F2652E01B6CA}"/>
              </a:ext>
            </a:extLst>
          </p:cNvPr>
          <p:cNvSpPr/>
          <p:nvPr/>
        </p:nvSpPr>
        <p:spPr>
          <a:xfrm>
            <a:off x="3605190" y="719654"/>
            <a:ext cx="4728501" cy="372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400" dirty="0"/>
              <a:t>Same item with synonym item codes catering for packaging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F96BEF1-3E3D-43F4-8757-2880C5157F4D}"/>
              </a:ext>
            </a:extLst>
          </p:cNvPr>
          <p:cNvCxnSpPr>
            <a:cxnSpLocks/>
            <a:stCxn id="2" idx="2"/>
            <a:endCxn id="4" idx="1"/>
          </p:cNvCxnSpPr>
          <p:nvPr/>
        </p:nvCxnSpPr>
        <p:spPr>
          <a:xfrm>
            <a:off x="4788729" y="2655827"/>
            <a:ext cx="294479" cy="378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D60F22-21DE-466C-8D63-03C06C99F435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 flipV="1">
            <a:off x="6729505" y="2512362"/>
            <a:ext cx="628187" cy="521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F4657DB-6598-4691-A7AF-AE9D2C74D2F3}"/>
              </a:ext>
            </a:extLst>
          </p:cNvPr>
          <p:cNvCxnSpPr>
            <a:cxnSpLocks/>
            <a:stCxn id="2" idx="1"/>
            <a:endCxn id="5" idx="1"/>
          </p:cNvCxnSpPr>
          <p:nvPr/>
        </p:nvCxnSpPr>
        <p:spPr>
          <a:xfrm>
            <a:off x="5462497" y="1975542"/>
            <a:ext cx="1256375" cy="110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F529EC3E-6B22-40AD-BF35-0D5BA326E2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8755" y="2695513"/>
            <a:ext cx="1015515" cy="67701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8B79184-492E-4D79-95E8-BB4B1F4A47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6206" y="3589643"/>
            <a:ext cx="1054107" cy="702738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A13DC4C8-A394-480B-A414-96AA2958240A}"/>
              </a:ext>
            </a:extLst>
          </p:cNvPr>
          <p:cNvSpPr/>
          <p:nvPr/>
        </p:nvSpPr>
        <p:spPr>
          <a:xfrm>
            <a:off x="7996512" y="2546330"/>
            <a:ext cx="1584158" cy="372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ABC001-E1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65F54C7-87CA-4211-A447-BB7D67C39D00}"/>
              </a:ext>
            </a:extLst>
          </p:cNvPr>
          <p:cNvSpPr/>
          <p:nvPr/>
        </p:nvSpPr>
        <p:spPr>
          <a:xfrm>
            <a:off x="8407992" y="3521706"/>
            <a:ext cx="1584158" cy="372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ABC001-E2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72F4016-B06B-4793-9D4B-FEC5B00EA48B}"/>
              </a:ext>
            </a:extLst>
          </p:cNvPr>
          <p:cNvSpPr/>
          <p:nvPr/>
        </p:nvSpPr>
        <p:spPr>
          <a:xfrm>
            <a:off x="7203803" y="4323011"/>
            <a:ext cx="2933020" cy="372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400" dirty="0"/>
              <a:t>Same item differing DIMMS / weight</a:t>
            </a:r>
          </a:p>
        </p:txBody>
      </p:sp>
    </p:spTree>
    <p:extLst>
      <p:ext uri="{BB962C8B-B14F-4D97-AF65-F5344CB8AC3E}">
        <p14:creationId xmlns:p14="http://schemas.microsoft.com/office/powerpoint/2010/main" val="3189674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FC30BA83-7AB5-4998-A2B6-6604BD6710B8}"/>
              </a:ext>
            </a:extLst>
          </p:cNvPr>
          <p:cNvSpPr/>
          <p:nvPr/>
        </p:nvSpPr>
        <p:spPr>
          <a:xfrm>
            <a:off x="72190" y="0"/>
            <a:ext cx="114660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Bulk to fine pick replenishment</a:t>
            </a:r>
            <a:endParaRPr kumimoji="0" lang="en-ZA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64A2B226-596D-42A3-ADB1-1362EE545C72}"/>
              </a:ext>
            </a:extLst>
          </p:cNvPr>
          <p:cNvSpPr/>
          <p:nvPr/>
        </p:nvSpPr>
        <p:spPr>
          <a:xfrm>
            <a:off x="1688737" y="526628"/>
            <a:ext cx="237793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Operational – fine pick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BBB663A-EA9A-40C2-B116-7FDB2702E383}"/>
              </a:ext>
            </a:extLst>
          </p:cNvPr>
          <p:cNvSpPr/>
          <p:nvPr/>
        </p:nvSpPr>
        <p:spPr>
          <a:xfrm>
            <a:off x="1688737" y="1070326"/>
            <a:ext cx="2377936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06F3A26D-FEE5-46C1-90C7-F2CFC58E3EBC}"/>
              </a:ext>
            </a:extLst>
          </p:cNvPr>
          <p:cNvSpPr/>
          <p:nvPr/>
        </p:nvSpPr>
        <p:spPr>
          <a:xfrm>
            <a:off x="4053859" y="526628"/>
            <a:ext cx="237793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AU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Operational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7A09EA-6D5C-40C4-B5C8-54E965C73740}"/>
              </a:ext>
            </a:extLst>
          </p:cNvPr>
          <p:cNvSpPr/>
          <p:nvPr/>
        </p:nvSpPr>
        <p:spPr>
          <a:xfrm>
            <a:off x="4053859" y="1070326"/>
            <a:ext cx="2377936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71B80299-4870-4983-BA60-EB19CE0DB22D}"/>
              </a:ext>
            </a:extLst>
          </p:cNvPr>
          <p:cNvSpPr/>
          <p:nvPr/>
        </p:nvSpPr>
        <p:spPr>
          <a:xfrm>
            <a:off x="6432109" y="534644"/>
            <a:ext cx="237793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AU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85DF583-E1DB-4F77-940A-E02A5429AE87}"/>
              </a:ext>
            </a:extLst>
          </p:cNvPr>
          <p:cNvSpPr/>
          <p:nvPr/>
        </p:nvSpPr>
        <p:spPr>
          <a:xfrm>
            <a:off x="6432109" y="1066310"/>
            <a:ext cx="2377936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985CD31-38FA-4AFA-80BA-7DDA967D0FDB}"/>
              </a:ext>
            </a:extLst>
          </p:cNvPr>
          <p:cNvSpPr/>
          <p:nvPr/>
        </p:nvSpPr>
        <p:spPr>
          <a:xfrm>
            <a:off x="4452277" y="1385547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Generate replenishment </a:t>
            </a:r>
            <a:r>
              <a:rPr lang="en-ZA" sz="1100" b="1" i="1" dirty="0">
                <a:solidFill>
                  <a:srgbClr val="002060"/>
                </a:solidFill>
              </a:rPr>
              <a:t>stock move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F457AC5-B8B3-427C-8B65-D3203570159B}"/>
              </a:ext>
            </a:extLst>
          </p:cNvPr>
          <p:cNvSpPr/>
          <p:nvPr/>
        </p:nvSpPr>
        <p:spPr>
          <a:xfrm>
            <a:off x="2074341" y="1385546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Fine Pick items with Min/Max levels per item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3D54517-AF86-42C8-A44A-1B10A5788B88}"/>
              </a:ext>
            </a:extLst>
          </p:cNvPr>
          <p:cNvSpPr/>
          <p:nvPr/>
        </p:nvSpPr>
        <p:spPr>
          <a:xfrm>
            <a:off x="2087155" y="2128349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Sales Order confirmed</a:t>
            </a: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C9F4FCB3-E3D0-4AF4-8938-6E477DB0AE13}"/>
              </a:ext>
            </a:extLst>
          </p:cNvPr>
          <p:cNvSpPr/>
          <p:nvPr/>
        </p:nvSpPr>
        <p:spPr>
          <a:xfrm>
            <a:off x="2671011" y="2863516"/>
            <a:ext cx="601578" cy="56548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9" name="Callout: Line with Border and Accent Bar 28">
            <a:extLst>
              <a:ext uri="{FF2B5EF4-FFF2-40B4-BE49-F238E27FC236}">
                <a16:creationId xmlns:a16="http://schemas.microsoft.com/office/drawing/2014/main" id="{BEB5A380-09A4-441D-9241-0DA7E523EA36}"/>
              </a:ext>
            </a:extLst>
          </p:cNvPr>
          <p:cNvSpPr/>
          <p:nvPr/>
        </p:nvSpPr>
        <p:spPr>
          <a:xfrm>
            <a:off x="1745844" y="2788594"/>
            <a:ext cx="750198" cy="537029"/>
          </a:xfrm>
          <a:prstGeom prst="accentBorderCallout1">
            <a:avLst>
              <a:gd name="adj1" fmla="val 45852"/>
              <a:gd name="adj2" fmla="val 99125"/>
              <a:gd name="adj3" fmla="val 55421"/>
              <a:gd name="adj4" fmla="val 12310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000" b="1" dirty="0">
                <a:solidFill>
                  <a:schemeClr val="tx1"/>
                </a:solidFill>
              </a:rPr>
              <a:t>Bin below Min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E0BE8D-281B-43B1-B34F-BC944273154A}"/>
              </a:ext>
            </a:extLst>
          </p:cNvPr>
          <p:cNvSpPr/>
          <p:nvPr/>
        </p:nvSpPr>
        <p:spPr>
          <a:xfrm>
            <a:off x="3104443" y="2878831"/>
            <a:ext cx="360948" cy="2674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631742E-DB58-4BD4-A7CB-B4AFC25F9F52}"/>
              </a:ext>
            </a:extLst>
          </p:cNvPr>
          <p:cNvSpPr/>
          <p:nvPr/>
        </p:nvSpPr>
        <p:spPr>
          <a:xfrm>
            <a:off x="4447554" y="2128348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Select stock from pre-defined bulk locations</a:t>
            </a:r>
            <a:endParaRPr lang="en-ZA" sz="1100" b="1" i="1" dirty="0">
              <a:solidFill>
                <a:srgbClr val="002060"/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E9A2D82E-1115-4947-AFCC-253EE21F6899}"/>
              </a:ext>
            </a:extLst>
          </p:cNvPr>
          <p:cNvSpPr/>
          <p:nvPr/>
        </p:nvSpPr>
        <p:spPr>
          <a:xfrm>
            <a:off x="4453569" y="2996485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Confirm move to fine pick location(s)</a:t>
            </a:r>
            <a:endParaRPr lang="en-ZA" sz="1100" b="1" i="1" dirty="0">
              <a:solidFill>
                <a:srgbClr val="002060"/>
              </a:solidFill>
            </a:endParaRP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EF8CB1E-90F5-4201-98C4-104A761685A4}"/>
              </a:ext>
            </a:extLst>
          </p:cNvPr>
          <p:cNvCxnSpPr>
            <a:cxnSpLocks/>
            <a:stCxn id="9" idx="2"/>
            <a:endCxn id="26" idx="1"/>
          </p:cNvCxnSpPr>
          <p:nvPr/>
        </p:nvCxnSpPr>
        <p:spPr>
          <a:xfrm rot="5400000" flipH="1" flipV="1">
            <a:off x="3095137" y="1789119"/>
            <a:ext cx="1546919" cy="1167360"/>
          </a:xfrm>
          <a:prstGeom prst="bentConnector4">
            <a:avLst>
              <a:gd name="adj1" fmla="val 0"/>
              <a:gd name="adj2" fmla="val 577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A14F58E-D0FB-4AA8-B65E-CF5706E7B387}"/>
              </a:ext>
            </a:extLst>
          </p:cNvPr>
          <p:cNvCxnSpPr>
            <a:stCxn id="26" idx="2"/>
            <a:endCxn id="36" idx="0"/>
          </p:cNvCxnSpPr>
          <p:nvPr/>
        </p:nvCxnSpPr>
        <p:spPr>
          <a:xfrm flipH="1">
            <a:off x="5238104" y="1813130"/>
            <a:ext cx="4723" cy="315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72EB86B-FF58-4312-90E0-084095D1E098}"/>
              </a:ext>
            </a:extLst>
          </p:cNvPr>
          <p:cNvCxnSpPr>
            <a:stCxn id="36" idx="2"/>
            <a:endCxn id="37" idx="0"/>
          </p:cNvCxnSpPr>
          <p:nvPr/>
        </p:nvCxnSpPr>
        <p:spPr>
          <a:xfrm>
            <a:off x="5238104" y="2555931"/>
            <a:ext cx="6015" cy="440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182C6D65-65A2-49D6-B8D4-2BE2A12E0AB5}"/>
              </a:ext>
            </a:extLst>
          </p:cNvPr>
          <p:cNvSpPr/>
          <p:nvPr/>
        </p:nvSpPr>
        <p:spPr>
          <a:xfrm>
            <a:off x="6762379" y="1395138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Alert – fine pick  critically below min level</a:t>
            </a:r>
            <a:endParaRPr lang="en-ZA" sz="1100" b="1" i="1" dirty="0">
              <a:solidFill>
                <a:srgbClr val="002060"/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F362790C-F973-4862-9357-B87A52549389}"/>
              </a:ext>
            </a:extLst>
          </p:cNvPr>
          <p:cNvSpPr/>
          <p:nvPr/>
        </p:nvSpPr>
        <p:spPr>
          <a:xfrm>
            <a:off x="6521116" y="2125909"/>
            <a:ext cx="2189747" cy="102035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u="sng" dirty="0">
                <a:solidFill>
                  <a:srgbClr val="002060"/>
                </a:solidFill>
              </a:rPr>
              <a:t>Management Information</a:t>
            </a:r>
            <a:r>
              <a:rPr lang="en-ZA" sz="1100" b="1" dirty="0">
                <a:solidFill>
                  <a:srgbClr val="002060"/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100" b="1" i="1" dirty="0">
                <a:solidFill>
                  <a:srgbClr val="002060"/>
                </a:solidFill>
              </a:rPr>
              <a:t>Current WIP replenishments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100" b="1" i="1" dirty="0">
                <a:solidFill>
                  <a:srgbClr val="002060"/>
                </a:solidFill>
              </a:rPr>
              <a:t>Too frequent triggers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100" b="1" i="1" dirty="0">
                <a:solidFill>
                  <a:srgbClr val="002060"/>
                </a:solidFill>
              </a:rPr>
              <a:t>Bulk out of stock / critical level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786A996-FC95-4222-9E78-BFCA82A64A03}"/>
              </a:ext>
            </a:extLst>
          </p:cNvPr>
          <p:cNvCxnSpPr>
            <a:stCxn id="27" idx="2"/>
            <a:endCxn id="28" idx="0"/>
          </p:cNvCxnSpPr>
          <p:nvPr/>
        </p:nvCxnSpPr>
        <p:spPr>
          <a:xfrm>
            <a:off x="2864891" y="1813129"/>
            <a:ext cx="12814" cy="315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670BE35-91A8-4100-A1CA-140B4ACCDF51}"/>
              </a:ext>
            </a:extLst>
          </p:cNvPr>
          <p:cNvCxnSpPr>
            <a:stCxn id="28" idx="2"/>
            <a:endCxn id="8" idx="0"/>
          </p:cNvCxnSpPr>
          <p:nvPr/>
        </p:nvCxnSpPr>
        <p:spPr>
          <a:xfrm>
            <a:off x="2877705" y="2555932"/>
            <a:ext cx="94095" cy="307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982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FC30BA83-7AB5-4998-A2B6-6604BD6710B8}"/>
              </a:ext>
            </a:extLst>
          </p:cNvPr>
          <p:cNvSpPr/>
          <p:nvPr/>
        </p:nvSpPr>
        <p:spPr>
          <a:xfrm>
            <a:off x="72190" y="0"/>
            <a:ext cx="114660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sz="2400" b="1" dirty="0">
                <a:solidFill>
                  <a:prstClr val="black"/>
                </a:solidFill>
                <a:latin typeface="Calibri" panose="020F0502020204030204"/>
              </a:rPr>
              <a:t>IBT - </a:t>
            </a:r>
            <a:r>
              <a:rPr kumimoji="0" lang="en-Z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replenishment</a:t>
            </a:r>
            <a:endParaRPr kumimoji="0" lang="en-ZA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64A2B226-596D-42A3-ADB1-1362EE545C72}"/>
              </a:ext>
            </a:extLst>
          </p:cNvPr>
          <p:cNvSpPr/>
          <p:nvPr/>
        </p:nvSpPr>
        <p:spPr>
          <a:xfrm>
            <a:off x="1688737" y="526628"/>
            <a:ext cx="237793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Operational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BBB663A-EA9A-40C2-B116-7FDB2702E383}"/>
              </a:ext>
            </a:extLst>
          </p:cNvPr>
          <p:cNvSpPr/>
          <p:nvPr/>
        </p:nvSpPr>
        <p:spPr>
          <a:xfrm>
            <a:off x="1688737" y="1070326"/>
            <a:ext cx="2377936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06F3A26D-FEE5-46C1-90C7-F2CFC58E3EBC}"/>
              </a:ext>
            </a:extLst>
          </p:cNvPr>
          <p:cNvSpPr/>
          <p:nvPr/>
        </p:nvSpPr>
        <p:spPr>
          <a:xfrm>
            <a:off x="4053859" y="526628"/>
            <a:ext cx="237793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AU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Operational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7A09EA-6D5C-40C4-B5C8-54E965C73740}"/>
              </a:ext>
            </a:extLst>
          </p:cNvPr>
          <p:cNvSpPr/>
          <p:nvPr/>
        </p:nvSpPr>
        <p:spPr>
          <a:xfrm>
            <a:off x="4053859" y="1070326"/>
            <a:ext cx="2377936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71B80299-4870-4983-BA60-EB19CE0DB22D}"/>
              </a:ext>
            </a:extLst>
          </p:cNvPr>
          <p:cNvSpPr/>
          <p:nvPr/>
        </p:nvSpPr>
        <p:spPr>
          <a:xfrm>
            <a:off x="6432109" y="534644"/>
            <a:ext cx="237793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AU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85DF583-E1DB-4F77-940A-E02A5429AE87}"/>
              </a:ext>
            </a:extLst>
          </p:cNvPr>
          <p:cNvSpPr/>
          <p:nvPr/>
        </p:nvSpPr>
        <p:spPr>
          <a:xfrm>
            <a:off x="6432109" y="1066310"/>
            <a:ext cx="2377936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985CD31-38FA-4AFA-80BA-7DDA967D0FDB}"/>
              </a:ext>
            </a:extLst>
          </p:cNvPr>
          <p:cNvSpPr/>
          <p:nvPr/>
        </p:nvSpPr>
        <p:spPr>
          <a:xfrm>
            <a:off x="4452277" y="1385547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Generate replenishment </a:t>
            </a:r>
            <a:r>
              <a:rPr lang="en-ZA" sz="1100" b="1" i="1" dirty="0">
                <a:solidFill>
                  <a:srgbClr val="002060"/>
                </a:solidFill>
              </a:rPr>
              <a:t>stock IBT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F457AC5-B8B3-427C-8B65-D3203570159B}"/>
              </a:ext>
            </a:extLst>
          </p:cNvPr>
          <p:cNvSpPr/>
          <p:nvPr/>
        </p:nvSpPr>
        <p:spPr>
          <a:xfrm>
            <a:off x="1979844" y="2228884"/>
            <a:ext cx="1770829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All items with Min/Max levels per item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631742E-DB58-4BD4-A7CB-B4AFC25F9F52}"/>
              </a:ext>
            </a:extLst>
          </p:cNvPr>
          <p:cNvSpPr/>
          <p:nvPr/>
        </p:nvSpPr>
        <p:spPr>
          <a:xfrm>
            <a:off x="4447554" y="2128348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Select stock from pre-defined bulk locations</a:t>
            </a:r>
            <a:endParaRPr lang="en-ZA" sz="1100" b="1" i="1" dirty="0">
              <a:solidFill>
                <a:srgbClr val="002060"/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E9A2D82E-1115-4947-AFCC-253EE21F6899}"/>
              </a:ext>
            </a:extLst>
          </p:cNvPr>
          <p:cNvSpPr/>
          <p:nvPr/>
        </p:nvSpPr>
        <p:spPr>
          <a:xfrm>
            <a:off x="4453569" y="2996485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IBT enter picking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A14F58E-D0FB-4AA8-B65E-CF5706E7B387}"/>
              </a:ext>
            </a:extLst>
          </p:cNvPr>
          <p:cNvCxnSpPr>
            <a:stCxn id="26" idx="2"/>
            <a:endCxn id="36" idx="0"/>
          </p:cNvCxnSpPr>
          <p:nvPr/>
        </p:nvCxnSpPr>
        <p:spPr>
          <a:xfrm flipH="1">
            <a:off x="5238104" y="1813130"/>
            <a:ext cx="4723" cy="315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72EB86B-FF58-4312-90E0-084095D1E098}"/>
              </a:ext>
            </a:extLst>
          </p:cNvPr>
          <p:cNvCxnSpPr>
            <a:stCxn id="36" idx="2"/>
            <a:endCxn id="37" idx="0"/>
          </p:cNvCxnSpPr>
          <p:nvPr/>
        </p:nvCxnSpPr>
        <p:spPr>
          <a:xfrm>
            <a:off x="5238104" y="2555931"/>
            <a:ext cx="6015" cy="440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182C6D65-65A2-49D6-B8D4-2BE2A12E0AB5}"/>
              </a:ext>
            </a:extLst>
          </p:cNvPr>
          <p:cNvSpPr/>
          <p:nvPr/>
        </p:nvSpPr>
        <p:spPr>
          <a:xfrm>
            <a:off x="6762379" y="1395138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Alert – fine pick  critically below min level</a:t>
            </a:r>
            <a:endParaRPr lang="en-ZA" sz="1100" b="1" i="1" dirty="0">
              <a:solidFill>
                <a:srgbClr val="002060"/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F362790C-F973-4862-9357-B87A52549389}"/>
              </a:ext>
            </a:extLst>
          </p:cNvPr>
          <p:cNvSpPr/>
          <p:nvPr/>
        </p:nvSpPr>
        <p:spPr>
          <a:xfrm>
            <a:off x="6521116" y="2125909"/>
            <a:ext cx="2189747" cy="102035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u="sng" dirty="0">
                <a:solidFill>
                  <a:srgbClr val="002060"/>
                </a:solidFill>
              </a:rPr>
              <a:t>Management Information</a:t>
            </a:r>
            <a:r>
              <a:rPr lang="en-ZA" sz="1100" b="1" dirty="0">
                <a:solidFill>
                  <a:srgbClr val="002060"/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100" b="1" i="1" dirty="0">
                <a:solidFill>
                  <a:srgbClr val="002060"/>
                </a:solidFill>
              </a:rPr>
              <a:t>Current WIP replenishments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100" b="1" i="1" dirty="0">
                <a:solidFill>
                  <a:srgbClr val="002060"/>
                </a:solidFill>
              </a:rPr>
              <a:t>Too frequent triggers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100" b="1" i="1" dirty="0">
                <a:solidFill>
                  <a:srgbClr val="002060"/>
                </a:solidFill>
              </a:rPr>
              <a:t>Bulk out of stock / critical level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33C8070-67FB-4457-A425-69B91C7710D9}"/>
              </a:ext>
            </a:extLst>
          </p:cNvPr>
          <p:cNvSpPr/>
          <p:nvPr/>
        </p:nvSpPr>
        <p:spPr>
          <a:xfrm>
            <a:off x="1979476" y="1395138"/>
            <a:ext cx="1770829" cy="42758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‘Nett Stock’ Optimised Demand Planning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1E0BD0E-83F5-4B81-9018-3E3C0E1373CE}"/>
              </a:ext>
            </a:extLst>
          </p:cNvPr>
          <p:cNvCxnSpPr>
            <a:stCxn id="30" idx="3"/>
            <a:endCxn id="26" idx="1"/>
          </p:cNvCxnSpPr>
          <p:nvPr/>
        </p:nvCxnSpPr>
        <p:spPr>
          <a:xfrm flipV="1">
            <a:off x="3750305" y="1599339"/>
            <a:ext cx="701972" cy="9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Decision 34">
            <a:extLst>
              <a:ext uri="{FF2B5EF4-FFF2-40B4-BE49-F238E27FC236}">
                <a16:creationId xmlns:a16="http://schemas.microsoft.com/office/drawing/2014/main" id="{7B914168-F6E8-4F37-9591-4485039F0847}"/>
              </a:ext>
            </a:extLst>
          </p:cNvPr>
          <p:cNvSpPr/>
          <p:nvPr/>
        </p:nvSpPr>
        <p:spPr>
          <a:xfrm>
            <a:off x="2613904" y="3274134"/>
            <a:ext cx="601578" cy="56548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8" name="Callout: Line with Border and Accent Bar 37">
            <a:extLst>
              <a:ext uri="{FF2B5EF4-FFF2-40B4-BE49-F238E27FC236}">
                <a16:creationId xmlns:a16="http://schemas.microsoft.com/office/drawing/2014/main" id="{BA7E989F-9B92-4F36-A4CE-EFF580FEB59F}"/>
              </a:ext>
            </a:extLst>
          </p:cNvPr>
          <p:cNvSpPr/>
          <p:nvPr/>
        </p:nvSpPr>
        <p:spPr>
          <a:xfrm>
            <a:off x="1688737" y="3199212"/>
            <a:ext cx="750198" cy="537029"/>
          </a:xfrm>
          <a:prstGeom prst="accentBorderCallout1">
            <a:avLst>
              <a:gd name="adj1" fmla="val 45852"/>
              <a:gd name="adj2" fmla="val 99125"/>
              <a:gd name="adj3" fmla="val 55421"/>
              <a:gd name="adj4" fmla="val 12310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000" b="1" dirty="0">
                <a:solidFill>
                  <a:schemeClr val="tx1"/>
                </a:solidFill>
              </a:rPr>
              <a:t>Bin below Min level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54C59E96-BDF2-4F72-9164-079B0B9AD640}"/>
              </a:ext>
            </a:extLst>
          </p:cNvPr>
          <p:cNvCxnSpPr>
            <a:cxnSpLocks/>
            <a:stCxn id="35" idx="3"/>
            <a:endCxn id="26" idx="1"/>
          </p:cNvCxnSpPr>
          <p:nvPr/>
        </p:nvCxnSpPr>
        <p:spPr>
          <a:xfrm flipV="1">
            <a:off x="3215482" y="1599339"/>
            <a:ext cx="1236795" cy="1957537"/>
          </a:xfrm>
          <a:prstGeom prst="bentConnector3">
            <a:avLst>
              <a:gd name="adj1" fmla="val 587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9BF9A55-1E40-4B71-A870-AE23AF03A5A9}"/>
              </a:ext>
            </a:extLst>
          </p:cNvPr>
          <p:cNvCxnSpPr>
            <a:stCxn id="27" idx="2"/>
            <a:endCxn id="35" idx="0"/>
          </p:cNvCxnSpPr>
          <p:nvPr/>
        </p:nvCxnSpPr>
        <p:spPr>
          <a:xfrm>
            <a:off x="2865259" y="2656467"/>
            <a:ext cx="49434" cy="617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73717BF2-7E43-4350-B42E-E79C12BCC92E}"/>
              </a:ext>
            </a:extLst>
          </p:cNvPr>
          <p:cNvSpPr/>
          <p:nvPr/>
        </p:nvSpPr>
        <p:spPr>
          <a:xfrm>
            <a:off x="3029503" y="3156641"/>
            <a:ext cx="360948" cy="2674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6F0CFE37-229A-4A8A-8870-31BC17E09696}"/>
              </a:ext>
            </a:extLst>
          </p:cNvPr>
          <p:cNvSpPr/>
          <p:nvPr/>
        </p:nvSpPr>
        <p:spPr>
          <a:xfrm>
            <a:off x="4458684" y="3752257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QC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FD84BD01-3556-4B7E-BBF1-F6FAA114186F}"/>
              </a:ext>
            </a:extLst>
          </p:cNvPr>
          <p:cNvSpPr/>
          <p:nvPr/>
        </p:nvSpPr>
        <p:spPr>
          <a:xfrm>
            <a:off x="4458684" y="4596487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Despatch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F6B894A-22E7-498D-ABF7-C511475D6E6F}"/>
              </a:ext>
            </a:extLst>
          </p:cNvPr>
          <p:cNvCxnSpPr>
            <a:stCxn id="37" idx="2"/>
            <a:endCxn id="44" idx="0"/>
          </p:cNvCxnSpPr>
          <p:nvPr/>
        </p:nvCxnSpPr>
        <p:spPr>
          <a:xfrm>
            <a:off x="5244119" y="3424068"/>
            <a:ext cx="5115" cy="328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BCE7639-E3C4-48B6-9796-31183BA1980A}"/>
              </a:ext>
            </a:extLst>
          </p:cNvPr>
          <p:cNvCxnSpPr>
            <a:stCxn id="44" idx="2"/>
            <a:endCxn id="48" idx="0"/>
          </p:cNvCxnSpPr>
          <p:nvPr/>
        </p:nvCxnSpPr>
        <p:spPr>
          <a:xfrm>
            <a:off x="5249234" y="4179840"/>
            <a:ext cx="0" cy="416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3CAD1A4E-B552-4A0F-9075-1BF03C697D97}"/>
              </a:ext>
            </a:extLst>
          </p:cNvPr>
          <p:cNvSpPr/>
          <p:nvPr/>
        </p:nvSpPr>
        <p:spPr>
          <a:xfrm>
            <a:off x="4458684" y="5440717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Branch supplier receipt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CEE4196-8892-4270-8766-8DA817D3BC77}"/>
              </a:ext>
            </a:extLst>
          </p:cNvPr>
          <p:cNvCxnSpPr>
            <a:stCxn id="48" idx="2"/>
            <a:endCxn id="49" idx="0"/>
          </p:cNvCxnSpPr>
          <p:nvPr/>
        </p:nvCxnSpPr>
        <p:spPr>
          <a:xfrm>
            <a:off x="5249234" y="5024070"/>
            <a:ext cx="0" cy="416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EFEA3A0A-77B4-4743-9C04-B857635BC637}"/>
              </a:ext>
            </a:extLst>
          </p:cNvPr>
          <p:cNvSpPr/>
          <p:nvPr/>
        </p:nvSpPr>
        <p:spPr>
          <a:xfrm>
            <a:off x="2099426" y="4353908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Review ‘Nett Stock’ model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EDB5E59F-AEE2-4000-A086-31E7CB305E86}"/>
              </a:ext>
            </a:extLst>
          </p:cNvPr>
          <p:cNvCxnSpPr>
            <a:stCxn id="35" idx="3"/>
            <a:endCxn id="50" idx="0"/>
          </p:cNvCxnSpPr>
          <p:nvPr/>
        </p:nvCxnSpPr>
        <p:spPr>
          <a:xfrm flipH="1">
            <a:off x="2889976" y="3556876"/>
            <a:ext cx="325506" cy="797032"/>
          </a:xfrm>
          <a:prstGeom prst="bentConnector4">
            <a:avLst>
              <a:gd name="adj1" fmla="val -70229"/>
              <a:gd name="adj2" fmla="val 677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DF11F67-13B8-42BA-9C14-E1D2A7270B03}"/>
              </a:ext>
            </a:extLst>
          </p:cNvPr>
          <p:cNvSpPr/>
          <p:nvPr/>
        </p:nvSpPr>
        <p:spPr>
          <a:xfrm>
            <a:off x="6817169" y="4586170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Accounting: stock in transit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5EE782D-9D40-48C7-A151-0F36BE66DF0D}"/>
              </a:ext>
            </a:extLst>
          </p:cNvPr>
          <p:cNvCxnSpPr>
            <a:stCxn id="48" idx="3"/>
            <a:endCxn id="33" idx="1"/>
          </p:cNvCxnSpPr>
          <p:nvPr/>
        </p:nvCxnSpPr>
        <p:spPr>
          <a:xfrm flipV="1">
            <a:off x="6039784" y="4799962"/>
            <a:ext cx="777385" cy="10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688030F3-661C-421A-BCCB-DAB80217E9F2}"/>
              </a:ext>
            </a:extLst>
          </p:cNvPr>
          <p:cNvSpPr/>
          <p:nvPr/>
        </p:nvSpPr>
        <p:spPr>
          <a:xfrm>
            <a:off x="6824119" y="5440717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Accounting: remove in transit status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CB52F17-FDFD-4D38-9FE2-927C87C5AF0E}"/>
              </a:ext>
            </a:extLst>
          </p:cNvPr>
          <p:cNvCxnSpPr>
            <a:stCxn id="49" idx="3"/>
            <a:endCxn id="53" idx="1"/>
          </p:cNvCxnSpPr>
          <p:nvPr/>
        </p:nvCxnSpPr>
        <p:spPr>
          <a:xfrm>
            <a:off x="6039784" y="5654509"/>
            <a:ext cx="784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771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FC30BA83-7AB5-4998-A2B6-6604BD6710B8}"/>
              </a:ext>
            </a:extLst>
          </p:cNvPr>
          <p:cNvSpPr/>
          <p:nvPr/>
        </p:nvSpPr>
        <p:spPr>
          <a:xfrm>
            <a:off x="72190" y="0"/>
            <a:ext cx="114660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sz="2400" b="1" dirty="0">
                <a:solidFill>
                  <a:prstClr val="black"/>
                </a:solidFill>
                <a:latin typeface="Calibri" panose="020F0502020204030204"/>
              </a:rPr>
              <a:t>Stock Assurance - Cycle count </a:t>
            </a:r>
            <a:endParaRPr kumimoji="0" lang="en-ZA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64A2B226-596D-42A3-ADB1-1362EE545C72}"/>
              </a:ext>
            </a:extLst>
          </p:cNvPr>
          <p:cNvSpPr/>
          <p:nvPr/>
        </p:nvSpPr>
        <p:spPr>
          <a:xfrm>
            <a:off x="1688737" y="526628"/>
            <a:ext cx="237793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Planning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BBB663A-EA9A-40C2-B116-7FDB2702E383}"/>
              </a:ext>
            </a:extLst>
          </p:cNvPr>
          <p:cNvSpPr/>
          <p:nvPr/>
        </p:nvSpPr>
        <p:spPr>
          <a:xfrm>
            <a:off x="1688737" y="1070326"/>
            <a:ext cx="2377936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06F3A26D-FEE5-46C1-90C7-F2CFC58E3EBC}"/>
              </a:ext>
            </a:extLst>
          </p:cNvPr>
          <p:cNvSpPr/>
          <p:nvPr/>
        </p:nvSpPr>
        <p:spPr>
          <a:xfrm>
            <a:off x="4053859" y="526628"/>
            <a:ext cx="237793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AU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Operational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7A09EA-6D5C-40C4-B5C8-54E965C73740}"/>
              </a:ext>
            </a:extLst>
          </p:cNvPr>
          <p:cNvSpPr/>
          <p:nvPr/>
        </p:nvSpPr>
        <p:spPr>
          <a:xfrm>
            <a:off x="4053859" y="1070326"/>
            <a:ext cx="2377936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71B80299-4870-4983-BA60-EB19CE0DB22D}"/>
              </a:ext>
            </a:extLst>
          </p:cNvPr>
          <p:cNvSpPr/>
          <p:nvPr/>
        </p:nvSpPr>
        <p:spPr>
          <a:xfrm>
            <a:off x="6432109" y="534644"/>
            <a:ext cx="237793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AU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85DF583-E1DB-4F77-940A-E02A5429AE87}"/>
              </a:ext>
            </a:extLst>
          </p:cNvPr>
          <p:cNvSpPr/>
          <p:nvPr/>
        </p:nvSpPr>
        <p:spPr>
          <a:xfrm>
            <a:off x="6432109" y="1066310"/>
            <a:ext cx="2377936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985CD31-38FA-4AFA-80BA-7DDA967D0FDB}"/>
              </a:ext>
            </a:extLst>
          </p:cNvPr>
          <p:cNvSpPr/>
          <p:nvPr/>
        </p:nvSpPr>
        <p:spPr>
          <a:xfrm>
            <a:off x="4186400" y="4347369"/>
            <a:ext cx="2125979" cy="165427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100" b="1" dirty="0">
                <a:solidFill>
                  <a:srgbClr val="002060"/>
                </a:solidFill>
              </a:rPr>
              <a:t>Daily cycle count </a:t>
            </a:r>
            <a:r>
              <a:rPr lang="en-ZA" sz="1100" b="1" i="1" u="sng" dirty="0">
                <a:solidFill>
                  <a:srgbClr val="002060"/>
                </a:solidFill>
              </a:rPr>
              <a:t>in production</a:t>
            </a:r>
            <a:r>
              <a:rPr lang="en-ZA" sz="1100" b="1" dirty="0">
                <a:solidFill>
                  <a:srgbClr val="002060"/>
                </a:solidFill>
              </a:rPr>
              <a:t> 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100" b="1" dirty="0">
                <a:solidFill>
                  <a:srgbClr val="002060"/>
                </a:solidFill>
              </a:rPr>
              <a:t>Real-time transaction tracking </a:t>
            </a:r>
            <a:r>
              <a:rPr lang="en-ZA" sz="1100" b="1" dirty="0" err="1">
                <a:solidFill>
                  <a:srgbClr val="002060"/>
                </a:solidFill>
              </a:rPr>
              <a:t>calc</a:t>
            </a:r>
            <a:r>
              <a:rPr lang="en-ZA" sz="1100" b="1" dirty="0">
                <a:solidFill>
                  <a:srgbClr val="002060"/>
                </a:solidFill>
              </a:rPr>
              <a:t> on-hand in time space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100" b="1" dirty="0">
                <a:solidFill>
                  <a:srgbClr val="FF0000"/>
                </a:solidFill>
              </a:rPr>
              <a:t>Non-conformance warehouse (picking) events inject count following day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182C6D65-65A2-49D6-B8D4-2BE2A12E0AB5}"/>
              </a:ext>
            </a:extLst>
          </p:cNvPr>
          <p:cNvSpPr/>
          <p:nvPr/>
        </p:nvSpPr>
        <p:spPr>
          <a:xfrm>
            <a:off x="1926095" y="2237183"/>
            <a:ext cx="1890091" cy="122613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u="sng" dirty="0">
                <a:solidFill>
                  <a:srgbClr val="002060"/>
                </a:solidFill>
              </a:rPr>
              <a:t>Define Cycle Count Model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100" b="1" dirty="0">
                <a:solidFill>
                  <a:srgbClr val="002060"/>
                </a:solidFill>
              </a:rPr>
              <a:t>Count all items in 1  month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100" b="1" dirty="0">
                <a:solidFill>
                  <a:srgbClr val="002060"/>
                </a:solidFill>
              </a:rPr>
              <a:t>A items once per week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100" b="1" dirty="0">
                <a:solidFill>
                  <a:srgbClr val="002060"/>
                </a:solidFill>
              </a:rPr>
              <a:t>B items bi-weekly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100" b="1" dirty="0">
                <a:solidFill>
                  <a:srgbClr val="002060"/>
                </a:solidFill>
              </a:rPr>
              <a:t>C items once per month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100" b="1" dirty="0">
                <a:solidFill>
                  <a:srgbClr val="002060"/>
                </a:solidFill>
              </a:rPr>
              <a:t>Manpower available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D6F4EBD-7FAD-4B55-9ECE-3B29E52E59E7}"/>
              </a:ext>
            </a:extLst>
          </p:cNvPr>
          <p:cNvSpPr/>
          <p:nvPr/>
        </p:nvSpPr>
        <p:spPr>
          <a:xfrm>
            <a:off x="1926096" y="1258211"/>
            <a:ext cx="1890091" cy="55491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Items classified by A,B,C on  movement frequency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DFA26C2-C440-4E1C-9481-7552113BF661}"/>
              </a:ext>
            </a:extLst>
          </p:cNvPr>
          <p:cNvSpPr/>
          <p:nvPr/>
        </p:nvSpPr>
        <p:spPr>
          <a:xfrm>
            <a:off x="1920384" y="4041450"/>
            <a:ext cx="1890091" cy="55491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Generate cycle count model for month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880A14DF-6A00-4159-AA96-DF1E61CB59F3}"/>
              </a:ext>
            </a:extLst>
          </p:cNvPr>
          <p:cNvSpPr/>
          <p:nvPr/>
        </p:nvSpPr>
        <p:spPr>
          <a:xfrm>
            <a:off x="6651289" y="1603339"/>
            <a:ext cx="1890091" cy="55491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Daily cycle count completed?</a:t>
            </a:r>
          </a:p>
        </p:txBody>
      </p:sp>
      <p:sp>
        <p:nvSpPr>
          <p:cNvPr id="51" name="Flowchart: Decision 50">
            <a:extLst>
              <a:ext uri="{FF2B5EF4-FFF2-40B4-BE49-F238E27FC236}">
                <a16:creationId xmlns:a16="http://schemas.microsoft.com/office/drawing/2014/main" id="{48CD2164-EE13-49A2-A628-C2BE2B760566}"/>
              </a:ext>
            </a:extLst>
          </p:cNvPr>
          <p:cNvSpPr/>
          <p:nvPr/>
        </p:nvSpPr>
        <p:spPr>
          <a:xfrm>
            <a:off x="7303168" y="2335780"/>
            <a:ext cx="601578" cy="56548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FD56154-F415-43B9-86B8-7A87E41EDC0E}"/>
              </a:ext>
            </a:extLst>
          </p:cNvPr>
          <p:cNvSpPr/>
          <p:nvPr/>
        </p:nvSpPr>
        <p:spPr>
          <a:xfrm>
            <a:off x="7170665" y="2708128"/>
            <a:ext cx="360948" cy="2674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AEF6CDA2-B522-4415-B1A6-F4F1A0912C2E}"/>
              </a:ext>
            </a:extLst>
          </p:cNvPr>
          <p:cNvSpPr/>
          <p:nvPr/>
        </p:nvSpPr>
        <p:spPr>
          <a:xfrm>
            <a:off x="6669467" y="3103409"/>
            <a:ext cx="1890091" cy="55491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Add manpower</a:t>
            </a:r>
          </a:p>
          <a:p>
            <a:pPr algn="ctr"/>
            <a:r>
              <a:rPr lang="en-ZA" sz="1100" b="1" dirty="0">
                <a:solidFill>
                  <a:srgbClr val="002060"/>
                </a:solidFill>
              </a:rPr>
              <a:t>Change ABC frequency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A7A6033-19BF-431E-8A94-A72F33A2A60C}"/>
              </a:ext>
            </a:extLst>
          </p:cNvPr>
          <p:cNvCxnSpPr>
            <a:stCxn id="40" idx="2"/>
            <a:endCxn id="51" idx="0"/>
          </p:cNvCxnSpPr>
          <p:nvPr/>
        </p:nvCxnSpPr>
        <p:spPr>
          <a:xfrm>
            <a:off x="7596335" y="2158258"/>
            <a:ext cx="7622" cy="177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064C06C-6A00-4ACE-9AA6-22C2A93A9290}"/>
              </a:ext>
            </a:extLst>
          </p:cNvPr>
          <p:cNvCxnSpPr>
            <a:stCxn id="51" idx="2"/>
            <a:endCxn id="53" idx="0"/>
          </p:cNvCxnSpPr>
          <p:nvPr/>
        </p:nvCxnSpPr>
        <p:spPr>
          <a:xfrm>
            <a:off x="7603957" y="2901264"/>
            <a:ext cx="10556" cy="202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B4F203B2-B062-4EDA-A132-078C6D97AA12}"/>
              </a:ext>
            </a:extLst>
          </p:cNvPr>
          <p:cNvSpPr/>
          <p:nvPr/>
        </p:nvSpPr>
        <p:spPr>
          <a:xfrm>
            <a:off x="6670943" y="4960714"/>
            <a:ext cx="1890091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Review non-conformance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D3B8F023-E8DA-47DA-952C-988DB482694D}"/>
              </a:ext>
            </a:extLst>
          </p:cNvPr>
          <p:cNvSpPr/>
          <p:nvPr/>
        </p:nvSpPr>
        <p:spPr>
          <a:xfrm>
            <a:off x="6675352" y="5760115"/>
            <a:ext cx="1890091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Authorise &amp; apply Adjustments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42DA424-761F-4552-B725-E7F620D11FFB}"/>
              </a:ext>
            </a:extLst>
          </p:cNvPr>
          <p:cNvCxnSpPr>
            <a:cxnSpLocks/>
            <a:stCxn id="26" idx="3"/>
            <a:endCxn id="54" idx="1"/>
          </p:cNvCxnSpPr>
          <p:nvPr/>
        </p:nvCxnSpPr>
        <p:spPr>
          <a:xfrm>
            <a:off x="6312379" y="5174506"/>
            <a:ext cx="3585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8BFE91C-CCEC-450C-BFEB-91580AEFF815}"/>
              </a:ext>
            </a:extLst>
          </p:cNvPr>
          <p:cNvCxnSpPr>
            <a:stCxn id="54" idx="2"/>
            <a:endCxn id="55" idx="0"/>
          </p:cNvCxnSpPr>
          <p:nvPr/>
        </p:nvCxnSpPr>
        <p:spPr>
          <a:xfrm>
            <a:off x="7615989" y="5388297"/>
            <a:ext cx="4409" cy="371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E473945C-D6F8-4613-8928-D06AA4993731}"/>
              </a:ext>
            </a:extLst>
          </p:cNvPr>
          <p:cNvCxnSpPr>
            <a:cxnSpLocks/>
            <a:stCxn id="26" idx="0"/>
            <a:endCxn id="40" idx="1"/>
          </p:cNvCxnSpPr>
          <p:nvPr/>
        </p:nvCxnSpPr>
        <p:spPr>
          <a:xfrm rot="5400000" flipH="1" flipV="1">
            <a:off x="4717054" y="2413135"/>
            <a:ext cx="2466570" cy="14018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DBFA778-9001-49C3-9391-82261F73E287}"/>
              </a:ext>
            </a:extLst>
          </p:cNvPr>
          <p:cNvCxnSpPr>
            <a:cxnSpLocks/>
            <a:stCxn id="33" idx="2"/>
            <a:endCxn id="46" idx="0"/>
          </p:cNvCxnSpPr>
          <p:nvPr/>
        </p:nvCxnSpPr>
        <p:spPr>
          <a:xfrm flipH="1">
            <a:off x="2871141" y="1813130"/>
            <a:ext cx="1" cy="424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A507244-367A-4114-8D80-C2938D2D36A7}"/>
              </a:ext>
            </a:extLst>
          </p:cNvPr>
          <p:cNvCxnSpPr>
            <a:cxnSpLocks/>
            <a:stCxn id="46" idx="2"/>
            <a:endCxn id="39" idx="0"/>
          </p:cNvCxnSpPr>
          <p:nvPr/>
        </p:nvCxnSpPr>
        <p:spPr>
          <a:xfrm flipH="1">
            <a:off x="2865430" y="3463314"/>
            <a:ext cx="5711" cy="578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DA43E889-9F6C-4C5B-8E23-4D59379873DA}"/>
              </a:ext>
            </a:extLst>
          </p:cNvPr>
          <p:cNvSpPr/>
          <p:nvPr/>
        </p:nvSpPr>
        <p:spPr>
          <a:xfrm>
            <a:off x="7886697" y="2307183"/>
            <a:ext cx="360948" cy="2674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06B32CD1-0E13-42D3-82F0-761113659C93}"/>
              </a:ext>
            </a:extLst>
          </p:cNvPr>
          <p:cNvCxnSpPr>
            <a:cxnSpLocks/>
            <a:stCxn id="39" idx="2"/>
            <a:endCxn id="26" idx="1"/>
          </p:cNvCxnSpPr>
          <p:nvPr/>
        </p:nvCxnSpPr>
        <p:spPr>
          <a:xfrm rot="16200000" flipH="1">
            <a:off x="3236847" y="4224952"/>
            <a:ext cx="578137" cy="13209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BE443416-4F5D-4E64-9CB7-AFD3D92E43E2}"/>
              </a:ext>
            </a:extLst>
          </p:cNvPr>
          <p:cNvSpPr/>
          <p:nvPr/>
        </p:nvSpPr>
        <p:spPr>
          <a:xfrm>
            <a:off x="6651289" y="3909667"/>
            <a:ext cx="1890091" cy="55491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Change model &amp; regenerate for remaining period – increase workload</a:t>
            </a:r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9287088F-686D-4FDA-A129-17C7072A4895}"/>
              </a:ext>
            </a:extLst>
          </p:cNvPr>
          <p:cNvCxnSpPr>
            <a:stCxn id="51" idx="3"/>
            <a:endCxn id="63" idx="3"/>
          </p:cNvCxnSpPr>
          <p:nvPr/>
        </p:nvCxnSpPr>
        <p:spPr>
          <a:xfrm>
            <a:off x="7904746" y="2618522"/>
            <a:ext cx="636634" cy="1568605"/>
          </a:xfrm>
          <a:prstGeom prst="bentConnector3">
            <a:avLst>
              <a:gd name="adj1" fmla="val 1359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206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FC30BA83-7AB5-4998-A2B6-6604BD6710B8}"/>
              </a:ext>
            </a:extLst>
          </p:cNvPr>
          <p:cNvSpPr/>
          <p:nvPr/>
        </p:nvSpPr>
        <p:spPr>
          <a:xfrm>
            <a:off x="72190" y="0"/>
            <a:ext cx="114660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sz="2400" b="1" dirty="0">
                <a:solidFill>
                  <a:prstClr val="black"/>
                </a:solidFill>
                <a:latin typeface="Calibri" panose="020F0502020204030204"/>
              </a:rPr>
              <a:t>Stock Assurance – Wall to wall count </a:t>
            </a:r>
            <a:endParaRPr kumimoji="0" lang="en-ZA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64A2B226-596D-42A3-ADB1-1362EE545C72}"/>
              </a:ext>
            </a:extLst>
          </p:cNvPr>
          <p:cNvSpPr/>
          <p:nvPr/>
        </p:nvSpPr>
        <p:spPr>
          <a:xfrm>
            <a:off x="1688737" y="526628"/>
            <a:ext cx="237793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Planning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BBB663A-EA9A-40C2-B116-7FDB2702E383}"/>
              </a:ext>
            </a:extLst>
          </p:cNvPr>
          <p:cNvSpPr/>
          <p:nvPr/>
        </p:nvSpPr>
        <p:spPr>
          <a:xfrm>
            <a:off x="1688737" y="1070326"/>
            <a:ext cx="2377936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06F3A26D-FEE5-46C1-90C7-F2CFC58E3EBC}"/>
              </a:ext>
            </a:extLst>
          </p:cNvPr>
          <p:cNvSpPr/>
          <p:nvPr/>
        </p:nvSpPr>
        <p:spPr>
          <a:xfrm>
            <a:off x="4053859" y="526628"/>
            <a:ext cx="237793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AU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Operational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7A09EA-6D5C-40C4-B5C8-54E965C73740}"/>
              </a:ext>
            </a:extLst>
          </p:cNvPr>
          <p:cNvSpPr/>
          <p:nvPr/>
        </p:nvSpPr>
        <p:spPr>
          <a:xfrm>
            <a:off x="4053859" y="1070326"/>
            <a:ext cx="2377936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71B80299-4870-4983-BA60-EB19CE0DB22D}"/>
              </a:ext>
            </a:extLst>
          </p:cNvPr>
          <p:cNvSpPr/>
          <p:nvPr/>
        </p:nvSpPr>
        <p:spPr>
          <a:xfrm>
            <a:off x="6432109" y="534644"/>
            <a:ext cx="237793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AU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85DF583-E1DB-4F77-940A-E02A5429AE87}"/>
              </a:ext>
            </a:extLst>
          </p:cNvPr>
          <p:cNvSpPr/>
          <p:nvPr/>
        </p:nvSpPr>
        <p:spPr>
          <a:xfrm>
            <a:off x="6432109" y="1066310"/>
            <a:ext cx="2377936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0141177-C275-4940-B1CB-83BA9D19A8EC}"/>
              </a:ext>
            </a:extLst>
          </p:cNvPr>
          <p:cNvSpPr/>
          <p:nvPr/>
        </p:nvSpPr>
        <p:spPr>
          <a:xfrm>
            <a:off x="2004298" y="4136982"/>
            <a:ext cx="1890091" cy="55491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Snapshot theoretical stock master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13F736A-BF4C-4DC3-AAA6-1C315D695CB8}"/>
              </a:ext>
            </a:extLst>
          </p:cNvPr>
          <p:cNvSpPr/>
          <p:nvPr/>
        </p:nvSpPr>
        <p:spPr>
          <a:xfrm>
            <a:off x="2004301" y="1175995"/>
            <a:ext cx="1890091" cy="55491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Ensure inbound is cleared of WIP goods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CC16497-1BD0-4A58-8B1E-91D34FF27A50}"/>
              </a:ext>
            </a:extLst>
          </p:cNvPr>
          <p:cNvSpPr/>
          <p:nvPr/>
        </p:nvSpPr>
        <p:spPr>
          <a:xfrm>
            <a:off x="2004300" y="1838684"/>
            <a:ext cx="1890091" cy="55491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Ensure customer returns WIP is up to date as possible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62B0D94-DEF0-4F57-89F6-F96909282030}"/>
              </a:ext>
            </a:extLst>
          </p:cNvPr>
          <p:cNvSpPr/>
          <p:nvPr/>
        </p:nvSpPr>
        <p:spPr>
          <a:xfrm>
            <a:off x="2004299" y="2545621"/>
            <a:ext cx="1890091" cy="55491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All outbound processing cleared - invoiced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60901E1-9E20-41B0-B5BC-8FBACE1C8A87}"/>
              </a:ext>
            </a:extLst>
          </p:cNvPr>
          <p:cNvSpPr/>
          <p:nvPr/>
        </p:nvSpPr>
        <p:spPr>
          <a:xfrm>
            <a:off x="2004298" y="3354984"/>
            <a:ext cx="1890091" cy="55491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Assess resources – staff handhelds etc &amp; create count teams A &amp; B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2474BF1-2953-4201-9F21-0922356FABB9}"/>
              </a:ext>
            </a:extLst>
          </p:cNvPr>
          <p:cNvSpPr/>
          <p:nvPr/>
        </p:nvSpPr>
        <p:spPr>
          <a:xfrm>
            <a:off x="2004297" y="4920243"/>
            <a:ext cx="1890091" cy="55491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Generate count schedules sectioned per teams A &amp; B to cover entire warehouse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710C731-40A6-4919-AF44-BC8F72E61655}"/>
              </a:ext>
            </a:extLst>
          </p:cNvPr>
          <p:cNvSpPr/>
          <p:nvPr/>
        </p:nvSpPr>
        <p:spPr>
          <a:xfrm>
            <a:off x="4239777" y="1175995"/>
            <a:ext cx="1890091" cy="55491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Teams scan each bin code and count </a:t>
            </a:r>
            <a:r>
              <a:rPr lang="en-ZA" sz="1100" b="1" i="1" u="sng" dirty="0">
                <a:solidFill>
                  <a:srgbClr val="002060"/>
                </a:solidFill>
              </a:rPr>
              <a:t>ALL </a:t>
            </a:r>
            <a:r>
              <a:rPr lang="en-ZA" sz="1100" b="1" dirty="0">
                <a:solidFill>
                  <a:srgbClr val="002060"/>
                </a:solidFill>
              </a:rPr>
              <a:t>items in location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BE39768-E267-4440-B901-995BD32D2A33}"/>
              </a:ext>
            </a:extLst>
          </p:cNvPr>
          <p:cNvSpPr/>
          <p:nvPr/>
        </p:nvSpPr>
        <p:spPr>
          <a:xfrm>
            <a:off x="2004296" y="5700602"/>
            <a:ext cx="1890091" cy="55491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chemeClr val="bg1"/>
                </a:solidFill>
              </a:rPr>
              <a:t>No stock is moved post snapshot until process complete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D18A1AB-6608-4E9E-851C-E61EADF0D5DF}"/>
              </a:ext>
            </a:extLst>
          </p:cNvPr>
          <p:cNvSpPr/>
          <p:nvPr/>
        </p:nvSpPr>
        <p:spPr>
          <a:xfrm>
            <a:off x="4238172" y="2664663"/>
            <a:ext cx="1890091" cy="55491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Periodically upload scan results whilst in operation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F7EDC1B-1480-4797-A430-00CA3ED6E446}"/>
              </a:ext>
            </a:extLst>
          </p:cNvPr>
          <p:cNvSpPr/>
          <p:nvPr/>
        </p:nvSpPr>
        <p:spPr>
          <a:xfrm>
            <a:off x="6802775" y="1175994"/>
            <a:ext cx="1890091" cy="55491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Match team A with team B counts and both to theoretical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676F8C0-5BED-43B6-A37B-10755E5CA51E}"/>
              </a:ext>
            </a:extLst>
          </p:cNvPr>
          <p:cNvSpPr/>
          <p:nvPr/>
        </p:nvSpPr>
        <p:spPr>
          <a:xfrm>
            <a:off x="6604900" y="1838720"/>
            <a:ext cx="2112645" cy="81333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u="sng" dirty="0">
                <a:solidFill>
                  <a:srgbClr val="002060"/>
                </a:solidFill>
              </a:rPr>
              <a:t>Per Bin and Item: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100" b="1" dirty="0">
                <a:solidFill>
                  <a:srgbClr val="002060"/>
                </a:solidFill>
              </a:rPr>
              <a:t>TA != TB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100" b="1" dirty="0">
                <a:solidFill>
                  <a:srgbClr val="002060"/>
                </a:solidFill>
              </a:rPr>
              <a:t>TA = TB != theoretical AND value &gt; tolerance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E0F7042-8C11-498A-B8E6-A6540BD3ABE8}"/>
              </a:ext>
            </a:extLst>
          </p:cNvPr>
          <p:cNvSpPr/>
          <p:nvPr/>
        </p:nvSpPr>
        <p:spPr>
          <a:xfrm>
            <a:off x="6719199" y="2781766"/>
            <a:ext cx="1890091" cy="55491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Audit team inspection &amp; correct / isolate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F8BFF51-121D-4040-915D-D4FE8CAF95C7}"/>
              </a:ext>
            </a:extLst>
          </p:cNvPr>
          <p:cNvSpPr/>
          <p:nvPr/>
        </p:nvSpPr>
        <p:spPr>
          <a:xfrm>
            <a:off x="6719199" y="3491502"/>
            <a:ext cx="1890091" cy="55491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Upload re-count request to teams for inspected bins / items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0B04AF1-0EE1-42AF-AC95-2618306C4E72}"/>
              </a:ext>
            </a:extLst>
          </p:cNvPr>
          <p:cNvSpPr/>
          <p:nvPr/>
        </p:nvSpPr>
        <p:spPr>
          <a:xfrm>
            <a:off x="4239778" y="1909309"/>
            <a:ext cx="1890091" cy="55491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Teams scan bin recount requests from audit team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145D2091-F7A2-450B-B1BD-2B308C219AC3}"/>
              </a:ext>
            </a:extLst>
          </p:cNvPr>
          <p:cNvCxnSpPr>
            <a:cxnSpLocks/>
            <a:stCxn id="29" idx="1"/>
            <a:endCxn id="31" idx="3"/>
          </p:cNvCxnSpPr>
          <p:nvPr/>
        </p:nvCxnSpPr>
        <p:spPr>
          <a:xfrm rot="10800000">
            <a:off x="6129869" y="2186770"/>
            <a:ext cx="589330" cy="1582193"/>
          </a:xfrm>
          <a:prstGeom prst="bentConnector3">
            <a:avLst>
              <a:gd name="adj1" fmla="val 7143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A6F0D0D7-9514-4185-8B81-113AA1AFA940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 flipV="1">
            <a:off x="6128263" y="1453454"/>
            <a:ext cx="674512" cy="14886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8C164ECB-0E02-4F93-A9BA-1EBBD333FC44}"/>
              </a:ext>
            </a:extLst>
          </p:cNvPr>
          <p:cNvSpPr/>
          <p:nvPr/>
        </p:nvSpPr>
        <p:spPr>
          <a:xfrm>
            <a:off x="4325200" y="4251153"/>
            <a:ext cx="1890091" cy="55491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END stock take on time-out or all counts completed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2216E5C8-A807-4C07-AA1A-1D8750AAC8B9}"/>
              </a:ext>
            </a:extLst>
          </p:cNvPr>
          <p:cNvSpPr/>
          <p:nvPr/>
        </p:nvSpPr>
        <p:spPr>
          <a:xfrm>
            <a:off x="6668772" y="4253853"/>
            <a:ext cx="1890091" cy="55491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Management variances assessment within acceptable tolerances &amp; authorise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41C12346-5F4E-4805-864B-1204C943001C}"/>
              </a:ext>
            </a:extLst>
          </p:cNvPr>
          <p:cNvSpPr/>
          <p:nvPr/>
        </p:nvSpPr>
        <p:spPr>
          <a:xfrm>
            <a:off x="6510831" y="5092248"/>
            <a:ext cx="2220492" cy="101587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100" b="1" u="sng" dirty="0">
                <a:solidFill>
                  <a:srgbClr val="002060"/>
                </a:solidFill>
              </a:rPr>
              <a:t>Apply adjustments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100" b="1" dirty="0">
                <a:solidFill>
                  <a:srgbClr val="002060"/>
                </a:solidFill>
              </a:rPr>
              <a:t>Latest TA = Latest TB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100" b="1" dirty="0">
                <a:solidFill>
                  <a:srgbClr val="002060"/>
                </a:solidFill>
              </a:rPr>
              <a:t>Latest TA = theoretical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100" b="1" dirty="0">
                <a:solidFill>
                  <a:srgbClr val="002060"/>
                </a:solidFill>
              </a:rPr>
              <a:t>Latest TB = theoretical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E2A3883-56F2-4CC1-A9BC-279E6066FE56}"/>
              </a:ext>
            </a:extLst>
          </p:cNvPr>
          <p:cNvCxnSpPr>
            <a:cxnSpLocks/>
            <a:stCxn id="40" idx="3"/>
            <a:endCxn id="44" idx="1"/>
          </p:cNvCxnSpPr>
          <p:nvPr/>
        </p:nvCxnSpPr>
        <p:spPr>
          <a:xfrm>
            <a:off x="6215291" y="4528613"/>
            <a:ext cx="453481" cy="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5C8F03F-3007-4B4F-8150-ECC4F1C5CC3B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flipH="1">
            <a:off x="2949346" y="1730914"/>
            <a:ext cx="1" cy="107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F9B3C57-10AE-4131-9A79-9B3B5D6004CF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flipH="1">
            <a:off x="2949345" y="2393603"/>
            <a:ext cx="1" cy="152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713DFCC-4A6B-48A1-AEEC-51B739DD9C17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 flipH="1">
            <a:off x="2949344" y="3100540"/>
            <a:ext cx="1" cy="254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E06BDA4-84B0-43F1-A2AA-B78EB8E1453B}"/>
              </a:ext>
            </a:extLst>
          </p:cNvPr>
          <p:cNvCxnSpPr>
            <a:stCxn id="14" idx="2"/>
            <a:endCxn id="10" idx="0"/>
          </p:cNvCxnSpPr>
          <p:nvPr/>
        </p:nvCxnSpPr>
        <p:spPr>
          <a:xfrm>
            <a:off x="2949344" y="3909903"/>
            <a:ext cx="0" cy="227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5FCAC45-790F-4D55-9810-5BFF4FE47477}"/>
              </a:ext>
            </a:extLst>
          </p:cNvPr>
          <p:cNvCxnSpPr>
            <a:stCxn id="10" idx="2"/>
            <a:endCxn id="15" idx="0"/>
          </p:cNvCxnSpPr>
          <p:nvPr/>
        </p:nvCxnSpPr>
        <p:spPr>
          <a:xfrm flipH="1">
            <a:off x="2949343" y="4691901"/>
            <a:ext cx="1" cy="228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9A36681-192D-4097-93C0-7B297BFE7119}"/>
              </a:ext>
            </a:extLst>
          </p:cNvPr>
          <p:cNvCxnSpPr>
            <a:stCxn id="15" idx="2"/>
            <a:endCxn id="17" idx="0"/>
          </p:cNvCxnSpPr>
          <p:nvPr/>
        </p:nvCxnSpPr>
        <p:spPr>
          <a:xfrm flipH="1">
            <a:off x="2949342" y="5475162"/>
            <a:ext cx="1" cy="225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899D230-8B7C-4504-A826-98277D19A875}"/>
              </a:ext>
            </a:extLst>
          </p:cNvPr>
          <p:cNvCxnSpPr>
            <a:stCxn id="16" idx="2"/>
            <a:endCxn id="31" idx="0"/>
          </p:cNvCxnSpPr>
          <p:nvPr/>
        </p:nvCxnSpPr>
        <p:spPr>
          <a:xfrm>
            <a:off x="5184823" y="1730914"/>
            <a:ext cx="1" cy="178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0A5BB33-80E1-418D-A147-09198F077797}"/>
              </a:ext>
            </a:extLst>
          </p:cNvPr>
          <p:cNvCxnSpPr>
            <a:stCxn id="31" idx="2"/>
            <a:endCxn id="18" idx="0"/>
          </p:cNvCxnSpPr>
          <p:nvPr/>
        </p:nvCxnSpPr>
        <p:spPr>
          <a:xfrm flipH="1">
            <a:off x="5183218" y="2464228"/>
            <a:ext cx="1606" cy="200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6FDB3D2-C701-4FAC-9C78-A920ED0E2E74}"/>
              </a:ext>
            </a:extLst>
          </p:cNvPr>
          <p:cNvCxnSpPr>
            <a:stCxn id="26" idx="2"/>
            <a:endCxn id="28" idx="0"/>
          </p:cNvCxnSpPr>
          <p:nvPr/>
        </p:nvCxnSpPr>
        <p:spPr>
          <a:xfrm>
            <a:off x="7661223" y="2652054"/>
            <a:ext cx="3022" cy="129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8A11B44-0CD7-401D-AD55-E4EAF125CCA2}"/>
              </a:ext>
            </a:extLst>
          </p:cNvPr>
          <p:cNvCxnSpPr>
            <a:stCxn id="44" idx="2"/>
            <a:endCxn id="45" idx="0"/>
          </p:cNvCxnSpPr>
          <p:nvPr/>
        </p:nvCxnSpPr>
        <p:spPr>
          <a:xfrm>
            <a:off x="7613818" y="4808772"/>
            <a:ext cx="7259" cy="283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AFA34F13-C21E-4289-8886-AD7ABF27DCBB}"/>
              </a:ext>
            </a:extLst>
          </p:cNvPr>
          <p:cNvSpPr/>
          <p:nvPr/>
        </p:nvSpPr>
        <p:spPr>
          <a:xfrm>
            <a:off x="4325200" y="4978763"/>
            <a:ext cx="1902123" cy="55491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Review items not counted</a:t>
            </a:r>
          </a:p>
          <a:p>
            <a:pPr algn="ctr"/>
            <a:r>
              <a:rPr lang="en-ZA" sz="1100" b="1" dirty="0">
                <a:solidFill>
                  <a:srgbClr val="002060"/>
                </a:solidFill>
              </a:rPr>
              <a:t>Review recounts not done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0927CFE-E55F-478B-B096-274A18A18C9F}"/>
              </a:ext>
            </a:extLst>
          </p:cNvPr>
          <p:cNvCxnSpPr>
            <a:stCxn id="40" idx="2"/>
            <a:endCxn id="74" idx="0"/>
          </p:cNvCxnSpPr>
          <p:nvPr/>
        </p:nvCxnSpPr>
        <p:spPr>
          <a:xfrm>
            <a:off x="5270246" y="4806072"/>
            <a:ext cx="6016" cy="172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707A8B5-55D4-469F-B7F4-27A2BFF20377}"/>
              </a:ext>
            </a:extLst>
          </p:cNvPr>
          <p:cNvCxnSpPr>
            <a:stCxn id="74" idx="3"/>
            <a:endCxn id="44" idx="1"/>
          </p:cNvCxnSpPr>
          <p:nvPr/>
        </p:nvCxnSpPr>
        <p:spPr>
          <a:xfrm flipV="1">
            <a:off x="6227323" y="4531313"/>
            <a:ext cx="441449" cy="724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1D9F3C5A-B86D-412C-84E2-85E6EA08EB38}"/>
              </a:ext>
            </a:extLst>
          </p:cNvPr>
          <p:cNvSpPr/>
          <p:nvPr/>
        </p:nvSpPr>
        <p:spPr>
          <a:xfrm>
            <a:off x="4325200" y="5705815"/>
            <a:ext cx="1890091" cy="55491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chemeClr val="bg1"/>
                </a:solidFill>
              </a:rPr>
              <a:t>Allow normal warehouse activity to continue</a:t>
            </a:r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02B3C3F0-B73C-4D87-93A4-827F8FBB0A33}"/>
              </a:ext>
            </a:extLst>
          </p:cNvPr>
          <p:cNvCxnSpPr>
            <a:stCxn id="40" idx="1"/>
            <a:endCxn id="79" idx="1"/>
          </p:cNvCxnSpPr>
          <p:nvPr/>
        </p:nvCxnSpPr>
        <p:spPr>
          <a:xfrm rot="10800000" flipV="1">
            <a:off x="4325200" y="4528613"/>
            <a:ext cx="12700" cy="1454662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569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FC30BA83-7AB5-4998-A2B6-6604BD6710B8}"/>
              </a:ext>
            </a:extLst>
          </p:cNvPr>
          <p:cNvSpPr/>
          <p:nvPr/>
        </p:nvSpPr>
        <p:spPr>
          <a:xfrm>
            <a:off x="0" y="66609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Catalogue sub-system integration</a:t>
            </a:r>
            <a:endParaRPr kumimoji="0" lang="en-ZA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CFF464A-2546-4D99-8B58-B9006543207F}"/>
              </a:ext>
            </a:extLst>
          </p:cNvPr>
          <p:cNvSpPr/>
          <p:nvPr/>
        </p:nvSpPr>
        <p:spPr>
          <a:xfrm>
            <a:off x="2515311" y="2134118"/>
            <a:ext cx="1350073" cy="605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  <a:latin typeface="Calibri" panose="020F0502020204030204"/>
              </a:rPr>
              <a:t>Suppliers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56FC2DF-94DC-49A7-A171-8E960BFA8723}"/>
              </a:ext>
            </a:extLst>
          </p:cNvPr>
          <p:cNvCxnSpPr>
            <a:cxnSpLocks/>
            <a:stCxn id="6" idx="2"/>
            <a:endCxn id="93" idx="0"/>
          </p:cNvCxnSpPr>
          <p:nvPr/>
        </p:nvCxnSpPr>
        <p:spPr>
          <a:xfrm>
            <a:off x="3190348" y="2739534"/>
            <a:ext cx="2628473" cy="917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C2A602B4-DE1A-4AEB-8FF7-0A1DB6FA0682}"/>
              </a:ext>
            </a:extLst>
          </p:cNvPr>
          <p:cNvSpPr/>
          <p:nvPr/>
        </p:nvSpPr>
        <p:spPr>
          <a:xfrm>
            <a:off x="5060696" y="3656848"/>
            <a:ext cx="1516250" cy="5620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Catalogue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819FF41-3D26-4FD3-8950-89A512147708}"/>
              </a:ext>
            </a:extLst>
          </p:cNvPr>
          <p:cNvCxnSpPr>
            <a:cxnSpLocks/>
            <a:stCxn id="93" idx="2"/>
            <a:endCxn id="107" idx="0"/>
          </p:cNvCxnSpPr>
          <p:nvPr/>
        </p:nvCxnSpPr>
        <p:spPr>
          <a:xfrm>
            <a:off x="5818821" y="4218940"/>
            <a:ext cx="2345574" cy="905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0E28E5AD-AF1C-44A9-9810-706DC8A02321}"/>
              </a:ext>
            </a:extLst>
          </p:cNvPr>
          <p:cNvSpPr/>
          <p:nvPr/>
        </p:nvSpPr>
        <p:spPr>
          <a:xfrm>
            <a:off x="7406269" y="5124292"/>
            <a:ext cx="1516252" cy="6136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Sales Force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5A39CDB-EA21-4AA0-A401-755F52FE44B4}"/>
              </a:ext>
            </a:extLst>
          </p:cNvPr>
          <p:cNvSpPr/>
          <p:nvPr/>
        </p:nvSpPr>
        <p:spPr>
          <a:xfrm>
            <a:off x="5054311" y="2181223"/>
            <a:ext cx="1516251" cy="5620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  <a:latin typeface="Calibri" panose="020F0502020204030204"/>
              </a:rPr>
              <a:t>Sales pricing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A8DA071-98AE-4D19-9415-D4DF850F33A5}"/>
              </a:ext>
            </a:extLst>
          </p:cNvPr>
          <p:cNvCxnSpPr>
            <a:cxnSpLocks/>
            <a:stCxn id="13" idx="2"/>
            <a:endCxn id="93" idx="0"/>
          </p:cNvCxnSpPr>
          <p:nvPr/>
        </p:nvCxnSpPr>
        <p:spPr>
          <a:xfrm>
            <a:off x="5812437" y="2743315"/>
            <a:ext cx="6384" cy="913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BBB5351-976C-446F-A0F6-C98C26851A46}"/>
              </a:ext>
            </a:extLst>
          </p:cNvPr>
          <p:cNvSpPr/>
          <p:nvPr/>
        </p:nvSpPr>
        <p:spPr>
          <a:xfrm>
            <a:off x="2515310" y="3613524"/>
            <a:ext cx="1350073" cy="601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Currencies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779F737-E5C4-4334-AF26-B2A18C148C1F}"/>
              </a:ext>
            </a:extLst>
          </p:cNvPr>
          <p:cNvCxnSpPr>
            <a:cxnSpLocks/>
            <a:stCxn id="17" idx="3"/>
            <a:endCxn id="93" idx="1"/>
          </p:cNvCxnSpPr>
          <p:nvPr/>
        </p:nvCxnSpPr>
        <p:spPr>
          <a:xfrm>
            <a:off x="3865383" y="3914342"/>
            <a:ext cx="1195313" cy="23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935C56D-13EA-486D-9BE6-513E8694390B}"/>
              </a:ext>
            </a:extLst>
          </p:cNvPr>
          <p:cNvCxnSpPr>
            <a:cxnSpLocks/>
            <a:stCxn id="17" idx="0"/>
            <a:endCxn id="6" idx="2"/>
          </p:cNvCxnSpPr>
          <p:nvPr/>
        </p:nvCxnSpPr>
        <p:spPr>
          <a:xfrm flipV="1">
            <a:off x="3190347" y="2739534"/>
            <a:ext cx="1" cy="873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3798C6E-CB71-4136-9F46-5E897D3C8C5D}"/>
              </a:ext>
            </a:extLst>
          </p:cNvPr>
          <p:cNvSpPr/>
          <p:nvPr/>
        </p:nvSpPr>
        <p:spPr>
          <a:xfrm>
            <a:off x="7406269" y="3599969"/>
            <a:ext cx="1517863" cy="615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Customers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73A299F-7D01-4814-8C7A-7F4416832756}"/>
              </a:ext>
            </a:extLst>
          </p:cNvPr>
          <p:cNvCxnSpPr>
            <a:cxnSpLocks/>
            <a:stCxn id="31" idx="1"/>
            <a:endCxn id="93" idx="3"/>
          </p:cNvCxnSpPr>
          <p:nvPr/>
        </p:nvCxnSpPr>
        <p:spPr>
          <a:xfrm flipH="1">
            <a:off x="6576946" y="3907564"/>
            <a:ext cx="829323" cy="30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C79704E-B43A-4488-A33B-45E30728D474}"/>
              </a:ext>
            </a:extLst>
          </p:cNvPr>
          <p:cNvCxnSpPr>
            <a:cxnSpLocks/>
            <a:stCxn id="107" idx="0"/>
            <a:endCxn id="31" idx="2"/>
          </p:cNvCxnSpPr>
          <p:nvPr/>
        </p:nvCxnSpPr>
        <p:spPr>
          <a:xfrm flipV="1">
            <a:off x="8164395" y="4215159"/>
            <a:ext cx="806" cy="909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703FCC45-B376-453B-8E0C-5A85D058A084}"/>
              </a:ext>
            </a:extLst>
          </p:cNvPr>
          <p:cNvSpPr/>
          <p:nvPr/>
        </p:nvSpPr>
        <p:spPr>
          <a:xfrm>
            <a:off x="2515309" y="5124293"/>
            <a:ext cx="1499940" cy="6136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Procurement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E3D485F-1939-4B6D-993E-5B14D60BAA98}"/>
              </a:ext>
            </a:extLst>
          </p:cNvPr>
          <p:cNvCxnSpPr>
            <a:cxnSpLocks/>
            <a:stCxn id="93" idx="2"/>
            <a:endCxn id="40" idx="0"/>
          </p:cNvCxnSpPr>
          <p:nvPr/>
        </p:nvCxnSpPr>
        <p:spPr>
          <a:xfrm flipH="1">
            <a:off x="3265279" y="4218940"/>
            <a:ext cx="2553542" cy="905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75B6E041-48F7-4C09-93BF-AA1CB9AD4289}"/>
              </a:ext>
            </a:extLst>
          </p:cNvPr>
          <p:cNvSpPr/>
          <p:nvPr/>
        </p:nvSpPr>
        <p:spPr>
          <a:xfrm>
            <a:off x="7682784" y="2181223"/>
            <a:ext cx="1516250" cy="5620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  <a:latin typeface="Calibri" panose="020F0502020204030204"/>
              </a:rPr>
              <a:t>Products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2BBD1C8-9789-4F32-AB63-4AE093A60BFB}"/>
              </a:ext>
            </a:extLst>
          </p:cNvPr>
          <p:cNvCxnSpPr>
            <a:cxnSpLocks/>
            <a:stCxn id="49" idx="2"/>
            <a:endCxn id="93" idx="0"/>
          </p:cNvCxnSpPr>
          <p:nvPr/>
        </p:nvCxnSpPr>
        <p:spPr>
          <a:xfrm flipH="1">
            <a:off x="5818821" y="2743315"/>
            <a:ext cx="2622088" cy="913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Speech Bubble: Rectangle 150">
            <a:extLst>
              <a:ext uri="{FF2B5EF4-FFF2-40B4-BE49-F238E27FC236}">
                <a16:creationId xmlns:a16="http://schemas.microsoft.com/office/drawing/2014/main" id="{59B09260-05BE-4B83-AAA7-1F47F0B7E2E2}"/>
              </a:ext>
            </a:extLst>
          </p:cNvPr>
          <p:cNvSpPr/>
          <p:nvPr/>
        </p:nvSpPr>
        <p:spPr>
          <a:xfrm>
            <a:off x="583499" y="1399359"/>
            <a:ext cx="1630774" cy="1754574"/>
          </a:xfrm>
          <a:prstGeom prst="wedgeRectCallout">
            <a:avLst>
              <a:gd name="adj1" fmla="val 68664"/>
              <a:gd name="adj2" fmla="val 567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b="1" dirty="0">
                <a:solidFill>
                  <a:srgbClr val="0070C0"/>
                </a:solidFill>
              </a:rPr>
              <a:t>Supplier sources</a:t>
            </a:r>
          </a:p>
          <a:p>
            <a:pPr algn="ctr"/>
            <a:r>
              <a:rPr lang="en-ZA" sz="1200" b="1" dirty="0">
                <a:solidFill>
                  <a:srgbClr val="0070C0"/>
                </a:solidFill>
              </a:rPr>
              <a:t>Catalogues</a:t>
            </a:r>
          </a:p>
          <a:p>
            <a:pPr algn="ctr"/>
            <a:r>
              <a:rPr lang="en-ZA" sz="1200" b="1" dirty="0">
                <a:solidFill>
                  <a:srgbClr val="0070C0"/>
                </a:solidFill>
              </a:rPr>
              <a:t>Parts</a:t>
            </a:r>
          </a:p>
          <a:p>
            <a:pPr algn="ctr"/>
            <a:r>
              <a:rPr lang="en-ZA" sz="1200" b="1" dirty="0">
                <a:solidFill>
                  <a:srgbClr val="0070C0"/>
                </a:solidFill>
              </a:rPr>
              <a:t>Pricing</a:t>
            </a:r>
          </a:p>
          <a:p>
            <a:pPr algn="ctr"/>
            <a:r>
              <a:rPr lang="en-ZA" sz="1200" b="1" dirty="0">
                <a:solidFill>
                  <a:srgbClr val="0070C0"/>
                </a:solidFill>
              </a:rPr>
              <a:t>Define preferred pricing</a:t>
            </a:r>
          </a:p>
          <a:p>
            <a:pPr algn="ctr"/>
            <a:r>
              <a:rPr lang="en-ZA" sz="1200" b="1" dirty="0">
                <a:solidFill>
                  <a:srgbClr val="0070C0"/>
                </a:solidFill>
              </a:rPr>
              <a:t>Alternates</a:t>
            </a:r>
          </a:p>
          <a:p>
            <a:pPr algn="ctr"/>
            <a:r>
              <a:rPr lang="en-ZA" sz="1200" b="1" dirty="0">
                <a:solidFill>
                  <a:srgbClr val="0070C0"/>
                </a:solidFill>
              </a:rPr>
              <a:t>Replacements</a:t>
            </a:r>
          </a:p>
          <a:p>
            <a:pPr algn="ctr"/>
            <a:r>
              <a:rPr lang="en-ZA" sz="1200" b="1" dirty="0">
                <a:solidFill>
                  <a:srgbClr val="0070C0"/>
                </a:solidFill>
              </a:rPr>
              <a:t>Supersessions</a:t>
            </a:r>
          </a:p>
          <a:p>
            <a:pPr algn="ctr"/>
            <a:r>
              <a:rPr lang="en-ZA" sz="1200" b="1" dirty="0">
                <a:solidFill>
                  <a:srgbClr val="0070C0"/>
                </a:solidFill>
              </a:rPr>
              <a:t>Images</a:t>
            </a:r>
          </a:p>
        </p:txBody>
      </p:sp>
      <p:sp>
        <p:nvSpPr>
          <p:cNvPr id="152" name="Speech Bubble: Rectangle 151">
            <a:extLst>
              <a:ext uri="{FF2B5EF4-FFF2-40B4-BE49-F238E27FC236}">
                <a16:creationId xmlns:a16="http://schemas.microsoft.com/office/drawing/2014/main" id="{83E3D185-4AA6-41DF-BC0A-C8BD8A3DD00E}"/>
              </a:ext>
            </a:extLst>
          </p:cNvPr>
          <p:cNvSpPr/>
          <p:nvPr/>
        </p:nvSpPr>
        <p:spPr>
          <a:xfrm>
            <a:off x="2829637" y="1378400"/>
            <a:ext cx="1543192" cy="461666"/>
          </a:xfrm>
          <a:prstGeom prst="wedgeRectCallout">
            <a:avLst>
              <a:gd name="adj1" fmla="val -27002"/>
              <a:gd name="adj2" fmla="val 10722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b="1" dirty="0">
                <a:solidFill>
                  <a:srgbClr val="0070C0"/>
                </a:solidFill>
              </a:rPr>
              <a:t>Bulk pricing import</a:t>
            </a:r>
          </a:p>
          <a:p>
            <a:pPr algn="ctr"/>
            <a:r>
              <a:rPr lang="en-ZA" sz="1200" b="1" dirty="0">
                <a:solidFill>
                  <a:srgbClr val="0070C0"/>
                </a:solidFill>
              </a:rPr>
              <a:t>Preferred order from</a:t>
            </a:r>
          </a:p>
        </p:txBody>
      </p:sp>
      <p:sp>
        <p:nvSpPr>
          <p:cNvPr id="153" name="Speech Bubble: Rectangle 152">
            <a:extLst>
              <a:ext uri="{FF2B5EF4-FFF2-40B4-BE49-F238E27FC236}">
                <a16:creationId xmlns:a16="http://schemas.microsoft.com/office/drawing/2014/main" id="{3A160BAD-4B27-4DC4-A578-B996998C4076}"/>
              </a:ext>
            </a:extLst>
          </p:cNvPr>
          <p:cNvSpPr/>
          <p:nvPr/>
        </p:nvSpPr>
        <p:spPr>
          <a:xfrm>
            <a:off x="749447" y="3426015"/>
            <a:ext cx="1543192" cy="461666"/>
          </a:xfrm>
          <a:prstGeom prst="wedgeRectCallout">
            <a:avLst>
              <a:gd name="adj1" fmla="val 63263"/>
              <a:gd name="adj2" fmla="val 5539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b="1" dirty="0">
                <a:solidFill>
                  <a:srgbClr val="0070C0"/>
                </a:solidFill>
              </a:rPr>
              <a:t>Country Currency</a:t>
            </a:r>
          </a:p>
          <a:p>
            <a:pPr algn="ctr"/>
            <a:r>
              <a:rPr lang="en-ZA" sz="1200" b="1" dirty="0">
                <a:solidFill>
                  <a:srgbClr val="0070C0"/>
                </a:solidFill>
              </a:rPr>
              <a:t>Trading Currency</a:t>
            </a:r>
          </a:p>
        </p:txBody>
      </p:sp>
      <p:sp>
        <p:nvSpPr>
          <p:cNvPr id="154" name="Speech Bubble: Rectangle 153">
            <a:extLst>
              <a:ext uri="{FF2B5EF4-FFF2-40B4-BE49-F238E27FC236}">
                <a16:creationId xmlns:a16="http://schemas.microsoft.com/office/drawing/2014/main" id="{5CB821A1-AC98-4643-9DE0-89E74276D5D8}"/>
              </a:ext>
            </a:extLst>
          </p:cNvPr>
          <p:cNvSpPr/>
          <p:nvPr/>
        </p:nvSpPr>
        <p:spPr>
          <a:xfrm>
            <a:off x="766994" y="4817476"/>
            <a:ext cx="1543192" cy="613632"/>
          </a:xfrm>
          <a:prstGeom prst="wedgeRectCallout">
            <a:avLst>
              <a:gd name="adj1" fmla="val 63263"/>
              <a:gd name="adj2" fmla="val 5539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b="1" dirty="0">
                <a:solidFill>
                  <a:srgbClr val="0070C0"/>
                </a:solidFill>
              </a:rPr>
              <a:t>Optimised replenishment</a:t>
            </a:r>
          </a:p>
          <a:p>
            <a:pPr algn="ctr"/>
            <a:r>
              <a:rPr lang="en-ZA" sz="1200" b="1" dirty="0">
                <a:solidFill>
                  <a:srgbClr val="0070C0"/>
                </a:solidFill>
              </a:rPr>
              <a:t>Order tracking</a:t>
            </a:r>
          </a:p>
        </p:txBody>
      </p:sp>
      <p:sp>
        <p:nvSpPr>
          <p:cNvPr id="155" name="Speech Bubble: Rectangle 154">
            <a:extLst>
              <a:ext uri="{FF2B5EF4-FFF2-40B4-BE49-F238E27FC236}">
                <a16:creationId xmlns:a16="http://schemas.microsoft.com/office/drawing/2014/main" id="{F5738872-5B4A-431F-8A7B-918FF4FDDE4E}"/>
              </a:ext>
            </a:extLst>
          </p:cNvPr>
          <p:cNvSpPr/>
          <p:nvPr/>
        </p:nvSpPr>
        <p:spPr>
          <a:xfrm>
            <a:off x="7708847" y="1400662"/>
            <a:ext cx="1543192" cy="461666"/>
          </a:xfrm>
          <a:prstGeom prst="wedgeRectCallout">
            <a:avLst>
              <a:gd name="adj1" fmla="val -975"/>
              <a:gd name="adj2" fmla="val 10971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b="1" dirty="0">
                <a:solidFill>
                  <a:srgbClr val="0070C0"/>
                </a:solidFill>
              </a:rPr>
              <a:t>Master SKU</a:t>
            </a:r>
          </a:p>
          <a:p>
            <a:pPr algn="ctr"/>
            <a:r>
              <a:rPr lang="en-ZA" sz="1200" b="1" dirty="0">
                <a:solidFill>
                  <a:srgbClr val="0070C0"/>
                </a:solidFill>
              </a:rPr>
              <a:t>Images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F582E9D-4B9D-492D-8C4F-E5BAFC424ED6}"/>
              </a:ext>
            </a:extLst>
          </p:cNvPr>
          <p:cNvCxnSpPr>
            <a:cxnSpLocks/>
            <a:stCxn id="13" idx="3"/>
            <a:endCxn id="49" idx="1"/>
          </p:cNvCxnSpPr>
          <p:nvPr/>
        </p:nvCxnSpPr>
        <p:spPr>
          <a:xfrm>
            <a:off x="6570562" y="2462269"/>
            <a:ext cx="11122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50A1D30D-58B3-4D50-9CF9-1192B18FC9E1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>
            <a:off x="3865384" y="2436826"/>
            <a:ext cx="1188927" cy="25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56A8D5FE-CE91-456E-81CD-B79D1BA7B6C8}"/>
              </a:ext>
            </a:extLst>
          </p:cNvPr>
          <p:cNvCxnSpPr>
            <a:cxnSpLocks/>
            <a:stCxn id="17" idx="0"/>
            <a:endCxn id="13" idx="1"/>
          </p:cNvCxnSpPr>
          <p:nvPr/>
        </p:nvCxnSpPr>
        <p:spPr>
          <a:xfrm flipV="1">
            <a:off x="3190347" y="2462269"/>
            <a:ext cx="1863964" cy="1151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Speech Bubble: Rectangle 168">
            <a:extLst>
              <a:ext uri="{FF2B5EF4-FFF2-40B4-BE49-F238E27FC236}">
                <a16:creationId xmlns:a16="http://schemas.microsoft.com/office/drawing/2014/main" id="{58FFF760-7CE9-4A9A-A1F9-9A0BBA8665B0}"/>
              </a:ext>
            </a:extLst>
          </p:cNvPr>
          <p:cNvSpPr/>
          <p:nvPr/>
        </p:nvSpPr>
        <p:spPr>
          <a:xfrm>
            <a:off x="5060696" y="1428773"/>
            <a:ext cx="1543192" cy="461666"/>
          </a:xfrm>
          <a:prstGeom prst="wedgeRectCallout">
            <a:avLst>
              <a:gd name="adj1" fmla="val -975"/>
              <a:gd name="adj2" fmla="val 10971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b="1" dirty="0">
                <a:solidFill>
                  <a:srgbClr val="0070C0"/>
                </a:solidFill>
              </a:rPr>
              <a:t>Master Base Price list</a:t>
            </a:r>
          </a:p>
        </p:txBody>
      </p:sp>
      <p:sp>
        <p:nvSpPr>
          <p:cNvPr id="170" name="Speech Bubble: Rectangle 169">
            <a:extLst>
              <a:ext uri="{FF2B5EF4-FFF2-40B4-BE49-F238E27FC236}">
                <a16:creationId xmlns:a16="http://schemas.microsoft.com/office/drawing/2014/main" id="{431BDBF4-E5B5-4EA5-B9E7-2AC182B06306}"/>
              </a:ext>
            </a:extLst>
          </p:cNvPr>
          <p:cNvSpPr/>
          <p:nvPr/>
        </p:nvSpPr>
        <p:spPr>
          <a:xfrm>
            <a:off x="5069353" y="4738609"/>
            <a:ext cx="1543192" cy="692499"/>
          </a:xfrm>
          <a:prstGeom prst="wedgeRectCallout">
            <a:avLst>
              <a:gd name="adj1" fmla="val -7067"/>
              <a:gd name="adj2" fmla="val -11241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b="1" dirty="0">
                <a:solidFill>
                  <a:srgbClr val="0070C0"/>
                </a:solidFill>
              </a:rPr>
              <a:t>BOM</a:t>
            </a:r>
          </a:p>
          <a:p>
            <a:pPr algn="ctr"/>
            <a:r>
              <a:rPr lang="en-ZA" sz="1200" b="1" dirty="0">
                <a:solidFill>
                  <a:srgbClr val="0070C0"/>
                </a:solidFill>
              </a:rPr>
              <a:t>Parts &amp; application</a:t>
            </a:r>
          </a:p>
          <a:p>
            <a:pPr algn="ctr"/>
            <a:r>
              <a:rPr lang="en-ZA" sz="1200" b="1" dirty="0">
                <a:solidFill>
                  <a:srgbClr val="0070C0"/>
                </a:solidFill>
              </a:rPr>
              <a:t>Images</a:t>
            </a:r>
          </a:p>
        </p:txBody>
      </p:sp>
      <p:sp>
        <p:nvSpPr>
          <p:cNvPr id="171" name="Speech Bubble: Rectangle 170">
            <a:extLst>
              <a:ext uri="{FF2B5EF4-FFF2-40B4-BE49-F238E27FC236}">
                <a16:creationId xmlns:a16="http://schemas.microsoft.com/office/drawing/2014/main" id="{335E89A9-9D95-426C-8CC1-11F7896107B4}"/>
              </a:ext>
            </a:extLst>
          </p:cNvPr>
          <p:cNvSpPr/>
          <p:nvPr/>
        </p:nvSpPr>
        <p:spPr>
          <a:xfrm>
            <a:off x="9346237" y="4687344"/>
            <a:ext cx="1543192" cy="692499"/>
          </a:xfrm>
          <a:prstGeom prst="wedgeRectCallout">
            <a:avLst>
              <a:gd name="adj1" fmla="val -77396"/>
              <a:gd name="adj2" fmla="val 3690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b="1" dirty="0">
                <a:solidFill>
                  <a:srgbClr val="0070C0"/>
                </a:solidFill>
              </a:rPr>
              <a:t>Decision Support</a:t>
            </a:r>
          </a:p>
          <a:p>
            <a:pPr algn="ctr"/>
            <a:r>
              <a:rPr lang="en-ZA" sz="1200" b="1" dirty="0">
                <a:solidFill>
                  <a:srgbClr val="0070C0"/>
                </a:solidFill>
              </a:rPr>
              <a:t>BOM</a:t>
            </a:r>
          </a:p>
          <a:p>
            <a:pPr algn="ctr"/>
            <a:r>
              <a:rPr lang="en-ZA" sz="1200" b="1" dirty="0">
                <a:solidFill>
                  <a:srgbClr val="0070C0"/>
                </a:solidFill>
              </a:rPr>
              <a:t>Parts &amp; application</a:t>
            </a:r>
          </a:p>
          <a:p>
            <a:pPr algn="ctr"/>
            <a:r>
              <a:rPr lang="en-ZA" sz="1200" b="1" dirty="0">
                <a:solidFill>
                  <a:srgbClr val="0070C0"/>
                </a:solidFill>
              </a:rPr>
              <a:t>Images</a:t>
            </a:r>
          </a:p>
        </p:txBody>
      </p:sp>
    </p:spTree>
    <p:extLst>
      <p:ext uri="{BB962C8B-B14F-4D97-AF65-F5344CB8AC3E}">
        <p14:creationId xmlns:p14="http://schemas.microsoft.com/office/powerpoint/2010/main" val="19032223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FC30BA83-7AB5-4998-A2B6-6604BD6710B8}"/>
              </a:ext>
            </a:extLst>
          </p:cNvPr>
          <p:cNvSpPr/>
          <p:nvPr/>
        </p:nvSpPr>
        <p:spPr>
          <a:xfrm>
            <a:off x="72190" y="0"/>
            <a:ext cx="114660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sz="2400" b="1" dirty="0">
                <a:solidFill>
                  <a:prstClr val="black"/>
                </a:solidFill>
                <a:latin typeface="Calibri" panose="020F0502020204030204"/>
              </a:rPr>
              <a:t>Stock Journals– Cost Adjustment</a:t>
            </a:r>
            <a:endParaRPr kumimoji="0" lang="en-ZA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64A2B226-596D-42A3-ADB1-1362EE545C72}"/>
              </a:ext>
            </a:extLst>
          </p:cNvPr>
          <p:cNvSpPr/>
          <p:nvPr/>
        </p:nvSpPr>
        <p:spPr>
          <a:xfrm>
            <a:off x="1688737" y="526628"/>
            <a:ext cx="237793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Planning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BBB663A-EA9A-40C2-B116-7FDB2702E383}"/>
              </a:ext>
            </a:extLst>
          </p:cNvPr>
          <p:cNvSpPr/>
          <p:nvPr/>
        </p:nvSpPr>
        <p:spPr>
          <a:xfrm>
            <a:off x="1688737" y="1070326"/>
            <a:ext cx="2377936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06F3A26D-FEE5-46C1-90C7-F2CFC58E3EBC}"/>
              </a:ext>
            </a:extLst>
          </p:cNvPr>
          <p:cNvSpPr/>
          <p:nvPr/>
        </p:nvSpPr>
        <p:spPr>
          <a:xfrm>
            <a:off x="4053859" y="526628"/>
            <a:ext cx="237793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AU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Operational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7A09EA-6D5C-40C4-B5C8-54E965C73740}"/>
              </a:ext>
            </a:extLst>
          </p:cNvPr>
          <p:cNvSpPr/>
          <p:nvPr/>
        </p:nvSpPr>
        <p:spPr>
          <a:xfrm>
            <a:off x="4053859" y="1070326"/>
            <a:ext cx="2377936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71B80299-4870-4983-BA60-EB19CE0DB22D}"/>
              </a:ext>
            </a:extLst>
          </p:cNvPr>
          <p:cNvSpPr/>
          <p:nvPr/>
        </p:nvSpPr>
        <p:spPr>
          <a:xfrm>
            <a:off x="6432109" y="534644"/>
            <a:ext cx="237793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AU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85DF583-E1DB-4F77-940A-E02A5429AE87}"/>
              </a:ext>
            </a:extLst>
          </p:cNvPr>
          <p:cNvSpPr/>
          <p:nvPr/>
        </p:nvSpPr>
        <p:spPr>
          <a:xfrm>
            <a:off x="6432109" y="1066310"/>
            <a:ext cx="2377936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3899A0D-FA01-40B1-8244-01024CF266ED}"/>
              </a:ext>
            </a:extLst>
          </p:cNvPr>
          <p:cNvSpPr/>
          <p:nvPr/>
        </p:nvSpPr>
        <p:spPr>
          <a:xfrm>
            <a:off x="1926096" y="1294307"/>
            <a:ext cx="1890091" cy="55491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Identify disposable stock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AEE60CE-9838-4BF6-918C-2F3D68213F72}"/>
              </a:ext>
            </a:extLst>
          </p:cNvPr>
          <p:cNvSpPr/>
          <p:nvPr/>
        </p:nvSpPr>
        <p:spPr>
          <a:xfrm>
            <a:off x="1926095" y="2152915"/>
            <a:ext cx="1890091" cy="55491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Isolate slow moving stock</a:t>
            </a:r>
          </a:p>
          <a:p>
            <a:pPr algn="ctr"/>
            <a:r>
              <a:rPr lang="en-ZA" sz="1100" b="1" dirty="0">
                <a:solidFill>
                  <a:srgbClr val="002060"/>
                </a:solidFill>
              </a:rPr>
              <a:t>Determine new selling price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0107988-266B-458A-A594-1CC27FAD4A6C}"/>
              </a:ext>
            </a:extLst>
          </p:cNvPr>
          <p:cNvSpPr/>
          <p:nvPr/>
        </p:nvSpPr>
        <p:spPr>
          <a:xfrm>
            <a:off x="4304032" y="1286482"/>
            <a:ext cx="1890091" cy="55491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Isolate old / end of life stock items to dispose warehouse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10029FC-A6E4-4055-B913-150D6467F752}"/>
              </a:ext>
            </a:extLst>
          </p:cNvPr>
          <p:cNvSpPr/>
          <p:nvPr/>
        </p:nvSpPr>
        <p:spPr>
          <a:xfrm>
            <a:off x="6669154" y="1282274"/>
            <a:ext cx="1890091" cy="55491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Scrap / sell  - remove from warehouse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050F027-24AC-4C7F-87BA-DAB2A434B854}"/>
              </a:ext>
            </a:extLst>
          </p:cNvPr>
          <p:cNvSpPr/>
          <p:nvPr/>
        </p:nvSpPr>
        <p:spPr>
          <a:xfrm>
            <a:off x="6676031" y="2140883"/>
            <a:ext cx="1890091" cy="55491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Adjust selling price </a:t>
            </a:r>
          </a:p>
          <a:p>
            <a:pPr algn="ctr"/>
            <a:r>
              <a:rPr lang="en-ZA" sz="1100" b="1" dirty="0">
                <a:solidFill>
                  <a:srgbClr val="002060"/>
                </a:solidFill>
              </a:rPr>
              <a:t>Adjust cost price &lt; selling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12C8969-35E1-4B1D-91FD-4ECADC156E06}"/>
              </a:ext>
            </a:extLst>
          </p:cNvPr>
          <p:cNvSpPr/>
          <p:nvPr/>
        </p:nvSpPr>
        <p:spPr>
          <a:xfrm>
            <a:off x="1926094" y="3213570"/>
            <a:ext cx="1890091" cy="55491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Identify items with cost value  &gt; replacement value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F7649DF-1EAF-4C5C-B0B2-282D6CDDEAE3}"/>
              </a:ext>
            </a:extLst>
          </p:cNvPr>
          <p:cNvSpPr/>
          <p:nvPr/>
        </p:nvSpPr>
        <p:spPr>
          <a:xfrm>
            <a:off x="6669153" y="3210093"/>
            <a:ext cx="1890091" cy="55491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Adjust cost price NRV</a:t>
            </a:r>
          </a:p>
          <a:p>
            <a:pPr algn="ctr"/>
            <a:r>
              <a:rPr lang="en-ZA" sz="1100" b="1" dirty="0">
                <a:solidFill>
                  <a:srgbClr val="002060"/>
                </a:solidFill>
              </a:rPr>
              <a:t>Adjust selling price &gt; new cost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E8D7640-F7E2-44AD-B1A4-359016528B93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 flipV="1">
            <a:off x="3816187" y="1563942"/>
            <a:ext cx="487845" cy="7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1597A95-58DE-4639-93B3-AE34FDD21820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 flipV="1">
            <a:off x="6194123" y="1559734"/>
            <a:ext cx="475031" cy="4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3F30EAF-DBE5-46E7-874D-EE7670F6B7C6}"/>
              </a:ext>
            </a:extLst>
          </p:cNvPr>
          <p:cNvCxnSpPr>
            <a:stCxn id="11" idx="3"/>
            <a:endCxn id="14" idx="1"/>
          </p:cNvCxnSpPr>
          <p:nvPr/>
        </p:nvCxnSpPr>
        <p:spPr>
          <a:xfrm flipV="1">
            <a:off x="3816186" y="2418343"/>
            <a:ext cx="2859845" cy="12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847F361-6626-4BB3-89E1-1EF0BF279F37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 flipV="1">
            <a:off x="3816185" y="3487553"/>
            <a:ext cx="2852968" cy="3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9638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8D1961-5F66-4251-8DF0-0E84FFB274A1}"/>
              </a:ext>
            </a:extLst>
          </p:cNvPr>
          <p:cNvSpPr/>
          <p:nvPr/>
        </p:nvSpPr>
        <p:spPr>
          <a:xfrm>
            <a:off x="0" y="36677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ZA" sz="2400" b="1" dirty="0"/>
              <a:t>Outbound</a:t>
            </a:r>
            <a:r>
              <a:rPr lang="en-ZA" sz="2000" b="1" dirty="0"/>
              <a:t> Customer Order </a:t>
            </a:r>
            <a:r>
              <a:rPr lang="en-ZA" sz="2400" b="1" dirty="0"/>
              <a:t>Fulfilment</a:t>
            </a:r>
            <a:endParaRPr lang="en-ZA" sz="2000" b="1" dirty="0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50152667-0725-4DCA-9D20-FF725B94D720}"/>
              </a:ext>
            </a:extLst>
          </p:cNvPr>
          <p:cNvSpPr/>
          <p:nvPr/>
        </p:nvSpPr>
        <p:spPr>
          <a:xfrm>
            <a:off x="1688737" y="526628"/>
            <a:ext cx="208007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Sales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59D67C-C784-4597-BDFC-5E5072D9ADDA}"/>
              </a:ext>
            </a:extLst>
          </p:cNvPr>
          <p:cNvSpPr/>
          <p:nvPr/>
        </p:nvSpPr>
        <p:spPr>
          <a:xfrm>
            <a:off x="1688737" y="1070326"/>
            <a:ext cx="2080078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6682D7BA-8F5E-4133-B6D1-AB6954503EEA}"/>
              </a:ext>
            </a:extLst>
          </p:cNvPr>
          <p:cNvSpPr/>
          <p:nvPr/>
        </p:nvSpPr>
        <p:spPr>
          <a:xfrm>
            <a:off x="3768814" y="526628"/>
            <a:ext cx="208007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Picking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311C7D-2C55-44AF-940E-A2242D90B3DF}"/>
              </a:ext>
            </a:extLst>
          </p:cNvPr>
          <p:cNvSpPr/>
          <p:nvPr/>
        </p:nvSpPr>
        <p:spPr>
          <a:xfrm>
            <a:off x="3768814" y="1070326"/>
            <a:ext cx="2080078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90E08B75-2A9D-4EA3-981D-2597F3CEF2F6}"/>
              </a:ext>
            </a:extLst>
          </p:cNvPr>
          <p:cNvSpPr/>
          <p:nvPr/>
        </p:nvSpPr>
        <p:spPr>
          <a:xfrm>
            <a:off x="5848891" y="529486"/>
            <a:ext cx="2080077" cy="526326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Checking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6A6F5A-EB16-4D30-9506-1CE5FFBF3E78}"/>
              </a:ext>
            </a:extLst>
          </p:cNvPr>
          <p:cNvSpPr/>
          <p:nvPr/>
        </p:nvSpPr>
        <p:spPr>
          <a:xfrm>
            <a:off x="5848891" y="1084840"/>
            <a:ext cx="2080078" cy="555230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476B88E8-9D3E-4FAF-887F-4B3786D6427A}"/>
              </a:ext>
            </a:extLst>
          </p:cNvPr>
          <p:cNvSpPr/>
          <p:nvPr/>
        </p:nvSpPr>
        <p:spPr>
          <a:xfrm>
            <a:off x="7928966" y="527804"/>
            <a:ext cx="2463259" cy="542522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Despatch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8A4ADC-29F5-49EE-B4A8-FC79B723695F}"/>
              </a:ext>
            </a:extLst>
          </p:cNvPr>
          <p:cNvSpPr/>
          <p:nvPr/>
        </p:nvSpPr>
        <p:spPr>
          <a:xfrm>
            <a:off x="7929121" y="1063258"/>
            <a:ext cx="2463260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DBA55119-0B65-4851-8592-E0D6A1EDBF29}"/>
              </a:ext>
            </a:extLst>
          </p:cNvPr>
          <p:cNvSpPr/>
          <p:nvPr/>
        </p:nvSpPr>
        <p:spPr>
          <a:xfrm>
            <a:off x="1826790" y="1321195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Capture Customer Order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0AA6F1FB-4E0D-472F-A255-C38958233DE1}"/>
              </a:ext>
            </a:extLst>
          </p:cNvPr>
          <p:cNvSpPr/>
          <p:nvPr/>
        </p:nvSpPr>
        <p:spPr>
          <a:xfrm>
            <a:off x="1826790" y="1999647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Release to Picking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1BF3A32F-08E1-46B7-B14A-104717172C51}"/>
              </a:ext>
            </a:extLst>
          </p:cNvPr>
          <p:cNvSpPr/>
          <p:nvPr/>
        </p:nvSpPr>
        <p:spPr>
          <a:xfrm>
            <a:off x="3978982" y="1321194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Group / prioritise Orders by departure times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6BBDB0D1-43E2-4C00-88BD-52EFDD19EC17}"/>
              </a:ext>
            </a:extLst>
          </p:cNvPr>
          <p:cNvSpPr/>
          <p:nvPr/>
        </p:nvSpPr>
        <p:spPr>
          <a:xfrm>
            <a:off x="3978982" y="1987616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Release Picking jobs by picker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809CC62-834E-4010-A192-BF882CECE82A}"/>
              </a:ext>
            </a:extLst>
          </p:cNvPr>
          <p:cNvSpPr/>
          <p:nvPr/>
        </p:nvSpPr>
        <p:spPr>
          <a:xfrm>
            <a:off x="3978982" y="2666069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Record start / end times for operating metrics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F8E3EA7-444F-48D3-A05A-02F31320802F}"/>
              </a:ext>
            </a:extLst>
          </p:cNvPr>
          <p:cNvSpPr/>
          <p:nvPr/>
        </p:nvSpPr>
        <p:spPr>
          <a:xfrm>
            <a:off x="1814833" y="2678099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Recall order from Picking NOT issued to picker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4C376401-D616-4B57-B110-75B2FFB58B1F}"/>
              </a:ext>
            </a:extLst>
          </p:cNvPr>
          <p:cNvSpPr/>
          <p:nvPr/>
        </p:nvSpPr>
        <p:spPr>
          <a:xfrm>
            <a:off x="3978982" y="3381998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Place picker job on hold with reason code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1F1E54B7-E0CB-4064-A901-065669AF2998}"/>
              </a:ext>
            </a:extLst>
          </p:cNvPr>
          <p:cNvSpPr/>
          <p:nvPr/>
        </p:nvSpPr>
        <p:spPr>
          <a:xfrm>
            <a:off x="3978982" y="4097927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Refer non-conformance to warehouse controller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7FF38735-250E-4206-B609-3E84E00914B0}"/>
              </a:ext>
            </a:extLst>
          </p:cNvPr>
          <p:cNvSpPr/>
          <p:nvPr/>
        </p:nvSpPr>
        <p:spPr>
          <a:xfrm>
            <a:off x="3978982" y="4765728"/>
            <a:ext cx="1683654" cy="56426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Insufficient stock orders cancelled as per customer rule – customer master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4ABAE70F-7305-442E-8E34-316F63D00BB0}"/>
              </a:ext>
            </a:extLst>
          </p:cNvPr>
          <p:cNvSpPr/>
          <p:nvPr/>
        </p:nvSpPr>
        <p:spPr>
          <a:xfrm>
            <a:off x="3979134" y="5640023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Pass picked goods through hatch to checking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154177E9-B4A3-4321-AD93-DEFFF99C50A5}"/>
              </a:ext>
            </a:extLst>
          </p:cNvPr>
          <p:cNvSpPr/>
          <p:nvPr/>
        </p:nvSpPr>
        <p:spPr>
          <a:xfrm>
            <a:off x="6035147" y="1321194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Checking receives goods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FB7CA500-2EAA-4291-9333-E68D23B6E85D}"/>
              </a:ext>
            </a:extLst>
          </p:cNvPr>
          <p:cNvSpPr/>
          <p:nvPr/>
        </p:nvSpPr>
        <p:spPr>
          <a:xfrm>
            <a:off x="6035147" y="1999647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Scan verify picked goods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A03A69FC-094A-410C-A8F4-590709DDC69D}"/>
              </a:ext>
            </a:extLst>
          </p:cNvPr>
          <p:cNvSpPr/>
          <p:nvPr/>
        </p:nvSpPr>
        <p:spPr>
          <a:xfrm>
            <a:off x="6035147" y="2666068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Non conformance – quarantine for picking 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19CED792-0733-4D88-9F5B-375D2D60D0A6}"/>
              </a:ext>
            </a:extLst>
          </p:cNvPr>
          <p:cNvSpPr/>
          <p:nvPr/>
        </p:nvSpPr>
        <p:spPr>
          <a:xfrm>
            <a:off x="6035147" y="3383122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Pack goods &amp; label each package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62BA9D3C-7E1E-4B37-B883-00A153A2A8DD}"/>
              </a:ext>
            </a:extLst>
          </p:cNvPr>
          <p:cNvSpPr/>
          <p:nvPr/>
        </p:nvSpPr>
        <p:spPr>
          <a:xfrm>
            <a:off x="6035147" y="4097927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Insert invoice / delivery note in last package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10E99301-E8DC-4DCA-AE55-2BB465F74593}"/>
              </a:ext>
            </a:extLst>
          </p:cNvPr>
          <p:cNvSpPr/>
          <p:nvPr/>
        </p:nvSpPr>
        <p:spPr>
          <a:xfrm>
            <a:off x="6035147" y="4765728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Pass packed goods to despatching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5A56B39F-DDC3-45FF-9DCC-1D69C8AC59C1}"/>
              </a:ext>
            </a:extLst>
          </p:cNvPr>
          <p:cNvSpPr/>
          <p:nvPr/>
        </p:nvSpPr>
        <p:spPr>
          <a:xfrm>
            <a:off x="8318768" y="2023709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POD documentation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1C83A7C2-F3CE-4A6B-B9AB-73472CA5EC16}"/>
              </a:ext>
            </a:extLst>
          </p:cNvPr>
          <p:cNvSpPr/>
          <p:nvPr/>
        </p:nvSpPr>
        <p:spPr>
          <a:xfrm>
            <a:off x="8318768" y="1321194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Scan verify consigned goods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F698AA00-D1D5-4025-8749-0637B3BE2779}"/>
              </a:ext>
            </a:extLst>
          </p:cNvPr>
          <p:cNvSpPr/>
          <p:nvPr/>
        </p:nvSpPr>
        <p:spPr>
          <a:xfrm>
            <a:off x="8324091" y="2666068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Loading manifest per vehicle (own)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039872B5-2384-49BA-A44B-0D7A36B74951}"/>
              </a:ext>
            </a:extLst>
          </p:cNvPr>
          <p:cNvSpPr/>
          <p:nvPr/>
        </p:nvSpPr>
        <p:spPr>
          <a:xfrm>
            <a:off x="8318768" y="3381998"/>
            <a:ext cx="1683654" cy="42758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Courier solution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1F7F64CB-6239-4927-98AB-3927379948B0}"/>
              </a:ext>
            </a:extLst>
          </p:cNvPr>
          <p:cNvSpPr/>
          <p:nvPr/>
        </p:nvSpPr>
        <p:spPr>
          <a:xfrm>
            <a:off x="8318768" y="4097927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Verify returned POD’s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0B5433F8-4A07-4118-8CBA-367FDDFBB954}"/>
              </a:ext>
            </a:extLst>
          </p:cNvPr>
          <p:cNvSpPr/>
          <p:nvPr/>
        </p:nvSpPr>
        <p:spPr>
          <a:xfrm>
            <a:off x="8318768" y="4765728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Return to stock undelivered &amp; rejected goods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E0C175D-6CA5-4315-8865-B45E4462E9FE}"/>
              </a:ext>
            </a:extLst>
          </p:cNvPr>
          <p:cNvCxnSpPr>
            <a:stCxn id="52" idx="2"/>
            <a:endCxn id="53" idx="0"/>
          </p:cNvCxnSpPr>
          <p:nvPr/>
        </p:nvCxnSpPr>
        <p:spPr>
          <a:xfrm>
            <a:off x="2668617" y="1748778"/>
            <a:ext cx="0" cy="250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9699F8D-BFC3-4CC1-A9F4-9E047E190C05}"/>
              </a:ext>
            </a:extLst>
          </p:cNvPr>
          <p:cNvCxnSpPr>
            <a:stCxn id="53" idx="3"/>
            <a:endCxn id="53" idx="3"/>
          </p:cNvCxnSpPr>
          <p:nvPr/>
        </p:nvCxnSpPr>
        <p:spPr>
          <a:xfrm>
            <a:off x="3510444" y="2213439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107C7773-B4CD-4AAE-8D22-D5B58D1D2081}"/>
              </a:ext>
            </a:extLst>
          </p:cNvPr>
          <p:cNvCxnSpPr>
            <a:cxnSpLocks/>
            <a:stCxn id="53" idx="3"/>
            <a:endCxn id="54" idx="1"/>
          </p:cNvCxnSpPr>
          <p:nvPr/>
        </p:nvCxnSpPr>
        <p:spPr>
          <a:xfrm flipV="1">
            <a:off x="3510444" y="1534986"/>
            <a:ext cx="468538" cy="678453"/>
          </a:xfrm>
          <a:prstGeom prst="bentConnector3">
            <a:avLst>
              <a:gd name="adj1" fmla="val 294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92632E0-B0A0-4B80-A0EC-EE09E5DDBDF8}"/>
              </a:ext>
            </a:extLst>
          </p:cNvPr>
          <p:cNvCxnSpPr>
            <a:stCxn id="54" idx="2"/>
            <a:endCxn id="55" idx="0"/>
          </p:cNvCxnSpPr>
          <p:nvPr/>
        </p:nvCxnSpPr>
        <p:spPr>
          <a:xfrm>
            <a:off x="4820809" y="1748777"/>
            <a:ext cx="0" cy="238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3E96F30F-17CB-4BD7-97BE-337398384634}"/>
              </a:ext>
            </a:extLst>
          </p:cNvPr>
          <p:cNvCxnSpPr>
            <a:stCxn id="55" idx="2"/>
            <a:endCxn id="56" idx="0"/>
          </p:cNvCxnSpPr>
          <p:nvPr/>
        </p:nvCxnSpPr>
        <p:spPr>
          <a:xfrm>
            <a:off x="4820809" y="2415199"/>
            <a:ext cx="0" cy="250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2B3B474-DE49-41B7-AFE0-B48103E3D5F8}"/>
              </a:ext>
            </a:extLst>
          </p:cNvPr>
          <p:cNvCxnSpPr>
            <a:stCxn id="56" idx="2"/>
            <a:endCxn id="58" idx="0"/>
          </p:cNvCxnSpPr>
          <p:nvPr/>
        </p:nvCxnSpPr>
        <p:spPr>
          <a:xfrm>
            <a:off x="4820809" y="3093652"/>
            <a:ext cx="0" cy="288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EFFF620-BCAB-48AF-BC45-7FFA62D77853}"/>
              </a:ext>
            </a:extLst>
          </p:cNvPr>
          <p:cNvCxnSpPr>
            <a:stCxn id="58" idx="2"/>
            <a:endCxn id="59" idx="0"/>
          </p:cNvCxnSpPr>
          <p:nvPr/>
        </p:nvCxnSpPr>
        <p:spPr>
          <a:xfrm>
            <a:off x="4820809" y="3809581"/>
            <a:ext cx="0" cy="288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113313A-7901-4450-9D9D-C310392332F4}"/>
              </a:ext>
            </a:extLst>
          </p:cNvPr>
          <p:cNvCxnSpPr>
            <a:stCxn id="59" idx="2"/>
            <a:endCxn id="60" idx="0"/>
          </p:cNvCxnSpPr>
          <p:nvPr/>
        </p:nvCxnSpPr>
        <p:spPr>
          <a:xfrm>
            <a:off x="4820809" y="4525510"/>
            <a:ext cx="0" cy="240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91AA8FF-CCE1-481F-90EF-76C1668386C8}"/>
              </a:ext>
            </a:extLst>
          </p:cNvPr>
          <p:cNvCxnSpPr>
            <a:stCxn id="60" idx="2"/>
            <a:endCxn id="61" idx="0"/>
          </p:cNvCxnSpPr>
          <p:nvPr/>
        </p:nvCxnSpPr>
        <p:spPr>
          <a:xfrm>
            <a:off x="4820809" y="5329988"/>
            <a:ext cx="152" cy="310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B5198128-C50E-4D27-844A-71AD918C91AC}"/>
              </a:ext>
            </a:extLst>
          </p:cNvPr>
          <p:cNvCxnSpPr>
            <a:stCxn id="61" idx="2"/>
            <a:endCxn id="62" idx="1"/>
          </p:cNvCxnSpPr>
          <p:nvPr/>
        </p:nvCxnSpPr>
        <p:spPr>
          <a:xfrm rot="5400000" flipH="1" flipV="1">
            <a:off x="3161744" y="3194203"/>
            <a:ext cx="4532620" cy="1214186"/>
          </a:xfrm>
          <a:prstGeom prst="bentConnector4">
            <a:avLst>
              <a:gd name="adj1" fmla="val -5043"/>
              <a:gd name="adj2" fmla="val 896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11E074B-1AF5-4773-9679-0D43C0BAA381}"/>
              </a:ext>
            </a:extLst>
          </p:cNvPr>
          <p:cNvCxnSpPr>
            <a:cxnSpLocks/>
            <a:stCxn id="62" idx="2"/>
            <a:endCxn id="63" idx="0"/>
          </p:cNvCxnSpPr>
          <p:nvPr/>
        </p:nvCxnSpPr>
        <p:spPr>
          <a:xfrm>
            <a:off x="6876974" y="1748777"/>
            <a:ext cx="0" cy="250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A7DBDCB-3729-43EE-AD4F-56EBA4845E60}"/>
              </a:ext>
            </a:extLst>
          </p:cNvPr>
          <p:cNvCxnSpPr>
            <a:stCxn id="63" idx="2"/>
            <a:endCxn id="64" idx="0"/>
          </p:cNvCxnSpPr>
          <p:nvPr/>
        </p:nvCxnSpPr>
        <p:spPr>
          <a:xfrm>
            <a:off x="6876974" y="2427230"/>
            <a:ext cx="0" cy="238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C2DC20B-289A-4265-BFD0-C0084FE58E40}"/>
              </a:ext>
            </a:extLst>
          </p:cNvPr>
          <p:cNvCxnSpPr>
            <a:stCxn id="64" idx="2"/>
            <a:endCxn id="65" idx="0"/>
          </p:cNvCxnSpPr>
          <p:nvPr/>
        </p:nvCxnSpPr>
        <p:spPr>
          <a:xfrm>
            <a:off x="6876974" y="3093651"/>
            <a:ext cx="0" cy="289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6EA20B90-704A-471E-AACA-BF022E21796D}"/>
              </a:ext>
            </a:extLst>
          </p:cNvPr>
          <p:cNvCxnSpPr>
            <a:stCxn id="65" idx="2"/>
            <a:endCxn id="66" idx="0"/>
          </p:cNvCxnSpPr>
          <p:nvPr/>
        </p:nvCxnSpPr>
        <p:spPr>
          <a:xfrm>
            <a:off x="6876974" y="3810705"/>
            <a:ext cx="0" cy="287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2DCD73A8-EBD9-4203-9266-3921FF9D4BAB}"/>
              </a:ext>
            </a:extLst>
          </p:cNvPr>
          <p:cNvCxnSpPr>
            <a:stCxn id="66" idx="2"/>
            <a:endCxn id="67" idx="0"/>
          </p:cNvCxnSpPr>
          <p:nvPr/>
        </p:nvCxnSpPr>
        <p:spPr>
          <a:xfrm>
            <a:off x="6876974" y="4525510"/>
            <a:ext cx="0" cy="240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7F453E45-A1B4-4AD2-B723-18F0A6353014}"/>
              </a:ext>
            </a:extLst>
          </p:cNvPr>
          <p:cNvCxnSpPr>
            <a:stCxn id="67" idx="2"/>
            <a:endCxn id="69" idx="1"/>
          </p:cNvCxnSpPr>
          <p:nvPr/>
        </p:nvCxnSpPr>
        <p:spPr>
          <a:xfrm rot="5400000" flipH="1" flipV="1">
            <a:off x="5768708" y="2643252"/>
            <a:ext cx="3658325" cy="1441794"/>
          </a:xfrm>
          <a:prstGeom prst="bentConnector4">
            <a:avLst>
              <a:gd name="adj1" fmla="val -6249"/>
              <a:gd name="adj2" fmla="val 791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EA6218C-0B32-46D6-B2C9-324D2318D6F1}"/>
              </a:ext>
            </a:extLst>
          </p:cNvPr>
          <p:cNvCxnSpPr>
            <a:stCxn id="69" idx="2"/>
            <a:endCxn id="68" idx="0"/>
          </p:cNvCxnSpPr>
          <p:nvPr/>
        </p:nvCxnSpPr>
        <p:spPr>
          <a:xfrm>
            <a:off x="9160595" y="1748777"/>
            <a:ext cx="0" cy="274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77634654-8364-4B98-BFB4-6E2D7E7FE424}"/>
              </a:ext>
            </a:extLst>
          </p:cNvPr>
          <p:cNvCxnSpPr>
            <a:stCxn id="68" idx="2"/>
            <a:endCxn id="70" idx="0"/>
          </p:cNvCxnSpPr>
          <p:nvPr/>
        </p:nvCxnSpPr>
        <p:spPr>
          <a:xfrm>
            <a:off x="9160595" y="2451292"/>
            <a:ext cx="5323" cy="214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CA7C24FB-52BE-42E9-939E-5D9DB74B33A0}"/>
              </a:ext>
            </a:extLst>
          </p:cNvPr>
          <p:cNvCxnSpPr>
            <a:stCxn id="70" idx="2"/>
            <a:endCxn id="71" idx="0"/>
          </p:cNvCxnSpPr>
          <p:nvPr/>
        </p:nvCxnSpPr>
        <p:spPr>
          <a:xfrm flipH="1">
            <a:off x="9160595" y="3093651"/>
            <a:ext cx="5323" cy="288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9DB2CC18-8CD6-423B-8FC1-4948BC049737}"/>
              </a:ext>
            </a:extLst>
          </p:cNvPr>
          <p:cNvCxnSpPr>
            <a:stCxn id="71" idx="2"/>
            <a:endCxn id="72" idx="0"/>
          </p:cNvCxnSpPr>
          <p:nvPr/>
        </p:nvCxnSpPr>
        <p:spPr>
          <a:xfrm>
            <a:off x="9160595" y="3809581"/>
            <a:ext cx="0" cy="288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CD0EA7B1-A804-49FB-A97E-0F4511BB6C91}"/>
              </a:ext>
            </a:extLst>
          </p:cNvPr>
          <p:cNvCxnSpPr>
            <a:stCxn id="72" idx="2"/>
            <a:endCxn id="73" idx="0"/>
          </p:cNvCxnSpPr>
          <p:nvPr/>
        </p:nvCxnSpPr>
        <p:spPr>
          <a:xfrm>
            <a:off x="9160595" y="4525510"/>
            <a:ext cx="0" cy="240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943EDCF8-E01F-4D7B-83FF-0364CD455F34}"/>
              </a:ext>
            </a:extLst>
          </p:cNvPr>
          <p:cNvSpPr/>
          <p:nvPr/>
        </p:nvSpPr>
        <p:spPr>
          <a:xfrm>
            <a:off x="6035146" y="5759442"/>
            <a:ext cx="1683654" cy="427583"/>
          </a:xfrm>
          <a:prstGeom prst="roundRect">
            <a:avLst/>
          </a:prstGeom>
          <a:solidFill>
            <a:srgbClr val="FF0000">
              <a:alpha val="9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chemeClr val="bg1"/>
                </a:solidFill>
              </a:rPr>
              <a:t>Invoice re-print control</a:t>
            </a:r>
          </a:p>
        </p:txBody>
      </p:sp>
    </p:spTree>
    <p:extLst>
      <p:ext uri="{BB962C8B-B14F-4D97-AF65-F5344CB8AC3E}">
        <p14:creationId xmlns:p14="http://schemas.microsoft.com/office/powerpoint/2010/main" val="33930106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FC30BA83-7AB5-4998-A2B6-6604BD6710B8}"/>
              </a:ext>
            </a:extLst>
          </p:cNvPr>
          <p:cNvSpPr/>
          <p:nvPr/>
        </p:nvSpPr>
        <p:spPr>
          <a:xfrm>
            <a:off x="72190" y="0"/>
            <a:ext cx="114660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Picking Strategies</a:t>
            </a:r>
            <a:endParaRPr kumimoji="0" lang="en-ZA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64A2B226-596D-42A3-ADB1-1362EE545C72}"/>
              </a:ext>
            </a:extLst>
          </p:cNvPr>
          <p:cNvSpPr/>
          <p:nvPr/>
        </p:nvSpPr>
        <p:spPr>
          <a:xfrm>
            <a:off x="3276908" y="526628"/>
            <a:ext cx="237793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Planning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BBB663A-EA9A-40C2-B116-7FDB2702E383}"/>
              </a:ext>
            </a:extLst>
          </p:cNvPr>
          <p:cNvSpPr/>
          <p:nvPr/>
        </p:nvSpPr>
        <p:spPr>
          <a:xfrm>
            <a:off x="3276908" y="1070326"/>
            <a:ext cx="2377936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06F3A26D-FEE5-46C1-90C7-F2CFC58E3EBC}"/>
              </a:ext>
            </a:extLst>
          </p:cNvPr>
          <p:cNvSpPr/>
          <p:nvPr/>
        </p:nvSpPr>
        <p:spPr>
          <a:xfrm>
            <a:off x="5642030" y="526628"/>
            <a:ext cx="237793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Operational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7A09EA-6D5C-40C4-B5C8-54E965C73740}"/>
              </a:ext>
            </a:extLst>
          </p:cNvPr>
          <p:cNvSpPr/>
          <p:nvPr/>
        </p:nvSpPr>
        <p:spPr>
          <a:xfrm>
            <a:off x="5642030" y="1070326"/>
            <a:ext cx="2377936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9E816C7-076D-4AA2-92A7-4BBF8AC300AB}"/>
              </a:ext>
            </a:extLst>
          </p:cNvPr>
          <p:cNvSpPr/>
          <p:nvPr/>
        </p:nvSpPr>
        <p:spPr>
          <a:xfrm>
            <a:off x="3751845" y="1381352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Pick by Order (1:1)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642FF52-E3B4-4E0E-BBC0-4A2EFBBACCC1}"/>
              </a:ext>
            </a:extLst>
          </p:cNvPr>
          <p:cNvSpPr/>
          <p:nvPr/>
        </p:nvSpPr>
        <p:spPr>
          <a:xfrm>
            <a:off x="3751845" y="2237728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Pick by Order size (n:1)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CB2C9E6-F8B0-4EF9-B3DF-B38F3A014806}"/>
              </a:ext>
            </a:extLst>
          </p:cNvPr>
          <p:cNvSpPr/>
          <p:nvPr/>
        </p:nvSpPr>
        <p:spPr>
          <a:xfrm>
            <a:off x="3751845" y="3094104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Wave picking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B14207-35F9-4578-AD13-7375987655C4}"/>
              </a:ext>
            </a:extLst>
          </p:cNvPr>
          <p:cNvSpPr/>
          <p:nvPr/>
        </p:nvSpPr>
        <p:spPr>
          <a:xfrm>
            <a:off x="6000517" y="1381351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Pass through after picked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CE79663-12AB-4E9C-9367-E0026930AC1F}"/>
              </a:ext>
            </a:extLst>
          </p:cNvPr>
          <p:cNvSpPr/>
          <p:nvPr/>
        </p:nvSpPr>
        <p:spPr>
          <a:xfrm>
            <a:off x="6000517" y="2237727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Collate by packing slip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3C9500B-CC35-4CEF-B961-13B75E3D3E73}"/>
              </a:ext>
            </a:extLst>
          </p:cNvPr>
          <p:cNvSpPr/>
          <p:nvPr/>
        </p:nvSpPr>
        <p:spPr>
          <a:xfrm>
            <a:off x="6000517" y="3094104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Collate by packing slip</a:t>
            </a:r>
          </a:p>
        </p:txBody>
      </p:sp>
    </p:spTree>
    <p:extLst>
      <p:ext uri="{BB962C8B-B14F-4D97-AF65-F5344CB8AC3E}">
        <p14:creationId xmlns:p14="http://schemas.microsoft.com/office/powerpoint/2010/main" val="33853028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E49D9EBD-E22E-4C94-BA44-809E1F910446}"/>
              </a:ext>
            </a:extLst>
          </p:cNvPr>
          <p:cNvSpPr/>
          <p:nvPr/>
        </p:nvSpPr>
        <p:spPr>
          <a:xfrm>
            <a:off x="2518915" y="526628"/>
            <a:ext cx="237793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Management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CE1BCD-5B99-4E87-9B5A-A370AFDC7473}"/>
              </a:ext>
            </a:extLst>
          </p:cNvPr>
          <p:cNvSpPr/>
          <p:nvPr/>
        </p:nvSpPr>
        <p:spPr>
          <a:xfrm>
            <a:off x="2518915" y="1070326"/>
            <a:ext cx="2377936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Flowchart: Process 39">
            <a:extLst>
              <a:ext uri="{FF2B5EF4-FFF2-40B4-BE49-F238E27FC236}">
                <a16:creationId xmlns:a16="http://schemas.microsoft.com/office/drawing/2014/main" id="{959D3C36-B5AA-4214-A502-697F55B11E01}"/>
              </a:ext>
            </a:extLst>
          </p:cNvPr>
          <p:cNvSpPr/>
          <p:nvPr/>
        </p:nvSpPr>
        <p:spPr>
          <a:xfrm>
            <a:off x="4884037" y="526628"/>
            <a:ext cx="237793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Operational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AAAC210-1668-476A-B783-C46B79091F6B}"/>
              </a:ext>
            </a:extLst>
          </p:cNvPr>
          <p:cNvSpPr/>
          <p:nvPr/>
        </p:nvSpPr>
        <p:spPr>
          <a:xfrm>
            <a:off x="4884037" y="1070326"/>
            <a:ext cx="2377936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Flowchart: Process 53">
            <a:extLst>
              <a:ext uri="{FF2B5EF4-FFF2-40B4-BE49-F238E27FC236}">
                <a16:creationId xmlns:a16="http://schemas.microsoft.com/office/drawing/2014/main" id="{A94CBC1B-5EAA-4CF7-9E6A-5DE070D44C58}"/>
              </a:ext>
            </a:extLst>
          </p:cNvPr>
          <p:cNvSpPr/>
          <p:nvPr/>
        </p:nvSpPr>
        <p:spPr>
          <a:xfrm>
            <a:off x="7262287" y="534644"/>
            <a:ext cx="237793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CRM / Admin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4F18142-52CC-4D58-B5EA-56651B460CD2}"/>
              </a:ext>
            </a:extLst>
          </p:cNvPr>
          <p:cNvSpPr/>
          <p:nvPr/>
        </p:nvSpPr>
        <p:spPr>
          <a:xfrm>
            <a:off x="7249159" y="1062984"/>
            <a:ext cx="2377936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C30BA83-7AB5-4998-A2B6-6604BD6710B8}"/>
              </a:ext>
            </a:extLst>
          </p:cNvPr>
          <p:cNvSpPr/>
          <p:nvPr/>
        </p:nvSpPr>
        <p:spPr>
          <a:xfrm>
            <a:off x="0" y="36677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Product Recall</a:t>
            </a:r>
            <a:endParaRPr kumimoji="0" lang="en-ZA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9DE320E-26FD-451F-9786-C9E7C8B99E91}"/>
              </a:ext>
            </a:extLst>
          </p:cNvPr>
          <p:cNvSpPr/>
          <p:nvPr/>
        </p:nvSpPr>
        <p:spPr>
          <a:xfrm>
            <a:off x="2866056" y="1321194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Item recall identified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0814360-60A7-4487-9D61-752F6AAD3F1D}"/>
              </a:ext>
            </a:extLst>
          </p:cNvPr>
          <p:cNvSpPr/>
          <p:nvPr/>
        </p:nvSpPr>
        <p:spPr>
          <a:xfrm>
            <a:off x="5254173" y="1321193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Quarantine faulty stock by batch / supplier delivery  …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1606579-D1E4-4F73-9A18-72233F7946EA}"/>
              </a:ext>
            </a:extLst>
          </p:cNvPr>
          <p:cNvSpPr/>
          <p:nvPr/>
        </p:nvSpPr>
        <p:spPr>
          <a:xfrm>
            <a:off x="5254173" y="2106968"/>
            <a:ext cx="1683654" cy="61216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Generate recall list per Customer and invoices with specific item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D5EED94-0A8F-495A-897C-C8F9920BB99A}"/>
              </a:ext>
            </a:extLst>
          </p:cNvPr>
          <p:cNvSpPr/>
          <p:nvPr/>
        </p:nvSpPr>
        <p:spPr>
          <a:xfrm>
            <a:off x="7617869" y="2667552"/>
            <a:ext cx="1683654" cy="61216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Customer  review sold by customer to be recalled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B7B4B01-F97E-4BE0-B93C-67B3913EF299}"/>
              </a:ext>
            </a:extLst>
          </p:cNvPr>
          <p:cNvSpPr/>
          <p:nvPr/>
        </p:nvSpPr>
        <p:spPr>
          <a:xfrm>
            <a:off x="5289024" y="3122915"/>
            <a:ext cx="1683654" cy="61216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Recall quantity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1AE3E5-FB8A-4376-A46C-B568D587E447}"/>
              </a:ext>
            </a:extLst>
          </p:cNvPr>
          <p:cNvSpPr/>
          <p:nvPr/>
        </p:nvSpPr>
        <p:spPr>
          <a:xfrm>
            <a:off x="2866056" y="4081652"/>
            <a:ext cx="1683654" cy="61216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Credit approval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498E9B2-5E0D-4B1C-AD94-3FB561D085EE}"/>
              </a:ext>
            </a:extLst>
          </p:cNvPr>
          <p:cNvSpPr/>
          <p:nvPr/>
        </p:nvSpPr>
        <p:spPr>
          <a:xfrm>
            <a:off x="5289024" y="4069304"/>
            <a:ext cx="1683654" cy="61216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Replace Recall quantity through sales orders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D92E7B6-B5C5-467E-ABED-D8D1020F2769}"/>
              </a:ext>
            </a:extLst>
          </p:cNvPr>
          <p:cNvSpPr/>
          <p:nvPr/>
        </p:nvSpPr>
        <p:spPr>
          <a:xfrm>
            <a:off x="2866056" y="4924637"/>
            <a:ext cx="1683654" cy="61216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Rework / destroy  / supplier return</a:t>
            </a:r>
          </a:p>
        </p:txBody>
      </p:sp>
    </p:spTree>
    <p:extLst>
      <p:ext uri="{BB962C8B-B14F-4D97-AF65-F5344CB8AC3E}">
        <p14:creationId xmlns:p14="http://schemas.microsoft.com/office/powerpoint/2010/main" val="8430731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FC30BA83-7AB5-4998-A2B6-6604BD6710B8}"/>
              </a:ext>
            </a:extLst>
          </p:cNvPr>
          <p:cNvSpPr/>
          <p:nvPr/>
        </p:nvSpPr>
        <p:spPr>
          <a:xfrm>
            <a:off x="72190" y="0"/>
            <a:ext cx="114660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sz="2400" b="1" dirty="0">
                <a:solidFill>
                  <a:prstClr val="black"/>
                </a:solidFill>
                <a:latin typeface="Calibri" panose="020F0502020204030204"/>
              </a:rPr>
              <a:t>Manufacturing</a:t>
            </a:r>
            <a:endParaRPr kumimoji="0" lang="en-ZA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7A09EA-6D5C-40C4-B5C8-54E965C73740}"/>
              </a:ext>
            </a:extLst>
          </p:cNvPr>
          <p:cNvSpPr/>
          <p:nvPr/>
        </p:nvSpPr>
        <p:spPr>
          <a:xfrm>
            <a:off x="2496553" y="1070326"/>
            <a:ext cx="5997742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C47CACD-3B46-4EB7-BA85-4461014957D4}"/>
              </a:ext>
            </a:extLst>
          </p:cNvPr>
          <p:cNvSpPr/>
          <p:nvPr/>
        </p:nvSpPr>
        <p:spPr>
          <a:xfrm>
            <a:off x="2919804" y="2216237"/>
            <a:ext cx="46531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Granite Workflow per GSSM implementable</a:t>
            </a:r>
            <a:endParaRPr kumimoji="0" lang="en-ZA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78FAB1-E36A-4758-A5F9-9AA7C0BE460F}"/>
              </a:ext>
            </a:extLst>
          </p:cNvPr>
          <p:cNvSpPr/>
          <p:nvPr/>
        </p:nvSpPr>
        <p:spPr>
          <a:xfrm>
            <a:off x="2933771" y="3729832"/>
            <a:ext cx="5123306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Finished item Cost of Sales determination to be reviewed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kumimoji="0" lang="en-ZA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Item cost when purchased (include packaging i.e. blister packs)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ZA" sz="1100" b="1" dirty="0">
                <a:solidFill>
                  <a:prstClr val="black"/>
                </a:solidFill>
                <a:latin typeface="Calibri" panose="020F0502020204030204"/>
              </a:rPr>
              <a:t>Indent costs (landed cost, insurance, import tariff, transport to warehouse etc)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ZA" sz="1100" b="1" dirty="0">
                <a:solidFill>
                  <a:prstClr val="black"/>
                </a:solidFill>
                <a:latin typeface="Calibri" panose="020F0502020204030204"/>
              </a:rPr>
              <a:t>Add standard costing for waste materials (Tape, staples etc)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ZA" sz="1100" b="1" dirty="0">
                <a:solidFill>
                  <a:prstClr val="black"/>
                </a:solidFill>
                <a:latin typeface="Calibri" panose="020F0502020204030204"/>
              </a:rPr>
              <a:t>Equipment </a:t>
            </a:r>
            <a:r>
              <a:rPr lang="en-ZA" sz="1100" b="1" dirty="0">
                <a:solidFill>
                  <a:prstClr val="black"/>
                </a:solidFill>
              </a:rPr>
              <a:t>running </a:t>
            </a:r>
            <a:r>
              <a:rPr lang="en-ZA" sz="1100" b="1" dirty="0">
                <a:solidFill>
                  <a:prstClr val="black"/>
                </a:solidFill>
                <a:latin typeface="Calibri" panose="020F0502020204030204"/>
              </a:rPr>
              <a:t>cost per unit of production (electricity, maintenance, replacement provision etc)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ZA" sz="1100" b="1" dirty="0">
                <a:solidFill>
                  <a:prstClr val="black"/>
                </a:solidFill>
                <a:latin typeface="Calibri" panose="020F0502020204030204"/>
              </a:rPr>
              <a:t>Staff costs per unit of production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ZA" sz="1100" b="1" dirty="0">
                <a:solidFill>
                  <a:prstClr val="black"/>
                </a:solidFill>
                <a:latin typeface="Calibri" panose="020F0502020204030204"/>
              </a:rPr>
              <a:t>Carton costs if bulked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ZA" sz="1100" b="1" dirty="0">
                <a:solidFill>
                  <a:prstClr val="black"/>
                </a:solidFill>
                <a:latin typeface="Calibri" panose="020F0502020204030204"/>
              </a:rPr>
              <a:t>Warehousing cost per </a:t>
            </a:r>
            <a:r>
              <a:rPr lang="en-ZA" sz="1100" b="1" dirty="0" err="1">
                <a:solidFill>
                  <a:prstClr val="black"/>
                </a:solidFill>
                <a:latin typeface="Calibri" panose="020F0502020204030204"/>
              </a:rPr>
              <a:t>sq</a:t>
            </a:r>
            <a:r>
              <a:rPr lang="en-ZA" sz="1100" b="1" dirty="0">
                <a:solidFill>
                  <a:prstClr val="black"/>
                </a:solidFill>
                <a:latin typeface="Calibri" panose="020F0502020204030204"/>
              </a:rPr>
              <a:t> meter (company cost)</a:t>
            </a:r>
          </a:p>
          <a:p>
            <a:pPr marL="171450" marR="0" lvl="0" indent="-1714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ZA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79380B-6087-48E4-A64A-6B6CFC85703E}"/>
              </a:ext>
            </a:extLst>
          </p:cNvPr>
          <p:cNvSpPr/>
          <p:nvPr/>
        </p:nvSpPr>
        <p:spPr>
          <a:xfrm>
            <a:off x="2993929" y="2754194"/>
            <a:ext cx="5123306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Items consumed financial entries to be reviewed</a:t>
            </a:r>
          </a:p>
          <a:p>
            <a:pPr marL="171450" marR="0" lvl="0" indent="-1714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ZA" sz="1100" b="1" dirty="0">
                <a:solidFill>
                  <a:prstClr val="black"/>
                </a:solidFill>
                <a:latin typeface="Calibri" panose="020F0502020204030204"/>
              </a:rPr>
              <a:t>‘Item acquisition value’ transferred to production job?</a:t>
            </a:r>
          </a:p>
          <a:p>
            <a:pPr marL="171450" marR="0" lvl="0" indent="-1714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ZA" sz="1100" b="1" dirty="0">
                <a:solidFill>
                  <a:prstClr val="black"/>
                </a:solidFill>
                <a:latin typeface="Calibri" panose="020F0502020204030204"/>
              </a:rPr>
              <a:t>Stock adjustment for items consumed at zero cost at job completion?</a:t>
            </a:r>
          </a:p>
          <a:p>
            <a:pPr marL="171450" marR="0" lvl="0" indent="-1714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ZA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62685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4FBE994-F6CA-4D34-8100-21E610CC5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321" y="1650846"/>
            <a:ext cx="3414712" cy="320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4863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E49D9EBD-E22E-4C94-BA44-809E1F910446}"/>
              </a:ext>
            </a:extLst>
          </p:cNvPr>
          <p:cNvSpPr/>
          <p:nvPr/>
        </p:nvSpPr>
        <p:spPr>
          <a:xfrm>
            <a:off x="1688737" y="526628"/>
            <a:ext cx="237793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Operational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CE1BCD-5B99-4E87-9B5A-A370AFDC7473}"/>
              </a:ext>
            </a:extLst>
          </p:cNvPr>
          <p:cNvSpPr/>
          <p:nvPr/>
        </p:nvSpPr>
        <p:spPr>
          <a:xfrm>
            <a:off x="1688737" y="1070326"/>
            <a:ext cx="2364807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0" name="Flowchart: Process 39">
            <a:extLst>
              <a:ext uri="{FF2B5EF4-FFF2-40B4-BE49-F238E27FC236}">
                <a16:creationId xmlns:a16="http://schemas.microsoft.com/office/drawing/2014/main" id="{959D3C36-B5AA-4214-A502-697F55B11E01}"/>
              </a:ext>
            </a:extLst>
          </p:cNvPr>
          <p:cNvSpPr/>
          <p:nvPr/>
        </p:nvSpPr>
        <p:spPr>
          <a:xfrm>
            <a:off x="4053859" y="526628"/>
            <a:ext cx="237793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AU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Operational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AAAC210-1668-476A-B783-C46B79091F6B}"/>
              </a:ext>
            </a:extLst>
          </p:cNvPr>
          <p:cNvSpPr/>
          <p:nvPr/>
        </p:nvSpPr>
        <p:spPr>
          <a:xfrm>
            <a:off x="4053858" y="1070326"/>
            <a:ext cx="2377937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4" name="Flowchart: Process 53">
            <a:extLst>
              <a:ext uri="{FF2B5EF4-FFF2-40B4-BE49-F238E27FC236}">
                <a16:creationId xmlns:a16="http://schemas.microsoft.com/office/drawing/2014/main" id="{A94CBC1B-5EAA-4CF7-9E6A-5DE070D44C58}"/>
              </a:ext>
            </a:extLst>
          </p:cNvPr>
          <p:cNvSpPr/>
          <p:nvPr/>
        </p:nvSpPr>
        <p:spPr>
          <a:xfrm>
            <a:off x="6432109" y="527024"/>
            <a:ext cx="237793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AU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Financial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4F18142-52CC-4D58-B5EA-56651B460CD2}"/>
              </a:ext>
            </a:extLst>
          </p:cNvPr>
          <p:cNvSpPr/>
          <p:nvPr/>
        </p:nvSpPr>
        <p:spPr>
          <a:xfrm>
            <a:off x="6432109" y="1063658"/>
            <a:ext cx="2377936" cy="558375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C30BA83-7AB5-4998-A2B6-6604BD6710B8}"/>
              </a:ext>
            </a:extLst>
          </p:cNvPr>
          <p:cNvSpPr/>
          <p:nvPr/>
        </p:nvSpPr>
        <p:spPr>
          <a:xfrm>
            <a:off x="0" y="36677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ZA" sz="2400" b="1" dirty="0"/>
              <a:t>Warehouse Structure Planning</a:t>
            </a:r>
            <a:endParaRPr lang="en-ZA" sz="2000" b="1" dirty="0"/>
          </a:p>
        </p:txBody>
      </p:sp>
    </p:spTree>
    <p:extLst>
      <p:ext uri="{BB962C8B-B14F-4D97-AF65-F5344CB8AC3E}">
        <p14:creationId xmlns:p14="http://schemas.microsoft.com/office/powerpoint/2010/main" val="27984046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FC30BA83-7AB5-4998-A2B6-6604BD6710B8}"/>
              </a:ext>
            </a:extLst>
          </p:cNvPr>
          <p:cNvSpPr/>
          <p:nvPr/>
        </p:nvSpPr>
        <p:spPr>
          <a:xfrm>
            <a:off x="0" y="36677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ZA" sz="2400" b="1" dirty="0"/>
              <a:t>Warehouse Structure Planning</a:t>
            </a:r>
            <a:endParaRPr lang="en-ZA" sz="20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EBDD38-DA9B-4E33-8C09-5C117BE89E6E}"/>
              </a:ext>
            </a:extLst>
          </p:cNvPr>
          <p:cNvSpPr/>
          <p:nvPr/>
        </p:nvSpPr>
        <p:spPr>
          <a:xfrm>
            <a:off x="4555671" y="1143001"/>
            <a:ext cx="96567" cy="3984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08D4E9-5A32-41FB-A340-8BCECA0AD714}"/>
              </a:ext>
            </a:extLst>
          </p:cNvPr>
          <p:cNvSpPr/>
          <p:nvPr/>
        </p:nvSpPr>
        <p:spPr>
          <a:xfrm>
            <a:off x="8137071" y="1143001"/>
            <a:ext cx="69606" cy="3984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E6A6F69-1EBF-49A6-991B-AA4E13CAEF22}"/>
              </a:ext>
            </a:extLst>
          </p:cNvPr>
          <p:cNvSpPr/>
          <p:nvPr/>
        </p:nvSpPr>
        <p:spPr>
          <a:xfrm>
            <a:off x="1232807" y="889907"/>
            <a:ext cx="2237014" cy="3510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/>
              <a:t>Main warehouse – fine pick</a:t>
            </a:r>
            <a:endParaRPr lang="en-US" sz="1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2C36ED7-3DCE-4EE5-B4B7-17420877216E}"/>
              </a:ext>
            </a:extLst>
          </p:cNvPr>
          <p:cNvSpPr/>
          <p:nvPr/>
        </p:nvSpPr>
        <p:spPr>
          <a:xfrm>
            <a:off x="5309509" y="889906"/>
            <a:ext cx="2237014" cy="3510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/>
              <a:t>Checking &amp; packing</a:t>
            </a:r>
            <a:endParaRPr lang="en-US" sz="1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B3B14E1-F8C6-45EF-9E59-81497907448F}"/>
              </a:ext>
            </a:extLst>
          </p:cNvPr>
          <p:cNvSpPr/>
          <p:nvPr/>
        </p:nvSpPr>
        <p:spPr>
          <a:xfrm>
            <a:off x="9176659" y="889905"/>
            <a:ext cx="2237014" cy="3510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/>
              <a:t>Despatching</a:t>
            </a:r>
            <a:endParaRPr lang="en-US" sz="1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39A9FD-E309-4942-B974-59EE3ECAB67F}"/>
              </a:ext>
            </a:extLst>
          </p:cNvPr>
          <p:cNvSpPr/>
          <p:nvPr/>
        </p:nvSpPr>
        <p:spPr>
          <a:xfrm>
            <a:off x="3820883" y="1794159"/>
            <a:ext cx="1562102" cy="351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A51BFF-3860-47DF-909A-C98DABD34646}"/>
              </a:ext>
            </a:extLst>
          </p:cNvPr>
          <p:cNvSpPr/>
          <p:nvPr/>
        </p:nvSpPr>
        <p:spPr>
          <a:xfrm>
            <a:off x="3891641" y="1794159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DFF614-5C5B-441C-935A-B896137226DB}"/>
              </a:ext>
            </a:extLst>
          </p:cNvPr>
          <p:cNvSpPr/>
          <p:nvPr/>
        </p:nvSpPr>
        <p:spPr>
          <a:xfrm>
            <a:off x="4068026" y="1794158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DD59610-D06E-44D1-B0FF-E65CFA1061F1}"/>
              </a:ext>
            </a:extLst>
          </p:cNvPr>
          <p:cNvSpPr/>
          <p:nvPr/>
        </p:nvSpPr>
        <p:spPr>
          <a:xfrm>
            <a:off x="4255788" y="1794157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3CFA38-EB3E-4BF2-B7D4-093A4236ED08}"/>
              </a:ext>
            </a:extLst>
          </p:cNvPr>
          <p:cNvSpPr/>
          <p:nvPr/>
        </p:nvSpPr>
        <p:spPr>
          <a:xfrm>
            <a:off x="4424026" y="1788002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3E49E7-EF55-49D5-BB4B-7DC5213FBB0C}"/>
              </a:ext>
            </a:extLst>
          </p:cNvPr>
          <p:cNvSpPr/>
          <p:nvPr/>
        </p:nvSpPr>
        <p:spPr>
          <a:xfrm>
            <a:off x="4586566" y="1800316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A3E9E7-AC2A-4736-8A92-192E69904390}"/>
              </a:ext>
            </a:extLst>
          </p:cNvPr>
          <p:cNvSpPr/>
          <p:nvPr/>
        </p:nvSpPr>
        <p:spPr>
          <a:xfrm>
            <a:off x="4909090" y="1785843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268CB4-6C56-43F7-8343-1050CFC5EAD9}"/>
              </a:ext>
            </a:extLst>
          </p:cNvPr>
          <p:cNvSpPr/>
          <p:nvPr/>
        </p:nvSpPr>
        <p:spPr>
          <a:xfrm>
            <a:off x="4751008" y="1800316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DA5A21D-054C-49F5-8DBC-471242D79D10}"/>
              </a:ext>
            </a:extLst>
          </p:cNvPr>
          <p:cNvSpPr/>
          <p:nvPr/>
        </p:nvSpPr>
        <p:spPr>
          <a:xfrm>
            <a:off x="5107008" y="1794156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0337CF4-8317-4040-9E4C-27715A68F52C}"/>
              </a:ext>
            </a:extLst>
          </p:cNvPr>
          <p:cNvSpPr/>
          <p:nvPr/>
        </p:nvSpPr>
        <p:spPr>
          <a:xfrm>
            <a:off x="5255920" y="1802475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ADB1B18-69B9-4099-98A7-D19EED9CE237}"/>
              </a:ext>
            </a:extLst>
          </p:cNvPr>
          <p:cNvSpPr/>
          <p:nvPr/>
        </p:nvSpPr>
        <p:spPr>
          <a:xfrm>
            <a:off x="3820883" y="2606034"/>
            <a:ext cx="1562102" cy="351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FDA239-6B28-4EBC-BABC-E3D663C686D9}"/>
              </a:ext>
            </a:extLst>
          </p:cNvPr>
          <p:cNvSpPr/>
          <p:nvPr/>
        </p:nvSpPr>
        <p:spPr>
          <a:xfrm>
            <a:off x="3891641" y="2606034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B14BC9-1004-43E2-B08E-DE7A006DA128}"/>
              </a:ext>
            </a:extLst>
          </p:cNvPr>
          <p:cNvSpPr/>
          <p:nvPr/>
        </p:nvSpPr>
        <p:spPr>
          <a:xfrm>
            <a:off x="4068026" y="2606033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2AAB620-9355-485F-9387-92BA4DFC926B}"/>
              </a:ext>
            </a:extLst>
          </p:cNvPr>
          <p:cNvSpPr/>
          <p:nvPr/>
        </p:nvSpPr>
        <p:spPr>
          <a:xfrm>
            <a:off x="4255788" y="2606032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4E70D45-4351-4B72-AA30-B1596821DF7B}"/>
              </a:ext>
            </a:extLst>
          </p:cNvPr>
          <p:cNvSpPr/>
          <p:nvPr/>
        </p:nvSpPr>
        <p:spPr>
          <a:xfrm>
            <a:off x="4424026" y="2599877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AEAE45E-16D7-4DC2-B9BD-9F7FA4F0E4BD}"/>
              </a:ext>
            </a:extLst>
          </p:cNvPr>
          <p:cNvSpPr/>
          <p:nvPr/>
        </p:nvSpPr>
        <p:spPr>
          <a:xfrm>
            <a:off x="4586566" y="2612191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A484702-A951-448F-AC22-C3501EA87082}"/>
              </a:ext>
            </a:extLst>
          </p:cNvPr>
          <p:cNvSpPr/>
          <p:nvPr/>
        </p:nvSpPr>
        <p:spPr>
          <a:xfrm>
            <a:off x="4909090" y="2597718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85611AC-F94E-4933-9597-6A54834321FB}"/>
              </a:ext>
            </a:extLst>
          </p:cNvPr>
          <p:cNvSpPr/>
          <p:nvPr/>
        </p:nvSpPr>
        <p:spPr>
          <a:xfrm>
            <a:off x="4751008" y="2612191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772614-37E7-4794-81D7-E4293164EBEB}"/>
              </a:ext>
            </a:extLst>
          </p:cNvPr>
          <p:cNvSpPr/>
          <p:nvPr/>
        </p:nvSpPr>
        <p:spPr>
          <a:xfrm>
            <a:off x="5107008" y="2606031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AE827E2-E5B2-4B34-8492-76554B849C71}"/>
              </a:ext>
            </a:extLst>
          </p:cNvPr>
          <p:cNvSpPr/>
          <p:nvPr/>
        </p:nvSpPr>
        <p:spPr>
          <a:xfrm>
            <a:off x="5255920" y="2614350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5D55061-F3D0-4EE1-8750-0CAD73BB11C9}"/>
              </a:ext>
            </a:extLst>
          </p:cNvPr>
          <p:cNvSpPr/>
          <p:nvPr/>
        </p:nvSpPr>
        <p:spPr>
          <a:xfrm>
            <a:off x="3820883" y="3541316"/>
            <a:ext cx="1562102" cy="351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40C031F-B94E-41F7-AAF0-43E3C3EA6163}"/>
              </a:ext>
            </a:extLst>
          </p:cNvPr>
          <p:cNvSpPr/>
          <p:nvPr/>
        </p:nvSpPr>
        <p:spPr>
          <a:xfrm>
            <a:off x="3891641" y="3541316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4114A36-7988-46EF-93C8-490F962C0C74}"/>
              </a:ext>
            </a:extLst>
          </p:cNvPr>
          <p:cNvSpPr/>
          <p:nvPr/>
        </p:nvSpPr>
        <p:spPr>
          <a:xfrm>
            <a:off x="4068026" y="3541315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6538241-0B1E-4AA3-9011-79DF84BF8085}"/>
              </a:ext>
            </a:extLst>
          </p:cNvPr>
          <p:cNvSpPr/>
          <p:nvPr/>
        </p:nvSpPr>
        <p:spPr>
          <a:xfrm>
            <a:off x="4255788" y="3541314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33AE87E-0A44-4CEA-B013-4D9907798DAC}"/>
              </a:ext>
            </a:extLst>
          </p:cNvPr>
          <p:cNvSpPr/>
          <p:nvPr/>
        </p:nvSpPr>
        <p:spPr>
          <a:xfrm>
            <a:off x="4424026" y="3535159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FB75862-CFB6-4857-A25C-864BD5AC3F57}"/>
              </a:ext>
            </a:extLst>
          </p:cNvPr>
          <p:cNvSpPr/>
          <p:nvPr/>
        </p:nvSpPr>
        <p:spPr>
          <a:xfrm>
            <a:off x="4586566" y="3547473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B3AFAF5-6CF6-4A7A-91CA-F256E8A5DA34}"/>
              </a:ext>
            </a:extLst>
          </p:cNvPr>
          <p:cNvSpPr/>
          <p:nvPr/>
        </p:nvSpPr>
        <p:spPr>
          <a:xfrm>
            <a:off x="4909090" y="3533000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C4C2D64-2AEC-4C84-8751-A23BBC44CB9D}"/>
              </a:ext>
            </a:extLst>
          </p:cNvPr>
          <p:cNvSpPr/>
          <p:nvPr/>
        </p:nvSpPr>
        <p:spPr>
          <a:xfrm>
            <a:off x="4751008" y="3547473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3FC7F33-C346-44DD-922C-3B1A1F9A2E5E}"/>
              </a:ext>
            </a:extLst>
          </p:cNvPr>
          <p:cNvSpPr/>
          <p:nvPr/>
        </p:nvSpPr>
        <p:spPr>
          <a:xfrm>
            <a:off x="5107008" y="3541313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E326695-6C21-457D-BB6A-5A6270124CDF}"/>
              </a:ext>
            </a:extLst>
          </p:cNvPr>
          <p:cNvSpPr/>
          <p:nvPr/>
        </p:nvSpPr>
        <p:spPr>
          <a:xfrm>
            <a:off x="5255920" y="3549632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0ABA001-D5FE-41A2-8B95-E512BA9DD689}"/>
              </a:ext>
            </a:extLst>
          </p:cNvPr>
          <p:cNvSpPr/>
          <p:nvPr/>
        </p:nvSpPr>
        <p:spPr>
          <a:xfrm>
            <a:off x="3820883" y="4367663"/>
            <a:ext cx="1562102" cy="351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FECCCDF-CCD3-4011-80F1-94E196C19576}"/>
              </a:ext>
            </a:extLst>
          </p:cNvPr>
          <p:cNvSpPr/>
          <p:nvPr/>
        </p:nvSpPr>
        <p:spPr>
          <a:xfrm>
            <a:off x="3891641" y="4367663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D38F520-9B71-4563-B7EC-C5B4724F7D8C}"/>
              </a:ext>
            </a:extLst>
          </p:cNvPr>
          <p:cNvSpPr/>
          <p:nvPr/>
        </p:nvSpPr>
        <p:spPr>
          <a:xfrm>
            <a:off x="4068026" y="4367662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A33A840-2900-4276-8382-28EF9CE27BE0}"/>
              </a:ext>
            </a:extLst>
          </p:cNvPr>
          <p:cNvSpPr/>
          <p:nvPr/>
        </p:nvSpPr>
        <p:spPr>
          <a:xfrm>
            <a:off x="4255788" y="4367661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8B347E4-EF37-4411-B320-7BFD025017B0}"/>
              </a:ext>
            </a:extLst>
          </p:cNvPr>
          <p:cNvSpPr/>
          <p:nvPr/>
        </p:nvSpPr>
        <p:spPr>
          <a:xfrm>
            <a:off x="4424026" y="4361506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2727AC8-19C6-470A-84AC-82161F56BCF0}"/>
              </a:ext>
            </a:extLst>
          </p:cNvPr>
          <p:cNvSpPr/>
          <p:nvPr/>
        </p:nvSpPr>
        <p:spPr>
          <a:xfrm>
            <a:off x="4586566" y="4373820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FCC7FA4-EB93-4889-A595-3AB9C1918FEF}"/>
              </a:ext>
            </a:extLst>
          </p:cNvPr>
          <p:cNvSpPr/>
          <p:nvPr/>
        </p:nvSpPr>
        <p:spPr>
          <a:xfrm>
            <a:off x="4909090" y="4359347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3D50BE4-EB1B-43AB-8341-482867B036B0}"/>
              </a:ext>
            </a:extLst>
          </p:cNvPr>
          <p:cNvSpPr/>
          <p:nvPr/>
        </p:nvSpPr>
        <p:spPr>
          <a:xfrm>
            <a:off x="4751008" y="4373820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69B41BE-7785-4A44-9FEA-5BFE485447EA}"/>
              </a:ext>
            </a:extLst>
          </p:cNvPr>
          <p:cNvSpPr/>
          <p:nvPr/>
        </p:nvSpPr>
        <p:spPr>
          <a:xfrm>
            <a:off x="5107008" y="4367660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C0655C0-877C-40BF-9F2A-7CB53B53D423}"/>
              </a:ext>
            </a:extLst>
          </p:cNvPr>
          <p:cNvSpPr/>
          <p:nvPr/>
        </p:nvSpPr>
        <p:spPr>
          <a:xfrm>
            <a:off x="5255920" y="4375979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388175C-5E19-40EE-B7D2-55D77A467853}"/>
              </a:ext>
            </a:extLst>
          </p:cNvPr>
          <p:cNvSpPr/>
          <p:nvPr/>
        </p:nvSpPr>
        <p:spPr>
          <a:xfrm>
            <a:off x="4115996" y="5255664"/>
            <a:ext cx="991012" cy="3510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9C11E3-9CC8-417D-ABF6-892210D51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362" y="2751950"/>
            <a:ext cx="2752725" cy="1562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78DCAE-C5E6-4B9C-B174-AF8943D5B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9148" y="2456410"/>
            <a:ext cx="1905000" cy="1714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FBE2C4B-C40D-4419-AD01-9CE24054F6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9748" y="2695392"/>
            <a:ext cx="1749039" cy="1311779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67293777-6433-47A1-BB75-3878CE9EB83A}"/>
              </a:ext>
            </a:extLst>
          </p:cNvPr>
          <p:cNvSpPr/>
          <p:nvPr/>
        </p:nvSpPr>
        <p:spPr>
          <a:xfrm>
            <a:off x="7393024" y="1802475"/>
            <a:ext cx="1562102" cy="351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A96374B-D057-4FC3-BB74-5F19B9E5FAE8}"/>
              </a:ext>
            </a:extLst>
          </p:cNvPr>
          <p:cNvSpPr/>
          <p:nvPr/>
        </p:nvSpPr>
        <p:spPr>
          <a:xfrm>
            <a:off x="7463782" y="1802475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D3E53D7-DF50-4037-87A7-83ED00AD4854}"/>
              </a:ext>
            </a:extLst>
          </p:cNvPr>
          <p:cNvSpPr/>
          <p:nvPr/>
        </p:nvSpPr>
        <p:spPr>
          <a:xfrm>
            <a:off x="7640167" y="1802474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B3DF6BD-F93C-47A0-8B50-A0221C9823F3}"/>
              </a:ext>
            </a:extLst>
          </p:cNvPr>
          <p:cNvSpPr/>
          <p:nvPr/>
        </p:nvSpPr>
        <p:spPr>
          <a:xfrm>
            <a:off x="7827929" y="1802473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4945E8A-AEF9-4A9D-84F9-AE142FABE2CF}"/>
              </a:ext>
            </a:extLst>
          </p:cNvPr>
          <p:cNvSpPr/>
          <p:nvPr/>
        </p:nvSpPr>
        <p:spPr>
          <a:xfrm>
            <a:off x="7996167" y="1796318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93C4209-C26F-425A-8805-4436EA385F8E}"/>
              </a:ext>
            </a:extLst>
          </p:cNvPr>
          <p:cNvSpPr/>
          <p:nvPr/>
        </p:nvSpPr>
        <p:spPr>
          <a:xfrm>
            <a:off x="8158707" y="1808632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7DBC9C3-A137-4842-9F96-CD34B5FC78AB}"/>
              </a:ext>
            </a:extLst>
          </p:cNvPr>
          <p:cNvSpPr/>
          <p:nvPr/>
        </p:nvSpPr>
        <p:spPr>
          <a:xfrm>
            <a:off x="8481231" y="1794159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3A4B8D4-CBB6-4274-B548-81DDD9F96DFE}"/>
              </a:ext>
            </a:extLst>
          </p:cNvPr>
          <p:cNvSpPr/>
          <p:nvPr/>
        </p:nvSpPr>
        <p:spPr>
          <a:xfrm>
            <a:off x="8323149" y="1808632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5C85EC6-0A1C-4A94-9F1B-C3BFAF92D3DA}"/>
              </a:ext>
            </a:extLst>
          </p:cNvPr>
          <p:cNvSpPr/>
          <p:nvPr/>
        </p:nvSpPr>
        <p:spPr>
          <a:xfrm>
            <a:off x="8679149" y="1802472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C3FFE81-FE41-4D16-B82E-71AAC3E5FEC7}"/>
              </a:ext>
            </a:extLst>
          </p:cNvPr>
          <p:cNvSpPr/>
          <p:nvPr/>
        </p:nvSpPr>
        <p:spPr>
          <a:xfrm>
            <a:off x="8828061" y="1810791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733DACC-0939-48B3-AE46-BE07A200C465}"/>
              </a:ext>
            </a:extLst>
          </p:cNvPr>
          <p:cNvSpPr/>
          <p:nvPr/>
        </p:nvSpPr>
        <p:spPr>
          <a:xfrm>
            <a:off x="7393024" y="3128536"/>
            <a:ext cx="1562102" cy="351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B8F8B6C-8F7B-4D55-9049-AC87A3E4AF0E}"/>
              </a:ext>
            </a:extLst>
          </p:cNvPr>
          <p:cNvSpPr/>
          <p:nvPr/>
        </p:nvSpPr>
        <p:spPr>
          <a:xfrm>
            <a:off x="7463782" y="3128536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5B7C2AF-06F5-4FA4-964F-BD1B09BA8B12}"/>
              </a:ext>
            </a:extLst>
          </p:cNvPr>
          <p:cNvSpPr/>
          <p:nvPr/>
        </p:nvSpPr>
        <p:spPr>
          <a:xfrm>
            <a:off x="7640167" y="3128535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D9B3E05-39F0-40FC-AB77-166AC1A9012B}"/>
              </a:ext>
            </a:extLst>
          </p:cNvPr>
          <p:cNvSpPr/>
          <p:nvPr/>
        </p:nvSpPr>
        <p:spPr>
          <a:xfrm>
            <a:off x="7827929" y="3128534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790EC5F-8A03-4D83-ACC0-9C4F9BCED8AC}"/>
              </a:ext>
            </a:extLst>
          </p:cNvPr>
          <p:cNvSpPr/>
          <p:nvPr/>
        </p:nvSpPr>
        <p:spPr>
          <a:xfrm>
            <a:off x="7996167" y="3122379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50329A6-0D55-4505-8FAA-59DF84F08CEE}"/>
              </a:ext>
            </a:extLst>
          </p:cNvPr>
          <p:cNvSpPr/>
          <p:nvPr/>
        </p:nvSpPr>
        <p:spPr>
          <a:xfrm>
            <a:off x="8158707" y="3134693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C173CEC-C2A9-416A-A472-F63C9C4F2147}"/>
              </a:ext>
            </a:extLst>
          </p:cNvPr>
          <p:cNvSpPr/>
          <p:nvPr/>
        </p:nvSpPr>
        <p:spPr>
          <a:xfrm>
            <a:off x="8481231" y="3120220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FAFC325-1C0E-408C-91BA-488103D3306C}"/>
              </a:ext>
            </a:extLst>
          </p:cNvPr>
          <p:cNvSpPr/>
          <p:nvPr/>
        </p:nvSpPr>
        <p:spPr>
          <a:xfrm>
            <a:off x="8323149" y="3134693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B990475-21EE-46EF-8330-27CF0D1C24F6}"/>
              </a:ext>
            </a:extLst>
          </p:cNvPr>
          <p:cNvSpPr/>
          <p:nvPr/>
        </p:nvSpPr>
        <p:spPr>
          <a:xfrm>
            <a:off x="8679149" y="3128533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222E844-7145-4430-AE85-601F0A343647}"/>
              </a:ext>
            </a:extLst>
          </p:cNvPr>
          <p:cNvSpPr/>
          <p:nvPr/>
        </p:nvSpPr>
        <p:spPr>
          <a:xfrm>
            <a:off x="8828061" y="3136852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D358BE3-447D-4CC6-AC8A-86CD5BC1F329}"/>
              </a:ext>
            </a:extLst>
          </p:cNvPr>
          <p:cNvSpPr/>
          <p:nvPr/>
        </p:nvSpPr>
        <p:spPr>
          <a:xfrm>
            <a:off x="7397817" y="4162594"/>
            <a:ext cx="1562102" cy="351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DA06B31-657F-4E7B-900D-3A0A9E26060E}"/>
              </a:ext>
            </a:extLst>
          </p:cNvPr>
          <p:cNvSpPr/>
          <p:nvPr/>
        </p:nvSpPr>
        <p:spPr>
          <a:xfrm>
            <a:off x="7468575" y="4162594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8FFEC62-0A33-4B91-A206-8BF66D7F3470}"/>
              </a:ext>
            </a:extLst>
          </p:cNvPr>
          <p:cNvSpPr/>
          <p:nvPr/>
        </p:nvSpPr>
        <p:spPr>
          <a:xfrm>
            <a:off x="7644960" y="4162593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E54F512-BEC1-4CC9-8FB5-717BBE55E32A}"/>
              </a:ext>
            </a:extLst>
          </p:cNvPr>
          <p:cNvSpPr/>
          <p:nvPr/>
        </p:nvSpPr>
        <p:spPr>
          <a:xfrm>
            <a:off x="7832722" y="4162592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02FA466-491D-4879-9D1A-5ACF06EC3EB8}"/>
              </a:ext>
            </a:extLst>
          </p:cNvPr>
          <p:cNvSpPr/>
          <p:nvPr/>
        </p:nvSpPr>
        <p:spPr>
          <a:xfrm>
            <a:off x="8000960" y="4156437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BA8E7FF-4B28-4E68-9D65-C929F47000CA}"/>
              </a:ext>
            </a:extLst>
          </p:cNvPr>
          <p:cNvSpPr/>
          <p:nvPr/>
        </p:nvSpPr>
        <p:spPr>
          <a:xfrm>
            <a:off x="8163500" y="4168751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AECD565-47BF-4419-896F-1BC60D8A9123}"/>
              </a:ext>
            </a:extLst>
          </p:cNvPr>
          <p:cNvSpPr/>
          <p:nvPr/>
        </p:nvSpPr>
        <p:spPr>
          <a:xfrm>
            <a:off x="8486024" y="4154278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E9FB9DF-719B-4C7B-8DDF-1F9EBAD9280F}"/>
              </a:ext>
            </a:extLst>
          </p:cNvPr>
          <p:cNvSpPr/>
          <p:nvPr/>
        </p:nvSpPr>
        <p:spPr>
          <a:xfrm>
            <a:off x="8327942" y="4168751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47F668B-F7B6-4D0F-8B36-6ADAA64280F1}"/>
              </a:ext>
            </a:extLst>
          </p:cNvPr>
          <p:cNvSpPr/>
          <p:nvPr/>
        </p:nvSpPr>
        <p:spPr>
          <a:xfrm>
            <a:off x="8683942" y="4162591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9194016-6E34-487B-950F-54D23C31EB76}"/>
              </a:ext>
            </a:extLst>
          </p:cNvPr>
          <p:cNvSpPr/>
          <p:nvPr/>
        </p:nvSpPr>
        <p:spPr>
          <a:xfrm>
            <a:off x="8832854" y="4170910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80BD4C-FA16-4FEF-AEE3-2B15C2CFD958}"/>
              </a:ext>
            </a:extLst>
          </p:cNvPr>
          <p:cNvSpPr/>
          <p:nvPr/>
        </p:nvSpPr>
        <p:spPr>
          <a:xfrm>
            <a:off x="4555671" y="5042019"/>
            <a:ext cx="4298513" cy="85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Arrow: Right 89">
            <a:extLst>
              <a:ext uri="{FF2B5EF4-FFF2-40B4-BE49-F238E27FC236}">
                <a16:creationId xmlns:a16="http://schemas.microsoft.com/office/drawing/2014/main" id="{8C6EA93C-2752-4BD2-835C-D6034667BF54}"/>
              </a:ext>
            </a:extLst>
          </p:cNvPr>
          <p:cNvSpPr/>
          <p:nvPr/>
        </p:nvSpPr>
        <p:spPr>
          <a:xfrm rot="16200000">
            <a:off x="5904547" y="4951913"/>
            <a:ext cx="991012" cy="3510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Arrow: Right 90">
            <a:extLst>
              <a:ext uri="{FF2B5EF4-FFF2-40B4-BE49-F238E27FC236}">
                <a16:creationId xmlns:a16="http://schemas.microsoft.com/office/drawing/2014/main" id="{F046DE1A-3757-440E-A54B-FF013BA38118}"/>
              </a:ext>
            </a:extLst>
          </p:cNvPr>
          <p:cNvSpPr/>
          <p:nvPr/>
        </p:nvSpPr>
        <p:spPr>
          <a:xfrm rot="5400000">
            <a:off x="6523175" y="5010526"/>
            <a:ext cx="991012" cy="3510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Arrow: Right 91">
            <a:extLst>
              <a:ext uri="{FF2B5EF4-FFF2-40B4-BE49-F238E27FC236}">
                <a16:creationId xmlns:a16="http://schemas.microsoft.com/office/drawing/2014/main" id="{5E04C4B2-8E32-4F57-A710-FF9AC603A521}"/>
              </a:ext>
            </a:extLst>
          </p:cNvPr>
          <p:cNvSpPr/>
          <p:nvPr/>
        </p:nvSpPr>
        <p:spPr>
          <a:xfrm>
            <a:off x="7949852" y="5238238"/>
            <a:ext cx="991012" cy="3510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519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FC30BA83-7AB5-4998-A2B6-6604BD6710B8}"/>
              </a:ext>
            </a:extLst>
          </p:cNvPr>
          <p:cNvSpPr/>
          <p:nvPr/>
        </p:nvSpPr>
        <p:spPr>
          <a:xfrm>
            <a:off x="0" y="36677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Catalogue Data Persistence - logical</a:t>
            </a:r>
            <a:endParaRPr kumimoji="0" lang="en-ZA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CFF464A-2546-4D99-8B58-B9006543207F}"/>
              </a:ext>
            </a:extLst>
          </p:cNvPr>
          <p:cNvSpPr/>
          <p:nvPr/>
        </p:nvSpPr>
        <p:spPr>
          <a:xfrm>
            <a:off x="4583722" y="1250559"/>
            <a:ext cx="1670538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Manufacturer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56FC2DF-94DC-49A7-A171-8E960BFA8723}"/>
              </a:ext>
            </a:extLst>
          </p:cNvPr>
          <p:cNvCxnSpPr>
            <a:cxnSpLocks/>
            <a:stCxn id="6" idx="2"/>
            <a:endCxn id="93" idx="0"/>
          </p:cNvCxnSpPr>
          <p:nvPr/>
        </p:nvCxnSpPr>
        <p:spPr>
          <a:xfrm>
            <a:off x="5418991" y="1712224"/>
            <a:ext cx="0" cy="308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C2A602B4-DE1A-4AEB-8FF7-0A1DB6FA0682}"/>
              </a:ext>
            </a:extLst>
          </p:cNvPr>
          <p:cNvSpPr/>
          <p:nvPr/>
        </p:nvSpPr>
        <p:spPr>
          <a:xfrm>
            <a:off x="4583722" y="2020819"/>
            <a:ext cx="1670538" cy="379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Vehicle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819FF41-3D26-4FD3-8950-89A512147708}"/>
              </a:ext>
            </a:extLst>
          </p:cNvPr>
          <p:cNvCxnSpPr>
            <a:cxnSpLocks/>
            <a:stCxn id="93" idx="2"/>
            <a:endCxn id="107" idx="0"/>
          </p:cNvCxnSpPr>
          <p:nvPr/>
        </p:nvCxnSpPr>
        <p:spPr>
          <a:xfrm>
            <a:off x="5418991" y="2399968"/>
            <a:ext cx="566383" cy="308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0E28E5AD-AF1C-44A9-9810-706DC8A02321}"/>
              </a:ext>
            </a:extLst>
          </p:cNvPr>
          <p:cNvSpPr/>
          <p:nvPr/>
        </p:nvSpPr>
        <p:spPr>
          <a:xfrm>
            <a:off x="5150105" y="2708563"/>
            <a:ext cx="1670538" cy="3791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Engine</a:t>
            </a: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AB546D1F-F7B1-4461-B2FA-267AD09CAC0A}"/>
              </a:ext>
            </a:extLst>
          </p:cNvPr>
          <p:cNvSpPr/>
          <p:nvPr/>
        </p:nvSpPr>
        <p:spPr>
          <a:xfrm>
            <a:off x="7041896" y="1451811"/>
            <a:ext cx="1543192" cy="241342"/>
          </a:xfrm>
          <a:prstGeom prst="wedgeRectCallout">
            <a:avLst>
              <a:gd name="adj1" fmla="val -95573"/>
              <a:gd name="adj2" fmla="val 2457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b="1" dirty="0">
                <a:solidFill>
                  <a:srgbClr val="0070C0"/>
                </a:solidFill>
              </a:rPr>
              <a:t>Ford, BMW, Opel …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5F2F727D-557C-4092-9348-913BB6C46671}"/>
              </a:ext>
            </a:extLst>
          </p:cNvPr>
          <p:cNvSpPr/>
          <p:nvPr/>
        </p:nvSpPr>
        <p:spPr>
          <a:xfrm>
            <a:off x="7507117" y="2713655"/>
            <a:ext cx="1543192" cy="241344"/>
          </a:xfrm>
          <a:prstGeom prst="wedgeRectCallout">
            <a:avLst>
              <a:gd name="adj1" fmla="val -95573"/>
              <a:gd name="adj2" fmla="val 2457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b="1" dirty="0">
                <a:solidFill>
                  <a:srgbClr val="0070C0"/>
                </a:solidFill>
              </a:rPr>
              <a:t>1,8 90-KW</a:t>
            </a:r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EAE4FBEA-2F14-4DD8-9F3B-49482D96E351}"/>
              </a:ext>
            </a:extLst>
          </p:cNvPr>
          <p:cNvSpPr/>
          <p:nvPr/>
        </p:nvSpPr>
        <p:spPr>
          <a:xfrm>
            <a:off x="7041896" y="2003356"/>
            <a:ext cx="1543192" cy="241343"/>
          </a:xfrm>
          <a:prstGeom prst="wedgeRectCallout">
            <a:avLst>
              <a:gd name="adj1" fmla="val -95573"/>
              <a:gd name="adj2" fmla="val 2457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b="1" dirty="0">
                <a:solidFill>
                  <a:srgbClr val="0070C0"/>
                </a:solidFill>
              </a:rPr>
              <a:t>BMW 318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BC8DEB7-5573-48EA-861D-769AE0D18B50}"/>
              </a:ext>
            </a:extLst>
          </p:cNvPr>
          <p:cNvCxnSpPr>
            <a:cxnSpLocks/>
            <a:stCxn id="107" idx="2"/>
          </p:cNvCxnSpPr>
          <p:nvPr/>
        </p:nvCxnSpPr>
        <p:spPr>
          <a:xfrm flipH="1">
            <a:off x="5985373" y="3087711"/>
            <a:ext cx="1" cy="3345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1464F73-556C-400E-A8C7-013759E2BF9F}"/>
              </a:ext>
            </a:extLst>
          </p:cNvPr>
          <p:cNvSpPr/>
          <p:nvPr/>
        </p:nvSpPr>
        <p:spPr>
          <a:xfrm>
            <a:off x="6337035" y="3357635"/>
            <a:ext cx="1670538" cy="3791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Cooling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2F845D0-8BEE-42EB-815A-3CC4B910A7F1}"/>
              </a:ext>
            </a:extLst>
          </p:cNvPr>
          <p:cNvCxnSpPr>
            <a:cxnSpLocks/>
            <a:stCxn id="31" idx="2"/>
            <a:endCxn id="37" idx="0"/>
          </p:cNvCxnSpPr>
          <p:nvPr/>
        </p:nvCxnSpPr>
        <p:spPr>
          <a:xfrm>
            <a:off x="7172304" y="3736783"/>
            <a:ext cx="577515" cy="213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A49946CB-80BB-42EB-B69C-EF756752FF4C}"/>
              </a:ext>
            </a:extLst>
          </p:cNvPr>
          <p:cNvSpPr/>
          <p:nvPr/>
        </p:nvSpPr>
        <p:spPr>
          <a:xfrm>
            <a:off x="6914550" y="3950520"/>
            <a:ext cx="1670538" cy="3791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Fan belt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C5BBA45-47CE-4898-9093-AC890118A399}"/>
              </a:ext>
            </a:extLst>
          </p:cNvPr>
          <p:cNvSpPr/>
          <p:nvPr/>
        </p:nvSpPr>
        <p:spPr>
          <a:xfrm>
            <a:off x="6931579" y="4429907"/>
            <a:ext cx="1670538" cy="3791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Water pump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560B9BC4-43B7-4954-9CAC-81B8DAAEFC58}"/>
              </a:ext>
            </a:extLst>
          </p:cNvPr>
          <p:cNvSpPr/>
          <p:nvPr/>
        </p:nvSpPr>
        <p:spPr>
          <a:xfrm>
            <a:off x="6337035" y="5014399"/>
            <a:ext cx="1670538" cy="3791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Crank Shaft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9D0D552-07C8-47CD-8477-734C75D19B97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5985374" y="3545305"/>
            <a:ext cx="351661" cy="1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492837F-9675-4740-BBDE-EB01B44F2D97}"/>
              </a:ext>
            </a:extLst>
          </p:cNvPr>
          <p:cNvCxnSpPr>
            <a:cxnSpLocks/>
          </p:cNvCxnSpPr>
          <p:nvPr/>
        </p:nvCxnSpPr>
        <p:spPr>
          <a:xfrm>
            <a:off x="5985373" y="5181948"/>
            <a:ext cx="351661" cy="1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111CB771-C43F-4F41-9C6F-D0C47DAAEC90}"/>
              </a:ext>
            </a:extLst>
          </p:cNvPr>
          <p:cNvSpPr/>
          <p:nvPr/>
        </p:nvSpPr>
        <p:spPr>
          <a:xfrm>
            <a:off x="6338517" y="5493786"/>
            <a:ext cx="1670538" cy="3791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Electrical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8D3103F-165D-4BB1-B56F-5DEE86F82709}"/>
              </a:ext>
            </a:extLst>
          </p:cNvPr>
          <p:cNvCxnSpPr>
            <a:cxnSpLocks/>
          </p:cNvCxnSpPr>
          <p:nvPr/>
        </p:nvCxnSpPr>
        <p:spPr>
          <a:xfrm>
            <a:off x="5985373" y="5687227"/>
            <a:ext cx="351661" cy="1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3AF26AE-2E06-4CF4-987E-FC1470FCFB02}"/>
              </a:ext>
            </a:extLst>
          </p:cNvPr>
          <p:cNvCxnSpPr>
            <a:cxnSpLocks/>
            <a:stCxn id="49" idx="2"/>
            <a:endCxn id="54" idx="0"/>
          </p:cNvCxnSpPr>
          <p:nvPr/>
        </p:nvCxnSpPr>
        <p:spPr>
          <a:xfrm>
            <a:off x="7173786" y="5872934"/>
            <a:ext cx="571561" cy="259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2F629C00-40F4-4CDD-A5F4-25914A548A3B}"/>
              </a:ext>
            </a:extLst>
          </p:cNvPr>
          <p:cNvSpPr/>
          <p:nvPr/>
        </p:nvSpPr>
        <p:spPr>
          <a:xfrm>
            <a:off x="6910078" y="6132677"/>
            <a:ext cx="1670538" cy="3791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Alternator</a:t>
            </a:r>
          </a:p>
        </p:txBody>
      </p:sp>
    </p:spTree>
    <p:extLst>
      <p:ext uri="{BB962C8B-B14F-4D97-AF65-F5344CB8AC3E}">
        <p14:creationId xmlns:p14="http://schemas.microsoft.com/office/powerpoint/2010/main" val="3370186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FC30BA83-7AB5-4998-A2B6-6604BD6710B8}"/>
              </a:ext>
            </a:extLst>
          </p:cNvPr>
          <p:cNvSpPr/>
          <p:nvPr/>
        </p:nvSpPr>
        <p:spPr>
          <a:xfrm>
            <a:off x="0" y="36677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Warehouse Structure Planning</a:t>
            </a:r>
            <a:endParaRPr kumimoji="0" lang="en-ZA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CFF464A-2546-4D99-8B58-B9006543207F}"/>
              </a:ext>
            </a:extLst>
          </p:cNvPr>
          <p:cNvSpPr/>
          <p:nvPr/>
        </p:nvSpPr>
        <p:spPr>
          <a:xfrm>
            <a:off x="4580791" y="1946087"/>
            <a:ext cx="1670538" cy="8792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Catalogue Lookup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56FC2DF-94DC-49A7-A171-8E960BFA8723}"/>
              </a:ext>
            </a:extLst>
          </p:cNvPr>
          <p:cNvCxnSpPr>
            <a:cxnSpLocks/>
            <a:stCxn id="6" idx="2"/>
            <a:endCxn id="93" idx="0"/>
          </p:cNvCxnSpPr>
          <p:nvPr/>
        </p:nvCxnSpPr>
        <p:spPr>
          <a:xfrm>
            <a:off x="5416060" y="2825318"/>
            <a:ext cx="2931" cy="568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C2A602B4-DE1A-4AEB-8FF7-0A1DB6FA0682}"/>
              </a:ext>
            </a:extLst>
          </p:cNvPr>
          <p:cNvSpPr/>
          <p:nvPr/>
        </p:nvSpPr>
        <p:spPr>
          <a:xfrm>
            <a:off x="4583722" y="3393832"/>
            <a:ext cx="1670538" cy="8792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selection to sales order</a:t>
            </a:r>
          </a:p>
        </p:txBody>
      </p:sp>
      <p:pic>
        <p:nvPicPr>
          <p:cNvPr id="1026" name="Picture 2" descr="Online Support icon">
            <a:extLst>
              <a:ext uri="{FF2B5EF4-FFF2-40B4-BE49-F238E27FC236}">
                <a16:creationId xmlns:a16="http://schemas.microsoft.com/office/drawing/2014/main" id="{96FAB2AD-AE3B-41DD-9B0B-C0359DF00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322" y="1946087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819FF41-3D26-4FD3-8950-89A512147708}"/>
              </a:ext>
            </a:extLst>
          </p:cNvPr>
          <p:cNvCxnSpPr>
            <a:cxnSpLocks/>
            <a:stCxn id="93" idx="2"/>
            <a:endCxn id="107" idx="0"/>
          </p:cNvCxnSpPr>
          <p:nvPr/>
        </p:nvCxnSpPr>
        <p:spPr>
          <a:xfrm flipH="1">
            <a:off x="5416060" y="4273063"/>
            <a:ext cx="2931" cy="738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0E28E5AD-AF1C-44A9-9810-706DC8A02321}"/>
              </a:ext>
            </a:extLst>
          </p:cNvPr>
          <p:cNvSpPr/>
          <p:nvPr/>
        </p:nvSpPr>
        <p:spPr>
          <a:xfrm>
            <a:off x="4580791" y="5011617"/>
            <a:ext cx="1670538" cy="8792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Release to Picking</a:t>
            </a:r>
          </a:p>
        </p:txBody>
      </p:sp>
      <p:pic>
        <p:nvPicPr>
          <p:cNvPr id="110" name="Picture 2" descr="Online Support icon">
            <a:extLst>
              <a:ext uri="{FF2B5EF4-FFF2-40B4-BE49-F238E27FC236}">
                <a16:creationId xmlns:a16="http://schemas.microsoft.com/office/drawing/2014/main" id="{77448EDA-18E1-4D17-BB33-93ED8BAAA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271" y="1946087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" name="Speech Bubble: Rectangle 108">
            <a:extLst>
              <a:ext uri="{FF2B5EF4-FFF2-40B4-BE49-F238E27FC236}">
                <a16:creationId xmlns:a16="http://schemas.microsoft.com/office/drawing/2014/main" id="{E17B1268-E944-4EB1-8C6B-C00FB71A54B8}"/>
              </a:ext>
            </a:extLst>
          </p:cNvPr>
          <p:cNvSpPr/>
          <p:nvPr/>
        </p:nvSpPr>
        <p:spPr>
          <a:xfrm>
            <a:off x="1762856" y="1343745"/>
            <a:ext cx="1336431" cy="602342"/>
          </a:xfrm>
          <a:prstGeom prst="wedgeRectCallout">
            <a:avLst>
              <a:gd name="adj1" fmla="val 72784"/>
              <a:gd name="adj2" fmla="val 1196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 Sales Staff</a:t>
            </a:r>
          </a:p>
        </p:txBody>
      </p:sp>
      <p:sp>
        <p:nvSpPr>
          <p:cNvPr id="113" name="Speech Bubble: Rectangle 112">
            <a:extLst>
              <a:ext uri="{FF2B5EF4-FFF2-40B4-BE49-F238E27FC236}">
                <a16:creationId xmlns:a16="http://schemas.microsoft.com/office/drawing/2014/main" id="{4E9BEB89-9C78-4106-9D86-BC39C5C21D4C}"/>
              </a:ext>
            </a:extLst>
          </p:cNvPr>
          <p:cNvSpPr/>
          <p:nvPr/>
        </p:nvSpPr>
        <p:spPr>
          <a:xfrm>
            <a:off x="7419248" y="1625937"/>
            <a:ext cx="1673467" cy="602342"/>
          </a:xfrm>
          <a:prstGeom prst="wedgeRectCallout">
            <a:avLst>
              <a:gd name="adj1" fmla="val -79099"/>
              <a:gd name="adj2" fmla="val 408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 Customer</a:t>
            </a:r>
          </a:p>
        </p:txBody>
      </p:sp>
    </p:spTree>
    <p:extLst>
      <p:ext uri="{BB962C8B-B14F-4D97-AF65-F5344CB8AC3E}">
        <p14:creationId xmlns:p14="http://schemas.microsoft.com/office/powerpoint/2010/main" val="4262609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FC30BA83-7AB5-4998-A2B6-6604BD6710B8}"/>
              </a:ext>
            </a:extLst>
          </p:cNvPr>
          <p:cNvSpPr/>
          <p:nvPr/>
        </p:nvSpPr>
        <p:spPr>
          <a:xfrm>
            <a:off x="0" y="36677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Warehouse Structure Planning</a:t>
            </a:r>
            <a:endParaRPr kumimoji="0" lang="en-ZA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CFF464A-2546-4D99-8B58-B9006543207F}"/>
              </a:ext>
            </a:extLst>
          </p:cNvPr>
          <p:cNvSpPr/>
          <p:nvPr/>
        </p:nvSpPr>
        <p:spPr>
          <a:xfrm>
            <a:off x="4169346" y="1839554"/>
            <a:ext cx="1670538" cy="879231"/>
          </a:xfrm>
          <a:prstGeom prst="roundRect">
            <a:avLst/>
          </a:prstGeom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Assembly</a:t>
            </a:r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3E2DFA60-2981-452C-AFFD-0B642A61572A}"/>
              </a:ext>
            </a:extLst>
          </p:cNvPr>
          <p:cNvCxnSpPr>
            <a:stCxn id="6" idx="2"/>
            <a:endCxn id="6" idx="3"/>
          </p:cNvCxnSpPr>
          <p:nvPr/>
        </p:nvCxnSpPr>
        <p:spPr>
          <a:xfrm rot="5400000" flipH="1" flipV="1">
            <a:off x="5202441" y="2081343"/>
            <a:ext cx="439615" cy="835269"/>
          </a:xfrm>
          <a:prstGeom prst="curvedConnector4">
            <a:avLst>
              <a:gd name="adj1" fmla="val -132000"/>
              <a:gd name="adj2" fmla="val 154736"/>
            </a:avLst>
          </a:prstGeom>
          <a:ln w="444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545BF5EA-1EE6-40FC-978F-8922E84E7E85}"/>
              </a:ext>
            </a:extLst>
          </p:cNvPr>
          <p:cNvSpPr/>
          <p:nvPr/>
        </p:nvSpPr>
        <p:spPr>
          <a:xfrm>
            <a:off x="6675157" y="2498977"/>
            <a:ext cx="2713891" cy="573853"/>
          </a:xfrm>
          <a:prstGeom prst="wedgeRectCallout">
            <a:avLst>
              <a:gd name="adj1" fmla="val -61128"/>
              <a:gd name="adj2" fmla="val 24010"/>
            </a:avLst>
          </a:prstGeom>
          <a:solidFill>
            <a:srgbClr val="FFFF00"/>
          </a:solidFill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tx1"/>
                </a:solidFill>
              </a:rPr>
              <a:t>Consists of sub-assemblies</a:t>
            </a:r>
          </a:p>
          <a:p>
            <a:pPr algn="ctr"/>
            <a:r>
              <a:rPr lang="en-ZA" dirty="0">
                <a:solidFill>
                  <a:schemeClr val="tx1"/>
                </a:solidFill>
              </a:rPr>
              <a:t>(Self Referencing)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C8B4A63-0576-423E-9F89-8D404C5B6EF5}"/>
              </a:ext>
            </a:extLst>
          </p:cNvPr>
          <p:cNvSpPr/>
          <p:nvPr/>
        </p:nvSpPr>
        <p:spPr>
          <a:xfrm>
            <a:off x="4169346" y="3797252"/>
            <a:ext cx="1670538" cy="879231"/>
          </a:xfrm>
          <a:prstGeom prst="roundRect">
            <a:avLst/>
          </a:prstGeom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Part(s)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A921A86-2F96-41EC-AFFA-D66D391DAE9E}"/>
              </a:ext>
            </a:extLst>
          </p:cNvPr>
          <p:cNvCxnSpPr>
            <a:stCxn id="6" idx="2"/>
            <a:endCxn id="19" idx="0"/>
          </p:cNvCxnSpPr>
          <p:nvPr/>
        </p:nvCxnSpPr>
        <p:spPr>
          <a:xfrm>
            <a:off x="5004615" y="2718785"/>
            <a:ext cx="0" cy="1078467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647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D9274DA-605A-416F-AFAE-2D26D480E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972" y="799730"/>
            <a:ext cx="7145131" cy="4761389"/>
          </a:xfrm>
          <a:prstGeom prst="rect">
            <a:avLst/>
          </a:prstGeom>
        </p:spPr>
      </p:pic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F82EBA54-1399-4E40-889E-2EB0E667E489}"/>
              </a:ext>
            </a:extLst>
          </p:cNvPr>
          <p:cNvSpPr/>
          <p:nvPr/>
        </p:nvSpPr>
        <p:spPr>
          <a:xfrm>
            <a:off x="3710866" y="444623"/>
            <a:ext cx="1748901" cy="710213"/>
          </a:xfrm>
          <a:prstGeom prst="wedgeRectCallout">
            <a:avLst>
              <a:gd name="adj1" fmla="val -29807"/>
              <a:gd name="adj2" fmla="val 265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400" dirty="0"/>
              <a:t>Assembly / sub-assembly relationship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3AE8D6BA-E48D-4574-8236-578AFA3A6180}"/>
              </a:ext>
            </a:extLst>
          </p:cNvPr>
          <p:cNvSpPr/>
          <p:nvPr/>
        </p:nvSpPr>
        <p:spPr>
          <a:xfrm>
            <a:off x="6468861" y="586668"/>
            <a:ext cx="1748901" cy="710213"/>
          </a:xfrm>
          <a:prstGeom prst="wedgeRectCallout">
            <a:avLst>
              <a:gd name="adj1" fmla="val -70923"/>
              <a:gd name="adj2" fmla="val 1745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400" dirty="0"/>
              <a:t>Assembly / sub-assembly categories &amp; permissible linking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408A15F5-6797-4373-8A18-B39ECF14CFD2}"/>
              </a:ext>
            </a:extLst>
          </p:cNvPr>
          <p:cNvSpPr/>
          <p:nvPr/>
        </p:nvSpPr>
        <p:spPr>
          <a:xfrm>
            <a:off x="9186908" y="1777755"/>
            <a:ext cx="1262110" cy="461665"/>
          </a:xfrm>
          <a:prstGeom prst="wedgeRectCallout">
            <a:avLst>
              <a:gd name="adj1" fmla="val -97319"/>
              <a:gd name="adj2" fmla="val 1670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400" dirty="0"/>
              <a:t>Vehicle year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7D6A7738-E5ED-4E1E-A1B3-7A16E5C027E3}"/>
              </a:ext>
            </a:extLst>
          </p:cNvPr>
          <p:cNvSpPr/>
          <p:nvPr/>
        </p:nvSpPr>
        <p:spPr>
          <a:xfrm>
            <a:off x="9186908" y="3288000"/>
            <a:ext cx="1262110" cy="461665"/>
          </a:xfrm>
          <a:prstGeom prst="wedgeRectCallout">
            <a:avLst>
              <a:gd name="adj1" fmla="val -50895"/>
              <a:gd name="adj2" fmla="val 2016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400" dirty="0"/>
              <a:t>Stocking unit &amp; qty needed</a:t>
            </a:r>
          </a:p>
        </p:txBody>
      </p:sp>
    </p:spTree>
    <p:extLst>
      <p:ext uri="{BB962C8B-B14F-4D97-AF65-F5344CB8AC3E}">
        <p14:creationId xmlns:p14="http://schemas.microsoft.com/office/powerpoint/2010/main" val="3643089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5D3E9E81-4683-44FE-9CBB-38C6A90D9928}"/>
              </a:ext>
            </a:extLst>
          </p:cNvPr>
          <p:cNvSpPr/>
          <p:nvPr/>
        </p:nvSpPr>
        <p:spPr>
          <a:xfrm>
            <a:off x="1512606" y="4590685"/>
            <a:ext cx="2519535" cy="4767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b="1" dirty="0"/>
              <a:t>4.8 Receive Payment</a:t>
            </a:r>
          </a:p>
          <a:p>
            <a:pPr algn="ctr"/>
            <a:r>
              <a:rPr lang="en-ZA" sz="1200" b="1" dirty="0"/>
              <a:t>Include any credits for returns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B27C3B-DE74-402B-B11E-DFA6D49B1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552" y="368354"/>
            <a:ext cx="741168" cy="710499"/>
          </a:xfrm>
          <a:prstGeom prst="rect">
            <a:avLst/>
          </a:prstGeom>
        </p:spPr>
      </p:pic>
      <p:pic>
        <p:nvPicPr>
          <p:cNvPr id="11" name="Picture 10" descr="A person posing for the camera&#10;&#10;Description generated with high confidence">
            <a:extLst>
              <a:ext uri="{FF2B5EF4-FFF2-40B4-BE49-F238E27FC236}">
                <a16:creationId xmlns:a16="http://schemas.microsoft.com/office/drawing/2014/main" id="{91FDB97F-F4C6-4636-BBF8-5639284FA4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599" y="2475236"/>
            <a:ext cx="891723" cy="1038980"/>
          </a:xfrm>
          <a:prstGeom prst="rect">
            <a:avLst/>
          </a:prstGeom>
        </p:spPr>
      </p:pic>
      <p:pic>
        <p:nvPicPr>
          <p:cNvPr id="1032" name="Picture 8" descr="Related image">
            <a:extLst>
              <a:ext uri="{FF2B5EF4-FFF2-40B4-BE49-F238E27FC236}">
                <a16:creationId xmlns:a16="http://schemas.microsoft.com/office/drawing/2014/main" id="{1D6E7835-35F6-4BF7-8310-F4195233F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439" y="1428763"/>
            <a:ext cx="967577" cy="644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1D3FD19C-8D1E-45A6-A23E-B14748FCAFB7}"/>
              </a:ext>
            </a:extLst>
          </p:cNvPr>
          <p:cNvSpPr/>
          <p:nvPr/>
        </p:nvSpPr>
        <p:spPr>
          <a:xfrm>
            <a:off x="1350236" y="1673934"/>
            <a:ext cx="1350236" cy="399235"/>
          </a:xfrm>
          <a:prstGeom prst="wedgeRectCallout">
            <a:avLst>
              <a:gd name="adj1" fmla="val 82091"/>
              <a:gd name="adj2" fmla="val -170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b="1" dirty="0"/>
              <a:t>4.2 Counter Sales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8BE30C6-2DA5-47E4-B056-932D8F265CAB}"/>
              </a:ext>
            </a:extLst>
          </p:cNvPr>
          <p:cNvSpPr/>
          <p:nvPr/>
        </p:nvSpPr>
        <p:spPr>
          <a:xfrm>
            <a:off x="4099016" y="2250218"/>
            <a:ext cx="1625924" cy="341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b="1" dirty="0"/>
              <a:t>4.3 Order release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E9913CE-D681-4701-86D5-E40D57B6C2AD}"/>
              </a:ext>
            </a:extLst>
          </p:cNvPr>
          <p:cNvSpPr/>
          <p:nvPr/>
        </p:nvSpPr>
        <p:spPr>
          <a:xfrm>
            <a:off x="4099016" y="2711264"/>
            <a:ext cx="1625924" cy="341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b="1" dirty="0"/>
              <a:t>4.4 Picking Starts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D3D3EB6-1982-4AC3-B2C3-E937CA953F66}"/>
              </a:ext>
            </a:extLst>
          </p:cNvPr>
          <p:cNvSpPr/>
          <p:nvPr/>
        </p:nvSpPr>
        <p:spPr>
          <a:xfrm>
            <a:off x="4099017" y="3172310"/>
            <a:ext cx="1625922" cy="341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b="1" dirty="0"/>
              <a:t>4.5 Picking ends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42FD311-DF9F-4CC2-8AD8-4C0E224B6026}"/>
              </a:ext>
            </a:extLst>
          </p:cNvPr>
          <p:cNvSpPr/>
          <p:nvPr/>
        </p:nvSpPr>
        <p:spPr>
          <a:xfrm>
            <a:off x="4099016" y="3658790"/>
            <a:ext cx="1625921" cy="341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b="1" dirty="0"/>
              <a:t>4.6 Goods at Counter</a:t>
            </a:r>
          </a:p>
        </p:txBody>
      </p:sp>
      <p:pic>
        <p:nvPicPr>
          <p:cNvPr id="1034" name="Picture 10" descr="Image result for image electronic display">
            <a:extLst>
              <a:ext uri="{FF2B5EF4-FFF2-40B4-BE49-F238E27FC236}">
                <a16:creationId xmlns:a16="http://schemas.microsoft.com/office/drawing/2014/main" id="{12AC81EF-8482-46D6-987B-CE2E3B230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309" y="2418546"/>
            <a:ext cx="2021238" cy="1325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8EB491D-0192-49CB-AB32-4C0C36A8E11B}"/>
              </a:ext>
            </a:extLst>
          </p:cNvPr>
          <p:cNvSpPr/>
          <p:nvPr/>
        </p:nvSpPr>
        <p:spPr>
          <a:xfrm>
            <a:off x="4099016" y="4201256"/>
            <a:ext cx="1625921" cy="341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b="1" dirty="0"/>
              <a:t>4.7 Call customer to cashier</a:t>
            </a:r>
          </a:p>
        </p:txBody>
      </p:sp>
      <p:pic>
        <p:nvPicPr>
          <p:cNvPr id="1036" name="Picture 12" descr="Related image">
            <a:extLst>
              <a:ext uri="{FF2B5EF4-FFF2-40B4-BE49-F238E27FC236}">
                <a16:creationId xmlns:a16="http://schemas.microsoft.com/office/drawing/2014/main" id="{58987679-C36B-44B1-9A66-28F2DEF9A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065" y="3882214"/>
            <a:ext cx="879863" cy="1014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elated image">
            <a:extLst>
              <a:ext uri="{FF2B5EF4-FFF2-40B4-BE49-F238E27FC236}">
                <a16:creationId xmlns:a16="http://schemas.microsoft.com/office/drawing/2014/main" id="{131A720A-BCA0-44BF-A072-AF83CF957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7196" y="3988169"/>
            <a:ext cx="784945" cy="768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8284D34-8D3B-4987-9489-BD541C4F34CF}"/>
              </a:ext>
            </a:extLst>
          </p:cNvPr>
          <p:cNvSpPr/>
          <p:nvPr/>
        </p:nvSpPr>
        <p:spPr>
          <a:xfrm>
            <a:off x="4272897" y="472997"/>
            <a:ext cx="1650825" cy="5012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b="1" dirty="0"/>
              <a:t>4.1 Goods Returned – retained credit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7C44121-B04B-4175-90EA-45F3E4BFD2B4}"/>
              </a:ext>
            </a:extLst>
          </p:cNvPr>
          <p:cNvCxnSpPr>
            <a:cxnSpLocks/>
            <a:stCxn id="16" idx="3"/>
            <a:endCxn id="1034" idx="1"/>
          </p:cNvCxnSpPr>
          <p:nvPr/>
        </p:nvCxnSpPr>
        <p:spPr>
          <a:xfrm>
            <a:off x="5724940" y="2421171"/>
            <a:ext cx="611369" cy="66034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6C3BB6-5B76-4B01-A899-AF5293A2EB91}"/>
              </a:ext>
            </a:extLst>
          </p:cNvPr>
          <p:cNvCxnSpPr>
            <a:cxnSpLocks/>
            <a:stCxn id="21" idx="3"/>
            <a:endCxn id="1034" idx="1"/>
          </p:cNvCxnSpPr>
          <p:nvPr/>
        </p:nvCxnSpPr>
        <p:spPr>
          <a:xfrm>
            <a:off x="5724940" y="2882217"/>
            <a:ext cx="611369" cy="19929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51BD75C-D60A-406B-8C50-5CE442AA11D9}"/>
              </a:ext>
            </a:extLst>
          </p:cNvPr>
          <p:cNvCxnSpPr>
            <a:cxnSpLocks/>
            <a:stCxn id="22" idx="3"/>
            <a:endCxn id="1034" idx="1"/>
          </p:cNvCxnSpPr>
          <p:nvPr/>
        </p:nvCxnSpPr>
        <p:spPr>
          <a:xfrm flipV="1">
            <a:off x="5724939" y="3081512"/>
            <a:ext cx="611370" cy="26175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5CA1A54-502C-48F8-BE51-6D370A98B124}"/>
              </a:ext>
            </a:extLst>
          </p:cNvPr>
          <p:cNvCxnSpPr>
            <a:cxnSpLocks/>
            <a:endCxn id="1034" idx="1"/>
          </p:cNvCxnSpPr>
          <p:nvPr/>
        </p:nvCxnSpPr>
        <p:spPr>
          <a:xfrm flipV="1">
            <a:off x="5724938" y="3081512"/>
            <a:ext cx="611371" cy="73787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622CE94-48F7-4086-8A9A-B17D4E2A492C}"/>
              </a:ext>
            </a:extLst>
          </p:cNvPr>
          <p:cNvCxnSpPr>
            <a:cxnSpLocks/>
            <a:stCxn id="23" idx="3"/>
            <a:endCxn id="1036" idx="1"/>
          </p:cNvCxnSpPr>
          <p:nvPr/>
        </p:nvCxnSpPr>
        <p:spPr>
          <a:xfrm>
            <a:off x="5724937" y="3829743"/>
            <a:ext cx="742128" cy="55976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BA52E4C1-BC56-49A5-80B5-B3E9CF5B9193}"/>
              </a:ext>
            </a:extLst>
          </p:cNvPr>
          <p:cNvSpPr/>
          <p:nvPr/>
        </p:nvSpPr>
        <p:spPr>
          <a:xfrm>
            <a:off x="6617778" y="2079265"/>
            <a:ext cx="1255339" cy="341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b="1" dirty="0"/>
              <a:t>Order fulfilment progress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B510375D-AAD6-4F1D-BFCA-50079B402D46}"/>
              </a:ext>
            </a:extLst>
          </p:cNvPr>
          <p:cNvSpPr/>
          <p:nvPr/>
        </p:nvSpPr>
        <p:spPr>
          <a:xfrm>
            <a:off x="4102704" y="5360320"/>
            <a:ext cx="1625920" cy="341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b="1" dirty="0"/>
              <a:t>4.9 Collect goods &amp; Invoice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A3D8178-E23B-4CAE-AC94-B6312055CCC9}"/>
              </a:ext>
            </a:extLst>
          </p:cNvPr>
          <p:cNvCxnSpPr>
            <a:cxnSpLocks/>
            <a:stCxn id="11" idx="3"/>
            <a:endCxn id="21" idx="1"/>
          </p:cNvCxnSpPr>
          <p:nvPr/>
        </p:nvCxnSpPr>
        <p:spPr>
          <a:xfrm flipV="1">
            <a:off x="3105322" y="2882217"/>
            <a:ext cx="993694" cy="11250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6EE80A5-EF67-45F8-9706-3C45D471586E}"/>
              </a:ext>
            </a:extLst>
          </p:cNvPr>
          <p:cNvCxnSpPr>
            <a:cxnSpLocks/>
            <a:stCxn id="11" idx="3"/>
            <a:endCxn id="22" idx="1"/>
          </p:cNvCxnSpPr>
          <p:nvPr/>
        </p:nvCxnSpPr>
        <p:spPr>
          <a:xfrm>
            <a:off x="3105322" y="2994726"/>
            <a:ext cx="993695" cy="34853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417D7A2-BEAD-4165-84EC-65F2167007D0}"/>
              </a:ext>
            </a:extLst>
          </p:cNvPr>
          <p:cNvCxnSpPr>
            <a:cxnSpLocks/>
            <a:stCxn id="11" idx="3"/>
            <a:endCxn id="23" idx="1"/>
          </p:cNvCxnSpPr>
          <p:nvPr/>
        </p:nvCxnSpPr>
        <p:spPr>
          <a:xfrm>
            <a:off x="3105322" y="2994726"/>
            <a:ext cx="993694" cy="83501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DC088859-C331-4F39-B20C-40074D5AE0D3}"/>
              </a:ext>
            </a:extLst>
          </p:cNvPr>
          <p:cNvCxnSpPr>
            <a:cxnSpLocks/>
            <a:stCxn id="1032" idx="2"/>
            <a:endCxn id="16" idx="1"/>
          </p:cNvCxnSpPr>
          <p:nvPr/>
        </p:nvCxnSpPr>
        <p:spPr>
          <a:xfrm rot="16200000" flipH="1">
            <a:off x="3683121" y="2005276"/>
            <a:ext cx="348002" cy="483788"/>
          </a:xfrm>
          <a:prstGeom prst="bentConnector2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0" name="Picture 16" descr="Image result for icon collect goods">
            <a:extLst>
              <a:ext uri="{FF2B5EF4-FFF2-40B4-BE49-F238E27FC236}">
                <a16:creationId xmlns:a16="http://schemas.microsoft.com/office/drawing/2014/main" id="{60F2A1E8-C4C2-4E09-B937-56DFEE102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7196" y="5119769"/>
            <a:ext cx="784945" cy="784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656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A43BAC-8AE1-4B27-AAAC-A2E2A881CA0D}"/>
              </a:ext>
            </a:extLst>
          </p:cNvPr>
          <p:cNvSpPr/>
          <p:nvPr/>
        </p:nvSpPr>
        <p:spPr>
          <a:xfrm>
            <a:off x="4937760" y="3828471"/>
            <a:ext cx="4728210" cy="1347485"/>
          </a:xfrm>
          <a:prstGeom prst="rect">
            <a:avLst/>
          </a:prstGeom>
          <a:gradFill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pPr marL="457200" algn="just">
              <a:lnSpc>
                <a:spcPct val="107000"/>
              </a:lnSpc>
              <a:spcAft>
                <a:spcPts val="800"/>
              </a:spcAft>
            </a:pPr>
            <a:r>
              <a:rPr lang="en-ZA" sz="1400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objective is to bring the warehouse into an effective functioning state in the shortest possible time whilst operationally active.</a:t>
            </a:r>
            <a:endParaRPr lang="en-ZA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07000"/>
              </a:lnSpc>
              <a:spcAft>
                <a:spcPts val="800"/>
              </a:spcAft>
            </a:pPr>
            <a:r>
              <a:rPr lang="en-ZA" sz="1400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review aim is to highlight constraints to attain the stated objective</a:t>
            </a:r>
            <a:r>
              <a:rPr lang="en-ZA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EB1BA7-E917-45DB-8593-8F058C34D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160" y="1029494"/>
            <a:ext cx="3208153" cy="9464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B219AD-2A0F-4911-9EB7-F1329722E573}"/>
              </a:ext>
            </a:extLst>
          </p:cNvPr>
          <p:cNvSpPr txBox="1"/>
          <p:nvPr/>
        </p:nvSpPr>
        <p:spPr>
          <a:xfrm>
            <a:off x="3665220" y="2347330"/>
            <a:ext cx="5425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3200" b="1" dirty="0"/>
              <a:t>Warehouse Readiness Review</a:t>
            </a:r>
          </a:p>
          <a:p>
            <a:pPr algn="r"/>
            <a:r>
              <a:rPr lang="en-ZA" sz="1600" b="1" dirty="0"/>
              <a:t>2018/03/28</a:t>
            </a:r>
          </a:p>
        </p:txBody>
      </p:sp>
    </p:spTree>
    <p:extLst>
      <p:ext uri="{BB962C8B-B14F-4D97-AF65-F5344CB8AC3E}">
        <p14:creationId xmlns:p14="http://schemas.microsoft.com/office/powerpoint/2010/main" val="1337947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4E878-0898-4883-BF8B-1FEC9344D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/>
          <a:lstStyle/>
          <a:p>
            <a:pPr algn="ctr"/>
            <a:r>
              <a:rPr lang="en-ZA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30A9E-4CDD-47F2-9A21-281BDF9CC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7761"/>
            <a:ext cx="12192000" cy="573024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lIns="2268000" tIns="324000" bIns="108000">
            <a:normAutofit fontScale="92500" lnSpcReduction="20000"/>
          </a:bodyPr>
          <a:lstStyle/>
          <a:p>
            <a:pPr lvl="1"/>
            <a:r>
              <a:rPr lang="en-ZA" dirty="0"/>
              <a:t>Introduction</a:t>
            </a:r>
          </a:p>
          <a:p>
            <a:pPr lvl="1"/>
            <a:r>
              <a:rPr lang="en-ZA" dirty="0"/>
              <a:t>Inbound Fulfilment</a:t>
            </a:r>
          </a:p>
          <a:p>
            <a:pPr lvl="1"/>
            <a:r>
              <a:rPr lang="en-ZA" dirty="0"/>
              <a:t>Supplier Goods Receiving</a:t>
            </a:r>
          </a:p>
          <a:p>
            <a:pPr lvl="1"/>
            <a:r>
              <a:rPr lang="en-ZA" dirty="0"/>
              <a:t>Warehousing Inbound Goods</a:t>
            </a:r>
          </a:p>
          <a:p>
            <a:pPr lvl="1"/>
            <a:r>
              <a:rPr lang="en-ZA" dirty="0"/>
              <a:t>Customer / Branch Returns</a:t>
            </a:r>
          </a:p>
          <a:p>
            <a:pPr lvl="1"/>
            <a:r>
              <a:rPr lang="en-ZA" dirty="0"/>
              <a:t>Item Master Planning</a:t>
            </a:r>
          </a:p>
          <a:p>
            <a:pPr lvl="1"/>
            <a:r>
              <a:rPr lang="en-ZA" dirty="0"/>
              <a:t>Bulk to fine pick replenishment</a:t>
            </a:r>
          </a:p>
          <a:p>
            <a:pPr lvl="1"/>
            <a:r>
              <a:rPr lang="en-ZA" dirty="0"/>
              <a:t>IBT – replenishment cycle</a:t>
            </a:r>
          </a:p>
          <a:p>
            <a:pPr lvl="1"/>
            <a:r>
              <a:rPr lang="en-ZA" dirty="0"/>
              <a:t>Stock Assurance - Cycle count </a:t>
            </a:r>
          </a:p>
          <a:p>
            <a:pPr lvl="1"/>
            <a:r>
              <a:rPr lang="en-ZA" dirty="0"/>
              <a:t>Stock Assurance – Wall to Wall count</a:t>
            </a:r>
          </a:p>
          <a:p>
            <a:pPr lvl="1"/>
            <a:r>
              <a:rPr lang="en-ZA" dirty="0"/>
              <a:t>Stock journals – cost adjustment</a:t>
            </a:r>
          </a:p>
          <a:p>
            <a:pPr lvl="1"/>
            <a:r>
              <a:rPr lang="en-ZA" dirty="0"/>
              <a:t>Outbound Customer Order Fulfilment</a:t>
            </a:r>
          </a:p>
          <a:p>
            <a:pPr lvl="1"/>
            <a:r>
              <a:rPr lang="en-ZA" dirty="0"/>
              <a:t>Picking Strategies</a:t>
            </a:r>
          </a:p>
          <a:p>
            <a:pPr lvl="1"/>
            <a:r>
              <a:rPr lang="en-ZA" dirty="0"/>
              <a:t>Product recall</a:t>
            </a:r>
          </a:p>
          <a:p>
            <a:pPr lvl="1"/>
            <a:r>
              <a:rPr lang="en-ZA" dirty="0"/>
              <a:t>Manufacturing</a:t>
            </a:r>
          </a:p>
          <a:p>
            <a:pPr lvl="1"/>
            <a:r>
              <a:rPr lang="en-ZA" dirty="0"/>
              <a:t>Additional</a:t>
            </a:r>
          </a:p>
          <a:p>
            <a:pPr lvl="1"/>
            <a:r>
              <a:rPr lang="en-ZA" dirty="0"/>
              <a:t>Investment Review</a:t>
            </a:r>
          </a:p>
          <a:p>
            <a:pPr marL="457200" lvl="1" indent="0">
              <a:buNone/>
            </a:pPr>
            <a:endParaRPr lang="en-ZA" dirty="0"/>
          </a:p>
          <a:p>
            <a:endParaRPr lang="en-Z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227842-D433-495F-B4C1-656D626B6FFC}"/>
              </a:ext>
            </a:extLst>
          </p:cNvPr>
          <p:cNvSpPr/>
          <p:nvPr/>
        </p:nvSpPr>
        <p:spPr>
          <a:xfrm>
            <a:off x="6096000" y="5396919"/>
            <a:ext cx="3032760" cy="84484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ZA" sz="1600" dirty="0">
                <a:solidFill>
                  <a:schemeClr val="tx1"/>
                </a:solidFill>
              </a:rPr>
              <a:t>Time permitting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ZA" sz="1400" dirty="0">
                <a:solidFill>
                  <a:schemeClr val="tx1"/>
                </a:solidFill>
              </a:rPr>
              <a:t>Courier integration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ZA" sz="1400" dirty="0">
                <a:solidFill>
                  <a:schemeClr val="tx1"/>
                </a:solidFill>
              </a:rPr>
              <a:t>POD management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B4A54A-2C4C-4EAC-9DDE-76F7214B0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141" y="1968633"/>
            <a:ext cx="1562318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535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10371</TotalTime>
  <Words>1538</Words>
  <Application>Microsoft Office PowerPoint</Application>
  <PresentationFormat>Widescreen</PresentationFormat>
  <Paragraphs>370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Graham Smith</dc:creator>
  <cp:lastModifiedBy>Graham Smith</cp:lastModifiedBy>
  <cp:revision>62</cp:revision>
  <dcterms:created xsi:type="dcterms:W3CDTF">2017-03-13T10:45:36Z</dcterms:created>
  <dcterms:modified xsi:type="dcterms:W3CDTF">2019-01-25T07:52:12Z</dcterms:modified>
</cp:coreProperties>
</file>