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9101-CEB1-42C4-89AA-B74EAF8F5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A5213-7731-465B-BC5B-1ED6AE38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6F03-267F-4398-8D13-DFA3E525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F9EE-EA1B-4936-8605-D4CA3FA2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7D77-B365-48BE-A564-B19367DC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867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08F7-7484-46E0-834A-FF7AA280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B522F-2E86-4619-AF7E-F04D5146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373F-29A2-486C-8FE1-9687432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BF89-202C-45F2-AA48-044956CA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6716-232F-480D-B175-963553B5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93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1089D-89D1-4D97-888F-267F559E3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D958-3E0A-4F63-BF09-66B54961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C0E1-F2A5-4EA8-A712-38C7E9F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E1E5-9334-49AA-96FD-8ECCF25F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C115-5E25-42D8-894B-BFC9D79C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7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1502-2868-4473-B98A-14406DA1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0028-4C8E-4179-9F94-E7836C0A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0519-C500-4592-AF1A-9DF3D76A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C45E5-0878-44F7-872D-4018D834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DA22-FCE8-4C49-8E79-84EA4C50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82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21F0-D01B-4739-AF80-6D8A14D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8C0E-0752-4A8D-AF92-149AF76F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A6F2-F2DC-421D-A31F-00D8F55A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A3A-090A-4C5B-AD68-92989473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9649-4854-43DC-ADA1-512FDD7E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390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99F-303D-468C-85F1-B926F5B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7526-1844-4B88-956E-DFF5AAE09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AEAA2-4828-4C36-BF03-B64A5B06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B652-D2B2-43CD-BF3C-699F27C5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45EE-D08E-4895-82FA-02CE0D66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5EBC-10D6-45EA-B31A-ED5CA8FE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68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AE0E-CC1D-4298-AFB9-8FD40D71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4D6-923D-436E-A76A-F6BEAEA7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44D7-DAE5-47E9-A8E3-1F92DE64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2A4D1-E6F7-4755-AAC5-AE17D2674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197AF-EAFE-433C-82CB-F76CFCA6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CD992-A08F-4EA5-9688-DF52F40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291CD-2D08-46E3-A3DF-75DCF091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7C3E0-1E9D-4342-A958-69550B67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111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365-6EB3-46BE-8D0E-32AE0843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BE329-32C4-4F57-9E13-EA9C8790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22E9F-B6F9-4C19-9366-2EFA38FD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0C966-AF78-4207-B19D-518F62FC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80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FA6DC-02A8-4399-AB6C-97B8FF6B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35AA-49AF-469B-B0FF-C9524F7B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B3DB9-EAE3-4236-AB55-970E32F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2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7647-FB35-4526-ADE5-0160B99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13B8-D388-4BBA-ADC3-6AE545D2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8607-C7A7-45CF-AF6B-88B15BF20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C4F5-EB0C-4473-9287-31A4E96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8A2C-7A72-4C84-B0FB-D1872849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F4DA3-DF6D-49B8-B4E4-955439EE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49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9BE3-7243-4FF6-AA62-4A04E71D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BF8C5-C1C1-4B27-8AFA-EFB82C61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7176F-2080-4D23-91FD-521ED325C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B219-BEAE-445E-B821-E344EAE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BC82E-CFA4-4CDA-AE40-9EA02831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F1529-1609-49D4-9587-C532D6FF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C3E8A-7FD7-494C-971F-2DC0E58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4497-3069-4C23-9E43-7CF676F9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7DAD-C8A0-448F-BCEE-3C07771DF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1A4B-A2B4-489A-80F7-993AC46C8FDB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6A6C-6932-43EE-86C5-A4918873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420-0FAD-4EE9-A09F-EC79EE0E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968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D5B273D1-E9C3-43A2-BE3E-CB1CDB8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679" y="4347788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7EE894E-166D-46D1-8C88-C69A9475B287}"/>
              </a:ext>
            </a:extLst>
          </p:cNvPr>
          <p:cNvSpPr/>
          <p:nvPr/>
        </p:nvSpPr>
        <p:spPr>
          <a:xfrm>
            <a:off x="8624633" y="2539859"/>
            <a:ext cx="1547391" cy="2402942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Server Layout - Current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8775803" y="1374096"/>
            <a:ext cx="1258535" cy="41098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C7E05-37F5-40BA-AAAF-7D41A57A7585}"/>
              </a:ext>
            </a:extLst>
          </p:cNvPr>
          <p:cNvSpPr/>
          <p:nvPr/>
        </p:nvSpPr>
        <p:spPr>
          <a:xfrm>
            <a:off x="5545627" y="3224256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73C1C7-9B1F-47ED-AE5B-7E1335310E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25267" y="1374096"/>
            <a:ext cx="2050535" cy="8757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3B9FD-81CD-46F8-BE72-39EAF9B5DB6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174895" y="4272518"/>
            <a:ext cx="0" cy="39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D431C2EF-DE27-4A60-B9CA-065534EC1EC3}"/>
              </a:ext>
            </a:extLst>
          </p:cNvPr>
          <p:cNvSpPr/>
          <p:nvPr/>
        </p:nvSpPr>
        <p:spPr>
          <a:xfrm>
            <a:off x="8830634" y="1424114"/>
            <a:ext cx="1148872" cy="316484"/>
          </a:xfrm>
          <a:prstGeom prst="wedgeRoundRectCallout">
            <a:avLst>
              <a:gd name="adj1" fmla="val -22457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A20C9F3-10DA-4F44-B45C-55F90FA6973B}"/>
              </a:ext>
            </a:extLst>
          </p:cNvPr>
          <p:cNvSpPr/>
          <p:nvPr/>
        </p:nvSpPr>
        <p:spPr>
          <a:xfrm>
            <a:off x="5554412" y="3224256"/>
            <a:ext cx="1257542" cy="353366"/>
          </a:xfrm>
          <a:prstGeom prst="wedgeRoundRectCallout">
            <a:avLst>
              <a:gd name="adj1" fmla="val -22317"/>
              <a:gd name="adj2" fmla="val 519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1645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DEDD32-0FC9-40BF-B33C-933FFB664EF0}"/>
              </a:ext>
            </a:extLst>
          </p:cNvPr>
          <p:cNvCxnSpPr>
            <a:cxnSpLocks/>
          </p:cNvCxnSpPr>
          <p:nvPr/>
        </p:nvCxnSpPr>
        <p:spPr>
          <a:xfrm>
            <a:off x="6749330" y="1582356"/>
            <a:ext cx="2050535" cy="875754"/>
          </a:xfrm>
          <a:prstGeom prst="bentConnector3">
            <a:avLst>
              <a:gd name="adj1" fmla="val 362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0ACA3C3-097D-45E5-8E0C-8EADD945985D}"/>
              </a:ext>
            </a:extLst>
          </p:cNvPr>
          <p:cNvSpPr/>
          <p:nvPr/>
        </p:nvSpPr>
        <p:spPr>
          <a:xfrm>
            <a:off x="7155147" y="1107630"/>
            <a:ext cx="1714735" cy="20320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Vodacom Data Capacity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E73FBFD-57AA-4B5A-A4F3-6D4626879304}"/>
              </a:ext>
            </a:extLst>
          </p:cNvPr>
          <p:cNvSpPr/>
          <p:nvPr/>
        </p:nvSpPr>
        <p:spPr>
          <a:xfrm>
            <a:off x="6933694" y="1762189"/>
            <a:ext cx="1811340" cy="253539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ADSL Data Capacity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56BEA44-CC7F-4F2E-BD53-63BBDF80AB98}"/>
              </a:ext>
            </a:extLst>
          </p:cNvPr>
          <p:cNvSpPr/>
          <p:nvPr/>
        </p:nvSpPr>
        <p:spPr>
          <a:xfrm>
            <a:off x="8794004" y="5038483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Telephone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E60A9838-3BC5-4332-8B53-564CEEDCD24E}"/>
              </a:ext>
            </a:extLst>
          </p:cNvPr>
          <p:cNvSpPr/>
          <p:nvPr/>
        </p:nvSpPr>
        <p:spPr>
          <a:xfrm>
            <a:off x="8828779" y="2042590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E74AC0BB-B853-491D-8708-2610986701EA}"/>
              </a:ext>
            </a:extLst>
          </p:cNvPr>
          <p:cNvSpPr/>
          <p:nvPr/>
        </p:nvSpPr>
        <p:spPr>
          <a:xfrm>
            <a:off x="8842122" y="260231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0A03ABC2-7F59-42CF-A479-06E770FAD511}"/>
              </a:ext>
            </a:extLst>
          </p:cNvPr>
          <p:cNvSpPr/>
          <p:nvPr/>
        </p:nvSpPr>
        <p:spPr>
          <a:xfrm>
            <a:off x="8823892" y="30765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2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4F3A82CD-E1BF-4702-9960-53BF21037AA3}"/>
              </a:ext>
            </a:extLst>
          </p:cNvPr>
          <p:cNvSpPr/>
          <p:nvPr/>
        </p:nvSpPr>
        <p:spPr>
          <a:xfrm>
            <a:off x="8869882" y="35303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3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363BDC05-F77E-44B2-A4E5-1BAA8CF3F563}"/>
              </a:ext>
            </a:extLst>
          </p:cNvPr>
          <p:cNvSpPr/>
          <p:nvPr/>
        </p:nvSpPr>
        <p:spPr>
          <a:xfrm>
            <a:off x="8794004" y="4070508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1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5B4EF700-5BB4-4024-907A-322358D5781B}"/>
              </a:ext>
            </a:extLst>
          </p:cNvPr>
          <p:cNvSpPr/>
          <p:nvPr/>
        </p:nvSpPr>
        <p:spPr>
          <a:xfrm>
            <a:off x="8830634" y="452089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2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62335F00-5376-4F8C-8035-14E937F80EB7}"/>
              </a:ext>
            </a:extLst>
          </p:cNvPr>
          <p:cNvSpPr/>
          <p:nvPr/>
        </p:nvSpPr>
        <p:spPr>
          <a:xfrm>
            <a:off x="10311589" y="2669459"/>
            <a:ext cx="1353420" cy="591679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 &amp; load balancer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5D4E0CF4-6676-4433-8459-18A2D6B08D68}"/>
              </a:ext>
            </a:extLst>
          </p:cNvPr>
          <p:cNvSpPr/>
          <p:nvPr/>
        </p:nvSpPr>
        <p:spPr>
          <a:xfrm>
            <a:off x="10220112" y="4556656"/>
            <a:ext cx="1353420" cy="316484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7DB727-7AC9-4C5F-9DF6-2AD5B7F6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636" y="5450500"/>
            <a:ext cx="316484" cy="3164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CD38292-B732-494B-8FD9-491E160B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85" y="6017871"/>
            <a:ext cx="316484" cy="3164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A9E949D-DB8D-4160-823C-EED0A2D9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81" y="5486311"/>
            <a:ext cx="316484" cy="31648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23376E4-19A8-40DB-B473-283842AA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55" y="5877155"/>
            <a:ext cx="316484" cy="31648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3DABE47-CDC1-49D7-933C-51EE92C4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920" y="6041526"/>
            <a:ext cx="316484" cy="316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4DA6B2-8001-4BBA-92C6-E7D622619081}"/>
              </a:ext>
            </a:extLst>
          </p:cNvPr>
          <p:cNvCxnSpPr>
            <a:stCxn id="51" idx="0"/>
            <a:endCxn id="41" idx="2"/>
          </p:cNvCxnSpPr>
          <p:nvPr/>
        </p:nvCxnSpPr>
        <p:spPr>
          <a:xfrm flipV="1">
            <a:off x="5587878" y="5262188"/>
            <a:ext cx="637001" cy="1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19AF2C5F-2AAF-4571-BE2B-8A23DE74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3" y="5405836"/>
            <a:ext cx="316484" cy="316484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CD940-7203-4234-8C10-2AB840231306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>
          <a:xfrm flipV="1">
            <a:off x="5703869" y="5262188"/>
            <a:ext cx="521010" cy="9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088A67-7BF3-4A2C-8526-5E5683840CBF}"/>
              </a:ext>
            </a:extLst>
          </p:cNvPr>
          <p:cNvCxnSpPr>
            <a:cxnSpLocks/>
            <a:stCxn id="76" idx="0"/>
            <a:endCxn id="41" idx="2"/>
          </p:cNvCxnSpPr>
          <p:nvPr/>
        </p:nvCxnSpPr>
        <p:spPr>
          <a:xfrm flipH="1" flipV="1">
            <a:off x="6224879" y="5262188"/>
            <a:ext cx="11618" cy="6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0E1C7B-2234-4B2D-8F7A-D09B50E6912D}"/>
              </a:ext>
            </a:extLst>
          </p:cNvPr>
          <p:cNvCxnSpPr>
            <a:cxnSpLocks/>
            <a:stCxn id="80" idx="0"/>
            <a:endCxn id="41" idx="2"/>
          </p:cNvCxnSpPr>
          <p:nvPr/>
        </p:nvCxnSpPr>
        <p:spPr>
          <a:xfrm flipH="1" flipV="1">
            <a:off x="6224879" y="5262188"/>
            <a:ext cx="1070766" cy="1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1FF9A1-5D2F-431E-ABD9-E441666DD772}"/>
              </a:ext>
            </a:extLst>
          </p:cNvPr>
          <p:cNvCxnSpPr>
            <a:cxnSpLocks/>
            <a:stCxn id="75" idx="0"/>
            <a:endCxn id="41" idx="2"/>
          </p:cNvCxnSpPr>
          <p:nvPr/>
        </p:nvCxnSpPr>
        <p:spPr>
          <a:xfrm flipH="1" flipV="1">
            <a:off x="6224879" y="5262188"/>
            <a:ext cx="482644" cy="2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68B14B-76DD-45C5-A996-3A5323E545B7}"/>
              </a:ext>
            </a:extLst>
          </p:cNvPr>
          <p:cNvCxnSpPr>
            <a:cxnSpLocks/>
            <a:stCxn id="77" idx="0"/>
            <a:endCxn id="41" idx="2"/>
          </p:cNvCxnSpPr>
          <p:nvPr/>
        </p:nvCxnSpPr>
        <p:spPr>
          <a:xfrm flipH="1" flipV="1">
            <a:off x="6224879" y="5262188"/>
            <a:ext cx="579283" cy="77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E2A068B1-3CB4-4ED2-9AB1-6EB58923286B}"/>
              </a:ext>
            </a:extLst>
          </p:cNvPr>
          <p:cNvSpPr/>
          <p:nvPr/>
        </p:nvSpPr>
        <p:spPr>
          <a:xfrm>
            <a:off x="7498718" y="5581152"/>
            <a:ext cx="1353420" cy="316484"/>
          </a:xfrm>
          <a:prstGeom prst="wedgeRoundRectCallout">
            <a:avLst>
              <a:gd name="adj1" fmla="val -79311"/>
              <a:gd name="adj2" fmla="val 165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base via Internet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CCE4A6-DE7D-4A10-BAEB-ED7B6E7DFC49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6804162" y="3741330"/>
            <a:ext cx="1820471" cy="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CDAA34BC-3E05-4EF0-96E0-B4E34552E51D}"/>
              </a:ext>
            </a:extLst>
          </p:cNvPr>
          <p:cNvSpPr/>
          <p:nvPr/>
        </p:nvSpPr>
        <p:spPr>
          <a:xfrm>
            <a:off x="2804595" y="1867558"/>
            <a:ext cx="2522572" cy="1356698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Database is backed up and transferred to RED ……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Virtual Server snapshot is retained on main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Restore of Database backup needs recoverability testing done more often</a:t>
            </a: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9E8BBC67-AC2C-407A-BB2F-31A12CA15DD1}"/>
              </a:ext>
            </a:extLst>
          </p:cNvPr>
          <p:cNvSpPr/>
          <p:nvPr/>
        </p:nvSpPr>
        <p:spPr>
          <a:xfrm>
            <a:off x="2785149" y="3480681"/>
            <a:ext cx="2522572" cy="791837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100" dirty="0">
                <a:solidFill>
                  <a:srgbClr val="FFFF00"/>
                </a:solidFill>
              </a:rPr>
              <a:t>In the event of computer room catastrophe – there is no backup facility to fail-over to</a:t>
            </a:r>
          </a:p>
        </p:txBody>
      </p:sp>
    </p:spTree>
    <p:extLst>
      <p:ext uri="{BB962C8B-B14F-4D97-AF65-F5344CB8AC3E}">
        <p14:creationId xmlns:p14="http://schemas.microsoft.com/office/powerpoint/2010/main" val="19032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Fail-Over </a:t>
            </a: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Potential Option with AAAS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730B90-370C-449C-B702-ACD04FAB116C}"/>
              </a:ext>
            </a:extLst>
          </p:cNvPr>
          <p:cNvSpPr/>
          <p:nvPr/>
        </p:nvSpPr>
        <p:spPr>
          <a:xfrm>
            <a:off x="2788006" y="1376592"/>
            <a:ext cx="1258535" cy="41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951FE81-E860-4D73-807B-ECA3244096BB}"/>
              </a:ext>
            </a:extLst>
          </p:cNvPr>
          <p:cNvSpPr/>
          <p:nvPr/>
        </p:nvSpPr>
        <p:spPr>
          <a:xfrm>
            <a:off x="4507593" y="2754120"/>
            <a:ext cx="2854260" cy="371281"/>
          </a:xfrm>
          <a:prstGeom prst="wedgeRoundRectCallout">
            <a:avLst>
              <a:gd name="adj1" fmla="val -18934"/>
              <a:gd name="adj2" fmla="val -833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&lt; 1000 meters fibre  with no legal boundaries to be installed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05265877-88B1-430F-ACF1-01E84E9B8756}"/>
              </a:ext>
            </a:extLst>
          </p:cNvPr>
          <p:cNvSpPr/>
          <p:nvPr/>
        </p:nvSpPr>
        <p:spPr>
          <a:xfrm>
            <a:off x="2852165" y="1417372"/>
            <a:ext cx="1148872" cy="316484"/>
          </a:xfrm>
          <a:prstGeom prst="wedgeRoundRectCallout">
            <a:avLst>
              <a:gd name="adj1" fmla="val -20833"/>
              <a:gd name="adj2" fmla="val 4775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AAAS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2457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66ED17B-D910-43A8-8236-8D202FC90C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065196" y="1374096"/>
            <a:ext cx="1401536" cy="7945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BBBA177-10C0-44AE-ADA9-E78615E2A3ED}"/>
              </a:ext>
            </a:extLst>
          </p:cNvPr>
          <p:cNvSpPr/>
          <p:nvPr/>
        </p:nvSpPr>
        <p:spPr>
          <a:xfrm>
            <a:off x="4355906" y="1953774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C0250-415D-4C30-B253-64E6A2109CDE}"/>
              </a:ext>
            </a:extLst>
          </p:cNvPr>
          <p:cNvSpPr/>
          <p:nvPr/>
        </p:nvSpPr>
        <p:spPr>
          <a:xfrm>
            <a:off x="2650142" y="2804803"/>
            <a:ext cx="1547391" cy="1537077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30185F5E-0133-4F52-A7C4-5CB52CA1FAB1}"/>
              </a:ext>
            </a:extLst>
          </p:cNvPr>
          <p:cNvSpPr/>
          <p:nvPr/>
        </p:nvSpPr>
        <p:spPr>
          <a:xfrm>
            <a:off x="2864092" y="1936714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Failover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509896C8-5B01-4116-BD44-A83A570252AB}"/>
              </a:ext>
            </a:extLst>
          </p:cNvPr>
          <p:cNvSpPr/>
          <p:nvPr/>
        </p:nvSpPr>
        <p:spPr>
          <a:xfrm>
            <a:off x="2849402" y="2947151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4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531636C3-188B-472A-97A0-C2FC2BFBBCE1}"/>
              </a:ext>
            </a:extLst>
          </p:cNvPr>
          <p:cNvSpPr/>
          <p:nvPr/>
        </p:nvSpPr>
        <p:spPr>
          <a:xfrm>
            <a:off x="2829368" y="340061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5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2E673CBA-AC63-46F2-962A-4BB4DCD15A57}"/>
              </a:ext>
            </a:extLst>
          </p:cNvPr>
          <p:cNvSpPr/>
          <p:nvPr/>
        </p:nvSpPr>
        <p:spPr>
          <a:xfrm>
            <a:off x="1044813" y="4127041"/>
            <a:ext cx="1353420" cy="316484"/>
          </a:xfrm>
          <a:prstGeom prst="wedgeRoundRectCallout">
            <a:avLst>
              <a:gd name="adj1" fmla="val 74306"/>
              <a:gd name="adj2" fmla="val -5873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DFE202CE-94DB-45E7-AB1F-10D5C120D027}"/>
              </a:ext>
            </a:extLst>
          </p:cNvPr>
          <p:cNvSpPr/>
          <p:nvPr/>
        </p:nvSpPr>
        <p:spPr>
          <a:xfrm>
            <a:off x="2828816" y="388663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3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242F2FA4-0186-431C-85B9-B39B3F6B6A9A}"/>
              </a:ext>
            </a:extLst>
          </p:cNvPr>
          <p:cNvSpPr/>
          <p:nvPr/>
        </p:nvSpPr>
        <p:spPr>
          <a:xfrm>
            <a:off x="2830729" y="2355471"/>
            <a:ext cx="1200897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 dirty="0">
                <a:solidFill>
                  <a:srgbClr val="0070C0"/>
                </a:solidFill>
              </a:rPr>
              <a:t>Recovery / Failover Test Server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930BBEB-319D-40BC-A481-0B531FD802A1}"/>
              </a:ext>
            </a:extLst>
          </p:cNvPr>
          <p:cNvSpPr/>
          <p:nvPr/>
        </p:nvSpPr>
        <p:spPr>
          <a:xfrm>
            <a:off x="6835257" y="3293618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4314A358-F6CB-4CD7-A2DF-3C631E7E4F37}"/>
              </a:ext>
            </a:extLst>
          </p:cNvPr>
          <p:cNvSpPr/>
          <p:nvPr/>
        </p:nvSpPr>
        <p:spPr>
          <a:xfrm>
            <a:off x="6844042" y="3293618"/>
            <a:ext cx="1257542" cy="279724"/>
          </a:xfrm>
          <a:prstGeom prst="wedgeRoundRectCallout">
            <a:avLst>
              <a:gd name="adj1" fmla="val -22317"/>
              <a:gd name="adj2" fmla="val 519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5F888E39-59CD-4DA2-8A43-AEDF5713DD6E}"/>
              </a:ext>
            </a:extLst>
          </p:cNvPr>
          <p:cNvSpPr/>
          <p:nvPr/>
        </p:nvSpPr>
        <p:spPr>
          <a:xfrm>
            <a:off x="986662" y="3235834"/>
            <a:ext cx="1353420" cy="316484"/>
          </a:xfrm>
          <a:prstGeom prst="wedgeRoundRectCallout">
            <a:avLst>
              <a:gd name="adj1" fmla="val 79066"/>
              <a:gd name="adj2" fmla="val -138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F85C43-A17E-4685-AFCB-A4248C2B3441}"/>
              </a:ext>
            </a:extLst>
          </p:cNvPr>
          <p:cNvCxnSpPr>
            <a:cxnSpLocks/>
            <a:stCxn id="73" idx="1"/>
            <a:endCxn id="62" idx="3"/>
          </p:cNvCxnSpPr>
          <p:nvPr/>
        </p:nvCxnSpPr>
        <p:spPr>
          <a:xfrm flipH="1" flipV="1">
            <a:off x="4197533" y="3573342"/>
            <a:ext cx="2637724" cy="24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EE0574DA-857C-4468-9909-92E2C2AC2B74}"/>
              </a:ext>
            </a:extLst>
          </p:cNvPr>
          <p:cNvSpPr/>
          <p:nvPr/>
        </p:nvSpPr>
        <p:spPr>
          <a:xfrm>
            <a:off x="8602824" y="3402294"/>
            <a:ext cx="3386399" cy="1103809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u="sng" dirty="0">
                <a:solidFill>
                  <a:srgbClr val="0070C0"/>
                </a:solidFill>
              </a:rPr>
              <a:t>Execution strategy for an IT Good Governance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Database is backed up and transferred to RED ……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Additionally backup transferred to Recovery server &amp; recovery tested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Virtual Server snapshot is retained on main server &amp; transferred to AAAS &amp; recovery tested daily</a:t>
            </a:r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14BB68DC-E05C-4919-81A8-38972BAC1131}"/>
              </a:ext>
            </a:extLst>
          </p:cNvPr>
          <p:cNvSpPr/>
          <p:nvPr/>
        </p:nvSpPr>
        <p:spPr>
          <a:xfrm>
            <a:off x="4446892" y="4684678"/>
            <a:ext cx="3775788" cy="1712837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u="sng" dirty="0">
                <a:solidFill>
                  <a:srgbClr val="0070C0"/>
                </a:solidFill>
              </a:rPr>
              <a:t>Additional infrastructure required – high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 Agreement with AAAS to install additional equipment &amp; to use currently underutilised capacity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Enhance MOTUS based comms to cater for additional failover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Install overhead fibre between Engineparts &amp; AAAS – no Telkom boundaries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Require 2 high speed switches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Harvest current spare servers at Engineparts if not beyond end-of-life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2A6A47-4C0F-4FB1-8A6B-2FB0CC29B0FF}"/>
              </a:ext>
            </a:extLst>
          </p:cNvPr>
          <p:cNvCxnSpPr>
            <a:cxnSpLocks/>
          </p:cNvCxnSpPr>
          <p:nvPr/>
        </p:nvCxnSpPr>
        <p:spPr>
          <a:xfrm>
            <a:off x="4055870" y="2584334"/>
            <a:ext cx="52144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566A05F-E2AB-4F78-8F5F-069BDB3BE365}"/>
              </a:ext>
            </a:extLst>
          </p:cNvPr>
          <p:cNvSpPr/>
          <p:nvPr/>
        </p:nvSpPr>
        <p:spPr>
          <a:xfrm>
            <a:off x="9265697" y="2265783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23AD334E-323B-46AA-BC25-4E469EF8B790}"/>
              </a:ext>
            </a:extLst>
          </p:cNvPr>
          <p:cNvSpPr/>
          <p:nvPr/>
        </p:nvSpPr>
        <p:spPr>
          <a:xfrm>
            <a:off x="9306029" y="2272889"/>
            <a:ext cx="1148872" cy="316484"/>
          </a:xfrm>
          <a:prstGeom prst="wedgeRoundRectCallout">
            <a:avLst>
              <a:gd name="adj1" fmla="val -22457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3B02B7DB-B2B0-4345-A072-D779E65A46AE}"/>
              </a:ext>
            </a:extLst>
          </p:cNvPr>
          <p:cNvSpPr/>
          <p:nvPr/>
        </p:nvSpPr>
        <p:spPr>
          <a:xfrm>
            <a:off x="7472814" y="767032"/>
            <a:ext cx="2809522" cy="1048259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bIns="324000" rtlCol="0" anchor="ctr"/>
          <a:lstStyle/>
          <a:p>
            <a:pPr algn="ctr"/>
            <a:r>
              <a:rPr lang="en-ZA" sz="1400" b="1" u="sng" dirty="0">
                <a:solidFill>
                  <a:srgbClr val="FFFF00"/>
                </a:solidFill>
              </a:rPr>
              <a:t>Intent:</a:t>
            </a:r>
          </a:p>
          <a:p>
            <a:endParaRPr lang="en-ZA" sz="1100" dirty="0">
              <a:solidFill>
                <a:srgbClr val="FFFF00"/>
              </a:solidFill>
            </a:endParaRPr>
          </a:p>
          <a:p>
            <a:pPr algn="just"/>
            <a:r>
              <a:rPr lang="en-ZA" sz="1200" b="1" i="1" dirty="0">
                <a:solidFill>
                  <a:srgbClr val="FFFF00"/>
                </a:solidFill>
              </a:rPr>
              <a:t>Use AAAS technology facilities to provide Engineparts with BCP &amp; DRP good governance strategy</a:t>
            </a:r>
          </a:p>
        </p:txBody>
      </p:sp>
    </p:spTree>
    <p:extLst>
      <p:ext uri="{BB962C8B-B14F-4D97-AF65-F5344CB8AC3E}">
        <p14:creationId xmlns:p14="http://schemas.microsoft.com/office/powerpoint/2010/main" val="412438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D5B273D1-E9C3-43A2-BE3E-CB1CDB8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423" y="4552532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Server Layout Recovery &amp; Structure Planning - Combined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8775803" y="1374096"/>
            <a:ext cx="1258535" cy="41098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EE894E-166D-46D1-8C88-C69A9475B287}"/>
              </a:ext>
            </a:extLst>
          </p:cNvPr>
          <p:cNvSpPr/>
          <p:nvPr/>
        </p:nvSpPr>
        <p:spPr>
          <a:xfrm>
            <a:off x="8624633" y="2539858"/>
            <a:ext cx="1547391" cy="2327655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730B90-370C-449C-B702-ACD04FAB116C}"/>
              </a:ext>
            </a:extLst>
          </p:cNvPr>
          <p:cNvSpPr/>
          <p:nvPr/>
        </p:nvSpPr>
        <p:spPr>
          <a:xfrm>
            <a:off x="2302814" y="1374096"/>
            <a:ext cx="1258535" cy="41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C7E05-37F5-40BA-AAAF-7D41A57A7585}"/>
              </a:ext>
            </a:extLst>
          </p:cNvPr>
          <p:cNvSpPr/>
          <p:nvPr/>
        </p:nvSpPr>
        <p:spPr>
          <a:xfrm>
            <a:off x="5563371" y="3429000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8AF67B-F66B-4DFF-9D11-9F13338D303F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6821906" y="3703686"/>
            <a:ext cx="1802727" cy="2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73C1C7-9B1F-47ED-AE5B-7E1335310E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25267" y="1374096"/>
            <a:ext cx="2050535" cy="8757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9192A-6FCD-40A2-A066-988667F1B478}"/>
              </a:ext>
            </a:extLst>
          </p:cNvPr>
          <p:cNvCxnSpPr>
            <a:cxnSpLocks/>
          </p:cNvCxnSpPr>
          <p:nvPr/>
        </p:nvCxnSpPr>
        <p:spPr>
          <a:xfrm>
            <a:off x="3561348" y="2658979"/>
            <a:ext cx="52144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3B9FD-81CD-46F8-BE72-39EAF9B5DB6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192639" y="4477262"/>
            <a:ext cx="0" cy="39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951FE81-E860-4D73-807B-ECA3244096BB}"/>
              </a:ext>
            </a:extLst>
          </p:cNvPr>
          <p:cNvSpPr/>
          <p:nvPr/>
        </p:nvSpPr>
        <p:spPr>
          <a:xfrm>
            <a:off x="4022401" y="2751624"/>
            <a:ext cx="2861108" cy="426487"/>
          </a:xfrm>
          <a:prstGeom prst="wedgeRoundRectCallout">
            <a:avLst>
              <a:gd name="adj1" fmla="val -18934"/>
              <a:gd name="adj2" fmla="val -833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&lt; 1000 meters fibre with no legal boundaries – will require 2 switches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05265877-88B1-430F-ACF1-01E84E9B8756}"/>
              </a:ext>
            </a:extLst>
          </p:cNvPr>
          <p:cNvSpPr/>
          <p:nvPr/>
        </p:nvSpPr>
        <p:spPr>
          <a:xfrm>
            <a:off x="2366973" y="1414876"/>
            <a:ext cx="1148872" cy="316484"/>
          </a:xfrm>
          <a:prstGeom prst="wedgeRoundRectCallout">
            <a:avLst>
              <a:gd name="adj1" fmla="val -20833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AAAS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D431C2EF-DE27-4A60-B9CA-065534EC1EC3}"/>
              </a:ext>
            </a:extLst>
          </p:cNvPr>
          <p:cNvSpPr/>
          <p:nvPr/>
        </p:nvSpPr>
        <p:spPr>
          <a:xfrm>
            <a:off x="8830634" y="1424114"/>
            <a:ext cx="1148872" cy="316484"/>
          </a:xfrm>
          <a:prstGeom prst="wedgeRoundRectCallout">
            <a:avLst>
              <a:gd name="adj1" fmla="val -21645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A20C9F3-10DA-4F44-B45C-55F90FA6973B}"/>
              </a:ext>
            </a:extLst>
          </p:cNvPr>
          <p:cNvSpPr/>
          <p:nvPr/>
        </p:nvSpPr>
        <p:spPr>
          <a:xfrm>
            <a:off x="5618202" y="3430384"/>
            <a:ext cx="1148872" cy="316484"/>
          </a:xfrm>
          <a:prstGeom prst="wedgeRoundRectCallout">
            <a:avLst>
              <a:gd name="adj1" fmla="val -20833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0021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DEDD32-0FC9-40BF-B33C-933FFB664EF0}"/>
              </a:ext>
            </a:extLst>
          </p:cNvPr>
          <p:cNvCxnSpPr>
            <a:cxnSpLocks/>
          </p:cNvCxnSpPr>
          <p:nvPr/>
        </p:nvCxnSpPr>
        <p:spPr>
          <a:xfrm>
            <a:off x="6749330" y="1582356"/>
            <a:ext cx="2050535" cy="875754"/>
          </a:xfrm>
          <a:prstGeom prst="bentConnector3">
            <a:avLst>
              <a:gd name="adj1" fmla="val 362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0ACA3C3-097D-45E5-8E0C-8EADD945985D}"/>
              </a:ext>
            </a:extLst>
          </p:cNvPr>
          <p:cNvSpPr/>
          <p:nvPr/>
        </p:nvSpPr>
        <p:spPr>
          <a:xfrm>
            <a:off x="7155147" y="1128206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E73FBFD-57AA-4B5A-A4F3-6D4626879304}"/>
              </a:ext>
            </a:extLst>
          </p:cNvPr>
          <p:cNvSpPr/>
          <p:nvPr/>
        </p:nvSpPr>
        <p:spPr>
          <a:xfrm>
            <a:off x="6933694" y="1762189"/>
            <a:ext cx="1811340" cy="253539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Additional Data Capacity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56BEA44-CC7F-4F2E-BD53-63BBDF80AB98}"/>
              </a:ext>
            </a:extLst>
          </p:cNvPr>
          <p:cNvSpPr/>
          <p:nvPr/>
        </p:nvSpPr>
        <p:spPr>
          <a:xfrm>
            <a:off x="8842122" y="50554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Telephone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E60A9838-3BC5-4332-8B53-564CEEDCD24E}"/>
              </a:ext>
            </a:extLst>
          </p:cNvPr>
          <p:cNvSpPr/>
          <p:nvPr/>
        </p:nvSpPr>
        <p:spPr>
          <a:xfrm>
            <a:off x="8828779" y="2042590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E74AC0BB-B853-491D-8708-2610986701EA}"/>
              </a:ext>
            </a:extLst>
          </p:cNvPr>
          <p:cNvSpPr/>
          <p:nvPr/>
        </p:nvSpPr>
        <p:spPr>
          <a:xfrm>
            <a:off x="8842122" y="260231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0A03ABC2-7F59-42CF-A479-06E770FAD511}"/>
              </a:ext>
            </a:extLst>
          </p:cNvPr>
          <p:cNvSpPr/>
          <p:nvPr/>
        </p:nvSpPr>
        <p:spPr>
          <a:xfrm>
            <a:off x="8823892" y="30765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2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4F3A82CD-E1BF-4702-9960-53BF21037AA3}"/>
              </a:ext>
            </a:extLst>
          </p:cNvPr>
          <p:cNvSpPr/>
          <p:nvPr/>
        </p:nvSpPr>
        <p:spPr>
          <a:xfrm>
            <a:off x="8869882" y="35303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Tomcat 3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363BDC05-F77E-44B2-A4E5-1BAA8CF3F563}"/>
              </a:ext>
            </a:extLst>
          </p:cNvPr>
          <p:cNvSpPr/>
          <p:nvPr/>
        </p:nvSpPr>
        <p:spPr>
          <a:xfrm>
            <a:off x="8842122" y="4033473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1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5B4EF700-5BB4-4024-907A-322358D5781B}"/>
              </a:ext>
            </a:extLst>
          </p:cNvPr>
          <p:cNvSpPr/>
          <p:nvPr/>
        </p:nvSpPr>
        <p:spPr>
          <a:xfrm>
            <a:off x="8842122" y="445843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2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62335F00-5376-4F8C-8035-14E937F80EB7}"/>
              </a:ext>
            </a:extLst>
          </p:cNvPr>
          <p:cNvSpPr/>
          <p:nvPr/>
        </p:nvSpPr>
        <p:spPr>
          <a:xfrm>
            <a:off x="10311589" y="2669459"/>
            <a:ext cx="1353420" cy="591679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 &amp; load balancer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5D4E0CF4-6676-4433-8459-18A2D6B08D68}"/>
              </a:ext>
            </a:extLst>
          </p:cNvPr>
          <p:cNvSpPr/>
          <p:nvPr/>
        </p:nvSpPr>
        <p:spPr>
          <a:xfrm>
            <a:off x="10380778" y="4209569"/>
            <a:ext cx="1353420" cy="316484"/>
          </a:xfrm>
          <a:prstGeom prst="wedgeRoundRectCallout">
            <a:avLst>
              <a:gd name="adj1" fmla="val -80303"/>
              <a:gd name="adj2" fmla="val -1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66ED17B-D910-43A8-8236-8D202FC90C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580004" y="1374096"/>
            <a:ext cx="1886728" cy="7920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BBBA177-10C0-44AE-ADA9-E78615E2A3ED}"/>
              </a:ext>
            </a:extLst>
          </p:cNvPr>
          <p:cNvSpPr/>
          <p:nvPr/>
        </p:nvSpPr>
        <p:spPr>
          <a:xfrm>
            <a:off x="3870714" y="1951278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C0250-415D-4C30-B253-64E6A2109CDE}"/>
              </a:ext>
            </a:extLst>
          </p:cNvPr>
          <p:cNvSpPr/>
          <p:nvPr/>
        </p:nvSpPr>
        <p:spPr>
          <a:xfrm>
            <a:off x="2164950" y="2802307"/>
            <a:ext cx="1547391" cy="1816333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30185F5E-0133-4F52-A7C4-5CB52CA1FAB1}"/>
              </a:ext>
            </a:extLst>
          </p:cNvPr>
          <p:cNvSpPr/>
          <p:nvPr/>
        </p:nvSpPr>
        <p:spPr>
          <a:xfrm>
            <a:off x="2378900" y="1934218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Failover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509896C8-5B01-4116-BD44-A83A570252AB}"/>
              </a:ext>
            </a:extLst>
          </p:cNvPr>
          <p:cNvSpPr/>
          <p:nvPr/>
        </p:nvSpPr>
        <p:spPr>
          <a:xfrm>
            <a:off x="2364210" y="294465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4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531636C3-188B-472A-97A0-C2FC2BFBBCE1}"/>
              </a:ext>
            </a:extLst>
          </p:cNvPr>
          <p:cNvSpPr/>
          <p:nvPr/>
        </p:nvSpPr>
        <p:spPr>
          <a:xfrm>
            <a:off x="2344176" y="3398119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5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D1E87576-2FAC-49DD-B831-27990AEAFB16}"/>
              </a:ext>
            </a:extLst>
          </p:cNvPr>
          <p:cNvSpPr/>
          <p:nvPr/>
        </p:nvSpPr>
        <p:spPr>
          <a:xfrm>
            <a:off x="3806420" y="3313041"/>
            <a:ext cx="1353420" cy="316484"/>
          </a:xfrm>
          <a:prstGeom prst="wedgeRoundRectCallout">
            <a:avLst>
              <a:gd name="adj1" fmla="val -62263"/>
              <a:gd name="adj2" fmla="val 273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2E673CBA-AC63-46F2-962A-4BB4DCD15A57}"/>
              </a:ext>
            </a:extLst>
          </p:cNvPr>
          <p:cNvSpPr/>
          <p:nvPr/>
        </p:nvSpPr>
        <p:spPr>
          <a:xfrm>
            <a:off x="3921587" y="4759263"/>
            <a:ext cx="1353420" cy="316484"/>
          </a:xfrm>
          <a:prstGeom prst="wedgeRoundRectCallout">
            <a:avLst>
              <a:gd name="adj1" fmla="val -71160"/>
              <a:gd name="adj2" fmla="val -1914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DFE202CE-94DB-45E7-AB1F-10D5C120D027}"/>
              </a:ext>
            </a:extLst>
          </p:cNvPr>
          <p:cNvSpPr/>
          <p:nvPr/>
        </p:nvSpPr>
        <p:spPr>
          <a:xfrm>
            <a:off x="2357645" y="40318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7DB727-7AC9-4C5F-9DF6-2AD5B7F6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80" y="5655244"/>
            <a:ext cx="316484" cy="3164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CD38292-B732-494B-8FD9-491E160B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29" y="6222615"/>
            <a:ext cx="316484" cy="3164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A9E949D-DB8D-4160-823C-EED0A2D9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25" y="5691055"/>
            <a:ext cx="316484" cy="31648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23376E4-19A8-40DB-B473-283842AA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081899"/>
            <a:ext cx="316484" cy="31648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3DABE47-CDC1-49D7-933C-51EE92C4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64" y="6246270"/>
            <a:ext cx="316484" cy="316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4DA6B2-8001-4BBA-92C6-E7D622619081}"/>
              </a:ext>
            </a:extLst>
          </p:cNvPr>
          <p:cNvCxnSpPr>
            <a:stCxn id="51" idx="0"/>
            <a:endCxn id="41" idx="2"/>
          </p:cNvCxnSpPr>
          <p:nvPr/>
        </p:nvCxnSpPr>
        <p:spPr>
          <a:xfrm flipV="1">
            <a:off x="5605622" y="5466932"/>
            <a:ext cx="637001" cy="1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19AF2C5F-2AAF-4571-BE2B-8A23DE74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147" y="5610580"/>
            <a:ext cx="316484" cy="316484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CD940-7203-4234-8C10-2AB840231306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>
          <a:xfrm flipV="1">
            <a:off x="5721613" y="5466932"/>
            <a:ext cx="521010" cy="9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088A67-7BF3-4A2C-8526-5E5683840CBF}"/>
              </a:ext>
            </a:extLst>
          </p:cNvPr>
          <p:cNvCxnSpPr>
            <a:cxnSpLocks/>
            <a:stCxn id="76" idx="0"/>
            <a:endCxn id="41" idx="2"/>
          </p:cNvCxnSpPr>
          <p:nvPr/>
        </p:nvCxnSpPr>
        <p:spPr>
          <a:xfrm flipH="1" flipV="1">
            <a:off x="6242623" y="5466932"/>
            <a:ext cx="11618" cy="6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0E1C7B-2234-4B2D-8F7A-D09B50E6912D}"/>
              </a:ext>
            </a:extLst>
          </p:cNvPr>
          <p:cNvCxnSpPr>
            <a:cxnSpLocks/>
            <a:stCxn id="80" idx="0"/>
            <a:endCxn id="41" idx="2"/>
          </p:cNvCxnSpPr>
          <p:nvPr/>
        </p:nvCxnSpPr>
        <p:spPr>
          <a:xfrm flipH="1" flipV="1">
            <a:off x="6242623" y="5466932"/>
            <a:ext cx="1070766" cy="1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1FF9A1-5D2F-431E-ABD9-E441666DD772}"/>
              </a:ext>
            </a:extLst>
          </p:cNvPr>
          <p:cNvCxnSpPr>
            <a:cxnSpLocks/>
            <a:stCxn id="75" idx="0"/>
            <a:endCxn id="41" idx="2"/>
          </p:cNvCxnSpPr>
          <p:nvPr/>
        </p:nvCxnSpPr>
        <p:spPr>
          <a:xfrm flipH="1" flipV="1">
            <a:off x="6242623" y="5466932"/>
            <a:ext cx="482644" cy="2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68B14B-76DD-45C5-A996-3A5323E545B7}"/>
              </a:ext>
            </a:extLst>
          </p:cNvPr>
          <p:cNvCxnSpPr>
            <a:cxnSpLocks/>
            <a:stCxn id="77" idx="0"/>
            <a:endCxn id="41" idx="2"/>
          </p:cNvCxnSpPr>
          <p:nvPr/>
        </p:nvCxnSpPr>
        <p:spPr>
          <a:xfrm flipH="1" flipV="1">
            <a:off x="6242623" y="5466932"/>
            <a:ext cx="579283" cy="77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E2A068B1-3CB4-4ED2-9AB1-6EB58923286B}"/>
              </a:ext>
            </a:extLst>
          </p:cNvPr>
          <p:cNvSpPr/>
          <p:nvPr/>
        </p:nvSpPr>
        <p:spPr>
          <a:xfrm>
            <a:off x="7516462" y="5785896"/>
            <a:ext cx="1353420" cy="316484"/>
          </a:xfrm>
          <a:prstGeom prst="wedgeRoundRectCallout">
            <a:avLst>
              <a:gd name="adj1" fmla="val -79311"/>
              <a:gd name="adj2" fmla="val 165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base via Internet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EAAAFA-A9D3-4168-9CD5-2FF4A1F2FA5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747123" y="3867421"/>
            <a:ext cx="1816248" cy="8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242F2FA4-0186-431C-85B9-B39B3F6B6A9A}"/>
              </a:ext>
            </a:extLst>
          </p:cNvPr>
          <p:cNvSpPr/>
          <p:nvPr/>
        </p:nvSpPr>
        <p:spPr>
          <a:xfrm>
            <a:off x="2345537" y="2352975"/>
            <a:ext cx="1200897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 dirty="0">
                <a:solidFill>
                  <a:srgbClr val="0070C0"/>
                </a:solidFill>
              </a:rPr>
              <a:t>Recovery / Failover Test Server</a:t>
            </a:r>
          </a:p>
        </p:txBody>
      </p:sp>
    </p:spTree>
    <p:extLst>
      <p:ext uri="{BB962C8B-B14F-4D97-AF65-F5344CB8AC3E}">
        <p14:creationId xmlns:p14="http://schemas.microsoft.com/office/powerpoint/2010/main" val="2088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343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5</cp:revision>
  <dcterms:created xsi:type="dcterms:W3CDTF">2018-11-21T08:10:31Z</dcterms:created>
  <dcterms:modified xsi:type="dcterms:W3CDTF">2018-11-21T08:52:34Z</dcterms:modified>
</cp:coreProperties>
</file>