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1A724C-CE8B-4F73-86D1-22C251B90A76}" v="93" dt="2024-07-26T17:27:23.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26/07/2024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26/07/2024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26/07/2024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26/07/2024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26/07/2024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26/07/2024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26/07/2024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26/07/2024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26/07/2024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26/07/2024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26/07/2024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8941B0-F4D5-4460-BCAD-F7E2B41A8257}" type="datetimeFigureOut">
              <a:rPr lang="fr-FR" smtClean="0"/>
              <a:t>26/07/2024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C6CCC6-2BE5-4E42-96A4-D1E8E81A3D8E}" type="slidenum">
              <a:rPr lang="fr-FR" smtClean="0"/>
              <a:t>‹N°›</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6590662" y="4267832"/>
            <a:ext cx="4805996" cy="1297115"/>
          </a:xfrm>
        </p:spPr>
        <p:txBody>
          <a:bodyPr anchor="t">
            <a:normAutofit/>
          </a:bodyPr>
          <a:lstStyle/>
          <a:p>
            <a:pPr algn="l"/>
            <a:r>
              <a:rPr lang="fr-FR" sz="3200" dirty="0">
                <a:solidFill>
                  <a:schemeClr val="tx2"/>
                </a:solidFill>
                <a:latin typeface="Arial"/>
                <a:ea typeface="+mj-lt"/>
                <a:cs typeface="+mj-lt"/>
              </a:rPr>
              <a:t>RAPPORT DE STAGE </a:t>
            </a:r>
            <a:endParaRPr lang="fr-FR" sz="3200">
              <a:solidFill>
                <a:schemeClr val="tx2"/>
              </a:solidFill>
              <a:latin typeface="Arial"/>
              <a:cs typeface="Arial"/>
            </a:endParaRPr>
          </a:p>
        </p:txBody>
      </p:sp>
      <p:sp>
        <p:nvSpPr>
          <p:cNvPr id="3" name="Sous-titre 2"/>
          <p:cNvSpPr>
            <a:spLocks noGrp="1"/>
          </p:cNvSpPr>
          <p:nvPr>
            <p:ph type="subTitle" idx="1"/>
          </p:nvPr>
        </p:nvSpPr>
        <p:spPr>
          <a:xfrm>
            <a:off x="6590966" y="3428999"/>
            <a:ext cx="4805691" cy="838831"/>
          </a:xfrm>
        </p:spPr>
        <p:txBody>
          <a:bodyPr vert="horz" lIns="91440" tIns="45720" rIns="91440" bIns="45720" rtlCol="0" anchor="b">
            <a:normAutofit/>
          </a:bodyPr>
          <a:lstStyle/>
          <a:p>
            <a:pPr algn="l"/>
            <a:r>
              <a:rPr lang="fr-FR" sz="2000" b="1" dirty="0">
                <a:solidFill>
                  <a:schemeClr val="tx2"/>
                </a:solidFill>
                <a:latin typeface="Arial"/>
                <a:cs typeface="Arial"/>
              </a:rPr>
              <a:t>Jacques Philippe LOEMBA</a:t>
            </a:r>
          </a:p>
        </p:txBody>
      </p:sp>
      <p:pic>
        <p:nvPicPr>
          <p:cNvPr id="92" name="Graphic 76" descr="Document">
            <a:extLst>
              <a:ext uri="{FF2B5EF4-FFF2-40B4-BE49-F238E27FC236}">
                <a16:creationId xmlns:a16="http://schemas.microsoft.com/office/drawing/2014/main" id="{6DD644FC-5BDF-6B86-3844-BD6AFDE3D1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93" name="Group 8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85" name="Freeform: Shape 8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Freeform: Shape 8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Freeform: Shape 8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Image 5">
            <a:extLst>
              <a:ext uri="{FF2B5EF4-FFF2-40B4-BE49-F238E27FC236}">
                <a16:creationId xmlns:a16="http://schemas.microsoft.com/office/drawing/2014/main" id="{5A19C3C4-95D1-CFD7-C008-3B320AA253BE}"/>
              </a:ext>
            </a:extLst>
          </p:cNvPr>
          <p:cNvPicPr>
            <a:picLocks noChangeAspect="1"/>
          </p:cNvPicPr>
          <p:nvPr/>
        </p:nvPicPr>
        <p:blipFill>
          <a:blip r:embed="rId4"/>
          <a:stretch>
            <a:fillRect/>
          </a:stretch>
        </p:blipFill>
        <p:spPr>
          <a:xfrm>
            <a:off x="10667101" y="6109479"/>
            <a:ext cx="1057275" cy="381000"/>
          </a:xfrm>
          <a:prstGeom prst="rect">
            <a:avLst/>
          </a:prstGeom>
        </p:spPr>
      </p:pic>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re 1">
            <a:extLst>
              <a:ext uri="{FF2B5EF4-FFF2-40B4-BE49-F238E27FC236}">
                <a16:creationId xmlns:a16="http://schemas.microsoft.com/office/drawing/2014/main" id="{E12E1A35-5588-FC3B-14B6-159B84210285}"/>
              </a:ext>
            </a:extLst>
          </p:cNvPr>
          <p:cNvSpPr>
            <a:spLocks noGrp="1"/>
          </p:cNvSpPr>
          <p:nvPr>
            <p:ph type="title"/>
          </p:nvPr>
        </p:nvSpPr>
        <p:spPr>
          <a:xfrm>
            <a:off x="838200" y="365125"/>
            <a:ext cx="5393361" cy="1325563"/>
          </a:xfrm>
        </p:spPr>
        <p:txBody>
          <a:bodyPr>
            <a:normAutofit/>
          </a:bodyPr>
          <a:lstStyle/>
          <a:p>
            <a:endParaRPr lang="fr-FR"/>
          </a:p>
        </p:txBody>
      </p:sp>
      <p:sp>
        <p:nvSpPr>
          <p:cNvPr id="3" name="Espace réservé du contenu 2">
            <a:extLst>
              <a:ext uri="{FF2B5EF4-FFF2-40B4-BE49-F238E27FC236}">
                <a16:creationId xmlns:a16="http://schemas.microsoft.com/office/drawing/2014/main" id="{B9B8BCBA-4757-AD33-9BC1-5BB726970E32}"/>
              </a:ext>
            </a:extLst>
          </p:cNvPr>
          <p:cNvSpPr>
            <a:spLocks noGrp="1"/>
          </p:cNvSpPr>
          <p:nvPr>
            <p:ph idx="1"/>
          </p:nvPr>
        </p:nvSpPr>
        <p:spPr>
          <a:xfrm>
            <a:off x="838200" y="1825625"/>
            <a:ext cx="5393361" cy="4351338"/>
          </a:xfrm>
        </p:spPr>
        <p:txBody>
          <a:bodyPr vert="horz" lIns="91440" tIns="45720" rIns="91440" bIns="45720" rtlCol="0" anchor="t">
            <a:normAutofit lnSpcReduction="10000"/>
          </a:bodyPr>
          <a:lstStyle/>
          <a:p>
            <a:pPr algn="just">
              <a:buNone/>
            </a:pPr>
            <a:r>
              <a:rPr lang="fr-FR" sz="1800" err="1">
                <a:latin typeface="Arial"/>
                <a:ea typeface="+mn-lt"/>
                <a:cs typeface="+mn-lt"/>
              </a:rPr>
              <a:t>Maxiconduite</a:t>
            </a:r>
            <a:r>
              <a:rPr lang="fr-FR" sz="1800" dirty="0">
                <a:latin typeface="Arial"/>
                <a:ea typeface="+mn-lt"/>
                <a:cs typeface="+mn-lt"/>
              </a:rPr>
              <a:t> V.1.0 est une solution d'application web, mobile et bureau développée pour répondre à plusieurs enjeux clés de l'entreprise MAXICONDUITE AUTO-ÉCOLE. En tant que développeur front junior, j'ai contribué à la conception du </a:t>
            </a:r>
            <a:r>
              <a:rPr lang="fr-FR" sz="1800" err="1">
                <a:latin typeface="Arial"/>
                <a:ea typeface="+mn-lt"/>
                <a:cs typeface="+mn-lt"/>
              </a:rPr>
              <a:t>template</a:t>
            </a:r>
            <a:r>
              <a:rPr lang="fr-FR" sz="1800" dirty="0">
                <a:latin typeface="Arial"/>
                <a:ea typeface="+mn-lt"/>
                <a:cs typeface="+mn-lt"/>
              </a:rPr>
              <a:t> de l'application web en HTML, CSS et JS pour les développeurs backend. Cette solution offre des fonctionnalités avancées et une expérience utilisateur optimale pour aider l'entreprise à accroître sa clientèle et à simplifier les processus de vente de ses formations. Pour garantir une expérience utilisateur agréable et fluide, tout a été mis en œuvre pour accorder une attention particulière au design, à l'ergonomie et à la navigation. Ainsi, les utilisateurs finaux peuvent facilement naviguer dans l'application et profiter d'une expérience utilisateur de qualité.</a:t>
            </a:r>
            <a:endParaRPr lang="fr-FR" sz="1800" dirty="0">
              <a:latin typeface="Arial"/>
              <a:cs typeface="Arial"/>
            </a:endParaRPr>
          </a:p>
          <a:p>
            <a:pPr algn="just">
              <a:buNone/>
            </a:pPr>
            <a:endParaRPr lang="fr-FR" sz="1800" dirty="0">
              <a:latin typeface="Arial"/>
              <a:cs typeface="Arial"/>
            </a:endParaRPr>
          </a:p>
          <a:p>
            <a:pPr algn="just">
              <a:buNone/>
            </a:pPr>
            <a:endParaRPr lang="fr-FR" sz="1800" dirty="0">
              <a:latin typeface="Arial"/>
              <a:cs typeface="Arial"/>
            </a:endParaRPr>
          </a:p>
        </p:txBody>
      </p:sp>
      <p:pic>
        <p:nvPicPr>
          <p:cNvPr id="6" name="Image 5" descr="Une image contenant texte, Visage humain, habits, capture d’écran&#10;&#10;Description générée automatiquement">
            <a:extLst>
              <a:ext uri="{FF2B5EF4-FFF2-40B4-BE49-F238E27FC236}">
                <a16:creationId xmlns:a16="http://schemas.microsoft.com/office/drawing/2014/main" id="{13C1D8D1-3FBF-23B8-33EE-A8F2396795C8}"/>
              </a:ext>
            </a:extLst>
          </p:cNvPr>
          <p:cNvPicPr>
            <a:picLocks noChangeAspect="1"/>
          </p:cNvPicPr>
          <p:nvPr/>
        </p:nvPicPr>
        <p:blipFill>
          <a:blip r:embed="rId2"/>
          <a:srcRect l="6165" r="5174"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8"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Image 4">
            <a:extLst>
              <a:ext uri="{FF2B5EF4-FFF2-40B4-BE49-F238E27FC236}">
                <a16:creationId xmlns:a16="http://schemas.microsoft.com/office/drawing/2014/main" id="{9C5EBAE0-5864-AA78-4B50-3422E1FA1A8B}"/>
              </a:ext>
            </a:extLst>
          </p:cNvPr>
          <p:cNvPicPr>
            <a:picLocks noChangeAspect="1"/>
          </p:cNvPicPr>
          <p:nvPr/>
        </p:nvPicPr>
        <p:blipFill>
          <a:blip r:embed="rId3"/>
          <a:stretch>
            <a:fillRect/>
          </a:stretch>
        </p:blipFill>
        <p:spPr>
          <a:xfrm>
            <a:off x="10580837" y="6195743"/>
            <a:ext cx="1057275" cy="381000"/>
          </a:xfrm>
          <a:prstGeom prst="rect">
            <a:avLst/>
          </a:prstGeom>
        </p:spPr>
      </p:pic>
    </p:spTree>
    <p:extLst>
      <p:ext uri="{BB962C8B-B14F-4D97-AF65-F5344CB8AC3E}">
        <p14:creationId xmlns:p14="http://schemas.microsoft.com/office/powerpoint/2010/main" val="3891898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31D1518-E7D0-EE6B-7497-FAD96F28B159}"/>
              </a:ext>
            </a:extLst>
          </p:cNvPr>
          <p:cNvSpPr>
            <a:spLocks noGrp="1"/>
          </p:cNvSpPr>
          <p:nvPr>
            <p:ph type="title"/>
          </p:nvPr>
        </p:nvSpPr>
        <p:spPr>
          <a:xfrm>
            <a:off x="1371599" y="294538"/>
            <a:ext cx="9895951" cy="1033669"/>
          </a:xfrm>
        </p:spPr>
        <p:txBody>
          <a:bodyPr>
            <a:normAutofit/>
          </a:bodyPr>
          <a:lstStyle/>
          <a:p>
            <a:r>
              <a:rPr lang="fr-FR" sz="4000">
                <a:solidFill>
                  <a:srgbClr val="FFFFFF"/>
                </a:solidFill>
              </a:rPr>
              <a:t>Conclusion</a:t>
            </a:r>
          </a:p>
        </p:txBody>
      </p:sp>
      <p:sp>
        <p:nvSpPr>
          <p:cNvPr id="3" name="Espace réservé du contenu 2">
            <a:extLst>
              <a:ext uri="{FF2B5EF4-FFF2-40B4-BE49-F238E27FC236}">
                <a16:creationId xmlns:a16="http://schemas.microsoft.com/office/drawing/2014/main" id="{8E04F448-9A26-B9B0-4E2B-4A68E16BB33C}"/>
              </a:ext>
            </a:extLst>
          </p:cNvPr>
          <p:cNvSpPr>
            <a:spLocks noGrp="1"/>
          </p:cNvSpPr>
          <p:nvPr>
            <p:ph idx="1"/>
          </p:nvPr>
        </p:nvSpPr>
        <p:spPr>
          <a:xfrm>
            <a:off x="1371599" y="2318197"/>
            <a:ext cx="9724031" cy="3683358"/>
          </a:xfrm>
        </p:spPr>
        <p:txBody>
          <a:bodyPr vert="horz" lIns="91440" tIns="45720" rIns="91440" bIns="45720" rtlCol="0" anchor="ctr">
            <a:normAutofit/>
          </a:bodyPr>
          <a:lstStyle/>
          <a:p>
            <a:pPr algn="just">
              <a:buNone/>
            </a:pPr>
            <a:r>
              <a:rPr lang="fr-FR" sz="1800">
                <a:latin typeface="Arial"/>
                <a:ea typeface="+mn-lt"/>
                <a:cs typeface="+mn-lt"/>
              </a:rPr>
              <a:t>En conclusion, ce stage chez MAXICONDUITE Auto-école a été une expérience très enrichissante pour moi, bien que j'aie eu quelques doutes au départ en raison du fait que l'entreprise ne soit pas directement impliquée dans l'informatique ou le développement web. Cependant, j'ai pu acquérir de nouvelles compétences, notamment l'utilisation d'outils de gestion de projet d'équipe tels que Trello, ainsi que des outils de chat en direct tels que </a:t>
            </a:r>
            <a:r>
              <a:rPr lang="fr-FR" sz="1800" err="1">
                <a:latin typeface="Arial"/>
                <a:ea typeface="+mn-lt"/>
                <a:cs typeface="+mn-lt"/>
              </a:rPr>
              <a:t>Tidio</a:t>
            </a:r>
            <a:r>
              <a:rPr lang="fr-FR" sz="1800">
                <a:latin typeface="Arial"/>
                <a:ea typeface="+mn-lt"/>
                <a:cs typeface="+mn-lt"/>
              </a:rPr>
              <a:t>. De plus, j'ai eu la chance de découvrir les bases d'AJAX, qui seront très utiles pour mes projets futurs. Je tiens à nouveau à exprimer ma gratitude envers toute l'équipe de MAXICONDUITE Auto-école pour cette opportunité, leur soutien et leur confiance tout au long de ce stage. J'ai vraiment apprécié travailler avec eux et j'ai beaucoup appris grâce à l'expertise des développeurs seniors (intervenants) et de M. </a:t>
            </a:r>
            <a:r>
              <a:rPr lang="fr-FR" sz="1800" err="1">
                <a:latin typeface="Arial"/>
                <a:ea typeface="+mn-lt"/>
                <a:cs typeface="+mn-lt"/>
              </a:rPr>
              <a:t>Ulriche</a:t>
            </a:r>
            <a:r>
              <a:rPr lang="fr-FR" sz="1800">
                <a:latin typeface="Arial"/>
                <a:ea typeface="+mn-lt"/>
                <a:cs typeface="+mn-lt"/>
              </a:rPr>
              <a:t>. Je suis convaincu que cette expérience sera un atout majeur pour mon avenir professionnel et j'espère pouvoir continuer à développer mes compétences dans ce domaine.</a:t>
            </a:r>
            <a:endParaRPr lang="fr-FR" sz="1800" dirty="0">
              <a:latin typeface="Arial"/>
              <a:cs typeface="Arial"/>
            </a:endParaRPr>
          </a:p>
          <a:p>
            <a:pPr algn="just">
              <a:buNone/>
            </a:pPr>
            <a:endParaRPr lang="fr-FR" sz="1800" dirty="0">
              <a:latin typeface="Arial"/>
              <a:cs typeface="Arial"/>
            </a:endParaRPr>
          </a:p>
          <a:p>
            <a:pPr algn="just">
              <a:buNone/>
            </a:pPr>
            <a:endParaRPr lang="fr-FR" sz="1800" dirty="0">
              <a:latin typeface="Arial"/>
              <a:cs typeface="Arial"/>
            </a:endParaRPr>
          </a:p>
        </p:txBody>
      </p:sp>
      <p:pic>
        <p:nvPicPr>
          <p:cNvPr id="5" name="Image 4">
            <a:extLst>
              <a:ext uri="{FF2B5EF4-FFF2-40B4-BE49-F238E27FC236}">
                <a16:creationId xmlns:a16="http://schemas.microsoft.com/office/drawing/2014/main" id="{A25A6DBB-C59E-0879-F2BF-FA05EC2AFC5A}"/>
              </a:ext>
            </a:extLst>
          </p:cNvPr>
          <p:cNvPicPr>
            <a:picLocks noChangeAspect="1"/>
          </p:cNvPicPr>
          <p:nvPr/>
        </p:nvPicPr>
        <p:blipFill>
          <a:blip r:embed="rId2"/>
          <a:stretch>
            <a:fillRect/>
          </a:stretch>
        </p:blipFill>
        <p:spPr>
          <a:xfrm>
            <a:off x="10580837" y="6195743"/>
            <a:ext cx="1057275" cy="381000"/>
          </a:xfrm>
          <a:prstGeom prst="rect">
            <a:avLst/>
          </a:prstGeom>
        </p:spPr>
      </p:pic>
    </p:spTree>
    <p:extLst>
      <p:ext uri="{BB962C8B-B14F-4D97-AF65-F5344CB8AC3E}">
        <p14:creationId xmlns:p14="http://schemas.microsoft.com/office/powerpoint/2010/main" val="912841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B44450B-3588-09E7-2185-2401C4936BB1}"/>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4000" kern="1200">
                <a:solidFill>
                  <a:srgbClr val="FFFFFF"/>
                </a:solidFill>
                <a:latin typeface="+mj-lt"/>
                <a:ea typeface="+mj-ea"/>
                <a:cs typeface="+mj-cs"/>
              </a:rPr>
              <a:t>SOMMAIRE</a:t>
            </a:r>
          </a:p>
        </p:txBody>
      </p:sp>
      <p:sp>
        <p:nvSpPr>
          <p:cNvPr id="3" name="Sous-titre 2">
            <a:extLst>
              <a:ext uri="{FF2B5EF4-FFF2-40B4-BE49-F238E27FC236}">
                <a16:creationId xmlns:a16="http://schemas.microsoft.com/office/drawing/2014/main" id="{52A0A3DB-1B95-7BA4-801E-150BEF496BA0}"/>
              </a:ext>
            </a:extLst>
          </p:cNvPr>
          <p:cNvSpPr>
            <a:spLocks noGrp="1"/>
          </p:cNvSpPr>
          <p:nvPr>
            <p:ph type="subTitle" idx="1"/>
          </p:nvPr>
        </p:nvSpPr>
        <p:spPr>
          <a:xfrm>
            <a:off x="1371599" y="2318197"/>
            <a:ext cx="9724031" cy="3683358"/>
          </a:xfrm>
        </p:spPr>
        <p:txBody>
          <a:bodyPr vert="horz" lIns="91440" tIns="45720" rIns="91440" bIns="45720" rtlCol="0" anchor="ctr">
            <a:normAutofit/>
          </a:bodyPr>
          <a:lstStyle/>
          <a:p>
            <a:pPr indent="-228600" algn="just">
              <a:buFont typeface="Arial" panose="020B0604020202020204" pitchFamily="34" charset="0"/>
              <a:buChar char="•"/>
            </a:pPr>
            <a:r>
              <a:rPr lang="en-US" sz="1800" err="1">
                <a:latin typeface="Arial"/>
                <a:cs typeface="Arial"/>
              </a:rPr>
              <a:t>Remerciements</a:t>
            </a:r>
            <a:r>
              <a:rPr lang="en-US" sz="1800" dirty="0">
                <a:latin typeface="Arial"/>
                <a:cs typeface="Arial"/>
              </a:rPr>
              <a:t> </a:t>
            </a:r>
            <a:endParaRPr lang="fr-FR"/>
          </a:p>
          <a:p>
            <a:pPr indent="-228600" algn="just">
              <a:buFont typeface="Arial" panose="020B0604020202020204" pitchFamily="34" charset="0"/>
              <a:buChar char="•"/>
            </a:pPr>
            <a:r>
              <a:rPr lang="en-US" sz="1800" dirty="0">
                <a:latin typeface="Arial"/>
                <a:cs typeface="Arial"/>
              </a:rPr>
              <a:t>Introduction</a:t>
            </a:r>
          </a:p>
          <a:p>
            <a:pPr indent="-228600" algn="just">
              <a:buFont typeface="Arial" panose="020B0604020202020204" pitchFamily="34" charset="0"/>
              <a:buChar char="•"/>
            </a:pPr>
            <a:r>
              <a:rPr lang="en-US" sz="1800" err="1">
                <a:latin typeface="Arial"/>
                <a:cs typeface="Arial"/>
              </a:rPr>
              <a:t>Présentation</a:t>
            </a:r>
            <a:r>
              <a:rPr lang="en-US" sz="1800" dirty="0">
                <a:latin typeface="Arial"/>
                <a:cs typeface="Arial"/>
              </a:rPr>
              <a:t> de </a:t>
            </a:r>
            <a:r>
              <a:rPr lang="en-US" sz="1800" err="1">
                <a:latin typeface="Arial"/>
                <a:cs typeface="Arial"/>
              </a:rPr>
              <a:t>l'entreprise</a:t>
            </a:r>
            <a:endParaRPr lang="en-US" sz="1800">
              <a:latin typeface="Arial"/>
              <a:cs typeface="Arial"/>
            </a:endParaRPr>
          </a:p>
          <a:p>
            <a:pPr indent="-228600" algn="just">
              <a:buFont typeface="Arial" panose="020B0604020202020204" pitchFamily="34" charset="0"/>
              <a:buChar char="•"/>
            </a:pPr>
            <a:r>
              <a:rPr lang="en-US" sz="1800" dirty="0">
                <a:latin typeface="Arial"/>
                <a:cs typeface="Arial"/>
              </a:rPr>
              <a:t>Tache </a:t>
            </a:r>
            <a:r>
              <a:rPr lang="en-US" sz="1800" err="1">
                <a:latin typeface="Arial"/>
                <a:cs typeface="Arial"/>
              </a:rPr>
              <a:t>effectuées</a:t>
            </a:r>
            <a:endParaRPr lang="en-US" sz="1800">
              <a:latin typeface="Arial"/>
              <a:cs typeface="Arial"/>
            </a:endParaRPr>
          </a:p>
          <a:p>
            <a:pPr indent="-228600" algn="just">
              <a:buFont typeface="Arial" panose="020B0604020202020204" pitchFamily="34" charset="0"/>
              <a:buChar char="•"/>
            </a:pPr>
            <a:r>
              <a:rPr lang="en-US" sz="1800" dirty="0">
                <a:latin typeface="Arial"/>
                <a:cs typeface="Arial"/>
              </a:rPr>
              <a:t>Conclusion</a:t>
            </a:r>
          </a:p>
        </p:txBody>
      </p:sp>
      <p:pic>
        <p:nvPicPr>
          <p:cNvPr id="4" name="Image 3">
            <a:extLst>
              <a:ext uri="{FF2B5EF4-FFF2-40B4-BE49-F238E27FC236}">
                <a16:creationId xmlns:a16="http://schemas.microsoft.com/office/drawing/2014/main" id="{90E5CD08-6895-9E5C-7967-FF9D822CF8A0}"/>
              </a:ext>
            </a:extLst>
          </p:cNvPr>
          <p:cNvPicPr>
            <a:picLocks noChangeAspect="1"/>
          </p:cNvPicPr>
          <p:nvPr/>
        </p:nvPicPr>
        <p:blipFill>
          <a:blip r:embed="rId2"/>
          <a:stretch>
            <a:fillRect/>
          </a:stretch>
        </p:blipFill>
        <p:spPr>
          <a:xfrm>
            <a:off x="10580837" y="6195743"/>
            <a:ext cx="1057275" cy="381000"/>
          </a:xfrm>
          <a:prstGeom prst="rect">
            <a:avLst/>
          </a:prstGeom>
        </p:spPr>
      </p:pic>
    </p:spTree>
    <p:extLst>
      <p:ext uri="{BB962C8B-B14F-4D97-AF65-F5344CB8AC3E}">
        <p14:creationId xmlns:p14="http://schemas.microsoft.com/office/powerpoint/2010/main" val="2850706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0746253-3338-EB94-95DC-DC0D7C88C6D1}"/>
              </a:ext>
            </a:extLst>
          </p:cNvPr>
          <p:cNvSpPr>
            <a:spLocks noGrp="1"/>
          </p:cNvSpPr>
          <p:nvPr>
            <p:ph type="title"/>
          </p:nvPr>
        </p:nvSpPr>
        <p:spPr>
          <a:xfrm>
            <a:off x="1371599" y="294538"/>
            <a:ext cx="9895951" cy="1033669"/>
          </a:xfrm>
        </p:spPr>
        <p:txBody>
          <a:bodyPr>
            <a:normAutofit/>
          </a:bodyPr>
          <a:lstStyle/>
          <a:p>
            <a:r>
              <a:rPr lang="fr-FR" sz="4000">
                <a:solidFill>
                  <a:srgbClr val="FFFFFF"/>
                </a:solidFill>
                <a:latin typeface="Arial"/>
                <a:ea typeface="+mj-lt"/>
                <a:cs typeface="+mj-lt"/>
              </a:rPr>
              <a:t>Remerciements </a:t>
            </a:r>
          </a:p>
          <a:p>
            <a:endParaRPr lang="fr-FR" sz="4000">
              <a:solidFill>
                <a:srgbClr val="FFFFFF"/>
              </a:solidFill>
              <a:latin typeface="Arial"/>
              <a:cs typeface="Arial"/>
            </a:endParaRPr>
          </a:p>
        </p:txBody>
      </p:sp>
      <p:sp>
        <p:nvSpPr>
          <p:cNvPr id="3" name="Espace réservé du contenu 2">
            <a:extLst>
              <a:ext uri="{FF2B5EF4-FFF2-40B4-BE49-F238E27FC236}">
                <a16:creationId xmlns:a16="http://schemas.microsoft.com/office/drawing/2014/main" id="{DE10A126-FACF-62FC-33DC-94113339381A}"/>
              </a:ext>
            </a:extLst>
          </p:cNvPr>
          <p:cNvSpPr>
            <a:spLocks noGrp="1"/>
          </p:cNvSpPr>
          <p:nvPr>
            <p:ph idx="1"/>
          </p:nvPr>
        </p:nvSpPr>
        <p:spPr>
          <a:xfrm>
            <a:off x="1371599" y="2318197"/>
            <a:ext cx="9724031" cy="3683358"/>
          </a:xfrm>
        </p:spPr>
        <p:txBody>
          <a:bodyPr vert="horz" lIns="91440" tIns="45720" rIns="91440" bIns="45720" rtlCol="0" anchor="ctr">
            <a:normAutofit lnSpcReduction="10000"/>
          </a:bodyPr>
          <a:lstStyle/>
          <a:p>
            <a:pPr algn="just">
              <a:buNone/>
            </a:pPr>
            <a:endParaRPr lang="fr-FR" sz="1800" dirty="0">
              <a:latin typeface="Arial"/>
              <a:cs typeface="Arial"/>
            </a:endParaRPr>
          </a:p>
          <a:p>
            <a:pPr algn="just">
              <a:buNone/>
            </a:pPr>
            <a:endParaRPr lang="fr-FR" dirty="0">
              <a:latin typeface="Arial"/>
              <a:cs typeface="Arial"/>
            </a:endParaRPr>
          </a:p>
          <a:p>
            <a:pPr algn="just">
              <a:buNone/>
            </a:pPr>
            <a:r>
              <a:rPr lang="fr-FR" sz="1800" dirty="0">
                <a:latin typeface="Arial"/>
                <a:ea typeface="+mn-lt"/>
                <a:cs typeface="+mn-lt"/>
              </a:rPr>
              <a:t>Je tiens à remercier toutes les personnes qui ont contribué au succès de mon stage et qui m'ont aidé lors de la rédaction de ce rapport. Tout d'abord, j'adresse mes remerciements à mon cher ami </a:t>
            </a:r>
            <a:r>
              <a:rPr lang="fr-FR" sz="1800" dirty="0" err="1">
                <a:latin typeface="Arial"/>
                <a:ea typeface="+mn-lt"/>
                <a:cs typeface="+mn-lt"/>
              </a:rPr>
              <a:t>Thumime</a:t>
            </a:r>
            <a:r>
              <a:rPr lang="fr-FR" sz="1800" dirty="0">
                <a:latin typeface="Arial"/>
                <a:ea typeface="+mn-lt"/>
                <a:cs typeface="+mn-lt"/>
              </a:rPr>
              <a:t> MAMBIKI, qui m'a beaucoup aidé dans mes recherches, m'a permis de postuler dans son entreprise familiale à la dernière minute et m'a soutenu dans la réalisation de ce rapport. Je remercie également M. Frédéric Guez de l'Institut F2I pour son écoute et ses conseils, qui m'ont permis de cibler mes candidatures et d'améliorer mon profil. Enfin, je tiens à remercier vivement M. </a:t>
            </a:r>
            <a:r>
              <a:rPr lang="fr-FR" sz="1800" dirty="0" err="1">
                <a:latin typeface="Arial"/>
                <a:ea typeface="+mn-lt"/>
                <a:cs typeface="+mn-lt"/>
              </a:rPr>
              <a:t>Ulriche</a:t>
            </a:r>
            <a:r>
              <a:rPr lang="fr-FR" sz="1800" dirty="0">
                <a:latin typeface="Arial"/>
                <a:ea typeface="+mn-lt"/>
                <a:cs typeface="+mn-lt"/>
              </a:rPr>
              <a:t> MAMBIKI PEYA, P.D.G de l'entreprise MAXICONDUITE AUTO ÉCOLE, pour son accueil, le temps passé ensemble et le partage de son expertise au quotidien. En effet, grâce à sa confiance, j'ai pu accomplir mes missions dans les meilleures conditions de travail, et grâce à son équipe de Développeurs Seniors, qui furent d'une aide précieuse.</a:t>
            </a:r>
            <a:endParaRPr lang="fr-FR" dirty="0">
              <a:latin typeface="Arial"/>
              <a:ea typeface="+mn-lt"/>
              <a:cs typeface="+mn-lt"/>
            </a:endParaRPr>
          </a:p>
          <a:p>
            <a:pPr algn="just">
              <a:buNone/>
            </a:pPr>
            <a:endParaRPr lang="fr-FR" dirty="0">
              <a:latin typeface="Arial"/>
              <a:cs typeface="Arial"/>
            </a:endParaRPr>
          </a:p>
        </p:txBody>
      </p:sp>
      <p:pic>
        <p:nvPicPr>
          <p:cNvPr id="5" name="Image 4">
            <a:extLst>
              <a:ext uri="{FF2B5EF4-FFF2-40B4-BE49-F238E27FC236}">
                <a16:creationId xmlns:a16="http://schemas.microsoft.com/office/drawing/2014/main" id="{A6373AB9-192E-4335-43D6-BE15E8602A67}"/>
              </a:ext>
            </a:extLst>
          </p:cNvPr>
          <p:cNvPicPr>
            <a:picLocks noChangeAspect="1"/>
          </p:cNvPicPr>
          <p:nvPr/>
        </p:nvPicPr>
        <p:blipFill>
          <a:blip r:embed="rId2"/>
          <a:stretch>
            <a:fillRect/>
          </a:stretch>
        </p:blipFill>
        <p:spPr>
          <a:xfrm>
            <a:off x="10580837" y="6195743"/>
            <a:ext cx="1057275" cy="381000"/>
          </a:xfrm>
          <a:prstGeom prst="rect">
            <a:avLst/>
          </a:prstGeom>
        </p:spPr>
      </p:pic>
    </p:spTree>
    <p:extLst>
      <p:ext uri="{BB962C8B-B14F-4D97-AF65-F5344CB8AC3E}">
        <p14:creationId xmlns:p14="http://schemas.microsoft.com/office/powerpoint/2010/main" val="37155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7554883-EBBC-45B2-7A8B-33605E204B39}"/>
              </a:ext>
            </a:extLst>
          </p:cNvPr>
          <p:cNvSpPr>
            <a:spLocks noGrp="1"/>
          </p:cNvSpPr>
          <p:nvPr>
            <p:ph type="title"/>
          </p:nvPr>
        </p:nvSpPr>
        <p:spPr>
          <a:xfrm>
            <a:off x="1371599" y="294538"/>
            <a:ext cx="9895951" cy="1033669"/>
          </a:xfrm>
        </p:spPr>
        <p:txBody>
          <a:bodyPr>
            <a:normAutofit/>
          </a:bodyPr>
          <a:lstStyle/>
          <a:p>
            <a:r>
              <a:rPr lang="fr-FR" sz="4000">
                <a:solidFill>
                  <a:srgbClr val="FFFFFF"/>
                </a:solidFill>
                <a:latin typeface="Arial"/>
                <a:ea typeface="+mj-lt"/>
                <a:cs typeface="+mj-lt"/>
              </a:rPr>
              <a:t>INTRODUCTION</a:t>
            </a:r>
            <a:endParaRPr lang="fr-FR" sz="4000">
              <a:solidFill>
                <a:srgbClr val="FFFFFF"/>
              </a:solidFill>
              <a:latin typeface="Arial"/>
              <a:cs typeface="Arial"/>
            </a:endParaRPr>
          </a:p>
        </p:txBody>
      </p:sp>
      <p:sp>
        <p:nvSpPr>
          <p:cNvPr id="3" name="Espace réservé du contenu 2">
            <a:extLst>
              <a:ext uri="{FF2B5EF4-FFF2-40B4-BE49-F238E27FC236}">
                <a16:creationId xmlns:a16="http://schemas.microsoft.com/office/drawing/2014/main" id="{4A23F842-08BF-C712-6D70-A06C6F9F5761}"/>
              </a:ext>
            </a:extLst>
          </p:cNvPr>
          <p:cNvSpPr>
            <a:spLocks noGrp="1"/>
          </p:cNvSpPr>
          <p:nvPr>
            <p:ph idx="1"/>
          </p:nvPr>
        </p:nvSpPr>
        <p:spPr>
          <a:xfrm>
            <a:off x="1371599" y="2318197"/>
            <a:ext cx="9724031" cy="3683358"/>
          </a:xfrm>
        </p:spPr>
        <p:txBody>
          <a:bodyPr anchor="ctr">
            <a:normAutofit/>
          </a:bodyPr>
          <a:lstStyle/>
          <a:p>
            <a:pPr marL="0" indent="0" algn="just">
              <a:buNone/>
            </a:pPr>
            <a:r>
              <a:rPr lang="fr-FR" sz="1800" dirty="0">
                <a:latin typeface="Arial"/>
                <a:ea typeface="+mn-lt"/>
                <a:cs typeface="+mn-lt"/>
              </a:rPr>
              <a:t>Dans le cadre de ma deuxième année d'études en BTS SIO, j'ai effectué un stage de 01/2023-03/2023 au sein de l'entreprise MAXICONDUITE Auto-école, située au 5 RUE DU PAYS DE FRANCE,95000 CERGY En télétravail. Durant cette période, j'ai travaillé sur la création d'un nouveau Template de site internet qui sera utilisé par les développeurs Backend, ainsi que sur l'amélioration de mes connaissances et compétences en développement et sur la découverte du monde professionnel. Dans ce rapport, je vais retracer mon parcours de stage qui m'a été bénéfique et avantageux tant sur le plan professionnel que personnel.</a:t>
            </a:r>
            <a:endParaRPr lang="fr-FR" sz="1800">
              <a:latin typeface="Arial"/>
              <a:cs typeface="Arial"/>
            </a:endParaRPr>
          </a:p>
        </p:txBody>
      </p:sp>
      <p:pic>
        <p:nvPicPr>
          <p:cNvPr id="5" name="Image 4">
            <a:extLst>
              <a:ext uri="{FF2B5EF4-FFF2-40B4-BE49-F238E27FC236}">
                <a16:creationId xmlns:a16="http://schemas.microsoft.com/office/drawing/2014/main" id="{A7C8D533-17B4-4085-BEA1-909BE1E2DAB6}"/>
              </a:ext>
            </a:extLst>
          </p:cNvPr>
          <p:cNvPicPr>
            <a:picLocks noChangeAspect="1"/>
          </p:cNvPicPr>
          <p:nvPr/>
        </p:nvPicPr>
        <p:blipFill>
          <a:blip r:embed="rId2"/>
          <a:stretch>
            <a:fillRect/>
          </a:stretch>
        </p:blipFill>
        <p:spPr>
          <a:xfrm>
            <a:off x="10580837" y="6195743"/>
            <a:ext cx="1057275" cy="381000"/>
          </a:xfrm>
          <a:prstGeom prst="rect">
            <a:avLst/>
          </a:prstGeom>
        </p:spPr>
      </p:pic>
    </p:spTree>
    <p:extLst>
      <p:ext uri="{BB962C8B-B14F-4D97-AF65-F5344CB8AC3E}">
        <p14:creationId xmlns:p14="http://schemas.microsoft.com/office/powerpoint/2010/main" val="2430954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8405CD3-D8F0-7B4E-5265-9B8EA5F7F349}"/>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4000" kern="1200">
                <a:solidFill>
                  <a:srgbClr val="FFFFFF"/>
                </a:solidFill>
                <a:latin typeface="+mj-lt"/>
                <a:ea typeface="+mj-ea"/>
                <a:cs typeface="+mj-cs"/>
              </a:rPr>
              <a:t>PRÉSENTATION DE L'ENTREPRISE</a:t>
            </a:r>
          </a:p>
        </p:txBody>
      </p:sp>
      <p:sp>
        <p:nvSpPr>
          <p:cNvPr id="3" name="Sous-titre 2">
            <a:extLst>
              <a:ext uri="{FF2B5EF4-FFF2-40B4-BE49-F238E27FC236}">
                <a16:creationId xmlns:a16="http://schemas.microsoft.com/office/drawing/2014/main" id="{6DD6E48E-C95A-0BAB-8A60-8DE42BBAFE5D}"/>
              </a:ext>
            </a:extLst>
          </p:cNvPr>
          <p:cNvSpPr>
            <a:spLocks noGrp="1"/>
          </p:cNvSpPr>
          <p:nvPr>
            <p:ph type="subTitle" idx="1"/>
          </p:nvPr>
        </p:nvSpPr>
        <p:spPr>
          <a:xfrm>
            <a:off x="1371599" y="2318197"/>
            <a:ext cx="9724031" cy="3683358"/>
          </a:xfrm>
        </p:spPr>
        <p:txBody>
          <a:bodyPr vert="horz" lIns="91440" tIns="45720" rIns="91440" bIns="45720" rtlCol="0" anchor="ctr">
            <a:normAutofit/>
          </a:bodyPr>
          <a:lstStyle/>
          <a:p>
            <a:pPr algn="just"/>
            <a:r>
              <a:rPr lang="en-US" sz="1800" dirty="0">
                <a:latin typeface="Arial"/>
                <a:cs typeface="Arial"/>
              </a:rPr>
              <a:t>MAXICONDUITE </a:t>
            </a:r>
            <a:r>
              <a:rPr lang="en-US" sz="1800" dirty="0" err="1">
                <a:latin typeface="Arial"/>
                <a:cs typeface="Arial"/>
              </a:rPr>
              <a:t>est</a:t>
            </a:r>
            <a:r>
              <a:rPr lang="en-US" sz="1800" dirty="0">
                <a:latin typeface="Arial"/>
                <a:cs typeface="Arial"/>
              </a:rPr>
              <a:t> </a:t>
            </a:r>
            <a:r>
              <a:rPr lang="en-US" sz="1800" dirty="0" err="1">
                <a:latin typeface="Arial"/>
                <a:cs typeface="Arial"/>
              </a:rPr>
              <a:t>une</a:t>
            </a:r>
            <a:r>
              <a:rPr lang="en-US" sz="1800" dirty="0">
                <a:latin typeface="Arial"/>
                <a:cs typeface="Arial"/>
              </a:rPr>
              <a:t> société par actions </a:t>
            </a:r>
            <a:r>
              <a:rPr lang="en-US" sz="1800" dirty="0" err="1">
                <a:latin typeface="Arial"/>
                <a:cs typeface="Arial"/>
              </a:rPr>
              <a:t>simplifiée</a:t>
            </a:r>
            <a:r>
              <a:rPr lang="en-US" sz="1800" dirty="0">
                <a:latin typeface="Arial"/>
                <a:cs typeface="Arial"/>
              </a:rPr>
              <a:t> </a:t>
            </a:r>
            <a:r>
              <a:rPr lang="en-US" sz="1800" dirty="0" err="1">
                <a:latin typeface="Arial"/>
                <a:cs typeface="Arial"/>
              </a:rPr>
              <a:t>spécialisée</a:t>
            </a:r>
            <a:r>
              <a:rPr lang="en-US" sz="1800" dirty="0">
                <a:latin typeface="Arial"/>
                <a:cs typeface="Arial"/>
              </a:rPr>
              <a:t> dans le </a:t>
            </a:r>
            <a:r>
              <a:rPr lang="en-US" sz="1800" dirty="0" err="1">
                <a:latin typeface="Arial"/>
                <a:cs typeface="Arial"/>
              </a:rPr>
              <a:t>secteur</a:t>
            </a:r>
            <a:r>
              <a:rPr lang="en-US" sz="1800" dirty="0">
                <a:latin typeface="Arial"/>
                <a:cs typeface="Arial"/>
              </a:rPr>
              <a:t> </a:t>
            </a:r>
            <a:r>
              <a:rPr lang="en-US" sz="1800" dirty="0" err="1">
                <a:latin typeface="Arial"/>
                <a:cs typeface="Arial"/>
              </a:rPr>
              <a:t>d'activité</a:t>
            </a:r>
            <a:r>
              <a:rPr lang="en-US" sz="1800" dirty="0">
                <a:latin typeface="Arial"/>
                <a:cs typeface="Arial"/>
              </a:rPr>
              <a:t> de </a:t>
            </a:r>
            <a:r>
              <a:rPr lang="en-US" sz="1800" dirty="0" err="1">
                <a:latin typeface="Arial"/>
                <a:cs typeface="Arial"/>
              </a:rPr>
              <a:t>l'enseignement</a:t>
            </a:r>
            <a:r>
              <a:rPr lang="en-US" sz="1800" dirty="0">
                <a:latin typeface="Arial"/>
                <a:cs typeface="Arial"/>
              </a:rPr>
              <a:t> de la </a:t>
            </a:r>
            <a:r>
              <a:rPr lang="en-US" sz="1800" dirty="0" err="1">
                <a:latin typeface="Arial"/>
                <a:cs typeface="Arial"/>
              </a:rPr>
              <a:t>conduite</a:t>
            </a:r>
            <a:r>
              <a:rPr lang="en-US" sz="1800" dirty="0">
                <a:latin typeface="Arial"/>
                <a:cs typeface="Arial"/>
              </a:rPr>
              <a:t> </a:t>
            </a:r>
            <a:r>
              <a:rPr lang="en-US" sz="1800" dirty="0" err="1">
                <a:latin typeface="Arial"/>
                <a:cs typeface="Arial"/>
              </a:rPr>
              <a:t>basé</a:t>
            </a:r>
            <a:r>
              <a:rPr lang="en-US" sz="1800" dirty="0">
                <a:latin typeface="Arial"/>
                <a:cs typeface="Arial"/>
              </a:rPr>
              <a:t> sur </a:t>
            </a:r>
            <a:r>
              <a:rPr lang="en-US" sz="1800" dirty="0" err="1">
                <a:latin typeface="Arial"/>
                <a:cs typeface="Arial"/>
              </a:rPr>
              <a:t>Cergypontoise</a:t>
            </a:r>
            <a:r>
              <a:rPr lang="en-US" sz="1800" dirty="0">
                <a:latin typeface="Arial"/>
                <a:cs typeface="Arial"/>
              </a:rPr>
              <a:t> qui propose divers services </a:t>
            </a:r>
            <a:r>
              <a:rPr lang="en-US" sz="1800" dirty="0" err="1">
                <a:latin typeface="Arial"/>
                <a:cs typeface="Arial"/>
              </a:rPr>
              <a:t>notamment</a:t>
            </a:r>
            <a:r>
              <a:rPr lang="en-US" sz="1800" dirty="0">
                <a:latin typeface="Arial"/>
                <a:cs typeface="Arial"/>
              </a:rPr>
              <a:t> la formation de </a:t>
            </a:r>
            <a:r>
              <a:rPr lang="en-US" sz="1800" dirty="0" err="1">
                <a:latin typeface="Arial"/>
                <a:cs typeface="Arial"/>
              </a:rPr>
              <a:t>conduite</a:t>
            </a:r>
            <a:r>
              <a:rPr lang="en-US" sz="1800" dirty="0">
                <a:latin typeface="Arial"/>
                <a:cs typeface="Arial"/>
              </a:rPr>
              <a:t> </a:t>
            </a:r>
            <a:r>
              <a:rPr lang="en-US" sz="1800" dirty="0" err="1">
                <a:latin typeface="Arial"/>
                <a:cs typeface="Arial"/>
              </a:rPr>
              <a:t>accompagné</a:t>
            </a:r>
            <a:r>
              <a:rPr lang="en-US" sz="1800" dirty="0">
                <a:latin typeface="Arial"/>
                <a:cs typeface="Arial"/>
              </a:rPr>
              <a:t>, les Permis de </a:t>
            </a:r>
            <a:r>
              <a:rPr lang="en-US" sz="1800" dirty="0" err="1">
                <a:latin typeface="Arial"/>
                <a:cs typeface="Arial"/>
              </a:rPr>
              <a:t>conduite</a:t>
            </a:r>
            <a:r>
              <a:rPr lang="en-US" sz="1800" dirty="0">
                <a:latin typeface="Arial"/>
                <a:cs typeface="Arial"/>
              </a:rPr>
              <a:t> et le code de la route </a:t>
            </a:r>
            <a:endParaRPr lang="fr-FR"/>
          </a:p>
          <a:p>
            <a:pPr algn="just"/>
            <a:r>
              <a:rPr lang="en-US" sz="1800" err="1">
                <a:latin typeface="Arial"/>
                <a:cs typeface="Arial"/>
              </a:rPr>
              <a:t>Dénomination</a:t>
            </a:r>
            <a:r>
              <a:rPr lang="en-US" sz="1800" dirty="0">
                <a:latin typeface="Arial"/>
                <a:cs typeface="Arial"/>
              </a:rPr>
              <a:t> Sociale: MAXICONDUITE AUTO-ECOLE </a:t>
            </a:r>
          </a:p>
          <a:p>
            <a:pPr algn="just"/>
            <a:r>
              <a:rPr lang="en-US" sz="1800" err="1">
                <a:latin typeface="Arial"/>
                <a:cs typeface="Arial"/>
              </a:rPr>
              <a:t>Siège</a:t>
            </a:r>
            <a:r>
              <a:rPr lang="en-US" sz="1800" dirty="0">
                <a:latin typeface="Arial"/>
                <a:cs typeface="Arial"/>
              </a:rPr>
              <a:t> Social: 5 RUE DU PAYS DE FRANCE 95000 CERGY</a:t>
            </a:r>
          </a:p>
          <a:p>
            <a:pPr algn="just"/>
            <a:r>
              <a:rPr lang="en-US" sz="1800" dirty="0">
                <a:latin typeface="Arial"/>
                <a:cs typeface="Arial"/>
              </a:rPr>
              <a:t>N° SIREN: 842656092</a:t>
            </a:r>
          </a:p>
          <a:p>
            <a:pPr algn="just"/>
            <a:r>
              <a:rPr lang="en-US" sz="1800" dirty="0">
                <a:latin typeface="Arial"/>
                <a:ea typeface="+mn-lt"/>
                <a:cs typeface="+mn-lt"/>
              </a:rPr>
              <a:t>Contact : maxiconduite@gmail.com</a:t>
            </a:r>
            <a:endParaRPr lang="en-US" sz="1800" dirty="0">
              <a:latin typeface="Arial"/>
              <a:cs typeface="Arial"/>
            </a:endParaRPr>
          </a:p>
        </p:txBody>
      </p:sp>
      <p:pic>
        <p:nvPicPr>
          <p:cNvPr id="5" name="Image 4">
            <a:extLst>
              <a:ext uri="{FF2B5EF4-FFF2-40B4-BE49-F238E27FC236}">
                <a16:creationId xmlns:a16="http://schemas.microsoft.com/office/drawing/2014/main" id="{C4400802-48ED-788F-74CC-34C569B16A0F}"/>
              </a:ext>
            </a:extLst>
          </p:cNvPr>
          <p:cNvPicPr>
            <a:picLocks noChangeAspect="1"/>
          </p:cNvPicPr>
          <p:nvPr/>
        </p:nvPicPr>
        <p:blipFill>
          <a:blip r:embed="rId2"/>
          <a:stretch>
            <a:fillRect/>
          </a:stretch>
        </p:blipFill>
        <p:spPr>
          <a:xfrm>
            <a:off x="10580837" y="6195743"/>
            <a:ext cx="1057275" cy="381000"/>
          </a:xfrm>
          <a:prstGeom prst="rect">
            <a:avLst/>
          </a:prstGeom>
        </p:spPr>
      </p:pic>
    </p:spTree>
    <p:extLst>
      <p:ext uri="{BB962C8B-B14F-4D97-AF65-F5344CB8AC3E}">
        <p14:creationId xmlns:p14="http://schemas.microsoft.com/office/powerpoint/2010/main" val="1540905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6982DC2-553B-8DCD-2C2E-3D3DFD533D89}"/>
              </a:ext>
            </a:extLst>
          </p:cNvPr>
          <p:cNvSpPr>
            <a:spLocks noGrp="1"/>
          </p:cNvSpPr>
          <p:nvPr>
            <p:ph type="title"/>
          </p:nvPr>
        </p:nvSpPr>
        <p:spPr>
          <a:xfrm>
            <a:off x="1371599" y="294538"/>
            <a:ext cx="9895951" cy="1033669"/>
          </a:xfrm>
        </p:spPr>
        <p:txBody>
          <a:bodyPr>
            <a:normAutofit/>
          </a:bodyPr>
          <a:lstStyle/>
          <a:p>
            <a:r>
              <a:rPr lang="fr-FR" sz="4000">
                <a:solidFill>
                  <a:srgbClr val="FFFFFF"/>
                </a:solidFill>
                <a:ea typeface="+mj-lt"/>
                <a:cs typeface="+mj-lt"/>
              </a:rPr>
              <a:t>TACHES EFFECTUÉES</a:t>
            </a:r>
            <a:endParaRPr lang="fr-FR" sz="4000">
              <a:solidFill>
                <a:srgbClr val="FFFFFF"/>
              </a:solidFill>
            </a:endParaRPr>
          </a:p>
        </p:txBody>
      </p:sp>
      <p:sp>
        <p:nvSpPr>
          <p:cNvPr id="3" name="Espace réservé du contenu 2">
            <a:extLst>
              <a:ext uri="{FF2B5EF4-FFF2-40B4-BE49-F238E27FC236}">
                <a16:creationId xmlns:a16="http://schemas.microsoft.com/office/drawing/2014/main" id="{41203875-7AEA-11CA-4D73-2F3E6CDD53AA}"/>
              </a:ext>
            </a:extLst>
          </p:cNvPr>
          <p:cNvSpPr>
            <a:spLocks noGrp="1"/>
          </p:cNvSpPr>
          <p:nvPr>
            <p:ph idx="1"/>
          </p:nvPr>
        </p:nvSpPr>
        <p:spPr>
          <a:xfrm>
            <a:off x="451449" y="2318197"/>
            <a:ext cx="11420558" cy="3683358"/>
          </a:xfrm>
        </p:spPr>
        <p:txBody>
          <a:bodyPr vert="horz" lIns="91440" tIns="45720" rIns="91440" bIns="45720" rtlCol="0" anchor="ctr">
            <a:noAutofit/>
          </a:bodyPr>
          <a:lstStyle/>
          <a:p>
            <a:pPr marL="0" indent="0" algn="just">
              <a:buNone/>
            </a:pPr>
            <a:r>
              <a:rPr lang="fr-FR" sz="1800" u="sng" dirty="0">
                <a:latin typeface="Arial"/>
                <a:ea typeface="+mn-lt"/>
                <a:cs typeface="+mn-lt"/>
              </a:rPr>
              <a:t>Début</a:t>
            </a:r>
            <a:endParaRPr lang="fr-FR" u="sng">
              <a:latin typeface="Arial"/>
              <a:cs typeface="Arial"/>
            </a:endParaRPr>
          </a:p>
          <a:p>
            <a:pPr algn="just"/>
            <a:r>
              <a:rPr lang="fr-FR" sz="1800" dirty="0">
                <a:latin typeface="Arial"/>
                <a:ea typeface="+mn-lt"/>
                <a:cs typeface="+mn-lt"/>
              </a:rPr>
              <a:t>Mon stage a débuté avec M. </a:t>
            </a:r>
            <a:r>
              <a:rPr lang="fr-FR" sz="1800" err="1">
                <a:latin typeface="Arial"/>
                <a:ea typeface="+mn-lt"/>
                <a:cs typeface="+mn-lt"/>
              </a:rPr>
              <a:t>Ulriche</a:t>
            </a:r>
            <a:r>
              <a:rPr lang="fr-FR" sz="1800" dirty="0">
                <a:latin typeface="Arial"/>
                <a:ea typeface="+mn-lt"/>
                <a:cs typeface="+mn-lt"/>
              </a:rPr>
              <a:t> et toute l'équipe, composée d'un autre développeur front et de trois développeurs backend, lors d'une discussion sur les différentes propositions de design pour le nouveau Template du site internet. J'ai pu apporter ma contribution en proposant l'ajout d'un </a:t>
            </a:r>
            <a:r>
              <a:rPr lang="fr-FR" sz="1800" err="1">
                <a:latin typeface="Arial"/>
                <a:ea typeface="+mn-lt"/>
                <a:cs typeface="+mn-lt"/>
              </a:rPr>
              <a:t>chatbot</a:t>
            </a:r>
            <a:r>
              <a:rPr lang="fr-FR" sz="1800" dirty="0">
                <a:latin typeface="Arial"/>
                <a:ea typeface="+mn-lt"/>
                <a:cs typeface="+mn-lt"/>
              </a:rPr>
              <a:t> sur le site, en plus du formulaire de contact, permettant de répondre en temps réel à diverses questions des utilisateurs. Cette idée a été très bien accueillie par l'équipe et a permis à chacun de découvrir et de maîtriser l'utilisation de différents outils tels que </a:t>
            </a:r>
            <a:r>
              <a:rPr lang="fr-FR" sz="1800" err="1">
                <a:latin typeface="Arial"/>
                <a:ea typeface="+mn-lt"/>
                <a:cs typeface="+mn-lt"/>
              </a:rPr>
              <a:t>Tidio</a:t>
            </a:r>
            <a:r>
              <a:rPr lang="fr-FR" sz="1800" dirty="0">
                <a:latin typeface="Arial"/>
                <a:ea typeface="+mn-lt"/>
                <a:cs typeface="+mn-lt"/>
              </a:rPr>
              <a:t> Chat, Tawk.to ou encore AJAX.</a:t>
            </a:r>
            <a:endParaRPr lang="fr-FR">
              <a:latin typeface="Arial"/>
              <a:ea typeface="+mn-lt"/>
              <a:cs typeface="+mn-lt"/>
            </a:endParaRPr>
          </a:p>
          <a:p>
            <a:pPr marL="0" indent="0" algn="just">
              <a:buNone/>
            </a:pPr>
            <a:r>
              <a:rPr lang="fr-FR" sz="1800" u="sng" dirty="0">
                <a:latin typeface="Arial"/>
                <a:ea typeface="+mn-lt"/>
                <a:cs typeface="+mn-lt"/>
              </a:rPr>
              <a:t>Fin</a:t>
            </a:r>
            <a:endParaRPr lang="fr-FR" u="sng">
              <a:latin typeface="Arial"/>
              <a:cs typeface="Arial"/>
            </a:endParaRPr>
          </a:p>
          <a:p>
            <a:pPr algn="just"/>
            <a:r>
              <a:rPr lang="fr-FR" sz="1800" dirty="0">
                <a:latin typeface="Arial"/>
                <a:ea typeface="+mn-lt"/>
                <a:cs typeface="+mn-lt"/>
              </a:rPr>
              <a:t>Mon stage s'est achevé avec l'accomplissement de plus de la moitié des tâches qui m'ont été confiées, notamment la création du Template avec les couleurs de l'entreprise et l'interface "user/admin". Parmi les tâches restantes, il y avait la gestion de quelques bugs lors de l'implémentation du projet, tels que la validation du formulaire avec AJAX, qui pouvait permettre aux utilisateurs malintentionnés d'envoyer des formulaires vierges, ce que je n'ai pas pu effectuer par manque de temps et de connaissances. Cette tâche a finalement été prise en charge par l'autre développeur front qui maîtrisait bien AJAX avant la fin de notre stage. De plus, j'aurais souhaité travailler sur le responsive web design pour les écrans de taille moyenne, que je pensais pouvoir encore améliorer.</a:t>
            </a:r>
            <a:endParaRPr lang="fr-FR">
              <a:latin typeface="Arial"/>
              <a:cs typeface="Arial"/>
            </a:endParaRPr>
          </a:p>
        </p:txBody>
      </p:sp>
      <p:pic>
        <p:nvPicPr>
          <p:cNvPr id="5" name="Image 4">
            <a:extLst>
              <a:ext uri="{FF2B5EF4-FFF2-40B4-BE49-F238E27FC236}">
                <a16:creationId xmlns:a16="http://schemas.microsoft.com/office/drawing/2014/main" id="{50927D5B-EB13-9C80-FAFD-B63BF1C0721D}"/>
              </a:ext>
            </a:extLst>
          </p:cNvPr>
          <p:cNvPicPr>
            <a:picLocks noChangeAspect="1"/>
          </p:cNvPicPr>
          <p:nvPr/>
        </p:nvPicPr>
        <p:blipFill>
          <a:blip r:embed="rId2"/>
          <a:stretch>
            <a:fillRect/>
          </a:stretch>
        </p:blipFill>
        <p:spPr>
          <a:xfrm>
            <a:off x="10580837" y="6195743"/>
            <a:ext cx="1057275" cy="381000"/>
          </a:xfrm>
          <a:prstGeom prst="rect">
            <a:avLst/>
          </a:prstGeom>
        </p:spPr>
      </p:pic>
    </p:spTree>
    <p:extLst>
      <p:ext uri="{BB962C8B-B14F-4D97-AF65-F5344CB8AC3E}">
        <p14:creationId xmlns:p14="http://schemas.microsoft.com/office/powerpoint/2010/main" val="3907455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8D7B1C-8E2E-E6F5-720F-C29AF42864C6}"/>
              </a:ext>
            </a:extLst>
          </p:cNvPr>
          <p:cNvSpPr>
            <a:spLocks noGrp="1"/>
          </p:cNvSpPr>
          <p:nvPr>
            <p:ph type="title"/>
          </p:nvPr>
        </p:nvSpPr>
        <p:spPr>
          <a:xfrm>
            <a:off x="762001" y="5074024"/>
            <a:ext cx="10109199" cy="598032"/>
          </a:xfrm>
        </p:spPr>
        <p:txBody>
          <a:bodyPr vert="horz" lIns="91440" tIns="45720" rIns="91440" bIns="45720" rtlCol="0" anchor="ctr">
            <a:normAutofit/>
          </a:bodyPr>
          <a:lstStyle/>
          <a:p>
            <a:r>
              <a:rPr lang="en-US" sz="3600" kern="1200" dirty="0">
                <a:latin typeface="Arial"/>
                <a:cs typeface="Arial"/>
              </a:rPr>
              <a:t>La base de données</a:t>
            </a:r>
          </a:p>
        </p:txBody>
      </p:sp>
      <p:sp>
        <p:nvSpPr>
          <p:cNvPr id="64" name="Rectangle 63">
            <a:extLst>
              <a:ext uri="{FF2B5EF4-FFF2-40B4-BE49-F238E27FC236}">
                <a16:creationId xmlns:a16="http://schemas.microsoft.com/office/drawing/2014/main" id="{5E395AE0-8789-FAD6-A987-32E65C185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4390253"/>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space réservé du contenu 3" descr="Une image contenant texte, logiciel, Icône d’ordinateur, Page web&#10;&#10;Description générée automatiquement">
            <a:extLst>
              <a:ext uri="{FF2B5EF4-FFF2-40B4-BE49-F238E27FC236}">
                <a16:creationId xmlns:a16="http://schemas.microsoft.com/office/drawing/2014/main" id="{5BB00677-430F-4201-2F3C-C6BF6A26D2CD}"/>
              </a:ext>
            </a:extLst>
          </p:cNvPr>
          <p:cNvPicPr>
            <a:picLocks noGrp="1" noChangeAspect="1"/>
          </p:cNvPicPr>
          <p:nvPr>
            <p:ph idx="1"/>
          </p:nvPr>
        </p:nvPicPr>
        <p:blipFill>
          <a:blip r:embed="rId2"/>
          <a:stretch>
            <a:fillRect/>
          </a:stretch>
        </p:blipFill>
        <p:spPr>
          <a:xfrm>
            <a:off x="764500" y="326504"/>
            <a:ext cx="10589301" cy="4251050"/>
          </a:xfrm>
          <a:prstGeom prst="rect">
            <a:avLst/>
          </a:prstGeom>
          <a:noFill/>
        </p:spPr>
      </p:pic>
      <p:cxnSp>
        <p:nvCxnSpPr>
          <p:cNvPr id="66" name="Straight Connector 65">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481151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475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6" name="Oval 15">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6" name="Straight Connector 25">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4" name="Straight Connector 33">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6996078D-FA09-8CD3-94D3-E5D8EE912142}"/>
              </a:ext>
            </a:extLst>
          </p:cNvPr>
          <p:cNvSpPr>
            <a:spLocks noGrp="1"/>
          </p:cNvSpPr>
          <p:nvPr>
            <p:ph type="title"/>
          </p:nvPr>
        </p:nvSpPr>
        <p:spPr>
          <a:xfrm>
            <a:off x="630935" y="4018137"/>
            <a:ext cx="5071221" cy="2129586"/>
          </a:xfrm>
          <a:noFill/>
        </p:spPr>
        <p:txBody>
          <a:bodyPr anchor="t">
            <a:normAutofit/>
          </a:bodyPr>
          <a:lstStyle/>
          <a:p>
            <a:pPr algn="just"/>
            <a:r>
              <a:rPr lang="fr-FR" sz="3600" dirty="0">
                <a:solidFill>
                  <a:schemeClr val="bg1"/>
                </a:solidFill>
                <a:latin typeface="Arial"/>
                <a:cs typeface="Arial"/>
              </a:rPr>
              <a:t>Modification sur le site de l'entreprise</a:t>
            </a:r>
            <a:endParaRPr lang="fr-FR"/>
          </a:p>
        </p:txBody>
      </p:sp>
      <p:pic>
        <p:nvPicPr>
          <p:cNvPr id="4" name="Espace réservé du contenu 3" descr="Une image contenant personne, Visage humain, habits, capture d’écran&#10;&#10;Description générée automatiquement">
            <a:extLst>
              <a:ext uri="{FF2B5EF4-FFF2-40B4-BE49-F238E27FC236}">
                <a16:creationId xmlns:a16="http://schemas.microsoft.com/office/drawing/2014/main" id="{4C168452-C5F8-FD6A-FEEC-2E25BD78D7D4}"/>
              </a:ext>
            </a:extLst>
          </p:cNvPr>
          <p:cNvPicPr>
            <a:picLocks noChangeAspect="1"/>
          </p:cNvPicPr>
          <p:nvPr/>
        </p:nvPicPr>
        <p:blipFill>
          <a:blip r:embed="rId2"/>
          <a:stretch>
            <a:fillRect/>
          </a:stretch>
        </p:blipFill>
        <p:spPr>
          <a:xfrm>
            <a:off x="1579949" y="617779"/>
            <a:ext cx="8945884" cy="3265248"/>
          </a:xfrm>
          <a:prstGeom prst="rect">
            <a:avLst/>
          </a:prstGeom>
        </p:spPr>
      </p:pic>
      <p:grpSp>
        <p:nvGrpSpPr>
          <p:cNvPr id="39" name="Group 38">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0" name="Straight Connector 39">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Oval 44">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4042FB6A-EB10-22CA-EDC6-8AEAEC6CB555}"/>
              </a:ext>
            </a:extLst>
          </p:cNvPr>
          <p:cNvSpPr>
            <a:spLocks noGrp="1"/>
          </p:cNvSpPr>
          <p:nvPr>
            <p:ph idx="1"/>
          </p:nvPr>
        </p:nvSpPr>
        <p:spPr>
          <a:xfrm>
            <a:off x="5925304" y="4018143"/>
            <a:ext cx="5549111" cy="2129599"/>
          </a:xfrm>
          <a:noFill/>
        </p:spPr>
        <p:txBody>
          <a:bodyPr anchor="t">
            <a:normAutofit/>
          </a:bodyPr>
          <a:lstStyle/>
          <a:p>
            <a:endParaRPr lang="en-US" sz="1800">
              <a:solidFill>
                <a:schemeClr val="bg1"/>
              </a:solidFill>
            </a:endParaRPr>
          </a:p>
        </p:txBody>
      </p:sp>
    </p:spTree>
    <p:extLst>
      <p:ext uri="{BB962C8B-B14F-4D97-AF65-F5344CB8AC3E}">
        <p14:creationId xmlns:p14="http://schemas.microsoft.com/office/powerpoint/2010/main" val="163529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0BD374-76DA-06C9-6C6A-F2135E9174A9}"/>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dirty="0">
                <a:latin typeface="Arial"/>
                <a:cs typeface="Arial"/>
              </a:rPr>
              <a:t>Le </a:t>
            </a:r>
            <a:r>
              <a:rPr lang="en-US" sz="3200" err="1">
                <a:latin typeface="Arial"/>
                <a:cs typeface="Arial"/>
              </a:rPr>
              <a:t>chatbox</a:t>
            </a:r>
            <a:r>
              <a:rPr lang="en-US" sz="3200" dirty="0">
                <a:latin typeface="Arial"/>
                <a:cs typeface="Arial"/>
              </a:rPr>
              <a:t> </a:t>
            </a:r>
            <a:r>
              <a:rPr lang="en-US" sz="3200" err="1">
                <a:latin typeface="Arial"/>
                <a:cs typeface="Arial"/>
              </a:rPr>
              <a:t>rajouter</a:t>
            </a:r>
            <a:r>
              <a:rPr lang="en-US" sz="3200" dirty="0">
                <a:latin typeface="Arial"/>
                <a:cs typeface="Arial"/>
              </a:rPr>
              <a:t> au login</a:t>
            </a:r>
          </a:p>
        </p:txBody>
      </p:sp>
      <p:pic>
        <p:nvPicPr>
          <p:cNvPr id="4" name="Espace réservé du contenu 3" descr="Une image contenant texte, capture d’écran, personne, logiciel">
            <a:extLst>
              <a:ext uri="{FF2B5EF4-FFF2-40B4-BE49-F238E27FC236}">
                <a16:creationId xmlns:a16="http://schemas.microsoft.com/office/drawing/2014/main" id="{3D8A5C57-6135-C0E4-29B9-DCE129F91740}"/>
              </a:ext>
            </a:extLst>
          </p:cNvPr>
          <p:cNvPicPr>
            <a:picLocks noGrp="1" noChangeAspect="1"/>
          </p:cNvPicPr>
          <p:nvPr>
            <p:ph idx="1"/>
          </p:nvPr>
        </p:nvPicPr>
        <p:blipFill>
          <a:blip r:embed="rId2"/>
          <a:srcRect r="1" b="949"/>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150065838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11</Slides>
  <Notes>0</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Thème Office</vt:lpstr>
      <vt:lpstr>RAPPORT DE STAGE </vt:lpstr>
      <vt:lpstr>SOMMAIRE</vt:lpstr>
      <vt:lpstr>Remerciements  </vt:lpstr>
      <vt:lpstr>INTRODUCTION</vt:lpstr>
      <vt:lpstr>PRÉSENTATION DE L'ENTREPRISE</vt:lpstr>
      <vt:lpstr>TACHES EFFECTUÉES</vt:lpstr>
      <vt:lpstr>La base de données</vt:lpstr>
      <vt:lpstr>Modification sur le site de l'entreprise</vt:lpstr>
      <vt:lpstr>Le chatbox rajouter au login</vt:lpstr>
      <vt:lpstr>Présentation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331</cp:revision>
  <dcterms:created xsi:type="dcterms:W3CDTF">2024-07-23T22:02:56Z</dcterms:created>
  <dcterms:modified xsi:type="dcterms:W3CDTF">2024-07-26T17:28:26Z</dcterms:modified>
</cp:coreProperties>
</file>