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6858000" cx="12192000"/>
  <p:notesSz cx="6858000" cy="9144000"/>
  <p:embeddedFontLst>
    <p:embeddedFont>
      <p:font typeface="Play"/>
      <p:regular r:id="rId12"/>
      <p:bold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4" roundtripDataSignature="AMtx7mjruNGHYFI04JyEdiJqj1CVz8Wcm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Play-bold.fntdata"/><Relationship Id="rId12" Type="http://schemas.openxmlformats.org/officeDocument/2006/relationships/font" Target="fonts/Play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9"/>
          <p:cNvSpPr txBox="1"/>
          <p:nvPr>
            <p:ph type="ctrTitle"/>
          </p:nvPr>
        </p:nvSpPr>
        <p:spPr>
          <a:xfrm>
            <a:off x="640080" y="1371599"/>
            <a:ext cx="6675120" cy="2951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Play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9"/>
          <p:cNvSpPr txBox="1"/>
          <p:nvPr>
            <p:ph idx="1" type="subTitle"/>
          </p:nvPr>
        </p:nvSpPr>
        <p:spPr>
          <a:xfrm>
            <a:off x="640080" y="4584879"/>
            <a:ext cx="6675120" cy="12878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66"/>
              <a:buNone/>
              <a:defRPr b="1" sz="1800" cap="none"/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40"/>
              <a:buNone/>
              <a:defRPr sz="20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66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92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92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5" name="Google Shape;15;p9"/>
          <p:cNvSpPr txBox="1"/>
          <p:nvPr>
            <p:ph idx="10" type="dt"/>
          </p:nvPr>
        </p:nvSpPr>
        <p:spPr>
          <a:xfrm>
            <a:off x="64008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9"/>
          <p:cNvSpPr txBox="1"/>
          <p:nvPr>
            <p:ph idx="11" type="ftr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9"/>
          <p:cNvSpPr txBox="1"/>
          <p:nvPr>
            <p:ph idx="12" type="sldNum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8"/>
          <p:cNvSpPr txBox="1"/>
          <p:nvPr>
            <p:ph type="title"/>
          </p:nvPr>
        </p:nvSpPr>
        <p:spPr>
          <a:xfrm>
            <a:off x="640079" y="1371601"/>
            <a:ext cx="10890929" cy="1097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8"/>
          <p:cNvSpPr txBox="1"/>
          <p:nvPr>
            <p:ph idx="1" type="body"/>
          </p:nvPr>
        </p:nvSpPr>
        <p:spPr>
          <a:xfrm rot="5400000">
            <a:off x="4302464" y="-1028912"/>
            <a:ext cx="3566160" cy="108909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8041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66"/>
              <a:buChar char="•"/>
              <a:defRPr/>
            </a:lvl1pPr>
            <a:lvl2pPr indent="-328041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66"/>
              <a:buChar char="•"/>
              <a:defRPr/>
            </a:lvl2pPr>
            <a:lvl3pPr indent="-328041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66"/>
              <a:buChar char="•"/>
              <a:defRPr/>
            </a:lvl3pPr>
            <a:lvl4pPr indent="-328041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66"/>
              <a:buChar char="•"/>
              <a:defRPr/>
            </a:lvl4pPr>
            <a:lvl5pPr indent="-328041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66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8"/>
          <p:cNvSpPr txBox="1"/>
          <p:nvPr>
            <p:ph idx="10" type="dt"/>
          </p:nvPr>
        </p:nvSpPr>
        <p:spPr>
          <a:xfrm>
            <a:off x="64008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8"/>
          <p:cNvSpPr txBox="1"/>
          <p:nvPr>
            <p:ph idx="11" type="ftr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8"/>
          <p:cNvSpPr txBox="1"/>
          <p:nvPr>
            <p:ph idx="12" type="sldNum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80" name="Google Shape;80;p19"/>
          <p:cNvSpPr txBox="1"/>
          <p:nvPr>
            <p:ph type="title"/>
          </p:nvPr>
        </p:nvSpPr>
        <p:spPr>
          <a:xfrm rot="5400000">
            <a:off x="7346663" y="2502635"/>
            <a:ext cx="5536884" cy="1811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9"/>
          <p:cNvSpPr txBox="1"/>
          <p:nvPr>
            <p:ph idx="1" type="body"/>
          </p:nvPr>
        </p:nvSpPr>
        <p:spPr>
          <a:xfrm rot="5400000">
            <a:off x="2077849" y="-797689"/>
            <a:ext cx="5536884" cy="84124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8041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66"/>
              <a:buChar char="•"/>
              <a:defRPr/>
            </a:lvl1pPr>
            <a:lvl2pPr indent="-328041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66"/>
              <a:buChar char="•"/>
              <a:defRPr/>
            </a:lvl2pPr>
            <a:lvl3pPr indent="-328041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66"/>
              <a:buChar char="•"/>
              <a:defRPr/>
            </a:lvl3pPr>
            <a:lvl4pPr indent="-328041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66"/>
              <a:buChar char="•"/>
              <a:defRPr/>
            </a:lvl4pPr>
            <a:lvl5pPr indent="-328041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66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19"/>
          <p:cNvSpPr txBox="1"/>
          <p:nvPr>
            <p:ph idx="10" type="dt"/>
          </p:nvPr>
        </p:nvSpPr>
        <p:spPr>
          <a:xfrm>
            <a:off x="64008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9"/>
          <p:cNvSpPr txBox="1"/>
          <p:nvPr>
            <p:ph idx="11" type="ftr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9"/>
          <p:cNvSpPr txBox="1"/>
          <p:nvPr>
            <p:ph idx="12" type="sldNum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85" name="Google Shape;85;p19"/>
          <p:cNvCxnSpPr/>
          <p:nvPr/>
        </p:nvCxnSpPr>
        <p:spPr>
          <a:xfrm rot="5400000">
            <a:off x="10872154" y="1192438"/>
            <a:ext cx="978862" cy="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0"/>
          <p:cNvSpPr txBox="1"/>
          <p:nvPr>
            <p:ph type="title"/>
          </p:nvPr>
        </p:nvSpPr>
        <p:spPr>
          <a:xfrm>
            <a:off x="640079" y="1371601"/>
            <a:ext cx="10890929" cy="1097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0"/>
          <p:cNvSpPr txBox="1"/>
          <p:nvPr>
            <p:ph idx="1" type="body"/>
          </p:nvPr>
        </p:nvSpPr>
        <p:spPr>
          <a:xfrm>
            <a:off x="640080" y="2633472"/>
            <a:ext cx="10890928" cy="3566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8041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66"/>
              <a:buChar char="•"/>
              <a:defRPr/>
            </a:lvl1pPr>
            <a:lvl2pPr indent="-328041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66"/>
              <a:buChar char="•"/>
              <a:defRPr/>
            </a:lvl2pPr>
            <a:lvl3pPr indent="-328041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66"/>
              <a:buChar char="•"/>
              <a:defRPr/>
            </a:lvl3pPr>
            <a:lvl4pPr indent="-328041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66"/>
              <a:buChar char="•"/>
              <a:defRPr/>
            </a:lvl4pPr>
            <a:lvl5pPr indent="-328041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66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" name="Google Shape;21;p10"/>
          <p:cNvSpPr txBox="1"/>
          <p:nvPr>
            <p:ph idx="10" type="dt"/>
          </p:nvPr>
        </p:nvSpPr>
        <p:spPr>
          <a:xfrm>
            <a:off x="64008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0"/>
          <p:cNvSpPr txBox="1"/>
          <p:nvPr>
            <p:ph idx="11" type="ftr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0"/>
          <p:cNvSpPr txBox="1"/>
          <p:nvPr>
            <p:ph idx="12" type="sldNum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26" name="Google Shape;26;p11"/>
          <p:cNvSpPr txBox="1"/>
          <p:nvPr>
            <p:ph type="title"/>
          </p:nvPr>
        </p:nvSpPr>
        <p:spPr>
          <a:xfrm>
            <a:off x="640080" y="1291366"/>
            <a:ext cx="9214884" cy="315997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Play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1"/>
          <p:cNvSpPr txBox="1"/>
          <p:nvPr>
            <p:ph idx="1" type="body"/>
          </p:nvPr>
        </p:nvSpPr>
        <p:spPr>
          <a:xfrm>
            <a:off x="640080" y="5018567"/>
            <a:ext cx="7907079" cy="10738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4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74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566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392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392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8" name="Google Shape;28;p11"/>
          <p:cNvSpPr txBox="1"/>
          <p:nvPr>
            <p:ph idx="10" type="dt"/>
          </p:nvPr>
        </p:nvSpPr>
        <p:spPr>
          <a:xfrm>
            <a:off x="64008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1"/>
          <p:cNvSpPr txBox="1"/>
          <p:nvPr>
            <p:ph idx="11" type="ftr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1"/>
          <p:cNvSpPr txBox="1"/>
          <p:nvPr>
            <p:ph idx="12" type="sldNum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31" name="Google Shape;31;p11"/>
          <p:cNvCxnSpPr/>
          <p:nvPr/>
        </p:nvCxnSpPr>
        <p:spPr>
          <a:xfrm>
            <a:off x="716281" y="4715234"/>
            <a:ext cx="978862" cy="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2"/>
          <p:cNvSpPr txBox="1"/>
          <p:nvPr>
            <p:ph type="title"/>
          </p:nvPr>
        </p:nvSpPr>
        <p:spPr>
          <a:xfrm>
            <a:off x="640079" y="1371601"/>
            <a:ext cx="10890929" cy="1097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2"/>
          <p:cNvSpPr txBox="1"/>
          <p:nvPr>
            <p:ph idx="1" type="body"/>
          </p:nvPr>
        </p:nvSpPr>
        <p:spPr>
          <a:xfrm>
            <a:off x="640080" y="2633472"/>
            <a:ext cx="521208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8041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66"/>
              <a:buChar char="•"/>
              <a:defRPr/>
            </a:lvl1pPr>
            <a:lvl2pPr indent="-328041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66"/>
              <a:buChar char="•"/>
              <a:defRPr/>
            </a:lvl2pPr>
            <a:lvl3pPr indent="-328041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66"/>
              <a:buChar char="•"/>
              <a:defRPr/>
            </a:lvl3pPr>
            <a:lvl4pPr indent="-328041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66"/>
              <a:buChar char="•"/>
              <a:defRPr/>
            </a:lvl4pPr>
            <a:lvl5pPr indent="-328041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66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12"/>
          <p:cNvSpPr txBox="1"/>
          <p:nvPr>
            <p:ph idx="2" type="body"/>
          </p:nvPr>
        </p:nvSpPr>
        <p:spPr>
          <a:xfrm>
            <a:off x="6318928" y="2633472"/>
            <a:ext cx="521208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8041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66"/>
              <a:buChar char="•"/>
              <a:defRPr/>
            </a:lvl1pPr>
            <a:lvl2pPr indent="-328041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66"/>
              <a:buChar char="•"/>
              <a:defRPr/>
            </a:lvl2pPr>
            <a:lvl3pPr indent="-328041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66"/>
              <a:buChar char="•"/>
              <a:defRPr/>
            </a:lvl3pPr>
            <a:lvl4pPr indent="-328041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66"/>
              <a:buChar char="•"/>
              <a:defRPr/>
            </a:lvl4pPr>
            <a:lvl5pPr indent="-328041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66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12"/>
          <p:cNvSpPr txBox="1"/>
          <p:nvPr>
            <p:ph idx="10" type="dt"/>
          </p:nvPr>
        </p:nvSpPr>
        <p:spPr>
          <a:xfrm>
            <a:off x="64008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2"/>
          <p:cNvSpPr txBox="1"/>
          <p:nvPr>
            <p:ph idx="11" type="ftr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2"/>
          <p:cNvSpPr txBox="1"/>
          <p:nvPr>
            <p:ph idx="12" type="sldNum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3"/>
          <p:cNvSpPr txBox="1"/>
          <p:nvPr>
            <p:ph type="title"/>
          </p:nvPr>
        </p:nvSpPr>
        <p:spPr>
          <a:xfrm>
            <a:off x="640079" y="1371599"/>
            <a:ext cx="10890929" cy="9397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3"/>
          <p:cNvSpPr txBox="1"/>
          <p:nvPr>
            <p:ph idx="1" type="body"/>
          </p:nvPr>
        </p:nvSpPr>
        <p:spPr>
          <a:xfrm>
            <a:off x="640079" y="2311352"/>
            <a:ext cx="5212080" cy="69537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66"/>
              <a:buNone/>
              <a:defRPr b="1" sz="1800" cap="none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4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66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92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92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2" name="Google Shape;42;p13"/>
          <p:cNvSpPr txBox="1"/>
          <p:nvPr>
            <p:ph idx="2" type="body"/>
          </p:nvPr>
        </p:nvSpPr>
        <p:spPr>
          <a:xfrm>
            <a:off x="640079" y="3006725"/>
            <a:ext cx="5212080" cy="31912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8041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66"/>
              <a:buChar char="•"/>
              <a:defRPr/>
            </a:lvl1pPr>
            <a:lvl2pPr indent="-328041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66"/>
              <a:buChar char="•"/>
              <a:defRPr/>
            </a:lvl2pPr>
            <a:lvl3pPr indent="-328041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66"/>
              <a:buChar char="•"/>
              <a:defRPr/>
            </a:lvl3pPr>
            <a:lvl4pPr indent="-328041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66"/>
              <a:buChar char="•"/>
              <a:defRPr/>
            </a:lvl4pPr>
            <a:lvl5pPr indent="-328041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66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" name="Google Shape;43;p13"/>
          <p:cNvSpPr txBox="1"/>
          <p:nvPr>
            <p:ph idx="3" type="body"/>
          </p:nvPr>
        </p:nvSpPr>
        <p:spPr>
          <a:xfrm>
            <a:off x="6318928" y="2311352"/>
            <a:ext cx="5212080" cy="69537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66"/>
              <a:buNone/>
              <a:defRPr b="1" sz="1800" cap="none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4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66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92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92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4" name="Google Shape;44;p13"/>
          <p:cNvSpPr txBox="1"/>
          <p:nvPr>
            <p:ph idx="4" type="body"/>
          </p:nvPr>
        </p:nvSpPr>
        <p:spPr>
          <a:xfrm>
            <a:off x="6318928" y="3006725"/>
            <a:ext cx="5212080" cy="31912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8041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66"/>
              <a:buChar char="•"/>
              <a:defRPr/>
            </a:lvl1pPr>
            <a:lvl2pPr indent="-328041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66"/>
              <a:buChar char="•"/>
              <a:defRPr/>
            </a:lvl2pPr>
            <a:lvl3pPr indent="-328041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66"/>
              <a:buChar char="•"/>
              <a:defRPr/>
            </a:lvl3pPr>
            <a:lvl4pPr indent="-328041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66"/>
              <a:buChar char="•"/>
              <a:defRPr/>
            </a:lvl4pPr>
            <a:lvl5pPr indent="-328041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66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13"/>
          <p:cNvSpPr txBox="1"/>
          <p:nvPr>
            <p:ph idx="10" type="dt"/>
          </p:nvPr>
        </p:nvSpPr>
        <p:spPr>
          <a:xfrm>
            <a:off x="64008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3"/>
          <p:cNvSpPr txBox="1"/>
          <p:nvPr>
            <p:ph idx="11" type="ftr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3"/>
          <p:cNvSpPr txBox="1"/>
          <p:nvPr>
            <p:ph idx="12" type="sldNum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4"/>
          <p:cNvSpPr txBox="1"/>
          <p:nvPr>
            <p:ph type="title"/>
          </p:nvPr>
        </p:nvSpPr>
        <p:spPr>
          <a:xfrm>
            <a:off x="640079" y="1371601"/>
            <a:ext cx="10890929" cy="1097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4"/>
          <p:cNvSpPr txBox="1"/>
          <p:nvPr>
            <p:ph idx="10" type="dt"/>
          </p:nvPr>
        </p:nvSpPr>
        <p:spPr>
          <a:xfrm>
            <a:off x="64008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4"/>
          <p:cNvSpPr txBox="1"/>
          <p:nvPr>
            <p:ph idx="11" type="ftr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4"/>
          <p:cNvSpPr txBox="1"/>
          <p:nvPr>
            <p:ph idx="12" type="sldNum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55" name="Google Shape;55;p15"/>
          <p:cNvSpPr txBox="1"/>
          <p:nvPr>
            <p:ph idx="10" type="dt"/>
          </p:nvPr>
        </p:nvSpPr>
        <p:spPr>
          <a:xfrm>
            <a:off x="64008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5"/>
          <p:cNvSpPr txBox="1"/>
          <p:nvPr>
            <p:ph idx="11" type="ftr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5"/>
          <p:cNvSpPr txBox="1"/>
          <p:nvPr>
            <p:ph idx="12" type="sldNum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6"/>
          <p:cNvSpPr txBox="1"/>
          <p:nvPr>
            <p:ph type="title"/>
          </p:nvPr>
        </p:nvSpPr>
        <p:spPr>
          <a:xfrm>
            <a:off x="640080" y="1371600"/>
            <a:ext cx="3859397" cy="14517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6"/>
          <p:cNvSpPr txBox="1"/>
          <p:nvPr>
            <p:ph idx="1" type="body"/>
          </p:nvPr>
        </p:nvSpPr>
        <p:spPr>
          <a:xfrm>
            <a:off x="4936519" y="1031001"/>
            <a:ext cx="6594490" cy="5166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3286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36"/>
              <a:buChar char="•"/>
              <a:defRPr sz="2800"/>
            </a:lvl1pPr>
            <a:lvl2pPr indent="-361187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88"/>
              <a:buChar char="•"/>
              <a:defRPr sz="2400"/>
            </a:lvl2pPr>
            <a:lvl3pPr indent="-339089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40"/>
              <a:buChar char="•"/>
              <a:defRPr sz="2000"/>
            </a:lvl3pPr>
            <a:lvl4pPr indent="-328041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66"/>
              <a:buChar char="•"/>
              <a:defRPr sz="1800"/>
            </a:lvl4pPr>
            <a:lvl5pPr indent="-328041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66"/>
              <a:buChar char="•"/>
              <a:defRPr sz="18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16"/>
          <p:cNvSpPr txBox="1"/>
          <p:nvPr>
            <p:ph idx="2" type="body"/>
          </p:nvPr>
        </p:nvSpPr>
        <p:spPr>
          <a:xfrm>
            <a:off x="640080" y="2972168"/>
            <a:ext cx="3859397" cy="32268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92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18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44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7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7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16"/>
          <p:cNvSpPr txBox="1"/>
          <p:nvPr>
            <p:ph idx="10" type="dt"/>
          </p:nvPr>
        </p:nvSpPr>
        <p:spPr>
          <a:xfrm>
            <a:off x="64008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1" type="ftr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640080" y="1371600"/>
            <a:ext cx="3859397" cy="14517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7"/>
          <p:cNvSpPr/>
          <p:nvPr>
            <p:ph idx="2" type="pic"/>
          </p:nvPr>
        </p:nvSpPr>
        <p:spPr>
          <a:xfrm>
            <a:off x="4937760" y="1033271"/>
            <a:ext cx="6592824" cy="516636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7"/>
          <p:cNvSpPr txBox="1"/>
          <p:nvPr>
            <p:ph idx="1" type="body"/>
          </p:nvPr>
        </p:nvSpPr>
        <p:spPr>
          <a:xfrm>
            <a:off x="640080" y="2972167"/>
            <a:ext cx="3859397" cy="322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92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18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44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7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7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7"/>
          <p:cNvSpPr txBox="1"/>
          <p:nvPr>
            <p:ph idx="10" type="dt"/>
          </p:nvPr>
        </p:nvSpPr>
        <p:spPr>
          <a:xfrm>
            <a:off x="64008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7"/>
          <p:cNvSpPr txBox="1"/>
          <p:nvPr>
            <p:ph idx="11" type="ftr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7"/>
          <p:cNvSpPr txBox="1"/>
          <p:nvPr>
            <p:ph idx="12" type="sldNum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/>
          <p:nvPr>
            <p:ph type="title"/>
          </p:nvPr>
        </p:nvSpPr>
        <p:spPr>
          <a:xfrm>
            <a:off x="640079" y="1371601"/>
            <a:ext cx="10890929" cy="1097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Play"/>
              <a:buNone/>
              <a:defRPr b="1" i="0" sz="40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8"/>
          <p:cNvSpPr txBox="1"/>
          <p:nvPr>
            <p:ph idx="1" type="body"/>
          </p:nvPr>
        </p:nvSpPr>
        <p:spPr>
          <a:xfrm>
            <a:off x="640080" y="2633472"/>
            <a:ext cx="10890928" cy="3566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909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4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indent="-328041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66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2pPr>
            <a:lvl3pPr indent="-316992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92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3pPr>
            <a:lvl4pPr indent="-305942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18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4pPr>
            <a:lvl5pPr indent="-305942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18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/>
        </p:txBody>
      </p:sp>
      <p:sp>
        <p:nvSpPr>
          <p:cNvPr id="8" name="Google Shape;8;p8"/>
          <p:cNvSpPr txBox="1"/>
          <p:nvPr>
            <p:ph idx="10" type="dt"/>
          </p:nvPr>
        </p:nvSpPr>
        <p:spPr>
          <a:xfrm>
            <a:off x="64008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9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/>
        </p:txBody>
      </p:sp>
      <p:sp>
        <p:nvSpPr>
          <p:cNvPr id="9" name="Google Shape;9;p8"/>
          <p:cNvSpPr txBox="1"/>
          <p:nvPr>
            <p:ph idx="11" type="ftr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9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/>
        </p:txBody>
      </p:sp>
      <p:sp>
        <p:nvSpPr>
          <p:cNvPr id="10" name="Google Shape;10;p8"/>
          <p:cNvSpPr txBox="1"/>
          <p:nvPr>
            <p:ph idx="12" type="sldNum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indent="0" lvl="1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2pPr>
            <a:lvl3pPr indent="0" lvl="2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3pPr>
            <a:lvl4pPr indent="0" lvl="3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4pPr>
            <a:lvl5pPr indent="0" lvl="4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5pPr>
            <a:lvl6pPr indent="0" lvl="5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6pPr>
            <a:lvl7pPr indent="0" lvl="6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7pPr>
            <a:lvl8pPr indent="0" lvl="7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8pPr>
            <a:lvl9pPr indent="0" lvl="8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11" name="Google Shape;11;p8"/>
          <p:cNvCxnSpPr/>
          <p:nvPr/>
        </p:nvCxnSpPr>
        <p:spPr>
          <a:xfrm>
            <a:off x="713232" y="1031001"/>
            <a:ext cx="978862" cy="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solidFill>
          <a:srgbClr val="0A2756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A275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91" name="Google Shape;91;p1"/>
          <p:cNvSpPr/>
          <p:nvPr/>
        </p:nvSpPr>
        <p:spPr>
          <a:xfrm>
            <a:off x="533569" y="1066800"/>
            <a:ext cx="5128322" cy="4724400"/>
          </a:xfrm>
          <a:prstGeom prst="rect">
            <a:avLst/>
          </a:prstGeom>
          <a:solidFill>
            <a:srgbClr val="0A275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92" name="Google Shape;92;p1"/>
          <p:cNvSpPr txBox="1"/>
          <p:nvPr>
            <p:ph type="ctrTitle"/>
          </p:nvPr>
        </p:nvSpPr>
        <p:spPr>
          <a:xfrm>
            <a:off x="533569" y="1066800"/>
            <a:ext cx="10028984" cy="9337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MVP- (Minimum Viable Product)</a:t>
            </a:r>
            <a:endParaRPr/>
          </a:p>
        </p:txBody>
      </p:sp>
      <p:sp>
        <p:nvSpPr>
          <p:cNvPr id="93" name="Google Shape;93;p1"/>
          <p:cNvSpPr txBox="1"/>
          <p:nvPr>
            <p:ph idx="1" type="subTitle"/>
          </p:nvPr>
        </p:nvSpPr>
        <p:spPr>
          <a:xfrm>
            <a:off x="533569" y="4836793"/>
            <a:ext cx="7039041" cy="933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92"/>
              <a:buNone/>
            </a:pPr>
            <a:r>
              <a:rPr lang="en-GB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GROUP MEMBERS: SEZIN &amp; JACQUELYNE</a:t>
            </a:r>
            <a:endParaRPr/>
          </a:p>
        </p:txBody>
      </p:sp>
      <p:cxnSp>
        <p:nvCxnSpPr>
          <p:cNvPr id="94" name="Google Shape;94;p1"/>
          <p:cNvCxnSpPr/>
          <p:nvPr/>
        </p:nvCxnSpPr>
        <p:spPr>
          <a:xfrm>
            <a:off x="536937" y="5780876"/>
            <a:ext cx="5131168" cy="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5" name="Google Shape;95;p1"/>
          <p:cNvSpPr txBox="1"/>
          <p:nvPr/>
        </p:nvSpPr>
        <p:spPr>
          <a:xfrm>
            <a:off x="533569" y="4166865"/>
            <a:ext cx="10028984" cy="933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1" i="0" lang="en-GB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Project Title: </a:t>
            </a:r>
            <a:endParaRPr b="0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GB" sz="2800">
                <a:solidFill>
                  <a:schemeClr val="lt1"/>
                </a:solidFill>
              </a:rPr>
              <a:t>Sleepless night? </a:t>
            </a:r>
            <a:r>
              <a:rPr b="0" i="0" lang="en-GB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Predicting Sleep Disorder.</a:t>
            </a:r>
            <a:endParaRPr b="1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pic>
        <p:nvPicPr>
          <p:cNvPr descr="Story Pin image" id="101" name="Google Shape;101;p2"/>
          <p:cNvPicPr preferRelativeResize="0"/>
          <p:nvPr/>
        </p:nvPicPr>
        <p:blipFill rotWithShape="1">
          <a:blip r:embed="rId3">
            <a:alphaModFix/>
          </a:blip>
          <a:srcRect b="18681" l="0" r="0" t="13362"/>
          <a:stretch/>
        </p:blipFill>
        <p:spPr>
          <a:xfrm>
            <a:off x="7776429" y="914400"/>
            <a:ext cx="4414591" cy="535710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2" name="Google Shape;102;p2"/>
          <p:cNvCxnSpPr/>
          <p:nvPr/>
        </p:nvCxnSpPr>
        <p:spPr>
          <a:xfrm flipH="1" rot="10800000">
            <a:off x="7774468" y="6271515"/>
            <a:ext cx="4416552" cy="1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3" name="Google Shape;103;p2"/>
          <p:cNvSpPr txBox="1"/>
          <p:nvPr>
            <p:ph type="title"/>
          </p:nvPr>
        </p:nvSpPr>
        <p:spPr>
          <a:xfrm>
            <a:off x="640080" y="914400"/>
            <a:ext cx="6291472" cy="1097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Problem Statement</a:t>
            </a:r>
            <a:endParaRPr/>
          </a:p>
        </p:txBody>
      </p:sp>
      <p:sp>
        <p:nvSpPr>
          <p:cNvPr id="104" name="Google Shape;104;p2"/>
          <p:cNvSpPr txBox="1"/>
          <p:nvPr>
            <p:ph idx="1" type="body"/>
          </p:nvPr>
        </p:nvSpPr>
        <p:spPr>
          <a:xfrm>
            <a:off x="640080" y="2176036"/>
            <a:ext cx="6291472" cy="41239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40"/>
              <a:buChar char="•"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Sleep Disorder affect millions of people worldwide, leading to reduced productivity, increased heathcare costs, and deteriorating mental and physical health. However, identifying individuals at risk early remains a challenge due to complex interplay of health metrics and lifestyle factors. This project seeks to address this gap by laveraging data driven insights to predict sleep disorders on measurable attributes.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solidFill>
          <a:schemeClr val="lt1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"/>
          <p:cNvSpPr txBox="1"/>
          <p:nvPr>
            <p:ph idx="1" type="body"/>
          </p:nvPr>
        </p:nvSpPr>
        <p:spPr>
          <a:xfrm>
            <a:off x="640080" y="2633472"/>
            <a:ext cx="10890928" cy="3566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D0404"/>
              </a:buClr>
              <a:buSzPts val="1740"/>
              <a:buNone/>
            </a:pPr>
            <a:r>
              <a:rPr b="1" lang="en-GB">
                <a:solidFill>
                  <a:srgbClr val="FD0404"/>
                </a:solidFill>
                <a:latin typeface="Arial"/>
                <a:ea typeface="Arial"/>
                <a:cs typeface="Arial"/>
                <a:sym typeface="Arial"/>
              </a:rPr>
              <a:t>GOAL     </a:t>
            </a:r>
            <a:r>
              <a:rPr lang="en-GB">
                <a:latin typeface="Arial"/>
                <a:ea typeface="Arial"/>
                <a:cs typeface="Arial"/>
                <a:sym typeface="Arial"/>
              </a:rPr>
              <a:t>                                               </a:t>
            </a:r>
            <a:r>
              <a:rPr b="1" lang="en-GB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METHOD                                           </a:t>
            </a:r>
            <a:r>
              <a:rPr b="1" lang="en-GB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VALUE</a:t>
            </a:r>
            <a:endParaRPr/>
          </a:p>
        </p:txBody>
      </p:sp>
      <p:sp>
        <p:nvSpPr>
          <p:cNvPr id="110" name="Google Shape;110;p3"/>
          <p:cNvSpPr/>
          <p:nvPr/>
        </p:nvSpPr>
        <p:spPr>
          <a:xfrm>
            <a:off x="769257" y="3429000"/>
            <a:ext cx="2278742" cy="2206170"/>
          </a:xfrm>
          <a:prstGeom prst="ellipse">
            <a:avLst/>
          </a:prstGeom>
          <a:solidFill>
            <a:srgbClr val="F2F2F2"/>
          </a:solidFill>
          <a:ln cap="flat" cmpd="sng" w="12700">
            <a:solidFill>
              <a:srgbClr val="0A306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Predict Sleep Disorder</a:t>
            </a:r>
            <a:endParaRPr/>
          </a:p>
        </p:txBody>
      </p:sp>
      <p:sp>
        <p:nvSpPr>
          <p:cNvPr id="111" name="Google Shape;111;p3"/>
          <p:cNvSpPr/>
          <p:nvPr/>
        </p:nvSpPr>
        <p:spPr>
          <a:xfrm>
            <a:off x="5275942" y="3429000"/>
            <a:ext cx="2278742" cy="2206170"/>
          </a:xfrm>
          <a:prstGeom prst="ellipse">
            <a:avLst/>
          </a:prstGeom>
          <a:solidFill>
            <a:srgbClr val="F2F2F2"/>
          </a:solidFill>
          <a:ln cap="flat" cmpd="sng" w="12700">
            <a:solidFill>
              <a:srgbClr val="0A306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Machine Learning</a:t>
            </a:r>
            <a:endParaRPr/>
          </a:p>
        </p:txBody>
      </p:sp>
      <p:sp>
        <p:nvSpPr>
          <p:cNvPr id="112" name="Google Shape;112;p3"/>
          <p:cNvSpPr/>
          <p:nvPr/>
        </p:nvSpPr>
        <p:spPr>
          <a:xfrm>
            <a:off x="9252266" y="3429000"/>
            <a:ext cx="2278742" cy="2206170"/>
          </a:xfrm>
          <a:prstGeom prst="ellipse">
            <a:avLst/>
          </a:prstGeom>
          <a:solidFill>
            <a:srgbClr val="F2F2F2"/>
          </a:solidFill>
          <a:ln cap="flat" cmpd="sng" w="12700">
            <a:solidFill>
              <a:srgbClr val="0A306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Actionable insights for Healthcare providers, wellness businesses and individuals who aspire sleep hygine</a:t>
            </a:r>
            <a:endParaRPr/>
          </a:p>
        </p:txBody>
      </p:sp>
      <p:sp>
        <p:nvSpPr>
          <p:cNvPr id="113" name="Google Shape;113;p3"/>
          <p:cNvSpPr txBox="1"/>
          <p:nvPr>
            <p:ph type="title"/>
          </p:nvPr>
        </p:nvSpPr>
        <p:spPr>
          <a:xfrm>
            <a:off x="769257" y="789171"/>
            <a:ext cx="10890929" cy="6974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Objective</a:t>
            </a:r>
            <a:endParaRPr/>
          </a:p>
        </p:txBody>
      </p:sp>
      <p:sp>
        <p:nvSpPr>
          <p:cNvPr id="114" name="Google Shape;114;p3"/>
          <p:cNvSpPr txBox="1"/>
          <p:nvPr/>
        </p:nvSpPr>
        <p:spPr>
          <a:xfrm>
            <a:off x="769257" y="1866376"/>
            <a:ext cx="1050834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MVP aims to address the following:</a:t>
            </a:r>
            <a:endParaRPr sz="1800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solidFill>
          <a:srgbClr val="0A2756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"/>
          <p:cNvSpPr txBox="1"/>
          <p:nvPr>
            <p:ph type="title"/>
          </p:nvPr>
        </p:nvSpPr>
        <p:spPr>
          <a:xfrm>
            <a:off x="640079" y="1371601"/>
            <a:ext cx="10890929" cy="1097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en-GB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Dataset Overview</a:t>
            </a:r>
            <a:endParaRPr/>
          </a:p>
        </p:txBody>
      </p:sp>
      <p:sp>
        <p:nvSpPr>
          <p:cNvPr id="120" name="Google Shape;120;p4"/>
          <p:cNvSpPr txBox="1"/>
          <p:nvPr>
            <p:ph idx="1" type="body"/>
          </p:nvPr>
        </p:nvSpPr>
        <p:spPr>
          <a:xfrm>
            <a:off x="640080" y="2633472"/>
            <a:ext cx="10890928" cy="3566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40"/>
              <a:buChar char="•"/>
            </a:pPr>
            <a:r>
              <a:rPr lang="en-GB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Size: 374 records with 13 Variables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40"/>
              <a:buChar char="•"/>
            </a:pPr>
            <a:r>
              <a:rPr lang="en-GB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Key Features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40"/>
              <a:buNone/>
            </a:pPr>
            <a:r>
              <a:rPr lang="en-GB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- Age, Gender, BMI Category, Sleep Duration, Quality of Sleep, Physical Activity Level, Stress Level, Heart Rate, Blood Pressure, Daily Steps.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40"/>
              <a:buChar char="•"/>
            </a:pPr>
            <a:r>
              <a:rPr lang="en-GB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Target Variable: Sleep Disorder (e.g., Insomnia).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40"/>
              <a:buNone/>
            </a:pPr>
            <a:r>
              <a:t/>
            </a:r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5"/>
          <p:cNvSpPr txBox="1"/>
          <p:nvPr>
            <p:ph type="title"/>
          </p:nvPr>
        </p:nvSpPr>
        <p:spPr>
          <a:xfrm>
            <a:off x="640079" y="1371601"/>
            <a:ext cx="10890929" cy="1097280"/>
          </a:xfrm>
          <a:prstGeom prst="rect">
            <a:avLst/>
          </a:prstGeom>
          <a:solidFill>
            <a:srgbClr val="0080FF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Solution Approach</a:t>
            </a:r>
            <a:endParaRPr/>
          </a:p>
        </p:txBody>
      </p:sp>
      <p:sp>
        <p:nvSpPr>
          <p:cNvPr id="126" name="Google Shape;126;p5"/>
          <p:cNvSpPr txBox="1"/>
          <p:nvPr>
            <p:ph idx="1" type="body"/>
          </p:nvPr>
        </p:nvSpPr>
        <p:spPr>
          <a:xfrm>
            <a:off x="640080" y="2633472"/>
            <a:ext cx="10890928" cy="3566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62500" lnSpcReduction="20000"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ct val="87000"/>
              <a:buNone/>
            </a:pPr>
            <a:r>
              <a:rPr b="1" i="0" lang="en-GB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Step 1: Data Preprocessing</a:t>
            </a:r>
            <a:endParaRPr b="0" i="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0313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222222"/>
              </a:buClr>
              <a:buSzPct val="87000"/>
              <a:buFont typeface="Arial"/>
              <a:buChar char="•"/>
            </a:pPr>
            <a:r>
              <a:rPr b="0" i="0" lang="en-GB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Handle missing values, encode categorical variables, and scale numerical features.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222222"/>
              </a:buClr>
              <a:buSzPct val="87000"/>
              <a:buNone/>
            </a:pPr>
            <a:r>
              <a:rPr b="1" i="0" lang="en-GB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Step 2: Model Development</a:t>
            </a:r>
            <a:endParaRPr b="0" i="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0313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222222"/>
              </a:buClr>
              <a:buSzPct val="87000"/>
              <a:buFont typeface="Arial"/>
              <a:buChar char="•"/>
            </a:pPr>
            <a:r>
              <a:rPr b="0" i="0" lang="en-GB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Train and evaluate multiple models: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222222"/>
              </a:buClr>
              <a:buSzPct val="87000"/>
              <a:buNone/>
            </a:pPr>
            <a:r>
              <a:rPr b="0" i="0" lang="en-GB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- Random Forest, </a:t>
            </a:r>
            <a:r>
              <a:rPr lang="en-GB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and</a:t>
            </a:r>
            <a:r>
              <a:rPr b="0" i="0" lang="en-GB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, Logistic Regression.</a:t>
            </a:r>
            <a:endParaRPr/>
          </a:p>
          <a:p>
            <a:pPr indent="-220313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222222"/>
              </a:buClr>
              <a:buSzPct val="87000"/>
              <a:buFont typeface="Arial"/>
              <a:buChar char="•"/>
            </a:pPr>
            <a:r>
              <a:rPr b="0" i="0" lang="en-GB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Best Model: Random Forest (</a:t>
            </a:r>
            <a:r>
              <a:rPr lang="en-GB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r>
              <a:rPr b="0" i="0" lang="en-GB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3% accuracy).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222222"/>
              </a:buClr>
              <a:buSzPct val="87000"/>
              <a:buNone/>
            </a:pPr>
            <a:r>
              <a:rPr b="1" i="0" lang="en-GB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Step 3: Feature Importance Analysis</a:t>
            </a:r>
            <a:endParaRPr b="0" i="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0313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222222"/>
              </a:buClr>
              <a:buSzPct val="87000"/>
              <a:buFont typeface="Arial"/>
              <a:buChar char="•"/>
            </a:pPr>
            <a:r>
              <a:rPr b="0" i="0" lang="en-GB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Identify key contributors to sleep disorders (e.g., stress level, physical activity).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222222"/>
              </a:buClr>
              <a:buSzPct val="87000"/>
              <a:buNone/>
            </a:pPr>
            <a:r>
              <a:rPr b="1" i="0" lang="en-GB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Step 4: Visualization</a:t>
            </a:r>
            <a:endParaRPr b="0" i="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0313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222222"/>
              </a:buClr>
              <a:buSzPct val="87000"/>
              <a:buFont typeface="Arial"/>
              <a:buChar char="•"/>
            </a:pPr>
            <a:r>
              <a:rPr b="0" i="0" lang="en-GB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Graphs for data distribution, model comparison, and feature importance.</a:t>
            </a:r>
            <a:endParaRPr/>
          </a:p>
          <a:p>
            <a:pPr indent="-151257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87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6"/>
          <p:cNvSpPr txBox="1"/>
          <p:nvPr>
            <p:ph type="title"/>
          </p:nvPr>
        </p:nvSpPr>
        <p:spPr>
          <a:xfrm>
            <a:off x="640079" y="1371601"/>
            <a:ext cx="10890929" cy="109728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en-GB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Key Results </a:t>
            </a:r>
            <a:endParaRPr/>
          </a:p>
        </p:txBody>
      </p:sp>
      <p:sp>
        <p:nvSpPr>
          <p:cNvPr id="132" name="Google Shape;132;p6"/>
          <p:cNvSpPr txBox="1"/>
          <p:nvPr>
            <p:ph idx="1" type="body"/>
          </p:nvPr>
        </p:nvSpPr>
        <p:spPr>
          <a:xfrm>
            <a:off x="640080" y="2633472"/>
            <a:ext cx="10890928" cy="3566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740"/>
              <a:buNone/>
            </a:pPr>
            <a:r>
              <a:rPr b="1" i="0" lang="en-GB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Model Performance</a:t>
            </a:r>
            <a:r>
              <a:rPr b="0" i="0" lang="en-GB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  <a:p>
            <a:pPr indent="-236886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222222"/>
              </a:buClr>
              <a:buSzPts val="1740"/>
              <a:buFont typeface="Arial"/>
              <a:buChar char="•"/>
            </a:pPr>
            <a:r>
              <a:rPr b="0" i="0" lang="en-GB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Random Forest achieved the highest accuracy (</a:t>
            </a:r>
            <a:r>
              <a:rPr lang="en-GB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r>
              <a:rPr b="0" i="0" lang="en-GB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3%), outperforming other models.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222222"/>
              </a:buClr>
              <a:buSzPts val="1740"/>
              <a:buNone/>
            </a:pPr>
            <a:r>
              <a:rPr b="1" i="0" lang="en-GB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Feature Importance</a:t>
            </a:r>
            <a:r>
              <a:rPr b="0" i="0" lang="en-GB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  <a:p>
            <a:pPr indent="-236886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222222"/>
              </a:buClr>
              <a:buSzPts val="1740"/>
              <a:buFont typeface="Arial"/>
              <a:buChar char="•"/>
            </a:pPr>
            <a:r>
              <a:rPr b="0" i="0" lang="en-GB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Top predictors include:</a:t>
            </a:r>
            <a:endParaRPr/>
          </a:p>
          <a:p>
            <a:pPr indent="-236886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222222"/>
              </a:buClr>
              <a:buSzPts val="1740"/>
              <a:buFont typeface="Arial"/>
              <a:buChar char="•"/>
            </a:pPr>
            <a:r>
              <a:rPr lang="en-GB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Blood Pressure, BMI Category,</a:t>
            </a:r>
            <a:r>
              <a:rPr b="0" i="0" lang="en-GB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and Age.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222222"/>
              </a:buClr>
              <a:buSzPts val="1740"/>
              <a:buNone/>
            </a:pPr>
            <a:r>
              <a:rPr b="1" i="0" lang="en-GB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Business Insights</a:t>
            </a:r>
            <a:r>
              <a:rPr b="0" i="0" lang="en-GB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  <a:p>
            <a:pPr indent="-236886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222222"/>
              </a:buClr>
              <a:buSzPts val="1740"/>
              <a:buFont typeface="Arial"/>
              <a:buChar char="•"/>
            </a:pPr>
            <a:r>
              <a:rPr b="0" i="0" lang="en-GB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Focus on reducing stress and improving physical activity to mitigate sleep disorders.</a:t>
            </a:r>
            <a:endParaRPr/>
          </a:p>
          <a:p>
            <a:pPr indent="-236886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222222"/>
              </a:buClr>
              <a:buSzPts val="1740"/>
              <a:buFont typeface="Arial"/>
              <a:buChar char="•"/>
            </a:pPr>
            <a:r>
              <a:rPr b="0" i="0" lang="en-GB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Data-backed recommendations for healthcare providers and wellness companies.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7"/>
          <p:cNvSpPr txBox="1"/>
          <p:nvPr>
            <p:ph type="title"/>
          </p:nvPr>
        </p:nvSpPr>
        <p:spPr>
          <a:xfrm>
            <a:off x="640079" y="1371601"/>
            <a:ext cx="10890929" cy="1097280"/>
          </a:xfrm>
          <a:prstGeom prst="rect">
            <a:avLst/>
          </a:prstGeom>
          <a:solidFill>
            <a:srgbClr val="B2E9E7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Derivarables and Next Steps</a:t>
            </a:r>
            <a:endParaRPr/>
          </a:p>
        </p:txBody>
      </p:sp>
      <p:sp>
        <p:nvSpPr>
          <p:cNvPr id="138" name="Google Shape;138;p7"/>
          <p:cNvSpPr txBox="1"/>
          <p:nvPr>
            <p:ph idx="1" type="body"/>
          </p:nvPr>
        </p:nvSpPr>
        <p:spPr>
          <a:xfrm>
            <a:off x="640080" y="2633472"/>
            <a:ext cx="10890928" cy="3566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ct val="87000"/>
              <a:buNone/>
            </a:pPr>
            <a:r>
              <a:rPr b="1" i="0" lang="en-GB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Deliverables</a:t>
            </a:r>
            <a:r>
              <a:rPr b="0" i="0" lang="en-GB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222222"/>
              </a:buClr>
              <a:buSzPct val="87000"/>
              <a:buFont typeface="Play"/>
              <a:buAutoNum type="arabicPeriod"/>
            </a:pPr>
            <a:r>
              <a:rPr b="0" i="0" lang="en-GB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Cleaned dataset ready for analysis.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222222"/>
              </a:buClr>
              <a:buSzPct val="87000"/>
              <a:buFont typeface="Play"/>
              <a:buAutoNum type="arabicPeriod"/>
            </a:pPr>
            <a:r>
              <a:rPr b="0" i="0" lang="en-GB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Trained machine learning models.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222222"/>
              </a:buClr>
              <a:buSzPct val="87000"/>
              <a:buFont typeface="Play"/>
              <a:buAutoNum type="arabicPeriod"/>
            </a:pPr>
            <a:r>
              <a:rPr b="0" i="0" lang="en-GB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Visualizations and </a:t>
            </a:r>
            <a:r>
              <a:rPr b="1" i="0" lang="en-GB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Optional</a:t>
            </a:r>
            <a:r>
              <a:rPr b="0" i="0" lang="en-GB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 reports for business insights.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222222"/>
              </a:buClr>
              <a:buSzPct val="87000"/>
              <a:buFont typeface="Play"/>
              <a:buAutoNum type="arabicPeriod"/>
            </a:pPr>
            <a:r>
              <a:rPr b="1" i="0" lang="en-GB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Optional </a:t>
            </a:r>
            <a:r>
              <a:rPr b="0" i="0" lang="en-GB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interactive dashboard for predictions.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222222"/>
              </a:buClr>
              <a:buSzPct val="87000"/>
              <a:buNone/>
            </a:pPr>
            <a:r>
              <a:rPr b="1" i="0" lang="en-GB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Next Steps</a:t>
            </a:r>
            <a:r>
              <a:rPr b="0" i="0" lang="en-GB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222222"/>
              </a:buClr>
              <a:buSzPct val="87000"/>
              <a:buFont typeface="Play"/>
              <a:buAutoNum type="arabicPeriod"/>
            </a:pPr>
            <a:r>
              <a:rPr b="0" i="0" lang="en-GB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Client approval of MVP scope and timeline.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222222"/>
              </a:buClr>
              <a:buSzPct val="87000"/>
              <a:buFont typeface="Play"/>
              <a:buAutoNum type="arabicPeriod"/>
            </a:pPr>
            <a:r>
              <a:rPr b="0" i="0" lang="en-GB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Begin development and adhere to the 6-week project plan.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222222"/>
              </a:buClr>
              <a:buSzPct val="87000"/>
              <a:buFont typeface="Play"/>
              <a:buAutoNum type="arabicPeriod"/>
            </a:pPr>
            <a:r>
              <a:rPr b="0" i="0" lang="en-GB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Conduct regular progress reviews and incorporate feedback.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87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ashVTI">
  <a:themeElements>
    <a:clrScheme name="Custom 6">
      <a:dk1>
        <a:srgbClr val="000000"/>
      </a:dk1>
      <a:lt1>
        <a:srgbClr val="FFFFFF"/>
      </a:lt1>
      <a:dk2>
        <a:srgbClr val="0D1C3B"/>
      </a:dk2>
      <a:lt2>
        <a:srgbClr val="F5F2F9"/>
      </a:lt2>
      <a:accent1>
        <a:srgbClr val="1973EB"/>
      </a:accent1>
      <a:accent2>
        <a:srgbClr val="25C8A2"/>
      </a:accent2>
      <a:accent3>
        <a:srgbClr val="BF8ED1"/>
      </a:accent3>
      <a:accent4>
        <a:srgbClr val="FE733C"/>
      </a:accent4>
      <a:accent5>
        <a:srgbClr val="FE5A5A"/>
      </a:accent5>
      <a:accent6>
        <a:srgbClr val="1AC16E"/>
      </a:accent6>
      <a:hlink>
        <a:srgbClr val="1AC16E"/>
      </a:hlink>
      <a:folHlink>
        <a:srgbClr val="00B0F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2025-03-13T11:17:59Z</dcterms:created>
  <dc:creator>Jacque sonda</dc:creator>
</cp:coreProperties>
</file>