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Lato Ligh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  <p:embeddedFont>
      <p:font typeface="Open Sans Light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Mono-regular.fntdata"/><Relationship Id="rId61" Type="http://schemas.openxmlformats.org/officeDocument/2006/relationships/font" Target="fonts/LatoLight-boldItalic.fntdata"/><Relationship Id="rId20" Type="http://schemas.openxmlformats.org/officeDocument/2006/relationships/slide" Target="slides/slide16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8.xml"/><Relationship Id="rId66" Type="http://schemas.openxmlformats.org/officeDocument/2006/relationships/font" Target="fonts/OpenSansLight-regular.fntdata"/><Relationship Id="rId21" Type="http://schemas.openxmlformats.org/officeDocument/2006/relationships/slide" Target="slides/slide17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20.xml"/><Relationship Id="rId68" Type="http://schemas.openxmlformats.org/officeDocument/2006/relationships/font" Target="fonts/OpenSansLight-italic.fntdata"/><Relationship Id="rId23" Type="http://schemas.openxmlformats.org/officeDocument/2006/relationships/slide" Target="slides/slide19.xml"/><Relationship Id="rId67" Type="http://schemas.openxmlformats.org/officeDocument/2006/relationships/font" Target="fonts/OpenSansLight-bold.fntdata"/><Relationship Id="rId60" Type="http://schemas.openxmlformats.org/officeDocument/2006/relationships/font" Target="fonts/Lato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Lato-bold.fntdata"/><Relationship Id="rId10" Type="http://schemas.openxmlformats.org/officeDocument/2006/relationships/slide" Target="slides/slide6.xml"/><Relationship Id="rId54" Type="http://schemas.openxmlformats.org/officeDocument/2006/relationships/font" Target="fonts/Lato-regular.fntdata"/><Relationship Id="rId13" Type="http://schemas.openxmlformats.org/officeDocument/2006/relationships/slide" Target="slides/slide9.xml"/><Relationship Id="rId57" Type="http://schemas.openxmlformats.org/officeDocument/2006/relationships/font" Target="fonts/Lato-boldItalic.fntdata"/><Relationship Id="rId12" Type="http://schemas.openxmlformats.org/officeDocument/2006/relationships/slide" Target="slides/slide8.xml"/><Relationship Id="rId56" Type="http://schemas.openxmlformats.org/officeDocument/2006/relationships/font" Target="fonts/Lato-italic.fntdata"/><Relationship Id="rId15" Type="http://schemas.openxmlformats.org/officeDocument/2006/relationships/slide" Target="slides/slide11.xml"/><Relationship Id="rId59" Type="http://schemas.openxmlformats.org/officeDocument/2006/relationships/font" Target="fonts/LatoLight-bold.fntdata"/><Relationship Id="rId14" Type="http://schemas.openxmlformats.org/officeDocument/2006/relationships/slide" Target="slides/slide10.xml"/><Relationship Id="rId58" Type="http://schemas.openxmlformats.org/officeDocument/2006/relationships/font" Target="fonts/Lato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648cce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d648cce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5d8bd6a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5d8bd6a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lines are ignored by the shell entirely (except the shebang!)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d648cc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d648cc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Always comes as the first line of the script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648cc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648cc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6a45393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06a45393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06a45393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06a45393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06a45393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06a45393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06a45393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06a45393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06a45393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06a45393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06a45393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06a45393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d53bb24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d53bb24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5721470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5721470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06a45393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06a45393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06a45393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06a45393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06a45393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06a45393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d648cce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d648cce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06a4539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06a4539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06a45393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06a45393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06a4539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06a4539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06a45393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06a45393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57214703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57214703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06a453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06a453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06a45393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06a45393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d648cce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d648cce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Newer version of bash can also support ranges!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06a4539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06a4539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try running this, you can </a:t>
            </a:r>
            <a:r>
              <a:rPr lang="en"/>
              <a:t>stop it with CTRL+C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06a45393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06a45393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Prepare a directory for this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06a4539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06a4539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the exercise was changed, this </a:t>
            </a:r>
            <a:r>
              <a:rPr lang="en"/>
              <a:t>slide</a:t>
            </a:r>
            <a:r>
              <a:rPr lang="en"/>
              <a:t> no longer has the answer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5721470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5721470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06a4539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06a4539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also omit the ()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d648cce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d648cce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also omit the ()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5d8bd6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5d8bd6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06a45393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06a45393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6a4539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06a453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06a45393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06a45393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06a4539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06a4539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5d8bd6a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5d8bd6a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5d8bd6a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5d8bd6a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df073d99a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df073d99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df073d99a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df073d99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d8bd6a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d8bd6a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d8bd6a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d8bd6a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721470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5721470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721470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72147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721470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5721470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" y="410882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64" name="Google Shape;64;p11"/>
          <p:cNvSpPr/>
          <p:nvPr/>
        </p:nvSpPr>
        <p:spPr>
          <a:xfrm>
            <a:off x="3805198" y="4155667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1_2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" name="Google Shape;70;p13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▣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□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  <a:defRPr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Open Sans"/>
              <a:buNone/>
              <a:defRPr sz="2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▣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□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▣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□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Font typeface="Open Sans"/>
              <a:buChar char="▣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□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Font typeface="Open Sans"/>
              <a:buChar char="▣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□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▣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□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▣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□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▣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□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">
  <p:cSld name="TITLE_ONL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00500" y="0"/>
            <a:ext cx="3919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318998" y="2215416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425" y="4677025"/>
            <a:ext cx="725200" cy="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▣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□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▣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□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 Light"/>
              <a:buNone/>
              <a:def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▣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□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■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●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○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■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●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○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Char char="■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cal.ocf.i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cf.io/slack" TargetMode="External"/><Relationship Id="rId4" Type="http://schemas.openxmlformats.org/officeDocument/2006/relationships/hyperlink" Target="http://ocf.io/discord" TargetMode="External"/><Relationship Id="rId5" Type="http://schemas.openxmlformats.org/officeDocument/2006/relationships/hyperlink" Target="http://decal.ocf.i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OCF_USERNAME@ssh.ocf.berkeley.edu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youtube.com/watch?v=tc4ROCJYbm0" TargetMode="External"/><Relationship Id="rId4" Type="http://schemas.openxmlformats.org/officeDocument/2006/relationships/hyperlink" Target="http://www.leancrew.com/all-this/2011/12/more-shell-less-egg/" TargetMode="External"/><Relationship Id="rId5" Type="http://schemas.openxmlformats.org/officeDocument/2006/relationships/hyperlink" Target="https://tldp.org/LDP/Bash-Beginners-Guide/html/" TargetMode="External"/><Relationship Id="rId6" Type="http://schemas.openxmlformats.org/officeDocument/2006/relationships/hyperlink" Target="https://www.google.co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Shell Scripting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Lecture 2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joeyzli</a:t>
            </a:r>
            <a:r>
              <a:rPr lang="en">
                <a:solidFill>
                  <a:schemeClr val="dk1"/>
                </a:solidFill>
              </a:rPr>
              <a:t>, aaron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(slides courtesy of laksith &amp; trinityc)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477850"/>
            <a:ext cx="2894751" cy="1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Bash</a:t>
            </a:r>
            <a:endParaRPr sz="40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To run bash scripts:</a:t>
            </a:r>
            <a:endParaRPr sz="30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bash /path/to/script</a:t>
            </a:r>
            <a:r>
              <a:rPr lang="en"/>
              <a:t> (usually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.sh</a:t>
            </a:r>
            <a:r>
              <a:rPr lang="en"/>
              <a:t> file)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hmod+x /path/to/script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/path/to/script </a:t>
            </a:r>
            <a:r>
              <a:rPr lang="en"/>
              <a:t>(requires shebang)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a pound/sharp/hashtag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comment</a:t>
            </a:r>
            <a:endParaRPr sz="3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Shebang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78025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comment, specifies the interpreter to run the script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#!/bin/sh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#!/usr/bin/env python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#!/usr/bin/python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65500" y="10929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  <a:highlight>
                  <a:schemeClr val="dk1"/>
                </a:highlight>
              </a:rPr>
              <a:t>Bash</a:t>
            </a:r>
            <a:endParaRPr sz="3000">
              <a:solidFill>
                <a:schemeClr val="accent4"/>
              </a:solidFill>
              <a:highlight>
                <a:schemeClr val="dk1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Variables</a:t>
            </a:r>
            <a:endParaRPr b="1" sz="3000">
              <a:highlight>
                <a:schemeClr val="accent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Conditionals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Loops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Functions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variables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Whitespace matters!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interpolation with </a:t>
            </a:r>
            <a:r>
              <a:rPr lang="en">
                <a:solidFill>
                  <a:srgbClr val="CC0000"/>
                </a:solidFill>
              </a:rPr>
              <a:t>$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text with </a:t>
            </a:r>
            <a:r>
              <a:rPr lang="en">
                <a:solidFill>
                  <a:schemeClr val="accent1"/>
                </a:solidFill>
              </a:rPr>
              <a:t>echo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NAME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”value”</a:t>
            </a:r>
            <a:endParaRPr sz="30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 echo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“</a:t>
            </a: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$NAME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2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variables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Types? What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variables are untyped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contextual</a:t>
            </a:r>
            <a:endParaRPr/>
          </a:p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+ 1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variables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Types? What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variables are untyped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contextual</a:t>
            </a:r>
            <a:endParaRPr/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+ 1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 error!</a:t>
            </a:r>
            <a:endParaRPr sz="3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variables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solidFill>
                  <a:schemeClr val="accent1"/>
                </a:solidFill>
              </a:rPr>
              <a:t>expr</a:t>
            </a:r>
            <a:r>
              <a:rPr lang="en"/>
              <a:t> command to evaluate expressions</a:t>
            </a:r>
            <a:endParaRPr/>
          </a:p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expr </a:t>
            </a: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$FOO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+ 1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3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solidFill>
                  <a:schemeClr val="accent1"/>
                </a:solidFill>
              </a:rPr>
              <a:t>read</a:t>
            </a:r>
            <a:r>
              <a:rPr lang="en"/>
              <a:t> </a:t>
            </a:r>
            <a:r>
              <a:rPr lang="en"/>
              <a:t>command get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“-p” is for the optional prompt</a:t>
            </a:r>
            <a:endParaRPr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95" name="Google Shape;195;p32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read 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-p</a:t>
            </a: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“send: ”</a:t>
            </a: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FOO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 type “hi” and enter</a:t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“sent: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$FOO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27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sent: hi</a:t>
            </a:r>
            <a:endParaRPr sz="3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substitution allows you to use another command’s output to replace the text of the command</a:t>
            </a:r>
            <a:endParaRPr/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subshell</a:t>
            </a:r>
            <a:endParaRPr/>
          </a:p>
        </p:txBody>
      </p:sp>
      <p:sp>
        <p:nvSpPr>
          <p:cNvPr id="202" name="Google Shape;202;p33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FOO=$(expr 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1 + 1</a:t>
            </a: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2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$FOO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27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7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Logistics</a:t>
            </a:r>
            <a:endParaRPr sz="40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98225" y="1499000"/>
            <a:ext cx="82935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Lab02 </a:t>
            </a: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Vitamin02 </a:t>
            </a:r>
            <a:r>
              <a:rPr lang="en"/>
              <a:t>released, both due Saturday, 9/16</a:t>
            </a:r>
            <a:endParaRPr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700"/>
              <a:t>Lecture slides, recording, and lab will all be posted at </a:t>
            </a:r>
            <a:r>
              <a:rPr lang="en" sz="27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decal.ocf.io</a:t>
            </a:r>
            <a:r>
              <a:rPr lang="en"/>
              <a:t> per usual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208" name="Google Shape;208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Bash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Variables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Conditionals</a:t>
            </a:r>
            <a:endParaRPr b="1" sz="3000">
              <a:highlight>
                <a:schemeClr val="accent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Loops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Functions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r>
              <a:rPr lang="en"/>
              <a:t>checks</a:t>
            </a:r>
            <a:endParaRPr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16" name="Google Shape;216;p35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/>
              <a:t>Evaluates an expression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/>
              <a:t>Also synonymous with </a:t>
            </a:r>
            <a:r>
              <a:rPr lang="en" sz="2400">
                <a:solidFill>
                  <a:srgbClr val="6D9EEB"/>
                </a:solidFill>
              </a:rPr>
              <a:t>[]</a:t>
            </a:r>
            <a:endParaRPr sz="2400">
              <a:solidFill>
                <a:srgbClr val="6D9EE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/>
              <a:t>Sets exit status to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93C47D"/>
                </a:solidFill>
              </a:rPr>
              <a:t>0 (true)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DD7E6B"/>
                </a:solidFill>
              </a:rPr>
              <a:t>1 (false)</a:t>
            </a:r>
            <a:endParaRPr sz="2400">
              <a:solidFill>
                <a:srgbClr val="DD7E6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(Yup you read that right)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conditional checks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-eq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==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-ne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!=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-gt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&gt;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-ge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&gt;=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-lt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	-le 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conditional checks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test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zero = zero;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 sz="2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lang="en" sz="2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# 0 means true</a:t>
            </a:r>
            <a:endParaRPr sz="20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test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zero = one;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 sz="2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2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# 1 means false</a:t>
            </a:r>
            <a:endParaRPr sz="20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&amp;&amp; and || for shell,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/>
              <a:t>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/>
              <a:t>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“boolean” ops</a:t>
            </a:r>
            <a:endParaRPr/>
          </a:p>
        </p:txBody>
      </p:sp>
      <p:sp>
        <p:nvSpPr>
          <p:cNvPr id="237" name="Google Shape;237;p38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[ 0 -lt 1 ] &amp;&amp; [ 0 -gt 1 ];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 sz="2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[ 0 -lt 1 -o 0 -gt 1 ]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 sz="2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20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if...?</a:t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244" name="Google Shape;244;p39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-eq 79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“nice”</a:t>
            </a:r>
            <a:endParaRPr sz="2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2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...And what ifn’t</a:t>
            </a:r>
            <a:endParaRPr/>
          </a:p>
        </p:txBody>
      </p:sp>
      <p:sp>
        <p:nvSpPr>
          <p:cNvPr id="250" name="Google Shape;250;p40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251" name="Google Shape;251;p40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-eq 79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“nice”</a:t>
            </a:r>
            <a:endParaRPr sz="2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	echo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“darn”</a:t>
            </a:r>
            <a:endParaRPr sz="2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...And what ifn’t but if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258" name="Google Shape;258;p41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-eq 79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“nice”</a:t>
            </a:r>
            <a:endParaRPr sz="2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-eq 42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“the answer!”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	echo </a:t>
            </a:r>
            <a:r>
              <a:rPr lang="en" sz="2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“wat r numbers”</a:t>
            </a:r>
            <a:endParaRPr sz="2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one likes long if statements…</a:t>
            </a:r>
            <a:endParaRPr/>
          </a:p>
        </p:txBody>
      </p:sp>
      <p:sp>
        <p:nvSpPr>
          <p:cNvPr id="264" name="Google Shape;264;p42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-p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"are you 21?"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endParaRPr sz="2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2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$ANSWER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in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“yes”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"i give u cookie"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;;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“no”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"thats illegal"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;;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“are you?”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“lets not”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;;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*)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"please answer"</a:t>
            </a:r>
            <a:endParaRPr sz="20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esac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271" name="Google Shape;271;p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272" name="Google Shape;272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Bash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Variables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Conditionals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Loops</a:t>
            </a:r>
            <a:endParaRPr b="1" sz="3000">
              <a:highlight>
                <a:schemeClr val="accent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Functions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Course Resources</a:t>
            </a:r>
            <a:endParaRPr sz="40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91200" y="138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/>
              <a:t>Your facilitators!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Ed, Gradescope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/>
              <a:t>OCF Slack (</a:t>
            </a:r>
            <a:r>
              <a:rPr lang="en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ocf.io/slack</a:t>
            </a:r>
            <a:r>
              <a:rPr lang="en" sz="2400"/>
              <a:t>) or Discord (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ocf.io/discord</a:t>
            </a:r>
            <a:r>
              <a:rPr lang="en" sz="2400"/>
              <a:t>) #decal-general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/>
              <a:t>All materials available at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decal.ocf.io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/>
              <a:t>Ask questions / work on lab with us during live sessions! </a:t>
            </a:r>
            <a:r>
              <a:rPr lang="en"/>
              <a:t>(8-9 p.m. after live lecture)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your stuff in stuffs</a:t>
            </a:r>
            <a:endParaRPr/>
          </a:p>
        </p:txBody>
      </p:sp>
      <p:sp>
        <p:nvSpPr>
          <p:cNvPr id="278" name="Google Shape;278;p44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79" name="Google Shape;279;p44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SHEEP=(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"dos" "tre"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$SHEEP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$S 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sheep..."</a:t>
            </a:r>
            <a:endParaRPr sz="23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15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supports ranges too</a:t>
            </a:r>
            <a:endParaRPr/>
          </a:p>
        </p:txBody>
      </p:sp>
      <p:sp>
        <p:nvSpPr>
          <p:cNvPr id="285" name="Google Shape;285;p45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86" name="Google Shape;286;p45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n=0</a:t>
            </a:r>
            <a:endParaRPr sz="23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{1..10}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	n=$(expr $x + $n)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one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cho $n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ightmare nightmare </a:t>
            </a:r>
            <a:r>
              <a:rPr lang="en"/>
              <a:t>nightmare nightmare nightmare nightmare nightmare nightmare nightmare nightmare nightmare nightmare nightmare nightmare nightmare nightmare nightmare nightmare nightmare nightmare nightmare nightmare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loops</a:t>
            </a:r>
            <a:endParaRPr/>
          </a:p>
        </p:txBody>
      </p:sp>
      <p:sp>
        <p:nvSpPr>
          <p:cNvPr id="293" name="Google Shape;293;p46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2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2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"nightmare "</a:t>
            </a:r>
            <a:endParaRPr sz="2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2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618600" y="780600"/>
            <a:ext cx="34014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 to Exercise!</a:t>
            </a:r>
            <a:endParaRPr sz="4800"/>
          </a:p>
        </p:txBody>
      </p:sp>
      <p:sp>
        <p:nvSpPr>
          <p:cNvPr id="299" name="Google Shape;299;p47"/>
          <p:cNvSpPr txBox="1"/>
          <p:nvPr>
            <p:ph idx="4294967295" type="body"/>
          </p:nvPr>
        </p:nvSpPr>
        <p:spPr>
          <a:xfrm>
            <a:off x="4237850" y="724200"/>
            <a:ext cx="45387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 ls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.txt b.txt c.txt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 ./mycoolscript.sh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 ls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a.txt b.txt c.txt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ew_a.txt new_b.txt new_c.txt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618600" y="2656400"/>
            <a:ext cx="32949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write a script that copies files in our current directory into new files with “new” prepended to the contents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618600" y="780600"/>
            <a:ext cx="34014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 to Exercise!</a:t>
            </a:r>
            <a:endParaRPr sz="4800"/>
          </a:p>
        </p:txBody>
      </p:sp>
      <p:sp>
        <p:nvSpPr>
          <p:cNvPr id="306" name="Google Shape;306;p48"/>
          <p:cNvSpPr txBox="1"/>
          <p:nvPr>
            <p:ph idx="4294967295" type="body"/>
          </p:nvPr>
        </p:nvSpPr>
        <p:spPr>
          <a:xfrm>
            <a:off x="4237850" y="724200"/>
            <a:ext cx="45387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#! /bin/sh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FILES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(ls *.txt)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$FILES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mv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$FILE new_$FILE</a:t>
            </a:r>
            <a:endParaRPr sz="23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/>
          </a:p>
        </p:txBody>
      </p:sp>
      <p:sp>
        <p:nvSpPr>
          <p:cNvPr id="307" name="Google Shape;307;p48"/>
          <p:cNvSpPr txBox="1"/>
          <p:nvPr>
            <p:ph type="title"/>
          </p:nvPr>
        </p:nvSpPr>
        <p:spPr>
          <a:xfrm>
            <a:off x="618600" y="2656400"/>
            <a:ext cx="32949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Let’s write a script that renames files in our current directory</a:t>
            </a:r>
            <a:endParaRPr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Bash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Variables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Conditionals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Loops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Functions</a:t>
            </a:r>
            <a:endParaRPr b="1" sz="3000">
              <a:highlight>
                <a:schemeClr val="accent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</a:t>
            </a:r>
            <a:endParaRPr/>
          </a:p>
        </p:txBody>
      </p:sp>
      <p:sp>
        <p:nvSpPr>
          <p:cNvPr id="320" name="Google Shape;320;p50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greet() {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   echo 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"hey there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$1</a:t>
            </a:r>
            <a:r>
              <a:rPr lang="en" sz="2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greet</a:t>
            </a: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“sysadmin decal”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hey there sysadmin decal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script </a:t>
            </a:r>
            <a:r>
              <a:rPr lang="en"/>
              <a:t>args</a:t>
            </a:r>
            <a:r>
              <a:rPr lang="en"/>
              <a:t> are stored the same way as with functions</a:t>
            </a:r>
            <a:endParaRPr/>
          </a:p>
        </p:txBody>
      </p:sp>
      <p:sp>
        <p:nvSpPr>
          <p:cNvPr id="327" name="Google Shape;327;p51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8" name="Google Shape;328;p51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# in terminal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ls 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b.txt a.txt c.txt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# script.sh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ls $1 | sort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# in terminal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./script.sh 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a.txt b.txt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c.txt</a:t>
            </a:r>
            <a:endParaRPr sz="23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334" name="Google Shape;334;p5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335" name="Google Shape;335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Bash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Variables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Conditionals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Loops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AutoNum type="arabicPeriod"/>
            </a:pPr>
            <a:r>
              <a:rPr lang="en" sz="3000">
                <a:solidFill>
                  <a:schemeClr val="accent4"/>
                </a:solidFill>
              </a:rPr>
              <a:t>Functions</a:t>
            </a: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Streams</a:t>
            </a:r>
            <a:endParaRPr b="1" sz="30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echo </a:t>
            </a:r>
            <a:r>
              <a:rPr lang="en" sz="27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"hello" 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&gt; out.txt</a:t>
            </a:r>
            <a:endParaRPr sz="27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6D9EE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&gt;</a:t>
            </a:r>
            <a:r>
              <a:rPr lang="en"/>
              <a:t> to output to somewhere else,</a:t>
            </a:r>
            <a:br>
              <a:rPr lang="en"/>
            </a:br>
            <a:r>
              <a:rPr lang="en"/>
              <a:t>like a text file!</a:t>
            </a:r>
            <a:endParaRPr/>
          </a:p>
        </p:txBody>
      </p:sp>
      <p:sp>
        <p:nvSpPr>
          <p:cNvPr id="342" name="Google Shape;342;p53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Engaging with this lecture</a:t>
            </a:r>
            <a:endParaRPr sz="40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98225" y="1499000"/>
            <a:ext cx="82935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▣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Connect to </a:t>
            </a:r>
            <a:r>
              <a:rPr lang="en"/>
              <a:t>the shell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(follow along!)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□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ssh $</a:t>
            </a:r>
            <a:r>
              <a:rPr lang="en" sz="2000" u="sng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OCF_USERNAME@ssh.ocf.berkeley.edu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/>
              <a:t>Open a shell in your terminal locally</a:t>
            </a:r>
            <a:endParaRPr sz="20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▣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Ask questions!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□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During live sessions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□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On #decal-general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2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&lt; file</a:t>
            </a:r>
            <a:endParaRPr sz="2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6D9EE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&lt;</a:t>
            </a:r>
            <a:r>
              <a:rPr lang="en"/>
              <a:t> to take input</a:t>
            </a:r>
            <a:br>
              <a:rPr lang="en"/>
            </a:br>
            <a:r>
              <a:rPr lang="en"/>
              <a:t>from a file!</a:t>
            </a:r>
            <a:endParaRPr/>
          </a:p>
        </p:txBody>
      </p:sp>
      <p:sp>
        <p:nvSpPr>
          <p:cNvPr id="349" name="Google Shape;349;p54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idx="2" type="body"/>
          </p:nvPr>
        </p:nvSpPr>
        <p:spPr>
          <a:xfrm>
            <a:off x="4196350" y="0"/>
            <a:ext cx="4755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command1 | command2</a:t>
            </a:r>
            <a:endParaRPr sz="28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55"/>
          <p:cNvSpPr txBox="1"/>
          <p:nvPr>
            <p:ph type="title"/>
          </p:nvPr>
        </p:nvSpPr>
        <p:spPr>
          <a:xfrm>
            <a:off x="452300" y="1359125"/>
            <a:ext cx="32670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401200" y="2383900"/>
            <a:ext cx="32670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 output of first command and “pipe” it into the second one, connecting stdin and stdout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Additional Notes</a:t>
            </a:r>
            <a:endParaRPr sz="4000"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691200" y="1261275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Python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rgparse</a:t>
            </a:r>
            <a:r>
              <a:rPr lang="en" sz="2000"/>
              <a:t>: easy CLI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abric</a:t>
            </a:r>
            <a:r>
              <a:rPr lang="en" sz="2000"/>
              <a:t>: easy deployment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" sz="2000"/>
              <a:t>: generally useful for infrastructure-related tasks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sutil</a:t>
            </a:r>
            <a:r>
              <a:rPr lang="en" sz="2000"/>
              <a:t>: monitor system info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Use </a:t>
            </a:r>
            <a:r>
              <a:rPr b="1" lang="en" sz="2000"/>
              <a:t>bash</a:t>
            </a:r>
            <a:r>
              <a:rPr lang="en" sz="2000"/>
              <a:t> when the functionality you want is easily expressed as a composition of command line tools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/>
              <a:t>Common file manipulation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Use </a:t>
            </a:r>
            <a:r>
              <a:rPr b="1" lang="en" sz="2000"/>
              <a:t>Python</a:t>
            </a:r>
            <a:r>
              <a:rPr lang="en" sz="2000"/>
              <a:t> when you need “heavy lifting” with complex control structures, messy state, recursion, OOP, etc.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Other Resources</a:t>
            </a:r>
            <a:endParaRPr sz="4000"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▣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AT&amp;T Archives: The UNIX Operating System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▣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Knuth and McIlroy Word Count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▣"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Linux Documentation Project: Bash Guide for Beginners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▣"/>
            </a:pPr>
            <a:r>
              <a:rPr lang="en" sz="2600" u="sng">
                <a:solidFill>
                  <a:schemeClr val="hlink"/>
                </a:solidFill>
                <a:hlinkClick r:id="rId6"/>
              </a:rPr>
              <a:t>Honestly, Google is your best friend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SzPts val="2600"/>
              <a:buFont typeface="Courier New"/>
              <a:buChar char="▣"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man bash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OCF logo assets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6298225" y="4323475"/>
            <a:ext cx="2160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Copy-paste these!!!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DO NOT MODIFY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75" name="Google Shape;3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75" y="219950"/>
            <a:ext cx="3403648" cy="17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625" y="324923"/>
            <a:ext cx="1430850" cy="18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83699"/>
            <a:ext cx="4529900" cy="216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Individually cropped sticker assets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59"/>
          <p:cNvPicPr preferRelativeResize="0"/>
          <p:nvPr/>
        </p:nvPicPr>
        <p:blipFill rotWithShape="1">
          <a:blip r:embed="rId3">
            <a:alphaModFix/>
          </a:blip>
          <a:srcRect b="63363" l="0" r="63363" t="0"/>
          <a:stretch/>
        </p:blipFill>
        <p:spPr>
          <a:xfrm>
            <a:off x="234075" y="242225"/>
            <a:ext cx="1205300" cy="1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9"/>
          <p:cNvSpPr txBox="1"/>
          <p:nvPr/>
        </p:nvSpPr>
        <p:spPr>
          <a:xfrm>
            <a:off x="6298225" y="4323475"/>
            <a:ext cx="2160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Copy-paste these!!!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DO NOT MODIFY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85" name="Google Shape;385;p59"/>
          <p:cNvPicPr preferRelativeResize="0"/>
          <p:nvPr/>
        </p:nvPicPr>
        <p:blipFill rotWithShape="1">
          <a:blip r:embed="rId3">
            <a:alphaModFix/>
          </a:blip>
          <a:srcRect b="66413" l="33572" r="32840" t="0"/>
          <a:stretch/>
        </p:blipFill>
        <p:spPr>
          <a:xfrm>
            <a:off x="1568150" y="292400"/>
            <a:ext cx="1104950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9"/>
          <p:cNvPicPr preferRelativeResize="0"/>
          <p:nvPr/>
        </p:nvPicPr>
        <p:blipFill rotWithShape="1">
          <a:blip r:embed="rId3">
            <a:alphaModFix/>
          </a:blip>
          <a:srcRect b="66173" l="63366" r="2807" t="0"/>
          <a:stretch/>
        </p:blipFill>
        <p:spPr>
          <a:xfrm>
            <a:off x="2845224" y="334700"/>
            <a:ext cx="1112825" cy="1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9"/>
          <p:cNvPicPr preferRelativeResize="0"/>
          <p:nvPr/>
        </p:nvPicPr>
        <p:blipFill rotWithShape="1">
          <a:blip r:embed="rId3">
            <a:alphaModFix/>
          </a:blip>
          <a:srcRect b="34049" l="0" r="66173" t="32124"/>
          <a:stretch/>
        </p:blipFill>
        <p:spPr>
          <a:xfrm>
            <a:off x="257025" y="1447525"/>
            <a:ext cx="1112825" cy="1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9"/>
          <p:cNvPicPr preferRelativeResize="0"/>
          <p:nvPr/>
        </p:nvPicPr>
        <p:blipFill rotWithShape="1">
          <a:blip r:embed="rId3">
            <a:alphaModFix/>
          </a:blip>
          <a:srcRect b="33841" l="30718" r="35695" t="32572"/>
          <a:stretch/>
        </p:blipFill>
        <p:spPr>
          <a:xfrm>
            <a:off x="1526225" y="1508500"/>
            <a:ext cx="1104950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9"/>
          <p:cNvPicPr preferRelativeResize="0"/>
          <p:nvPr/>
        </p:nvPicPr>
        <p:blipFill rotWithShape="1">
          <a:blip r:embed="rId3">
            <a:alphaModFix/>
          </a:blip>
          <a:srcRect b="33770" l="62318" r="4734" t="33282"/>
          <a:stretch/>
        </p:blipFill>
        <p:spPr>
          <a:xfrm>
            <a:off x="2824425" y="1519038"/>
            <a:ext cx="1083875" cy="10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9"/>
          <p:cNvPicPr preferRelativeResize="0"/>
          <p:nvPr/>
        </p:nvPicPr>
        <p:blipFill rotWithShape="1">
          <a:blip r:embed="rId3">
            <a:alphaModFix/>
          </a:blip>
          <a:srcRect b="0" l="0" r="64574" t="64574"/>
          <a:stretch/>
        </p:blipFill>
        <p:spPr>
          <a:xfrm>
            <a:off x="253975" y="2518650"/>
            <a:ext cx="1165500" cy="11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9"/>
          <p:cNvPicPr preferRelativeResize="0"/>
          <p:nvPr/>
        </p:nvPicPr>
        <p:blipFill rotWithShape="1">
          <a:blip r:embed="rId3">
            <a:alphaModFix/>
          </a:blip>
          <a:srcRect b="2923" l="34134" r="34156" t="65367"/>
          <a:stretch/>
        </p:blipFill>
        <p:spPr>
          <a:xfrm>
            <a:off x="1557088" y="2640925"/>
            <a:ext cx="1043225" cy="10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9"/>
          <p:cNvPicPr preferRelativeResize="0"/>
          <p:nvPr/>
        </p:nvPicPr>
        <p:blipFill rotWithShape="1">
          <a:blip r:embed="rId3">
            <a:alphaModFix/>
          </a:blip>
          <a:srcRect b="0" l="65382" r="0" t="65382"/>
          <a:stretch/>
        </p:blipFill>
        <p:spPr>
          <a:xfrm>
            <a:off x="2845225" y="2613450"/>
            <a:ext cx="1138875" cy="11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Bash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Variables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Conditionals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Loops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Functions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should I learn to script?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300"/>
              <a:buChar char="▣"/>
            </a:pPr>
            <a:r>
              <a:rPr lang="en" sz="2300">
                <a:solidFill>
                  <a:srgbClr val="FFFFFF"/>
                </a:solidFill>
              </a:rPr>
              <a:t>You’re a sysadmin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▣"/>
            </a:pPr>
            <a:r>
              <a:rPr lang="en" sz="2300">
                <a:solidFill>
                  <a:srgbClr val="FFFFFF"/>
                </a:solidFill>
              </a:rPr>
              <a:t>You have to run some commands all the time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▣"/>
            </a:pPr>
            <a:r>
              <a:rPr lang="en" sz="2300">
                <a:solidFill>
                  <a:srgbClr val="FFFFFF"/>
                </a:solidFill>
              </a:rPr>
              <a:t>But you want to be </a:t>
            </a:r>
            <a:r>
              <a:rPr lang="en" sz="2300" strike="sngStrike">
                <a:solidFill>
                  <a:srgbClr val="FFFFFF"/>
                </a:solidFill>
              </a:rPr>
              <a:t>lazy</a:t>
            </a:r>
            <a:r>
              <a:rPr lang="en" sz="2300">
                <a:solidFill>
                  <a:srgbClr val="FFFFFF"/>
                </a:solidFill>
              </a:rPr>
              <a:t> DRY (Don’t Repeat Yourself)</a:t>
            </a:r>
            <a:endParaRPr b="1"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▣"/>
            </a:pPr>
            <a:r>
              <a:rPr lang="en" sz="2300">
                <a:solidFill>
                  <a:srgbClr val="FFFFFF"/>
                </a:solidFill>
              </a:rPr>
              <a:t>Describe your task as a step-by-step set of instructions so that a computer can do it for you!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723" y="427423"/>
            <a:ext cx="4246550" cy="4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</a:t>
            </a:r>
            <a:endParaRPr sz="4800"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on the menu?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highlight>
                  <a:schemeClr val="accent5"/>
                </a:highlight>
              </a:rPr>
              <a:t>Bash</a:t>
            </a:r>
            <a:endParaRPr b="1" sz="3000">
              <a:highlight>
                <a:schemeClr val="accent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Variables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Conditionals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Loops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Functions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Bash</a:t>
            </a:r>
            <a:endParaRPr sz="4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A shell…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Expanded version of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en" sz="3000"/>
              <a:t>(also a shell)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And also a programming language!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CF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ECD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