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MCO y errores del modelo de acuerdo a los supuestos del Teorema Gauss-Markov.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Chávez Huapeo Jacqueline, Flores Ochoa Sofia Libertad, Mendoza Esteban Lizzet, López Carmona Audrey Carolina, Rosas Moreno Alesi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Mínimos Cuadrados Ordinarios(MCO)</a:t>
                </a:r>
              </a:p>
              <a:p>
                <a:pPr lvl="0" indent="0" marL="0">
                  <a:buNone/>
                </a:pPr>
                <a:r>
                  <a:rPr/>
                  <a:t>Es una regresión lineal común donde se obtiene estimaciones de parámetros, que describe la relación entre una o más variables cuantitativas independiente y una variable dependiente.</a:t>
                </a:r>
              </a:p>
              <a:p>
                <a:pPr lvl="0" indent="0" marL="0">
                  <a:buNone/>
                </a:pPr>
                <a:r>
                  <a:rPr b="1"/>
                  <a:t>¿Cómo se estima?</a:t>
                </a:r>
                <a:r>
                  <a:rPr/>
                  <a:t> Suponemos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acc>
                      <m:r>
                        <m:t>X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+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y la parte de los residuos los definimos como: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acc>
                      <m:r>
                        <m:t>X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∑</m:t>
                      </m:r>
                      <m:acc>
                        <m:accPr>
                          <m:chr m:val="̂"/>
                        </m:accPr>
                        <m:e>
                          <m:sSub>
                            <m:e>
                              <m:r>
                                <m:t>u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∑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̂"/>
                                </m:acc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buNone/>
                </a:pPr>
                <a:r>
                  <a:rPr/>
                  <a:t>Con eso definido, buscamos reducir la diferencia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Y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</m:accPr>
                                    <m:e>
                                      <m:sSub>
                                        <m:e>
                                          <m: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</m:accPr>
                                    <m:e>
                                      <m:sSub>
                                        <m:e>
                                          <m:r>
                                            <m:t>β</m:t>
                                          </m:r>
                                        </m:e>
                                        <m:sub>
                                          <m: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m:t>X</m:t>
                                  </m:r>
                                  <m:r>
                                    <m:t>i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acc>
                            <m:accPr>
                              <m:chr m:val="̂"/>
                            </m:accPr>
                            <m:e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β</m:t>
                                  </m:r>
                                </m:e>
                              </m:acc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hay que observar que suponemos que n observaciones por lo tanto: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y despejamos: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buNone/>
                </a:pPr>
                <a:r>
                  <a:rPr/>
                  <a:t>Para el caso de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rPr>
                            <m:sty m:val="p"/>
                          </m:rPr>
                          <m:t>∂</m:t>
                        </m:r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sSub>
                                      <m:e>
                                        <m:r>
                                          <m:t>β</m:t>
                                        </m:r>
                                      </m:e>
                                      <m:sub>
                                        <m: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m:t>X</m:t>
                                </m:r>
                                <m:r>
                                  <m:t>i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m:t>∂</m:t>
                        </m:r>
                        <m:acc>
                          <m:accPr>
                            <m:chr m:val="̂"/>
                          </m:accPr>
                          <m:e>
                            <m:sSub>
                              <m:e>
                                <m:r>
                                  <m:t>β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∑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β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∑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u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desarollamos y reemplazamos el valor de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β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Sup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∑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̂"/>
                        </m:accPr>
                        <m:e>
                          <m:r>
                            <m:t>β</m:t>
                          </m:r>
                        </m:e>
                      </m:acc>
                      <m:r>
                        <m:rPr>
                          <m:sty m:val="p"/>
                        </m:rPr>
                        <m:t>_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sSup>
                        <m:e>
                          <m:r>
                            <m:t> 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−</m:t>
                      </m:r>
                      <m:acc>
                        <m:accPr>
                          <m:chr m:val="‾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∑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acc>
                            <m:accPr>
                              <m:chr m:val="̂"/>
                            </m:accPr>
                            <m:e>
                              <m:r>
                                <m:t>β</m:t>
                              </m:r>
                            </m:e>
                          </m:acc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∑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∑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∑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Sup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acc>
                            <m:accPr>
                              <m:chr m:val="‾"/>
                            </m:accPr>
                            <m:e>
                              <m:r>
                                <m:t>X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m:t>∑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Supestos del Teorema Gauss-Markov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1. Linealidad en los parámetros</a:t>
                </a:r>
              </a:p>
              <a:p>
                <a:pPr lvl="0" indent="0" marL="0">
                  <a:buNone/>
                </a:pPr>
                <a:r>
                  <a:rPr/>
                  <a:t>El modelo es lineal en los coeficientes.</a:t>
                </a:r>
                <a:br/>
                <a:r>
                  <a:rPr/>
                  <a:t>Cada regresor contribuye de manera aditiva y proporcional.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2. Los valores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 b="1"/>
                  <a:t> son fijos</a:t>
                </a:r>
              </a:p>
              <a:p>
                <a:pPr lvl="0" indent="0" marL="0">
                  <a:buNone/>
                </a:pPr>
                <a:r>
                  <a:rPr/>
                  <a:t>Establece que los valores de las variables explicativas se consideran fijos en muestras repetidas y son independientes del término de error o perturbación.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3. Media condicional de los errores</a:t>
                </a:r>
              </a:p>
              <a:p>
                <a:pPr lvl="0" indent="0" marL="0">
                  <a:buNone/>
                </a:pPr>
                <a:r>
                  <a:rPr/>
                  <a:t>El error tiene esperanza cero.</a:t>
                </a:r>
                <a:br/>
                <a:r>
                  <a:rPr/>
                  <a:t>El modelo no se inclina sistemáticamente hacia arriba o hacia abajo.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ε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4. Homocedasticidad</a:t>
                </a:r>
              </a:p>
              <a:p>
                <a:pPr lvl="0" indent="0" marL="0">
                  <a:buNone/>
                </a:pPr>
                <a:r>
                  <a:rPr/>
                  <a:t>La varianza del error es la misma en todos los niveles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Var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ε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5. No autocorrelación</a:t>
                </a:r>
              </a:p>
              <a:p>
                <a:pPr lvl="0" indent="0" marL="0">
                  <a:buNone/>
                </a:pPr>
                <a:r>
                  <a:rPr/>
                  <a:t>Los errores no guardan memoria entre sí.</a:t>
                </a:r>
                <a:br/>
                <a:r>
                  <a:rPr/>
                  <a:t>El error de una observación no predice el de otra.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Cov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ε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ε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i</m:t>
                      </m:r>
                      <m:r>
                        <m:rPr>
                          <m:sty m:val="p"/>
                        </m:rPr>
                        <m:t>≠</m:t>
                      </m:r>
                      <m:r>
                        <m:t>j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6. Los errores son no correlacionados con las variables explicativas</a:t>
                </a:r>
              </a:p>
              <a:p>
                <a:pPr lvl="0" indent="0" marL="0">
                  <a:buNone/>
                </a:pPr>
                <a:r>
                  <a:rPr i="1"/>
                  <a:t>(Exogeneidad / media condicional cero)</a:t>
                </a:r>
              </a:p>
              <a:p>
                <a:pPr lvl="0" indent="0" marL="0">
                  <a:buNone/>
                </a:pPr>
                <a:r>
                  <a:rPr/>
                  <a:t>“Dado lo que sé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el promedio del error es cero.”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ε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t> </m:t>
                      </m:r>
                      <m:r>
                        <m:rPr>
                          <m:sty m:val="p"/>
                        </m:rPr>
                        <m:t>⇔</m:t>
                      </m:r>
                      <m:r>
                        <m:t> </m:t>
                      </m:r>
                      <m:r>
                        <m:rPr>
                          <m:sty m:val="p"/>
                        </m:rPr>
                        <m:t>Cov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ε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7. El número de observaciones debe ser mayor al número de parámetros a estimar</a:t>
                </a:r>
              </a:p>
              <a:p>
                <a:pPr lvl="0" indent="0" marL="0">
                  <a:buNone/>
                </a:pPr>
                <a:r>
                  <a:rPr i="1"/>
                  <a:t>(Identificación y grados de libertad)</a:t>
                </a:r>
              </a:p>
              <a:p>
                <a:pPr lvl="0" indent="0" marL="0">
                  <a:buNone/>
                </a:pPr>
                <a:r>
                  <a:rPr/>
                  <a:t>“Necesito más datos que incógnitas para identificar el modelo y medir el error.”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número de observaciones</a:t>
                </a:r>
                <a:br/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</m:oMath>
                </a14:m>
                <a:r>
                  <a:rPr/>
                  <a:t> número de parámetros (incluye intercepto)</a:t>
                </a:r>
              </a:p>
              <a:p>
                <a:pPr lvl="0" indent="0" marL="0">
                  <a:buNone/>
                </a:pPr>
                <a:r>
                  <a:rPr b="1"/>
                  <a:t>Grados de libertad: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n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p</m:t>
                      </m:r>
                      <m:r>
                        <m:rPr>
                          <m:sty m:val="p"/>
                        </m:rPr>
                        <m:t>&gt;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8. Los valores de cada vector en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 b="1"/>
                  <a:t> no son iguales</a:t>
                </a:r>
              </a:p>
              <a:p>
                <a:pPr lvl="0" indent="0" marL="0">
                  <a:buNone/>
                </a:pPr>
                <a:r>
                  <a:rPr i="1"/>
                  <a:t>(No es constante / no todos sus valores son iguales)</a:t>
                </a:r>
              </a:p>
              <a:p>
                <a:pPr lvl="0" indent="0" marL="0">
                  <a:buNone/>
                </a:pPr>
                <a:r>
                  <a:rPr/>
                  <a:t>“Para identificar el efecto de un regresor, éste debe cambiar en los datos.”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Var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&gt;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9. El modelo está bien especificado</a:t>
                </a:r>
              </a:p>
              <a:p>
                <a:pPr lvl="0" indent="0" marL="0">
                  <a:buNone/>
                </a:pPr>
                <a:r>
                  <a:rPr i="1"/>
                  <a:t>(Forma funcional y variables relevantes/irrelevantes)</a:t>
                </a:r>
              </a:p>
              <a:p>
                <a:pPr lvl="0" indent="0" marL="0">
                  <a:buNone/>
                </a:pPr>
                <a:r>
                  <a:rPr/>
                  <a:t>“La forma del modelo es la adecuada y las variables relevantes están incluidas.”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X</m:t>
                      </m:r>
                      <m:r>
                        <m:t>β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10. No hay multicolinealidad perfecta</a:t>
                </a:r>
              </a:p>
              <a:p>
                <a:pPr lvl="0" indent="0" marL="0">
                  <a:buNone/>
                </a:pPr>
                <a:r>
                  <a:rPr i="1"/>
                  <a:t>(Rango completo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 i="1"/>
                  <a:t>)</a:t>
                </a:r>
              </a:p>
              <a:p>
                <a:pPr lvl="0" indent="0" marL="0">
                  <a:buNone/>
                </a:pPr>
                <a:r>
                  <a:rPr/>
                  <a:t>“Ningún regresor es combinación lineal exacta de otros.”</a:t>
                </a:r>
              </a:p>
              <a:p>
                <a:pPr lvl="0" indent="0" marL="0">
                  <a:buNone/>
                </a:pPr>
                <a:r>
                  <a:rPr b="1"/>
                  <a:t>Condición: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t>X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es invertible.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Errores del modelo de acuerdo a los supuestos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1. Multicolinealidad</a:t>
                </a:r>
              </a:p>
              <a:p>
                <a:pPr lvl="0" indent="0" marL="0">
                  <a:buNone/>
                </a:pPr>
                <a:r>
                  <a:rPr/>
                  <a:t>Correlación fuerte entre variables explicativas.</a:t>
                </a:r>
              </a:p>
              <a:p>
                <a:pPr lvl="0" indent="0" marL="0">
                  <a:buNone/>
                </a:pPr>
                <a:r>
                  <a:rPr b="1" i="1"/>
                  <a:t>Consecuencias:</a:t>
                </a:r>
                <a:r>
                  <a:rPr/>
                  <a:t> Varianzas grandes, coeficientes imprecisos, dificultad para interpretar.</a:t>
                </a:r>
              </a:p>
              <a:p>
                <a:pPr lvl="0" indent="0" marL="0">
                  <a:buNone/>
                </a:pPr>
                <a:r>
                  <a:rPr b="1" i="1"/>
                  <a:t>Detección:</a:t>
                </a:r>
                <a:r>
                  <a:rPr/>
                  <a:t> R² alto pero t pequeños, Correlaciones &gt; 0.8, FIV &gt; 10</a:t>
                </a:r>
              </a:p>
              <a:p>
                <a:pPr lvl="0" indent="0" marL="0">
                  <a:buNone/>
                </a:pPr>
                <a:r>
                  <a:rPr b="1" i="1"/>
                  <a:t>Corrección</a:t>
                </a:r>
                <a:r>
                  <a:rPr i="1"/>
                  <a:t>:</a:t>
                </a:r>
                <a:r>
                  <a:rPr/>
                  <a:t> Eliminar variables correlacionadas , Usar transformaciones, Aumentar muestra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2. Heterocedasticidad</a:t>
                </a:r>
              </a:p>
              <a:p>
                <a:pPr lvl="0" indent="0" marL="0">
                  <a:buNone/>
                </a:pPr>
                <a:r>
                  <a:rPr/>
                  <a:t>Varianza no constante de los errores. </a:t>
                </a:r>
                <a:r>
                  <a:rPr b="1" i="1"/>
                  <a:t>Consecuencias:</a:t>
                </a:r>
                <a:r>
                  <a:rPr/>
                  <a:t> Errores estándar incorrectos, pruebas t y F poco fiables.</a:t>
                </a:r>
              </a:p>
              <a:p>
                <a:pPr lvl="0" indent="0" marL="0">
                  <a:buNone/>
                </a:pPr>
                <a:r>
                  <a:rPr b="1" i="1"/>
                  <a:t>Detección:</a:t>
                </a:r>
                <a:r>
                  <a:rPr/>
                  <a:t> Gráficos de residuos, Pruebas de Park, Glejser y White </a:t>
                </a:r>
                <a:r>
                  <a:rPr b="1" i="1"/>
                  <a:t>Corrección:</a:t>
                </a:r>
                <a:r>
                  <a:rPr/>
                  <a:t> Mínimos cuadrados ponderados, Errores robustos, Transformaciones logarítmicas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3. Autocorrelación</a:t>
                </a:r>
              </a:p>
              <a:p>
                <a:pPr lvl="0" indent="0" marL="0">
                  <a:buNone/>
                </a:pPr>
                <a:r>
                  <a:rPr/>
                  <a:t>Correlación entre errores (común en series de tiempo).</a:t>
                </a:r>
              </a:p>
              <a:p>
                <a:pPr lvl="0" indent="0" marL="0">
                  <a:buNone/>
                </a:pPr>
                <a:r>
                  <a:rPr i="1"/>
                  <a:t>Consecuencias:</a:t>
                </a:r>
                <a:r>
                  <a:rPr/>
                  <a:t> Estimaciones ineficientes, hipótesis inválidas.</a:t>
                </a:r>
              </a:p>
              <a:p>
                <a:pPr lvl="0" indent="0" marL="0">
                  <a:buNone/>
                </a:pPr>
                <a:r>
                  <a:rPr i="1"/>
                  <a:t>Detección:</a:t>
                </a:r>
                <a:r>
                  <a:rPr/>
                  <a:t> Gráficos de residuos, Durbin-Watson, Breusch-Godfrey</a:t>
                </a:r>
              </a:p>
              <a:p>
                <a:pPr lvl="0" indent="0" marL="0">
                  <a:buNone/>
                </a:pPr>
                <a:r>
                  <a:rPr i="1"/>
                  <a:t>Corrección:</a:t>
                </a:r>
                <a:r>
                  <a:rPr/>
                  <a:t> Revisar modelo, Usar MCG/MCGF, Corrección de Newey-West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4.Error de Especificación</a:t>
                </a:r>
              </a:p>
              <a:p>
                <a:pPr lvl="0" indent="0" marL="0">
                  <a:buNone/>
                </a:pPr>
                <a:r>
                  <a:rPr/>
                  <a:t>Es una violación al Supuesto 9 del MCRL, que establece que “el modelo está correctamente especificado, por lo que no hay sesgo de especificación”.</a:t>
                </a:r>
              </a:p>
              <a:p>
                <a:pPr lvl="0" indent="0" marL="0">
                  <a:buNone/>
                </a:pPr>
                <a:r>
                  <a:rPr i="1"/>
                  <a:t>Consecuencias:</a:t>
                </a:r>
                <a:r>
                  <a:rPr/>
                  <a:t> Cuando ocurre un error de especificación: Se violan los supuestos del MCRL,el estimador de MCO pierde la propiedad de ser MELI(insesgado y de varianza mínima).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¿Cuándo no se cumplen los supuestos?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Error de específicación.</a:t>
                </a:r>
                <a:r>
                  <a:rPr/>
                  <a:t> Este comete una violación al supuesto 1 de linealidad en los parámetros y a su vez el 9 que nos dice que el modelo está bien especificado.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Error de Multicolinealidad.</a:t>
                </a:r>
                <a:r>
                  <a:rPr/>
                  <a:t> Va directamente en contra de del supuesto 10 que nos dice que no hay multicolinealidad perfecta. Esto produce coeficientes inestables, errores estándar grandes y mala precisión en las inferencias.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startAt="3" type="arabicPeriod"/>
                </a:pPr>
                <a:r>
                  <a:rPr b="1"/>
                  <a:t>Error de Heterocedasticidad.</a:t>
                </a:r>
                <a:r>
                  <a:rPr/>
                  <a:t> Este error esta dado por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ϵ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≠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Afecta directamente al supuesto 4 que nos dice que la varianza del modelo es homoscedástica. Lo que afecta la efciencia, los erroes estandar e incluso pueden cometer errores de significancia.</a:t>
                </a:r>
              </a:p>
              <a:p>
                <a:pPr lvl="0" indent="-342900" marL="342900">
                  <a:buAutoNum startAt="3" type="arabicPeriod"/>
                </a:pPr>
                <a:r>
                  <a:rPr b="1"/>
                  <a:t>Error de Autocorrelación.</a:t>
                </a:r>
                <a:r>
                  <a:rPr/>
                  <a:t> Este error viola el supuesto 6 que nos dice que los errores son no correlacionados con las variables explicativas. Pierde precisión y confiabilidad en la inferencia estadística.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MCO y errores del modelo de acuerdo a los supuestos del Teorema Gauss-Markov.</dc:title>
  <dc:creator>Chávez Huapeo Jacqueline, Flores Ochoa Sofia Libertad, Mendoza Esteban Lizzet, López Carmona Audrey Carolina, Rosas Moreno Alesi</dc:creator>
  <cp:keywords/>
  <dcterms:created xsi:type="dcterms:W3CDTF">2025-10-02T13:05:19Z</dcterms:created>
  <dcterms:modified xsi:type="dcterms:W3CDTF">2025-10-02T13:05:19Z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