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8" r:id="rId10"/>
    <p:sldId id="271" r:id="rId11"/>
    <p:sldId id="265" r:id="rId12"/>
    <p:sldId id="272" r:id="rId13"/>
    <p:sldId id="267" r:id="rId14"/>
    <p:sldId id="273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5B7322-9F2B-8094-0585-2BD60C2214B3}" name="Jacqueline Clinesmith" initials="JC" userId="9175e71864278dc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DB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are we trying to Do?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exploration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Analysis Results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5569E-61C4-4854-A8C8-1CA010C45E19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AC333-CCFF-4802-B372-7E7ACDD67657}">
      <dgm:prSet phldrT="[Text]"/>
      <dgm:spPr/>
      <dgm:t>
        <a:bodyPr/>
        <a:lstStyle/>
        <a:p>
          <a:r>
            <a:rPr lang="en-US" dirty="0"/>
            <a:t>Merged Data</a:t>
          </a:r>
        </a:p>
      </dgm:t>
    </dgm:pt>
    <dgm:pt modelId="{D9148E87-E6C6-418B-B898-D68E1A507D86}" type="parTrans" cxnId="{5D6116E3-3E31-46D7-B7D2-4B620EB031AD}">
      <dgm:prSet/>
      <dgm:spPr/>
      <dgm:t>
        <a:bodyPr/>
        <a:lstStyle/>
        <a:p>
          <a:endParaRPr lang="en-US"/>
        </a:p>
      </dgm:t>
    </dgm:pt>
    <dgm:pt modelId="{31911DAB-1F14-4C41-9447-B30D5917BF06}" type="sibTrans" cxnId="{5D6116E3-3E31-46D7-B7D2-4B620EB031AD}">
      <dgm:prSet/>
      <dgm:spPr/>
      <dgm:t>
        <a:bodyPr/>
        <a:lstStyle/>
        <a:p>
          <a:endParaRPr lang="en-US"/>
        </a:p>
      </dgm:t>
    </dgm:pt>
    <dgm:pt modelId="{41141733-9E41-4E20-A475-3D51AAAFC9AD}">
      <dgm:prSet phldrT="[Text]"/>
      <dgm:spPr/>
      <dgm:t>
        <a:bodyPr/>
        <a:lstStyle/>
        <a:p>
          <a:r>
            <a:rPr lang="en-US" dirty="0"/>
            <a:t>Population</a:t>
          </a:r>
        </a:p>
      </dgm:t>
    </dgm:pt>
    <dgm:pt modelId="{20B7684B-E553-4751-AA20-0947CFAB0D15}" type="parTrans" cxnId="{6EB5308D-3662-43D8-A38D-AF593C0EBBE5}">
      <dgm:prSet/>
      <dgm:spPr/>
      <dgm:t>
        <a:bodyPr/>
        <a:lstStyle/>
        <a:p>
          <a:endParaRPr lang="en-US"/>
        </a:p>
      </dgm:t>
    </dgm:pt>
    <dgm:pt modelId="{2930EA1C-2574-4677-83E9-CFF29356C79E}" type="sibTrans" cxnId="{6EB5308D-3662-43D8-A38D-AF593C0EBBE5}">
      <dgm:prSet/>
      <dgm:spPr/>
      <dgm:t>
        <a:bodyPr/>
        <a:lstStyle/>
        <a:p>
          <a:endParaRPr lang="en-US"/>
        </a:p>
      </dgm:t>
    </dgm:pt>
    <dgm:pt modelId="{93C48446-956F-4A8F-89FE-064031912863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931E372C-4B86-453E-9C61-D79B93F3814C}" type="parTrans" cxnId="{EB2F352D-CC30-44FA-850E-48754EEC4A55}">
      <dgm:prSet/>
      <dgm:spPr/>
      <dgm:t>
        <a:bodyPr/>
        <a:lstStyle/>
        <a:p>
          <a:endParaRPr lang="en-US"/>
        </a:p>
      </dgm:t>
    </dgm:pt>
    <dgm:pt modelId="{17D29DBE-BC27-4278-B6B1-C1330A43337C}" type="sibTrans" cxnId="{EB2F352D-CC30-44FA-850E-48754EEC4A55}">
      <dgm:prSet/>
      <dgm:spPr/>
      <dgm:t>
        <a:bodyPr/>
        <a:lstStyle/>
        <a:p>
          <a:endParaRPr lang="en-US"/>
        </a:p>
      </dgm:t>
    </dgm:pt>
    <dgm:pt modelId="{0A4CB164-75E7-4255-8977-6BF834D01121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C24459A6-A460-49F4-A900-1CF571AA6F96}" type="parTrans" cxnId="{2A7B6584-6C1F-40F5-B305-313337E79040}">
      <dgm:prSet/>
      <dgm:spPr/>
      <dgm:t>
        <a:bodyPr/>
        <a:lstStyle/>
        <a:p>
          <a:endParaRPr lang="en-US"/>
        </a:p>
      </dgm:t>
    </dgm:pt>
    <dgm:pt modelId="{D59D34C6-327A-480E-B88B-D6DCA6E13F40}" type="sibTrans" cxnId="{2A7B6584-6C1F-40F5-B305-313337E79040}">
      <dgm:prSet/>
      <dgm:spPr/>
      <dgm:t>
        <a:bodyPr/>
        <a:lstStyle/>
        <a:p>
          <a:endParaRPr lang="en-US"/>
        </a:p>
      </dgm:t>
    </dgm:pt>
    <dgm:pt modelId="{56373491-1421-4641-9A4D-041C670F7B00}">
      <dgm:prSet phldrT="[Text]"/>
      <dgm:spPr/>
      <dgm:t>
        <a:bodyPr/>
        <a:lstStyle/>
        <a:p>
          <a:r>
            <a:rPr lang="en-US" dirty="0"/>
            <a:t>Zip Codes</a:t>
          </a:r>
        </a:p>
      </dgm:t>
    </dgm:pt>
    <dgm:pt modelId="{29E91308-18D4-4D50-A3E0-C4DB85CD6D6A}" type="parTrans" cxnId="{F059411B-2797-4C5A-A293-68F3E4C30F97}">
      <dgm:prSet/>
      <dgm:spPr/>
      <dgm:t>
        <a:bodyPr/>
        <a:lstStyle/>
        <a:p>
          <a:endParaRPr lang="en-US"/>
        </a:p>
      </dgm:t>
    </dgm:pt>
    <dgm:pt modelId="{84A5B0D5-45DB-4795-B507-AE80055E2F3B}" type="sibTrans" cxnId="{F059411B-2797-4C5A-A293-68F3E4C30F97}">
      <dgm:prSet/>
      <dgm:spPr/>
      <dgm:t>
        <a:bodyPr/>
        <a:lstStyle/>
        <a:p>
          <a:endParaRPr lang="en-US"/>
        </a:p>
      </dgm:t>
    </dgm:pt>
    <dgm:pt modelId="{72D7C253-3D44-4E53-BCC6-6285C89E0DDE}" type="pres">
      <dgm:prSet presAssocID="{DA35569E-61C4-4854-A8C8-1CA010C45E19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9A45112-1AA5-4514-AE45-C482282399FD}" type="pres">
      <dgm:prSet presAssocID="{20CAC333-CCFF-4802-B372-7E7ACDD67657}" presName="composite" presStyleCnt="0"/>
      <dgm:spPr/>
    </dgm:pt>
    <dgm:pt modelId="{57A80065-588B-4BAD-AA39-2B8A4D3090EE}" type="pres">
      <dgm:prSet presAssocID="{20CAC333-CCFF-4802-B372-7E7ACDD67657}" presName="ParentAccent1" presStyleLbl="alignNode1" presStyleIdx="0" presStyleCnt="42"/>
      <dgm:spPr/>
    </dgm:pt>
    <dgm:pt modelId="{664B4B84-B523-4CFD-9DF8-A3CF91307970}" type="pres">
      <dgm:prSet presAssocID="{20CAC333-CCFF-4802-B372-7E7ACDD67657}" presName="ParentAccent2" presStyleLbl="alignNode1" presStyleIdx="1" presStyleCnt="42"/>
      <dgm:spPr/>
    </dgm:pt>
    <dgm:pt modelId="{B889BE4A-94D8-4FBC-9D5F-2FB5047707A3}" type="pres">
      <dgm:prSet presAssocID="{20CAC333-CCFF-4802-B372-7E7ACDD67657}" presName="ParentAccent3" presStyleLbl="alignNode1" presStyleIdx="2" presStyleCnt="42"/>
      <dgm:spPr/>
    </dgm:pt>
    <dgm:pt modelId="{FB282053-9D67-4330-B87D-F216D09BA08A}" type="pres">
      <dgm:prSet presAssocID="{20CAC333-CCFF-4802-B372-7E7ACDD67657}" presName="ParentAccent4" presStyleLbl="alignNode1" presStyleIdx="3" presStyleCnt="42"/>
      <dgm:spPr/>
    </dgm:pt>
    <dgm:pt modelId="{0F62A6E9-F7C7-449A-ADD9-EF81E0246B75}" type="pres">
      <dgm:prSet presAssocID="{20CAC333-CCFF-4802-B372-7E7ACDD67657}" presName="ParentAccent5" presStyleLbl="alignNode1" presStyleIdx="4" presStyleCnt="42"/>
      <dgm:spPr/>
    </dgm:pt>
    <dgm:pt modelId="{4B28E085-EDBB-4C83-A51B-5BF681DEE8FA}" type="pres">
      <dgm:prSet presAssocID="{20CAC333-CCFF-4802-B372-7E7ACDD67657}" presName="ParentAccent6" presStyleLbl="alignNode1" presStyleIdx="5" presStyleCnt="42"/>
      <dgm:spPr/>
    </dgm:pt>
    <dgm:pt modelId="{75DEBC5C-E71D-4F74-A785-1BB61EDB6044}" type="pres">
      <dgm:prSet presAssocID="{20CAC333-CCFF-4802-B372-7E7ACDD67657}" presName="ParentAccent7" presStyleLbl="alignNode1" presStyleIdx="6" presStyleCnt="42"/>
      <dgm:spPr/>
    </dgm:pt>
    <dgm:pt modelId="{ABBF4D2C-1011-48AE-A3BA-D247DCB8EEF6}" type="pres">
      <dgm:prSet presAssocID="{20CAC333-CCFF-4802-B372-7E7ACDD67657}" presName="ParentAccent8" presStyleLbl="alignNode1" presStyleIdx="7" presStyleCnt="42"/>
      <dgm:spPr/>
    </dgm:pt>
    <dgm:pt modelId="{F09A0DE1-BB97-46A5-9C38-ED6350D3CC02}" type="pres">
      <dgm:prSet presAssocID="{20CAC333-CCFF-4802-B372-7E7ACDD67657}" presName="ParentAccent9" presStyleLbl="alignNode1" presStyleIdx="8" presStyleCnt="42"/>
      <dgm:spPr/>
    </dgm:pt>
    <dgm:pt modelId="{5B0B56EE-0537-46E1-A16C-2F09704C5525}" type="pres">
      <dgm:prSet presAssocID="{20CAC333-CCFF-4802-B372-7E7ACDD67657}" presName="ParentAccent10" presStyleLbl="alignNode1" presStyleIdx="9" presStyleCnt="42"/>
      <dgm:spPr/>
    </dgm:pt>
    <dgm:pt modelId="{6C555E4E-C2CF-426E-922F-6612026534CD}" type="pres">
      <dgm:prSet presAssocID="{20CAC333-CCFF-4802-B372-7E7ACDD67657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</dgm:pt>
    <dgm:pt modelId="{68FF96FB-77B3-4254-8082-301E24F9D58B}" type="pres">
      <dgm:prSet presAssocID="{41141733-9E41-4E20-A475-3D51AAAFC9AD}" presName="Child1Accent1" presStyleLbl="alignNode1" presStyleIdx="11" presStyleCnt="42"/>
      <dgm:spPr/>
    </dgm:pt>
    <dgm:pt modelId="{BCBCAF40-EBA3-4EEE-B3CC-73A81CBF71A3}" type="pres">
      <dgm:prSet presAssocID="{41141733-9E41-4E20-A475-3D51AAAFC9AD}" presName="Child1Accent2" presStyleLbl="alignNode1" presStyleIdx="12" presStyleCnt="42"/>
      <dgm:spPr/>
    </dgm:pt>
    <dgm:pt modelId="{DF53A45E-D95D-43A1-830E-10E4BD8D815C}" type="pres">
      <dgm:prSet presAssocID="{41141733-9E41-4E20-A475-3D51AAAFC9AD}" presName="Child1Accent3" presStyleLbl="alignNode1" presStyleIdx="13" presStyleCnt="42"/>
      <dgm:spPr/>
    </dgm:pt>
    <dgm:pt modelId="{2020B1C1-2B95-4222-A609-A69E76447015}" type="pres">
      <dgm:prSet presAssocID="{41141733-9E41-4E20-A475-3D51AAAFC9AD}" presName="Child1Accent4" presStyleLbl="alignNode1" presStyleIdx="14" presStyleCnt="42"/>
      <dgm:spPr/>
    </dgm:pt>
    <dgm:pt modelId="{A2666A8C-49C8-4AF6-ACAA-708C4CE19133}" type="pres">
      <dgm:prSet presAssocID="{41141733-9E41-4E20-A475-3D51AAAFC9AD}" presName="Child1Accent5" presStyleLbl="alignNode1" presStyleIdx="15" presStyleCnt="42"/>
      <dgm:spPr/>
    </dgm:pt>
    <dgm:pt modelId="{A00E49C9-E66A-480D-AC99-3D75963230A4}" type="pres">
      <dgm:prSet presAssocID="{41141733-9E41-4E20-A475-3D51AAAFC9AD}" presName="Child1Accent6" presStyleLbl="alignNode1" presStyleIdx="16" presStyleCnt="42"/>
      <dgm:spPr/>
    </dgm:pt>
    <dgm:pt modelId="{56FDD483-B7B4-4C5E-B0CD-466F7806DF1B}" type="pres">
      <dgm:prSet presAssocID="{41141733-9E41-4E20-A475-3D51AAAFC9AD}" presName="Child1Accent7" presStyleLbl="alignNode1" presStyleIdx="17" presStyleCnt="42"/>
      <dgm:spPr/>
    </dgm:pt>
    <dgm:pt modelId="{7CFB5F50-B595-4B70-86B3-D24A2F5C1E77}" type="pres">
      <dgm:prSet presAssocID="{41141733-9E41-4E20-A475-3D51AAAFC9AD}" presName="Child1Accent8" presStyleLbl="alignNode1" presStyleIdx="18" presStyleCnt="42"/>
      <dgm:spPr/>
    </dgm:pt>
    <dgm:pt modelId="{406A6001-CDE7-43A6-9DA5-74726342DB55}" type="pres">
      <dgm:prSet presAssocID="{41141733-9E41-4E20-A475-3D51AAAFC9AD}" presName="Child1Accent9" presStyleLbl="alignNode1" presStyleIdx="19" presStyleCnt="42"/>
      <dgm:spPr/>
    </dgm:pt>
    <dgm:pt modelId="{16D81973-5F34-480F-BB6B-67AE62A11308}" type="pres">
      <dgm:prSet presAssocID="{41141733-9E41-4E20-A475-3D51AAAFC9AD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511CDF2B-1425-40F0-917C-CACD6764C1B5}" type="pres">
      <dgm:prSet presAssocID="{93C48446-956F-4A8F-89FE-064031912863}" presName="Child2Accent1" presStyleLbl="alignNode1" presStyleIdx="20" presStyleCnt="42"/>
      <dgm:spPr/>
    </dgm:pt>
    <dgm:pt modelId="{538FDF2A-6BF9-4877-AB93-1B7852099CFD}" type="pres">
      <dgm:prSet presAssocID="{93C48446-956F-4A8F-89FE-064031912863}" presName="Child2Accent2" presStyleLbl="alignNode1" presStyleIdx="21" presStyleCnt="42"/>
      <dgm:spPr/>
    </dgm:pt>
    <dgm:pt modelId="{9C42AF66-7493-4EAF-A01A-D5E4CAD91E89}" type="pres">
      <dgm:prSet presAssocID="{93C48446-956F-4A8F-89FE-064031912863}" presName="Child2Accent3" presStyleLbl="alignNode1" presStyleIdx="22" presStyleCnt="42"/>
      <dgm:spPr/>
    </dgm:pt>
    <dgm:pt modelId="{4B0A67ED-5FFE-4326-998D-05E969577CBD}" type="pres">
      <dgm:prSet presAssocID="{93C48446-956F-4A8F-89FE-064031912863}" presName="Child2Accent4" presStyleLbl="alignNode1" presStyleIdx="23" presStyleCnt="42"/>
      <dgm:spPr/>
    </dgm:pt>
    <dgm:pt modelId="{9618C409-83FF-404A-9647-521AD668B940}" type="pres">
      <dgm:prSet presAssocID="{93C48446-956F-4A8F-89FE-064031912863}" presName="Child2Accent5" presStyleLbl="alignNode1" presStyleIdx="24" presStyleCnt="42"/>
      <dgm:spPr/>
    </dgm:pt>
    <dgm:pt modelId="{D70C59EC-02B4-4303-86DF-822EECAF8D09}" type="pres">
      <dgm:prSet presAssocID="{93C48446-956F-4A8F-89FE-064031912863}" presName="Child2Accent6" presStyleLbl="alignNode1" presStyleIdx="25" presStyleCnt="42"/>
      <dgm:spPr/>
    </dgm:pt>
    <dgm:pt modelId="{D272635C-B511-4841-847B-C8C739726165}" type="pres">
      <dgm:prSet presAssocID="{93C48446-956F-4A8F-89FE-064031912863}" presName="Child2Accent7" presStyleLbl="alignNode1" presStyleIdx="26" presStyleCnt="42"/>
      <dgm:spPr/>
    </dgm:pt>
    <dgm:pt modelId="{32DB8C44-1BC9-49E9-877A-1E1271F3D0F6}" type="pres">
      <dgm:prSet presAssocID="{93C48446-956F-4A8F-89FE-064031912863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8E60B57D-B8EE-43B6-AC85-BEE0DC60C882}" type="pres">
      <dgm:prSet presAssocID="{0A4CB164-75E7-4255-8977-6BF834D01121}" presName="Child3Accent1" presStyleLbl="alignNode1" presStyleIdx="27" presStyleCnt="42"/>
      <dgm:spPr/>
    </dgm:pt>
    <dgm:pt modelId="{47D3E911-A3BE-404B-85BC-64D9D0EE696A}" type="pres">
      <dgm:prSet presAssocID="{0A4CB164-75E7-4255-8977-6BF834D01121}" presName="Child3Accent2" presStyleLbl="alignNode1" presStyleIdx="28" presStyleCnt="42"/>
      <dgm:spPr/>
    </dgm:pt>
    <dgm:pt modelId="{6D02D36E-7FD9-4843-8E35-6EB6B38ED0B4}" type="pres">
      <dgm:prSet presAssocID="{0A4CB164-75E7-4255-8977-6BF834D01121}" presName="Child3Accent3" presStyleLbl="alignNode1" presStyleIdx="29" presStyleCnt="42"/>
      <dgm:spPr/>
    </dgm:pt>
    <dgm:pt modelId="{5D132440-32C7-490F-99F8-8EEFF8816AD5}" type="pres">
      <dgm:prSet presAssocID="{0A4CB164-75E7-4255-8977-6BF834D01121}" presName="Child3Accent4" presStyleLbl="alignNode1" presStyleIdx="30" presStyleCnt="42"/>
      <dgm:spPr/>
    </dgm:pt>
    <dgm:pt modelId="{79DFCD88-12C0-46C2-A5E7-883A57B7B32B}" type="pres">
      <dgm:prSet presAssocID="{0A4CB164-75E7-4255-8977-6BF834D01121}" presName="Child3Accent5" presStyleLbl="alignNode1" presStyleIdx="31" presStyleCnt="42"/>
      <dgm:spPr/>
    </dgm:pt>
    <dgm:pt modelId="{CCA9585F-2AFE-4973-A01D-C1A3BE16BAAA}" type="pres">
      <dgm:prSet presAssocID="{0A4CB164-75E7-4255-8977-6BF834D01121}" presName="Child3Accent6" presStyleLbl="alignNode1" presStyleIdx="32" presStyleCnt="42"/>
      <dgm:spPr/>
    </dgm:pt>
    <dgm:pt modelId="{F8C66F57-EE93-448D-A152-7960D14D5D74}" type="pres">
      <dgm:prSet presAssocID="{0A4CB164-75E7-4255-8977-6BF834D01121}" presName="Child3Accent7" presStyleLbl="alignNode1" presStyleIdx="33" presStyleCnt="42"/>
      <dgm:spPr/>
    </dgm:pt>
    <dgm:pt modelId="{6BFF5DC8-7983-4C34-A71A-66606C0708D6}" type="pres">
      <dgm:prSet presAssocID="{0A4CB164-75E7-4255-8977-6BF834D01121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D502D686-D78E-4441-90FB-076D520FEB3F}" type="pres">
      <dgm:prSet presAssocID="{56373491-1421-4641-9A4D-041C670F7B00}" presName="Child4Accent1" presStyleLbl="alignNode1" presStyleIdx="34" presStyleCnt="42"/>
      <dgm:spPr/>
    </dgm:pt>
    <dgm:pt modelId="{F1ECDD12-4C5C-45F1-9C69-A37F8163D6AD}" type="pres">
      <dgm:prSet presAssocID="{56373491-1421-4641-9A4D-041C670F7B00}" presName="Child4Accent2" presStyleLbl="alignNode1" presStyleIdx="35" presStyleCnt="42"/>
      <dgm:spPr/>
    </dgm:pt>
    <dgm:pt modelId="{78A914A5-320B-4E2E-B69A-1F3554875BEB}" type="pres">
      <dgm:prSet presAssocID="{56373491-1421-4641-9A4D-041C670F7B00}" presName="Child4Accent3" presStyleLbl="alignNode1" presStyleIdx="36" presStyleCnt="42"/>
      <dgm:spPr/>
    </dgm:pt>
    <dgm:pt modelId="{2EE0418A-4B76-4442-8144-C94605401BE8}" type="pres">
      <dgm:prSet presAssocID="{56373491-1421-4641-9A4D-041C670F7B00}" presName="Child4Accent4" presStyleLbl="alignNode1" presStyleIdx="37" presStyleCnt="42"/>
      <dgm:spPr/>
    </dgm:pt>
    <dgm:pt modelId="{9AD9AD96-0BD1-4A02-98BA-2837551DBDE0}" type="pres">
      <dgm:prSet presAssocID="{56373491-1421-4641-9A4D-041C670F7B00}" presName="Child4Accent5" presStyleLbl="alignNode1" presStyleIdx="38" presStyleCnt="42"/>
      <dgm:spPr/>
    </dgm:pt>
    <dgm:pt modelId="{035E3498-73AE-4C3D-933E-BDA3CB22CAD3}" type="pres">
      <dgm:prSet presAssocID="{56373491-1421-4641-9A4D-041C670F7B00}" presName="Child4Accent6" presStyleLbl="alignNode1" presStyleIdx="39" presStyleCnt="42"/>
      <dgm:spPr/>
    </dgm:pt>
    <dgm:pt modelId="{704E3A14-8289-4ECA-9EB4-2B358D41FA23}" type="pres">
      <dgm:prSet presAssocID="{56373491-1421-4641-9A4D-041C670F7B00}" presName="Child4Accent7" presStyleLbl="alignNode1" presStyleIdx="40" presStyleCnt="42"/>
      <dgm:spPr/>
    </dgm:pt>
    <dgm:pt modelId="{2351CB13-8AE6-423C-BE5F-F623EA428B3B}" type="pres">
      <dgm:prSet presAssocID="{56373491-1421-4641-9A4D-041C670F7B00}" presName="Child4Accent8" presStyleLbl="alignNode1" presStyleIdx="41" presStyleCnt="42"/>
      <dgm:spPr/>
    </dgm:pt>
    <dgm:pt modelId="{9538F7A2-C453-441F-A2FB-30968BC7D30A}" type="pres">
      <dgm:prSet presAssocID="{56373491-1421-4641-9A4D-041C670F7B00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0C187D14-0033-4AC1-BEE0-13815F7573B1}" type="presOf" srcId="{56373491-1421-4641-9A4D-041C670F7B00}" destId="{9538F7A2-C453-441F-A2FB-30968BC7D30A}" srcOrd="0" destOrd="0" presId="urn:microsoft.com/office/officeart/2011/layout/ConvergingText"/>
    <dgm:cxn modelId="{F059411B-2797-4C5A-A293-68F3E4C30F97}" srcId="{20CAC333-CCFF-4802-B372-7E7ACDD67657}" destId="{56373491-1421-4641-9A4D-041C670F7B00}" srcOrd="3" destOrd="0" parTransId="{29E91308-18D4-4D50-A3E0-C4DB85CD6D6A}" sibTransId="{84A5B0D5-45DB-4795-B507-AE80055E2F3B}"/>
    <dgm:cxn modelId="{02B2591D-D3EE-451A-9C7F-A0D0DB7AD8FD}" type="presOf" srcId="{0A4CB164-75E7-4255-8977-6BF834D01121}" destId="{6BFF5DC8-7983-4C34-A71A-66606C0708D6}" srcOrd="0" destOrd="0" presId="urn:microsoft.com/office/officeart/2011/layout/ConvergingText"/>
    <dgm:cxn modelId="{EB2F352D-CC30-44FA-850E-48754EEC4A55}" srcId="{20CAC333-CCFF-4802-B372-7E7ACDD67657}" destId="{93C48446-956F-4A8F-89FE-064031912863}" srcOrd="1" destOrd="0" parTransId="{931E372C-4B86-453E-9C61-D79B93F3814C}" sibTransId="{17D29DBE-BC27-4278-B6B1-C1330A43337C}"/>
    <dgm:cxn modelId="{71F4594B-6B29-4B84-94D0-436CF5F8E726}" type="presOf" srcId="{20CAC333-CCFF-4802-B372-7E7ACDD67657}" destId="{6C555E4E-C2CF-426E-922F-6612026534CD}" srcOrd="0" destOrd="0" presId="urn:microsoft.com/office/officeart/2011/layout/ConvergingText"/>
    <dgm:cxn modelId="{2A7B6584-6C1F-40F5-B305-313337E79040}" srcId="{20CAC333-CCFF-4802-B372-7E7ACDD67657}" destId="{0A4CB164-75E7-4255-8977-6BF834D01121}" srcOrd="2" destOrd="0" parTransId="{C24459A6-A460-49F4-A900-1CF571AA6F96}" sibTransId="{D59D34C6-327A-480E-B88B-D6DCA6E13F40}"/>
    <dgm:cxn modelId="{6EB5308D-3662-43D8-A38D-AF593C0EBBE5}" srcId="{20CAC333-CCFF-4802-B372-7E7ACDD67657}" destId="{41141733-9E41-4E20-A475-3D51AAAFC9AD}" srcOrd="0" destOrd="0" parTransId="{20B7684B-E553-4751-AA20-0947CFAB0D15}" sibTransId="{2930EA1C-2574-4677-83E9-CFF29356C79E}"/>
    <dgm:cxn modelId="{1E18CFD7-E560-4AEE-9BCF-9FFBF3FD47EA}" type="presOf" srcId="{41141733-9E41-4E20-A475-3D51AAAFC9AD}" destId="{16D81973-5F34-480F-BB6B-67AE62A11308}" srcOrd="0" destOrd="0" presId="urn:microsoft.com/office/officeart/2011/layout/ConvergingText"/>
    <dgm:cxn modelId="{5D6116E3-3E31-46D7-B7D2-4B620EB031AD}" srcId="{DA35569E-61C4-4854-A8C8-1CA010C45E19}" destId="{20CAC333-CCFF-4802-B372-7E7ACDD67657}" srcOrd="0" destOrd="0" parTransId="{D9148E87-E6C6-418B-B898-D68E1A507D86}" sibTransId="{31911DAB-1F14-4C41-9447-B30D5917BF06}"/>
    <dgm:cxn modelId="{9ECF1DF5-CF87-4190-8417-6BD4BA5853DF}" type="presOf" srcId="{93C48446-956F-4A8F-89FE-064031912863}" destId="{32DB8C44-1BC9-49E9-877A-1E1271F3D0F6}" srcOrd="0" destOrd="0" presId="urn:microsoft.com/office/officeart/2011/layout/ConvergingText"/>
    <dgm:cxn modelId="{0B524FFD-53B1-44E7-B994-349B282C34F6}" type="presOf" srcId="{DA35569E-61C4-4854-A8C8-1CA010C45E19}" destId="{72D7C253-3D44-4E53-BCC6-6285C89E0DDE}" srcOrd="0" destOrd="0" presId="urn:microsoft.com/office/officeart/2011/layout/ConvergingText"/>
    <dgm:cxn modelId="{BBE39E0F-44B0-4780-B878-0D77691F0EEC}" type="presParOf" srcId="{72D7C253-3D44-4E53-BCC6-6285C89E0DDE}" destId="{89A45112-1AA5-4514-AE45-C482282399FD}" srcOrd="0" destOrd="0" presId="urn:microsoft.com/office/officeart/2011/layout/ConvergingText"/>
    <dgm:cxn modelId="{551B5AE7-4148-40B8-9A1F-02F42AFE353A}" type="presParOf" srcId="{89A45112-1AA5-4514-AE45-C482282399FD}" destId="{57A80065-588B-4BAD-AA39-2B8A4D3090EE}" srcOrd="0" destOrd="0" presId="urn:microsoft.com/office/officeart/2011/layout/ConvergingText"/>
    <dgm:cxn modelId="{3485A10D-2957-4092-ADE1-C00B639F77E2}" type="presParOf" srcId="{89A45112-1AA5-4514-AE45-C482282399FD}" destId="{664B4B84-B523-4CFD-9DF8-A3CF91307970}" srcOrd="1" destOrd="0" presId="urn:microsoft.com/office/officeart/2011/layout/ConvergingText"/>
    <dgm:cxn modelId="{964F01A5-0AE8-460E-8D70-02A1D969781E}" type="presParOf" srcId="{89A45112-1AA5-4514-AE45-C482282399FD}" destId="{B889BE4A-94D8-4FBC-9D5F-2FB5047707A3}" srcOrd="2" destOrd="0" presId="urn:microsoft.com/office/officeart/2011/layout/ConvergingText"/>
    <dgm:cxn modelId="{0AF43B32-9248-41FB-BE7E-F1B86003BF0B}" type="presParOf" srcId="{89A45112-1AA5-4514-AE45-C482282399FD}" destId="{FB282053-9D67-4330-B87D-F216D09BA08A}" srcOrd="3" destOrd="0" presId="urn:microsoft.com/office/officeart/2011/layout/ConvergingText"/>
    <dgm:cxn modelId="{B4940CE6-A27B-4D9F-86BB-A519CB0046CB}" type="presParOf" srcId="{89A45112-1AA5-4514-AE45-C482282399FD}" destId="{0F62A6E9-F7C7-449A-ADD9-EF81E0246B75}" srcOrd="4" destOrd="0" presId="urn:microsoft.com/office/officeart/2011/layout/ConvergingText"/>
    <dgm:cxn modelId="{7B478413-A68E-4ECF-BF90-C343C5913DAA}" type="presParOf" srcId="{89A45112-1AA5-4514-AE45-C482282399FD}" destId="{4B28E085-EDBB-4C83-A51B-5BF681DEE8FA}" srcOrd="5" destOrd="0" presId="urn:microsoft.com/office/officeart/2011/layout/ConvergingText"/>
    <dgm:cxn modelId="{B9B7FE3B-739D-4695-9C3A-A07727975FA7}" type="presParOf" srcId="{89A45112-1AA5-4514-AE45-C482282399FD}" destId="{75DEBC5C-E71D-4F74-A785-1BB61EDB6044}" srcOrd="6" destOrd="0" presId="urn:microsoft.com/office/officeart/2011/layout/ConvergingText"/>
    <dgm:cxn modelId="{5F428726-B1C3-4360-A288-E5EF99E6C26D}" type="presParOf" srcId="{89A45112-1AA5-4514-AE45-C482282399FD}" destId="{ABBF4D2C-1011-48AE-A3BA-D247DCB8EEF6}" srcOrd="7" destOrd="0" presId="urn:microsoft.com/office/officeart/2011/layout/ConvergingText"/>
    <dgm:cxn modelId="{AE875289-0EEE-479F-A3F0-971BB815B84E}" type="presParOf" srcId="{89A45112-1AA5-4514-AE45-C482282399FD}" destId="{F09A0DE1-BB97-46A5-9C38-ED6350D3CC02}" srcOrd="8" destOrd="0" presId="urn:microsoft.com/office/officeart/2011/layout/ConvergingText"/>
    <dgm:cxn modelId="{ED28F53B-BCBC-446D-A756-662A7220F810}" type="presParOf" srcId="{89A45112-1AA5-4514-AE45-C482282399FD}" destId="{5B0B56EE-0537-46E1-A16C-2F09704C5525}" srcOrd="9" destOrd="0" presId="urn:microsoft.com/office/officeart/2011/layout/ConvergingText"/>
    <dgm:cxn modelId="{221D34F4-C0D2-4B77-988E-2B99E739D65C}" type="presParOf" srcId="{89A45112-1AA5-4514-AE45-C482282399FD}" destId="{6C555E4E-C2CF-426E-922F-6612026534CD}" srcOrd="10" destOrd="0" presId="urn:microsoft.com/office/officeart/2011/layout/ConvergingText"/>
    <dgm:cxn modelId="{D4FB0C87-41B0-48FC-9330-2B1AB67EC5A2}" type="presParOf" srcId="{89A45112-1AA5-4514-AE45-C482282399FD}" destId="{68FF96FB-77B3-4254-8082-301E24F9D58B}" srcOrd="11" destOrd="0" presId="urn:microsoft.com/office/officeart/2011/layout/ConvergingText"/>
    <dgm:cxn modelId="{4E763700-0AC4-4BE4-87EF-110B40F64143}" type="presParOf" srcId="{89A45112-1AA5-4514-AE45-C482282399FD}" destId="{BCBCAF40-EBA3-4EEE-B3CC-73A81CBF71A3}" srcOrd="12" destOrd="0" presId="urn:microsoft.com/office/officeart/2011/layout/ConvergingText"/>
    <dgm:cxn modelId="{3753605D-7CA1-4C4D-9197-B31867062D4A}" type="presParOf" srcId="{89A45112-1AA5-4514-AE45-C482282399FD}" destId="{DF53A45E-D95D-43A1-830E-10E4BD8D815C}" srcOrd="13" destOrd="0" presId="urn:microsoft.com/office/officeart/2011/layout/ConvergingText"/>
    <dgm:cxn modelId="{BA9A64A6-F425-4819-A345-4F981B2B8E92}" type="presParOf" srcId="{89A45112-1AA5-4514-AE45-C482282399FD}" destId="{2020B1C1-2B95-4222-A609-A69E76447015}" srcOrd="14" destOrd="0" presId="urn:microsoft.com/office/officeart/2011/layout/ConvergingText"/>
    <dgm:cxn modelId="{B2D53CF0-56D2-4AE2-ADBC-800D626A2CD0}" type="presParOf" srcId="{89A45112-1AA5-4514-AE45-C482282399FD}" destId="{A2666A8C-49C8-4AF6-ACAA-708C4CE19133}" srcOrd="15" destOrd="0" presId="urn:microsoft.com/office/officeart/2011/layout/ConvergingText"/>
    <dgm:cxn modelId="{72B1D06D-A47D-4A46-9D3E-F2E827C3EF85}" type="presParOf" srcId="{89A45112-1AA5-4514-AE45-C482282399FD}" destId="{A00E49C9-E66A-480D-AC99-3D75963230A4}" srcOrd="16" destOrd="0" presId="urn:microsoft.com/office/officeart/2011/layout/ConvergingText"/>
    <dgm:cxn modelId="{E4479AAE-608B-4FD8-9306-38784A9B9B64}" type="presParOf" srcId="{89A45112-1AA5-4514-AE45-C482282399FD}" destId="{56FDD483-B7B4-4C5E-B0CD-466F7806DF1B}" srcOrd="17" destOrd="0" presId="urn:microsoft.com/office/officeart/2011/layout/ConvergingText"/>
    <dgm:cxn modelId="{902EF33E-E3D8-4568-813B-E06E3CDC107C}" type="presParOf" srcId="{89A45112-1AA5-4514-AE45-C482282399FD}" destId="{7CFB5F50-B595-4B70-86B3-D24A2F5C1E77}" srcOrd="18" destOrd="0" presId="urn:microsoft.com/office/officeart/2011/layout/ConvergingText"/>
    <dgm:cxn modelId="{8935B817-C6E2-4E55-BB51-B61AEB562ED0}" type="presParOf" srcId="{89A45112-1AA5-4514-AE45-C482282399FD}" destId="{406A6001-CDE7-43A6-9DA5-74726342DB55}" srcOrd="19" destOrd="0" presId="urn:microsoft.com/office/officeart/2011/layout/ConvergingText"/>
    <dgm:cxn modelId="{709774D8-D99A-499D-9649-0ABD978DE725}" type="presParOf" srcId="{89A45112-1AA5-4514-AE45-C482282399FD}" destId="{16D81973-5F34-480F-BB6B-67AE62A11308}" srcOrd="20" destOrd="0" presId="urn:microsoft.com/office/officeart/2011/layout/ConvergingText"/>
    <dgm:cxn modelId="{B9A3BEC0-5ACC-4EE5-B077-9AECDE271594}" type="presParOf" srcId="{89A45112-1AA5-4514-AE45-C482282399FD}" destId="{511CDF2B-1425-40F0-917C-CACD6764C1B5}" srcOrd="21" destOrd="0" presId="urn:microsoft.com/office/officeart/2011/layout/ConvergingText"/>
    <dgm:cxn modelId="{721CCB57-E773-440F-A75E-9B6119A6C7E3}" type="presParOf" srcId="{89A45112-1AA5-4514-AE45-C482282399FD}" destId="{538FDF2A-6BF9-4877-AB93-1B7852099CFD}" srcOrd="22" destOrd="0" presId="urn:microsoft.com/office/officeart/2011/layout/ConvergingText"/>
    <dgm:cxn modelId="{6DCB0219-2487-4DD6-9F76-2FAE7A76CDE8}" type="presParOf" srcId="{89A45112-1AA5-4514-AE45-C482282399FD}" destId="{9C42AF66-7493-4EAF-A01A-D5E4CAD91E89}" srcOrd="23" destOrd="0" presId="urn:microsoft.com/office/officeart/2011/layout/ConvergingText"/>
    <dgm:cxn modelId="{ED50E30E-FB70-4197-BAEF-7EEE579B88EA}" type="presParOf" srcId="{89A45112-1AA5-4514-AE45-C482282399FD}" destId="{4B0A67ED-5FFE-4326-998D-05E969577CBD}" srcOrd="24" destOrd="0" presId="urn:microsoft.com/office/officeart/2011/layout/ConvergingText"/>
    <dgm:cxn modelId="{1F9F5F9C-A2AB-4E78-93BA-E530819B1FBC}" type="presParOf" srcId="{89A45112-1AA5-4514-AE45-C482282399FD}" destId="{9618C409-83FF-404A-9647-521AD668B940}" srcOrd="25" destOrd="0" presId="urn:microsoft.com/office/officeart/2011/layout/ConvergingText"/>
    <dgm:cxn modelId="{4AF03645-5AFE-4591-B7BB-ECD3628006D0}" type="presParOf" srcId="{89A45112-1AA5-4514-AE45-C482282399FD}" destId="{D70C59EC-02B4-4303-86DF-822EECAF8D09}" srcOrd="26" destOrd="0" presId="urn:microsoft.com/office/officeart/2011/layout/ConvergingText"/>
    <dgm:cxn modelId="{6709851B-8DEF-495B-AB29-F9FD8083C0D4}" type="presParOf" srcId="{89A45112-1AA5-4514-AE45-C482282399FD}" destId="{D272635C-B511-4841-847B-C8C739726165}" srcOrd="27" destOrd="0" presId="urn:microsoft.com/office/officeart/2011/layout/ConvergingText"/>
    <dgm:cxn modelId="{38A681FC-80F7-4890-A950-2D5E3A103C5E}" type="presParOf" srcId="{89A45112-1AA5-4514-AE45-C482282399FD}" destId="{32DB8C44-1BC9-49E9-877A-1E1271F3D0F6}" srcOrd="28" destOrd="0" presId="urn:microsoft.com/office/officeart/2011/layout/ConvergingText"/>
    <dgm:cxn modelId="{4CC721F4-92EE-4A80-8641-E5E47FA62267}" type="presParOf" srcId="{89A45112-1AA5-4514-AE45-C482282399FD}" destId="{8E60B57D-B8EE-43B6-AC85-BEE0DC60C882}" srcOrd="29" destOrd="0" presId="urn:microsoft.com/office/officeart/2011/layout/ConvergingText"/>
    <dgm:cxn modelId="{A7FEF820-2B10-4346-9744-893E11A44274}" type="presParOf" srcId="{89A45112-1AA5-4514-AE45-C482282399FD}" destId="{47D3E911-A3BE-404B-85BC-64D9D0EE696A}" srcOrd="30" destOrd="0" presId="urn:microsoft.com/office/officeart/2011/layout/ConvergingText"/>
    <dgm:cxn modelId="{0F261A3D-AB5B-4FBB-8E9F-21053C3CC428}" type="presParOf" srcId="{89A45112-1AA5-4514-AE45-C482282399FD}" destId="{6D02D36E-7FD9-4843-8E35-6EB6B38ED0B4}" srcOrd="31" destOrd="0" presId="urn:microsoft.com/office/officeart/2011/layout/ConvergingText"/>
    <dgm:cxn modelId="{CCEC20D6-323A-4D07-A625-0B1B2D18F47C}" type="presParOf" srcId="{89A45112-1AA5-4514-AE45-C482282399FD}" destId="{5D132440-32C7-490F-99F8-8EEFF8816AD5}" srcOrd="32" destOrd="0" presId="urn:microsoft.com/office/officeart/2011/layout/ConvergingText"/>
    <dgm:cxn modelId="{A7927B3E-2FB9-4631-A394-FAE2CCFBFDA6}" type="presParOf" srcId="{89A45112-1AA5-4514-AE45-C482282399FD}" destId="{79DFCD88-12C0-46C2-A5E7-883A57B7B32B}" srcOrd="33" destOrd="0" presId="urn:microsoft.com/office/officeart/2011/layout/ConvergingText"/>
    <dgm:cxn modelId="{A72E79CE-0EC6-4554-80C4-5BFDB959DB07}" type="presParOf" srcId="{89A45112-1AA5-4514-AE45-C482282399FD}" destId="{CCA9585F-2AFE-4973-A01D-C1A3BE16BAAA}" srcOrd="34" destOrd="0" presId="urn:microsoft.com/office/officeart/2011/layout/ConvergingText"/>
    <dgm:cxn modelId="{400320CC-7EDF-4EC6-A8FD-80D017A95744}" type="presParOf" srcId="{89A45112-1AA5-4514-AE45-C482282399FD}" destId="{F8C66F57-EE93-448D-A152-7960D14D5D74}" srcOrd="35" destOrd="0" presId="urn:microsoft.com/office/officeart/2011/layout/ConvergingText"/>
    <dgm:cxn modelId="{95D8B1D6-EE14-4BED-BA56-BA7DB8F4C091}" type="presParOf" srcId="{89A45112-1AA5-4514-AE45-C482282399FD}" destId="{6BFF5DC8-7983-4C34-A71A-66606C0708D6}" srcOrd="36" destOrd="0" presId="urn:microsoft.com/office/officeart/2011/layout/ConvergingText"/>
    <dgm:cxn modelId="{399F3BDB-8057-4DCF-85F0-82D11FEAA040}" type="presParOf" srcId="{89A45112-1AA5-4514-AE45-C482282399FD}" destId="{D502D686-D78E-4441-90FB-076D520FEB3F}" srcOrd="37" destOrd="0" presId="urn:microsoft.com/office/officeart/2011/layout/ConvergingText"/>
    <dgm:cxn modelId="{FE38BA5E-B1E5-42E7-9899-BC12EFC46402}" type="presParOf" srcId="{89A45112-1AA5-4514-AE45-C482282399FD}" destId="{F1ECDD12-4C5C-45F1-9C69-A37F8163D6AD}" srcOrd="38" destOrd="0" presId="urn:microsoft.com/office/officeart/2011/layout/ConvergingText"/>
    <dgm:cxn modelId="{D1F2E60D-51AD-464B-9F1E-9A63B487CA4A}" type="presParOf" srcId="{89A45112-1AA5-4514-AE45-C482282399FD}" destId="{78A914A5-320B-4E2E-B69A-1F3554875BEB}" srcOrd="39" destOrd="0" presId="urn:microsoft.com/office/officeart/2011/layout/ConvergingText"/>
    <dgm:cxn modelId="{7A97C679-216F-4CE3-AD85-A5C6D2516833}" type="presParOf" srcId="{89A45112-1AA5-4514-AE45-C482282399FD}" destId="{2EE0418A-4B76-4442-8144-C94605401BE8}" srcOrd="40" destOrd="0" presId="urn:microsoft.com/office/officeart/2011/layout/ConvergingText"/>
    <dgm:cxn modelId="{9A2D784E-AFAB-439E-B9F6-6087E60A77B7}" type="presParOf" srcId="{89A45112-1AA5-4514-AE45-C482282399FD}" destId="{9AD9AD96-0BD1-4A02-98BA-2837551DBDE0}" srcOrd="41" destOrd="0" presId="urn:microsoft.com/office/officeart/2011/layout/ConvergingText"/>
    <dgm:cxn modelId="{BFAAFB9B-0D0D-4A46-AC47-A5DD94B7B27C}" type="presParOf" srcId="{89A45112-1AA5-4514-AE45-C482282399FD}" destId="{035E3498-73AE-4C3D-933E-BDA3CB22CAD3}" srcOrd="42" destOrd="0" presId="urn:microsoft.com/office/officeart/2011/layout/ConvergingText"/>
    <dgm:cxn modelId="{5FC58C45-9192-4441-935D-C3C7A8CD81DC}" type="presParOf" srcId="{89A45112-1AA5-4514-AE45-C482282399FD}" destId="{704E3A14-8289-4ECA-9EB4-2B358D41FA23}" srcOrd="43" destOrd="0" presId="urn:microsoft.com/office/officeart/2011/layout/ConvergingText"/>
    <dgm:cxn modelId="{6E6581A5-CF9F-44C4-ADDF-4E1A1ADB639E}" type="presParOf" srcId="{89A45112-1AA5-4514-AE45-C482282399FD}" destId="{2351CB13-8AE6-423C-BE5F-F623EA428B3B}" srcOrd="44" destOrd="0" presId="urn:microsoft.com/office/officeart/2011/layout/ConvergingText"/>
    <dgm:cxn modelId="{5E77F890-2C9E-4F81-B89F-460FF3B47C84}" type="presParOf" srcId="{89A45112-1AA5-4514-AE45-C482282399FD}" destId="{9538F7A2-C453-441F-A2FB-30968BC7D30A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What are we trying to Do?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 exploration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Analysis Results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80065-588B-4BAD-AA39-2B8A4D3090EE}">
      <dsp:nvSpPr>
        <dsp:cNvPr id="0" name=""/>
        <dsp:cNvSpPr/>
      </dsp:nvSpPr>
      <dsp:spPr>
        <a:xfrm>
          <a:off x="3682284" y="1672273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B4B84-B523-4CFD-9DF8-A3CF91307970}">
      <dsp:nvSpPr>
        <dsp:cNvPr id="0" name=""/>
        <dsp:cNvSpPr/>
      </dsp:nvSpPr>
      <dsp:spPr>
        <a:xfrm>
          <a:off x="3485986" y="1672273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BE4A-94D8-4FBC-9D5F-2FB5047707A3}">
      <dsp:nvSpPr>
        <dsp:cNvPr id="0" name=""/>
        <dsp:cNvSpPr/>
      </dsp:nvSpPr>
      <dsp:spPr>
        <a:xfrm>
          <a:off x="3290068" y="1672273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82053-9D67-4330-B87D-F216D09BA08A}">
      <dsp:nvSpPr>
        <dsp:cNvPr id="0" name=""/>
        <dsp:cNvSpPr/>
      </dsp:nvSpPr>
      <dsp:spPr>
        <a:xfrm>
          <a:off x="3093770" y="1672273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2A6E9-F7C7-449A-ADD9-EF81E0246B75}">
      <dsp:nvSpPr>
        <dsp:cNvPr id="0" name=""/>
        <dsp:cNvSpPr/>
      </dsp:nvSpPr>
      <dsp:spPr>
        <a:xfrm>
          <a:off x="2897473" y="1672273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E085-EDBB-4C83-A51B-5BF681DEE8FA}">
      <dsp:nvSpPr>
        <dsp:cNvPr id="0" name=""/>
        <dsp:cNvSpPr/>
      </dsp:nvSpPr>
      <dsp:spPr>
        <a:xfrm>
          <a:off x="2594310" y="1618651"/>
          <a:ext cx="214487" cy="21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EBC5C-E71D-4F74-A785-1BB61EDB6044}">
      <dsp:nvSpPr>
        <dsp:cNvPr id="0" name=""/>
        <dsp:cNvSpPr/>
      </dsp:nvSpPr>
      <dsp:spPr>
        <a:xfrm>
          <a:off x="3507587" y="145095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F4D2C-1011-48AE-A3BA-D247DCB8EEF6}">
      <dsp:nvSpPr>
        <dsp:cNvPr id="0" name=""/>
        <dsp:cNvSpPr/>
      </dsp:nvSpPr>
      <dsp:spPr>
        <a:xfrm>
          <a:off x="3507587" y="1895040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A0DE1-BB97-46A5-9C38-ED6350D3CC02}">
      <dsp:nvSpPr>
        <dsp:cNvPr id="0" name=""/>
        <dsp:cNvSpPr/>
      </dsp:nvSpPr>
      <dsp:spPr>
        <a:xfrm>
          <a:off x="3603462" y="154722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B56EE-0537-46E1-A16C-2F09704C5525}">
      <dsp:nvSpPr>
        <dsp:cNvPr id="0" name=""/>
        <dsp:cNvSpPr/>
      </dsp:nvSpPr>
      <dsp:spPr>
        <a:xfrm>
          <a:off x="3609525" y="179939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5E4E-C2CF-426E-922F-6612026534CD}">
      <dsp:nvSpPr>
        <dsp:cNvPr id="0" name=""/>
        <dsp:cNvSpPr/>
      </dsp:nvSpPr>
      <dsp:spPr>
        <a:xfrm>
          <a:off x="1429031" y="1181605"/>
          <a:ext cx="1084562" cy="1084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 Data</a:t>
          </a:r>
        </a:p>
      </dsp:txBody>
      <dsp:txXfrm>
        <a:off x="1587861" y="1340447"/>
        <a:ext cx="766902" cy="766960"/>
      </dsp:txXfrm>
    </dsp:sp>
    <dsp:sp modelId="{68FF96FB-77B3-4254-8082-301E24F9D58B}">
      <dsp:nvSpPr>
        <dsp:cNvPr id="0" name=""/>
        <dsp:cNvSpPr/>
      </dsp:nvSpPr>
      <dsp:spPr>
        <a:xfrm>
          <a:off x="1479431" y="1007284"/>
          <a:ext cx="214487" cy="21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CAF40-EBA3-4EEE-B3CC-73A81CBF71A3}">
      <dsp:nvSpPr>
        <dsp:cNvPr id="0" name=""/>
        <dsp:cNvSpPr/>
      </dsp:nvSpPr>
      <dsp:spPr>
        <a:xfrm>
          <a:off x="1358545" y="907080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A45E-D95D-43A1-830E-10E4BD8D815C}">
      <dsp:nvSpPr>
        <dsp:cNvPr id="0" name=""/>
        <dsp:cNvSpPr/>
      </dsp:nvSpPr>
      <dsp:spPr>
        <a:xfrm>
          <a:off x="1137237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0B1C1-2B95-4222-A609-A69E76447015}">
      <dsp:nvSpPr>
        <dsp:cNvPr id="0" name=""/>
        <dsp:cNvSpPr/>
      </dsp:nvSpPr>
      <dsp:spPr>
        <a:xfrm>
          <a:off x="916307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66A8C-49C8-4AF6-ACAA-708C4CE19133}">
      <dsp:nvSpPr>
        <dsp:cNvPr id="0" name=""/>
        <dsp:cNvSpPr/>
      </dsp:nvSpPr>
      <dsp:spPr>
        <a:xfrm>
          <a:off x="695378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E49C9-E66A-480D-AC99-3D75963230A4}">
      <dsp:nvSpPr>
        <dsp:cNvPr id="0" name=""/>
        <dsp:cNvSpPr/>
      </dsp:nvSpPr>
      <dsp:spPr>
        <a:xfrm>
          <a:off x="474448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DD483-B7B4-4C5E-B0CD-466F7806DF1B}">
      <dsp:nvSpPr>
        <dsp:cNvPr id="0" name=""/>
        <dsp:cNvSpPr/>
      </dsp:nvSpPr>
      <dsp:spPr>
        <a:xfrm>
          <a:off x="253140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B5F50-B595-4B70-86B3-D24A2F5C1E77}">
      <dsp:nvSpPr>
        <dsp:cNvPr id="0" name=""/>
        <dsp:cNvSpPr/>
      </dsp:nvSpPr>
      <dsp:spPr>
        <a:xfrm>
          <a:off x="32210" y="836689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81973-5F34-480F-BB6B-67AE62A11308}">
      <dsp:nvSpPr>
        <dsp:cNvPr id="0" name=""/>
        <dsp:cNvSpPr/>
      </dsp:nvSpPr>
      <dsp:spPr>
        <a:xfrm>
          <a:off x="30695" y="571687"/>
          <a:ext cx="1209617" cy="26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Population</a:t>
          </a:r>
        </a:p>
      </dsp:txBody>
      <dsp:txXfrm>
        <a:off x="30695" y="571687"/>
        <a:ext cx="1209617" cy="267900"/>
      </dsp:txXfrm>
    </dsp:sp>
    <dsp:sp modelId="{511CDF2B-1425-40F0-917C-CACD6764C1B5}">
      <dsp:nvSpPr>
        <dsp:cNvPr id="0" name=""/>
        <dsp:cNvSpPr/>
      </dsp:nvSpPr>
      <dsp:spPr>
        <a:xfrm>
          <a:off x="1196732" y="1342884"/>
          <a:ext cx="214487" cy="21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FDF2A-6BF9-4877-AB93-1B7852099CFD}">
      <dsp:nvSpPr>
        <dsp:cNvPr id="0" name=""/>
        <dsp:cNvSpPr/>
      </dsp:nvSpPr>
      <dsp:spPr>
        <a:xfrm>
          <a:off x="1019004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2AF66-7493-4EAF-A01A-D5E4CAD91E89}">
      <dsp:nvSpPr>
        <dsp:cNvPr id="0" name=""/>
        <dsp:cNvSpPr/>
      </dsp:nvSpPr>
      <dsp:spPr>
        <a:xfrm>
          <a:off x="815127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67ED-5FFE-4326-998D-05E969577CBD}">
      <dsp:nvSpPr>
        <dsp:cNvPr id="0" name=""/>
        <dsp:cNvSpPr/>
      </dsp:nvSpPr>
      <dsp:spPr>
        <a:xfrm>
          <a:off x="611629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C409-83FF-404A-9647-521AD668B940}">
      <dsp:nvSpPr>
        <dsp:cNvPr id="0" name=""/>
        <dsp:cNvSpPr/>
      </dsp:nvSpPr>
      <dsp:spPr>
        <a:xfrm>
          <a:off x="408132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C59EC-02B4-4303-86DF-822EECAF8D09}">
      <dsp:nvSpPr>
        <dsp:cNvPr id="0" name=""/>
        <dsp:cNvSpPr/>
      </dsp:nvSpPr>
      <dsp:spPr>
        <a:xfrm>
          <a:off x="204255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2635C-B511-4841-847B-C8C739726165}">
      <dsp:nvSpPr>
        <dsp:cNvPr id="0" name=""/>
        <dsp:cNvSpPr/>
      </dsp:nvSpPr>
      <dsp:spPr>
        <a:xfrm>
          <a:off x="757" y="1386775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8C44-1BC9-49E9-877A-1E1271F3D0F6}">
      <dsp:nvSpPr>
        <dsp:cNvPr id="0" name=""/>
        <dsp:cNvSpPr/>
      </dsp:nvSpPr>
      <dsp:spPr>
        <a:xfrm>
          <a:off x="0" y="1122808"/>
          <a:ext cx="1125489" cy="26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Providers</a:t>
          </a:r>
        </a:p>
      </dsp:txBody>
      <dsp:txXfrm>
        <a:off x="0" y="1122808"/>
        <a:ext cx="1125489" cy="267900"/>
      </dsp:txXfrm>
    </dsp:sp>
    <dsp:sp modelId="{8E60B57D-B8EE-43B6-AC85-BEE0DC60C882}">
      <dsp:nvSpPr>
        <dsp:cNvPr id="0" name=""/>
        <dsp:cNvSpPr/>
      </dsp:nvSpPr>
      <dsp:spPr>
        <a:xfrm>
          <a:off x="1196732" y="1857774"/>
          <a:ext cx="214487" cy="21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E911-A3BE-404B-85BC-64D9D0EE696A}">
      <dsp:nvSpPr>
        <dsp:cNvPr id="0" name=""/>
        <dsp:cNvSpPr/>
      </dsp:nvSpPr>
      <dsp:spPr>
        <a:xfrm>
          <a:off x="1019004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2D36E-7FD9-4843-8E35-6EB6B38ED0B4}">
      <dsp:nvSpPr>
        <dsp:cNvPr id="0" name=""/>
        <dsp:cNvSpPr/>
      </dsp:nvSpPr>
      <dsp:spPr>
        <a:xfrm>
          <a:off x="815127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32440-32C7-490F-99F8-8EEFF8816AD5}">
      <dsp:nvSpPr>
        <dsp:cNvPr id="0" name=""/>
        <dsp:cNvSpPr/>
      </dsp:nvSpPr>
      <dsp:spPr>
        <a:xfrm>
          <a:off x="611629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FCD88-12C0-46C2-A5E7-883A57B7B32B}">
      <dsp:nvSpPr>
        <dsp:cNvPr id="0" name=""/>
        <dsp:cNvSpPr/>
      </dsp:nvSpPr>
      <dsp:spPr>
        <a:xfrm>
          <a:off x="408132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9585F-2AFE-4973-A01D-C1A3BE16BAAA}">
      <dsp:nvSpPr>
        <dsp:cNvPr id="0" name=""/>
        <dsp:cNvSpPr/>
      </dsp:nvSpPr>
      <dsp:spPr>
        <a:xfrm>
          <a:off x="204255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66F57-EE93-448D-A152-7960D14D5D74}">
      <dsp:nvSpPr>
        <dsp:cNvPr id="0" name=""/>
        <dsp:cNvSpPr/>
      </dsp:nvSpPr>
      <dsp:spPr>
        <a:xfrm>
          <a:off x="757" y="1985306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5DC8-7983-4C34-A71A-66606C0708D6}">
      <dsp:nvSpPr>
        <dsp:cNvPr id="0" name=""/>
        <dsp:cNvSpPr/>
      </dsp:nvSpPr>
      <dsp:spPr>
        <a:xfrm>
          <a:off x="0" y="1720097"/>
          <a:ext cx="1125489" cy="26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Income</a:t>
          </a:r>
        </a:p>
      </dsp:txBody>
      <dsp:txXfrm>
        <a:off x="0" y="1720097"/>
        <a:ext cx="1125489" cy="267900"/>
      </dsp:txXfrm>
    </dsp:sp>
    <dsp:sp modelId="{D502D686-D78E-4441-90FB-076D520FEB3F}">
      <dsp:nvSpPr>
        <dsp:cNvPr id="0" name=""/>
        <dsp:cNvSpPr/>
      </dsp:nvSpPr>
      <dsp:spPr>
        <a:xfrm>
          <a:off x="1479431" y="2227949"/>
          <a:ext cx="214487" cy="21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DD12-4C5C-45F1-9C69-A37F8163D6AD}">
      <dsp:nvSpPr>
        <dsp:cNvPr id="0" name=""/>
        <dsp:cNvSpPr/>
      </dsp:nvSpPr>
      <dsp:spPr>
        <a:xfrm>
          <a:off x="1356651" y="2433532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914A5-320B-4E2E-B69A-1F3554875BEB}">
      <dsp:nvSpPr>
        <dsp:cNvPr id="0" name=""/>
        <dsp:cNvSpPr/>
      </dsp:nvSpPr>
      <dsp:spPr>
        <a:xfrm>
          <a:off x="1136100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0418A-4B76-4442-8144-C94605401BE8}">
      <dsp:nvSpPr>
        <dsp:cNvPr id="0" name=""/>
        <dsp:cNvSpPr/>
      </dsp:nvSpPr>
      <dsp:spPr>
        <a:xfrm>
          <a:off x="915171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AD96-0BD1-4A02-98BA-2837551DBDE0}">
      <dsp:nvSpPr>
        <dsp:cNvPr id="0" name=""/>
        <dsp:cNvSpPr/>
      </dsp:nvSpPr>
      <dsp:spPr>
        <a:xfrm>
          <a:off x="694620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E3498-73AE-4C3D-933E-BDA3CB22CAD3}">
      <dsp:nvSpPr>
        <dsp:cNvPr id="0" name=""/>
        <dsp:cNvSpPr/>
      </dsp:nvSpPr>
      <dsp:spPr>
        <a:xfrm>
          <a:off x="474069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E3A14-8289-4ECA-9EB4-2B358D41FA23}">
      <dsp:nvSpPr>
        <dsp:cNvPr id="0" name=""/>
        <dsp:cNvSpPr/>
      </dsp:nvSpPr>
      <dsp:spPr>
        <a:xfrm>
          <a:off x="253140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1CB13-8AE6-423C-BE5F-F623EA428B3B}">
      <dsp:nvSpPr>
        <dsp:cNvPr id="0" name=""/>
        <dsp:cNvSpPr/>
      </dsp:nvSpPr>
      <dsp:spPr>
        <a:xfrm>
          <a:off x="32589" y="2534771"/>
          <a:ext cx="107243" cy="10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8F7A2-C453-441F-A2FB-30968BC7D30A}">
      <dsp:nvSpPr>
        <dsp:cNvPr id="0" name=""/>
        <dsp:cNvSpPr/>
      </dsp:nvSpPr>
      <dsp:spPr>
        <a:xfrm>
          <a:off x="30695" y="2266043"/>
          <a:ext cx="1209617" cy="26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Zip Codes</a:t>
          </a:r>
        </a:p>
      </dsp:txBody>
      <dsp:txXfrm>
        <a:off x="30695" y="2266043"/>
        <a:ext cx="1209617" cy="267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15/gross-domestic-product-state-advance-2014-and-revised-1997-2013/regional-maps" TargetMode="External"/><Relationship Id="rId2" Type="http://schemas.openxmlformats.org/officeDocument/2006/relationships/hyperlink" Target="https://apps.bea.gov/iTable/iTable.cfm?reqid=70&amp;step=30&amp;isuri=1&amp;major_area=4&amp;area=xx&amp;year=2020&amp;tableid=20&amp;category=720&amp;area_type=4&amp;year_end=-1&amp;classification=non-industry&amp;state=xx&amp;statistic=3&amp;yearbegin=-1&amp;unit_of_measure=lev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ms.gov/provider-data/dataset/mj5m-pzi6" TargetMode="External"/><Relationship Id="rId5" Type="http://schemas.openxmlformats.org/officeDocument/2006/relationships/hyperlink" Target="https://simplemaps.com/data/us-zips" TargetMode="External"/><Relationship Id="rId4" Type="http://schemas.openxmlformats.org/officeDocument/2006/relationships/hyperlink" Target="https://covid19.census.gov/datasets/average-household-size-and-population-density-county/explore?location=15.251650%2C0.315550%2C3.67&amp;showTable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931" y="2355458"/>
            <a:ext cx="4903937" cy="163090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Healthcare Disparities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Primary Care access analysis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0" y="3995988"/>
            <a:ext cx="5120639" cy="72460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Jacqueline Clinesmith, Tony </a:t>
            </a:r>
            <a:r>
              <a:rPr lang="en-US" dirty="0" err="1">
                <a:solidFill>
                  <a:schemeClr val="tx1"/>
                </a:solidFill>
              </a:rPr>
              <a:t>Ferri</a:t>
            </a:r>
            <a:r>
              <a:rPr lang="en-US" dirty="0">
                <a:solidFill>
                  <a:schemeClr val="tx1"/>
                </a:solidFill>
              </a:rPr>
              <a:t>, and Jenny Johnson</a:t>
            </a: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MSU Data Analytics Boot Camp, 2022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56BF1-E2A5-4C09-93A0-8B4F37DC5A5E}"/>
              </a:ext>
            </a:extLst>
          </p:cNvPr>
          <p:cNvSpPr/>
          <p:nvPr/>
        </p:nvSpPr>
        <p:spPr>
          <a:xfrm>
            <a:off x="413981" y="782472"/>
            <a:ext cx="7360693" cy="33755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of US by county or region color coded by underserved and appropriately served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76C127-C875-4648-8B15-8819D825CFB9}"/>
              </a:ext>
            </a:extLst>
          </p:cNvPr>
          <p:cNvSpPr/>
          <p:nvPr/>
        </p:nvSpPr>
        <p:spPr>
          <a:xfrm>
            <a:off x="7892955" y="782472"/>
            <a:ext cx="3789529" cy="337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on benefits of Primary Care Providers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B2C25-E88B-47A4-BE03-084F7C9F36DC}"/>
              </a:ext>
            </a:extLst>
          </p:cNvPr>
          <p:cNvSpPr/>
          <p:nvPr/>
        </p:nvSpPr>
        <p:spPr>
          <a:xfrm>
            <a:off x="514066" y="4358186"/>
            <a:ext cx="3775880" cy="1596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Counts of underserved counties by region and percentage of counties that 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C7BF4-A0ED-44C1-9889-7CCE9504E856}"/>
              </a:ext>
            </a:extLst>
          </p:cNvPr>
          <p:cNvSpPr/>
          <p:nvPr/>
        </p:nvSpPr>
        <p:spPr>
          <a:xfrm>
            <a:off x="8402471" y="4353636"/>
            <a:ext cx="3275463" cy="15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of model factors affecting underserved designation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32365-2F1A-49AA-A062-1EEE2B517484}"/>
              </a:ext>
            </a:extLst>
          </p:cNvPr>
          <p:cNvSpPr/>
          <p:nvPr/>
        </p:nvSpPr>
        <p:spPr>
          <a:xfrm>
            <a:off x="4498074" y="4353637"/>
            <a:ext cx="3775880" cy="1596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Interesting graphic/image/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307CB-F02F-40C8-A970-C1D88F18DC67}"/>
              </a:ext>
            </a:extLst>
          </p:cNvPr>
          <p:cNvSpPr/>
          <p:nvPr/>
        </p:nvSpPr>
        <p:spPr>
          <a:xfrm>
            <a:off x="514066" y="6041408"/>
            <a:ext cx="11163868" cy="375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Authors and 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2BB72-E924-46C9-9553-040FD5F70E7B}"/>
              </a:ext>
            </a:extLst>
          </p:cNvPr>
          <p:cNvSpPr/>
          <p:nvPr/>
        </p:nvSpPr>
        <p:spPr>
          <a:xfrm>
            <a:off x="413980" y="361666"/>
            <a:ext cx="11263953" cy="375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Story Board Title</a:t>
            </a:r>
          </a:p>
        </p:txBody>
      </p:sp>
    </p:spTree>
    <p:extLst>
      <p:ext uri="{BB962C8B-B14F-4D97-AF65-F5344CB8AC3E}">
        <p14:creationId xmlns:p14="http://schemas.microsoft.com/office/powerpoint/2010/main" val="10559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Yellow question mark">
            <a:extLst>
              <a:ext uri="{FF2B5EF4-FFF2-40B4-BE49-F238E27FC236}">
                <a16:creationId xmlns:a16="http://schemas.microsoft.com/office/drawing/2014/main" id="{8D750284-CB84-4FA6-B462-F45EE3BAC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0" r="1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FC86E7-62A0-4D51-A908-01993523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2606040"/>
            <a:ext cx="3144774" cy="1645920"/>
          </a:xfrm>
        </p:spPr>
        <p:txBody>
          <a:bodyPr anchor="ctr">
            <a:normAutofit/>
          </a:bodyPr>
          <a:lstStyle/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70063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D0D7-9B2E-4CF5-94D8-86888CA9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725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C436CF-0718-446F-A647-1F1D4905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664896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BCE97DC-D14A-4636-80A4-6B71601FF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584377"/>
              </p:ext>
            </p:extLst>
          </p:nvPr>
        </p:nvGraphicFramePr>
        <p:xfrm>
          <a:off x="702527" y="1763683"/>
          <a:ext cx="10905893" cy="4429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351">
                  <a:extLst>
                    <a:ext uri="{9D8B030D-6E8A-4147-A177-3AD203B41FA5}">
                      <a16:colId xmlns:a16="http://schemas.microsoft.com/office/drawing/2014/main" val="290416913"/>
                    </a:ext>
                  </a:extLst>
                </a:gridCol>
                <a:gridCol w="3747246">
                  <a:extLst>
                    <a:ext uri="{9D8B030D-6E8A-4147-A177-3AD203B41FA5}">
                      <a16:colId xmlns:a16="http://schemas.microsoft.com/office/drawing/2014/main" val="2065580270"/>
                    </a:ext>
                  </a:extLst>
                </a:gridCol>
                <a:gridCol w="4628296">
                  <a:extLst>
                    <a:ext uri="{9D8B030D-6E8A-4147-A177-3AD203B41FA5}">
                      <a16:colId xmlns:a16="http://schemas.microsoft.com/office/drawing/2014/main" val="2381154654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45738"/>
                  </a:ext>
                </a:extLst>
              </a:tr>
              <a:tr h="1235573">
                <a:tc>
                  <a:txBody>
                    <a:bodyPr/>
                    <a:lstStyle/>
                    <a:p>
                      <a:r>
                        <a:rPr lang="en-US" sz="1200" b="1" dirty="0"/>
                        <a:t>Income data </a:t>
                      </a:r>
                      <a:r>
                        <a:rPr lang="en-US" sz="1200" dirty="0"/>
                        <a:t>from US Bureau of Economic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GeoFips and 2020 from</a:t>
                      </a:r>
                    </a:p>
                    <a:p>
                      <a:r>
                        <a:rPr lang="it-IT" sz="1200" dirty="0"/>
                        <a:t>bea_income_2020.csv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https://apps.bea.gov/iTable/iTable.cfm?reqid=70&amp;step=30&amp;isuri=1&amp;major_area=4&amp;area=xx&amp;year=2020&amp;tableid=20&amp;category=720&amp;area_type=4&amp;year_end=-1&amp;classification=non-industry&amp;state=xx&amp;statistic=3&amp;yearbegin=-1&amp;unit_of_measure=leve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30185"/>
                  </a:ext>
                </a:extLst>
              </a:tr>
              <a:tr h="851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Region data </a:t>
                      </a:r>
                      <a:r>
                        <a:rPr lang="en-US" sz="1200" dirty="0"/>
                        <a:t>from US Bureau of Economic Analysis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Regions by State from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https://www.bea.gov/news/2015/gross-domestic-product-state-advance-2014-and-revised-1997-2013/regional-maps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61605"/>
                  </a:ext>
                </a:extLst>
              </a:tr>
              <a:tr h="851172">
                <a:tc>
                  <a:txBody>
                    <a:bodyPr/>
                    <a:lstStyle/>
                    <a:p>
                      <a:r>
                        <a:rPr lang="en-US" sz="1200" b="1" dirty="0"/>
                        <a:t>Population data </a:t>
                      </a:r>
                      <a:r>
                        <a:rPr lang="en-US" sz="1200" dirty="0"/>
                        <a:t>from US Census Bureau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GEOID,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effectLst/>
                        </a:rPr>
                        <a:t>B01001_001E, and  B01001_calc_PopDensity from </a:t>
                      </a:r>
                      <a:r>
                        <a:rPr lang="en-US" sz="1200" dirty="0"/>
                        <a:t>population_census.csv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https://covid19.census.gov/datasets/average-household-size-and-population-density-county/explore?location=15.251650%2C0.315550%2C3.67&amp;showTable=true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2541"/>
                  </a:ext>
                </a:extLst>
              </a:tr>
              <a:tr h="466772">
                <a:tc>
                  <a:txBody>
                    <a:bodyPr/>
                    <a:lstStyle/>
                    <a:p>
                      <a:r>
                        <a:rPr lang="en-US" sz="1200" b="1" dirty="0"/>
                        <a:t>Zip code data </a:t>
                      </a:r>
                      <a:r>
                        <a:rPr lang="en-US" sz="1200" dirty="0"/>
                        <a:t>from </a:t>
                      </a:r>
                      <a:r>
                        <a:rPr lang="en-US" sz="1200" dirty="0" err="1"/>
                        <a:t>simplemaps</a:t>
                      </a:r>
                      <a:r>
                        <a:rPr lang="en-US" sz="1200" dirty="0"/>
                        <a:t> Basic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zip, </a:t>
                      </a:r>
                      <a:r>
                        <a:rPr lang="en-US" sz="1200" dirty="0" err="1"/>
                        <a:t>stae_id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county_fips</a:t>
                      </a:r>
                      <a:r>
                        <a:rPr lang="en-US" sz="1200" dirty="0"/>
                        <a:t>, and </a:t>
                      </a:r>
                      <a:r>
                        <a:rPr lang="en-US" sz="1200" dirty="0" err="1"/>
                        <a:t>county_name</a:t>
                      </a:r>
                      <a:r>
                        <a:rPr lang="en-US" sz="1200" dirty="0"/>
                        <a:t> from uszips.csv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https://simplemaps.com/data/us-zips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98647"/>
                  </a:ext>
                </a:extLst>
              </a:tr>
              <a:tr h="658972">
                <a:tc>
                  <a:txBody>
                    <a:bodyPr/>
                    <a:lstStyle/>
                    <a:p>
                      <a:r>
                        <a:rPr lang="en-US" sz="1200" b="1" dirty="0"/>
                        <a:t>Physician data </a:t>
                      </a:r>
                      <a:r>
                        <a:rPr lang="en-US" sz="1200" dirty="0"/>
                        <a:t>from The Centers for Medicare and Medicaid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NPI, </a:t>
                      </a:r>
                      <a:r>
                        <a:rPr lang="en-US" sz="1200" dirty="0" err="1"/>
                        <a:t>grd_yr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pri_spec</a:t>
                      </a:r>
                      <a:r>
                        <a:rPr lang="en-US" sz="1200" dirty="0"/>
                        <a:t>, city, </a:t>
                      </a:r>
                      <a:r>
                        <a:rPr lang="en-US" sz="1200" dirty="0" err="1"/>
                        <a:t>st</a:t>
                      </a:r>
                      <a:r>
                        <a:rPr lang="en-US" sz="1200" dirty="0"/>
                        <a:t>, zip, </a:t>
                      </a:r>
                      <a:r>
                        <a:rPr lang="en-US" sz="1200" dirty="0" err="1"/>
                        <a:t>ind_assgn</a:t>
                      </a:r>
                      <a:r>
                        <a:rPr lang="en-US" sz="1200" dirty="0"/>
                        <a:t>, and </a:t>
                      </a:r>
                      <a:r>
                        <a:rPr lang="en-US" sz="1200" dirty="0" err="1"/>
                        <a:t>grp_assgn</a:t>
                      </a:r>
                      <a:r>
                        <a:rPr lang="en-US" sz="1200" dirty="0"/>
                        <a:t> from physician_data.csv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6"/>
                        </a:rPr>
                        <a:t>https://data.cms.gov/provider-data/dataset/mj5m-pzi6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Healthcare Disparities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Primary Care Access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sz="4000" dirty="0">
                <a:solidFill>
                  <a:schemeClr val="tx1"/>
                </a:solidFill>
              </a:rPr>
              <a:t>nalysis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2350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CBCB-F12A-4B61-BC00-DED2870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21553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9A31-EFE0-4AC0-A266-0B1AD85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8743" y="5709424"/>
            <a:ext cx="5478966" cy="717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Meaningful access to a primary care providers can help reduce health care disparities.</a:t>
            </a:r>
          </a:p>
        </p:txBody>
      </p:sp>
      <p:pic>
        <p:nvPicPr>
          <p:cNvPr id="1026" name="Picture 2" descr="Bryan Lowry on Twitter: &amp;quot;Maybe the Bureau of Economic Analysis had it right  when they split up the Great Lakes and the Plains. The only way we&amp;#39;ll stop  arguing about what constitutes">
            <a:extLst>
              <a:ext uri="{FF2B5EF4-FFF2-40B4-BE49-F238E27FC236}">
                <a16:creationId xmlns:a16="http://schemas.microsoft.com/office/drawing/2014/main" id="{580772DA-5F10-4C5C-95C4-AA8314BA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69" y="2300694"/>
            <a:ext cx="4263514" cy="3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38B5D-2D9B-446C-AA0F-B2E0369E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Build a machine learning model that can determine primary care provider availability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1A94EC-3AC2-40F0-B756-8DB04B01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300694"/>
            <a:ext cx="4663440" cy="3551466"/>
          </a:xfrm>
        </p:spPr>
        <p:txBody>
          <a:bodyPr>
            <a:normAutofit/>
          </a:bodyPr>
          <a:lstStyle/>
          <a:p>
            <a:r>
              <a:rPr lang="en-US" dirty="0"/>
              <a:t>We’re hoping to determine:</a:t>
            </a:r>
          </a:p>
          <a:p>
            <a:pPr lvl="1"/>
            <a:r>
              <a:rPr lang="en-US" dirty="0"/>
              <a:t>Are there counties in the United States that will be underserved by primary care providers?</a:t>
            </a:r>
          </a:p>
          <a:p>
            <a:pPr lvl="1"/>
            <a:r>
              <a:rPr lang="en-US" dirty="0"/>
              <a:t>Are there any other factors that impact availability, like income, region, or population?</a:t>
            </a:r>
          </a:p>
        </p:txBody>
      </p:sp>
    </p:spTree>
    <p:extLst>
      <p:ext uri="{BB962C8B-B14F-4D97-AF65-F5344CB8AC3E}">
        <p14:creationId xmlns:p14="http://schemas.microsoft.com/office/powerpoint/2010/main" val="250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480D-F9CD-4738-8210-178C4BCA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405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F54204-FACC-4B8A-9656-532F752D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9" y="607393"/>
            <a:ext cx="3401703" cy="55717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71767C-C1BF-4B8C-8B2E-E2CB768C8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81783"/>
              </p:ext>
            </p:extLst>
          </p:nvPr>
        </p:nvGraphicFramePr>
        <p:xfrm>
          <a:off x="332097" y="29916"/>
          <a:ext cx="3789528" cy="321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C181-72B9-4B1D-AEEC-5591A732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1440218"/>
            <a:ext cx="3161963" cy="3606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from official government sources was given preference due to accuracy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preprocessing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Removing irrelevant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Standardizing zip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Removing headers and footers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Standardizing column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Transformed into bins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Calculating primary care providers by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Determine csv encoding1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6E9D5-243B-4E9B-BFE2-1C6FE11E2FD9}"/>
              </a:ext>
            </a:extLst>
          </p:cNvPr>
          <p:cNvSpPr txBox="1"/>
          <p:nvPr/>
        </p:nvSpPr>
        <p:spPr>
          <a:xfrm>
            <a:off x="232012" y="5915240"/>
            <a:ext cx="7297003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/>
              <a:t>Population provided by US Census Bureau</a:t>
            </a:r>
            <a:br>
              <a:rPr lang="en-US" sz="1200" dirty="0"/>
            </a:br>
            <a:r>
              <a:rPr lang="en-US" sz="1200" dirty="0"/>
              <a:t>Providers provided by The Centers for Medicare and Medicaid Services</a:t>
            </a:r>
          </a:p>
          <a:p>
            <a:r>
              <a:rPr lang="en-US" sz="1200" dirty="0"/>
              <a:t>Income provided by US Bureau of Economic Analysis</a:t>
            </a:r>
          </a:p>
          <a:p>
            <a:r>
              <a:rPr lang="en-US" sz="1200" dirty="0"/>
              <a:t>Zip Codes provided by </a:t>
            </a:r>
            <a:r>
              <a:rPr lang="en-US" sz="1200" dirty="0" err="1"/>
              <a:t>simplemaps</a:t>
            </a: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9A3C62-E7B6-4D29-B945-860B283A5F7B}"/>
              </a:ext>
            </a:extLst>
          </p:cNvPr>
          <p:cNvGrpSpPr/>
          <p:nvPr/>
        </p:nvGrpSpPr>
        <p:grpSpPr>
          <a:xfrm>
            <a:off x="4210335" y="710890"/>
            <a:ext cx="2069910" cy="2999533"/>
            <a:chOff x="5204355" y="633553"/>
            <a:chExt cx="2069910" cy="2999533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43424BFD-E9BC-4AEF-819D-4EB7516BA048}"/>
                </a:ext>
              </a:extLst>
            </p:cNvPr>
            <p:cNvSpPr/>
            <p:nvPr/>
          </p:nvSpPr>
          <p:spPr>
            <a:xfrm>
              <a:off x="5204355" y="633553"/>
              <a:ext cx="2069910" cy="183334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A0B3A4-4E26-4849-9497-CAC123F6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692528" y="2743374"/>
              <a:ext cx="1093565" cy="68585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0F096F-65F8-49D7-8E42-CE14E0AB0F41}"/>
              </a:ext>
            </a:extLst>
          </p:cNvPr>
          <p:cNvGrpSpPr/>
          <p:nvPr/>
        </p:nvGrpSpPr>
        <p:grpSpPr>
          <a:xfrm>
            <a:off x="2497541" y="3710423"/>
            <a:ext cx="5495499" cy="1957947"/>
            <a:chOff x="1756012" y="3830206"/>
            <a:chExt cx="5518245" cy="19743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E1DE31-5A48-47D3-8671-ED052C7C45FD}"/>
                </a:ext>
              </a:extLst>
            </p:cNvPr>
            <p:cNvSpPr/>
            <p:nvPr/>
          </p:nvSpPr>
          <p:spPr>
            <a:xfrm>
              <a:off x="1756012" y="3830206"/>
              <a:ext cx="5518245" cy="1974376"/>
            </a:xfrm>
            <a:prstGeom prst="ellipse">
              <a:avLst/>
            </a:prstGeom>
            <a:solidFill>
              <a:srgbClr val="C6ADB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D0460F-6D1F-4EF6-8DC9-3040A1D54102}"/>
                </a:ext>
              </a:extLst>
            </p:cNvPr>
            <p:cNvSpPr/>
            <p:nvPr/>
          </p:nvSpPr>
          <p:spPr>
            <a:xfrm>
              <a:off x="2008496" y="4212343"/>
              <a:ext cx="2267803" cy="121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Underserved US Counties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638631-4E77-4173-9792-D3B1EEF9B34A}"/>
                </a:ext>
              </a:extLst>
            </p:cNvPr>
            <p:cNvSpPr/>
            <p:nvPr/>
          </p:nvSpPr>
          <p:spPr>
            <a:xfrm>
              <a:off x="4503761" y="4212343"/>
              <a:ext cx="2429302" cy="121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Appropriately served US Counties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69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72C-22F0-4D0E-9B76-013FD900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86510"/>
          </a:xfrm>
        </p:spPr>
        <p:txBody>
          <a:bodyPr anchor="t"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8DFA-05FF-41B5-AAB5-AAE5F0BD6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6687" y="1849746"/>
            <a:ext cx="3161963" cy="360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data sources were loaded into a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Join all tables in 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 merged table to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3C2501E-6216-401D-AA88-09EFED2B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9" y="3529780"/>
            <a:ext cx="5890632" cy="31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560BEA44-8A89-46CA-BC78-23DA4F2A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9" y="285123"/>
            <a:ext cx="7594491" cy="31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7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26E5-6CF9-429A-A6F6-902DB43E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21097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FB42E8-0A88-420B-A61B-13A6F3B2E2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337799"/>
            <a:ext cx="7696201" cy="618240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DC5D1-9D56-494E-A19C-DF61A0E9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046535" cy="1645920"/>
          </a:xfrm>
        </p:spPr>
        <p:txBody>
          <a:bodyPr anchor="ctr">
            <a:normAutofit/>
          </a:bodyPr>
          <a:lstStyle/>
          <a:p>
            <a:r>
              <a:rPr lang="en-US" dirty="0"/>
              <a:t>Analyze Results</a:t>
            </a:r>
          </a:p>
        </p:txBody>
      </p:sp>
      <p:sp>
        <p:nvSpPr>
          <p:cNvPr id="2052" name="Text Placeholder 3">
            <a:extLst>
              <a:ext uri="{FF2B5EF4-FFF2-40B4-BE49-F238E27FC236}">
                <a16:creationId xmlns:a16="http://schemas.microsoft.com/office/drawing/2014/main" id="{BA9060DA-981E-4DFE-BF2D-CBB791E3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score: 89.6%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R-squared score: 58.3%</a:t>
            </a:r>
          </a:p>
        </p:txBody>
      </p:sp>
    </p:spTree>
    <p:extLst>
      <p:ext uri="{BB962C8B-B14F-4D97-AF65-F5344CB8AC3E}">
        <p14:creationId xmlns:p14="http://schemas.microsoft.com/office/powerpoint/2010/main" val="243916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Pantone2022ColorOfTheYear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{70263F63-0A77-44E6-BB70-745C12756AFA}tf78438558_win32</Template>
  <TotalTime>622</TotalTime>
  <Words>565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SavonVTI</vt:lpstr>
      <vt:lpstr>Healthcare Disparities   Primary Care access analysis</vt:lpstr>
      <vt:lpstr>Healthcare Disparities Primary Care Access Analysis</vt:lpstr>
      <vt:lpstr>What Are we trying to Do?</vt:lpstr>
      <vt:lpstr>Build a machine learning model that can determine primary care provider availability</vt:lpstr>
      <vt:lpstr>Data exploration</vt:lpstr>
      <vt:lpstr>Data Exploration</vt:lpstr>
      <vt:lpstr>Database</vt:lpstr>
      <vt:lpstr>Analysis Results</vt:lpstr>
      <vt:lpstr>Analyze Results</vt:lpstr>
      <vt:lpstr>PowerPoint Presentation</vt:lpstr>
      <vt:lpstr>Questions </vt:lpstr>
      <vt:lpstr>Appendix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Jacqueline Clinesmith</dc:creator>
  <cp:lastModifiedBy>Jacqueline Clinesmith</cp:lastModifiedBy>
  <cp:revision>12</cp:revision>
  <dcterms:created xsi:type="dcterms:W3CDTF">2022-02-07T18:43:20Z</dcterms:created>
  <dcterms:modified xsi:type="dcterms:W3CDTF">2022-02-21T01:04:48Z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