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Lora"/>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730FBE1-42ED-46E2-94E5-4D2415AE9449}">
  <a:tblStyle styleId="{E730FBE1-42ED-46E2-94E5-4D2415AE944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ora-bold.fntdata"/><Relationship Id="rId11" Type="http://schemas.openxmlformats.org/officeDocument/2006/relationships/slide" Target="slides/slide5.xml"/><Relationship Id="rId22" Type="http://schemas.openxmlformats.org/officeDocument/2006/relationships/font" Target="fonts/Lora-boldItalic.fntdata"/><Relationship Id="rId10" Type="http://schemas.openxmlformats.org/officeDocument/2006/relationships/slide" Target="slides/slide4.xml"/><Relationship Id="rId21" Type="http://schemas.openxmlformats.org/officeDocument/2006/relationships/font" Target="fonts/Lora-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Lora-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welcome to the final </a:t>
            </a:r>
            <a:r>
              <a:rPr lang="en"/>
              <a:t>presentation</a:t>
            </a:r>
            <a:r>
              <a:rPr lang="en"/>
              <a:t> of the information architecture for the Reberry Juice Bar Website.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3f1e55d3f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3f1e55d3f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This is the rewards account to help incentivize and motivate returning customers.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user navigates to this page by first clicking on the order page. </a:t>
            </a:r>
            <a:r>
              <a:rPr lang="en">
                <a:solidFill>
                  <a:schemeClr val="dk1"/>
                </a:solidFill>
              </a:rPr>
              <a:t>Someone who has ordered or is wanting to order would access this page.</a:t>
            </a:r>
            <a:r>
              <a:rPr lang="en"/>
              <a:t> From here, they see the local </a:t>
            </a:r>
            <a:r>
              <a:rPr lang="en"/>
              <a:t>navigation with a task-oriented scheme with the icons</a:t>
            </a:r>
            <a:r>
              <a:rPr lang="en"/>
              <a:t>. A user who has an </a:t>
            </a:r>
            <a:r>
              <a:rPr lang="en"/>
              <a:t>account</a:t>
            </a:r>
            <a:r>
              <a:rPr lang="en"/>
              <a:t> would navigate to their personal rewards account by clicking on the intuitive person icon.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wanted to reduce the breadth of options to users from the navigation bar. Furthemore, putting the personal rewards account page and checking out page in the second level of the navigation hierarchy achieves this.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page’s content is organized</a:t>
            </a:r>
            <a:r>
              <a:rPr lang="en"/>
              <a:t> by tasks. </a:t>
            </a:r>
            <a:r>
              <a:rPr lang="en">
                <a:solidFill>
                  <a:schemeClr val="dk1"/>
                </a:solidFill>
              </a:rPr>
              <a:t>A heading represents each of these tasks. </a:t>
            </a:r>
            <a:r>
              <a:rPr lang="en"/>
              <a:t>One may want to view points and rewards, or manage personal information for their account. There are several labels that are navigation system choices here. They provide local navigation to an encrypted subsite for users to have comfort and security when changing sensitive information.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3f1e55d3f2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3f1e55d3f2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Take your time to learn </a:t>
            </a:r>
            <a:r>
              <a:rPr lang="en"/>
              <a:t>application</a:t>
            </a:r>
            <a:r>
              <a:rPr lang="en"/>
              <a:t>. </a:t>
            </a:r>
            <a:endParaRPr/>
          </a:p>
          <a:p>
            <a:pPr indent="-298450" lvl="0" marL="914400" rtl="0" algn="l">
              <a:spcBef>
                <a:spcPts val="1000"/>
              </a:spcBef>
              <a:spcAft>
                <a:spcPts val="0"/>
              </a:spcAft>
              <a:buSzPts val="1100"/>
              <a:buAutoNum type="alphaLcPeriod"/>
            </a:pPr>
            <a:r>
              <a:rPr lang="en"/>
              <a:t>Not skipping tutorial helps see if an application has the appropriate tools for you. Knowing how to use them will make it less confusing for you later.</a:t>
            </a:r>
            <a:endParaRPr/>
          </a:p>
          <a:p>
            <a:pPr indent="-298450" lvl="0" marL="914400" rtl="0" algn="l">
              <a:spcBef>
                <a:spcPts val="1000"/>
              </a:spcBef>
              <a:spcAft>
                <a:spcPts val="0"/>
              </a:spcAft>
              <a:buSzPts val="1100"/>
              <a:buAutoNum type="alphaLcPeriod"/>
            </a:pPr>
            <a:r>
              <a:rPr lang="en"/>
              <a:t>Practicing on my own time would make me become more accustomed to these tools making my utilization of them more time efficient. The time can be used to be more creative and enhance my work!</a:t>
            </a:r>
            <a:endParaRPr/>
          </a:p>
          <a:p>
            <a:pPr indent="-298450" lvl="0" marL="457200" rtl="0" algn="l">
              <a:spcBef>
                <a:spcPts val="1000"/>
              </a:spcBef>
              <a:spcAft>
                <a:spcPts val="0"/>
              </a:spcAft>
              <a:buSzPts val="1100"/>
              <a:buAutoNum type="arabicPeriod"/>
            </a:pPr>
            <a:r>
              <a:rPr lang="en"/>
              <a:t>Revise, revise, revise!</a:t>
            </a:r>
            <a:endParaRPr/>
          </a:p>
          <a:p>
            <a:pPr indent="-298450" lvl="1" marL="914400" rtl="0" algn="l">
              <a:spcBef>
                <a:spcPts val="1000"/>
              </a:spcBef>
              <a:spcAft>
                <a:spcPts val="0"/>
              </a:spcAft>
              <a:buSzPts val="1100"/>
              <a:buAutoNum type="alphaLcPeriod"/>
            </a:pPr>
            <a:r>
              <a:rPr lang="en"/>
              <a:t>Do not be afraid to improve your wireframes, especially the low </a:t>
            </a:r>
            <a:r>
              <a:rPr lang="en"/>
              <a:t>fidelity wireframes. It is important to not just settle with one or two version when you are unsure how you feel wit you information architecture. Ensure that flow!</a:t>
            </a:r>
            <a:endParaRPr/>
          </a:p>
          <a:p>
            <a:pPr indent="-298450" lvl="1" marL="914400" rtl="0" algn="l">
              <a:spcBef>
                <a:spcPts val="1000"/>
              </a:spcBef>
              <a:spcAft>
                <a:spcPts val="1000"/>
              </a:spcAft>
              <a:buSzPts val="1100"/>
              <a:buAutoNum type="alphaLcPeriod"/>
            </a:pPr>
            <a:r>
              <a:rPr lang="en"/>
              <a:t>Reviewing notes. Going over four components of information architecture made me feel more confident about where I was headed with my work.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3f1e55d3f2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3f1e55d3f2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Being mindful of Reberry Juice Bar’s mission and users needs helped ensure the necessary content is considered and incorporated into the site. Being able to distinguish the importance and aspect of each components provided comfort and great guidance with the designs and revisions. </a:t>
            </a:r>
            <a:r>
              <a:rPr lang="en"/>
              <a:t>With </a:t>
            </a:r>
            <a:r>
              <a:rPr lang="en"/>
              <a:t>the four components I managed to make an accessible platform that would satisfy potential users’ information needs.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Thankful for this opportunity to design this website. Proud of my work and look forward to adding it to my portfolio! A pleasure to have your guidance Dr. Reyes!</a:t>
            </a:r>
            <a:endParaRPr/>
          </a:p>
          <a:p>
            <a:pPr indent="0" lvl="0" marL="0" rtl="0" algn="l">
              <a:spcBef>
                <a:spcPts val="0"/>
              </a:spcBef>
              <a:spcAft>
                <a:spcPts val="0"/>
              </a:spcAft>
              <a:buNone/>
            </a:pPr>
            <a:r>
              <a:t/>
            </a:r>
            <a:endParaRPr sz="2300">
              <a:solidFill>
                <a:srgbClr val="595959"/>
              </a:solidFill>
              <a:latin typeface="Lora"/>
              <a:ea typeface="Lora"/>
              <a:cs typeface="Lora"/>
              <a:sym typeface="Lora"/>
            </a:endParaRPr>
          </a:p>
          <a:p>
            <a:pPr indent="0" lvl="0" marL="0" rtl="0" algn="l">
              <a:spcBef>
                <a:spcPts val="0"/>
              </a:spcBef>
              <a:spcAft>
                <a:spcPts val="0"/>
              </a:spcAft>
              <a:buNone/>
            </a:pPr>
            <a:r>
              <a:t/>
            </a:r>
            <a:endParaRPr sz="2300">
              <a:solidFill>
                <a:srgbClr val="595959"/>
              </a:solidFill>
              <a:latin typeface="Lora"/>
              <a:ea typeface="Lora"/>
              <a:cs typeface="Lora"/>
              <a:sym typeface="Lor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3f1e55d3f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3f1e55d3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summary of the upcoming content initiates with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 Presentation of information about the website - Reberry Juice Bar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 Presentation of research in the form of missions and goals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 Presentation of solution through visuals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discussion of issues and lessons!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3f1e55d3f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3f1e55d3f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t>The Reberry Juice Bar provides </a:t>
            </a:r>
            <a:r>
              <a:rPr lang="en"/>
              <a:t>:</a:t>
            </a:r>
            <a:endParaRPr/>
          </a:p>
          <a:p>
            <a:pPr indent="-298450" lvl="0" marL="457200" rtl="0" algn="l">
              <a:spcBef>
                <a:spcPts val="1000"/>
              </a:spcBef>
              <a:spcAft>
                <a:spcPts val="0"/>
              </a:spcAft>
              <a:buClr>
                <a:schemeClr val="dk1"/>
              </a:buClr>
              <a:buSzPts val="1100"/>
              <a:buChar char="●"/>
            </a:pPr>
            <a:r>
              <a:rPr lang="en">
                <a:solidFill>
                  <a:schemeClr val="dk1"/>
                </a:solidFill>
              </a:rPr>
              <a:t>Information about the store including location, and contact information, etc.</a:t>
            </a:r>
            <a:endParaRPr baseline="30000"/>
          </a:p>
          <a:p>
            <a:pPr indent="-304800" lvl="0" marL="457200" rtl="0" algn="l">
              <a:spcBef>
                <a:spcPts val="1000"/>
              </a:spcBef>
              <a:spcAft>
                <a:spcPts val="0"/>
              </a:spcAft>
              <a:buSzPts val="1200"/>
              <a:buChar char="●"/>
            </a:pPr>
            <a:r>
              <a:rPr lang="en" sz="1200">
                <a:solidFill>
                  <a:schemeClr val="dk1"/>
                </a:solidFill>
                <a:latin typeface="Times New Roman"/>
                <a:ea typeface="Times New Roman"/>
                <a:cs typeface="Times New Roman"/>
                <a:sym typeface="Times New Roman"/>
              </a:rPr>
              <a:t>A menu for </a:t>
            </a:r>
            <a:r>
              <a:rPr lang="en" sz="1200">
                <a:solidFill>
                  <a:schemeClr val="dk1"/>
                </a:solidFill>
                <a:latin typeface="Times New Roman"/>
                <a:ea typeface="Times New Roman"/>
                <a:cs typeface="Times New Roman"/>
                <a:sym typeface="Times New Roman"/>
              </a:rPr>
              <a:t>browsing</a:t>
            </a:r>
            <a:r>
              <a:rPr lang="en" sz="1200">
                <a:solidFill>
                  <a:schemeClr val="dk1"/>
                </a:solidFill>
                <a:latin typeface="Times New Roman"/>
                <a:ea typeface="Times New Roman"/>
                <a:cs typeface="Times New Roman"/>
                <a:sym typeface="Times New Roman"/>
              </a:rPr>
              <a:t> that includes nutritional information for each item. </a:t>
            </a:r>
            <a:endParaRPr sz="1200"/>
          </a:p>
          <a:p>
            <a:pPr indent="-298450" lvl="0" marL="457200" rtl="0" algn="l">
              <a:spcBef>
                <a:spcPts val="1000"/>
              </a:spcBef>
              <a:spcAft>
                <a:spcPts val="0"/>
              </a:spcAft>
              <a:buSzPts val="1100"/>
              <a:buChar char="●"/>
            </a:pPr>
            <a:r>
              <a:rPr lang="en"/>
              <a:t>Allowing online order for in store pick up </a:t>
            </a:r>
            <a:endParaRPr/>
          </a:p>
          <a:p>
            <a:pPr indent="-311150" lvl="0" marL="457200" rtl="0" algn="l">
              <a:spcBef>
                <a:spcPts val="1000"/>
              </a:spcBef>
              <a:spcAft>
                <a:spcPts val="0"/>
              </a:spcAft>
              <a:buSzPts val="1300"/>
              <a:buChar char="●"/>
            </a:pPr>
            <a:r>
              <a:rPr lang="en" sz="1300">
                <a:solidFill>
                  <a:schemeClr val="dk1"/>
                </a:solidFill>
                <a:latin typeface="Times New Roman"/>
                <a:ea typeface="Times New Roman"/>
                <a:cs typeface="Times New Roman"/>
                <a:sym typeface="Times New Roman"/>
              </a:rPr>
              <a:t>Access to a personal rewards account for customers to accumulate and redeem points from their purchases for their desired items. It helps e</a:t>
            </a:r>
            <a:r>
              <a:rPr lang="en" sz="1300">
                <a:solidFill>
                  <a:schemeClr val="dk1"/>
                </a:solidFill>
                <a:latin typeface="Times New Roman"/>
                <a:ea typeface="Times New Roman"/>
                <a:cs typeface="Times New Roman"/>
                <a:sym typeface="Times New Roman"/>
              </a:rPr>
              <a:t>stablish customer loyalty and give back to its community</a:t>
            </a:r>
            <a:endParaRPr sz="13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3f1e55d3f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3f1e55d3f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website provides this </a:t>
            </a:r>
            <a:r>
              <a:rPr lang="en"/>
              <a:t>content</a:t>
            </a:r>
            <a:r>
              <a:rPr lang="en"/>
              <a:t> with a mission is to create an accessible platform for Reberry Juice Bar’s services specializing in serving healthy foods to support a healthier and happier lifestyle in underserved communities.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First Goal: Conduct research on potential clients, customers and general visitors.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In order to achieve an accessible, efficient website, also taking into consideration user’s goals and needs is critical. User research assists in discovering diverse primary users’ information needs. Implementing their goals and needs into the design help achieve our mission of a website accessible to  them.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This is achieved with user personas and user scenarios.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3f1e55d3f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3f1e55d3f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Second</a:t>
            </a:r>
            <a:r>
              <a:rPr lang="en"/>
              <a:t> Goal: Plan out how the website’s content will be grouped and draft visuals of diverse pages.</a:t>
            </a:r>
            <a:endParaRPr/>
          </a:p>
          <a:p>
            <a:pPr indent="0" lvl="0" marL="0" rtl="0" algn="l">
              <a:spcBef>
                <a:spcPts val="0"/>
              </a:spcBef>
              <a:spcAft>
                <a:spcPts val="0"/>
              </a:spcAft>
              <a:buNone/>
            </a:pPr>
            <a:r>
              <a:rPr lang="en"/>
              <a:t>Initiates how to organize and structure the content needed and its</a:t>
            </a:r>
            <a:r>
              <a:rPr lang="en"/>
              <a:t> flow. This is  achieved with low fidelity wireframes.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Third Goal: Solidify the plan by demonstrating specific and carefully designed representation of website’s pages, links, features, and navigation. </a:t>
            </a:r>
            <a:endParaRPr/>
          </a:p>
          <a:p>
            <a:pPr indent="0" lvl="0" marL="0" rtl="0" algn="l">
              <a:spcBef>
                <a:spcPts val="0"/>
              </a:spcBef>
              <a:spcAft>
                <a:spcPts val="0"/>
              </a:spcAft>
              <a:buNone/>
            </a:pPr>
            <a:r>
              <a:rPr lang="en">
                <a:solidFill>
                  <a:schemeClr val="dk1"/>
                </a:solidFill>
              </a:rPr>
              <a:t> It portrays the final blueprints and how the website will function to stakeholders.</a:t>
            </a:r>
            <a:endParaRPr>
              <a:solidFill>
                <a:schemeClr val="dk1"/>
              </a:solidFill>
            </a:endParaRPr>
          </a:p>
          <a:p>
            <a:pPr indent="0" lvl="0" marL="0" rtl="0" algn="l">
              <a:spcBef>
                <a:spcPts val="0"/>
              </a:spcBef>
              <a:spcAft>
                <a:spcPts val="0"/>
              </a:spcAft>
              <a:buNone/>
            </a:pPr>
            <a:r>
              <a:rPr lang="en"/>
              <a:t>This is achieved with the high-fidelity wireframes.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Fourth Goal: Present the reasoning behind the design and why it is befitting of both the clients and customers needs.</a:t>
            </a:r>
            <a:endParaRPr/>
          </a:p>
          <a:p>
            <a:pPr indent="0" lvl="0" marL="0" rtl="0" algn="l">
              <a:spcBef>
                <a:spcPts val="0"/>
              </a:spcBef>
              <a:spcAft>
                <a:spcPts val="0"/>
              </a:spcAft>
              <a:buNone/>
            </a:pPr>
            <a:r>
              <a:rPr lang="en"/>
              <a:t>Helps assess and reassure how well the website achieves its intended missions and goals.</a:t>
            </a:r>
            <a:endParaRPr/>
          </a:p>
          <a:p>
            <a:pPr indent="0" lvl="0" marL="0" rtl="0" algn="l">
              <a:spcBef>
                <a:spcPts val="0"/>
              </a:spcBef>
              <a:spcAft>
                <a:spcPts val="0"/>
              </a:spcAft>
              <a:buNone/>
            </a:pPr>
            <a:r>
              <a:rPr lang="en"/>
              <a:t> Incorporated commentary describing the decisions made for the high-fidelity wireframes.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3f1e55d3f2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3f1e55d3f2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Considering the diverse perspective of potential customers really assisted me in considering what type of information the website will need, how much, and how to make it easy to access. In this case, I developed a user persona and user scenario of a user that is well versed in fitness and his health. He would want to ensure the item he chooses meets the specific macros he needs for the day. This helped validate the need of nutrition of items as a helpful chunk of information on my website. Trying to think of this user’s steps to reach this information  helps consider what to plan for flow later.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3f1e55d3f2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3f1e55d3f2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Making a low fidelity wireframe helped discover initial plans for organizing the content and their navigation needed plenty of revision. For example, my menu would show a lot of content at a glance. Not everyone would want to see nutrition, or ingredients. But just because some won’tt doesn’t mean I should not </a:t>
            </a:r>
            <a:r>
              <a:rPr lang="en"/>
              <a:t>include</a:t>
            </a:r>
            <a:r>
              <a:rPr lang="en"/>
              <a:t> it. It is important to keep this information within a page. since the business’s mission is to support consumers in meeting healthier lifestyles. </a:t>
            </a:r>
            <a:r>
              <a:rPr lang="en">
                <a:solidFill>
                  <a:schemeClr val="dk1"/>
                </a:solidFill>
              </a:rPr>
              <a:t> I needed to incorporate for people to consider the benefits and awareness of what they are consuming. </a:t>
            </a:r>
            <a:r>
              <a:rPr lang="en"/>
              <a:t>It is a goal several consumers would desire as well as evaluated previously with my user persona and scenario research.I developed a good flow for accessing this information with revised versions of my wireframes.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3f1e55d3f2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3f1e55d3f2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these final high-fidelity wireframes, I became content with the flows of my content and navigation.. I was really conscious of how I </a:t>
            </a:r>
            <a:r>
              <a:rPr lang="en"/>
              <a:t>incorporated</a:t>
            </a:r>
            <a:r>
              <a:rPr lang="en"/>
              <a:t> the information architecture components to achieve both stakeholder and user needs. </a:t>
            </a:r>
            <a:r>
              <a:rPr lang="en">
                <a:solidFill>
                  <a:schemeClr val="dk1"/>
                </a:solidFill>
              </a:rPr>
              <a:t>Overall I ensured to make my content organized, labeled, and incorporate a search system where necessary to ensure my users can navigate to the content they need efficiently. By avoiding overbearing them with information from navigation options to cont ent, I ensure they are not driven away from the site. Instead, I make sure the users can find the content and tasks they need to meet their information needs with satisfaction.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my first high fidelity wireframe, the website’s homepage.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first navigation you can observe is the global navigation bar. I didn’t incorporate a distinctive placemakers as I did for other pages that navigate away from the homepage.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With my use of labels and organization, scrolling down this </a:t>
            </a:r>
            <a:r>
              <a:rPr lang="en"/>
              <a:t>homepage introduces users to a welcoming message, the business’s motivations and reviews for them to gain an understanding of what they can expect from the Reberry Juice Bar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3f1e55d3f2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3f1e55d3f2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the browse menu page, I was very careful of how I incorporated many components </a:t>
            </a:r>
            <a:r>
              <a:rPr lang="en"/>
              <a:t>for all the information it contains</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a user navigates away from the homepage, a distinctive placemaker becomes important. A heading for the selected page from the navigation bar, Menu, reminds the user of what page they are at. The global navigation / navigation bar is </a:t>
            </a:r>
            <a:r>
              <a:rPr lang="en"/>
              <a:t>unchanged</a:t>
            </a:r>
            <a:r>
              <a:rPr lang="en"/>
              <a:t> as it is intended to be consistent and on the top of every page.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were several labeling </a:t>
            </a:r>
            <a:r>
              <a:rPr lang="en"/>
              <a:t>systems</a:t>
            </a:r>
            <a:r>
              <a:rPr lang="en"/>
              <a:t> here. The browse menu indicates to users they may view the menu items to browse and become </a:t>
            </a:r>
            <a:r>
              <a:rPr lang="en"/>
              <a:t>acquainted</a:t>
            </a:r>
            <a:r>
              <a:rPr lang="en"/>
              <a:t> with items that may peak their interest. There is local navigation with the contextual links organized by item category, like acai bowls and juices. This helps provide some navigation to a specific area among all the items available. No search bar is needed here as people tend to browse the menu not knowing an exact product they desire.</a:t>
            </a:r>
            <a:endParaRPr/>
          </a:p>
          <a:p>
            <a:pPr indent="0" lvl="0" marL="0" rtl="0" algn="l">
              <a:spcBef>
                <a:spcPts val="0"/>
              </a:spcBef>
              <a:spcAft>
                <a:spcPts val="0"/>
              </a:spcAft>
              <a:buNone/>
            </a:pPr>
            <a:r>
              <a:rPr lang="en"/>
              <a:t>(There is a searching system incorporated in my ordering page, where customers are ready to order and more </a:t>
            </a:r>
            <a:r>
              <a:rPr lang="en"/>
              <a:t>likely</a:t>
            </a:r>
            <a:r>
              <a:rPr lang="en"/>
              <a:t> to want to access specific items.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My organization here was critical. There was a lot of information for each item. It could be overbearing for users to see the description, ingredients, and nutrition of many items. By </a:t>
            </a:r>
            <a:r>
              <a:rPr lang="en"/>
              <a:t>separating</a:t>
            </a:r>
            <a:r>
              <a:rPr lang="en"/>
              <a:t> these three chunks of information with a shallow </a:t>
            </a:r>
            <a:r>
              <a:rPr lang="en"/>
              <a:t>breadth</a:t>
            </a:r>
            <a:r>
              <a:rPr lang="en"/>
              <a:t> of options, people can easily navigate to select what information they want to see for each item. Only would only take up to three clicks to navigate to this information from the homepage!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hyperlink" Target="http://drive.google.com/file/d/10NXIMxHwTWpEoQO2c57uAtH-F-mm23Q0/view" TargetMode="External"/><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hyperlink" Target="http://drive.google.com/file/d/1uY4V-KFEg3_cpPuvQkux7EOzvFpRTFrf/view" TargetMode="External"/><Relationship Id="rId6"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drive.google.com/file/d/1kpiWAzXcf6FZZpjGDdXP2RcFlOD9MqBk/view" TargetMode="Externa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hyperlink" Target="http://drive.google.com/file/d/1SprE4lVj-1eiWDtZebLMbs4iZqU24tDq/view" TargetMode="External"/><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hyperlink" Target="http://drive.google.com/file/d/1IlK2O66FkJeI_46rwvkgaqjl23ZJrSIP/view" TargetMode="External"/><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hyperlink" Target="http://drive.google.com/file/d/1cWy7hizGUi8gHfXYuHkCqRowIvXCX7vl/view" TargetMode="External"/><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drive.google.com/file/d/1bzi-MBjKEgGVZY5g-Ybq2ec_xFypD1tq/view" TargetMode="Externa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drive.google.com/file/d/1Jg7P8QT5_2xS_227XTMeyo-TjqN3Sn6U/view" TargetMode="Externa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hyperlink" Target="http://drive.google.com/file/d/1B3RxiODNSRkgOqUHasolGa3p0rxt1yI5/view" TargetMode="External"/><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hyperlink" Target="http://drive.google.com/file/d/1xQ51IEIzVEAeiM-HcoiplFunwyBB81hZ/view" TargetMode="External"/><Relationship Id="rId6"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hyperlink" Target="http://drive.google.com/file/d/1dtObUD8-0ZrsCL9W64yiqr5YUX5DC4qB/view" TargetMode="External"/><Relationship Id="rId6"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2.png"/><Relationship Id="rId5" Type="http://schemas.openxmlformats.org/officeDocument/2006/relationships/hyperlink" Target="http://drive.google.com/file/d/1LoiQOooyeUo6GK3Xdzr_PF6Fl8jndU0z/view" TargetMode="External"/><Relationship Id="rId6"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5EF"/>
        </a:solidFill>
      </p:bgPr>
    </p:bg>
    <p:spTree>
      <p:nvGrpSpPr>
        <p:cNvPr id="53" name="Shape 53"/>
        <p:cNvGrpSpPr/>
        <p:nvPr/>
      </p:nvGrpSpPr>
      <p:grpSpPr>
        <a:xfrm>
          <a:off x="0" y="0"/>
          <a:ext cx="0" cy="0"/>
          <a:chOff x="0" y="0"/>
          <a:chExt cx="0" cy="0"/>
        </a:xfrm>
      </p:grpSpPr>
      <p:sp>
        <p:nvSpPr>
          <p:cNvPr id="54" name="Google Shape;54;p13"/>
          <p:cNvSpPr txBox="1"/>
          <p:nvPr>
            <p:ph idx="1" type="subTitle"/>
          </p:nvPr>
        </p:nvSpPr>
        <p:spPr>
          <a:xfrm>
            <a:off x="311700" y="3082800"/>
            <a:ext cx="8520600" cy="792600"/>
          </a:xfrm>
          <a:prstGeom prst="rect">
            <a:avLst/>
          </a:prstGeom>
          <a:ln>
            <a:noFill/>
          </a:ln>
        </p:spPr>
        <p:txBody>
          <a:bodyPr anchorCtr="0" anchor="t" bIns="91425" lIns="91425" spcFirstLastPara="1" rIns="91425" wrap="square" tIns="91425">
            <a:normAutofit/>
          </a:bodyPr>
          <a:lstStyle/>
          <a:p>
            <a:pPr indent="0" lvl="0" marL="0" rtl="0" algn="ctr">
              <a:spcBef>
                <a:spcPts val="0"/>
              </a:spcBef>
              <a:spcAft>
                <a:spcPts val="0"/>
              </a:spcAft>
              <a:buNone/>
            </a:pPr>
            <a:r>
              <a:rPr b="1" lang="en">
                <a:solidFill>
                  <a:srgbClr val="C75727"/>
                </a:solidFill>
                <a:latin typeface="Lora"/>
                <a:ea typeface="Lora"/>
                <a:cs typeface="Lora"/>
                <a:sym typeface="Lora"/>
              </a:rPr>
              <a:t>Reberry Juice Bar Website</a:t>
            </a:r>
            <a:endParaRPr b="1">
              <a:solidFill>
                <a:srgbClr val="C75727"/>
              </a:solidFill>
              <a:latin typeface="Lora"/>
              <a:ea typeface="Lora"/>
              <a:cs typeface="Lora"/>
              <a:sym typeface="Lora"/>
            </a:endParaRPr>
          </a:p>
        </p:txBody>
      </p:sp>
      <p:pic>
        <p:nvPicPr>
          <p:cNvPr id="55" name="Google Shape;55;p13"/>
          <p:cNvPicPr preferRelativeResize="0"/>
          <p:nvPr/>
        </p:nvPicPr>
        <p:blipFill>
          <a:blip r:embed="rId3">
            <a:alphaModFix/>
          </a:blip>
          <a:stretch>
            <a:fillRect/>
          </a:stretch>
        </p:blipFill>
        <p:spPr>
          <a:xfrm>
            <a:off x="3068063" y="359275"/>
            <a:ext cx="3007886" cy="2834126"/>
          </a:xfrm>
          <a:prstGeom prst="rect">
            <a:avLst/>
          </a:prstGeom>
          <a:noFill/>
          <a:ln>
            <a:noFill/>
          </a:ln>
        </p:spPr>
      </p:pic>
      <p:sp>
        <p:nvSpPr>
          <p:cNvPr id="56" name="Google Shape;56;p13"/>
          <p:cNvSpPr txBox="1"/>
          <p:nvPr/>
        </p:nvSpPr>
        <p:spPr>
          <a:xfrm>
            <a:off x="2112750" y="3798825"/>
            <a:ext cx="49185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Jacqueline Rios</a:t>
            </a:r>
            <a:endParaRPr/>
          </a:p>
          <a:p>
            <a:pPr indent="0" lvl="0" marL="0" rtl="0" algn="ctr">
              <a:spcBef>
                <a:spcPts val="0"/>
              </a:spcBef>
              <a:spcAft>
                <a:spcPts val="0"/>
              </a:spcAft>
              <a:buNone/>
            </a:pPr>
            <a:r>
              <a:rPr lang="en"/>
              <a:t>Information architecture</a:t>
            </a:r>
            <a:endParaRPr/>
          </a:p>
          <a:p>
            <a:pPr indent="0" lvl="0" marL="0" rtl="0" algn="ctr">
              <a:spcBef>
                <a:spcPts val="0"/>
              </a:spcBef>
              <a:spcAft>
                <a:spcPts val="0"/>
              </a:spcAft>
              <a:buNone/>
            </a:pPr>
            <a:r>
              <a:rPr lang="en"/>
              <a:t>Dr. Vanessa Reyes</a:t>
            </a:r>
            <a:endParaRPr/>
          </a:p>
        </p:txBody>
      </p:sp>
      <p:pic>
        <p:nvPicPr>
          <p:cNvPr id="57" name="Google Shape;57;p13" title="Slide 1.mp3">
            <a:hlinkClick r:id="rId4"/>
          </p:cNvPr>
          <p:cNvPicPr preferRelativeResize="0"/>
          <p:nvPr/>
        </p:nvPicPr>
        <p:blipFill>
          <a:blip r:embed="rId5">
            <a:alphaModFix/>
          </a:blip>
          <a:stretch>
            <a:fillRect/>
          </a:stretch>
        </p:blipFill>
        <p:spPr>
          <a:xfrm>
            <a:off x="152400" y="152400"/>
            <a:ext cx="457200" cy="457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5EF"/>
        </a:solidFill>
      </p:bgPr>
    </p:bg>
    <p:spTree>
      <p:nvGrpSpPr>
        <p:cNvPr id="127" name="Shape 127"/>
        <p:cNvGrpSpPr/>
        <p:nvPr/>
      </p:nvGrpSpPr>
      <p:grpSpPr>
        <a:xfrm>
          <a:off x="0" y="0"/>
          <a:ext cx="0" cy="0"/>
          <a:chOff x="0" y="0"/>
          <a:chExt cx="0" cy="0"/>
        </a:xfrm>
      </p:grpSpPr>
      <p:sp>
        <p:nvSpPr>
          <p:cNvPr id="128" name="Google Shape;12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solidFill>
                  <a:srgbClr val="C75727"/>
                </a:solidFill>
                <a:latin typeface="Lora"/>
                <a:ea typeface="Lora"/>
                <a:cs typeface="Lora"/>
                <a:sym typeface="Lora"/>
              </a:rPr>
              <a:t>Wireframe #3: Rewards Account</a:t>
            </a:r>
            <a:endParaRPr b="1" sz="2820">
              <a:solidFill>
                <a:srgbClr val="C75727"/>
              </a:solidFill>
              <a:latin typeface="Lora"/>
              <a:ea typeface="Lora"/>
              <a:cs typeface="Lora"/>
              <a:sym typeface="Lora"/>
            </a:endParaRPr>
          </a:p>
        </p:txBody>
      </p:sp>
      <p:sp>
        <p:nvSpPr>
          <p:cNvPr id="129" name="Google Shape;129;p22"/>
          <p:cNvSpPr txBox="1"/>
          <p:nvPr>
            <p:ph idx="1" type="body"/>
          </p:nvPr>
        </p:nvSpPr>
        <p:spPr>
          <a:xfrm>
            <a:off x="311700" y="1152475"/>
            <a:ext cx="8428500" cy="3990900"/>
          </a:xfrm>
          <a:prstGeom prst="rect">
            <a:avLst/>
          </a:prstGeom>
        </p:spPr>
        <p:txBody>
          <a:bodyPr anchorCtr="0" anchor="t" bIns="91425" lIns="91425" spcFirstLastPara="1" rIns="91425" wrap="square" tIns="91425">
            <a:noAutofit/>
          </a:bodyPr>
          <a:lstStyle/>
          <a:p>
            <a:pPr indent="0" lvl="0" marL="0" rtl="0" algn="l">
              <a:lnSpc>
                <a:spcPct val="85000"/>
              </a:lnSpc>
              <a:spcBef>
                <a:spcPts val="0"/>
              </a:spcBef>
              <a:spcAft>
                <a:spcPts val="0"/>
              </a:spcAft>
              <a:buSzPts val="1018"/>
              <a:buNone/>
            </a:pPr>
            <a:r>
              <a:t/>
            </a:r>
            <a:endParaRPr sz="2327">
              <a:latin typeface="Lora"/>
              <a:ea typeface="Lora"/>
              <a:cs typeface="Lora"/>
              <a:sym typeface="Lora"/>
            </a:endParaRPr>
          </a:p>
          <a:p>
            <a:pPr indent="0" lvl="0" marL="0" rtl="0" algn="l">
              <a:lnSpc>
                <a:spcPct val="85000"/>
              </a:lnSpc>
              <a:spcBef>
                <a:spcPts val="1200"/>
              </a:spcBef>
              <a:spcAft>
                <a:spcPts val="1200"/>
              </a:spcAft>
              <a:buSzPts val="1018"/>
              <a:buNone/>
            </a:pPr>
            <a:r>
              <a:t/>
            </a:r>
            <a:endParaRPr sz="2312">
              <a:latin typeface="Lora"/>
              <a:ea typeface="Lora"/>
              <a:cs typeface="Lora"/>
              <a:sym typeface="Lora"/>
            </a:endParaRPr>
          </a:p>
        </p:txBody>
      </p:sp>
      <p:pic>
        <p:nvPicPr>
          <p:cNvPr id="130" name="Google Shape;130;p22"/>
          <p:cNvPicPr preferRelativeResize="0"/>
          <p:nvPr/>
        </p:nvPicPr>
        <p:blipFill>
          <a:blip r:embed="rId3">
            <a:alphaModFix/>
          </a:blip>
          <a:stretch>
            <a:fillRect/>
          </a:stretch>
        </p:blipFill>
        <p:spPr>
          <a:xfrm>
            <a:off x="248150" y="1152475"/>
            <a:ext cx="3680674" cy="3882699"/>
          </a:xfrm>
          <a:prstGeom prst="rect">
            <a:avLst/>
          </a:prstGeom>
          <a:noFill/>
          <a:ln>
            <a:noFill/>
          </a:ln>
        </p:spPr>
      </p:pic>
      <p:pic>
        <p:nvPicPr>
          <p:cNvPr id="131" name="Google Shape;131;p22"/>
          <p:cNvPicPr preferRelativeResize="0"/>
          <p:nvPr/>
        </p:nvPicPr>
        <p:blipFill>
          <a:blip r:embed="rId4">
            <a:alphaModFix/>
          </a:blip>
          <a:stretch>
            <a:fillRect/>
          </a:stretch>
        </p:blipFill>
        <p:spPr>
          <a:xfrm>
            <a:off x="4230475" y="1320475"/>
            <a:ext cx="4509724" cy="3546700"/>
          </a:xfrm>
          <a:prstGeom prst="rect">
            <a:avLst/>
          </a:prstGeom>
          <a:noFill/>
          <a:ln>
            <a:noFill/>
          </a:ln>
        </p:spPr>
      </p:pic>
      <p:pic>
        <p:nvPicPr>
          <p:cNvPr id="132" name="Google Shape;132;p22" title="Slide 10.mp3">
            <a:hlinkClick r:id="rId5"/>
          </p:cNvPr>
          <p:cNvPicPr preferRelativeResize="0"/>
          <p:nvPr/>
        </p:nvPicPr>
        <p:blipFill>
          <a:blip r:embed="rId6">
            <a:alphaModFix/>
          </a:blip>
          <a:stretch>
            <a:fillRect/>
          </a:stretch>
        </p:blipFill>
        <p:spPr>
          <a:xfrm>
            <a:off x="108825" y="4577975"/>
            <a:ext cx="457200" cy="457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5EF"/>
        </a:solidFill>
      </p:bgPr>
    </p:bg>
    <p:spTree>
      <p:nvGrpSpPr>
        <p:cNvPr id="136" name="Shape 136"/>
        <p:cNvGrpSpPr/>
        <p:nvPr/>
      </p:nvGrpSpPr>
      <p:grpSpPr>
        <a:xfrm>
          <a:off x="0" y="0"/>
          <a:ext cx="0" cy="0"/>
          <a:chOff x="0" y="0"/>
          <a:chExt cx="0" cy="0"/>
        </a:xfrm>
      </p:grpSpPr>
      <p:sp>
        <p:nvSpPr>
          <p:cNvPr id="137" name="Google Shape;13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solidFill>
                  <a:srgbClr val="C75727"/>
                </a:solidFill>
                <a:latin typeface="Lora"/>
                <a:ea typeface="Lora"/>
                <a:cs typeface="Lora"/>
                <a:sym typeface="Lora"/>
              </a:rPr>
              <a:t>Issues and Lessons</a:t>
            </a:r>
            <a:endParaRPr b="1" sz="2820">
              <a:solidFill>
                <a:srgbClr val="C75727"/>
              </a:solidFill>
              <a:latin typeface="Lora"/>
              <a:ea typeface="Lora"/>
              <a:cs typeface="Lora"/>
              <a:sym typeface="Lora"/>
            </a:endParaRPr>
          </a:p>
        </p:txBody>
      </p:sp>
      <p:sp>
        <p:nvSpPr>
          <p:cNvPr id="138" name="Google Shape;138;p23"/>
          <p:cNvSpPr txBox="1"/>
          <p:nvPr>
            <p:ph idx="1" type="body"/>
          </p:nvPr>
        </p:nvSpPr>
        <p:spPr>
          <a:xfrm>
            <a:off x="311700" y="1152475"/>
            <a:ext cx="8428500" cy="3990900"/>
          </a:xfrm>
          <a:prstGeom prst="rect">
            <a:avLst/>
          </a:prstGeom>
        </p:spPr>
        <p:txBody>
          <a:bodyPr anchorCtr="0" anchor="t" bIns="91425" lIns="91425" spcFirstLastPara="1" rIns="91425" wrap="square" tIns="91425">
            <a:noAutofit/>
          </a:bodyPr>
          <a:lstStyle/>
          <a:p>
            <a:pPr indent="-376396" lvl="0" marL="457200" rtl="0" algn="l">
              <a:lnSpc>
                <a:spcPct val="85000"/>
              </a:lnSpc>
              <a:spcBef>
                <a:spcPts val="0"/>
              </a:spcBef>
              <a:spcAft>
                <a:spcPts val="0"/>
              </a:spcAft>
              <a:buSzPts val="2328"/>
              <a:buFont typeface="Lora"/>
              <a:buAutoNum type="arabicPeriod"/>
            </a:pPr>
            <a:r>
              <a:rPr b="1" lang="en" sz="2327">
                <a:latin typeface="Lora"/>
                <a:ea typeface="Lora"/>
                <a:cs typeface="Lora"/>
                <a:sym typeface="Lora"/>
              </a:rPr>
              <a:t>Take your time to learn new applications</a:t>
            </a:r>
            <a:endParaRPr b="1" sz="2327">
              <a:latin typeface="Lora"/>
              <a:ea typeface="Lora"/>
              <a:cs typeface="Lora"/>
              <a:sym typeface="Lora"/>
            </a:endParaRPr>
          </a:p>
          <a:p>
            <a:pPr indent="-376396" lvl="1" marL="914400" rtl="0" algn="l">
              <a:lnSpc>
                <a:spcPct val="85000"/>
              </a:lnSpc>
              <a:spcBef>
                <a:spcPts val="0"/>
              </a:spcBef>
              <a:spcAft>
                <a:spcPts val="0"/>
              </a:spcAft>
              <a:buSzPts val="2328"/>
              <a:buFont typeface="Lora"/>
              <a:buAutoNum type="alphaLcPeriod"/>
            </a:pPr>
            <a:r>
              <a:rPr lang="en" sz="2327">
                <a:latin typeface="Lora"/>
                <a:ea typeface="Lora"/>
                <a:cs typeface="Lora"/>
                <a:sym typeface="Lora"/>
              </a:rPr>
              <a:t>Don’t skip tutorials</a:t>
            </a:r>
            <a:endParaRPr sz="2327">
              <a:latin typeface="Lora"/>
              <a:ea typeface="Lora"/>
              <a:cs typeface="Lora"/>
              <a:sym typeface="Lora"/>
            </a:endParaRPr>
          </a:p>
          <a:p>
            <a:pPr indent="-376396" lvl="1" marL="914400" rtl="0" algn="l">
              <a:lnSpc>
                <a:spcPct val="85000"/>
              </a:lnSpc>
              <a:spcBef>
                <a:spcPts val="0"/>
              </a:spcBef>
              <a:spcAft>
                <a:spcPts val="0"/>
              </a:spcAft>
              <a:buSzPts val="2328"/>
              <a:buFont typeface="Lora"/>
              <a:buAutoNum type="alphaLcPeriod"/>
            </a:pPr>
            <a:r>
              <a:rPr lang="en" sz="2327">
                <a:latin typeface="Lora"/>
                <a:ea typeface="Lora"/>
                <a:cs typeface="Lora"/>
                <a:sym typeface="Lora"/>
              </a:rPr>
              <a:t>Practice on my own time</a:t>
            </a:r>
            <a:endParaRPr sz="2327">
              <a:latin typeface="Lora"/>
              <a:ea typeface="Lora"/>
              <a:cs typeface="Lora"/>
              <a:sym typeface="Lora"/>
            </a:endParaRPr>
          </a:p>
          <a:p>
            <a:pPr indent="0" lvl="0" marL="914400" rtl="0" algn="l">
              <a:lnSpc>
                <a:spcPct val="85000"/>
              </a:lnSpc>
              <a:spcBef>
                <a:spcPts val="1200"/>
              </a:spcBef>
              <a:spcAft>
                <a:spcPts val="0"/>
              </a:spcAft>
              <a:buNone/>
            </a:pPr>
            <a:r>
              <a:t/>
            </a:r>
            <a:endParaRPr b="1" sz="2327">
              <a:latin typeface="Lora"/>
              <a:ea typeface="Lora"/>
              <a:cs typeface="Lora"/>
              <a:sym typeface="Lora"/>
            </a:endParaRPr>
          </a:p>
          <a:p>
            <a:pPr indent="-376396" lvl="0" marL="457200" rtl="0" algn="l">
              <a:lnSpc>
                <a:spcPct val="85000"/>
              </a:lnSpc>
              <a:spcBef>
                <a:spcPts val="1200"/>
              </a:spcBef>
              <a:spcAft>
                <a:spcPts val="0"/>
              </a:spcAft>
              <a:buSzPts val="2328"/>
              <a:buFont typeface="Lora"/>
              <a:buAutoNum type="arabicPeriod"/>
            </a:pPr>
            <a:r>
              <a:rPr b="1" lang="en" sz="2327">
                <a:latin typeface="Lora"/>
                <a:ea typeface="Lora"/>
                <a:cs typeface="Lora"/>
                <a:sym typeface="Lora"/>
              </a:rPr>
              <a:t>Revise, revise, revise!</a:t>
            </a:r>
            <a:endParaRPr b="1" sz="2327">
              <a:latin typeface="Lora"/>
              <a:ea typeface="Lora"/>
              <a:cs typeface="Lora"/>
              <a:sym typeface="Lora"/>
            </a:endParaRPr>
          </a:p>
          <a:p>
            <a:pPr indent="-376396" lvl="1" marL="914400" rtl="0" algn="l">
              <a:lnSpc>
                <a:spcPct val="85000"/>
              </a:lnSpc>
              <a:spcBef>
                <a:spcPts val="0"/>
              </a:spcBef>
              <a:spcAft>
                <a:spcPts val="0"/>
              </a:spcAft>
              <a:buSzPts val="2328"/>
              <a:buFont typeface="Lora"/>
              <a:buAutoNum type="alphaLcPeriod"/>
            </a:pPr>
            <a:r>
              <a:rPr lang="en" sz="2327">
                <a:latin typeface="Lora"/>
                <a:ea typeface="Lora"/>
                <a:cs typeface="Lora"/>
                <a:sym typeface="Lora"/>
              </a:rPr>
              <a:t>Can make so many improvements!</a:t>
            </a:r>
            <a:endParaRPr sz="2327">
              <a:latin typeface="Lora"/>
              <a:ea typeface="Lora"/>
              <a:cs typeface="Lora"/>
              <a:sym typeface="Lora"/>
            </a:endParaRPr>
          </a:p>
          <a:p>
            <a:pPr indent="-376396" lvl="1" marL="914400" rtl="0" algn="l">
              <a:lnSpc>
                <a:spcPct val="85000"/>
              </a:lnSpc>
              <a:spcBef>
                <a:spcPts val="0"/>
              </a:spcBef>
              <a:spcAft>
                <a:spcPts val="0"/>
              </a:spcAft>
              <a:buSzPts val="2328"/>
              <a:buFont typeface="Lora"/>
              <a:buAutoNum type="alphaLcPeriod"/>
            </a:pPr>
            <a:r>
              <a:rPr lang="en" sz="2327">
                <a:latin typeface="Lora"/>
                <a:ea typeface="Lora"/>
                <a:cs typeface="Lora"/>
                <a:sym typeface="Lora"/>
              </a:rPr>
              <a:t>Review those notes</a:t>
            </a:r>
            <a:endParaRPr sz="2327">
              <a:latin typeface="Lora"/>
              <a:ea typeface="Lora"/>
              <a:cs typeface="Lora"/>
              <a:sym typeface="Lora"/>
            </a:endParaRPr>
          </a:p>
          <a:p>
            <a:pPr indent="0" lvl="0" marL="0" rtl="0" algn="l">
              <a:lnSpc>
                <a:spcPct val="85000"/>
              </a:lnSpc>
              <a:spcBef>
                <a:spcPts val="1200"/>
              </a:spcBef>
              <a:spcAft>
                <a:spcPts val="1200"/>
              </a:spcAft>
              <a:buSzPts val="1018"/>
              <a:buNone/>
            </a:pPr>
            <a:r>
              <a:t/>
            </a:r>
            <a:endParaRPr sz="2312">
              <a:latin typeface="Lora"/>
              <a:ea typeface="Lora"/>
              <a:cs typeface="Lora"/>
              <a:sym typeface="Lora"/>
            </a:endParaRPr>
          </a:p>
        </p:txBody>
      </p:sp>
      <p:pic>
        <p:nvPicPr>
          <p:cNvPr id="139" name="Google Shape;139;p23" title="Slide 11.mp3">
            <a:hlinkClick r:id="rId3"/>
          </p:cNvPr>
          <p:cNvPicPr preferRelativeResize="0"/>
          <p:nvPr/>
        </p:nvPicPr>
        <p:blipFill>
          <a:blip r:embed="rId4">
            <a:alphaModFix/>
          </a:blip>
          <a:stretch>
            <a:fillRect/>
          </a:stretch>
        </p:blipFill>
        <p:spPr>
          <a:xfrm>
            <a:off x="241175" y="4433950"/>
            <a:ext cx="457200" cy="457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5EF"/>
        </a:solidFill>
      </p:bgPr>
    </p:bg>
    <p:spTree>
      <p:nvGrpSpPr>
        <p:cNvPr id="143" name="Shape 143"/>
        <p:cNvGrpSpPr/>
        <p:nvPr/>
      </p:nvGrpSpPr>
      <p:grpSpPr>
        <a:xfrm>
          <a:off x="0" y="0"/>
          <a:ext cx="0" cy="0"/>
          <a:chOff x="0" y="0"/>
          <a:chExt cx="0" cy="0"/>
        </a:xfrm>
      </p:grpSpPr>
      <p:sp>
        <p:nvSpPr>
          <p:cNvPr id="144" name="Google Shape;14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solidFill>
                  <a:srgbClr val="C75727"/>
                </a:solidFill>
                <a:latin typeface="Lora"/>
                <a:ea typeface="Lora"/>
                <a:cs typeface="Lora"/>
                <a:sym typeface="Lora"/>
              </a:rPr>
              <a:t>Conclusion</a:t>
            </a:r>
            <a:endParaRPr b="1" sz="2820">
              <a:solidFill>
                <a:srgbClr val="C75727"/>
              </a:solidFill>
              <a:latin typeface="Lora"/>
              <a:ea typeface="Lora"/>
              <a:cs typeface="Lora"/>
              <a:sym typeface="Lora"/>
            </a:endParaRPr>
          </a:p>
        </p:txBody>
      </p:sp>
      <p:sp>
        <p:nvSpPr>
          <p:cNvPr id="145" name="Google Shape;145;p24"/>
          <p:cNvSpPr txBox="1"/>
          <p:nvPr>
            <p:ph idx="1" type="body"/>
          </p:nvPr>
        </p:nvSpPr>
        <p:spPr>
          <a:xfrm>
            <a:off x="311700" y="1152475"/>
            <a:ext cx="4832100" cy="3416400"/>
          </a:xfrm>
          <a:prstGeom prst="rect">
            <a:avLst/>
          </a:prstGeom>
        </p:spPr>
        <p:txBody>
          <a:bodyPr anchorCtr="0" anchor="t" bIns="91425" lIns="91425" spcFirstLastPara="1" rIns="91425" wrap="square" tIns="91425">
            <a:normAutofit lnSpcReduction="20000"/>
          </a:bodyPr>
          <a:lstStyle/>
          <a:p>
            <a:pPr indent="-374650" lvl="0" marL="457200" rtl="0" algn="l">
              <a:spcBef>
                <a:spcPts val="0"/>
              </a:spcBef>
              <a:spcAft>
                <a:spcPts val="0"/>
              </a:spcAft>
              <a:buSzPts val="2300"/>
              <a:buFont typeface="Lora"/>
              <a:buChar char="●"/>
            </a:pPr>
            <a:r>
              <a:rPr lang="en" sz="2300">
                <a:latin typeface="Lora"/>
                <a:ea typeface="Lora"/>
                <a:cs typeface="Lora"/>
                <a:sym typeface="Lora"/>
              </a:rPr>
              <a:t>Completing each page with diligence of the four </a:t>
            </a:r>
            <a:r>
              <a:rPr lang="en" sz="2300">
                <a:latin typeface="Lora"/>
                <a:ea typeface="Lora"/>
                <a:cs typeface="Lora"/>
                <a:sym typeface="Lora"/>
              </a:rPr>
              <a:t>components</a:t>
            </a:r>
            <a:r>
              <a:rPr lang="en" sz="2300">
                <a:latin typeface="Lora"/>
                <a:ea typeface="Lora"/>
                <a:cs typeface="Lora"/>
                <a:sym typeface="Lora"/>
              </a:rPr>
              <a:t> of information architecture, I ensure the mission of the website is fruitful! </a:t>
            </a:r>
            <a:endParaRPr sz="2300">
              <a:latin typeface="Lora"/>
              <a:ea typeface="Lora"/>
              <a:cs typeface="Lora"/>
              <a:sym typeface="Lora"/>
            </a:endParaRPr>
          </a:p>
          <a:p>
            <a:pPr indent="-374650" lvl="0" marL="457200" rtl="0" algn="l">
              <a:spcBef>
                <a:spcPts val="0"/>
              </a:spcBef>
              <a:spcAft>
                <a:spcPts val="0"/>
              </a:spcAft>
              <a:buSzPts val="2300"/>
              <a:buFont typeface="Lora"/>
              <a:buChar char="●"/>
            </a:pPr>
            <a:r>
              <a:rPr lang="en" sz="2300">
                <a:latin typeface="Lora"/>
                <a:ea typeface="Lora"/>
                <a:cs typeface="Lora"/>
                <a:sym typeface="Lora"/>
              </a:rPr>
              <a:t>It was </a:t>
            </a:r>
            <a:r>
              <a:rPr lang="en" sz="2300">
                <a:latin typeface="Lora"/>
                <a:ea typeface="Lora"/>
                <a:cs typeface="Lora"/>
                <a:sym typeface="Lora"/>
              </a:rPr>
              <a:t>surprising</a:t>
            </a:r>
            <a:r>
              <a:rPr lang="en" sz="2300">
                <a:latin typeface="Lora"/>
                <a:ea typeface="Lora"/>
                <a:cs typeface="Lora"/>
                <a:sym typeface="Lora"/>
              </a:rPr>
              <a:t> what I could achieve with my wireframes! Proudly going to my portfolio!</a:t>
            </a:r>
            <a:endParaRPr sz="2300">
              <a:latin typeface="Lora"/>
              <a:ea typeface="Lora"/>
              <a:cs typeface="Lora"/>
              <a:sym typeface="Lora"/>
            </a:endParaRPr>
          </a:p>
        </p:txBody>
      </p:sp>
      <p:pic>
        <p:nvPicPr>
          <p:cNvPr id="146" name="Google Shape;146;p24"/>
          <p:cNvPicPr preferRelativeResize="0"/>
          <p:nvPr/>
        </p:nvPicPr>
        <p:blipFill>
          <a:blip r:embed="rId3">
            <a:alphaModFix/>
          </a:blip>
          <a:stretch>
            <a:fillRect/>
          </a:stretch>
        </p:blipFill>
        <p:spPr>
          <a:xfrm>
            <a:off x="5143800" y="758400"/>
            <a:ext cx="3849025" cy="3626675"/>
          </a:xfrm>
          <a:prstGeom prst="rect">
            <a:avLst/>
          </a:prstGeom>
          <a:noFill/>
          <a:ln>
            <a:noFill/>
          </a:ln>
        </p:spPr>
      </p:pic>
      <p:pic>
        <p:nvPicPr>
          <p:cNvPr id="147" name="Google Shape;147;p24" title="Slide 12.mp3">
            <a:hlinkClick r:id="rId4"/>
          </p:cNvPr>
          <p:cNvPicPr preferRelativeResize="0"/>
          <p:nvPr/>
        </p:nvPicPr>
        <p:blipFill>
          <a:blip r:embed="rId5">
            <a:alphaModFix/>
          </a:blip>
          <a:stretch>
            <a:fillRect/>
          </a:stretch>
        </p:blipFill>
        <p:spPr>
          <a:xfrm>
            <a:off x="152400" y="4499500"/>
            <a:ext cx="491600" cy="491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5EF"/>
        </a:solidFill>
      </p:bgPr>
    </p:bg>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solidFill>
                  <a:srgbClr val="C75727"/>
                </a:solidFill>
                <a:latin typeface="Lora"/>
                <a:ea typeface="Lora"/>
                <a:cs typeface="Lora"/>
                <a:sym typeface="Lora"/>
              </a:rPr>
              <a:t>Executive Summary</a:t>
            </a:r>
            <a:endParaRPr b="1" sz="2820">
              <a:solidFill>
                <a:srgbClr val="C75727"/>
              </a:solidFill>
              <a:latin typeface="Lora"/>
              <a:ea typeface="Lora"/>
              <a:cs typeface="Lora"/>
              <a:sym typeface="Lora"/>
            </a:endParaRPr>
          </a:p>
        </p:txBody>
      </p:sp>
      <p:sp>
        <p:nvSpPr>
          <p:cNvPr id="63" name="Google Shape;63;p14"/>
          <p:cNvSpPr txBox="1"/>
          <p:nvPr>
            <p:ph idx="1" type="body"/>
          </p:nvPr>
        </p:nvSpPr>
        <p:spPr>
          <a:xfrm>
            <a:off x="311700" y="1152475"/>
            <a:ext cx="4832100" cy="3416400"/>
          </a:xfrm>
          <a:prstGeom prst="rect">
            <a:avLst/>
          </a:prstGeom>
        </p:spPr>
        <p:txBody>
          <a:bodyPr anchorCtr="0" anchor="t" bIns="91425" lIns="91425" spcFirstLastPara="1" rIns="91425" wrap="square" tIns="91425">
            <a:normAutofit fontScale="92500"/>
          </a:bodyPr>
          <a:lstStyle/>
          <a:p>
            <a:pPr indent="-375443" lvl="0" marL="457200" rtl="0" algn="l">
              <a:spcBef>
                <a:spcPts val="0"/>
              </a:spcBef>
              <a:spcAft>
                <a:spcPts val="0"/>
              </a:spcAft>
              <a:buSzPct val="100000"/>
              <a:buFont typeface="Lora"/>
              <a:buChar char="●"/>
            </a:pPr>
            <a:r>
              <a:rPr lang="en" sz="2500">
                <a:latin typeface="Lora"/>
                <a:ea typeface="Lora"/>
                <a:cs typeface="Lora"/>
                <a:sym typeface="Lora"/>
              </a:rPr>
              <a:t>Present information about the website - </a:t>
            </a:r>
            <a:r>
              <a:rPr lang="en" sz="2500">
                <a:latin typeface="Lora"/>
                <a:ea typeface="Lora"/>
                <a:cs typeface="Lora"/>
                <a:sym typeface="Lora"/>
              </a:rPr>
              <a:t>Reberry Juice Bar</a:t>
            </a:r>
            <a:endParaRPr sz="2500">
              <a:latin typeface="Lora"/>
              <a:ea typeface="Lora"/>
              <a:cs typeface="Lora"/>
              <a:sym typeface="Lora"/>
            </a:endParaRPr>
          </a:p>
          <a:p>
            <a:pPr indent="-375443" lvl="0" marL="457200" rtl="0" algn="l">
              <a:spcBef>
                <a:spcPts val="0"/>
              </a:spcBef>
              <a:spcAft>
                <a:spcPts val="0"/>
              </a:spcAft>
              <a:buSzPct val="100000"/>
              <a:buFont typeface="Lora"/>
              <a:buChar char="●"/>
            </a:pPr>
            <a:r>
              <a:rPr lang="en" sz="2500">
                <a:latin typeface="Lora"/>
                <a:ea typeface="Lora"/>
                <a:cs typeface="Lora"/>
                <a:sym typeface="Lora"/>
              </a:rPr>
              <a:t>Present research in the form of missions and goals</a:t>
            </a:r>
            <a:endParaRPr sz="2500">
              <a:latin typeface="Lora"/>
              <a:ea typeface="Lora"/>
              <a:cs typeface="Lora"/>
              <a:sym typeface="Lora"/>
            </a:endParaRPr>
          </a:p>
          <a:p>
            <a:pPr indent="-375443" lvl="0" marL="457200" rtl="0" algn="l">
              <a:spcBef>
                <a:spcPts val="0"/>
              </a:spcBef>
              <a:spcAft>
                <a:spcPts val="0"/>
              </a:spcAft>
              <a:buSzPct val="100000"/>
              <a:buFont typeface="Lora"/>
              <a:buChar char="●"/>
            </a:pPr>
            <a:r>
              <a:rPr lang="en" sz="2500">
                <a:latin typeface="Lora"/>
                <a:ea typeface="Lora"/>
                <a:cs typeface="Lora"/>
                <a:sym typeface="Lora"/>
              </a:rPr>
              <a:t>Present solutions through visuals</a:t>
            </a:r>
            <a:endParaRPr sz="2500">
              <a:latin typeface="Lora"/>
              <a:ea typeface="Lora"/>
              <a:cs typeface="Lora"/>
              <a:sym typeface="Lora"/>
            </a:endParaRPr>
          </a:p>
          <a:p>
            <a:pPr indent="-375443" lvl="0" marL="457200" rtl="0" algn="l">
              <a:spcBef>
                <a:spcPts val="0"/>
              </a:spcBef>
              <a:spcAft>
                <a:spcPts val="0"/>
              </a:spcAft>
              <a:buSzPct val="100000"/>
              <a:buFont typeface="Lora"/>
              <a:buChar char="●"/>
            </a:pPr>
            <a:r>
              <a:rPr lang="en" sz="2500">
                <a:latin typeface="Lora"/>
                <a:ea typeface="Lora"/>
                <a:cs typeface="Lora"/>
                <a:sym typeface="Lora"/>
              </a:rPr>
              <a:t>Discuss issues and lessons learned</a:t>
            </a:r>
            <a:endParaRPr sz="2500">
              <a:latin typeface="Lora"/>
              <a:ea typeface="Lora"/>
              <a:cs typeface="Lora"/>
              <a:sym typeface="Lora"/>
            </a:endParaRPr>
          </a:p>
        </p:txBody>
      </p:sp>
      <p:pic>
        <p:nvPicPr>
          <p:cNvPr id="64" name="Google Shape;64;p14"/>
          <p:cNvPicPr preferRelativeResize="0"/>
          <p:nvPr/>
        </p:nvPicPr>
        <p:blipFill>
          <a:blip r:embed="rId3">
            <a:alphaModFix/>
          </a:blip>
          <a:stretch>
            <a:fillRect/>
          </a:stretch>
        </p:blipFill>
        <p:spPr>
          <a:xfrm>
            <a:off x="5143800" y="758400"/>
            <a:ext cx="3849025" cy="3626675"/>
          </a:xfrm>
          <a:prstGeom prst="rect">
            <a:avLst/>
          </a:prstGeom>
          <a:noFill/>
          <a:ln>
            <a:noFill/>
          </a:ln>
        </p:spPr>
      </p:pic>
      <p:pic>
        <p:nvPicPr>
          <p:cNvPr id="65" name="Google Shape;65;p14" title="Slide 2.mp3">
            <a:hlinkClick r:id="rId4"/>
          </p:cNvPr>
          <p:cNvPicPr preferRelativeResize="0"/>
          <p:nvPr/>
        </p:nvPicPr>
        <p:blipFill>
          <a:blip r:embed="rId5">
            <a:alphaModFix/>
          </a:blip>
          <a:stretch>
            <a:fillRect/>
          </a:stretch>
        </p:blipFill>
        <p:spPr>
          <a:xfrm>
            <a:off x="152400" y="175200"/>
            <a:ext cx="269825" cy="269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5EF"/>
        </a:solidFill>
      </p:bgPr>
    </p:bg>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solidFill>
                  <a:srgbClr val="C75727"/>
                </a:solidFill>
                <a:latin typeface="Lora"/>
                <a:ea typeface="Lora"/>
                <a:cs typeface="Lora"/>
                <a:sym typeface="Lora"/>
              </a:rPr>
              <a:t>Reberry Juice Bar Summary</a:t>
            </a:r>
            <a:endParaRPr b="1" sz="2820">
              <a:solidFill>
                <a:srgbClr val="C75727"/>
              </a:solidFill>
              <a:latin typeface="Lora"/>
              <a:ea typeface="Lora"/>
              <a:cs typeface="Lora"/>
              <a:sym typeface="Lora"/>
            </a:endParaRPr>
          </a:p>
        </p:txBody>
      </p:sp>
      <p:sp>
        <p:nvSpPr>
          <p:cNvPr id="71" name="Google Shape;71;p15"/>
          <p:cNvSpPr txBox="1"/>
          <p:nvPr>
            <p:ph idx="1" type="body"/>
          </p:nvPr>
        </p:nvSpPr>
        <p:spPr>
          <a:xfrm>
            <a:off x="311700" y="1152475"/>
            <a:ext cx="4832100" cy="4238400"/>
          </a:xfrm>
          <a:prstGeom prst="rect">
            <a:avLst/>
          </a:prstGeom>
        </p:spPr>
        <p:txBody>
          <a:bodyPr anchorCtr="0" anchor="t" bIns="91425" lIns="91425" spcFirstLastPara="1" rIns="91425" wrap="square" tIns="91425">
            <a:normAutofit/>
          </a:bodyPr>
          <a:lstStyle/>
          <a:p>
            <a:pPr indent="0" lvl="0" marL="457200" rtl="0" algn="l">
              <a:lnSpc>
                <a:spcPct val="95000"/>
              </a:lnSpc>
              <a:spcBef>
                <a:spcPts val="0"/>
              </a:spcBef>
              <a:spcAft>
                <a:spcPts val="0"/>
              </a:spcAft>
              <a:buNone/>
            </a:pPr>
            <a:r>
              <a:rPr lang="en" sz="2300">
                <a:latin typeface="Lora"/>
                <a:ea typeface="Lora"/>
                <a:cs typeface="Lora"/>
                <a:sym typeface="Lora"/>
              </a:rPr>
              <a:t>What the website provides:</a:t>
            </a:r>
            <a:endParaRPr sz="2300">
              <a:latin typeface="Lora"/>
              <a:ea typeface="Lora"/>
              <a:cs typeface="Lora"/>
              <a:sym typeface="Lora"/>
            </a:endParaRPr>
          </a:p>
          <a:p>
            <a:pPr indent="-374650" lvl="0" marL="457200" rtl="0" algn="l">
              <a:lnSpc>
                <a:spcPct val="95000"/>
              </a:lnSpc>
              <a:spcBef>
                <a:spcPts val="1200"/>
              </a:spcBef>
              <a:spcAft>
                <a:spcPts val="0"/>
              </a:spcAft>
              <a:buSzPts val="2300"/>
              <a:buFont typeface="Lora"/>
              <a:buChar char="●"/>
            </a:pPr>
            <a:r>
              <a:rPr lang="en" sz="2300">
                <a:latin typeface="Lora"/>
                <a:ea typeface="Lora"/>
                <a:cs typeface="Lora"/>
                <a:sym typeface="Lora"/>
              </a:rPr>
              <a:t>Information about the store</a:t>
            </a:r>
            <a:endParaRPr sz="2300">
              <a:latin typeface="Lora"/>
              <a:ea typeface="Lora"/>
              <a:cs typeface="Lora"/>
              <a:sym typeface="Lora"/>
            </a:endParaRPr>
          </a:p>
          <a:p>
            <a:pPr indent="-374650" lvl="0" marL="457200" rtl="0" algn="l">
              <a:lnSpc>
                <a:spcPct val="95000"/>
              </a:lnSpc>
              <a:spcBef>
                <a:spcPts val="0"/>
              </a:spcBef>
              <a:spcAft>
                <a:spcPts val="0"/>
              </a:spcAft>
              <a:buSzPts val="2300"/>
              <a:buFont typeface="Lora"/>
              <a:buChar char="●"/>
            </a:pPr>
            <a:r>
              <a:rPr lang="en" sz="2300">
                <a:latin typeface="Lora"/>
                <a:ea typeface="Lora"/>
                <a:cs typeface="Lora"/>
                <a:sym typeface="Lora"/>
              </a:rPr>
              <a:t>A menu for browsing that includes nutritional information.</a:t>
            </a:r>
            <a:endParaRPr sz="2300">
              <a:latin typeface="Lora"/>
              <a:ea typeface="Lora"/>
              <a:cs typeface="Lora"/>
              <a:sym typeface="Lora"/>
            </a:endParaRPr>
          </a:p>
          <a:p>
            <a:pPr indent="-374650" lvl="0" marL="457200" rtl="0" algn="l">
              <a:lnSpc>
                <a:spcPct val="95000"/>
              </a:lnSpc>
              <a:spcBef>
                <a:spcPts val="0"/>
              </a:spcBef>
              <a:spcAft>
                <a:spcPts val="0"/>
              </a:spcAft>
              <a:buSzPts val="2300"/>
              <a:buFont typeface="Lora"/>
              <a:buChar char="●"/>
            </a:pPr>
            <a:r>
              <a:rPr lang="en" sz="2300">
                <a:latin typeface="Lora"/>
                <a:ea typeface="Lora"/>
                <a:cs typeface="Lora"/>
                <a:sym typeface="Lora"/>
              </a:rPr>
              <a:t>online ordering for in store pick up</a:t>
            </a:r>
            <a:endParaRPr sz="2300">
              <a:latin typeface="Lora"/>
              <a:ea typeface="Lora"/>
              <a:cs typeface="Lora"/>
              <a:sym typeface="Lora"/>
            </a:endParaRPr>
          </a:p>
          <a:p>
            <a:pPr indent="-374650" lvl="0" marL="457200" rtl="0" algn="l">
              <a:lnSpc>
                <a:spcPct val="95000"/>
              </a:lnSpc>
              <a:spcBef>
                <a:spcPts val="0"/>
              </a:spcBef>
              <a:spcAft>
                <a:spcPts val="0"/>
              </a:spcAft>
              <a:buSzPts val="2300"/>
              <a:buFont typeface="Lora"/>
              <a:buChar char="●"/>
            </a:pPr>
            <a:r>
              <a:rPr lang="en" sz="2300">
                <a:latin typeface="Lora"/>
                <a:ea typeface="Lora"/>
                <a:cs typeface="Lora"/>
                <a:sym typeface="Lora"/>
              </a:rPr>
              <a:t>Rewards </a:t>
            </a:r>
            <a:r>
              <a:rPr lang="en" sz="2300">
                <a:latin typeface="Lora"/>
                <a:ea typeface="Lora"/>
                <a:cs typeface="Lora"/>
                <a:sym typeface="Lora"/>
              </a:rPr>
              <a:t>account</a:t>
            </a:r>
            <a:r>
              <a:rPr lang="en" sz="2300">
                <a:latin typeface="Lora"/>
                <a:ea typeface="Lora"/>
                <a:cs typeface="Lora"/>
                <a:sym typeface="Lora"/>
              </a:rPr>
              <a:t> to incentivise and award customers</a:t>
            </a:r>
            <a:endParaRPr sz="2300">
              <a:latin typeface="Lora"/>
              <a:ea typeface="Lora"/>
              <a:cs typeface="Lora"/>
              <a:sym typeface="Lora"/>
            </a:endParaRPr>
          </a:p>
        </p:txBody>
      </p:sp>
      <p:pic>
        <p:nvPicPr>
          <p:cNvPr id="72" name="Google Shape;72;p15"/>
          <p:cNvPicPr preferRelativeResize="0"/>
          <p:nvPr/>
        </p:nvPicPr>
        <p:blipFill>
          <a:blip r:embed="rId3">
            <a:alphaModFix/>
          </a:blip>
          <a:stretch>
            <a:fillRect/>
          </a:stretch>
        </p:blipFill>
        <p:spPr>
          <a:xfrm>
            <a:off x="5143800" y="758400"/>
            <a:ext cx="3849025" cy="3626675"/>
          </a:xfrm>
          <a:prstGeom prst="rect">
            <a:avLst/>
          </a:prstGeom>
          <a:noFill/>
          <a:ln>
            <a:noFill/>
          </a:ln>
        </p:spPr>
      </p:pic>
      <p:pic>
        <p:nvPicPr>
          <p:cNvPr id="73" name="Google Shape;73;p15" title="Slide 3, better but loud ass typing _-.mp3">
            <a:hlinkClick r:id="rId4"/>
          </p:cNvPr>
          <p:cNvPicPr preferRelativeResize="0"/>
          <p:nvPr/>
        </p:nvPicPr>
        <p:blipFill>
          <a:blip r:embed="rId5">
            <a:alphaModFix/>
          </a:blip>
          <a:stretch>
            <a:fillRect/>
          </a:stretch>
        </p:blipFill>
        <p:spPr>
          <a:xfrm>
            <a:off x="311700" y="4484550"/>
            <a:ext cx="453624" cy="4536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5EF"/>
        </a:solidFill>
      </p:bgPr>
    </p:bg>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solidFill>
                  <a:srgbClr val="C75727"/>
                </a:solidFill>
                <a:latin typeface="Lora"/>
                <a:ea typeface="Lora"/>
                <a:cs typeface="Lora"/>
                <a:sym typeface="Lora"/>
              </a:rPr>
              <a:t>Mission and Goals </a:t>
            </a:r>
            <a:endParaRPr b="1" sz="2820">
              <a:solidFill>
                <a:srgbClr val="C75727"/>
              </a:solidFill>
              <a:latin typeface="Lora"/>
              <a:ea typeface="Lora"/>
              <a:cs typeface="Lora"/>
              <a:sym typeface="Lora"/>
            </a:endParaRPr>
          </a:p>
        </p:txBody>
      </p:sp>
      <p:sp>
        <p:nvSpPr>
          <p:cNvPr id="79" name="Google Shape;79;p16"/>
          <p:cNvSpPr txBox="1"/>
          <p:nvPr>
            <p:ph idx="1" type="body"/>
          </p:nvPr>
        </p:nvSpPr>
        <p:spPr>
          <a:xfrm>
            <a:off x="311700" y="1152475"/>
            <a:ext cx="84285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300">
                <a:latin typeface="Lora"/>
                <a:ea typeface="Lora"/>
                <a:cs typeface="Lora"/>
                <a:sym typeface="Lora"/>
              </a:rPr>
              <a:t>Website’s Mission: </a:t>
            </a:r>
            <a:endParaRPr sz="2300">
              <a:latin typeface="Lora"/>
              <a:ea typeface="Lora"/>
              <a:cs typeface="Lora"/>
              <a:sym typeface="Lora"/>
            </a:endParaRPr>
          </a:p>
          <a:p>
            <a:pPr indent="0" lvl="0" marL="0" rtl="0" algn="l">
              <a:spcBef>
                <a:spcPts val="1200"/>
              </a:spcBef>
              <a:spcAft>
                <a:spcPts val="0"/>
              </a:spcAft>
              <a:buNone/>
            </a:pPr>
            <a:r>
              <a:rPr lang="en" sz="2300">
                <a:latin typeface="Lora"/>
                <a:ea typeface="Lora"/>
                <a:cs typeface="Lora"/>
                <a:sym typeface="Lora"/>
              </a:rPr>
              <a:t>An accessible platform for Reberry Juice Bar’s services specializing in serving healthy foods to support </a:t>
            </a:r>
            <a:r>
              <a:rPr lang="en" sz="2300">
                <a:latin typeface="Lora"/>
                <a:ea typeface="Lora"/>
                <a:cs typeface="Lora"/>
                <a:sym typeface="Lora"/>
              </a:rPr>
              <a:t>a</a:t>
            </a:r>
            <a:r>
              <a:rPr lang="en" sz="2300">
                <a:latin typeface="Lora"/>
                <a:ea typeface="Lora"/>
                <a:cs typeface="Lora"/>
                <a:sym typeface="Lora"/>
              </a:rPr>
              <a:t> healthier and happier lifestyle in underserved communities.</a:t>
            </a:r>
            <a:endParaRPr sz="2300">
              <a:latin typeface="Lora"/>
              <a:ea typeface="Lora"/>
              <a:cs typeface="Lora"/>
              <a:sym typeface="Lora"/>
            </a:endParaRPr>
          </a:p>
          <a:p>
            <a:pPr indent="0" lvl="0" marL="0" rtl="0" algn="l">
              <a:spcBef>
                <a:spcPts val="1200"/>
              </a:spcBef>
              <a:spcAft>
                <a:spcPts val="0"/>
              </a:spcAft>
              <a:buNone/>
            </a:pPr>
            <a:r>
              <a:t/>
            </a:r>
            <a:endParaRPr sz="2300">
              <a:latin typeface="Lora"/>
              <a:ea typeface="Lora"/>
              <a:cs typeface="Lora"/>
              <a:sym typeface="Lora"/>
            </a:endParaRPr>
          </a:p>
          <a:p>
            <a:pPr indent="0" lvl="0" marL="0" rtl="0" algn="l">
              <a:spcBef>
                <a:spcPts val="1200"/>
              </a:spcBef>
              <a:spcAft>
                <a:spcPts val="0"/>
              </a:spcAft>
              <a:buNone/>
            </a:pPr>
            <a:r>
              <a:rPr b="1" lang="en" sz="2300">
                <a:latin typeface="Lora"/>
                <a:ea typeface="Lora"/>
                <a:cs typeface="Lora"/>
                <a:sym typeface="Lora"/>
              </a:rPr>
              <a:t>First Goal:</a:t>
            </a:r>
            <a:r>
              <a:rPr lang="en" sz="2300">
                <a:latin typeface="Lora"/>
                <a:ea typeface="Lora"/>
                <a:cs typeface="Lora"/>
                <a:sym typeface="Lora"/>
              </a:rPr>
              <a:t> Conduct research on potential clients, customers and general visitors.</a:t>
            </a:r>
            <a:endParaRPr sz="2300">
              <a:latin typeface="Lora"/>
              <a:ea typeface="Lora"/>
              <a:cs typeface="Lora"/>
              <a:sym typeface="Lora"/>
            </a:endParaRPr>
          </a:p>
          <a:p>
            <a:pPr indent="0" lvl="0" marL="0" rtl="0" algn="l">
              <a:spcBef>
                <a:spcPts val="1200"/>
              </a:spcBef>
              <a:spcAft>
                <a:spcPts val="1200"/>
              </a:spcAft>
              <a:buNone/>
            </a:pPr>
            <a:r>
              <a:t/>
            </a:r>
            <a:endParaRPr sz="2500">
              <a:latin typeface="Lora"/>
              <a:ea typeface="Lora"/>
              <a:cs typeface="Lora"/>
              <a:sym typeface="Lora"/>
            </a:endParaRPr>
          </a:p>
        </p:txBody>
      </p:sp>
      <p:pic>
        <p:nvPicPr>
          <p:cNvPr id="80" name="Google Shape;80;p16" title="Slide 4.mp3">
            <a:hlinkClick r:id="rId3"/>
          </p:cNvPr>
          <p:cNvPicPr preferRelativeResize="0"/>
          <p:nvPr/>
        </p:nvPicPr>
        <p:blipFill>
          <a:blip r:embed="rId4">
            <a:alphaModFix/>
          </a:blip>
          <a:stretch>
            <a:fillRect/>
          </a:stretch>
        </p:blipFill>
        <p:spPr>
          <a:xfrm>
            <a:off x="311700" y="4619225"/>
            <a:ext cx="457200" cy="457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5EF"/>
        </a:solidFill>
      </p:bgPr>
    </p:bg>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solidFill>
                  <a:srgbClr val="C75727"/>
                </a:solidFill>
                <a:latin typeface="Lora"/>
                <a:ea typeface="Lora"/>
                <a:cs typeface="Lora"/>
                <a:sym typeface="Lora"/>
              </a:rPr>
              <a:t>Mission and Goals Continued</a:t>
            </a:r>
            <a:endParaRPr b="1" sz="2820">
              <a:solidFill>
                <a:srgbClr val="C75727"/>
              </a:solidFill>
              <a:latin typeface="Lora"/>
              <a:ea typeface="Lora"/>
              <a:cs typeface="Lora"/>
              <a:sym typeface="Lora"/>
            </a:endParaRPr>
          </a:p>
        </p:txBody>
      </p:sp>
      <p:sp>
        <p:nvSpPr>
          <p:cNvPr id="86" name="Google Shape;86;p17"/>
          <p:cNvSpPr txBox="1"/>
          <p:nvPr>
            <p:ph idx="1" type="body"/>
          </p:nvPr>
        </p:nvSpPr>
        <p:spPr>
          <a:xfrm>
            <a:off x="311700" y="1152475"/>
            <a:ext cx="8428500" cy="3990900"/>
          </a:xfrm>
          <a:prstGeom prst="rect">
            <a:avLst/>
          </a:prstGeom>
        </p:spPr>
        <p:txBody>
          <a:bodyPr anchorCtr="0" anchor="t" bIns="91425" lIns="91425" spcFirstLastPara="1" rIns="91425" wrap="square" tIns="91425">
            <a:noAutofit/>
          </a:bodyPr>
          <a:lstStyle/>
          <a:p>
            <a:pPr indent="0" lvl="0" marL="0" rtl="0" algn="l">
              <a:lnSpc>
                <a:spcPct val="85000"/>
              </a:lnSpc>
              <a:spcBef>
                <a:spcPts val="0"/>
              </a:spcBef>
              <a:spcAft>
                <a:spcPts val="0"/>
              </a:spcAft>
              <a:buSzPts val="1018"/>
              <a:buNone/>
            </a:pPr>
            <a:r>
              <a:rPr b="1" lang="en" sz="2327">
                <a:latin typeface="Lora"/>
                <a:ea typeface="Lora"/>
                <a:cs typeface="Lora"/>
                <a:sym typeface="Lora"/>
              </a:rPr>
              <a:t>Second Goal:</a:t>
            </a:r>
            <a:endParaRPr b="1" sz="2327">
              <a:latin typeface="Lora"/>
              <a:ea typeface="Lora"/>
              <a:cs typeface="Lora"/>
              <a:sym typeface="Lora"/>
            </a:endParaRPr>
          </a:p>
          <a:p>
            <a:pPr indent="0" lvl="0" marL="0" rtl="0" algn="l">
              <a:lnSpc>
                <a:spcPct val="85000"/>
              </a:lnSpc>
              <a:spcBef>
                <a:spcPts val="1200"/>
              </a:spcBef>
              <a:spcAft>
                <a:spcPts val="0"/>
              </a:spcAft>
              <a:buSzPts val="1018"/>
              <a:buNone/>
            </a:pPr>
            <a:r>
              <a:rPr lang="en" sz="2327">
                <a:latin typeface="Lora"/>
                <a:ea typeface="Lora"/>
                <a:cs typeface="Lora"/>
                <a:sym typeface="Lora"/>
              </a:rPr>
              <a:t>Plan out how the website’s contents will be grouped and draft visuals of diverse pages</a:t>
            </a:r>
            <a:endParaRPr b="1" sz="2327">
              <a:latin typeface="Lora"/>
              <a:ea typeface="Lora"/>
              <a:cs typeface="Lora"/>
              <a:sym typeface="Lora"/>
            </a:endParaRPr>
          </a:p>
          <a:p>
            <a:pPr indent="0" lvl="0" marL="0" rtl="0" algn="l">
              <a:lnSpc>
                <a:spcPct val="85000"/>
              </a:lnSpc>
              <a:spcBef>
                <a:spcPts val="1200"/>
              </a:spcBef>
              <a:spcAft>
                <a:spcPts val="0"/>
              </a:spcAft>
              <a:buSzPts val="1018"/>
              <a:buNone/>
            </a:pPr>
            <a:r>
              <a:rPr b="1" lang="en" sz="2327">
                <a:latin typeface="Lora"/>
                <a:ea typeface="Lora"/>
                <a:cs typeface="Lora"/>
                <a:sym typeface="Lora"/>
              </a:rPr>
              <a:t>Third Goal: </a:t>
            </a:r>
            <a:endParaRPr b="1" sz="2327">
              <a:latin typeface="Lora"/>
              <a:ea typeface="Lora"/>
              <a:cs typeface="Lora"/>
              <a:sym typeface="Lora"/>
            </a:endParaRPr>
          </a:p>
          <a:p>
            <a:pPr indent="0" lvl="0" marL="0" rtl="0" algn="l">
              <a:lnSpc>
                <a:spcPct val="85000"/>
              </a:lnSpc>
              <a:spcBef>
                <a:spcPts val="1200"/>
              </a:spcBef>
              <a:spcAft>
                <a:spcPts val="0"/>
              </a:spcAft>
              <a:buSzPts val="1018"/>
              <a:buNone/>
            </a:pPr>
            <a:r>
              <a:rPr lang="en" sz="2327">
                <a:latin typeface="Lora"/>
                <a:ea typeface="Lora"/>
                <a:cs typeface="Lora"/>
                <a:sym typeface="Lora"/>
              </a:rPr>
              <a:t>Solidify the plan by demonstrating specific and carefully designed representati</a:t>
            </a:r>
            <a:r>
              <a:rPr lang="en" sz="2327">
                <a:latin typeface="Lora"/>
                <a:ea typeface="Lora"/>
                <a:cs typeface="Lora"/>
                <a:sym typeface="Lora"/>
              </a:rPr>
              <a:t>o</a:t>
            </a:r>
            <a:r>
              <a:rPr lang="en" sz="2327">
                <a:latin typeface="Lora"/>
                <a:ea typeface="Lora"/>
                <a:cs typeface="Lora"/>
                <a:sym typeface="Lora"/>
              </a:rPr>
              <a:t>n of website’s pages, links, features, and navigation:</a:t>
            </a:r>
            <a:endParaRPr b="1" sz="2327">
              <a:latin typeface="Lora"/>
              <a:ea typeface="Lora"/>
              <a:cs typeface="Lora"/>
              <a:sym typeface="Lora"/>
            </a:endParaRPr>
          </a:p>
          <a:p>
            <a:pPr indent="0" lvl="0" marL="0" rtl="0" algn="l">
              <a:lnSpc>
                <a:spcPct val="85000"/>
              </a:lnSpc>
              <a:spcBef>
                <a:spcPts val="1200"/>
              </a:spcBef>
              <a:spcAft>
                <a:spcPts val="0"/>
              </a:spcAft>
              <a:buSzPts val="1018"/>
              <a:buNone/>
            </a:pPr>
            <a:r>
              <a:rPr b="1" lang="en" sz="2327">
                <a:latin typeface="Lora"/>
                <a:ea typeface="Lora"/>
                <a:cs typeface="Lora"/>
                <a:sym typeface="Lora"/>
              </a:rPr>
              <a:t>Fourth Goal: </a:t>
            </a:r>
            <a:endParaRPr b="1" sz="2327">
              <a:latin typeface="Lora"/>
              <a:ea typeface="Lora"/>
              <a:cs typeface="Lora"/>
              <a:sym typeface="Lora"/>
            </a:endParaRPr>
          </a:p>
          <a:p>
            <a:pPr indent="0" lvl="0" marL="0" rtl="0" algn="l">
              <a:lnSpc>
                <a:spcPct val="85000"/>
              </a:lnSpc>
              <a:spcBef>
                <a:spcPts val="1200"/>
              </a:spcBef>
              <a:spcAft>
                <a:spcPts val="0"/>
              </a:spcAft>
              <a:buSzPts val="1018"/>
              <a:buNone/>
            </a:pPr>
            <a:r>
              <a:rPr lang="en" sz="2327">
                <a:latin typeface="Lora"/>
                <a:ea typeface="Lora"/>
                <a:cs typeface="Lora"/>
                <a:sym typeface="Lora"/>
              </a:rPr>
              <a:t>Present the reasoning behind the design and why it is befitting of both the clients and </a:t>
            </a:r>
            <a:r>
              <a:rPr lang="en" sz="2327">
                <a:latin typeface="Lora"/>
                <a:ea typeface="Lora"/>
                <a:cs typeface="Lora"/>
                <a:sym typeface="Lora"/>
              </a:rPr>
              <a:t>customers</a:t>
            </a:r>
            <a:r>
              <a:rPr lang="en" sz="2327">
                <a:latin typeface="Lora"/>
                <a:ea typeface="Lora"/>
                <a:cs typeface="Lora"/>
                <a:sym typeface="Lora"/>
              </a:rPr>
              <a:t> needs</a:t>
            </a:r>
            <a:endParaRPr sz="2327">
              <a:latin typeface="Lora"/>
              <a:ea typeface="Lora"/>
              <a:cs typeface="Lora"/>
              <a:sym typeface="Lora"/>
            </a:endParaRPr>
          </a:p>
          <a:p>
            <a:pPr indent="0" lvl="0" marL="0" rtl="0" algn="l">
              <a:lnSpc>
                <a:spcPct val="85000"/>
              </a:lnSpc>
              <a:spcBef>
                <a:spcPts val="1200"/>
              </a:spcBef>
              <a:spcAft>
                <a:spcPts val="1200"/>
              </a:spcAft>
              <a:buSzPts val="1018"/>
              <a:buNone/>
            </a:pPr>
            <a:r>
              <a:t/>
            </a:r>
            <a:endParaRPr sz="2312">
              <a:latin typeface="Lora"/>
              <a:ea typeface="Lora"/>
              <a:cs typeface="Lora"/>
              <a:sym typeface="Lora"/>
            </a:endParaRPr>
          </a:p>
        </p:txBody>
      </p:sp>
      <p:pic>
        <p:nvPicPr>
          <p:cNvPr id="87" name="Google Shape;87;p17" title="Slide 5-1.mp3">
            <a:hlinkClick r:id="rId3"/>
          </p:cNvPr>
          <p:cNvPicPr preferRelativeResize="0"/>
          <p:nvPr/>
        </p:nvPicPr>
        <p:blipFill>
          <a:blip r:embed="rId4">
            <a:alphaModFix/>
          </a:blip>
          <a:stretch>
            <a:fillRect/>
          </a:stretch>
        </p:blipFill>
        <p:spPr>
          <a:xfrm>
            <a:off x="8375100" y="4473650"/>
            <a:ext cx="457200" cy="457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5EF"/>
        </a:solidFill>
      </p:bgPr>
    </p:bg>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solidFill>
                  <a:srgbClr val="C75727"/>
                </a:solidFill>
                <a:latin typeface="Lora"/>
                <a:ea typeface="Lora"/>
                <a:cs typeface="Lora"/>
                <a:sym typeface="Lora"/>
              </a:rPr>
              <a:t>First Goal: User scenarios</a:t>
            </a:r>
            <a:endParaRPr b="1" sz="2820">
              <a:solidFill>
                <a:srgbClr val="C75727"/>
              </a:solidFill>
              <a:latin typeface="Lora"/>
              <a:ea typeface="Lora"/>
              <a:cs typeface="Lora"/>
              <a:sym typeface="Lora"/>
            </a:endParaRPr>
          </a:p>
        </p:txBody>
      </p:sp>
      <p:sp>
        <p:nvSpPr>
          <p:cNvPr id="93" name="Google Shape;93;p18"/>
          <p:cNvSpPr txBox="1"/>
          <p:nvPr>
            <p:ph idx="1" type="body"/>
          </p:nvPr>
        </p:nvSpPr>
        <p:spPr>
          <a:xfrm>
            <a:off x="311700" y="1152475"/>
            <a:ext cx="8428500" cy="3990900"/>
          </a:xfrm>
          <a:prstGeom prst="rect">
            <a:avLst/>
          </a:prstGeom>
        </p:spPr>
        <p:txBody>
          <a:bodyPr anchorCtr="0" anchor="t" bIns="91425" lIns="91425" spcFirstLastPara="1" rIns="91425" wrap="square" tIns="91425">
            <a:noAutofit/>
          </a:bodyPr>
          <a:lstStyle/>
          <a:p>
            <a:pPr indent="0" lvl="0" marL="0" rtl="0" algn="l">
              <a:lnSpc>
                <a:spcPct val="85000"/>
              </a:lnSpc>
              <a:spcBef>
                <a:spcPts val="0"/>
              </a:spcBef>
              <a:spcAft>
                <a:spcPts val="0"/>
              </a:spcAft>
              <a:buSzPts val="1018"/>
              <a:buNone/>
            </a:pPr>
            <a:r>
              <a:t/>
            </a:r>
            <a:endParaRPr b="1" sz="2327">
              <a:latin typeface="Lora"/>
              <a:ea typeface="Lora"/>
              <a:cs typeface="Lora"/>
              <a:sym typeface="Lora"/>
            </a:endParaRPr>
          </a:p>
          <a:p>
            <a:pPr indent="0" lvl="0" marL="0" rtl="0" algn="l">
              <a:lnSpc>
                <a:spcPct val="85000"/>
              </a:lnSpc>
              <a:spcBef>
                <a:spcPts val="1200"/>
              </a:spcBef>
              <a:spcAft>
                <a:spcPts val="0"/>
              </a:spcAft>
              <a:buSzPts val="1018"/>
              <a:buNone/>
            </a:pPr>
            <a:r>
              <a:t/>
            </a:r>
            <a:endParaRPr b="1" sz="2327">
              <a:latin typeface="Lora"/>
              <a:ea typeface="Lora"/>
              <a:cs typeface="Lora"/>
              <a:sym typeface="Lora"/>
            </a:endParaRPr>
          </a:p>
          <a:p>
            <a:pPr indent="0" lvl="0" marL="0" rtl="0" algn="l">
              <a:lnSpc>
                <a:spcPct val="85000"/>
              </a:lnSpc>
              <a:spcBef>
                <a:spcPts val="1200"/>
              </a:spcBef>
              <a:spcAft>
                <a:spcPts val="1200"/>
              </a:spcAft>
              <a:buSzPts val="1018"/>
              <a:buNone/>
            </a:pPr>
            <a:r>
              <a:t/>
            </a:r>
            <a:endParaRPr sz="2312">
              <a:latin typeface="Lora"/>
              <a:ea typeface="Lora"/>
              <a:cs typeface="Lora"/>
              <a:sym typeface="Lora"/>
            </a:endParaRPr>
          </a:p>
        </p:txBody>
      </p:sp>
      <p:graphicFrame>
        <p:nvGraphicFramePr>
          <p:cNvPr id="94" name="Google Shape;94;p18"/>
          <p:cNvGraphicFramePr/>
          <p:nvPr/>
        </p:nvGraphicFramePr>
        <p:xfrm>
          <a:off x="407400" y="1288850"/>
          <a:ext cx="3000000" cy="3000000"/>
        </p:xfrm>
        <a:graphic>
          <a:graphicData uri="http://schemas.openxmlformats.org/drawingml/2006/table">
            <a:tbl>
              <a:tblPr>
                <a:noFill/>
                <a:tableStyleId>{E730FBE1-42ED-46E2-94E5-4D2415AE9449}</a:tableStyleId>
              </a:tblPr>
              <a:tblGrid>
                <a:gridCol w="4185700"/>
                <a:gridCol w="4185700"/>
              </a:tblGrid>
              <a:tr h="3300325">
                <a:tc>
                  <a:txBody>
                    <a:bodyPr/>
                    <a:lstStyle/>
                    <a:p>
                      <a:pPr indent="0" lvl="0" marL="0" rtl="0" algn="ctr">
                        <a:lnSpc>
                          <a:spcPct val="85000"/>
                        </a:lnSpc>
                        <a:spcBef>
                          <a:spcPts val="0"/>
                        </a:spcBef>
                        <a:spcAft>
                          <a:spcPts val="0"/>
                        </a:spcAft>
                        <a:buClr>
                          <a:schemeClr val="dk1"/>
                        </a:buClr>
                        <a:buSzPts val="1018"/>
                        <a:buFont typeface="Arial"/>
                        <a:buNone/>
                      </a:pPr>
                      <a:r>
                        <a:rPr b="1" lang="en" sz="2327">
                          <a:solidFill>
                            <a:schemeClr val="dk2"/>
                          </a:solidFill>
                          <a:latin typeface="Lora"/>
                          <a:ea typeface="Lora"/>
                          <a:cs typeface="Lora"/>
                          <a:sym typeface="Lora"/>
                        </a:rPr>
                        <a:t>User Personas:</a:t>
                      </a:r>
                      <a:endParaRPr b="1" sz="2327">
                        <a:solidFill>
                          <a:schemeClr val="dk2"/>
                        </a:solidFill>
                        <a:latin typeface="Lora"/>
                        <a:ea typeface="Lora"/>
                        <a:cs typeface="Lora"/>
                        <a:sym typeface="Lora"/>
                      </a:endParaRPr>
                    </a:p>
                    <a:p>
                      <a:pPr indent="0" lvl="0" marL="0" rtl="0" algn="l">
                        <a:spcBef>
                          <a:spcPts val="1200"/>
                        </a:spcBef>
                        <a:spcAft>
                          <a:spcPts val="0"/>
                        </a:spcAft>
                        <a:buNone/>
                      </a:pPr>
                      <a:r>
                        <a:t/>
                      </a:r>
                      <a:endParaRPr sz="23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C75727"/>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lnSpc>
                          <a:spcPct val="85000"/>
                        </a:lnSpc>
                        <a:spcBef>
                          <a:spcPts val="0"/>
                        </a:spcBef>
                        <a:spcAft>
                          <a:spcPts val="0"/>
                        </a:spcAft>
                        <a:buClr>
                          <a:schemeClr val="dk1"/>
                        </a:buClr>
                        <a:buSzPts val="1100"/>
                        <a:buFont typeface="Arial"/>
                        <a:buNone/>
                      </a:pPr>
                      <a:r>
                        <a:rPr b="1" lang="en" sz="2327">
                          <a:solidFill>
                            <a:schemeClr val="dk2"/>
                          </a:solidFill>
                          <a:latin typeface="Lora"/>
                          <a:ea typeface="Lora"/>
                          <a:cs typeface="Lora"/>
                          <a:sym typeface="Lora"/>
                        </a:rPr>
                        <a:t>User Scenarios:</a:t>
                      </a:r>
                      <a:endParaRPr b="1" sz="2327">
                        <a:solidFill>
                          <a:schemeClr val="dk2"/>
                        </a:solidFill>
                        <a:latin typeface="Lora"/>
                        <a:ea typeface="Lora"/>
                        <a:cs typeface="Lora"/>
                        <a:sym typeface="Lora"/>
                      </a:endParaRPr>
                    </a:p>
                    <a:p>
                      <a:pPr indent="0" lvl="0" marL="0" rtl="0" algn="l">
                        <a:spcBef>
                          <a:spcPts val="1200"/>
                        </a:spcBef>
                        <a:spcAft>
                          <a:spcPts val="0"/>
                        </a:spcAft>
                        <a:buNone/>
                      </a:pPr>
                      <a:r>
                        <a:rPr lang="en"/>
                        <a:t>Garcia is in line at the busy Juice Bar and is trying to figure out what item to get before he gets to make his order. He just got out of the gym and still hasn’t met his protein macros for the day. He has tried most of the protein shakes, but is craving the more filling bowls for once. Not knowing what bowl seems most enticing to him, and which bowl could help him get some more protein intake, he has a few inquiries in mind. Instead of waiting to ask for information from the stressed out cashier, he wants to assess his choices by visiting their website.</a:t>
                      </a:r>
                      <a:endParaRPr/>
                    </a:p>
                  </a:txBody>
                  <a:tcPr marT="91425" marB="91425" marR="91425" marL="91425">
                    <a:lnL cap="flat" cmpd="sng" w="9525">
                      <a:solidFill>
                        <a:srgbClr val="C75727"/>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pic>
        <p:nvPicPr>
          <p:cNvPr id="95" name="Google Shape;95;p18"/>
          <p:cNvPicPr preferRelativeResize="0"/>
          <p:nvPr/>
        </p:nvPicPr>
        <p:blipFill rotWithShape="1">
          <a:blip r:embed="rId3">
            <a:alphaModFix/>
          </a:blip>
          <a:srcRect b="39722" l="0" r="0" t="0"/>
          <a:stretch/>
        </p:blipFill>
        <p:spPr>
          <a:xfrm>
            <a:off x="493225" y="1770975"/>
            <a:ext cx="3626651" cy="3100300"/>
          </a:xfrm>
          <a:prstGeom prst="rect">
            <a:avLst/>
          </a:prstGeom>
          <a:noFill/>
          <a:ln cap="flat" cmpd="sng" w="19050">
            <a:solidFill>
              <a:srgbClr val="FFFFFF"/>
            </a:solidFill>
            <a:prstDash val="solid"/>
            <a:round/>
            <a:headEnd len="sm" w="sm" type="none"/>
            <a:tailEnd len="sm" w="sm" type="none"/>
          </a:ln>
        </p:spPr>
      </p:pic>
      <p:pic>
        <p:nvPicPr>
          <p:cNvPr id="96" name="Google Shape;96;p18" title="Slide 6-1.mp3">
            <a:hlinkClick r:id="rId4"/>
          </p:cNvPr>
          <p:cNvPicPr preferRelativeResize="0"/>
          <p:nvPr/>
        </p:nvPicPr>
        <p:blipFill>
          <a:blip r:embed="rId5">
            <a:alphaModFix/>
          </a:blip>
          <a:stretch>
            <a:fillRect/>
          </a:stretch>
        </p:blipFill>
        <p:spPr>
          <a:xfrm>
            <a:off x="8283000" y="4414075"/>
            <a:ext cx="457200" cy="457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5EF"/>
        </a:solidFill>
      </p:bgPr>
    </p:bg>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solidFill>
                  <a:srgbClr val="C75727"/>
                </a:solidFill>
                <a:latin typeface="Lora"/>
                <a:ea typeface="Lora"/>
                <a:cs typeface="Lora"/>
                <a:sym typeface="Lora"/>
              </a:rPr>
              <a:t>Second Goal : Low </a:t>
            </a:r>
            <a:r>
              <a:rPr b="1" lang="en" sz="2820">
                <a:solidFill>
                  <a:srgbClr val="C75727"/>
                </a:solidFill>
                <a:latin typeface="Lora"/>
                <a:ea typeface="Lora"/>
                <a:cs typeface="Lora"/>
                <a:sym typeface="Lora"/>
              </a:rPr>
              <a:t>fidelity</a:t>
            </a:r>
            <a:r>
              <a:rPr b="1" lang="en" sz="2820">
                <a:solidFill>
                  <a:srgbClr val="C75727"/>
                </a:solidFill>
                <a:latin typeface="Lora"/>
                <a:ea typeface="Lora"/>
                <a:cs typeface="Lora"/>
                <a:sym typeface="Lora"/>
              </a:rPr>
              <a:t> Wireframes</a:t>
            </a:r>
            <a:endParaRPr b="1" sz="2820">
              <a:solidFill>
                <a:srgbClr val="C75727"/>
              </a:solidFill>
              <a:latin typeface="Lora"/>
              <a:ea typeface="Lora"/>
              <a:cs typeface="Lora"/>
              <a:sym typeface="Lora"/>
            </a:endParaRPr>
          </a:p>
        </p:txBody>
      </p:sp>
      <p:sp>
        <p:nvSpPr>
          <p:cNvPr id="102" name="Google Shape;102;p19"/>
          <p:cNvSpPr txBox="1"/>
          <p:nvPr>
            <p:ph idx="1" type="body"/>
          </p:nvPr>
        </p:nvSpPr>
        <p:spPr>
          <a:xfrm>
            <a:off x="311700" y="1152475"/>
            <a:ext cx="8428500" cy="3990900"/>
          </a:xfrm>
          <a:prstGeom prst="rect">
            <a:avLst/>
          </a:prstGeom>
        </p:spPr>
        <p:txBody>
          <a:bodyPr anchorCtr="0" anchor="t" bIns="91425" lIns="91425" spcFirstLastPara="1" rIns="91425" wrap="square" tIns="91425">
            <a:noAutofit/>
          </a:bodyPr>
          <a:lstStyle/>
          <a:p>
            <a:pPr indent="0" lvl="0" marL="0" rtl="0" algn="l">
              <a:lnSpc>
                <a:spcPct val="85000"/>
              </a:lnSpc>
              <a:spcBef>
                <a:spcPts val="0"/>
              </a:spcBef>
              <a:spcAft>
                <a:spcPts val="0"/>
              </a:spcAft>
              <a:buSzPts val="1018"/>
              <a:buNone/>
            </a:pPr>
            <a:r>
              <a:t/>
            </a:r>
            <a:endParaRPr b="1" sz="2327">
              <a:latin typeface="Lora"/>
              <a:ea typeface="Lora"/>
              <a:cs typeface="Lora"/>
              <a:sym typeface="Lora"/>
            </a:endParaRPr>
          </a:p>
          <a:p>
            <a:pPr indent="0" lvl="0" marL="0" rtl="0" algn="l">
              <a:lnSpc>
                <a:spcPct val="85000"/>
              </a:lnSpc>
              <a:spcBef>
                <a:spcPts val="1200"/>
              </a:spcBef>
              <a:spcAft>
                <a:spcPts val="1200"/>
              </a:spcAft>
              <a:buSzPts val="1018"/>
              <a:buNone/>
            </a:pPr>
            <a:r>
              <a:t/>
            </a:r>
            <a:endParaRPr sz="2312">
              <a:latin typeface="Lora"/>
              <a:ea typeface="Lora"/>
              <a:cs typeface="Lora"/>
              <a:sym typeface="Lora"/>
            </a:endParaRPr>
          </a:p>
        </p:txBody>
      </p:sp>
      <p:pic>
        <p:nvPicPr>
          <p:cNvPr id="103" name="Google Shape;103;p19"/>
          <p:cNvPicPr preferRelativeResize="0"/>
          <p:nvPr/>
        </p:nvPicPr>
        <p:blipFill>
          <a:blip r:embed="rId3">
            <a:alphaModFix/>
          </a:blip>
          <a:stretch>
            <a:fillRect/>
          </a:stretch>
        </p:blipFill>
        <p:spPr>
          <a:xfrm>
            <a:off x="463475" y="1601275"/>
            <a:ext cx="4524674" cy="3393500"/>
          </a:xfrm>
          <a:prstGeom prst="rect">
            <a:avLst/>
          </a:prstGeom>
          <a:noFill/>
          <a:ln>
            <a:noFill/>
          </a:ln>
        </p:spPr>
      </p:pic>
      <p:pic>
        <p:nvPicPr>
          <p:cNvPr id="104" name="Google Shape;104;p19"/>
          <p:cNvPicPr preferRelativeResize="0"/>
          <p:nvPr/>
        </p:nvPicPr>
        <p:blipFill>
          <a:blip r:embed="rId4">
            <a:alphaModFix/>
          </a:blip>
          <a:stretch>
            <a:fillRect/>
          </a:stretch>
        </p:blipFill>
        <p:spPr>
          <a:xfrm>
            <a:off x="5111146" y="1573650"/>
            <a:ext cx="3940001" cy="3069776"/>
          </a:xfrm>
          <a:prstGeom prst="rect">
            <a:avLst/>
          </a:prstGeom>
          <a:noFill/>
          <a:ln>
            <a:noFill/>
          </a:ln>
        </p:spPr>
      </p:pic>
      <p:pic>
        <p:nvPicPr>
          <p:cNvPr id="105" name="Google Shape;105;p19" title="Slide 7.mp3">
            <a:hlinkClick r:id="rId5"/>
          </p:cNvPr>
          <p:cNvPicPr preferRelativeResize="0"/>
          <p:nvPr/>
        </p:nvPicPr>
        <p:blipFill>
          <a:blip r:embed="rId6">
            <a:alphaModFix/>
          </a:blip>
          <a:stretch>
            <a:fillRect/>
          </a:stretch>
        </p:blipFill>
        <p:spPr>
          <a:xfrm>
            <a:off x="8468275" y="4537575"/>
            <a:ext cx="457200" cy="457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5EF"/>
        </a:solidFill>
      </p:bgPr>
    </p:bg>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solidFill>
                  <a:srgbClr val="C75727"/>
                </a:solidFill>
                <a:latin typeface="Lora"/>
                <a:ea typeface="Lora"/>
                <a:cs typeface="Lora"/>
                <a:sym typeface="Lora"/>
              </a:rPr>
              <a:t>Wireframe #1: Homepage</a:t>
            </a:r>
            <a:endParaRPr b="1" sz="2820">
              <a:solidFill>
                <a:srgbClr val="C75727"/>
              </a:solidFill>
              <a:latin typeface="Lora"/>
              <a:ea typeface="Lora"/>
              <a:cs typeface="Lora"/>
              <a:sym typeface="Lora"/>
            </a:endParaRPr>
          </a:p>
        </p:txBody>
      </p:sp>
      <p:sp>
        <p:nvSpPr>
          <p:cNvPr id="111" name="Google Shape;111;p20"/>
          <p:cNvSpPr txBox="1"/>
          <p:nvPr>
            <p:ph idx="1" type="body"/>
          </p:nvPr>
        </p:nvSpPr>
        <p:spPr>
          <a:xfrm>
            <a:off x="311700" y="1152475"/>
            <a:ext cx="8428500" cy="3990900"/>
          </a:xfrm>
          <a:prstGeom prst="rect">
            <a:avLst/>
          </a:prstGeom>
        </p:spPr>
        <p:txBody>
          <a:bodyPr anchorCtr="0" anchor="t" bIns="91425" lIns="91425" spcFirstLastPara="1" rIns="91425" wrap="square" tIns="91425">
            <a:noAutofit/>
          </a:bodyPr>
          <a:lstStyle/>
          <a:p>
            <a:pPr indent="0" lvl="0" marL="0" rtl="0" algn="l">
              <a:lnSpc>
                <a:spcPct val="85000"/>
              </a:lnSpc>
              <a:spcBef>
                <a:spcPts val="0"/>
              </a:spcBef>
              <a:spcAft>
                <a:spcPts val="0"/>
              </a:spcAft>
              <a:buSzPts val="1018"/>
              <a:buNone/>
            </a:pPr>
            <a:r>
              <a:t/>
            </a:r>
            <a:endParaRPr sz="2327">
              <a:latin typeface="Lora"/>
              <a:ea typeface="Lora"/>
              <a:cs typeface="Lora"/>
              <a:sym typeface="Lora"/>
            </a:endParaRPr>
          </a:p>
          <a:p>
            <a:pPr indent="0" lvl="0" marL="0" rtl="0" algn="l">
              <a:lnSpc>
                <a:spcPct val="85000"/>
              </a:lnSpc>
              <a:spcBef>
                <a:spcPts val="1200"/>
              </a:spcBef>
              <a:spcAft>
                <a:spcPts val="1200"/>
              </a:spcAft>
              <a:buSzPts val="1018"/>
              <a:buNone/>
            </a:pPr>
            <a:r>
              <a:t/>
            </a:r>
            <a:endParaRPr sz="2312">
              <a:latin typeface="Lora"/>
              <a:ea typeface="Lora"/>
              <a:cs typeface="Lora"/>
              <a:sym typeface="Lora"/>
            </a:endParaRPr>
          </a:p>
        </p:txBody>
      </p:sp>
      <p:pic>
        <p:nvPicPr>
          <p:cNvPr id="112" name="Google Shape;112;p20"/>
          <p:cNvPicPr preferRelativeResize="0"/>
          <p:nvPr/>
        </p:nvPicPr>
        <p:blipFill>
          <a:blip r:embed="rId3">
            <a:alphaModFix/>
          </a:blip>
          <a:stretch>
            <a:fillRect/>
          </a:stretch>
        </p:blipFill>
        <p:spPr>
          <a:xfrm>
            <a:off x="706300" y="1294600"/>
            <a:ext cx="3258825" cy="3706651"/>
          </a:xfrm>
          <a:prstGeom prst="rect">
            <a:avLst/>
          </a:prstGeom>
          <a:noFill/>
          <a:ln>
            <a:noFill/>
          </a:ln>
        </p:spPr>
      </p:pic>
      <p:pic>
        <p:nvPicPr>
          <p:cNvPr id="113" name="Google Shape;113;p20"/>
          <p:cNvPicPr preferRelativeResize="0"/>
          <p:nvPr/>
        </p:nvPicPr>
        <p:blipFill>
          <a:blip r:embed="rId4">
            <a:alphaModFix/>
          </a:blip>
          <a:stretch>
            <a:fillRect/>
          </a:stretch>
        </p:blipFill>
        <p:spPr>
          <a:xfrm>
            <a:off x="4636550" y="1525625"/>
            <a:ext cx="3632674" cy="3415325"/>
          </a:xfrm>
          <a:prstGeom prst="rect">
            <a:avLst/>
          </a:prstGeom>
          <a:noFill/>
          <a:ln>
            <a:noFill/>
          </a:ln>
        </p:spPr>
      </p:pic>
      <p:pic>
        <p:nvPicPr>
          <p:cNvPr id="114" name="Google Shape;114;p20" title="Slide 8-1.mp3">
            <a:hlinkClick r:id="rId5"/>
          </p:cNvPr>
          <p:cNvPicPr preferRelativeResize="0"/>
          <p:nvPr/>
        </p:nvPicPr>
        <p:blipFill>
          <a:blip r:embed="rId6">
            <a:alphaModFix/>
          </a:blip>
          <a:stretch>
            <a:fillRect/>
          </a:stretch>
        </p:blipFill>
        <p:spPr>
          <a:xfrm>
            <a:off x="161775" y="4483750"/>
            <a:ext cx="457200" cy="457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5EF"/>
        </a:solidFill>
      </p:bgPr>
    </p:bg>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solidFill>
                  <a:srgbClr val="C75727"/>
                </a:solidFill>
                <a:latin typeface="Lora"/>
                <a:ea typeface="Lora"/>
                <a:cs typeface="Lora"/>
                <a:sym typeface="Lora"/>
              </a:rPr>
              <a:t>Wireframe #2: Browse Menu</a:t>
            </a:r>
            <a:endParaRPr b="1" sz="2820">
              <a:solidFill>
                <a:srgbClr val="C75727"/>
              </a:solidFill>
              <a:latin typeface="Lora"/>
              <a:ea typeface="Lora"/>
              <a:cs typeface="Lora"/>
              <a:sym typeface="Lora"/>
            </a:endParaRPr>
          </a:p>
        </p:txBody>
      </p:sp>
      <p:sp>
        <p:nvSpPr>
          <p:cNvPr id="120" name="Google Shape;120;p21"/>
          <p:cNvSpPr txBox="1"/>
          <p:nvPr>
            <p:ph idx="1" type="body"/>
          </p:nvPr>
        </p:nvSpPr>
        <p:spPr>
          <a:xfrm>
            <a:off x="311700" y="1152475"/>
            <a:ext cx="8428500" cy="3990900"/>
          </a:xfrm>
          <a:prstGeom prst="rect">
            <a:avLst/>
          </a:prstGeom>
        </p:spPr>
        <p:txBody>
          <a:bodyPr anchorCtr="0" anchor="t" bIns="91425" lIns="91425" spcFirstLastPara="1" rIns="91425" wrap="square" tIns="91425">
            <a:noAutofit/>
          </a:bodyPr>
          <a:lstStyle/>
          <a:p>
            <a:pPr indent="0" lvl="0" marL="0" rtl="0" algn="l">
              <a:lnSpc>
                <a:spcPct val="85000"/>
              </a:lnSpc>
              <a:spcBef>
                <a:spcPts val="0"/>
              </a:spcBef>
              <a:spcAft>
                <a:spcPts val="0"/>
              </a:spcAft>
              <a:buSzPts val="1018"/>
              <a:buNone/>
            </a:pPr>
            <a:r>
              <a:t/>
            </a:r>
            <a:endParaRPr sz="2327">
              <a:latin typeface="Lora"/>
              <a:ea typeface="Lora"/>
              <a:cs typeface="Lora"/>
              <a:sym typeface="Lora"/>
            </a:endParaRPr>
          </a:p>
          <a:p>
            <a:pPr indent="0" lvl="0" marL="0" rtl="0" algn="l">
              <a:lnSpc>
                <a:spcPct val="85000"/>
              </a:lnSpc>
              <a:spcBef>
                <a:spcPts val="1200"/>
              </a:spcBef>
              <a:spcAft>
                <a:spcPts val="1200"/>
              </a:spcAft>
              <a:buSzPts val="1018"/>
              <a:buNone/>
            </a:pPr>
            <a:r>
              <a:t/>
            </a:r>
            <a:endParaRPr sz="2312">
              <a:latin typeface="Lora"/>
              <a:ea typeface="Lora"/>
              <a:cs typeface="Lora"/>
              <a:sym typeface="Lora"/>
            </a:endParaRPr>
          </a:p>
        </p:txBody>
      </p:sp>
      <p:pic>
        <p:nvPicPr>
          <p:cNvPr id="121" name="Google Shape;121;p21"/>
          <p:cNvPicPr preferRelativeResize="0"/>
          <p:nvPr/>
        </p:nvPicPr>
        <p:blipFill>
          <a:blip r:embed="rId3">
            <a:alphaModFix/>
          </a:blip>
          <a:stretch>
            <a:fillRect/>
          </a:stretch>
        </p:blipFill>
        <p:spPr>
          <a:xfrm>
            <a:off x="683623" y="1112375"/>
            <a:ext cx="3527076" cy="3921000"/>
          </a:xfrm>
          <a:prstGeom prst="rect">
            <a:avLst/>
          </a:prstGeom>
          <a:noFill/>
          <a:ln>
            <a:noFill/>
          </a:ln>
        </p:spPr>
      </p:pic>
      <p:pic>
        <p:nvPicPr>
          <p:cNvPr id="122" name="Google Shape;122;p21"/>
          <p:cNvPicPr preferRelativeResize="0"/>
          <p:nvPr/>
        </p:nvPicPr>
        <p:blipFill>
          <a:blip r:embed="rId4">
            <a:alphaModFix/>
          </a:blip>
          <a:stretch>
            <a:fillRect/>
          </a:stretch>
        </p:blipFill>
        <p:spPr>
          <a:xfrm>
            <a:off x="4804949" y="1112363"/>
            <a:ext cx="3759500" cy="3862675"/>
          </a:xfrm>
          <a:prstGeom prst="rect">
            <a:avLst/>
          </a:prstGeom>
          <a:noFill/>
          <a:ln>
            <a:noFill/>
          </a:ln>
        </p:spPr>
      </p:pic>
      <p:pic>
        <p:nvPicPr>
          <p:cNvPr id="123" name="Google Shape;123;p21" title="Slide 9-1.mp3">
            <a:hlinkClick r:id="rId5"/>
          </p:cNvPr>
          <p:cNvPicPr preferRelativeResize="0"/>
          <p:nvPr/>
        </p:nvPicPr>
        <p:blipFill>
          <a:blip r:embed="rId6">
            <a:alphaModFix/>
          </a:blip>
          <a:stretch>
            <a:fillRect/>
          </a:stretch>
        </p:blipFill>
        <p:spPr>
          <a:xfrm>
            <a:off x="148550" y="4460425"/>
            <a:ext cx="457200" cy="457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