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  <p:embeddedFont>
      <p:font typeface="Aileron Heavy" charset="1" panose="00000A00000000000000"/>
      <p:regular r:id="rId19"/>
    </p:embeddedFont>
    <p:embeddedFont>
      <p:font typeface="Aileron Regular Bold" charset="1" panose="00000800000000000000"/>
      <p:regular r:id="rId20"/>
    </p:embeddedFont>
    <p:embeddedFont>
      <p:font typeface="Aileron Regular" charset="1" panose="00000500000000000000"/>
      <p:regular r:id="rId21"/>
    </p:embeddedFont>
    <p:embeddedFont>
      <p:font typeface="Aileron Regular Italics" charset="1" panose="00000500000000000000"/>
      <p:regular r:id="rId22"/>
    </p:embeddedFont>
    <p:embeddedFont>
      <p:font typeface="Canva Sans Italic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41099" y="9258300"/>
            <a:ext cx="961188" cy="800990"/>
          </a:xfrm>
          <a:custGeom>
            <a:avLst/>
            <a:gdLst/>
            <a:ahLst/>
            <a:cxnLst/>
            <a:rect r="r" b="b" t="t" l="l"/>
            <a:pathLst>
              <a:path h="800990" w="961188">
                <a:moveTo>
                  <a:pt x="0" y="0"/>
                </a:moveTo>
                <a:lnTo>
                  <a:pt x="961188" y="0"/>
                </a:lnTo>
                <a:lnTo>
                  <a:pt x="961188" y="800990"/>
                </a:lnTo>
                <a:lnTo>
                  <a:pt x="0" y="80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00520" y="9258300"/>
            <a:ext cx="3372589" cy="800990"/>
          </a:xfrm>
          <a:custGeom>
            <a:avLst/>
            <a:gdLst/>
            <a:ahLst/>
            <a:cxnLst/>
            <a:rect r="r" b="b" t="t" l="l"/>
            <a:pathLst>
              <a:path h="800990" w="3372589">
                <a:moveTo>
                  <a:pt x="0" y="0"/>
                </a:moveTo>
                <a:lnTo>
                  <a:pt x="3372590" y="0"/>
                </a:lnTo>
                <a:lnTo>
                  <a:pt x="3372590" y="800990"/>
                </a:lnTo>
                <a:lnTo>
                  <a:pt x="0" y="800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64140"/>
          </a:xfrm>
          <a:custGeom>
            <a:avLst/>
            <a:gdLst/>
            <a:ahLst/>
            <a:cxnLst/>
            <a:rect r="r" b="b" t="t" l="l"/>
            <a:pathLst>
              <a:path h="10264140" w="18288000">
                <a:moveTo>
                  <a:pt x="0" y="0"/>
                </a:moveTo>
                <a:lnTo>
                  <a:pt x="18288000" y="0"/>
                </a:lnTo>
                <a:lnTo>
                  <a:pt x="18288000" y="10264140"/>
                </a:lnTo>
                <a:lnTo>
                  <a:pt x="0" y="102641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84441" y="5143500"/>
            <a:ext cx="16737252" cy="2445384"/>
            <a:chOff x="0" y="0"/>
            <a:chExt cx="4408165" cy="6440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08165" cy="644052"/>
            </a:xfrm>
            <a:custGeom>
              <a:avLst/>
              <a:gdLst/>
              <a:ahLst/>
              <a:cxnLst/>
              <a:rect r="r" b="b" t="t" l="l"/>
              <a:pathLst>
                <a:path h="644052" w="4408165">
                  <a:moveTo>
                    <a:pt x="0" y="0"/>
                  </a:moveTo>
                  <a:lnTo>
                    <a:pt x="4408165" y="0"/>
                  </a:lnTo>
                  <a:lnTo>
                    <a:pt x="4408165" y="644052"/>
                  </a:lnTo>
                  <a:lnTo>
                    <a:pt x="0" y="6440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08165" cy="682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807472" y="5363886"/>
            <a:ext cx="6673056" cy="236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3"/>
              </a:lnSpc>
            </a:pPr>
            <a:r>
              <a:rPr lang="en-US" b="true" sz="5414" spc="1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DR-NLP Workshop </a:t>
            </a:r>
          </a:p>
          <a:p>
            <a:pPr algn="ctr">
              <a:lnSpc>
                <a:spcPts val="5914"/>
              </a:lnSpc>
            </a:pPr>
            <a:r>
              <a:rPr lang="en-US" sz="4514" spc="1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Monday 25 November</a:t>
            </a:r>
          </a:p>
          <a:p>
            <a:pPr algn="ctr">
              <a:lnSpc>
                <a:spcPts val="5914"/>
              </a:lnSpc>
              <a:spcBef>
                <a:spcPct val="0"/>
              </a:spcBef>
            </a:pPr>
            <a:r>
              <a:rPr lang="en-US" sz="4514" spc="1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12.30-14.00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3416" y="678878"/>
            <a:ext cx="16762855" cy="1450858"/>
            <a:chOff x="0" y="0"/>
            <a:chExt cx="22350474" cy="193447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22350474" cy="1539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05"/>
                </a:lnSpc>
                <a:spcBef>
                  <a:spcPct val="0"/>
                </a:spcBef>
              </a:pPr>
              <a:r>
                <a:rPr lang="en-US" sz="7179" spc="215">
                  <a:solidFill>
                    <a:srgbClr val="68077D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ACTIVITY 3: SCENARIO (45 MINS)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388760" y="1538279"/>
              <a:ext cx="21572954" cy="396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948919"/>
            <a:ext cx="16627572" cy="495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Your group has been selected to carry out a responsible AI project to develop assistive technology for undergraduate deaf students, in partnership with Jisc*. You must:</a:t>
            </a:r>
          </a:p>
          <a:p>
            <a:pPr algn="l">
              <a:lnSpc>
                <a:spcPts val="3919"/>
              </a:lnSpc>
            </a:pP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Develop </a:t>
            </a:r>
            <a:r>
              <a:rPr lang="en-US" b="true" sz="279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a personalised quiz-question generation tool which is specialised for the needs of deaf students.</a:t>
            </a: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 This will accompany the video-based learning resources currently used by deaf undergraduate students. This resources include captions.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Work with your supervisors throughout the project, who specialise in Deaf studies and assistive technology, as well as with Jisc 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Deliver the software within the timeline of </a:t>
            </a:r>
            <a:r>
              <a:rPr lang="en-US" b="true" sz="2799" strike="sngStrike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12 months</a:t>
            </a:r>
            <a:r>
              <a:rPr lang="en-US" b="true" sz="2799">
                <a:solidFill>
                  <a:srgbClr val="DC1E36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 3 months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Keep resource costs to </a:t>
            </a:r>
            <a:r>
              <a:rPr lang="en-US" b="true" sz="279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within </a:t>
            </a:r>
            <a:r>
              <a:rPr lang="en-US" b="true" sz="2799" strike="sngStrike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£10,000</a:t>
            </a: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  </a:t>
            </a:r>
            <a:r>
              <a:rPr lang="en-US" b="true" sz="2799">
                <a:solidFill>
                  <a:srgbClr val="DC1E36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£2,000 </a:t>
            </a: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(funding provided by Jisc)  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2129736"/>
            <a:ext cx="10124922" cy="876332"/>
            <a:chOff x="0" y="0"/>
            <a:chExt cx="13499896" cy="116844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13499896" cy="92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80"/>
                </a:lnSpc>
                <a:spcBef>
                  <a:spcPct val="0"/>
                </a:spcBef>
              </a:pPr>
              <a:r>
                <a:rPr lang="en-US" sz="4336" spc="130">
                  <a:solidFill>
                    <a:srgbClr val="000000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BRIEF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34815" y="923573"/>
              <a:ext cx="13030266" cy="244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52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08362" y="8839835"/>
            <a:ext cx="1626824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*Jisc is a digital, data and technology agency focused on tertiary education, research and innovation. It is a CDT partner and is a not-for-profit organisation.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39504" y="3599389"/>
            <a:ext cx="5247761" cy="3152535"/>
            <a:chOff x="0" y="0"/>
            <a:chExt cx="6997015" cy="420338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0"/>
              <a:ext cx="6997015" cy="38179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500"/>
                </a:lnSpc>
                <a:spcBef>
                  <a:spcPct val="0"/>
                </a:spcBef>
              </a:pPr>
              <a:r>
                <a:rPr lang="en-US" sz="8779" spc="263">
                  <a:solidFill>
                    <a:srgbClr val="68077D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THANK   YOU!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21705" y="3807181"/>
              <a:ext cx="6753605" cy="396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1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3416" y="678878"/>
            <a:ext cx="12669391" cy="1450836"/>
            <a:chOff x="0" y="0"/>
            <a:chExt cx="16892521" cy="193444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16892521" cy="1539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05"/>
                </a:lnSpc>
                <a:spcBef>
                  <a:spcPct val="0"/>
                </a:spcBef>
              </a:pPr>
              <a:r>
                <a:rPr lang="en-US" sz="7179" spc="215">
                  <a:solidFill>
                    <a:srgbClr val="68077D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WELCOME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293825" y="1538279"/>
              <a:ext cx="16304870" cy="396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52691" y="2302939"/>
            <a:ext cx="15782618" cy="668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Timing:</a:t>
            </a:r>
            <a:r>
              <a:rPr lang="en-US" sz="3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 12.30-14.00 then lunch</a:t>
            </a:r>
          </a:p>
          <a:p>
            <a:pPr algn="l">
              <a:lnSpc>
                <a:spcPts val="5319"/>
              </a:lnSpc>
            </a:pPr>
          </a:p>
          <a:p>
            <a:pPr algn="l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Investigating: </a:t>
            </a:r>
          </a:p>
          <a:p>
            <a:pPr algn="l" marL="1640831" indent="-546944" lvl="2">
              <a:lnSpc>
                <a:spcPts val="5319"/>
              </a:lnSpc>
              <a:buFont typeface="Arial"/>
              <a:buChar char="⚬"/>
            </a:pPr>
            <a:r>
              <a:rPr lang="en-US" sz="3799">
                <a:solidFill>
                  <a:srgbClr val="68077D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How do CDT students define “responsible” in the context of Responsible AI/NLP? </a:t>
            </a:r>
          </a:p>
          <a:p>
            <a:pPr algn="l" marL="1640831" indent="-546944" lvl="2">
              <a:lnSpc>
                <a:spcPts val="5319"/>
              </a:lnSpc>
              <a:buFont typeface="Arial"/>
              <a:buChar char="⚬"/>
            </a:pPr>
            <a:r>
              <a:rPr lang="en-US" sz="3799">
                <a:solidFill>
                  <a:srgbClr val="68077D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What sources of knowledge or people influence and shape CDT students’ opinions on Responsible AI/NLP? </a:t>
            </a:r>
          </a:p>
          <a:p>
            <a:pPr algn="l" marL="1640831" indent="-546944" lvl="2">
              <a:lnSpc>
                <a:spcPts val="5319"/>
              </a:lnSpc>
              <a:buFont typeface="Arial"/>
              <a:buChar char="⚬"/>
            </a:pPr>
            <a:r>
              <a:rPr lang="en-US" sz="3799">
                <a:solidFill>
                  <a:srgbClr val="68077D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What are CDT students’ experiences with Responsible AI? </a:t>
            </a:r>
          </a:p>
          <a:p>
            <a:pPr algn="l">
              <a:lnSpc>
                <a:spcPts val="5319"/>
              </a:lnSpc>
            </a:pPr>
          </a:p>
          <a:p>
            <a:pPr algn="l" marL="820416" indent="-410208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T</a:t>
            </a:r>
            <a:r>
              <a:rPr lang="en-US" b="true" sz="379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here are no right or wrong answers!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3416" y="678878"/>
            <a:ext cx="12669391" cy="1450836"/>
            <a:chOff x="0" y="0"/>
            <a:chExt cx="16892521" cy="193444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16892521" cy="1539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05"/>
                </a:lnSpc>
                <a:spcBef>
                  <a:spcPct val="0"/>
                </a:spcBef>
              </a:pPr>
              <a:r>
                <a:rPr lang="en-US" sz="7179" spc="215">
                  <a:solidFill>
                    <a:srgbClr val="68077D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HOUSEKEEPING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293825" y="1538279"/>
              <a:ext cx="16304870" cy="396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52691" y="1969564"/>
            <a:ext cx="15569046" cy="6617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6" indent="-410208" lvl="1">
              <a:lnSpc>
                <a:spcPts val="885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Consent forms</a:t>
            </a:r>
          </a:p>
          <a:p>
            <a:pPr algn="l" marL="820416" indent="-410208" lvl="1">
              <a:lnSpc>
                <a:spcPts val="885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Audio recording</a:t>
            </a:r>
          </a:p>
          <a:p>
            <a:pPr algn="l" marL="1640831" indent="-546944" lvl="2">
              <a:lnSpc>
                <a:spcPts val="8853"/>
              </a:lnSpc>
              <a:buFont typeface="Arial"/>
              <a:buChar char="⚬"/>
            </a:pPr>
            <a:r>
              <a:rPr lang="en-US" sz="3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Talk one at a time </a:t>
            </a:r>
          </a:p>
          <a:p>
            <a:pPr algn="l" marL="1640831" indent="-546944" lvl="2">
              <a:lnSpc>
                <a:spcPts val="8853"/>
              </a:lnSpc>
              <a:buFont typeface="Arial"/>
              <a:buChar char="⚬"/>
            </a:pPr>
            <a:r>
              <a:rPr lang="en-US" sz="3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Private, non-recorded feedback sessions also available </a:t>
            </a:r>
          </a:p>
          <a:p>
            <a:pPr algn="l" marL="820416" indent="-410208" lvl="1">
              <a:lnSpc>
                <a:spcPts val="885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Chatham House Rule </a:t>
            </a:r>
          </a:p>
          <a:p>
            <a:pPr algn="l" marL="820416" indent="-410208" lvl="1">
              <a:lnSpc>
                <a:spcPts val="885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Any questions?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28266" y="2833606"/>
            <a:ext cx="3900608" cy="941555"/>
          </a:xfrm>
          <a:custGeom>
            <a:avLst/>
            <a:gdLst/>
            <a:ahLst/>
            <a:cxnLst/>
            <a:rect r="r" b="b" t="t" l="l"/>
            <a:pathLst>
              <a:path h="941555" w="3900608">
                <a:moveTo>
                  <a:pt x="0" y="0"/>
                </a:moveTo>
                <a:lnTo>
                  <a:pt x="3900608" y="0"/>
                </a:lnTo>
                <a:lnTo>
                  <a:pt x="3900608" y="941555"/>
                </a:lnTo>
                <a:lnTo>
                  <a:pt x="0" y="94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20249" y="3257258"/>
            <a:ext cx="10291600" cy="4080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4"/>
              </a:lnSpc>
            </a:pPr>
            <a:r>
              <a:rPr lang="en-US" sz="583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How important is each concept for understanding “responsibility” in AI and NLP research and practice?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93416" y="678878"/>
            <a:ext cx="16762855" cy="1450858"/>
            <a:chOff x="0" y="0"/>
            <a:chExt cx="22350474" cy="193447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85725"/>
              <a:ext cx="22350474" cy="1539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05"/>
                </a:lnSpc>
                <a:spcBef>
                  <a:spcPct val="0"/>
                </a:spcBef>
              </a:pPr>
              <a:r>
                <a:rPr lang="en-US" sz="7179" spc="215">
                  <a:solidFill>
                    <a:srgbClr val="68077D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ACTIVITY 1: ICEBREAKER (10 MINS)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88760" y="1538279"/>
              <a:ext cx="21572954" cy="396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828266" y="4018271"/>
            <a:ext cx="3900608" cy="941555"/>
          </a:xfrm>
          <a:custGeom>
            <a:avLst/>
            <a:gdLst/>
            <a:ahLst/>
            <a:cxnLst/>
            <a:rect r="r" b="b" t="t" l="l"/>
            <a:pathLst>
              <a:path h="941555" w="3900608">
                <a:moveTo>
                  <a:pt x="0" y="0"/>
                </a:moveTo>
                <a:lnTo>
                  <a:pt x="3900608" y="0"/>
                </a:lnTo>
                <a:lnTo>
                  <a:pt x="3900608" y="941555"/>
                </a:lnTo>
                <a:lnTo>
                  <a:pt x="0" y="941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28266" y="5207476"/>
            <a:ext cx="3900608" cy="941555"/>
          </a:xfrm>
          <a:custGeom>
            <a:avLst/>
            <a:gdLst/>
            <a:ahLst/>
            <a:cxnLst/>
            <a:rect r="r" b="b" t="t" l="l"/>
            <a:pathLst>
              <a:path h="941555" w="3900608">
                <a:moveTo>
                  <a:pt x="0" y="0"/>
                </a:moveTo>
                <a:lnTo>
                  <a:pt x="3900608" y="0"/>
                </a:lnTo>
                <a:lnTo>
                  <a:pt x="3900608" y="941555"/>
                </a:lnTo>
                <a:lnTo>
                  <a:pt x="0" y="9415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828266" y="6396681"/>
            <a:ext cx="3900608" cy="941555"/>
          </a:xfrm>
          <a:custGeom>
            <a:avLst/>
            <a:gdLst/>
            <a:ahLst/>
            <a:cxnLst/>
            <a:rect r="r" b="b" t="t" l="l"/>
            <a:pathLst>
              <a:path h="941555" w="3900608">
                <a:moveTo>
                  <a:pt x="0" y="0"/>
                </a:moveTo>
                <a:lnTo>
                  <a:pt x="3900608" y="0"/>
                </a:lnTo>
                <a:lnTo>
                  <a:pt x="3900608" y="941555"/>
                </a:lnTo>
                <a:lnTo>
                  <a:pt x="0" y="941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28266" y="7585886"/>
            <a:ext cx="3900608" cy="941555"/>
          </a:xfrm>
          <a:custGeom>
            <a:avLst/>
            <a:gdLst/>
            <a:ahLst/>
            <a:cxnLst/>
            <a:rect r="r" b="b" t="t" l="l"/>
            <a:pathLst>
              <a:path h="941555" w="3900608">
                <a:moveTo>
                  <a:pt x="0" y="0"/>
                </a:moveTo>
                <a:lnTo>
                  <a:pt x="3900608" y="0"/>
                </a:lnTo>
                <a:lnTo>
                  <a:pt x="3900608" y="941555"/>
                </a:lnTo>
                <a:lnTo>
                  <a:pt x="0" y="9415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28266" y="2833606"/>
            <a:ext cx="3900608" cy="941555"/>
          </a:xfrm>
          <a:custGeom>
            <a:avLst/>
            <a:gdLst/>
            <a:ahLst/>
            <a:cxnLst/>
            <a:rect r="r" b="b" t="t" l="l"/>
            <a:pathLst>
              <a:path h="941555" w="3900608">
                <a:moveTo>
                  <a:pt x="0" y="0"/>
                </a:moveTo>
                <a:lnTo>
                  <a:pt x="3900608" y="0"/>
                </a:lnTo>
                <a:lnTo>
                  <a:pt x="3900608" y="941555"/>
                </a:lnTo>
                <a:lnTo>
                  <a:pt x="0" y="94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20249" y="3257258"/>
            <a:ext cx="10291600" cy="4080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4"/>
              </a:lnSpc>
            </a:pPr>
            <a:r>
              <a:rPr lang="en-US" sz="5831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How important is each concept for understanding “responsibility” in AI and NLP research and practice?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828266" y="4018271"/>
            <a:ext cx="3900608" cy="941555"/>
          </a:xfrm>
          <a:custGeom>
            <a:avLst/>
            <a:gdLst/>
            <a:ahLst/>
            <a:cxnLst/>
            <a:rect r="r" b="b" t="t" l="l"/>
            <a:pathLst>
              <a:path h="941555" w="3900608">
                <a:moveTo>
                  <a:pt x="0" y="0"/>
                </a:moveTo>
                <a:lnTo>
                  <a:pt x="3900608" y="0"/>
                </a:lnTo>
                <a:lnTo>
                  <a:pt x="3900608" y="941555"/>
                </a:lnTo>
                <a:lnTo>
                  <a:pt x="0" y="941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28266" y="5207476"/>
            <a:ext cx="3900608" cy="941555"/>
          </a:xfrm>
          <a:custGeom>
            <a:avLst/>
            <a:gdLst/>
            <a:ahLst/>
            <a:cxnLst/>
            <a:rect r="r" b="b" t="t" l="l"/>
            <a:pathLst>
              <a:path h="941555" w="3900608">
                <a:moveTo>
                  <a:pt x="0" y="0"/>
                </a:moveTo>
                <a:lnTo>
                  <a:pt x="3900608" y="0"/>
                </a:lnTo>
                <a:lnTo>
                  <a:pt x="3900608" y="941555"/>
                </a:lnTo>
                <a:lnTo>
                  <a:pt x="0" y="9415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28266" y="6396681"/>
            <a:ext cx="3900608" cy="941555"/>
          </a:xfrm>
          <a:custGeom>
            <a:avLst/>
            <a:gdLst/>
            <a:ahLst/>
            <a:cxnLst/>
            <a:rect r="r" b="b" t="t" l="l"/>
            <a:pathLst>
              <a:path h="941555" w="3900608">
                <a:moveTo>
                  <a:pt x="0" y="0"/>
                </a:moveTo>
                <a:lnTo>
                  <a:pt x="3900608" y="0"/>
                </a:lnTo>
                <a:lnTo>
                  <a:pt x="3900608" y="941555"/>
                </a:lnTo>
                <a:lnTo>
                  <a:pt x="0" y="941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28266" y="7585886"/>
            <a:ext cx="3900608" cy="941555"/>
          </a:xfrm>
          <a:custGeom>
            <a:avLst/>
            <a:gdLst/>
            <a:ahLst/>
            <a:cxnLst/>
            <a:rect r="r" b="b" t="t" l="l"/>
            <a:pathLst>
              <a:path h="941555" w="3900608">
                <a:moveTo>
                  <a:pt x="0" y="0"/>
                </a:moveTo>
                <a:lnTo>
                  <a:pt x="3900608" y="0"/>
                </a:lnTo>
                <a:lnTo>
                  <a:pt x="3900608" y="941555"/>
                </a:lnTo>
                <a:lnTo>
                  <a:pt x="0" y="9415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43682" y="8250182"/>
            <a:ext cx="1569168" cy="1135686"/>
          </a:xfrm>
          <a:custGeom>
            <a:avLst/>
            <a:gdLst/>
            <a:ahLst/>
            <a:cxnLst/>
            <a:rect r="r" b="b" t="t" l="l"/>
            <a:pathLst>
              <a:path h="1135686" w="1569168">
                <a:moveTo>
                  <a:pt x="0" y="0"/>
                </a:moveTo>
                <a:lnTo>
                  <a:pt x="1569168" y="0"/>
                </a:lnTo>
                <a:lnTo>
                  <a:pt x="1569168" y="1135685"/>
                </a:lnTo>
                <a:lnTo>
                  <a:pt x="0" y="11356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93416" y="678878"/>
            <a:ext cx="16762855" cy="1450858"/>
            <a:chOff x="0" y="0"/>
            <a:chExt cx="22350474" cy="193447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85725"/>
              <a:ext cx="22350474" cy="1539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05"/>
                </a:lnSpc>
                <a:spcBef>
                  <a:spcPct val="0"/>
                </a:spcBef>
              </a:pPr>
              <a:r>
                <a:rPr lang="en-US" sz="7179" spc="215">
                  <a:solidFill>
                    <a:srgbClr val="68077D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ACTIVITY 1: ICEBREAKER (10 MINS)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88760" y="1538279"/>
              <a:ext cx="21572954" cy="396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34873" y="8263449"/>
            <a:ext cx="2079079" cy="99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4"/>
              </a:lnSpc>
            </a:pPr>
            <a:r>
              <a:rPr lang="en-US" sz="5831" b="true">
                <a:solidFill>
                  <a:srgbClr val="DC1E36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FLIP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0249" y="8272974"/>
            <a:ext cx="10291600" cy="912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4"/>
              </a:lnSpc>
            </a:pPr>
            <a:r>
              <a:rPr lang="en-US" sz="5331" b="true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Will the ranking change?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3416" y="678878"/>
            <a:ext cx="16762855" cy="1450858"/>
            <a:chOff x="0" y="0"/>
            <a:chExt cx="22350474" cy="193447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22350474" cy="1539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05"/>
                </a:lnSpc>
                <a:spcBef>
                  <a:spcPct val="0"/>
                </a:spcBef>
              </a:pPr>
              <a:r>
                <a:rPr lang="en-US" sz="7179" spc="215">
                  <a:solidFill>
                    <a:srgbClr val="68077D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ACTIVITY 2: DISCUSSION (25 MINS)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388760" y="1538279"/>
              <a:ext cx="21572954" cy="396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08116" y="3638627"/>
            <a:ext cx="16871767" cy="4072621"/>
          </a:xfrm>
          <a:custGeom>
            <a:avLst/>
            <a:gdLst/>
            <a:ahLst/>
            <a:cxnLst/>
            <a:rect r="r" b="b" t="t" l="l"/>
            <a:pathLst>
              <a:path h="4072621" w="16871767">
                <a:moveTo>
                  <a:pt x="0" y="0"/>
                </a:moveTo>
                <a:lnTo>
                  <a:pt x="16871768" y="0"/>
                </a:lnTo>
                <a:lnTo>
                  <a:pt x="16871768" y="4072621"/>
                </a:lnTo>
                <a:lnTo>
                  <a:pt x="0" y="4072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42272" y="3962270"/>
            <a:ext cx="15422575" cy="299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9"/>
              </a:lnSpc>
              <a:spcBef>
                <a:spcPct val="0"/>
              </a:spcBef>
            </a:pPr>
            <a:r>
              <a:rPr lang="en-US" b="true" sz="4999" spc="14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1. </a:t>
            </a:r>
            <a:r>
              <a:rPr lang="en-US" b="true" sz="4999" spc="14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How would you define responsible AI/NLP? </a:t>
            </a:r>
          </a:p>
          <a:p>
            <a:pPr algn="ctr">
              <a:lnSpc>
                <a:spcPts val="4322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Has your definition changed over time due to a particular experience or situation? How did it change? </a:t>
            </a:r>
          </a:p>
          <a:p>
            <a:pPr algn="ctr">
              <a:lnSpc>
                <a:spcPts val="4322"/>
              </a:lnSpc>
              <a:spcBef>
                <a:spcPct val="0"/>
              </a:spcBef>
            </a:pPr>
            <a:r>
              <a:rPr lang="en-US" sz="3299" spc="98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Are there aspects of Responsible AI that you feel are especially important in NLP? If so, why?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3416" y="678878"/>
            <a:ext cx="16762855" cy="1450858"/>
            <a:chOff x="0" y="0"/>
            <a:chExt cx="22350474" cy="193447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22350474" cy="1539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05"/>
                </a:lnSpc>
                <a:spcBef>
                  <a:spcPct val="0"/>
                </a:spcBef>
              </a:pPr>
              <a:r>
                <a:rPr lang="en-US" sz="7179" spc="215">
                  <a:solidFill>
                    <a:srgbClr val="68077D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ACTIVITY 2: DISCUSSION (25 MINS)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388760" y="1538279"/>
              <a:ext cx="21572954" cy="396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08116" y="3638627"/>
            <a:ext cx="16871767" cy="4072621"/>
          </a:xfrm>
          <a:custGeom>
            <a:avLst/>
            <a:gdLst/>
            <a:ahLst/>
            <a:cxnLst/>
            <a:rect r="r" b="b" t="t" l="l"/>
            <a:pathLst>
              <a:path h="4072621" w="16871767">
                <a:moveTo>
                  <a:pt x="0" y="0"/>
                </a:moveTo>
                <a:lnTo>
                  <a:pt x="16871768" y="0"/>
                </a:lnTo>
                <a:lnTo>
                  <a:pt x="16871768" y="4072621"/>
                </a:lnTo>
                <a:lnTo>
                  <a:pt x="0" y="4072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865009"/>
            <a:ext cx="15643502" cy="403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9"/>
              </a:lnSpc>
            </a:pPr>
            <a:r>
              <a:rPr lang="en-US" b="true" sz="3999" spc="11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2. What sources most influence your understanding, approach or opinion of Responsible AI/NLP?  </a:t>
            </a:r>
          </a:p>
          <a:p>
            <a:pPr algn="ctr">
              <a:lnSpc>
                <a:spcPts val="3798"/>
              </a:lnSpc>
            </a:pPr>
            <a:r>
              <a:rPr lang="en-US" sz="2899" spc="86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e.g. academic industry guidelines, personal research, groups, individuals </a:t>
            </a:r>
          </a:p>
          <a:p>
            <a:pPr algn="ctr">
              <a:lnSpc>
                <a:spcPts val="3798"/>
              </a:lnSpc>
            </a:pPr>
            <a:r>
              <a:rPr lang="en-US" sz="2899" spc="86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Are there any specific organisations, or frameworks that have influenced your view on Responsible AI/NLP? How does your field or workplace influence your approach to Responsible AI/NLP?  </a:t>
            </a:r>
          </a:p>
          <a:p>
            <a:pPr algn="ctr">
              <a:lnSpc>
                <a:spcPts val="65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3416" y="678878"/>
            <a:ext cx="16762855" cy="1450858"/>
            <a:chOff x="0" y="0"/>
            <a:chExt cx="22350474" cy="193447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22350474" cy="1539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05"/>
                </a:lnSpc>
                <a:spcBef>
                  <a:spcPct val="0"/>
                </a:spcBef>
              </a:pPr>
              <a:r>
                <a:rPr lang="en-US" sz="7179" spc="215">
                  <a:solidFill>
                    <a:srgbClr val="68077D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ACTIVITY 2: DISCUSSION (25 MINS)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388760" y="1538279"/>
              <a:ext cx="21572954" cy="396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08116" y="3638627"/>
            <a:ext cx="16871767" cy="4072621"/>
          </a:xfrm>
          <a:custGeom>
            <a:avLst/>
            <a:gdLst/>
            <a:ahLst/>
            <a:cxnLst/>
            <a:rect r="r" b="b" t="t" l="l"/>
            <a:pathLst>
              <a:path h="4072621" w="16871767">
                <a:moveTo>
                  <a:pt x="0" y="0"/>
                </a:moveTo>
                <a:lnTo>
                  <a:pt x="16871768" y="0"/>
                </a:lnTo>
                <a:lnTo>
                  <a:pt x="16871768" y="4072621"/>
                </a:lnTo>
                <a:lnTo>
                  <a:pt x="0" y="4072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93416" y="3865009"/>
            <a:ext cx="15956763" cy="353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7"/>
              </a:lnSpc>
            </a:pPr>
            <a:r>
              <a:rPr lang="en-US" b="true" sz="3799" spc="113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3. Can you describe your experiences working with Responsible AI? How have these shaped your approach to AI and NLP?   </a:t>
            </a:r>
          </a:p>
          <a:p>
            <a:pPr algn="ctr">
              <a:lnSpc>
                <a:spcPts val="3798"/>
              </a:lnSpc>
            </a:pPr>
            <a:r>
              <a:rPr lang="en-US" sz="2899" spc="86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What challenges have you encountered in implementing Responsible AI practices? How have these experiences impacted your perspective?   </a:t>
            </a:r>
          </a:p>
          <a:p>
            <a:pPr algn="ctr">
              <a:lnSpc>
                <a:spcPts val="3798"/>
              </a:lnSpc>
            </a:pPr>
            <a:r>
              <a:rPr lang="en-US" sz="2899" spc="86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W</a:t>
            </a:r>
            <a:r>
              <a:rPr lang="en-US" sz="2899" spc="86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hat considerations does Responsible AI bring to NLP? Do practices or ethical guidelines differ for responsible AI in NLP versus other AI applications? </a:t>
            </a:r>
          </a:p>
          <a:p>
            <a:pPr algn="ctr">
              <a:lnSpc>
                <a:spcPts val="28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3416" y="678878"/>
            <a:ext cx="16762855" cy="1450858"/>
            <a:chOff x="0" y="0"/>
            <a:chExt cx="22350474" cy="193447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22350474" cy="1539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05"/>
                </a:lnSpc>
                <a:spcBef>
                  <a:spcPct val="0"/>
                </a:spcBef>
              </a:pPr>
              <a:r>
                <a:rPr lang="en-US" sz="7179" spc="215">
                  <a:solidFill>
                    <a:srgbClr val="68077D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ACTIVITY 3: SCENARIO (45 MINS)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388760" y="1538279"/>
              <a:ext cx="21572954" cy="396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948919"/>
            <a:ext cx="16627572" cy="495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Your group has been selected to carry out a responsible AI project to develop assistive technology for undergraduate deaf students, in partnership with Jisc*. You must:</a:t>
            </a:r>
          </a:p>
          <a:p>
            <a:pPr algn="l">
              <a:lnSpc>
                <a:spcPts val="3919"/>
              </a:lnSpc>
            </a:pP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Develop </a:t>
            </a:r>
            <a:r>
              <a:rPr lang="en-US" b="true" sz="279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a personalised quiz-question generation tool which is specialised for the needs of deaf students.</a:t>
            </a: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 This will accompany the video-based learning resources currently used by deaf undergraduate students. This resources include captions.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Work with your supervisors throughout the project, who specialise in Deaf studies and assistive technology, as well as with Jisc 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Deliver the software within the timeline of </a:t>
            </a:r>
            <a:r>
              <a:rPr lang="en-US" b="true" sz="279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12 months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Keep resource costs to </a:t>
            </a:r>
            <a:r>
              <a:rPr lang="en-US" b="true" sz="2799">
                <a:solidFill>
                  <a:srgbClr val="000000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within £10,000</a:t>
            </a:r>
            <a:r>
              <a:rPr lang="en-US" sz="2799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 (funding provided by Jisc)  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2129736"/>
            <a:ext cx="10124922" cy="876332"/>
            <a:chOff x="0" y="0"/>
            <a:chExt cx="13499896" cy="116844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13499896" cy="92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80"/>
                </a:lnSpc>
                <a:spcBef>
                  <a:spcPct val="0"/>
                </a:spcBef>
              </a:pPr>
              <a:r>
                <a:rPr lang="en-US" sz="4336" spc="130">
                  <a:solidFill>
                    <a:srgbClr val="000000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BRIEF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34815" y="923573"/>
              <a:ext cx="13030266" cy="244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52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77867" y="9068560"/>
            <a:ext cx="1626824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i="true">
                <a:solidFill>
                  <a:srgbClr val="000000"/>
                </a:solidFill>
                <a:latin typeface="Aileron Regular Italics"/>
                <a:ea typeface="Aileron Regular Italics"/>
                <a:cs typeface="Aileron Regular Italics"/>
                <a:sym typeface="Aileron Regular Italics"/>
              </a:rPr>
              <a:t>*Jisc is a digital, data and technology agency focused on tertiary education, research and innovation. It is a CDT partner and is a not-for-profit organisation.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DAGXAcogDkk</dc:identifier>
  <dcterms:modified xsi:type="dcterms:W3CDTF">2011-08-01T06:04:30Z</dcterms:modified>
  <cp:revision>1</cp:revision>
  <dc:title>Workshop Slides</dc:title>
</cp:coreProperties>
</file>