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4" r:id="rId6"/>
    <p:sldId id="259" r:id="rId7"/>
    <p:sldId id="262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5267" autoAdjust="0"/>
  </p:normalViewPr>
  <p:slideViewPr>
    <p:cSldViewPr snapToGrid="0">
      <p:cViewPr varScale="1">
        <p:scale>
          <a:sx n="63" d="100"/>
          <a:sy n="6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40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C0E3E-7B57-4242-B1A5-AFD792909D8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710D5-1B18-4B87-A4CC-03CA447A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6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7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6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D190D8-8F88-4065-AD14-B011CDBF512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6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ibrary.law.fordham.edu/marcedit-workshops/" TargetMode="External"/><Relationship Id="rId3" Type="http://schemas.openxmlformats.org/officeDocument/2006/relationships/hyperlink" Target="http://guides.library.illinois.edu/c.php?g=463460&amp;p=3168299" TargetMode="External"/><Relationship Id="rId7" Type="http://schemas.openxmlformats.org/officeDocument/2006/relationships/hyperlink" Target="https://www.youtube.com/watch?v=5XFkcfg0gh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emkat/OLAC2017/tree/master/RegularExpressions" TargetMode="External"/><Relationship Id="rId5" Type="http://schemas.openxmlformats.org/officeDocument/2006/relationships/hyperlink" Target="https://www.youtube.com/watch?v=gmqTGfTubU4" TargetMode="External"/><Relationship Id="rId4" Type="http://schemas.openxmlformats.org/officeDocument/2006/relationships/hyperlink" Target="http://guides.library.illinois.edu/c.php?g=463460&amp;p=316802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cqueline.saavedra@udc.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github.com/JacquelineSaavedra/From-data-entry-to-MAR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7DC4-7D6D-4CD8-8ED4-FB26C120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From Data Entry </a:t>
            </a:r>
            <a:br>
              <a:rPr lang="en-US" sz="9600" dirty="0"/>
            </a:br>
            <a:r>
              <a:rPr lang="en-US" sz="9600" dirty="0"/>
              <a:t>to MARC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A4EBE-8CFC-488D-B2E5-7816DC266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6680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preadsheets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nto MARC Records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MARCEdit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Jackie Saavedra | Cataloger/Metadata Librarian</a:t>
            </a:r>
          </a:p>
          <a:p>
            <a:pPr>
              <a:lnSpc>
                <a:spcPct val="5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University of the District of Columbia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540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3175-9B65-4E90-A6B0-1B2A39BF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FBB1-BBE3-485A-BB03-0522F28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use Delimited Text Translator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University of Illinois Library </a:t>
            </a:r>
            <a:r>
              <a:rPr lang="en-US" dirty="0">
                <a:hlinkClick r:id="rId3"/>
              </a:rPr>
              <a:t>http://guides.library.illinois.edu/c.php?g=463460&amp;p=3168299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create a task list in </a:t>
            </a:r>
            <a:r>
              <a:rPr lang="en-US" dirty="0" err="1"/>
              <a:t>MARCEdit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University of Illinois Library </a:t>
            </a:r>
            <a:r>
              <a:rPr lang="en-US" dirty="0">
                <a:hlinkClick r:id="rId4"/>
              </a:rPr>
              <a:t>http://guides.library.illinois.edu/c.php?g=463460&amp;p=3168022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Terry Reese’s video on task lists in </a:t>
            </a:r>
            <a:r>
              <a:rPr lang="en-US" dirty="0" err="1"/>
              <a:t>MARCEdit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https://www.youtube.com/watch?v=gmqTGfTubU4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Kathryn </a:t>
            </a:r>
            <a:r>
              <a:rPr lang="en-US" dirty="0" err="1"/>
              <a:t>Lybarger’s</a:t>
            </a:r>
            <a:r>
              <a:rPr lang="en-US" dirty="0"/>
              <a:t> regex presentation </a:t>
            </a:r>
            <a:r>
              <a:rPr lang="en-US" dirty="0">
                <a:hlinkClick r:id="rId6"/>
              </a:rPr>
              <a:t>https://github.com/zemkat/OLAC2017/tree/master/RegularExpressions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Terry Reese’s video on regular expressions in </a:t>
            </a:r>
            <a:r>
              <a:rPr lang="en-US" dirty="0" err="1"/>
              <a:t>MARCEdit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https://www.youtube.com/watch?v=5XFkcfg0ghw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Annual Meeting of the AALL preconference </a:t>
            </a:r>
            <a:r>
              <a:rPr lang="en-US" dirty="0">
                <a:hlinkClick r:id="rId8"/>
              </a:rPr>
              <a:t>https://library.law.fordham.edu/marcedit-workshops/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7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0FF6-1687-46EB-9B06-776CEE21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441"/>
            <a:ext cx="6995160" cy="385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/>
              <a:t>Jackie Saavedra</a:t>
            </a:r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/>
              <a:t>Cataloger/Metadata Librarian,</a:t>
            </a:r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>
                <a:hlinkClick r:id="rId3"/>
              </a:rPr>
              <a:t>jacqueline.saavedra@udc.edu</a:t>
            </a:r>
            <a:endParaRPr lang="en-US" sz="2800" dirty="0"/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>
                <a:hlinkClick r:id="rId4"/>
              </a:rPr>
              <a:t>https://github.com/JacquelineSaavedra/From-data-entry-to-MARC</a:t>
            </a:r>
            <a:endParaRPr lang="en-US" sz="2800" i="1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8DE408-EBF3-4616-8259-D796C1B39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49" y="3426202"/>
            <a:ext cx="2853520" cy="135901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DDFC6F-06BB-43D6-B812-91C5C7DB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70" y="1863734"/>
            <a:ext cx="10058400" cy="8543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631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DCA-0B87-4EEC-B2DA-380CA4D5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93E7-7D47-4A41-A991-711C0AFA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Backlog of old theses dating from the 1950s to 1990s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Theses were scanned a few years ago, but the scans were not available online – largely because theses would need original catalog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Unfortunately no one with the necessary cataloging training in Tech Services had the time!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many of our staff were comfortable with spreadsheets and data entry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5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5278-AA86-4D90-B3F1-6E6FE47D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571D-11DE-4640-B53C-5F6697FC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entry into a spreadsheet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 spreadsheet to an .</a:t>
            </a:r>
            <a:r>
              <a:rPr lang="en-US" dirty="0" err="1"/>
              <a:t>mrk</a:t>
            </a:r>
            <a:r>
              <a:rPr lang="en-US" dirty="0"/>
              <a:t> file using </a:t>
            </a:r>
            <a:r>
              <a:rPr lang="en-US" dirty="0" err="1"/>
              <a:t>MARCEdit’s</a:t>
            </a:r>
            <a:r>
              <a:rPr lang="en-US" dirty="0"/>
              <a:t> Delimited Text Translator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to acceptable MARC21 Records in </a:t>
            </a:r>
            <a:r>
              <a:rPr lang="en-US" dirty="0" err="1"/>
              <a:t>MARCEdit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to ILS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7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E92-3B09-49DF-9EF5-D6B55581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: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FAD2-30B5-446D-A699-E9F1D226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row represented one thesis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column represented either a MARC field or subfield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C180E0-C0A5-452B-9837-8629EE807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6005"/>
            <a:ext cx="6796848" cy="31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E92-3B09-49DF-9EF5-D6B55581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: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FAD2-30B5-446D-A699-E9F1D226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basic cataloging skills had to be taught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Ways to cut down on typing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Automatically set values. EX. Place of production is always Washington, DC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down lists. EX. Degree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Spreadsheet is reviewed and edited by a cataloger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row marked on spreadsheet when it was ready to be uploaded to </a:t>
            </a:r>
            <a:r>
              <a:rPr lang="en-US" dirty="0" err="1"/>
              <a:t>MARCEdit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FED4-5D13-4DCA-844B-C2195EB5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 : Export to </a:t>
            </a:r>
            <a:r>
              <a:rPr lang="en-US" dirty="0" err="1"/>
              <a:t>MARCEdit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EA02-28D2-4512-AFFF-C88E6D55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MARCEdit’s</a:t>
            </a:r>
            <a:r>
              <a:rPr lang="en-US" dirty="0"/>
              <a:t> Delimited Text Translator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2FD20-FA13-498E-89AE-FFCE6B73C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322391"/>
            <a:ext cx="4389121" cy="393740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C30B4-9F9A-46FF-99C7-E58E63D1D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1" y="2383909"/>
            <a:ext cx="4012332" cy="33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5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FED4-5D13-4DCA-844B-C2195EB5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 : Export to </a:t>
            </a:r>
            <a:r>
              <a:rPr lang="en-US" dirty="0" err="1"/>
              <a:t>MARCEdit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EA02-28D2-4512-AFFF-C88E6D55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0" y="1825625"/>
            <a:ext cx="425196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15EED-828B-42DF-9F3F-0FCE4A81A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0961"/>
            <a:ext cx="4624251" cy="414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2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A4EB-7A6C-4DF8-940D-18CC3799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 : Transform to MARC21 in </a:t>
            </a:r>
            <a:r>
              <a:rPr lang="en-US" dirty="0" err="1"/>
              <a:t>MARCEdit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692F-F3C4-44BE-BD10-71AFD97A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the newly created .</a:t>
            </a:r>
            <a:r>
              <a:rPr lang="en-US" dirty="0" err="1"/>
              <a:t>mrk</a:t>
            </a:r>
            <a:r>
              <a:rPr lang="en-US" dirty="0"/>
              <a:t> file in </a:t>
            </a:r>
            <a:r>
              <a:rPr lang="en-US" dirty="0" err="1"/>
              <a:t>MARCEdit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Edit records using a task list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ISBD punctuation, sometimes using regular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extra fields that are needed in every record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info from other fields to 008 field using regular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RDA Helper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MARC Records</a:t>
            </a:r>
          </a:p>
        </p:txBody>
      </p:sp>
    </p:spTree>
    <p:extLst>
      <p:ext uri="{BB962C8B-B14F-4D97-AF65-F5344CB8AC3E}">
        <p14:creationId xmlns:p14="http://schemas.microsoft.com/office/powerpoint/2010/main" val="62728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646A-ADE3-4AAB-A633-83073B0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#4 : Upload to 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677B-5BFF-463E-8692-DC5E2F9F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 as .</a:t>
            </a:r>
            <a:r>
              <a:rPr lang="en-US" dirty="0" err="1"/>
              <a:t>mrc</a:t>
            </a:r>
            <a:r>
              <a:rPr lang="en-US" dirty="0"/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to your ILS using your own workflow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0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871</TotalTime>
  <Words>480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From Data Entry  to MARC</vt:lpstr>
      <vt:lpstr>Background</vt:lpstr>
      <vt:lpstr>Workflow</vt:lpstr>
      <vt:lpstr>Step #1 : Data entry</vt:lpstr>
      <vt:lpstr>Step #1 : Data entry</vt:lpstr>
      <vt:lpstr>Step #2 : Export to MARCEdit</vt:lpstr>
      <vt:lpstr>Step #2 : Export to MARCEdit</vt:lpstr>
      <vt:lpstr>Step #3 : Transform to MARC21 in MARCEdit</vt:lpstr>
      <vt:lpstr>Step #4 : Upload to ILS</vt:lpstr>
      <vt:lpstr>Helpful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Data Entry to MARC</dc:title>
  <dc:creator>Jacqueline Saavedra</dc:creator>
  <cp:lastModifiedBy>Saavedra, Jacqueline</cp:lastModifiedBy>
  <cp:revision>49</cp:revision>
  <dcterms:created xsi:type="dcterms:W3CDTF">2020-06-01T19:20:11Z</dcterms:created>
  <dcterms:modified xsi:type="dcterms:W3CDTF">2020-06-11T13:20:15Z</dcterms:modified>
</cp:coreProperties>
</file>