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57" r:id="rId3"/>
    <p:sldId id="263" r:id="rId4"/>
    <p:sldId id="258" r:id="rId5"/>
    <p:sldId id="264" r:id="rId6"/>
    <p:sldId id="259" r:id="rId7"/>
    <p:sldId id="262" r:id="rId8"/>
    <p:sldId id="260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75267" autoAdjust="0"/>
  </p:normalViewPr>
  <p:slideViewPr>
    <p:cSldViewPr snapToGrid="0">
      <p:cViewPr varScale="1">
        <p:scale>
          <a:sx n="63" d="100"/>
          <a:sy n="63" d="100"/>
        </p:scale>
        <p:origin x="8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40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C0E3E-7B57-4242-B1A5-AFD792909D8B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710D5-1B18-4B87-A4CC-03CA447A6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710D5-1B18-4B87-A4CC-03CA447A6E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28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710D5-1B18-4B87-A4CC-03CA447A6E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52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710D5-1B18-4B87-A4CC-03CA447A6E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08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710D5-1B18-4B87-A4CC-03CA447A6E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84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710D5-1B18-4B87-A4CC-03CA447A6E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65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710D5-1B18-4B87-A4CC-03CA447A6E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34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710D5-1B18-4B87-A4CC-03CA447A6E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34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710D5-1B18-4B87-A4CC-03CA447A6E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94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710D5-1B18-4B87-A4CC-03CA447A6E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94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710D5-1B18-4B87-A4CC-03CA447A6E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7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710D5-1B18-4B87-A4CC-03CA447A6E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33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90D8-8F88-4065-AD14-B011CDBF512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5F44A-644D-4CB3-997C-54488F7D39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572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90D8-8F88-4065-AD14-B011CDBF512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5F44A-644D-4CB3-997C-54488F7D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72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90D8-8F88-4065-AD14-B011CDBF512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5F44A-644D-4CB3-997C-54488F7D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5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90D8-8F88-4065-AD14-B011CDBF512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5F44A-644D-4CB3-997C-54488F7D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7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90D8-8F88-4065-AD14-B011CDBF512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5F44A-644D-4CB3-997C-54488F7D39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46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90D8-8F88-4065-AD14-B011CDBF512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5F44A-644D-4CB3-997C-54488F7D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57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90D8-8F88-4065-AD14-B011CDBF512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5F44A-644D-4CB3-997C-54488F7D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7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90D8-8F88-4065-AD14-B011CDBF512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5F44A-644D-4CB3-997C-54488F7D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3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90D8-8F88-4065-AD14-B011CDBF512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5F44A-644D-4CB3-997C-54488F7D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7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D190D8-8F88-4065-AD14-B011CDBF512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15F44A-644D-4CB3-997C-54488F7D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1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90D8-8F88-4065-AD14-B011CDBF512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5F44A-644D-4CB3-997C-54488F7D3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42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BD190D8-8F88-4065-AD14-B011CDBF5123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015F44A-644D-4CB3-997C-54488F7D390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66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library.law.fordham.edu/marcedit-workshops/" TargetMode="External"/><Relationship Id="rId3" Type="http://schemas.openxmlformats.org/officeDocument/2006/relationships/hyperlink" Target="http://guides.library.illinois.edu/c.php?g=463460&amp;p=3168299" TargetMode="External"/><Relationship Id="rId7" Type="http://schemas.openxmlformats.org/officeDocument/2006/relationships/hyperlink" Target="https://www.youtube.com/watch?v=5XFkcfg0ghw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zemkat/OLAC2017/tree/master/RegularExpressions" TargetMode="External"/><Relationship Id="rId5" Type="http://schemas.openxmlformats.org/officeDocument/2006/relationships/hyperlink" Target="https://www.youtube.com/watch?v=gmqTGfTubU4" TargetMode="External"/><Relationship Id="rId4" Type="http://schemas.openxmlformats.org/officeDocument/2006/relationships/hyperlink" Target="http://guides.library.illinois.edu/c.php?g=463460&amp;p=316802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jacqueline.saavedra@udc.edu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37DC4-7D6D-4CD8-8ED4-FB26C120E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From Data Entry </a:t>
            </a:r>
            <a:br>
              <a:rPr lang="en-US" sz="9600" dirty="0"/>
            </a:br>
            <a:r>
              <a:rPr lang="en-US" sz="9600" dirty="0"/>
              <a:t>to MARC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A4EBE-8CFC-488D-B2E5-7816DC266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86680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Transforming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S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preadsheets 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I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nto MARC Records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</a:rPr>
              <a:t>U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sing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MARCEdit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50000"/>
              </a:lnSpc>
              <a:spcAft>
                <a:spcPts val="0"/>
              </a:spcAft>
            </a:pPr>
            <a:r>
              <a:rPr lang="en-US" sz="1600" dirty="0">
                <a:solidFill>
                  <a:schemeClr val="accent1"/>
                </a:solidFill>
              </a:rPr>
              <a:t>Jackie Saavedra | Cataloger/Metadata Librarian</a:t>
            </a:r>
          </a:p>
          <a:p>
            <a:pPr>
              <a:lnSpc>
                <a:spcPct val="50000"/>
              </a:lnSpc>
              <a:spcAft>
                <a:spcPts val="0"/>
              </a:spcAft>
            </a:pPr>
            <a:r>
              <a:rPr lang="en-US" sz="1600" dirty="0">
                <a:solidFill>
                  <a:schemeClr val="accent1"/>
                </a:solidFill>
              </a:rPr>
              <a:t>University of the District of Columbia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25403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3175-9B65-4E90-A6B0-1B2A39BF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AFBB1-BBE3-485A-BB03-0522F28C3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Delimited Text Translator</a:t>
            </a:r>
          </a:p>
          <a:p>
            <a:pPr lvl="1"/>
            <a:r>
              <a:rPr lang="en-US" dirty="0">
                <a:hlinkClick r:id="rId3"/>
              </a:rPr>
              <a:t>http://guides.library.illinois.edu/c.php?g=463460&amp;p=3168299</a:t>
            </a:r>
            <a:endParaRPr lang="en-US" dirty="0"/>
          </a:p>
          <a:p>
            <a:r>
              <a:rPr lang="en-US" dirty="0"/>
              <a:t>How to create a task list in </a:t>
            </a:r>
            <a:r>
              <a:rPr lang="en-US" dirty="0" err="1"/>
              <a:t>MARCEdit</a:t>
            </a:r>
            <a:endParaRPr lang="en-US" dirty="0"/>
          </a:p>
          <a:p>
            <a:pPr lvl="1"/>
            <a:r>
              <a:rPr lang="en-US" sz="2400" dirty="0">
                <a:hlinkClick r:id="rId4"/>
              </a:rPr>
              <a:t>http://guides.library.illinois.edu/c.php?g=463460&amp;p=3168022</a:t>
            </a:r>
            <a:endParaRPr lang="en-US" sz="3200" dirty="0"/>
          </a:p>
          <a:p>
            <a:pPr lvl="1"/>
            <a:r>
              <a:rPr lang="en-US" sz="2400" dirty="0">
                <a:hlinkClick r:id="rId5"/>
              </a:rPr>
              <a:t>https://www.youtube.com/watch?v=gmqTGfTubU4</a:t>
            </a:r>
            <a:endParaRPr lang="en-US" sz="2400" dirty="0"/>
          </a:p>
          <a:p>
            <a:r>
              <a:rPr lang="en-US" dirty="0"/>
              <a:t>Regular expressions</a:t>
            </a:r>
          </a:p>
          <a:p>
            <a:pPr lvl="1"/>
            <a:r>
              <a:rPr lang="en-US" dirty="0"/>
              <a:t>The basics </a:t>
            </a:r>
            <a:r>
              <a:rPr lang="en-US" dirty="0">
                <a:hlinkClick r:id="rId6"/>
              </a:rPr>
              <a:t>https://github.com/zemkat/OLAC2017/tree/master/RegularExpressions</a:t>
            </a:r>
            <a:endParaRPr lang="en-US" dirty="0"/>
          </a:p>
          <a:p>
            <a:pPr lvl="1"/>
            <a:r>
              <a:rPr lang="en-US" dirty="0"/>
              <a:t>Regular expressions in </a:t>
            </a:r>
            <a:r>
              <a:rPr lang="en-US" dirty="0" err="1"/>
              <a:t>MARCEdit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https://www.youtube.com/watch?v=5XFkcfg0ghw</a:t>
            </a:r>
            <a:endParaRPr lang="en-US" dirty="0"/>
          </a:p>
          <a:p>
            <a:pPr lvl="1"/>
            <a:r>
              <a:rPr lang="en-US" dirty="0" err="1"/>
              <a:t>RegEx</a:t>
            </a:r>
            <a:r>
              <a:rPr lang="en-US" dirty="0"/>
              <a:t> Rules! Using regular expressions in </a:t>
            </a:r>
            <a:r>
              <a:rPr lang="en-US" dirty="0" err="1"/>
              <a:t>MARCEdit</a:t>
            </a:r>
            <a:r>
              <a:rPr lang="en-US" dirty="0"/>
              <a:t> </a:t>
            </a:r>
            <a:r>
              <a:rPr lang="en-US" dirty="0">
                <a:hlinkClick r:id="rId8"/>
              </a:rPr>
              <a:t>https://library.law.fordham.edu/marcedit-workshops/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71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40FF6-1687-46EB-9B06-776CEE21F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2571"/>
            <a:ext cx="5786120" cy="3564391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lnSpc>
                <a:spcPct val="50000"/>
              </a:lnSpc>
              <a:spcAft>
                <a:spcPts val="0"/>
              </a:spcAft>
              <a:buNone/>
            </a:pPr>
            <a:r>
              <a:rPr lang="en-US" sz="2800" dirty="0"/>
              <a:t>Jackie Saavedra</a:t>
            </a:r>
          </a:p>
          <a:p>
            <a:pPr marL="0" indent="0" algn="ctr">
              <a:lnSpc>
                <a:spcPct val="50000"/>
              </a:lnSpc>
              <a:spcAft>
                <a:spcPts val="0"/>
              </a:spcAft>
              <a:buNone/>
            </a:pPr>
            <a:r>
              <a:rPr lang="en-US" sz="2800" dirty="0"/>
              <a:t>Cataloger/Metadata Librarian,</a:t>
            </a:r>
          </a:p>
          <a:p>
            <a:pPr marL="0" indent="0" algn="ctr">
              <a:lnSpc>
                <a:spcPct val="50000"/>
              </a:lnSpc>
              <a:spcAft>
                <a:spcPts val="0"/>
              </a:spcAft>
              <a:buNone/>
            </a:pPr>
            <a:r>
              <a:rPr lang="en-US" sz="2800" dirty="0">
                <a:hlinkClick r:id="rId3"/>
              </a:rPr>
              <a:t>jacqueline.saavedra@udc.edu</a:t>
            </a:r>
            <a:endParaRPr lang="en-US" sz="2800" dirty="0"/>
          </a:p>
          <a:p>
            <a:pPr marL="0" indent="0" algn="ctr">
              <a:lnSpc>
                <a:spcPct val="50000"/>
              </a:lnSpc>
              <a:spcAft>
                <a:spcPts val="0"/>
              </a:spcAft>
              <a:buNone/>
            </a:pPr>
            <a:r>
              <a:rPr lang="en-US" sz="2800" dirty="0"/>
              <a:t>202 274 6030</a:t>
            </a:r>
          </a:p>
          <a:p>
            <a:pPr marL="0" indent="0" algn="ctr">
              <a:lnSpc>
                <a:spcPct val="50000"/>
              </a:lnSpc>
              <a:spcAft>
                <a:spcPts val="0"/>
              </a:spcAft>
              <a:buNone/>
            </a:pPr>
            <a:endParaRPr lang="en-US" dirty="0"/>
          </a:p>
          <a:p>
            <a:pPr marL="0" indent="0" algn="ctr">
              <a:lnSpc>
                <a:spcPct val="50000"/>
              </a:lnSpc>
              <a:spcAft>
                <a:spcPts val="0"/>
              </a:spcAft>
              <a:buNone/>
            </a:pPr>
            <a:r>
              <a:rPr lang="en-US" i="1" dirty="0"/>
              <a:t>GitHub link</a:t>
            </a:r>
            <a:endParaRPr lang="en-US" sz="2800" i="1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D8DE408-EBF3-4616-8259-D796C1B396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549" y="3426202"/>
            <a:ext cx="2853520" cy="135901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3DDFC6F-06BB-43D6-B812-91C5C7DB5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170" y="1863734"/>
            <a:ext cx="10058400" cy="85430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6310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45DCA-0B87-4EEC-B2DA-380CA4D5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D93E7-7D47-4A41-A991-711C0AFA1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Backlog of old theses dating from the 1950s to 1990s</a:t>
            </a:r>
          </a:p>
          <a:p>
            <a:r>
              <a:rPr lang="en-US" dirty="0"/>
              <a:t>Theses were scanned a few years ago, but the scans were not available online – largely because theses would need original catalog records</a:t>
            </a:r>
          </a:p>
          <a:p>
            <a:r>
              <a:rPr lang="en-US" dirty="0"/>
              <a:t>Unfortunately no one with the necessary cataloging training in Tech Services had the time!</a:t>
            </a:r>
          </a:p>
          <a:p>
            <a:r>
              <a:rPr lang="en-US" dirty="0"/>
              <a:t>BUT many of our staff were comfortable with spreadsheets and data entry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5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A5278-AA86-4D90-B3F1-6E6FE47D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B571D-11DE-4640-B53C-5F6697FC5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 entry into a spreadsheet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Export spreadsheet to an .</a:t>
            </a:r>
            <a:r>
              <a:rPr lang="en-US" dirty="0" err="1"/>
              <a:t>mrk</a:t>
            </a:r>
            <a:r>
              <a:rPr lang="en-US" dirty="0"/>
              <a:t> file using </a:t>
            </a:r>
            <a:r>
              <a:rPr lang="en-US" dirty="0" err="1"/>
              <a:t>MARCEdit’s</a:t>
            </a:r>
            <a:r>
              <a:rPr lang="en-US" dirty="0"/>
              <a:t> Delimited Text Translator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Transform to acceptable MARC21 Records in </a:t>
            </a:r>
            <a:r>
              <a:rPr lang="en-US" dirty="0" err="1"/>
              <a:t>MARCEdit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Upload to ILS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473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2E92-3B09-49DF-9EF5-D6B55581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#1 : Data entry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2FAD2-30B5-446D-A699-E9F1D2261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row represented one thesis</a:t>
            </a:r>
          </a:p>
          <a:p>
            <a:r>
              <a:rPr lang="en-US" dirty="0"/>
              <a:t>Each column represented either a MARC field or subfield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DC180E0-C0A5-452B-9837-8629EE807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746005"/>
            <a:ext cx="6796848" cy="312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6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2E92-3B09-49DF-9EF5-D6B55581B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#1 : Data entry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2FAD2-30B5-446D-A699-E9F1D2261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basic cataloging skills had to be taught</a:t>
            </a:r>
          </a:p>
          <a:p>
            <a:r>
              <a:rPr lang="en-US" dirty="0"/>
              <a:t>Ways to cut down on typing errors</a:t>
            </a:r>
          </a:p>
          <a:p>
            <a:pPr lvl="1"/>
            <a:r>
              <a:rPr lang="en-US" dirty="0"/>
              <a:t>Automatically set values. EX. Place of production is always Washington, DC</a:t>
            </a:r>
          </a:p>
          <a:p>
            <a:pPr lvl="1"/>
            <a:r>
              <a:rPr lang="en-US" dirty="0"/>
              <a:t>Drop down lists. EX. Degree type</a:t>
            </a:r>
          </a:p>
          <a:p>
            <a:r>
              <a:rPr lang="en-US" dirty="0"/>
              <a:t>Spreadsheet is reviewed and edited by a cataloger</a:t>
            </a:r>
          </a:p>
          <a:p>
            <a:pPr lvl="1"/>
            <a:r>
              <a:rPr lang="en-US" dirty="0"/>
              <a:t>Each row marked on spreadsheet when it was ready to be uploaded to </a:t>
            </a:r>
            <a:r>
              <a:rPr lang="en-US" dirty="0" err="1"/>
              <a:t>MARCEdit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322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EFED4-5D13-4DCA-844B-C2195EB5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#2 : Export to </a:t>
            </a:r>
            <a:r>
              <a:rPr lang="en-US" dirty="0" err="1"/>
              <a:t>MARCEdit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6EA02-28D2-4512-AFFF-C88E6D556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spreadsheet as a Tab Separated Value (.</a:t>
            </a:r>
            <a:r>
              <a:rPr lang="en-US" dirty="0" err="1"/>
              <a:t>tsv</a:t>
            </a:r>
            <a:r>
              <a:rPr lang="en-US" dirty="0"/>
              <a:t>) file</a:t>
            </a:r>
          </a:p>
          <a:p>
            <a:r>
              <a:rPr lang="en-US" dirty="0"/>
              <a:t>Open </a:t>
            </a:r>
            <a:r>
              <a:rPr lang="en-US" dirty="0" err="1"/>
              <a:t>MARCEdit’s</a:t>
            </a:r>
            <a:r>
              <a:rPr lang="en-US" dirty="0"/>
              <a:t> Delimited Text Translator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picture containing airplane&#10;&#10;Description automatically generated">
            <a:extLst>
              <a:ext uri="{FF2B5EF4-FFF2-40B4-BE49-F238E27FC236}">
                <a16:creationId xmlns:a16="http://schemas.microsoft.com/office/drawing/2014/main" id="{D992732B-7B31-41D3-903E-41A499295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743" y="2191159"/>
            <a:ext cx="595473" cy="502206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52FD20-FA13-498E-89AE-FFCE6B73CA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2804885"/>
            <a:ext cx="3851273" cy="345491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7C30B4-9F9A-46FF-99C7-E58E63D1D5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357" y="2804885"/>
            <a:ext cx="3514055" cy="296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59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EFED4-5D13-4DCA-844B-C2195EB5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#2 : Export to </a:t>
            </a:r>
            <a:r>
              <a:rPr lang="en-US" dirty="0" err="1"/>
              <a:t>MARCEdit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6EA02-28D2-4512-AFFF-C88E6D556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1840" y="1825625"/>
            <a:ext cx="4251960" cy="4351338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415EED-828B-42DF-9F3F-0FCE4A81A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30961"/>
            <a:ext cx="4624251" cy="414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23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A4EB-7A6C-4DF8-940D-18CC37999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#3 : Transform to MARC21 in </a:t>
            </a:r>
            <a:r>
              <a:rPr lang="en-US" dirty="0" err="1"/>
              <a:t>MARCEdit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8692F-F3C4-44BE-BD10-71AFD97AB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newly created .</a:t>
            </a:r>
            <a:r>
              <a:rPr lang="en-US" dirty="0" err="1"/>
              <a:t>mrk</a:t>
            </a:r>
            <a:r>
              <a:rPr lang="en-US" dirty="0"/>
              <a:t> file in </a:t>
            </a:r>
            <a:r>
              <a:rPr lang="en-US" dirty="0" err="1"/>
              <a:t>MARCEdit</a:t>
            </a:r>
            <a:r>
              <a:rPr lang="en-US" dirty="0"/>
              <a:t> </a:t>
            </a:r>
          </a:p>
          <a:p>
            <a:r>
              <a:rPr lang="en-US" dirty="0"/>
              <a:t>Edit records using a task list</a:t>
            </a:r>
            <a:endParaRPr lang="en-US" sz="2000" dirty="0"/>
          </a:p>
          <a:p>
            <a:pPr lvl="1"/>
            <a:r>
              <a:rPr lang="en-US" dirty="0"/>
              <a:t>Add ISBD punctuation, sometimes using regular expressions</a:t>
            </a:r>
          </a:p>
          <a:p>
            <a:pPr lvl="1"/>
            <a:r>
              <a:rPr lang="en-US" dirty="0"/>
              <a:t>Add extra fields that are needed in every record </a:t>
            </a:r>
          </a:p>
          <a:p>
            <a:pPr lvl="1"/>
            <a:r>
              <a:rPr lang="en-US" dirty="0"/>
              <a:t>Add info from other fields to 008 field using regular expressions</a:t>
            </a:r>
          </a:p>
          <a:p>
            <a:r>
              <a:rPr lang="en-US" dirty="0"/>
              <a:t>RDA Helper</a:t>
            </a:r>
          </a:p>
          <a:p>
            <a:r>
              <a:rPr lang="en-US" dirty="0"/>
              <a:t>Validate MARC Records</a:t>
            </a:r>
          </a:p>
        </p:txBody>
      </p:sp>
    </p:spTree>
    <p:extLst>
      <p:ext uri="{BB962C8B-B14F-4D97-AF65-F5344CB8AC3E}">
        <p14:creationId xmlns:p14="http://schemas.microsoft.com/office/powerpoint/2010/main" val="627281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D646A-ADE3-4AAB-A633-83073B00A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#4 : Upload to 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2677B-5BFF-463E-8692-DC5E2F9FE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as .</a:t>
            </a:r>
            <a:r>
              <a:rPr lang="en-US" dirty="0" err="1"/>
              <a:t>mrc</a:t>
            </a:r>
            <a:r>
              <a:rPr lang="en-US" dirty="0"/>
              <a:t> file</a:t>
            </a:r>
          </a:p>
          <a:p>
            <a:r>
              <a:rPr lang="en-US" dirty="0"/>
              <a:t>Upload to your ILS using your own workflow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1307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649</TotalTime>
  <Words>467</Words>
  <Application>Microsoft Office PowerPoint</Application>
  <PresentationFormat>Widescreen</PresentationFormat>
  <Paragraphs>72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From Data Entry  to MARC</vt:lpstr>
      <vt:lpstr>Background</vt:lpstr>
      <vt:lpstr>Workflow</vt:lpstr>
      <vt:lpstr>Step #1 : Data entry</vt:lpstr>
      <vt:lpstr>Step #1 : Data entry</vt:lpstr>
      <vt:lpstr>Step #2 : Export to MARCEdit</vt:lpstr>
      <vt:lpstr>Step #2 : Export to MARCEdit</vt:lpstr>
      <vt:lpstr>Step #3 : Transform to MARC21 in MARCEdit</vt:lpstr>
      <vt:lpstr>Step #4 : Upload to ILS</vt:lpstr>
      <vt:lpstr>Helpful Resources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Data Entry to MARC</dc:title>
  <dc:creator>Jacqueline Saavedra</dc:creator>
  <cp:lastModifiedBy>Jacqueline Saavedra</cp:lastModifiedBy>
  <cp:revision>32</cp:revision>
  <dcterms:created xsi:type="dcterms:W3CDTF">2020-06-01T19:20:11Z</dcterms:created>
  <dcterms:modified xsi:type="dcterms:W3CDTF">2020-06-10T13:18:18Z</dcterms:modified>
</cp:coreProperties>
</file>