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80" r:id="rId3"/>
    <p:sldId id="281" r:id="rId4"/>
    <p:sldId id="291" r:id="rId5"/>
    <p:sldId id="283" r:id="rId6"/>
    <p:sldId id="284" r:id="rId7"/>
    <p:sldId id="300" r:id="rId8"/>
    <p:sldId id="292" r:id="rId9"/>
    <p:sldId id="294" r:id="rId10"/>
    <p:sldId id="286" r:id="rId11"/>
    <p:sldId id="279" r:id="rId12"/>
    <p:sldId id="295" r:id="rId13"/>
    <p:sldId id="298" r:id="rId14"/>
    <p:sldId id="296" r:id="rId15"/>
    <p:sldId id="287" r:id="rId16"/>
    <p:sldId id="299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C"/>
    <a:srgbClr val="08295C"/>
    <a:srgbClr val="D24735"/>
    <a:srgbClr val="B93A26"/>
    <a:srgbClr val="95302E"/>
    <a:srgbClr val="A6CAEC"/>
    <a:srgbClr val="1AA1D7"/>
    <a:srgbClr val="008CB0"/>
    <a:srgbClr val="00BAE2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5"/>
    <p:restoredTop sz="97030"/>
  </p:normalViewPr>
  <p:slideViewPr>
    <p:cSldViewPr snapToGrid="0">
      <p:cViewPr>
        <p:scale>
          <a:sx n="140" d="100"/>
          <a:sy n="140" d="100"/>
        </p:scale>
        <p:origin x="-4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AA47-B3E2-9B49-81FB-0AB359AC9CA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E428-AD9E-634C-967E-69D4B7A4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>
                <a:effectLst/>
                <a:latin typeface="Helvetica" pitchFamily="2" charset="0"/>
              </a:rPr>
              <a:t>Synthetic Lethality (SL) plays an increasingly critical role in the targeted anticancer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therapeutics. In addition, identifying SL interactions can create opportunities to selectively kill cancer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cells without harming normal cells.</a:t>
            </a:r>
            <a:endParaRPr lang="en-CA" dirty="0">
              <a:effectLst/>
              <a:latin typeface="Helvetica" pitchFamily="2" charset="0"/>
            </a:endParaRPr>
          </a:p>
          <a:p>
            <a:endParaRPr lang="en-CA" i="1" dirty="0">
              <a:effectLst/>
              <a:latin typeface="Helvetica" pitchFamily="2" charset="0"/>
            </a:endParaRPr>
          </a:p>
          <a:p>
            <a:endParaRPr lang="en-CA" i="1" dirty="0"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The PARP1 gene was found to be SL with both BRCA1 and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BRCA2 genes in breast cancer. PARP1 inhibitors were later approved for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use to selectively kill breast cancer cells with mutations in either of the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BRCA1 or BRCA2 genes. </a:t>
            </a:r>
            <a:endParaRPr lang="en-CA" dirty="0">
              <a:effectLst/>
              <a:latin typeface="Helvetica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animation when presented the </a:t>
            </a:r>
            <a:r>
              <a:rPr lang="en-US" dirty="0" err="1"/>
              <a:t>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i="1" dirty="0">
                <a:effectLst/>
                <a:latin typeface="Times New Roman" panose="02020603050405020304" pitchFamily="18" charset="0"/>
              </a:rPr>
              <a:t>(A) Drug-drug synergy (DDS) data was collected to construct a tensor. The synergy values were binarized to create synergy status, serving as labels to train the MLP. (B) The tensor is decomposed into a set of three factor matrices, </a:t>
            </a:r>
            <a:r>
              <a:rPr lang="en-CA" dirty="0">
                <a:effectLst/>
                <a:latin typeface="Cambria Math" panose="02040503050406030204" pitchFamily="18" charset="0"/>
              </a:rPr>
              <a:t>ℂ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, using CP-WOPT. (C) To predict the synergy score of the </a:t>
            </a:r>
            <a:r>
              <a:rPr lang="en-CA" dirty="0">
                <a:effectLst/>
                <a:latin typeface="Cambria Math" panose="02040503050406030204" pitchFamily="18" charset="0"/>
              </a:rPr>
              <a:t>(𝑖,𝑗,𝑘)𝑡</a:t>
            </a:r>
            <a:r>
              <a:rPr lang="en-CA" dirty="0" err="1">
                <a:effectLst/>
                <a:latin typeface="Cambria Math" panose="02040503050406030204" pitchFamily="18" charset="0"/>
              </a:rPr>
              <a:t>ℎ</a:t>
            </a:r>
            <a:r>
              <a:rPr lang="en-CA" dirty="0">
                <a:effectLst/>
                <a:latin typeface="Cambria Math" panose="02040503050406030204" pitchFamily="18" charset="0"/>
              </a:rPr>
              <a:t> 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component of the DDS tensor, we input the </a:t>
            </a:r>
            <a:r>
              <a:rPr lang="en-CA" dirty="0">
                <a:effectLst/>
                <a:latin typeface="Cambria Math" panose="02040503050406030204" pitchFamily="18" charset="0"/>
              </a:rPr>
              <a:t>𝑖𝑡</a:t>
            </a:r>
            <a:r>
              <a:rPr lang="en-CA" dirty="0" err="1">
                <a:effectLst/>
                <a:latin typeface="Cambria Math" panose="02040503050406030204" pitchFamily="18" charset="0"/>
              </a:rPr>
              <a:t>ℎ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, </a:t>
            </a:r>
            <a:r>
              <a:rPr lang="en-CA" dirty="0">
                <a:effectLst/>
                <a:latin typeface="Cambria Math" panose="02040503050406030204" pitchFamily="18" charset="0"/>
              </a:rPr>
              <a:t>𝑗𝑡</a:t>
            </a:r>
            <a:r>
              <a:rPr lang="en-CA" dirty="0" err="1">
                <a:effectLst/>
                <a:latin typeface="Cambria Math" panose="02040503050406030204" pitchFamily="18" charset="0"/>
              </a:rPr>
              <a:t>ℎ</a:t>
            </a:r>
            <a:r>
              <a:rPr lang="en-CA" dirty="0">
                <a:effectLst/>
                <a:latin typeface="Cambria Math" panose="02040503050406030204" pitchFamily="18" charset="0"/>
              </a:rPr>
              <a:t> 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and </a:t>
            </a:r>
            <a:r>
              <a:rPr lang="en-CA" dirty="0">
                <a:effectLst/>
                <a:latin typeface="Cambria Math" panose="02040503050406030204" pitchFamily="18" charset="0"/>
              </a:rPr>
              <a:t>𝑘𝑡</a:t>
            </a:r>
            <a:r>
              <a:rPr lang="en-CA" dirty="0" err="1">
                <a:effectLst/>
                <a:latin typeface="Cambria Math" panose="02040503050406030204" pitchFamily="18" charset="0"/>
              </a:rPr>
              <a:t>ℎ</a:t>
            </a:r>
            <a:r>
              <a:rPr lang="en-CA" dirty="0">
                <a:effectLst/>
                <a:latin typeface="Cambria Math" panose="02040503050406030204" pitchFamily="18" charset="0"/>
              </a:rPr>
              <a:t> 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rows of the respective factor matrices into the MLP. (D) We update the weights and biases of the MLP using standard backpropagation. Note that CP-WOPT and the MLP are not trained in an end-to-end fashion. </a:t>
            </a:r>
            <a:endParaRPr lang="en-CA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Apply DSCP algorithm to predict SL interaction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285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Benchmark its performance with two-stages models (DTF and Deep Synergy)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Apply DSCP algorithm to predict SL interaction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285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Benchmark its performance with two-stages models (DTF and Deep Synergy)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𝒳 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is a tensor belonging to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R𝐼1×𝐼2×𝐼3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.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P = {𝑷(1),𝑷(2),𝑷(3)} 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are matrices belonging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R𝐼𝑛×𝑅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, where R is a hyperparameter.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P 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acts as parameters to SCP. Conceptually, they contain the features that are relevant for classification.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C 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is the output of SCP and is the same size as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P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. Conceptually, they indicate the prevalence of the features contained in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P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. SCP aims to find the values for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C 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that best reconstructs </a:t>
            </a:r>
            <a:r>
              <a:rPr lang="en-CA" sz="1800" dirty="0">
                <a:effectLst/>
                <a:highlight>
                  <a:srgbClr val="FFFFFF"/>
                </a:highlight>
                <a:latin typeface="CambriaMath"/>
              </a:rPr>
              <a:t>𝒳</a:t>
            </a:r>
            <a:r>
              <a:rPr lang="en-CA" sz="1800" i="1" dirty="0">
                <a:effectLst/>
                <a:highlight>
                  <a:srgbClr val="FFFFFF"/>
                </a:highlight>
                <a:latin typeface="TimesNewRomanPS"/>
              </a:rPr>
              <a:t>. This has the simple closed–form solution shown in the right-most equation. Red matrices indicate that the matrix is fixed parameter, green matrices indicate that the matrix is a free variable. </a:t>
            </a:r>
            <a:endParaRPr lang="en-CA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title</a:t>
            </a:r>
          </a:p>
          <a:p>
            <a:r>
              <a:rPr lang="en-US" dirty="0"/>
              <a:t>Add the 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Apply DSCP algorithm to predict SL interaction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285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285C"/>
                </a:solidFill>
              </a:rPr>
              <a:t>Benchmark its performance with two-stages models (DTF and Deep Synergy)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E428-AD9E-634C-967E-69D4B7A477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3F68-C2F1-6CA8-4800-E0673D29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9A60-7CF5-A819-8A5C-C35CF928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AEA1-DD0D-DD23-6B6C-348941BF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511A-FA7B-0476-85D6-A00142D0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BD3A-F0CC-F923-FDE8-2797CACB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18E-6DCB-3120-920D-240EB0E8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DCABD-480E-8814-CBCF-4C643B4F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5EAB-B244-27E9-FC7A-EC3FBC1C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A02A-BED0-1B76-A228-995EBE03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4049-9C1B-8CCD-3352-5B1C1F85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1B973-EBEE-01E5-C9FE-AAA14A3D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4AD21-4CE2-76FE-541F-EA8E2E8E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AE9E-CD09-8720-0BD2-10B35D5D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FCF1-FA35-5C5C-2F03-0CB04CB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114C-4C37-1C7E-097D-44B226E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7">
            <a:extLst>
              <a:ext uri="{FF2B5EF4-FFF2-40B4-BE49-F238E27FC236}">
                <a16:creationId xmlns:a16="http://schemas.microsoft.com/office/drawing/2014/main" id="{FC3ED4F8-6684-3142-A370-D04537A7CBA7}"/>
              </a:ext>
            </a:extLst>
          </p:cNvPr>
          <p:cNvSpPr/>
          <p:nvPr userDrawn="1"/>
        </p:nvSpPr>
        <p:spPr>
          <a:xfrm>
            <a:off x="0" y="0"/>
            <a:ext cx="12192000" cy="60960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7200" y="3145999"/>
            <a:ext cx="219847" cy="1795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7" y="508000"/>
            <a:ext cx="11070167" cy="1077218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B6A7F94-1C88-864A-B31E-BCD969F71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917" y="1673724"/>
            <a:ext cx="11070167" cy="1538883"/>
          </a:xfrm>
          <a:prstGeom prst="rect">
            <a:avLst/>
          </a:prstGeom>
        </p:spPr>
        <p:txBody>
          <a:bodyPr/>
          <a:lstStyle>
            <a:lvl1pPr marL="238115" indent="-238115">
              <a:buFont typeface="Arial" panose="020B0604020202020204" pitchFamily="34" charset="0"/>
              <a:buChar char="•"/>
              <a:defRPr sz="2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619100" indent="-238115">
              <a:buFont typeface="Arial" panose="020B0604020202020204" pitchFamily="34" charset="0"/>
              <a:buChar char="•"/>
              <a:defRPr sz="2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000085" indent="-238115">
              <a:buFont typeface="Arial" panose="020B0604020202020204" pitchFamily="34" charset="0"/>
              <a:buChar char="•"/>
              <a:defRPr sz="2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81070" indent="-238115">
              <a:buFont typeface="Arial" panose="020B0604020202020204" pitchFamily="34" charset="0"/>
              <a:buChar char="•"/>
              <a:defRPr sz="2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762055" indent="-238115">
              <a:buFont typeface="Arial" panose="020B0604020202020204" pitchFamily="34" charset="0"/>
              <a:buChar char="•"/>
              <a:defRPr sz="2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6332697"/>
            <a:ext cx="1048221" cy="30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16" y="6314199"/>
            <a:ext cx="1904426" cy="342797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AEF95B8F-5F9C-A64A-945C-B99127986D83}"/>
              </a:ext>
            </a:extLst>
          </p:cNvPr>
          <p:cNvSpPr/>
          <p:nvPr userDrawn="1"/>
        </p:nvSpPr>
        <p:spPr>
          <a:xfrm>
            <a:off x="11809677" y="0"/>
            <a:ext cx="0" cy="6096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1DB056-AEB6-474E-ACC6-B72DFA772B00}"/>
              </a:ext>
            </a:extLst>
          </p:cNvPr>
          <p:cNvSpPr/>
          <p:nvPr userDrawn="1"/>
        </p:nvSpPr>
        <p:spPr>
          <a:xfrm>
            <a:off x="11809677" y="6096000"/>
            <a:ext cx="0" cy="7620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5020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7200" y="3145999"/>
            <a:ext cx="219848" cy="1795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7" y="508000"/>
            <a:ext cx="11070167" cy="615553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6332697"/>
            <a:ext cx="1048221" cy="30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16" y="6314199"/>
            <a:ext cx="1904426" cy="342797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471AB8B-4330-6742-B575-908F42F5D035}"/>
              </a:ext>
            </a:extLst>
          </p:cNvPr>
          <p:cNvSpPr/>
          <p:nvPr userDrawn="1"/>
        </p:nvSpPr>
        <p:spPr>
          <a:xfrm>
            <a:off x="118096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916" y="2218762"/>
            <a:ext cx="11080747" cy="1231107"/>
          </a:xfrm>
          <a:prstGeom prst="rect">
            <a:avLst/>
          </a:prstGeom>
        </p:spPr>
        <p:txBody>
          <a:bodyPr numCol="2"/>
          <a:lstStyle>
            <a:lvl1pPr marL="23811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9100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0008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81070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6205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9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7200" y="3145999"/>
            <a:ext cx="219848" cy="1795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7" y="508000"/>
            <a:ext cx="11070167" cy="615553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6332697"/>
            <a:ext cx="1048221" cy="30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16" y="6314199"/>
            <a:ext cx="1904426" cy="342797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471AB8B-4330-6742-B575-908F42F5D035}"/>
              </a:ext>
            </a:extLst>
          </p:cNvPr>
          <p:cNvSpPr/>
          <p:nvPr userDrawn="1"/>
        </p:nvSpPr>
        <p:spPr>
          <a:xfrm>
            <a:off x="118096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0" y="2218763"/>
            <a:ext cx="8403163" cy="3686738"/>
          </a:xfrm>
          <a:prstGeom prst="rect">
            <a:avLst/>
          </a:prstGeom>
        </p:spPr>
        <p:txBody>
          <a:bodyPr numCol="2"/>
          <a:lstStyle>
            <a:lvl1pPr marL="0" indent="0">
              <a:buFont typeface="Arial" panose="020B0604020202020204" pitchFamily="34" charset="0"/>
              <a:buNone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0985" indent="0">
              <a:buFont typeface="Arial" panose="020B0604020202020204" pitchFamily="34" charset="0"/>
              <a:buNone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61970" indent="0">
              <a:buFont typeface="Arial" panose="020B0604020202020204" pitchFamily="34" charset="0"/>
              <a:buNone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2954" indent="0">
              <a:buFont typeface="Arial" panose="020B0604020202020204" pitchFamily="34" charset="0"/>
              <a:buNone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23939" indent="0">
              <a:buFont typeface="Arial" panose="020B0604020202020204" pitchFamily="34" charset="0"/>
              <a:buNone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8EB8B395-E331-534D-BDD0-08C2F536C7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07292" y="1809750"/>
            <a:ext cx="8334373" cy="25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833" b="1"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C6060EC-B546-1347-99E7-047557985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497" y="1882273"/>
            <a:ext cx="2335744" cy="23320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7200" y="3145999"/>
            <a:ext cx="219848" cy="1795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7" y="508000"/>
            <a:ext cx="11070167" cy="615553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6332697"/>
            <a:ext cx="1048221" cy="30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16" y="6314199"/>
            <a:ext cx="1904426" cy="342797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471AB8B-4330-6742-B575-908F42F5D035}"/>
              </a:ext>
            </a:extLst>
          </p:cNvPr>
          <p:cNvSpPr/>
          <p:nvPr userDrawn="1"/>
        </p:nvSpPr>
        <p:spPr>
          <a:xfrm>
            <a:off x="118096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916" y="2218762"/>
            <a:ext cx="11080747" cy="1231107"/>
          </a:xfrm>
          <a:prstGeom prst="rect">
            <a:avLst/>
          </a:prstGeom>
        </p:spPr>
        <p:txBody>
          <a:bodyPr numCol="2"/>
          <a:lstStyle>
            <a:lvl1pPr marL="23811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9100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0008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81070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62055" indent="-238115">
              <a:buFont typeface="Arial" panose="020B0604020202020204" pitchFamily="34" charset="0"/>
              <a:buChar char="•"/>
              <a:defRPr sz="15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5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1793-9A61-E570-C5FC-817A0B5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A733-9904-07AA-7FCF-68D9CAF6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C2E8-EC8D-C4E5-B7E4-D78F1847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2844-3E96-3EC2-4EC8-DC221032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6560-0DDC-29C4-DA3D-F8E9DA5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D064-E7CA-A063-5108-13FD1EE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87F7-63F3-8BA6-E5EA-E0413B87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004-1C4E-6342-2833-1309AFF6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4090-175A-628F-1481-BA386428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2282-AAA1-0191-495F-8865B265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1C34-7073-6829-4C3C-5C1905E8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5C2-4DFD-78C3-C84C-DC63CE3E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9C433-BA59-D7FF-1647-DACE50B19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61C77-38DC-7954-0E37-F38C8192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F523-9E15-D1F9-BA34-0946EE8B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B7AD-AE6D-C9CA-B980-9F422A93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6C31-87FE-A78E-0662-0320B9BA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602C-D203-38E3-5B58-201B9DF5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3DAD-B42C-9BBE-4548-DB975106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4119A-2F98-579D-49BB-64363E6C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E9F34-603A-425F-CA3E-7579A3BFA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8163A-AE4D-E0EC-FD3C-AA6587B4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C8F89-ACE0-2CA4-59AF-BEFF6486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CF23F-53A9-DA11-9F8F-956273B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B5AE-5902-CDC7-4D6F-3C7998D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01E0E-771D-F143-19B7-87AAEC76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7FE48-FBFA-16CC-D5A7-D8E4EDD5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B346A-1D7D-5197-F13B-04837057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CC8B-52D8-4DD7-9E42-B2E6664A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C1A4C-980B-64D3-FC6B-254F38BD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6A29-916A-8278-E249-C7170583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7AD3-0591-4119-30DE-BFB75549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F436-534B-5451-BBC6-9B56A8B6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CB3FA-52B1-7182-40A1-F95D0951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6A20-4F8F-4DC6-2219-F46A8120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494C-2896-F0DC-7EC1-7B55695D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FA10-34FC-6220-CE95-7C771A21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A694-D60C-C08A-37E4-B878DA12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08189-6F1E-8AC6-4507-874B27A8E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0B5B-A77C-2D5E-11E2-59C4A512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DBFB-BAD1-11B1-BEF4-2E7271B5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5EEF-9607-E259-1C23-1D156ED6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804A-915F-1473-9B72-6ED0ABFD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81748-954C-97A4-3DF5-57CE4D72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8DF6-0900-C8EE-6D59-6C82B495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CB8E-62E8-9BD7-A852-350735FFA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71A8-F27B-6073-EE76-76B447FD3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45FE-6AFD-7767-DD49-4F01798E3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707B0-2804-1B4B-B440-BC79D2B4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a287" TargetMode="External"/><Relationship Id="rId2" Type="http://schemas.openxmlformats.org/officeDocument/2006/relationships/hyperlink" Target="https://doi.org/10.1186/s13321-022-00596-6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i.org/10.1137/07070111X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C6E4-1779-284E-852B-9988292F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31" y="606853"/>
            <a:ext cx="10955580" cy="2432909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Century Gothic" panose="020B0502020202020204" pitchFamily="34" charset="0"/>
              </a:rPr>
              <a:t>Predicting Synthetic Lethal Interactions using Machine Learning Algorithms</a:t>
            </a:r>
            <a:endParaRPr lang="en-US" sz="4500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DDDF-2F3A-4440-88EE-AC4BAD3B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31" y="3576665"/>
            <a:ext cx="11070167" cy="1538883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 err="1">
                <a:latin typeface="Century Gothic" panose="020B0502020202020204" pitchFamily="34" charset="0"/>
              </a:rPr>
              <a:t>Ruiqi</a:t>
            </a:r>
            <a:r>
              <a:rPr lang="en-US" sz="2200" dirty="0">
                <a:latin typeface="Century Gothic" panose="020B0502020202020204" pitchFamily="34" charset="0"/>
              </a:rPr>
              <a:t> (Jacqueline) Jia</a:t>
            </a:r>
          </a:p>
          <a:p>
            <a:pPr marL="0" indent="0" algn="ctr">
              <a:buNone/>
            </a:pPr>
            <a:r>
              <a:rPr lang="en-US" sz="2200" dirty="0">
                <a:latin typeface="Century Gothic" panose="020B0502020202020204" pitchFamily="34" charset="0"/>
              </a:rPr>
              <a:t>Supervisor: </a:t>
            </a:r>
            <a:r>
              <a:rPr lang="en-US" sz="2200" dirty="0" err="1">
                <a:latin typeface="Century Gothic" panose="020B0502020202020204" pitchFamily="34" charset="0"/>
              </a:rPr>
              <a:t>Pingzhao</a:t>
            </a:r>
            <a:r>
              <a:rPr lang="en-US" sz="2200" dirty="0">
                <a:latin typeface="Century Gothic" panose="020B0502020202020204" pitchFamily="34" charset="0"/>
              </a:rPr>
              <a:t> Hu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03B7-F094-23AF-7CC8-297121051B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D1D-5C23-DA43-51DB-CA71279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6" y="226425"/>
            <a:ext cx="11070167" cy="615553"/>
          </a:xfrm>
        </p:spPr>
        <p:txBody>
          <a:bodyPr/>
          <a:lstStyle/>
          <a:p>
            <a:r>
              <a:rPr lang="en-US" sz="3200" b="1" kern="1200" dirty="0">
                <a:solidFill>
                  <a:srgbClr val="00285C"/>
                </a:solidFill>
                <a:latin typeface="Century Gothic" panose="020B0502020202020204" pitchFamily="34" charset="0"/>
              </a:rPr>
              <a:t>Deep Selective CANDECOMP/PARAFAC (DSCP)</a:t>
            </a:r>
            <a:endParaRPr lang="en-US" dirty="0">
              <a:solidFill>
                <a:srgbClr val="00285C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D70EE-B226-A2EA-53DE-6730769E54E6}"/>
              </a:ext>
            </a:extLst>
          </p:cNvPr>
          <p:cNvSpPr txBox="1"/>
          <p:nvPr/>
        </p:nvSpPr>
        <p:spPr>
          <a:xfrm>
            <a:off x="1417657" y="4519647"/>
            <a:ext cx="2586452" cy="18041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667CF-1010-788A-F475-B62336DF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9" y="2027076"/>
            <a:ext cx="6305898" cy="4011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DCB8B9-3D20-950E-9DE5-7597925F67EE}"/>
              </a:ext>
            </a:extLst>
          </p:cNvPr>
          <p:cNvSpPr/>
          <p:nvPr/>
        </p:nvSpPr>
        <p:spPr>
          <a:xfrm>
            <a:off x="156653" y="1314605"/>
            <a:ext cx="6492472" cy="636267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Workflow of DSCP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293CF-510F-FC4F-88A5-5419BC38B9DE}"/>
              </a:ext>
            </a:extLst>
          </p:cNvPr>
          <p:cNvSpPr/>
          <p:nvPr/>
        </p:nvSpPr>
        <p:spPr>
          <a:xfrm>
            <a:off x="171090" y="1836397"/>
            <a:ext cx="6463597" cy="4278137"/>
          </a:xfrm>
          <a:prstGeom prst="rect">
            <a:avLst/>
          </a:prstGeom>
          <a:noFill/>
          <a:ln w="3810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B20DB-85E3-2120-3538-63ACFCC643AE}"/>
              </a:ext>
            </a:extLst>
          </p:cNvPr>
          <p:cNvSpPr/>
          <p:nvPr/>
        </p:nvSpPr>
        <p:spPr>
          <a:xfrm>
            <a:off x="7372948" y="1329799"/>
            <a:ext cx="4350619" cy="10435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and tensor construction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E6D53-A98A-911C-ADE6-DB8438EFA772}"/>
              </a:ext>
            </a:extLst>
          </p:cNvPr>
          <p:cNvSpPr/>
          <p:nvPr/>
        </p:nvSpPr>
        <p:spPr>
          <a:xfrm>
            <a:off x="7372946" y="2549941"/>
            <a:ext cx="4350619" cy="10435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decomposed into three metrics (C(</a:t>
            </a:r>
            <a:r>
              <a:rPr lang="en-US" sz="1600" i="1" dirty="0" err="1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)s) using SCP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CBFC0-601E-2464-07C2-CAE2A96C72E1}"/>
              </a:ext>
            </a:extLst>
          </p:cNvPr>
          <p:cNvSpPr/>
          <p:nvPr/>
        </p:nvSpPr>
        <p:spPr>
          <a:xfrm>
            <a:off x="7372947" y="3770084"/>
            <a:ext cx="4350619" cy="10435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SL interaction using </a:t>
            </a:r>
            <a:r>
              <a:rPr lang="en-US" sz="1600" i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  <a:endParaRPr lang="en-US" sz="1600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91939-97F1-8CD1-E244-F84DEA90345B}"/>
              </a:ext>
            </a:extLst>
          </p:cNvPr>
          <p:cNvSpPr/>
          <p:nvPr/>
        </p:nvSpPr>
        <p:spPr>
          <a:xfrm>
            <a:off x="7372947" y="5030274"/>
            <a:ext cx="4350619" cy="10435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 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weights and bias of the DNN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1CD7DC-BA97-FCC0-717D-C4F30278F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46"/>
          <a:stretch/>
        </p:blipFill>
        <p:spPr>
          <a:xfrm>
            <a:off x="6979036" y="3553478"/>
            <a:ext cx="630120" cy="5403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456B65-CFD8-6A5F-FD45-DE6C231595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246"/>
          <a:stretch/>
        </p:blipFill>
        <p:spPr>
          <a:xfrm>
            <a:off x="6982147" y="4760096"/>
            <a:ext cx="630120" cy="5403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70B212-1C87-F920-317B-D669A83F5D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544"/>
          <a:stretch/>
        </p:blipFill>
        <p:spPr>
          <a:xfrm>
            <a:off x="6999716" y="2363976"/>
            <a:ext cx="667585" cy="5771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79F34A-4C85-0B02-1040-0CB2530E13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965"/>
          <a:stretch/>
        </p:blipFill>
        <p:spPr>
          <a:xfrm>
            <a:off x="6967350" y="1122490"/>
            <a:ext cx="732316" cy="630049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B9FD41-95AA-B52F-CE1C-A74474DC98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A7CB3-51C9-C1DA-4345-58B0450AF861}"/>
              </a:ext>
            </a:extLst>
          </p:cNvPr>
          <p:cNvSpPr/>
          <p:nvPr/>
        </p:nvSpPr>
        <p:spPr>
          <a:xfrm>
            <a:off x="450034" y="4813668"/>
            <a:ext cx="1240325" cy="48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85C"/>
                </a:solidFill>
              </a:rPr>
              <a:t>GGC Tensor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6B57-24BC-2011-C450-DBAA392CD282}"/>
              </a:ext>
            </a:extLst>
          </p:cNvPr>
          <p:cNvSpPr/>
          <p:nvPr/>
        </p:nvSpPr>
        <p:spPr>
          <a:xfrm>
            <a:off x="2607398" y="3071733"/>
            <a:ext cx="795490" cy="82125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5A3D4A-C92A-4D65-39A5-637282F6809C}"/>
              </a:ext>
            </a:extLst>
          </p:cNvPr>
          <p:cNvSpPr/>
          <p:nvPr/>
        </p:nvSpPr>
        <p:spPr>
          <a:xfrm>
            <a:off x="4733454" y="3042293"/>
            <a:ext cx="795490" cy="82125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0C6B57-24BC-2011-C450-DBAA392CD282}"/>
              </a:ext>
            </a:extLst>
          </p:cNvPr>
          <p:cNvSpPr/>
          <p:nvPr/>
        </p:nvSpPr>
        <p:spPr>
          <a:xfrm>
            <a:off x="4742369" y="4532165"/>
            <a:ext cx="795490" cy="42913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  <p:bldP spid="17" grpId="1" animBg="1"/>
      <p:bldP spid="18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F99-5578-8247-A6A9-042D433B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9" y="199991"/>
            <a:ext cx="11070167" cy="615553"/>
          </a:xfrm>
        </p:spPr>
        <p:txBody>
          <a:bodyPr/>
          <a:lstStyle/>
          <a:p>
            <a:r>
              <a:rPr lang="en-US" sz="3600" b="1" kern="1200" dirty="0">
                <a:solidFill>
                  <a:srgbClr val="00285C"/>
                </a:solidFill>
                <a:latin typeface="Century Gothic" panose="020B0502020202020204" pitchFamily="34" charset="0"/>
              </a:rPr>
              <a:t>Selective CANDECOMP/PARAFAC (SCP)</a:t>
            </a:r>
            <a:endParaRPr lang="en-US" dirty="0"/>
          </a:p>
        </p:txBody>
      </p:sp>
      <p:pic>
        <p:nvPicPr>
          <p:cNvPr id="10" name="Content Placeholder 3" descr="A picture containing diagram, plan, line, design&#10;&#10;Description automatically generated">
            <a:extLst>
              <a:ext uri="{FF2B5EF4-FFF2-40B4-BE49-F238E27FC236}">
                <a16:creationId xmlns:a16="http://schemas.microsoft.com/office/drawing/2014/main" id="{057E26CF-42EE-62C7-C99F-99CCD4C67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29" y="1092473"/>
            <a:ext cx="7776732" cy="3557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13D742-02C2-4108-E247-22E4D20E91B2}"/>
              </a:ext>
            </a:extLst>
          </p:cNvPr>
          <p:cNvSpPr/>
          <p:nvPr/>
        </p:nvSpPr>
        <p:spPr>
          <a:xfrm>
            <a:off x="3638533" y="983346"/>
            <a:ext cx="8070717" cy="3929950"/>
          </a:xfrm>
          <a:prstGeom prst="rect">
            <a:avLst/>
          </a:prstGeom>
          <a:noFill/>
          <a:ln w="3810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0E03B-69A2-FDF9-1D95-A790DFD93F03}"/>
              </a:ext>
            </a:extLst>
          </p:cNvPr>
          <p:cNvSpPr/>
          <p:nvPr/>
        </p:nvSpPr>
        <p:spPr>
          <a:xfrm>
            <a:off x="190223" y="1075003"/>
            <a:ext cx="3132399" cy="510474"/>
          </a:xfrm>
          <a:prstGeom prst="rect">
            <a:avLst/>
          </a:prstGeom>
          <a:solidFill>
            <a:srgbClr val="08295C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SCP?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8A38C-31B1-A6EB-91EE-6553788C988D}"/>
              </a:ext>
            </a:extLst>
          </p:cNvPr>
          <p:cNvSpPr txBox="1"/>
          <p:nvPr/>
        </p:nvSpPr>
        <p:spPr>
          <a:xfrm>
            <a:off x="190223" y="1594438"/>
            <a:ext cx="31323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Selectively compress information that is directly relevant for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52E09-3449-E3E2-CD82-C2E1CDD6AC20}"/>
              </a:ext>
            </a:extLst>
          </p:cNvPr>
          <p:cNvSpPr txBox="1"/>
          <p:nvPr/>
        </p:nvSpPr>
        <p:spPr>
          <a:xfrm>
            <a:off x="4524336" y="1518346"/>
            <a:ext cx="107134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 Tensor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B4AEDC-A6BC-69B9-2038-54BAC487EF29}"/>
              </a:ext>
            </a:extLst>
          </p:cNvPr>
          <p:cNvSpPr/>
          <p:nvPr/>
        </p:nvSpPr>
        <p:spPr>
          <a:xfrm>
            <a:off x="190223" y="2815062"/>
            <a:ext cx="3132399" cy="510474"/>
          </a:xfrm>
          <a:prstGeom prst="rect">
            <a:avLst/>
          </a:prstGeom>
          <a:solidFill>
            <a:srgbClr val="08295C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Matrices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82F6F-7280-AB95-465A-2FEE79E8AD2B}"/>
              </a:ext>
            </a:extLst>
          </p:cNvPr>
          <p:cNvSpPr txBox="1"/>
          <p:nvPr/>
        </p:nvSpPr>
        <p:spPr>
          <a:xfrm>
            <a:off x="190223" y="3315392"/>
            <a:ext cx="313239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sets of matrices</a:t>
            </a:r>
            <a:b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{P1, P2, P3}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size as factor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relevant info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37DDD70-3A68-705E-1885-C57811E0A6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1149F-6E63-D6A0-B7F5-ACE75E06DF11}"/>
              </a:ext>
            </a:extLst>
          </p:cNvPr>
          <p:cNvSpPr/>
          <p:nvPr/>
        </p:nvSpPr>
        <p:spPr>
          <a:xfrm>
            <a:off x="7799670" y="2469576"/>
            <a:ext cx="733331" cy="25523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78DA79-DBF2-2FBB-319C-5CA5B8E45CF9}"/>
              </a:ext>
            </a:extLst>
          </p:cNvPr>
          <p:cNvSpPr/>
          <p:nvPr/>
        </p:nvSpPr>
        <p:spPr>
          <a:xfrm>
            <a:off x="7503595" y="3531232"/>
            <a:ext cx="733331" cy="25523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892925-9D77-F6EF-EC7E-3950B760A16D}"/>
              </a:ext>
            </a:extLst>
          </p:cNvPr>
          <p:cNvSpPr/>
          <p:nvPr/>
        </p:nvSpPr>
        <p:spPr>
          <a:xfrm>
            <a:off x="7281285" y="1985123"/>
            <a:ext cx="733331" cy="25523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00523-8A8F-4550-6AC3-39E90BC6E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683" y="5002126"/>
            <a:ext cx="3819940" cy="969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C02A3-AA0D-5161-58BD-5F2C99B9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19" y="1804306"/>
            <a:ext cx="2348698" cy="247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85C70-F394-5CE0-83A5-351036B02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2" t="32198" r="90236" b="39240"/>
          <a:stretch/>
        </p:blipFill>
        <p:spPr>
          <a:xfrm>
            <a:off x="4397851" y="4308473"/>
            <a:ext cx="252971" cy="276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FE8479-F6B6-1B0D-C240-B77041C8370C}"/>
              </a:ext>
            </a:extLst>
          </p:cNvPr>
          <p:cNvSpPr/>
          <p:nvPr/>
        </p:nvSpPr>
        <p:spPr>
          <a:xfrm>
            <a:off x="7264851" y="5653332"/>
            <a:ext cx="1054458" cy="232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85C"/>
                </a:solidFill>
              </a:rPr>
              <a:t>Gene</a:t>
            </a:r>
            <a:r>
              <a:rPr lang="en-US" dirty="0">
                <a:solidFill>
                  <a:srgbClr val="00285C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E8479-F6B6-1B0D-C240-B77041C8370C}"/>
              </a:ext>
            </a:extLst>
          </p:cNvPr>
          <p:cNvSpPr/>
          <p:nvPr/>
        </p:nvSpPr>
        <p:spPr>
          <a:xfrm>
            <a:off x="8442537" y="5696303"/>
            <a:ext cx="1521243" cy="37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85C"/>
                </a:solidFill>
              </a:rPr>
              <a:t>Cancer</a:t>
            </a:r>
          </a:p>
          <a:p>
            <a:pPr algn="ctr"/>
            <a:r>
              <a:rPr lang="en-US" sz="1400" b="1" dirty="0">
                <a:solidFill>
                  <a:srgbClr val="00285C"/>
                </a:solidFill>
              </a:rPr>
              <a:t>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DD2DE-E177-926B-EB9B-BA5EFC791546}"/>
              </a:ext>
            </a:extLst>
          </p:cNvPr>
          <p:cNvSpPr/>
          <p:nvPr/>
        </p:nvSpPr>
        <p:spPr>
          <a:xfrm>
            <a:off x="7952644" y="5663019"/>
            <a:ext cx="1054458" cy="232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85C"/>
                </a:solidFill>
              </a:rPr>
              <a:t>Gene</a:t>
            </a:r>
            <a:r>
              <a:rPr lang="en-US" dirty="0">
                <a:solidFill>
                  <a:srgbClr val="00285C"/>
                </a:solidFill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7A2D93-85BB-4B84-51D0-9EF502483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624" y="3715927"/>
            <a:ext cx="1640430" cy="42714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79EAD4F-F72E-8C12-770E-EE16767DA88D}"/>
              </a:ext>
            </a:extLst>
          </p:cNvPr>
          <p:cNvSpPr/>
          <p:nvPr/>
        </p:nvSpPr>
        <p:spPr>
          <a:xfrm>
            <a:off x="10183081" y="2469575"/>
            <a:ext cx="1640430" cy="85596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1" animBg="1"/>
      <p:bldP spid="17" grpId="1" animBg="1"/>
      <p:bldP spid="18" grpId="1" animBg="1"/>
      <p:bldP spid="5" grpId="0" animBg="1"/>
      <p:bldP spid="6" grpId="0" animBg="1"/>
      <p:bldP spid="7" grpId="0" animBg="1"/>
      <p:bldP spid="13" grpId="0"/>
      <p:bldP spid="20" grpId="0"/>
      <p:bldP spid="24" grpId="0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3983-5BE1-5EA7-5483-6A3B776A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41" y="300302"/>
            <a:ext cx="11070167" cy="615553"/>
          </a:xfrm>
        </p:spPr>
        <p:txBody>
          <a:bodyPr/>
          <a:lstStyle/>
          <a:p>
            <a:r>
              <a:rPr lang="en-US" dirty="0"/>
              <a:t>End-to-End Application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9262CEC1-02FA-6D8F-CFB2-7ADA64F21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27"/>
          <a:stretch/>
        </p:blipFill>
        <p:spPr>
          <a:xfrm>
            <a:off x="99461" y="0"/>
            <a:ext cx="1411073" cy="1206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FF23EB-1C89-ABE8-A7E5-ABEA7D0F984E}"/>
                  </a:ext>
                </a:extLst>
              </p:cNvPr>
              <p:cNvSpPr txBox="1"/>
              <p:nvPr/>
            </p:nvSpPr>
            <p:spPr>
              <a:xfrm>
                <a:off x="255517" y="2096920"/>
                <a:ext cx="4965473" cy="103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Used </a:t>
                </a:r>
                <a:r>
                  <a:rPr lang="en-US" sz="15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ℂ</a:t>
                </a:r>
                <a:r>
                  <a:rPr lang="en-US" sz="1500" baseline="300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5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SCP pass into MLP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1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𝒴</m:t>
                    </m:r>
                    <m:r>
                      <a:rPr lang="en-CA" sz="1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sz="15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𝑀𝐿𝑃(𝑆𝐶𝑃(𝒳,𝒲;</a:t>
                </a:r>
                <a:r>
                  <a:rPr lang="en-CA" sz="1500" dirty="0" err="1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ℙ</a:t>
                </a:r>
                <a:r>
                  <a:rPr lang="en-CA" sz="15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);𝕎)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5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Consists of three or more layers</a:t>
                </a:r>
                <a:endParaRPr lang="en-US" sz="15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FF23EB-1C89-ABE8-A7E5-ABEA7D0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7" y="2096920"/>
                <a:ext cx="4965473" cy="1031051"/>
              </a:xfrm>
              <a:prstGeom prst="rect">
                <a:avLst/>
              </a:prstGeom>
              <a:blipFill>
                <a:blip r:embed="rId4"/>
                <a:stretch>
                  <a:fillRect l="-512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C8ECC5-AF0D-2300-E8D0-74CD681606A9}"/>
                  </a:ext>
                </a:extLst>
              </p:cNvPr>
              <p:cNvSpPr txBox="1"/>
              <p:nvPr/>
            </p:nvSpPr>
            <p:spPr>
              <a:xfrm>
                <a:off x="331337" y="3954339"/>
                <a:ext cx="5001245" cy="7539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Optimizing:</a:t>
                </a:r>
              </a:p>
              <a:p>
                <a:pPr algn="ctr"/>
                <a:r>
                  <a:rPr lang="en-CA" sz="1500" dirty="0" err="1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ℙ</a:t>
                </a:r>
                <a:r>
                  <a:rPr lang="en-CA" sz="1500" baseline="300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n-CA" sz="15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𝕎</a:t>
                </a:r>
                <a:r>
                  <a:rPr lang="en-CA" sz="1500" baseline="300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n-CA" sz="1500" dirty="0"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15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5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500" b="0" i="0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CA" sz="1500" i="0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CA" sz="1500" dirty="0">
                                <a:solidFill>
                                  <a:schemeClr val="tx2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ℙ</m:t>
                            </m:r>
                            <m:r>
                              <a:rPr lang="en-CA" sz="15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CA" sz="1500" dirty="0">
                                <a:solidFill>
                                  <a:schemeClr val="tx2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15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15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5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CA" sz="15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CA" sz="1500" dirty="0">
                                <a:solidFill>
                                  <a:schemeClr val="tx2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𝒲</m:t>
                            </m:r>
                            <m:r>
                              <a:rPr lang="en-CA" sz="15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∗(</m:t>
                            </m:r>
                            <m:r>
                              <a:rPr lang="en-CA" sz="15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𝒴</m:t>
                            </m:r>
                            <m:r>
                              <a:rPr lang="en-CA" sz="15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CA" sz="1500" b="0" i="1" dirty="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500" b="0" i="1" dirty="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𝒴</m:t>
                                </m:r>
                              </m:e>
                            </m:acc>
                            <m:r>
                              <a:rPr lang="en-CA" sz="15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  <m:r>
                          <a:rPr lang="en-CA" sz="15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CA" sz="1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func>
                  </m:oMath>
                </a14:m>
                <a:endParaRPr lang="en-US" sz="15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C8ECC5-AF0D-2300-E8D0-74CD6816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37" y="3954339"/>
                <a:ext cx="5001245" cy="753989"/>
              </a:xfrm>
              <a:prstGeom prst="rect">
                <a:avLst/>
              </a:prstGeom>
              <a:blipFill>
                <a:blip r:embed="rId5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6C423A5F-A1D8-F234-EAA7-9BE591A199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106"/>
          <a:stretch/>
        </p:blipFill>
        <p:spPr>
          <a:xfrm>
            <a:off x="175460" y="3589858"/>
            <a:ext cx="719530" cy="61804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B6EDBB6-893C-3509-3DC8-11E58B28D8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403"/>
          <a:stretch/>
        </p:blipFill>
        <p:spPr>
          <a:xfrm>
            <a:off x="4542779" y="2570593"/>
            <a:ext cx="629784" cy="545370"/>
          </a:xfrm>
          <a:prstGeom prst="rect">
            <a:avLst/>
          </a:prstGeom>
        </p:spPr>
      </p:pic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51840AF1-1805-9AD4-24F9-4FC2E226D8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02DECF2-1213-2AAC-AA48-C1C452EB6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621" y="1782570"/>
            <a:ext cx="5678156" cy="4835036"/>
          </a:xfrm>
          <a:prstGeom prst="rect">
            <a:avLst/>
          </a:prstGeom>
          <a:ln w="25400">
            <a:solidFill>
              <a:srgbClr val="08295C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CF82489-0477-D5B6-B56D-700105D4B2AF}"/>
              </a:ext>
            </a:extLst>
          </p:cNvPr>
          <p:cNvSpPr txBox="1"/>
          <p:nvPr/>
        </p:nvSpPr>
        <p:spPr>
          <a:xfrm>
            <a:off x="255515" y="1765040"/>
            <a:ext cx="4965474" cy="369332"/>
          </a:xfrm>
          <a:prstGeom prst="rect">
            <a:avLst/>
          </a:prstGeom>
          <a:solidFill>
            <a:srgbClr val="08295C"/>
          </a:solidFill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4259BC8-6D27-84DE-D0F9-689339D8E2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737"/>
          <a:stretch/>
        </p:blipFill>
        <p:spPr>
          <a:xfrm>
            <a:off x="5172563" y="3145999"/>
            <a:ext cx="748281" cy="615553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03001E-8659-05CD-5924-C0EA1A7D90C8}"/>
              </a:ext>
            </a:extLst>
          </p:cNvPr>
          <p:cNvCxnSpPr>
            <a:cxnSpLocks/>
          </p:cNvCxnSpPr>
          <p:nvPr/>
        </p:nvCxnSpPr>
        <p:spPr>
          <a:xfrm>
            <a:off x="5577558" y="1095270"/>
            <a:ext cx="0" cy="2063183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A205DD-4898-B70C-8E7C-747253116264}"/>
              </a:ext>
            </a:extLst>
          </p:cNvPr>
          <p:cNvCxnSpPr>
            <a:cxnSpLocks/>
          </p:cNvCxnSpPr>
          <p:nvPr/>
        </p:nvCxnSpPr>
        <p:spPr>
          <a:xfrm>
            <a:off x="5600052" y="3739879"/>
            <a:ext cx="0" cy="3012613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EEC624-5F08-492B-B00C-B19B35AC33BF}"/>
              </a:ext>
            </a:extLst>
          </p:cNvPr>
          <p:cNvSpPr txBox="1"/>
          <p:nvPr/>
        </p:nvSpPr>
        <p:spPr>
          <a:xfrm>
            <a:off x="7297488" y="1112593"/>
            <a:ext cx="2616267" cy="369332"/>
          </a:xfrm>
          <a:prstGeom prst="rect">
            <a:avLst/>
          </a:prstGeom>
          <a:solidFill>
            <a:srgbClr val="08295C"/>
          </a:solidFill>
          <a:ln w="44450">
            <a:solidFill>
              <a:srgbClr val="0829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 DNN to SCP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FCB671-B035-4C42-A1E2-FA775262802B}"/>
              </a:ext>
            </a:extLst>
          </p:cNvPr>
          <p:cNvSpPr/>
          <p:nvPr/>
        </p:nvSpPr>
        <p:spPr>
          <a:xfrm>
            <a:off x="6189784" y="4871752"/>
            <a:ext cx="1708220" cy="324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88DED9-1DD1-94F1-9524-1CBF98C5454E}"/>
              </a:ext>
            </a:extLst>
          </p:cNvPr>
          <p:cNvSpPr/>
          <p:nvPr/>
        </p:nvSpPr>
        <p:spPr>
          <a:xfrm>
            <a:off x="6189784" y="3266728"/>
            <a:ext cx="3197774" cy="183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82" grpId="0" animBg="1"/>
      <p:bldP spid="88" grpId="1" animBg="1"/>
      <p:bldP spid="89" grpId="0" animBg="1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AC62-848C-FBED-319F-44E66E37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54" y="457400"/>
            <a:ext cx="5310495" cy="61555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Research Objectives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AAEE78-2B99-58AC-68B0-D7F441782CBA}"/>
              </a:ext>
            </a:extLst>
          </p:cNvPr>
          <p:cNvGrpSpPr/>
          <p:nvPr/>
        </p:nvGrpSpPr>
        <p:grpSpPr>
          <a:xfrm>
            <a:off x="7049723" y="2719384"/>
            <a:ext cx="1006623" cy="1037174"/>
            <a:chOff x="7962088" y="930442"/>
            <a:chExt cx="700480" cy="700480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96DA107C-F35B-0AFB-F232-267280D08C6F}"/>
                </a:ext>
              </a:extLst>
            </p:cNvPr>
            <p:cNvSpPr/>
            <p:nvPr/>
          </p:nvSpPr>
          <p:spPr>
            <a:xfrm>
              <a:off x="7962088" y="930442"/>
              <a:ext cx="700480" cy="7004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8295C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Down Arrow 4">
              <a:extLst>
                <a:ext uri="{FF2B5EF4-FFF2-40B4-BE49-F238E27FC236}">
                  <a16:creationId xmlns:a16="http://schemas.microsoft.com/office/drawing/2014/main" id="{6C1F1E0A-E55F-6200-4B80-780CC1C234E9}"/>
                </a:ext>
              </a:extLst>
            </p:cNvPr>
            <p:cNvSpPr txBox="1"/>
            <p:nvPr/>
          </p:nvSpPr>
          <p:spPr>
            <a:xfrm>
              <a:off x="8119696" y="930442"/>
              <a:ext cx="385264" cy="52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B0CF048-D3BC-CEBB-5AFC-B5F6AD5E9E8A}"/>
              </a:ext>
            </a:extLst>
          </p:cNvPr>
          <p:cNvSpPr/>
          <p:nvPr/>
        </p:nvSpPr>
        <p:spPr>
          <a:xfrm>
            <a:off x="1174282" y="2059807"/>
            <a:ext cx="6882064" cy="962526"/>
          </a:xfrm>
          <a:prstGeom prst="rect">
            <a:avLst/>
          </a:prstGeom>
          <a:noFill/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Apply DSCP algorithm to predict SL interaction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3039F-180D-5E41-753A-92558AA21170}"/>
              </a:ext>
            </a:extLst>
          </p:cNvPr>
          <p:cNvSpPr/>
          <p:nvPr/>
        </p:nvSpPr>
        <p:spPr>
          <a:xfrm>
            <a:off x="4085403" y="3756556"/>
            <a:ext cx="6882064" cy="10371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Benchmark its performance with two-stages models 	(DTF and Deep Synergy)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ABB710-04D7-C4D3-F15F-04FB3AA4F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47"/>
          <a:stretch/>
        </p:blipFill>
        <p:spPr>
          <a:xfrm>
            <a:off x="1174282" y="2150833"/>
            <a:ext cx="917635" cy="78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DA19C-E231-B891-D48C-F85CCCA6D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69"/>
          <a:stretch/>
        </p:blipFill>
        <p:spPr>
          <a:xfrm>
            <a:off x="4147516" y="3879237"/>
            <a:ext cx="935596" cy="791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AB4DD-E6FE-EF44-DCEE-A60FCCEFEB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52"/>
          <a:stretch/>
        </p:blipFill>
        <p:spPr>
          <a:xfrm>
            <a:off x="192505" y="67377"/>
            <a:ext cx="1212306" cy="1005576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696ACC92-BAA2-C32B-232B-1C74D21D8B26}"/>
              </a:ext>
            </a:extLst>
          </p:cNvPr>
          <p:cNvSpPr/>
          <p:nvPr/>
        </p:nvSpPr>
        <p:spPr>
          <a:xfrm>
            <a:off x="3080084" y="4051148"/>
            <a:ext cx="840049" cy="447988"/>
          </a:xfrm>
          <a:prstGeom prst="rightArrow">
            <a:avLst/>
          </a:prstGeom>
          <a:solidFill>
            <a:srgbClr val="08295C"/>
          </a:solidFill>
          <a:ln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66DD3-337A-5CDC-E6CC-4843BCF74D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C10-B532-70A3-B154-A0A2438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4" y="216322"/>
            <a:ext cx="11070167" cy="615553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39E4E-4C01-9251-F695-6F387754D8AD}"/>
              </a:ext>
            </a:extLst>
          </p:cNvPr>
          <p:cNvSpPr/>
          <p:nvPr/>
        </p:nvSpPr>
        <p:spPr>
          <a:xfrm>
            <a:off x="119737" y="3188183"/>
            <a:ext cx="2127183" cy="510138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ROC-AUC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D0A5B-B8D7-1D65-22AD-6E1A9BBE65AB}"/>
              </a:ext>
            </a:extLst>
          </p:cNvPr>
          <p:cNvSpPr/>
          <p:nvPr/>
        </p:nvSpPr>
        <p:spPr>
          <a:xfrm>
            <a:off x="119737" y="3698321"/>
            <a:ext cx="2127183" cy="138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8295C"/>
                </a:solidFill>
              </a:rPr>
              <a:t>The TP rate and FP rate of an algorithm over a range of thresholds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1513EA-5261-52AF-785C-34DCA027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200"/>
              </p:ext>
            </p:extLst>
          </p:nvPr>
        </p:nvGraphicFramePr>
        <p:xfrm>
          <a:off x="939533" y="1123933"/>
          <a:ext cx="4426551" cy="1849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517">
                  <a:extLst>
                    <a:ext uri="{9D8B030D-6E8A-4147-A177-3AD203B41FA5}">
                      <a16:colId xmlns:a16="http://schemas.microsoft.com/office/drawing/2014/main" val="2194350721"/>
                    </a:ext>
                  </a:extLst>
                </a:gridCol>
                <a:gridCol w="1475517">
                  <a:extLst>
                    <a:ext uri="{9D8B030D-6E8A-4147-A177-3AD203B41FA5}">
                      <a16:colId xmlns:a16="http://schemas.microsoft.com/office/drawing/2014/main" val="636505509"/>
                    </a:ext>
                  </a:extLst>
                </a:gridCol>
                <a:gridCol w="1475517">
                  <a:extLst>
                    <a:ext uri="{9D8B030D-6E8A-4147-A177-3AD203B41FA5}">
                      <a16:colId xmlns:a16="http://schemas.microsoft.com/office/drawing/2014/main" val="3085104157"/>
                    </a:ext>
                  </a:extLst>
                </a:gridCol>
              </a:tblGrid>
              <a:tr h="48443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829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>
                    <a:solidFill>
                      <a:srgbClr val="0829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Predictive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>
                    <a:solidFill>
                      <a:srgbClr val="0829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83802"/>
                  </a:ext>
                </a:extLst>
              </a:tr>
              <a:tr h="5788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>
                    <a:solidFill>
                      <a:srgbClr val="0829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23516"/>
                  </a:ext>
                </a:extLst>
              </a:tr>
              <a:tr h="7525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Negative</a:t>
                      </a:r>
                    </a:p>
                  </a:txBody>
                  <a:tcPr>
                    <a:solidFill>
                      <a:srgbClr val="0829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76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71CC202-66BF-B822-8AA4-A04167494A3D}"/>
              </a:ext>
            </a:extLst>
          </p:cNvPr>
          <p:cNvSpPr/>
          <p:nvPr/>
        </p:nvSpPr>
        <p:spPr>
          <a:xfrm>
            <a:off x="2419105" y="3200140"/>
            <a:ext cx="2127183" cy="510138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PR-AUC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FB9EE9-40F1-831E-B9CE-778542AD241F}"/>
              </a:ext>
            </a:extLst>
          </p:cNvPr>
          <p:cNvSpPr/>
          <p:nvPr/>
        </p:nvSpPr>
        <p:spPr>
          <a:xfrm>
            <a:off x="2419105" y="3710278"/>
            <a:ext cx="2127183" cy="138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8295C"/>
                </a:solidFill>
              </a:rPr>
              <a:t>The precision and recall of an algorithm over a range of thresholds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6D137-BB8B-EB39-F02F-5BE23875FDDA}"/>
              </a:ext>
            </a:extLst>
          </p:cNvPr>
          <p:cNvSpPr/>
          <p:nvPr/>
        </p:nvSpPr>
        <p:spPr>
          <a:xfrm>
            <a:off x="7129646" y="3199826"/>
            <a:ext cx="2127183" cy="510138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31AE57-BDAA-043C-FB5D-6A1212AEA92F}"/>
                  </a:ext>
                </a:extLst>
              </p:cNvPr>
              <p:cNvSpPr/>
              <p:nvPr/>
            </p:nvSpPr>
            <p:spPr>
              <a:xfrm>
                <a:off x="7129646" y="3709964"/>
                <a:ext cx="2127183" cy="13807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8295C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31AE57-BDAA-043C-FB5D-6A1212AEA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46" y="3709964"/>
                <a:ext cx="2127183" cy="138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0339E4E-4C01-9251-F695-6F387754D8AD}"/>
              </a:ext>
            </a:extLst>
          </p:cNvPr>
          <p:cNvSpPr/>
          <p:nvPr/>
        </p:nvSpPr>
        <p:spPr>
          <a:xfrm>
            <a:off x="9571811" y="3199826"/>
            <a:ext cx="2127183" cy="510138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7D0A5B-B8D7-1D65-22AD-6E1A9BBE65AB}"/>
                  </a:ext>
                </a:extLst>
              </p:cNvPr>
              <p:cNvSpPr/>
              <p:nvPr/>
            </p:nvSpPr>
            <p:spPr>
              <a:xfrm>
                <a:off x="9571811" y="3709964"/>
                <a:ext cx="2127183" cy="13807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8295C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7D0A5B-B8D7-1D65-22AD-6E1A9BBE6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11" y="3709964"/>
                <a:ext cx="2127183" cy="138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00CE6B8-878B-ECAF-D489-EB04D9787565}"/>
              </a:ext>
            </a:extLst>
          </p:cNvPr>
          <p:cNvSpPr/>
          <p:nvPr/>
        </p:nvSpPr>
        <p:spPr>
          <a:xfrm>
            <a:off x="4766087" y="3211783"/>
            <a:ext cx="2127183" cy="510138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3B10750-520D-1FA7-AC24-C43A09AA95E7}"/>
                  </a:ext>
                </a:extLst>
              </p:cNvPr>
              <p:cNvSpPr/>
              <p:nvPr/>
            </p:nvSpPr>
            <p:spPr>
              <a:xfrm>
                <a:off x="4766087" y="3721921"/>
                <a:ext cx="2127183" cy="13807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8295C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3B10750-520D-1FA7-AC24-C43A09AA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087" y="3721921"/>
                <a:ext cx="2127183" cy="138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9C1D85B-A48F-165C-B9BA-DB8A518A7D16}"/>
              </a:ext>
            </a:extLst>
          </p:cNvPr>
          <p:cNvSpPr/>
          <p:nvPr/>
        </p:nvSpPr>
        <p:spPr>
          <a:xfrm>
            <a:off x="6452135" y="1125706"/>
            <a:ext cx="4578417" cy="466453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Kappa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06E82C-529C-8927-EC79-0D2A58C94926}"/>
                  </a:ext>
                </a:extLst>
              </p:cNvPr>
              <p:cNvSpPr/>
              <p:nvPr/>
            </p:nvSpPr>
            <p:spPr>
              <a:xfrm>
                <a:off x="6452135" y="1592160"/>
                <a:ext cx="4578417" cy="13807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2∗(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600" b="0" i="1" smtClean="0">
                                  <a:solidFill>
                                    <a:srgbClr val="08295C"/>
                                  </a:solidFill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𝐹𝑀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CA" sz="1600" b="0" i="1" smtClean="0">
                              <a:solidFill>
                                <a:srgbClr val="08295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8295C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06E82C-529C-8927-EC79-0D2A58C9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35" y="1592160"/>
                <a:ext cx="4578417" cy="1380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B071809-65D2-2B3A-099C-E4E7F836D2F6}"/>
              </a:ext>
            </a:extLst>
          </p:cNvPr>
          <p:cNvSpPr/>
          <p:nvPr/>
        </p:nvSpPr>
        <p:spPr>
          <a:xfrm>
            <a:off x="3152809" y="5340520"/>
            <a:ext cx="4881612" cy="43360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8428DF-08A0-0F3D-647F-700C816ACBC4}"/>
                  </a:ext>
                </a:extLst>
              </p:cNvPr>
              <p:cNvSpPr/>
              <p:nvPr/>
            </p:nvSpPr>
            <p:spPr>
              <a:xfrm>
                <a:off x="3152809" y="5769894"/>
                <a:ext cx="4881612" cy="871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solidFill>
                          <a:srgbClr val="08295C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CA" b="0" i="1" smtClean="0">
                        <a:solidFill>
                          <a:srgbClr val="08295C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rgbClr val="08295C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8295C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8428DF-08A0-0F3D-647F-700C816A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09" y="5769894"/>
                <a:ext cx="4881612" cy="871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1B6AD38-65E9-3060-C8BE-EF834C7D32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952"/>
          <a:stretch/>
        </p:blipFill>
        <p:spPr>
          <a:xfrm>
            <a:off x="3829226" y="84237"/>
            <a:ext cx="936861" cy="806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20DBF1-54DC-0615-19C7-925CEE2A25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504"/>
          <a:stretch/>
        </p:blipFill>
        <p:spPr>
          <a:xfrm>
            <a:off x="2491830" y="5236233"/>
            <a:ext cx="660979" cy="5585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4083F1-71B4-0F56-EBD7-A4DD44D30B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65"/>
          <a:stretch/>
        </p:blipFill>
        <p:spPr>
          <a:xfrm>
            <a:off x="206364" y="1101929"/>
            <a:ext cx="733169" cy="630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E71C74-E24F-7704-20F4-CBF644BE01B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2983"/>
          <a:stretch/>
        </p:blipFill>
        <p:spPr>
          <a:xfrm>
            <a:off x="5593615" y="978960"/>
            <a:ext cx="926432" cy="806158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DE3BD7C-2C89-E935-8615-1B0A8A20FC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72" y="450210"/>
            <a:ext cx="11070167" cy="61555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44782D-B59E-FABF-BAA2-C3FFE90D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8817"/>
              </p:ext>
            </p:extLst>
          </p:nvPr>
        </p:nvGraphicFramePr>
        <p:xfrm>
          <a:off x="1237672" y="1585459"/>
          <a:ext cx="9227127" cy="330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57">
                  <a:extLst>
                    <a:ext uri="{9D8B030D-6E8A-4147-A177-3AD203B41FA5}">
                      <a16:colId xmlns:a16="http://schemas.microsoft.com/office/drawing/2014/main" val="3385500794"/>
                    </a:ext>
                  </a:extLst>
                </a:gridCol>
                <a:gridCol w="916525">
                  <a:extLst>
                    <a:ext uri="{9D8B030D-6E8A-4147-A177-3AD203B41FA5}">
                      <a16:colId xmlns:a16="http://schemas.microsoft.com/office/drawing/2014/main" val="514459572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1752149021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3389943603"/>
                    </a:ext>
                  </a:extLst>
                </a:gridCol>
                <a:gridCol w="1271226">
                  <a:extLst>
                    <a:ext uri="{9D8B030D-6E8A-4147-A177-3AD203B41FA5}">
                      <a16:colId xmlns:a16="http://schemas.microsoft.com/office/drawing/2014/main" val="2941076324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93867778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3709261713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1177082579"/>
                    </a:ext>
                  </a:extLst>
                </a:gridCol>
              </a:tblGrid>
              <a:tr h="825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PR-AUC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BACC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KAPPA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1334"/>
                  </a:ext>
                </a:extLst>
              </a:tr>
              <a:tr h="8251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285C"/>
                          </a:solidFill>
                        </a:rPr>
                        <a:t>DSCP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 0.00</a:t>
                      </a:r>
                      <a:endParaRPr lang="en-US" sz="1600" b="1" dirty="0">
                        <a:solidFill>
                          <a:srgbClr val="0829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0.01</a:t>
                      </a:r>
                      <a:endParaRPr lang="en-US" sz="1600" b="1" dirty="0">
                        <a:solidFill>
                          <a:srgbClr val="0829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0.03</a:t>
                      </a:r>
                      <a:endParaRPr lang="en-US" sz="1600" b="1" dirty="0">
                        <a:solidFill>
                          <a:srgbClr val="0028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0.02</a:t>
                      </a:r>
                      <a:endParaRPr lang="en-US" sz="1600" b="1" dirty="0">
                        <a:solidFill>
                          <a:srgbClr val="0829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0.01</a:t>
                      </a:r>
                      <a:endParaRPr lang="en-US" sz="1600" b="1" dirty="0">
                        <a:solidFill>
                          <a:srgbClr val="0028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rgbClr val="0829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0.00</a:t>
                      </a:r>
                      <a:endParaRPr lang="en-US" sz="1600" b="1" dirty="0">
                        <a:solidFill>
                          <a:srgbClr val="0829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829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0.02</a:t>
                      </a:r>
                      <a:endParaRPr lang="en-US" sz="1600" b="1" dirty="0">
                        <a:solidFill>
                          <a:srgbClr val="0829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68153"/>
                  </a:ext>
                </a:extLst>
              </a:tr>
              <a:tr h="8251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00285C"/>
                          </a:solidFill>
                        </a:rPr>
                        <a:t>DTF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0.74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0.56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0.73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0.04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0.35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0.37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0.74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0.33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351254"/>
                  </a:ext>
                </a:extLst>
              </a:tr>
              <a:tr h="825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285C"/>
                          </a:solidFill>
                        </a:rPr>
                        <a:t>Deep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285C"/>
                          </a:solidFill>
                        </a:rPr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0.69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0.55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0.77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0.06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0.25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0.39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0.69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0.20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itchFamily="2" charset="2"/>
                        </a:rPr>
                        <a:t></a:t>
                      </a:r>
                      <a:r>
                        <a:rPr lang="en-US" sz="1600" b="1" dirty="0">
                          <a:solidFill>
                            <a:srgbClr val="00285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0.03</a:t>
                      </a:r>
                      <a:endParaRPr lang="en-CA" sz="1600" dirty="0">
                        <a:solidFill>
                          <a:srgbClr val="00285C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4553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2640A2-1E58-861D-96C6-9B2FF086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33"/>
          <a:stretch/>
        </p:blipFill>
        <p:spPr>
          <a:xfrm>
            <a:off x="65364" y="297616"/>
            <a:ext cx="1062396" cy="9207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8E40F37-221D-9411-B468-A135EB699B71}"/>
              </a:ext>
            </a:extLst>
          </p:cNvPr>
          <p:cNvSpPr/>
          <p:nvPr/>
        </p:nvSpPr>
        <p:spPr>
          <a:xfrm>
            <a:off x="7168896" y="2441448"/>
            <a:ext cx="896112" cy="70455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E4FD1A-350C-FF95-6C28-FBBF38624590}"/>
              </a:ext>
            </a:extLst>
          </p:cNvPr>
          <p:cNvSpPr/>
          <p:nvPr/>
        </p:nvSpPr>
        <p:spPr>
          <a:xfrm>
            <a:off x="4822951" y="2441448"/>
            <a:ext cx="896112" cy="70455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D9618-3F62-D850-55E9-B6EB24E3AFEB}"/>
              </a:ext>
            </a:extLst>
          </p:cNvPr>
          <p:cNvSpPr/>
          <p:nvPr/>
        </p:nvSpPr>
        <p:spPr>
          <a:xfrm>
            <a:off x="3649979" y="2441448"/>
            <a:ext cx="896112" cy="70455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489FAA-6D76-7ED0-AB8E-AAFACFDEBEC2}"/>
              </a:ext>
            </a:extLst>
          </p:cNvPr>
          <p:cNvSpPr/>
          <p:nvPr/>
        </p:nvSpPr>
        <p:spPr>
          <a:xfrm>
            <a:off x="2633472" y="4069080"/>
            <a:ext cx="886968" cy="8169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B2A6F4-1BD9-470D-C7E3-08197B542230}"/>
              </a:ext>
            </a:extLst>
          </p:cNvPr>
          <p:cNvSpPr/>
          <p:nvPr/>
        </p:nvSpPr>
        <p:spPr>
          <a:xfrm>
            <a:off x="3659123" y="4069080"/>
            <a:ext cx="886968" cy="8169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87FF2A-1A65-2033-C1ED-D11EC09BBE89}"/>
              </a:ext>
            </a:extLst>
          </p:cNvPr>
          <p:cNvSpPr/>
          <p:nvPr/>
        </p:nvSpPr>
        <p:spPr>
          <a:xfrm>
            <a:off x="6036310" y="4069080"/>
            <a:ext cx="886968" cy="8169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B2A6F4-1BD9-470D-C7E3-08197B542230}"/>
              </a:ext>
            </a:extLst>
          </p:cNvPr>
          <p:cNvSpPr/>
          <p:nvPr/>
        </p:nvSpPr>
        <p:spPr>
          <a:xfrm>
            <a:off x="8250554" y="4069080"/>
            <a:ext cx="886968" cy="8169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2BC282-449E-0731-B5F5-06CA632CF2F5}"/>
              </a:ext>
            </a:extLst>
          </p:cNvPr>
          <p:cNvSpPr/>
          <p:nvPr/>
        </p:nvSpPr>
        <p:spPr>
          <a:xfrm>
            <a:off x="9472802" y="4069080"/>
            <a:ext cx="886968" cy="8169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BC9A1-BF77-27F2-6E33-F79FCAABA7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F8414-14D8-AC08-DA7D-7AA192FF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33" y="433376"/>
            <a:ext cx="1107016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9FA92-61FE-383E-AA1D-6243D2F4FF86}"/>
              </a:ext>
            </a:extLst>
          </p:cNvPr>
          <p:cNvSpPr/>
          <p:nvPr/>
        </p:nvSpPr>
        <p:spPr>
          <a:xfrm>
            <a:off x="629371" y="1463040"/>
            <a:ext cx="2873163" cy="53848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CA098-CE75-EB09-DCC9-4B0474C58BDD}"/>
              </a:ext>
            </a:extLst>
          </p:cNvPr>
          <p:cNvSpPr/>
          <p:nvPr/>
        </p:nvSpPr>
        <p:spPr>
          <a:xfrm>
            <a:off x="629371" y="2260026"/>
            <a:ext cx="2873163" cy="1075670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Evaluated the DSCP algorithms on Binary Classification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10594-FD2A-BC3E-5A34-CF0285D4547F}"/>
              </a:ext>
            </a:extLst>
          </p:cNvPr>
          <p:cNvSpPr/>
          <p:nvPr/>
        </p:nvSpPr>
        <p:spPr>
          <a:xfrm>
            <a:off x="629371" y="3699531"/>
            <a:ext cx="2873163" cy="1177269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DSCP has a better performance than the Deep Synergy but not DTF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C608B-0D02-E61E-B3D0-F123A6185853}"/>
              </a:ext>
            </a:extLst>
          </p:cNvPr>
          <p:cNvSpPr/>
          <p:nvPr/>
        </p:nvSpPr>
        <p:spPr>
          <a:xfrm>
            <a:off x="4366806" y="1463040"/>
            <a:ext cx="2873163" cy="53848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B93BD-03DC-A301-7E12-2DCC63151EB9}"/>
              </a:ext>
            </a:extLst>
          </p:cNvPr>
          <p:cNvSpPr/>
          <p:nvPr/>
        </p:nvSpPr>
        <p:spPr>
          <a:xfrm>
            <a:off x="4366805" y="2260026"/>
            <a:ext cx="2873163" cy="1075670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 models are sensitive to gene selection bias</a:t>
            </a:r>
            <a:endParaRPr lang="en-US" b="1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7679C-D584-8C3A-CEE3-2709824DB872}"/>
              </a:ext>
            </a:extLst>
          </p:cNvPr>
          <p:cNvSpPr/>
          <p:nvPr/>
        </p:nvSpPr>
        <p:spPr>
          <a:xfrm>
            <a:off x="4366804" y="3699531"/>
            <a:ext cx="2873163" cy="1075670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Imbalance</a:t>
            </a:r>
          </a:p>
          <a:p>
            <a:pPr algn="ctr"/>
            <a:r>
              <a:rPr lang="en-CA" b="1" i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(over sampling)</a:t>
            </a:r>
            <a:endParaRPr lang="en-US" b="1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B43F2-36A6-FE87-D4A9-978569A11C69}"/>
              </a:ext>
            </a:extLst>
          </p:cNvPr>
          <p:cNvSpPr/>
          <p:nvPr/>
        </p:nvSpPr>
        <p:spPr>
          <a:xfrm>
            <a:off x="4366804" y="5139036"/>
            <a:ext cx="2873163" cy="1075670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Generalizability</a:t>
            </a:r>
            <a:endParaRPr lang="en-US" b="1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BEAD6-C7BD-B12E-2816-0B3B1C9C781C}"/>
              </a:ext>
            </a:extLst>
          </p:cNvPr>
          <p:cNvCxnSpPr>
            <a:cxnSpLocks/>
          </p:cNvCxnSpPr>
          <p:nvPr/>
        </p:nvCxnSpPr>
        <p:spPr>
          <a:xfrm>
            <a:off x="7687712" y="1452880"/>
            <a:ext cx="0" cy="1942002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C8750-55AA-17FB-0842-14B284558B7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687712" y="3941228"/>
            <a:ext cx="0" cy="2408772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A2B9C-CB8D-00E3-7CE8-F1866CAEC9DC}"/>
              </a:ext>
            </a:extLst>
          </p:cNvPr>
          <p:cNvSpPr/>
          <p:nvPr/>
        </p:nvSpPr>
        <p:spPr>
          <a:xfrm>
            <a:off x="8596681" y="1452880"/>
            <a:ext cx="2873163" cy="53848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Future Study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798A0C-B3FB-5241-0C5F-13C023C04DDC}"/>
              </a:ext>
            </a:extLst>
          </p:cNvPr>
          <p:cNvSpPr/>
          <p:nvPr/>
        </p:nvSpPr>
        <p:spPr>
          <a:xfrm>
            <a:off x="8596677" y="2285276"/>
            <a:ext cx="2944281" cy="3929430"/>
          </a:xfrm>
          <a:prstGeom prst="rect">
            <a:avLst/>
          </a:prstGeom>
          <a:noFill/>
          <a:ln w="190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b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urther extend the modeling capability of these</a:t>
            </a:r>
            <a:r>
              <a:rPr lang="en-CA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b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methods, improve the hyperparameters, and evaluate the methods on other datasets</a:t>
            </a:r>
          </a:p>
          <a:p>
            <a:pPr algn="ctr"/>
            <a:endParaRPr lang="en-CA" b="1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b="1" dirty="0">
              <a:solidFill>
                <a:srgbClr val="0829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9DF3E5-7B7A-16F8-F80B-9A866B922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45"/>
          <a:stretch/>
        </p:blipFill>
        <p:spPr>
          <a:xfrm>
            <a:off x="7362691" y="3372080"/>
            <a:ext cx="650042" cy="569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23F46AF-E5DD-5DD9-12CB-46EAC2515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81"/>
          <a:stretch/>
        </p:blipFill>
        <p:spPr>
          <a:xfrm>
            <a:off x="-117288" y="1423602"/>
            <a:ext cx="843277" cy="7295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EF2B96-68E7-0E43-19F9-E5A93707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34"/>
          <a:stretch/>
        </p:blipFill>
        <p:spPr>
          <a:xfrm>
            <a:off x="3665063" y="1416284"/>
            <a:ext cx="701731" cy="605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32A86E-BE29-16BF-67A1-E0BA4AE12F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85"/>
          <a:stretch/>
        </p:blipFill>
        <p:spPr>
          <a:xfrm>
            <a:off x="7825208" y="1412764"/>
            <a:ext cx="709041" cy="6155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DCDCC7-E54E-2487-E4CD-5B24417B8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148"/>
          <a:stretch/>
        </p:blipFill>
        <p:spPr>
          <a:xfrm flipH="1">
            <a:off x="10068817" y="4952066"/>
            <a:ext cx="1507696" cy="126264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516C44-97E9-94CD-C2EA-A9861CDA8D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185"/>
          <a:stretch/>
        </p:blipFill>
        <p:spPr>
          <a:xfrm>
            <a:off x="74429" y="111216"/>
            <a:ext cx="1138042" cy="9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6AB-E779-CD40-FACE-24A6615C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6" y="117745"/>
            <a:ext cx="11070167" cy="6155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EF22A-8B23-43B8-4569-E3E2F77F649B}"/>
              </a:ext>
            </a:extLst>
          </p:cNvPr>
          <p:cNvSpPr txBox="1"/>
          <p:nvPr/>
        </p:nvSpPr>
        <p:spPr>
          <a:xfrm>
            <a:off x="780372" y="733298"/>
            <a:ext cx="95965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sz="1600" b="0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Liu, C., Hogan, A.M., Sturm, H. </a:t>
            </a:r>
            <a:r>
              <a:rPr lang="en-CA" sz="1600" b="0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CA" sz="1600" b="0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Deep learning-driven prediction of drug mechanism of action from large-scale chemical-genetic interaction profiles. </a:t>
            </a:r>
            <a:r>
              <a:rPr lang="en-CA" sz="1600" b="0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CA" sz="1600" b="0" i="1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Cheminform</a:t>
            </a:r>
            <a:r>
              <a:rPr lang="en-CA" sz="1600" b="0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CA" sz="1600" b="1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CA" sz="1600" b="0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 (2022). </a:t>
            </a:r>
            <a:r>
              <a:rPr lang="en-CA" sz="1600" b="0" i="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https://doi.org/10.1186/s13321-022-00596-6</a:t>
            </a:r>
            <a:endParaRPr lang="en-US" sz="1600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Sun, Z., Huang, S., Jiang, P., &amp; Hu, P. (2020). DTF: Deep Tensor Factorization for predicting anticancer drug synergy. </a:t>
            </a:r>
            <a:r>
              <a:rPr lang="en-CA" sz="1600" i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600" i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(16), 4483–4489. 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https://doi.org/10.1093/bioinformatics/btaa287</a:t>
            </a:r>
            <a:endParaRPr lang="en-CA" sz="1600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 G. </a:t>
            </a:r>
            <a:r>
              <a:rPr lang="en-CA" sz="1600" dirty="0" err="1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Kolda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 W. Bader. Tensor Decompositions and Applications. SIAM Review, Vol. 51, No. 3, pp. 455-500, 2009. 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https://doi.org/10.1137/07070111X</a:t>
            </a:r>
            <a:endParaRPr lang="en-CA" sz="1600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S. Zammit. End-to-End Trainable Deep Tensor Completion Algorithms with Multimodal Data Fusion for Anticancer Drug Synergy Prediction, 2023.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CA" sz="1600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Liany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en-CA" sz="1600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Jeyasekharan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&amp; </a:t>
            </a:r>
            <a:r>
              <a:rPr lang="en-CA" sz="1600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V. (2019). </a:t>
            </a:r>
            <a:r>
              <a:rPr lang="en-CA" sz="1600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Synthetic Lethal Interactions Using Heterogeneous Data Sources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https://</a:t>
            </a:r>
            <a:r>
              <a:rPr lang="en-CA" sz="1600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/10.1101/660092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Feng, Y., Long, Y., Wang, H., Ouyang, Y., Li, Q., Wu, M., &amp; Zheng, J. (2023). </a:t>
            </a:r>
            <a:r>
              <a:rPr lang="en-CA" sz="1600" i="1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Benchmarking Machine Learning Methods for Synthetic Lethality Prediction in Cancer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https://</a:t>
            </a:r>
            <a:r>
              <a:rPr lang="en-CA" sz="1600" dirty="0" err="1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CA" sz="1600" dirty="0">
                <a:solidFill>
                  <a:srgbClr val="0829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/10.1101/2023.11.21.567162 </a:t>
            </a:r>
            <a:endParaRPr lang="en-CA" sz="1800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8688-D47C-59EC-5157-D3577D903E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2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28A-0E61-2A87-55BC-07FD97EA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42" y="460285"/>
            <a:ext cx="11070167" cy="615553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pic>
        <p:nvPicPr>
          <p:cNvPr id="4" name="Picture 2" descr="Communications &amp; Branding Resources - Dalla Lana School of Public Health">
            <a:extLst>
              <a:ext uri="{FF2B5EF4-FFF2-40B4-BE49-F238E27FC236}">
                <a16:creationId xmlns:a16="http://schemas.microsoft.com/office/drawing/2014/main" id="{A3996D2E-8350-FFAD-F21F-131AD237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4" y="24146"/>
            <a:ext cx="1550869" cy="1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Hu Lab">
            <a:extLst>
              <a:ext uri="{FF2B5EF4-FFF2-40B4-BE49-F238E27FC236}">
                <a16:creationId xmlns:a16="http://schemas.microsoft.com/office/drawing/2014/main" id="{C7936264-5DBB-8E81-1FE5-884863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36" y="1055324"/>
            <a:ext cx="1561185" cy="615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F3404-EB16-6239-04A1-77DDE8769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49" y="185717"/>
            <a:ext cx="2604849" cy="64400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F98A42-410F-7C5D-8C10-B7E5F2ED5AF8}"/>
              </a:ext>
            </a:extLst>
          </p:cNvPr>
          <p:cNvSpPr/>
          <p:nvPr/>
        </p:nvSpPr>
        <p:spPr>
          <a:xfrm>
            <a:off x="1486642" y="2368296"/>
            <a:ext cx="3072384" cy="962080"/>
          </a:xfrm>
          <a:prstGeom prst="roundRect">
            <a:avLst/>
          </a:prstGeom>
          <a:noFill/>
          <a:ln w="317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Dr.Pingzhao</a:t>
            </a:r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52C57-FEB8-C076-6447-588346C6C9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92"/>
          <a:stretch/>
        </p:blipFill>
        <p:spPr>
          <a:xfrm>
            <a:off x="1601684" y="2440556"/>
            <a:ext cx="966294" cy="81755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79BCBA-CD63-02E0-AC4A-968ACABF8AB8}"/>
              </a:ext>
            </a:extLst>
          </p:cNvPr>
          <p:cNvSpPr/>
          <p:nvPr/>
        </p:nvSpPr>
        <p:spPr>
          <a:xfrm>
            <a:off x="6211042" y="2368295"/>
            <a:ext cx="3072384" cy="962080"/>
          </a:xfrm>
          <a:prstGeom prst="roundRect">
            <a:avLst/>
          </a:prstGeom>
          <a:noFill/>
          <a:ln w="317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HuLab</a:t>
            </a:r>
            <a:endParaRPr lang="en-US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963EB-BF8C-3649-7CFD-A10BAEEB0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800"/>
          <a:stretch/>
        </p:blipFill>
        <p:spPr>
          <a:xfrm>
            <a:off x="6257770" y="2277001"/>
            <a:ext cx="1325477" cy="110279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0AB5B2-2253-6DCE-733F-AA9DD12EFB10}"/>
              </a:ext>
            </a:extLst>
          </p:cNvPr>
          <p:cNvSpPr/>
          <p:nvPr/>
        </p:nvSpPr>
        <p:spPr>
          <a:xfrm>
            <a:off x="1486642" y="3877980"/>
            <a:ext cx="3072384" cy="962080"/>
          </a:xfrm>
          <a:prstGeom prst="roundRect">
            <a:avLst/>
          </a:prstGeom>
          <a:noFill/>
          <a:ln w="317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Tony 	</a:t>
            </a:r>
            <a:r>
              <a:rPr lang="en-CA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Panzarella</a:t>
            </a:r>
            <a:endParaRPr lang="en-CA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2600D1-492F-E27F-89F8-544C1FC5F9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92"/>
          <a:stretch/>
        </p:blipFill>
        <p:spPr>
          <a:xfrm>
            <a:off x="1601684" y="3950240"/>
            <a:ext cx="966294" cy="81755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7E55F2A-DA6F-975C-EDDF-CBDD304824C7}"/>
              </a:ext>
            </a:extLst>
          </p:cNvPr>
          <p:cNvSpPr/>
          <p:nvPr/>
        </p:nvSpPr>
        <p:spPr>
          <a:xfrm>
            <a:off x="6257770" y="3904900"/>
            <a:ext cx="3072384" cy="962080"/>
          </a:xfrm>
          <a:prstGeom prst="roundRect">
            <a:avLst/>
          </a:prstGeom>
          <a:noFill/>
          <a:ln w="317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</a:p>
          <a:p>
            <a:pPr algn="ctr"/>
            <a:r>
              <a:rPr lang="en-CA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Rosner</a:t>
            </a:r>
            <a:endParaRPr lang="en-CA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5416DA-F085-B24C-8C82-488B6F0420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400"/>
          <a:stretch/>
        </p:blipFill>
        <p:spPr>
          <a:xfrm>
            <a:off x="6416211" y="3904900"/>
            <a:ext cx="1167036" cy="998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4B3FB4-05C6-697E-FD15-1054FCDB5B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4400"/>
          <a:stretch/>
        </p:blipFill>
        <p:spPr>
          <a:xfrm>
            <a:off x="203434" y="65284"/>
            <a:ext cx="1283208" cy="109842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280646-10B2-3088-856D-13DC0DF4D1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6" y="277061"/>
            <a:ext cx="11070167" cy="615553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latin typeface="Century Gothic" panose="020B0502020202020204" pitchFamily="34" charset="0"/>
              </a:rPr>
              <a:t>Outline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FC561-F948-C91A-16BB-5432A1C6AC82}"/>
              </a:ext>
            </a:extLst>
          </p:cNvPr>
          <p:cNvSpPr/>
          <p:nvPr/>
        </p:nvSpPr>
        <p:spPr>
          <a:xfrm>
            <a:off x="3786136" y="1536154"/>
            <a:ext cx="4619725" cy="5354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</a:rPr>
              <a:t>Background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A2F8C-C55D-9BBD-1258-B0516D0AAA1D}"/>
              </a:ext>
            </a:extLst>
          </p:cNvPr>
          <p:cNvSpPr/>
          <p:nvPr/>
        </p:nvSpPr>
        <p:spPr>
          <a:xfrm>
            <a:off x="3786136" y="2341942"/>
            <a:ext cx="4619725" cy="5354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</a:rPr>
              <a:t>Research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8B443-E7AF-05E1-D405-625DF9578A8C}"/>
              </a:ext>
            </a:extLst>
          </p:cNvPr>
          <p:cNvSpPr/>
          <p:nvPr/>
        </p:nvSpPr>
        <p:spPr>
          <a:xfrm>
            <a:off x="3786136" y="3147730"/>
            <a:ext cx="4619725" cy="5602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295C"/>
                </a:solidFill>
              </a:rPr>
              <a:t>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A2F8C-C55D-9BBD-1258-B0516D0AAA1D}"/>
              </a:ext>
            </a:extLst>
          </p:cNvPr>
          <p:cNvSpPr/>
          <p:nvPr/>
        </p:nvSpPr>
        <p:spPr>
          <a:xfrm>
            <a:off x="3786136" y="3937478"/>
            <a:ext cx="4619725" cy="6088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8295C"/>
                </a:solidFill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5FFD69-2A91-3C83-94B7-837A8441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06"/>
          <a:stretch/>
        </p:blipFill>
        <p:spPr>
          <a:xfrm>
            <a:off x="4040306" y="1526566"/>
            <a:ext cx="609470" cy="523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E8A3D0-4C6D-5331-9E5E-6B09C538C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24"/>
          <a:stretch/>
        </p:blipFill>
        <p:spPr>
          <a:xfrm>
            <a:off x="4077880" y="2390589"/>
            <a:ext cx="522236" cy="450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948A35-C5D6-6402-C85F-C671C5737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44"/>
          <a:stretch/>
        </p:blipFill>
        <p:spPr>
          <a:xfrm>
            <a:off x="4115453" y="3197401"/>
            <a:ext cx="534323" cy="461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BD6C43-B8E3-FC69-7603-BE685912BA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403"/>
          <a:stretch/>
        </p:blipFill>
        <p:spPr>
          <a:xfrm>
            <a:off x="4024527" y="3969597"/>
            <a:ext cx="628942" cy="544642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F99FDE-4F7F-F89F-446E-B3900B618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4632ED-B161-ECF9-7B38-D1791E3060B5}"/>
              </a:ext>
            </a:extLst>
          </p:cNvPr>
          <p:cNvSpPr/>
          <p:nvPr/>
        </p:nvSpPr>
        <p:spPr>
          <a:xfrm>
            <a:off x="3786136" y="4798194"/>
            <a:ext cx="4619725" cy="6088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8295C"/>
                </a:solidFill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C210C2-4978-16FB-303C-2FDF7B6E4D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29"/>
          <a:stretch/>
        </p:blipFill>
        <p:spPr>
          <a:xfrm>
            <a:off x="4020241" y="4775875"/>
            <a:ext cx="724747" cy="6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ED2ADBE-0743-8820-E82C-6255AEF6ED55}"/>
              </a:ext>
            </a:extLst>
          </p:cNvPr>
          <p:cNvSpPr/>
          <p:nvPr/>
        </p:nvSpPr>
        <p:spPr>
          <a:xfrm>
            <a:off x="201367" y="1313889"/>
            <a:ext cx="7641739" cy="487365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C8F862-5F06-399B-9237-0B48D6902B8E}"/>
              </a:ext>
            </a:extLst>
          </p:cNvPr>
          <p:cNvSpPr txBox="1"/>
          <p:nvPr/>
        </p:nvSpPr>
        <p:spPr>
          <a:xfrm>
            <a:off x="8085117" y="1972208"/>
            <a:ext cx="342618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95C"/>
                </a:solidFill>
              </a:rPr>
              <a:t>Discovery targets for anti-cancer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95C"/>
                </a:solidFill>
              </a:rPr>
              <a:t>Selectively kill cancer cells without harming the normal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8295C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5EE9D9-4E33-0016-53AE-892B89706488}"/>
              </a:ext>
            </a:extLst>
          </p:cNvPr>
          <p:cNvSpPr/>
          <p:nvPr/>
        </p:nvSpPr>
        <p:spPr>
          <a:xfrm>
            <a:off x="8086907" y="3833962"/>
            <a:ext cx="3447454" cy="40011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459709-3F07-ECE3-4891-48FED2888B87}"/>
              </a:ext>
            </a:extLst>
          </p:cNvPr>
          <p:cNvSpPr txBox="1"/>
          <p:nvPr/>
        </p:nvSpPr>
        <p:spPr>
          <a:xfrm>
            <a:off x="8089541" y="4230556"/>
            <a:ext cx="344482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PARP1 - BRCA1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PARP1 - BRCA2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F42CC-EBE6-1846-4994-80F3C706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98" y="355414"/>
            <a:ext cx="11070167" cy="6155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Synthetic Lethality (SL)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4A4EB5-5673-F6BA-5A2D-EE3FF56C1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63"/>
          <a:stretch/>
        </p:blipFill>
        <p:spPr>
          <a:xfrm>
            <a:off x="10760198" y="4334879"/>
            <a:ext cx="499508" cy="43325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C22017-27F1-0DD4-EC62-B35E48844057}"/>
              </a:ext>
            </a:extLst>
          </p:cNvPr>
          <p:cNvSpPr/>
          <p:nvPr/>
        </p:nvSpPr>
        <p:spPr>
          <a:xfrm>
            <a:off x="700732" y="2518768"/>
            <a:ext cx="4417939" cy="4331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A1BD5-99DD-CA8F-14D2-1703682C1FF3}"/>
              </a:ext>
            </a:extLst>
          </p:cNvPr>
          <p:cNvSpPr txBox="1"/>
          <p:nvPr/>
        </p:nvSpPr>
        <p:spPr>
          <a:xfrm>
            <a:off x="874572" y="2550670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Wild-Type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5CAEE-BD13-E58E-710E-F1128B2C3044}"/>
              </a:ext>
            </a:extLst>
          </p:cNvPr>
          <p:cNvSpPr txBox="1"/>
          <p:nvPr/>
        </p:nvSpPr>
        <p:spPr>
          <a:xfrm>
            <a:off x="3804943" y="2549381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Wild-Type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45A1BD5-99DD-CA8F-14D2-1703682C1FF3}"/>
              </a:ext>
            </a:extLst>
          </p:cNvPr>
          <p:cNvSpPr txBox="1"/>
          <p:nvPr/>
        </p:nvSpPr>
        <p:spPr>
          <a:xfrm>
            <a:off x="874572" y="2090778"/>
            <a:ext cx="10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A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54B3A6E-A8A4-4DC1-3C8A-06380EC9EF48}"/>
              </a:ext>
            </a:extLst>
          </p:cNvPr>
          <p:cNvSpPr txBox="1"/>
          <p:nvPr/>
        </p:nvSpPr>
        <p:spPr>
          <a:xfrm>
            <a:off x="3804943" y="2090778"/>
            <a:ext cx="10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B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205C6E1B-D71A-0FCE-B580-8D2DC3B2EDA4}"/>
              </a:ext>
            </a:extLst>
          </p:cNvPr>
          <p:cNvSpPr/>
          <p:nvPr/>
        </p:nvSpPr>
        <p:spPr>
          <a:xfrm rot="5400000">
            <a:off x="2775091" y="918943"/>
            <a:ext cx="96252" cy="2183614"/>
          </a:xfrm>
          <a:prstGeom prst="leftBracket">
            <a:avLst/>
          </a:prstGeom>
          <a:ln>
            <a:solidFill>
              <a:srgbClr val="00285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15CF9951-B4E5-8137-892A-0A4A64692AA4}"/>
              </a:ext>
            </a:extLst>
          </p:cNvPr>
          <p:cNvSpPr txBox="1"/>
          <p:nvPr/>
        </p:nvSpPr>
        <p:spPr>
          <a:xfrm>
            <a:off x="2220080" y="1517234"/>
            <a:ext cx="137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 Pair</a:t>
            </a:r>
          </a:p>
        </p:txBody>
      </p:sp>
      <p:pic>
        <p:nvPicPr>
          <p:cNvPr id="24" name="Graphic 23" descr="Add with solid fill">
            <a:extLst>
              <a:ext uri="{FF2B5EF4-FFF2-40B4-BE49-F238E27FC236}">
                <a16:creationId xmlns:a16="http://schemas.microsoft.com/office/drawing/2014/main" id="{AC181359-C058-5818-4358-AD4FAD438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310" y="2560859"/>
            <a:ext cx="350691" cy="350691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B2DD7D-1360-473C-6DD8-F187C41E13C0}"/>
              </a:ext>
            </a:extLst>
          </p:cNvPr>
          <p:cNvSpPr/>
          <p:nvPr/>
        </p:nvSpPr>
        <p:spPr>
          <a:xfrm>
            <a:off x="700732" y="3185027"/>
            <a:ext cx="4417939" cy="4331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DA461-A9A6-BE72-4FAE-CD2A88F40CD4}"/>
              </a:ext>
            </a:extLst>
          </p:cNvPr>
          <p:cNvSpPr txBox="1"/>
          <p:nvPr/>
        </p:nvSpPr>
        <p:spPr>
          <a:xfrm>
            <a:off x="874572" y="3216929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2BE6E-EF29-D8CD-760D-3FD9A5F01377}"/>
              </a:ext>
            </a:extLst>
          </p:cNvPr>
          <p:cNvSpPr txBox="1"/>
          <p:nvPr/>
        </p:nvSpPr>
        <p:spPr>
          <a:xfrm>
            <a:off x="3804943" y="3215640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Wild-Type</a:t>
            </a:r>
          </a:p>
        </p:txBody>
      </p:sp>
      <p:pic>
        <p:nvPicPr>
          <p:cNvPr id="28" name="Graphic 27" descr="Add with solid fill">
            <a:extLst>
              <a:ext uri="{FF2B5EF4-FFF2-40B4-BE49-F238E27FC236}">
                <a16:creationId xmlns:a16="http://schemas.microsoft.com/office/drawing/2014/main" id="{8C5E9897-6AFF-C681-3FE5-A98C9C0F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310" y="3227118"/>
            <a:ext cx="350691" cy="35069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0386755-70E7-31BF-9D34-C98372F7BEC1}"/>
              </a:ext>
            </a:extLst>
          </p:cNvPr>
          <p:cNvSpPr/>
          <p:nvPr/>
        </p:nvSpPr>
        <p:spPr>
          <a:xfrm>
            <a:off x="700732" y="3852961"/>
            <a:ext cx="4417939" cy="4331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DD23A3-13A5-B87E-75BA-76BED51EE1BC}"/>
              </a:ext>
            </a:extLst>
          </p:cNvPr>
          <p:cNvSpPr txBox="1"/>
          <p:nvPr/>
        </p:nvSpPr>
        <p:spPr>
          <a:xfrm>
            <a:off x="874572" y="3884863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Wild-Type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7B3A89-3539-9AA4-95A0-18A1DEFAFE87}"/>
              </a:ext>
            </a:extLst>
          </p:cNvPr>
          <p:cNvSpPr txBox="1"/>
          <p:nvPr/>
        </p:nvSpPr>
        <p:spPr>
          <a:xfrm>
            <a:off x="3804943" y="3883574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Mutant</a:t>
            </a:r>
          </a:p>
        </p:txBody>
      </p:sp>
      <p:pic>
        <p:nvPicPr>
          <p:cNvPr id="32" name="Graphic 31" descr="Add with solid fill">
            <a:extLst>
              <a:ext uri="{FF2B5EF4-FFF2-40B4-BE49-F238E27FC236}">
                <a16:creationId xmlns:a16="http://schemas.microsoft.com/office/drawing/2014/main" id="{65247EA6-3B1F-88A8-B2EA-2D73A8A3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310" y="3895052"/>
            <a:ext cx="350691" cy="350691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2DBE0DA-0CA7-079B-621A-DA48A0675220}"/>
              </a:ext>
            </a:extLst>
          </p:cNvPr>
          <p:cNvSpPr/>
          <p:nvPr/>
        </p:nvSpPr>
        <p:spPr>
          <a:xfrm>
            <a:off x="700732" y="4520895"/>
            <a:ext cx="4417939" cy="433137"/>
          </a:xfrm>
          <a:prstGeom prst="roundRect">
            <a:avLst/>
          </a:prstGeom>
          <a:solidFill>
            <a:srgbClr val="D24735">
              <a:alpha val="7725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88E6D-FDF0-4BE0-5FEC-ABB48F2B50A4}"/>
              </a:ext>
            </a:extLst>
          </p:cNvPr>
          <p:cNvSpPr txBox="1"/>
          <p:nvPr/>
        </p:nvSpPr>
        <p:spPr>
          <a:xfrm>
            <a:off x="874572" y="4552797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381CEB-77CD-05A6-39DE-4051C325A4BB}"/>
              </a:ext>
            </a:extLst>
          </p:cNvPr>
          <p:cNvSpPr txBox="1"/>
          <p:nvPr/>
        </p:nvSpPr>
        <p:spPr>
          <a:xfrm>
            <a:off x="3804943" y="4551508"/>
            <a:ext cx="13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Mutant</a:t>
            </a:r>
          </a:p>
        </p:txBody>
      </p:sp>
      <p:pic>
        <p:nvPicPr>
          <p:cNvPr id="36" name="Graphic 35" descr="Add with solid fill">
            <a:extLst>
              <a:ext uri="{FF2B5EF4-FFF2-40B4-BE49-F238E27FC236}">
                <a16:creationId xmlns:a16="http://schemas.microsoft.com/office/drawing/2014/main" id="{8C4A8CFD-B7F8-D729-5CE3-567909CC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310" y="4562986"/>
            <a:ext cx="350691" cy="3506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D5C9C6-BF19-353B-EBB1-BDBF289322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74" t="23298" r="20762" b="38091"/>
          <a:stretch/>
        </p:blipFill>
        <p:spPr>
          <a:xfrm>
            <a:off x="5208792" y="2578588"/>
            <a:ext cx="498965" cy="3109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EF1B59-ADAC-1082-6933-5CB6731A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74" t="23298" r="20762" b="38091"/>
          <a:stretch/>
        </p:blipFill>
        <p:spPr>
          <a:xfrm>
            <a:off x="5208791" y="3263244"/>
            <a:ext cx="498965" cy="3109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0E12D73-19F3-D5BD-39FD-86360A1DEF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74" t="23298" r="20762" b="38091"/>
          <a:stretch/>
        </p:blipFill>
        <p:spPr>
          <a:xfrm>
            <a:off x="5208790" y="3964621"/>
            <a:ext cx="498965" cy="3109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EF1B59-ADAC-1082-6933-5CB6731A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74" t="23298" r="20762" b="38091"/>
          <a:stretch/>
        </p:blipFill>
        <p:spPr>
          <a:xfrm>
            <a:off x="5208790" y="4602760"/>
            <a:ext cx="498965" cy="310917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770AF5AF-B5B4-3013-2E91-FD5E53CC6CDE}"/>
              </a:ext>
            </a:extLst>
          </p:cNvPr>
          <p:cNvSpPr txBox="1"/>
          <p:nvPr/>
        </p:nvSpPr>
        <p:spPr>
          <a:xfrm>
            <a:off x="6119892" y="2058876"/>
            <a:ext cx="7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8352CC0-F43A-B13B-C42C-564A12F3FEFD}"/>
              </a:ext>
            </a:extLst>
          </p:cNvPr>
          <p:cNvSpPr/>
          <p:nvPr/>
        </p:nvSpPr>
        <p:spPr>
          <a:xfrm>
            <a:off x="5990082" y="2535994"/>
            <a:ext cx="1069471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462CFA-28AA-0EE1-58A3-C9887B9F3778}"/>
              </a:ext>
            </a:extLst>
          </p:cNvPr>
          <p:cNvSpPr txBox="1"/>
          <p:nvPr/>
        </p:nvSpPr>
        <p:spPr>
          <a:xfrm>
            <a:off x="6096000" y="2574745"/>
            <a:ext cx="8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B58FEEA-E731-2757-D73C-6105D395775D}"/>
              </a:ext>
            </a:extLst>
          </p:cNvPr>
          <p:cNvSpPr/>
          <p:nvPr/>
        </p:nvSpPr>
        <p:spPr>
          <a:xfrm>
            <a:off x="5989232" y="3208429"/>
            <a:ext cx="1069471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44D482-F4B4-CDA8-5C7D-771938A11882}"/>
              </a:ext>
            </a:extLst>
          </p:cNvPr>
          <p:cNvSpPr txBox="1"/>
          <p:nvPr/>
        </p:nvSpPr>
        <p:spPr>
          <a:xfrm>
            <a:off x="6096000" y="3256759"/>
            <a:ext cx="8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1452C69-C247-4A8A-83DD-A7F71243465B}"/>
              </a:ext>
            </a:extLst>
          </p:cNvPr>
          <p:cNvSpPr/>
          <p:nvPr/>
        </p:nvSpPr>
        <p:spPr>
          <a:xfrm>
            <a:off x="5986027" y="3895052"/>
            <a:ext cx="1069471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40538-9113-B960-35FA-187AD008B909}"/>
              </a:ext>
            </a:extLst>
          </p:cNvPr>
          <p:cNvSpPr txBox="1"/>
          <p:nvPr/>
        </p:nvSpPr>
        <p:spPr>
          <a:xfrm>
            <a:off x="6096000" y="3922572"/>
            <a:ext cx="8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Viable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B58FEEA-E731-2757-D73C-6105D395775D}"/>
              </a:ext>
            </a:extLst>
          </p:cNvPr>
          <p:cNvSpPr/>
          <p:nvPr/>
        </p:nvSpPr>
        <p:spPr>
          <a:xfrm>
            <a:off x="5954190" y="4572909"/>
            <a:ext cx="1069471" cy="43313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1144D482-F4B4-CDA8-5C7D-771938A11882}"/>
              </a:ext>
            </a:extLst>
          </p:cNvPr>
          <p:cNvSpPr txBox="1"/>
          <p:nvPr/>
        </p:nvSpPr>
        <p:spPr>
          <a:xfrm>
            <a:off x="6078545" y="4599888"/>
            <a:ext cx="8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13DBC8-23A1-A1E2-760A-AEACD8220BD5}"/>
              </a:ext>
            </a:extLst>
          </p:cNvPr>
          <p:cNvCxnSpPr>
            <a:cxnSpLocks/>
          </p:cNvCxnSpPr>
          <p:nvPr/>
        </p:nvCxnSpPr>
        <p:spPr>
          <a:xfrm flipV="1">
            <a:off x="1168738" y="5015926"/>
            <a:ext cx="0" cy="528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544C5D-95D8-3EF0-F2F5-53823F70F88C}"/>
              </a:ext>
            </a:extLst>
          </p:cNvPr>
          <p:cNvSpPr txBox="1"/>
          <p:nvPr/>
        </p:nvSpPr>
        <p:spPr>
          <a:xfrm>
            <a:off x="424506" y="5602770"/>
            <a:ext cx="148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 altered in Cancer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6C4DAC-C984-0A5E-C953-15A70D37B27A}"/>
              </a:ext>
            </a:extLst>
          </p:cNvPr>
          <p:cNvCxnSpPr>
            <a:cxnSpLocks/>
          </p:cNvCxnSpPr>
          <p:nvPr/>
        </p:nvCxnSpPr>
        <p:spPr>
          <a:xfrm flipV="1">
            <a:off x="4344872" y="5015926"/>
            <a:ext cx="0" cy="528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6B95BB-1D91-C224-DE8F-6F7C2049533F}"/>
              </a:ext>
            </a:extLst>
          </p:cNvPr>
          <p:cNvSpPr txBox="1"/>
          <p:nvPr/>
        </p:nvSpPr>
        <p:spPr>
          <a:xfrm>
            <a:off x="3600640" y="5602770"/>
            <a:ext cx="1488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Drug Target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1481725-C92E-1F70-E824-64C45CF147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366"/>
          <a:stretch/>
        </p:blipFill>
        <p:spPr>
          <a:xfrm>
            <a:off x="454859" y="1980476"/>
            <a:ext cx="587490" cy="50896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7BB5E46-4365-1C86-6466-01ABF22690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366"/>
          <a:stretch/>
        </p:blipFill>
        <p:spPr>
          <a:xfrm>
            <a:off x="3372595" y="2007226"/>
            <a:ext cx="587490" cy="50896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B7D3D89-F10A-E501-C415-73529D1FFA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4807"/>
          <a:stretch/>
        </p:blipFill>
        <p:spPr>
          <a:xfrm>
            <a:off x="5467493" y="1929853"/>
            <a:ext cx="777777" cy="66261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9D88162-1DF4-C256-DE9A-A9CEC0CC15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366"/>
          <a:stretch/>
        </p:blipFill>
        <p:spPr>
          <a:xfrm flipH="1">
            <a:off x="7060020" y="4461101"/>
            <a:ext cx="710525" cy="61555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E2594F-F352-CC58-1E0E-FF319DB75373}"/>
              </a:ext>
            </a:extLst>
          </p:cNvPr>
          <p:cNvSpPr txBox="1"/>
          <p:nvPr/>
        </p:nvSpPr>
        <p:spPr>
          <a:xfrm>
            <a:off x="8714956" y="3861224"/>
            <a:ext cx="19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SL Pairs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4D3AC1-A959-14F3-8923-3255873D0C3A}"/>
              </a:ext>
            </a:extLst>
          </p:cNvPr>
          <p:cNvSpPr/>
          <p:nvPr/>
        </p:nvSpPr>
        <p:spPr>
          <a:xfrm>
            <a:off x="8082483" y="1562514"/>
            <a:ext cx="3428816" cy="400110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4F808-61F7-2141-7A6B-1DFD134C9507}"/>
              </a:ext>
            </a:extLst>
          </p:cNvPr>
          <p:cNvSpPr txBox="1"/>
          <p:nvPr/>
        </p:nvSpPr>
        <p:spPr>
          <a:xfrm>
            <a:off x="8900838" y="1577903"/>
            <a:ext cx="19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5C795AF-8F50-AD17-EB10-888023B1B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3366"/>
          <a:stretch/>
        </p:blipFill>
        <p:spPr>
          <a:xfrm>
            <a:off x="10914929" y="1989188"/>
            <a:ext cx="622155" cy="538995"/>
          </a:xfrm>
          <a:prstGeom prst="rect">
            <a:avLst/>
          </a:prstGeom>
        </p:spPr>
      </p:pic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6A58F459-31DF-A964-F6C6-F18ABBC7D1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5" grpId="0" animBg="1"/>
      <p:bldP spid="66" grpId="0" animBg="1"/>
      <p:bldP spid="64" grpId="0"/>
      <p:bldP spid="73" grpId="0" animBg="1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138CFC-0799-1387-1DCE-8137CD0913D4}"/>
              </a:ext>
            </a:extLst>
          </p:cNvPr>
          <p:cNvSpPr/>
          <p:nvPr/>
        </p:nvSpPr>
        <p:spPr>
          <a:xfrm>
            <a:off x="1043067" y="987292"/>
            <a:ext cx="3732811" cy="5101603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EE567-785A-925F-B7F1-725648F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80" y="181304"/>
            <a:ext cx="11070167" cy="615553"/>
          </a:xfrm>
        </p:spPr>
        <p:txBody>
          <a:bodyPr>
            <a:noAutofit/>
          </a:bodyPr>
          <a:lstStyle/>
          <a:p>
            <a:r>
              <a:rPr lang="en-US" sz="4000" dirty="0"/>
              <a:t>Tensor &amp; Tensor Completion (TC)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C3D4-D636-F1C5-2CAB-B89D94C04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t="11216" r="73276" b="76500"/>
          <a:stretch/>
        </p:blipFill>
        <p:spPr>
          <a:xfrm>
            <a:off x="1372978" y="1356343"/>
            <a:ext cx="517267" cy="454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8EC0D-4C68-0A6E-6ECB-86DA895D2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26" t="13511" r="6456" b="73396"/>
          <a:stretch/>
        </p:blipFill>
        <p:spPr>
          <a:xfrm>
            <a:off x="1293541" y="2135024"/>
            <a:ext cx="2296570" cy="417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6A510-2D3F-FE0A-A170-EF52F7871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t="58587" r="64696" b="3295"/>
          <a:stretch/>
        </p:blipFill>
        <p:spPr>
          <a:xfrm>
            <a:off x="1293541" y="2777716"/>
            <a:ext cx="1972027" cy="1302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0CEE0-9B48-F7F1-64AA-689840212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20" t="42830" r="2300" b="2727"/>
          <a:stretch/>
        </p:blipFill>
        <p:spPr>
          <a:xfrm>
            <a:off x="1126167" y="4305129"/>
            <a:ext cx="1957752" cy="151669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1AD7C4-BFCA-243F-80C3-126BD80230E1}"/>
              </a:ext>
            </a:extLst>
          </p:cNvPr>
          <p:cNvSpPr/>
          <p:nvPr/>
        </p:nvSpPr>
        <p:spPr>
          <a:xfrm>
            <a:off x="2342427" y="1403634"/>
            <a:ext cx="896819" cy="407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3DD7F7-6131-69E0-56E7-9714AFE9D21A}"/>
              </a:ext>
            </a:extLst>
          </p:cNvPr>
          <p:cNvSpPr/>
          <p:nvPr/>
        </p:nvSpPr>
        <p:spPr>
          <a:xfrm>
            <a:off x="3745662" y="2082054"/>
            <a:ext cx="831982" cy="4440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97AE18-0AC9-54CF-13C6-B49B202CA10B}"/>
              </a:ext>
            </a:extLst>
          </p:cNvPr>
          <p:cNvSpPr/>
          <p:nvPr/>
        </p:nvSpPr>
        <p:spPr>
          <a:xfrm>
            <a:off x="3490533" y="3080074"/>
            <a:ext cx="950253" cy="417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9F282A-4303-1D2E-B61E-401D7687821F}"/>
              </a:ext>
            </a:extLst>
          </p:cNvPr>
          <p:cNvSpPr/>
          <p:nvPr/>
        </p:nvSpPr>
        <p:spPr>
          <a:xfrm>
            <a:off x="3442406" y="4518412"/>
            <a:ext cx="1135237" cy="844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Order Tensor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2CA8DA0-C792-F287-45C5-C846577C29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67" t="4164" r="-68" b="35329"/>
          <a:stretch/>
        </p:blipFill>
        <p:spPr>
          <a:xfrm>
            <a:off x="5242751" y="3360003"/>
            <a:ext cx="2131267" cy="2052348"/>
          </a:xfrm>
          <a:prstGeom prst="rect">
            <a:avLst/>
          </a:prstGeom>
        </p:spPr>
      </p:pic>
      <p:pic>
        <p:nvPicPr>
          <p:cNvPr id="14" name="Picture 13" descr="A blue and orange cube with text&#10;&#10;Description automatically generated">
            <a:extLst>
              <a:ext uri="{FF2B5EF4-FFF2-40B4-BE49-F238E27FC236}">
                <a16:creationId xmlns:a16="http://schemas.microsoft.com/office/drawing/2014/main" id="{0BDE0A16-C47B-B404-1AB6-F8D3B29A8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r="16153" b="8520"/>
          <a:stretch/>
        </p:blipFill>
        <p:spPr>
          <a:xfrm>
            <a:off x="9196122" y="3279835"/>
            <a:ext cx="2131267" cy="1997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028865-516D-A2BD-719D-7C54E739E121}"/>
              </a:ext>
            </a:extLst>
          </p:cNvPr>
          <p:cNvSpPr txBox="1"/>
          <p:nvPr/>
        </p:nvSpPr>
        <p:spPr>
          <a:xfrm>
            <a:off x="5593791" y="5412874"/>
            <a:ext cx="7547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00175-2712-B3B6-4F92-800067083CC8}"/>
              </a:ext>
            </a:extLst>
          </p:cNvPr>
          <p:cNvSpPr txBox="1"/>
          <p:nvPr/>
        </p:nvSpPr>
        <p:spPr>
          <a:xfrm rot="16200000">
            <a:off x="4711485" y="4492727"/>
            <a:ext cx="7547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1028865-516D-A2BD-719D-7C54E739E121}"/>
              </a:ext>
            </a:extLst>
          </p:cNvPr>
          <p:cNvSpPr txBox="1"/>
          <p:nvPr/>
        </p:nvSpPr>
        <p:spPr>
          <a:xfrm rot="18903984">
            <a:off x="6766684" y="4989287"/>
            <a:ext cx="805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B7D918-3A67-AA63-C530-4CCF396BD2F1}"/>
              </a:ext>
            </a:extLst>
          </p:cNvPr>
          <p:cNvCxnSpPr/>
          <p:nvPr/>
        </p:nvCxnSpPr>
        <p:spPr>
          <a:xfrm>
            <a:off x="7639558" y="4415052"/>
            <a:ext cx="1107565" cy="0"/>
          </a:xfrm>
          <a:prstGeom prst="straightConnector1">
            <a:avLst/>
          </a:prstGeom>
          <a:ln w="57150">
            <a:solidFill>
              <a:srgbClr val="0028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9">
            <a:extLst>
              <a:ext uri="{FF2B5EF4-FFF2-40B4-BE49-F238E27FC236}">
                <a16:creationId xmlns:a16="http://schemas.microsoft.com/office/drawing/2014/main" id="{F14860C6-FA3D-C9FA-3F9C-3FD2475239A4}"/>
              </a:ext>
            </a:extLst>
          </p:cNvPr>
          <p:cNvSpPr txBox="1"/>
          <p:nvPr/>
        </p:nvSpPr>
        <p:spPr>
          <a:xfrm rot="18903984">
            <a:off x="10678773" y="4861587"/>
            <a:ext cx="805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7B2837-2D1A-235C-1B54-EEF76EC15C49}"/>
              </a:ext>
            </a:extLst>
          </p:cNvPr>
          <p:cNvSpPr txBox="1"/>
          <p:nvPr/>
        </p:nvSpPr>
        <p:spPr>
          <a:xfrm>
            <a:off x="9521716" y="5250225"/>
            <a:ext cx="7547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99902-E583-ADF2-062F-752886364152}"/>
              </a:ext>
            </a:extLst>
          </p:cNvPr>
          <p:cNvSpPr txBox="1"/>
          <p:nvPr/>
        </p:nvSpPr>
        <p:spPr>
          <a:xfrm rot="16200000">
            <a:off x="8637095" y="4404496"/>
            <a:ext cx="7547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BAC40-C332-A57B-696A-20CBF97305F7}"/>
              </a:ext>
            </a:extLst>
          </p:cNvPr>
          <p:cNvSpPr txBox="1"/>
          <p:nvPr/>
        </p:nvSpPr>
        <p:spPr>
          <a:xfrm>
            <a:off x="7526097" y="3756575"/>
            <a:ext cx="122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D33EE2-D881-22FD-9A04-6798A1437EAD}"/>
              </a:ext>
            </a:extLst>
          </p:cNvPr>
          <p:cNvSpPr txBox="1"/>
          <p:nvPr/>
        </p:nvSpPr>
        <p:spPr>
          <a:xfrm>
            <a:off x="8386695" y="5741218"/>
            <a:ext cx="309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This project focus only on order 3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78251-D241-3BD2-81BA-FD591FD3DE21}"/>
              </a:ext>
            </a:extLst>
          </p:cNvPr>
          <p:cNvSpPr txBox="1"/>
          <p:nvPr/>
        </p:nvSpPr>
        <p:spPr>
          <a:xfrm>
            <a:off x="2114742" y="6624657"/>
            <a:ext cx="990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J. S. Zammit. End-to-End Trainable Deep Tensor Completion Algorithms with Multimodal Data Fusion for Anticancer Drug Synergy Prediction, 2023.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E92ED-FF6C-A281-6527-BEE2AE91C5BA}"/>
              </a:ext>
            </a:extLst>
          </p:cNvPr>
          <p:cNvSpPr/>
          <p:nvPr/>
        </p:nvSpPr>
        <p:spPr>
          <a:xfrm>
            <a:off x="6541273" y="1243752"/>
            <a:ext cx="4565295" cy="437321"/>
          </a:xfrm>
          <a:prstGeom prst="rect">
            <a:avLst/>
          </a:prstGeom>
          <a:solidFill>
            <a:srgbClr val="08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291C8F-6849-8B1B-FDC3-D94D412B84CF}"/>
              </a:ext>
            </a:extLst>
          </p:cNvPr>
          <p:cNvSpPr txBox="1"/>
          <p:nvPr/>
        </p:nvSpPr>
        <p:spPr>
          <a:xfrm>
            <a:off x="7363346" y="1243229"/>
            <a:ext cx="271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TC Algorithms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F27AE5-80BB-E0F8-4BE6-0236C545FF65}"/>
              </a:ext>
            </a:extLst>
          </p:cNvPr>
          <p:cNvSpPr txBox="1"/>
          <p:nvPr/>
        </p:nvSpPr>
        <p:spPr>
          <a:xfrm>
            <a:off x="6540933" y="1693509"/>
            <a:ext cx="456563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CANDECOMP/PARAFAC-Weighted Optimization (</a:t>
            </a:r>
            <a:r>
              <a:rPr lang="en-CA" sz="1600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CP-WOPT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Convolutional Sparse Tensor Completion (</a:t>
            </a:r>
            <a:r>
              <a:rPr lang="en-CA" sz="1600" b="1" dirty="0" err="1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CoSTCo</a:t>
            </a:r>
            <a:r>
              <a:rPr lang="en-CA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9B21D-87AC-C948-01E9-E0235129EF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430"/>
          <a:stretch/>
        </p:blipFill>
        <p:spPr>
          <a:xfrm>
            <a:off x="5596720" y="1022902"/>
            <a:ext cx="896820" cy="75844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AD748E9-B48E-A67F-6DAB-2941E7A9204C}"/>
              </a:ext>
            </a:extLst>
          </p:cNvPr>
          <p:cNvSpPr/>
          <p:nvPr/>
        </p:nvSpPr>
        <p:spPr>
          <a:xfrm>
            <a:off x="135898" y="987292"/>
            <a:ext cx="869806" cy="5101603"/>
          </a:xfrm>
          <a:prstGeom prst="rect">
            <a:avLst/>
          </a:prstGeom>
          <a:solidFill>
            <a:srgbClr val="08295C"/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4243343-746F-A8FD-E051-7AAD54A6EA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396"/>
          <a:stretch/>
        </p:blipFill>
        <p:spPr>
          <a:xfrm>
            <a:off x="3786779" y="1078557"/>
            <a:ext cx="896818" cy="767710"/>
          </a:xfrm>
          <a:prstGeom prst="rect">
            <a:avLst/>
          </a:prstGeom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B9A6F13-F890-FC55-01B4-433D653EF9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/>
      <p:bldP spid="32" grpId="0"/>
      <p:bldP spid="34" grpId="0" animBg="1"/>
      <p:bldP spid="35" grpId="0"/>
      <p:bldP spid="36" grpId="0" animBg="1"/>
      <p:bldP spid="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D08EED-EF50-03D9-6BE2-44EB3A6B3232}"/>
              </a:ext>
            </a:extLst>
          </p:cNvPr>
          <p:cNvSpPr/>
          <p:nvPr/>
        </p:nvSpPr>
        <p:spPr>
          <a:xfrm>
            <a:off x="7263068" y="3115950"/>
            <a:ext cx="4260571" cy="400110"/>
          </a:xfrm>
          <a:prstGeom prst="rect">
            <a:avLst/>
          </a:prstGeom>
          <a:solidFill>
            <a:srgbClr val="0829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78127-4A4F-486B-5C4B-D70033A27C5C}"/>
              </a:ext>
            </a:extLst>
          </p:cNvPr>
          <p:cNvSpPr txBox="1"/>
          <p:nvPr/>
        </p:nvSpPr>
        <p:spPr>
          <a:xfrm>
            <a:off x="7266341" y="1621345"/>
            <a:ext cx="4257298" cy="1264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High-Dimensional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Predictive Accuracy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of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8295C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DE08-0060-A91E-FD68-053043398E77}"/>
              </a:ext>
            </a:extLst>
          </p:cNvPr>
          <p:cNvSpPr/>
          <p:nvPr/>
        </p:nvSpPr>
        <p:spPr>
          <a:xfrm>
            <a:off x="7263706" y="1211651"/>
            <a:ext cx="4260571" cy="400110"/>
          </a:xfrm>
          <a:prstGeom prst="rect">
            <a:avLst/>
          </a:prstGeom>
          <a:solidFill>
            <a:srgbClr val="0829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AC7D4-D4A3-BDC5-C00F-E8A6EF98EA81}"/>
              </a:ext>
            </a:extLst>
          </p:cNvPr>
          <p:cNvSpPr txBox="1"/>
          <p:nvPr/>
        </p:nvSpPr>
        <p:spPr>
          <a:xfrm>
            <a:off x="8582575" y="1236537"/>
            <a:ext cx="24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8E849-BAC2-EBFA-698F-9E2D9C1C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17" y="286907"/>
            <a:ext cx="11070167" cy="61555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Deep Tensor Factorization (DTF)</a:t>
            </a:r>
          </a:p>
        </p:txBody>
      </p:sp>
      <p:pic>
        <p:nvPicPr>
          <p:cNvPr id="7" name="Picture 6" descr="A picture containing diagram, text, line, design&#10;&#10;Description automatically generated">
            <a:extLst>
              <a:ext uri="{FF2B5EF4-FFF2-40B4-BE49-F238E27FC236}">
                <a16:creationId xmlns:a16="http://schemas.microsoft.com/office/drawing/2014/main" id="{13C9B818-FBAE-621B-CA34-986C243B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8" y="1309740"/>
            <a:ext cx="6447432" cy="419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C8312C-A88C-927B-E666-5108C069A02A}"/>
              </a:ext>
            </a:extLst>
          </p:cNvPr>
          <p:cNvSpPr txBox="1"/>
          <p:nvPr/>
        </p:nvSpPr>
        <p:spPr>
          <a:xfrm>
            <a:off x="2712424" y="4550173"/>
            <a:ext cx="1520703" cy="523220"/>
          </a:xfrm>
          <a:prstGeom prst="rect">
            <a:avLst/>
          </a:prstGeom>
          <a:solidFill>
            <a:srgbClr val="08295C"/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decomposition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F9343-E0BB-BA9B-32DC-13CEEF615D1B}"/>
              </a:ext>
            </a:extLst>
          </p:cNvPr>
          <p:cNvSpPr txBox="1"/>
          <p:nvPr/>
        </p:nvSpPr>
        <p:spPr>
          <a:xfrm>
            <a:off x="3896310" y="5344600"/>
            <a:ext cx="1367506" cy="523220"/>
          </a:xfrm>
          <a:prstGeom prst="rect">
            <a:avLst/>
          </a:prstGeom>
          <a:solidFill>
            <a:srgbClr val="08295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Network(DNN)</a:t>
            </a:r>
          </a:p>
        </p:txBody>
      </p:sp>
      <p:pic>
        <p:nvPicPr>
          <p:cNvPr id="16" name="Graphic 15" descr="Thought outline">
            <a:extLst>
              <a:ext uri="{FF2B5EF4-FFF2-40B4-BE49-F238E27FC236}">
                <a16:creationId xmlns:a16="http://schemas.microsoft.com/office/drawing/2014/main" id="{97FDFD2E-EF7E-200D-843D-6B240F338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7708" y="4786376"/>
            <a:ext cx="665360" cy="6653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588E99-AD99-A2E2-C916-952D07562205}"/>
              </a:ext>
            </a:extLst>
          </p:cNvPr>
          <p:cNvSpPr/>
          <p:nvPr/>
        </p:nvSpPr>
        <p:spPr>
          <a:xfrm>
            <a:off x="7263068" y="4786376"/>
            <a:ext cx="4257298" cy="781372"/>
          </a:xfrm>
          <a:prstGeom prst="rect">
            <a:avLst/>
          </a:prstGeom>
          <a:solidFill>
            <a:srgbClr val="0028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Q: How can we improve the DTF to end-to-end based?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66574-EB5E-7752-CDB6-FFE4036C4E2C}"/>
              </a:ext>
            </a:extLst>
          </p:cNvPr>
          <p:cNvSpPr txBox="1"/>
          <p:nvPr/>
        </p:nvSpPr>
        <p:spPr>
          <a:xfrm>
            <a:off x="601036" y="3742634"/>
            <a:ext cx="815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F7213-85A2-035F-DAFE-09F447FEBABA}"/>
              </a:ext>
            </a:extLst>
          </p:cNvPr>
          <p:cNvSpPr txBox="1"/>
          <p:nvPr/>
        </p:nvSpPr>
        <p:spPr>
          <a:xfrm rot="18873664">
            <a:off x="1612885" y="3402230"/>
            <a:ext cx="12002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9C576-89F5-EB84-B578-D69F9859D01A}"/>
              </a:ext>
            </a:extLst>
          </p:cNvPr>
          <p:cNvSpPr txBox="1"/>
          <p:nvPr/>
        </p:nvSpPr>
        <p:spPr>
          <a:xfrm rot="16200000">
            <a:off x="-107425" y="2765267"/>
            <a:ext cx="815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ECF1E-A359-2BF1-253C-29BFFD78B2BF}"/>
              </a:ext>
            </a:extLst>
          </p:cNvPr>
          <p:cNvSpPr txBox="1"/>
          <p:nvPr/>
        </p:nvSpPr>
        <p:spPr>
          <a:xfrm>
            <a:off x="6090655" y="2556649"/>
            <a:ext cx="9335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Score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38E41B-3994-17E4-1D15-4A80B36EE5EF}"/>
              </a:ext>
            </a:extLst>
          </p:cNvPr>
          <p:cNvCxnSpPr/>
          <p:nvPr/>
        </p:nvCxnSpPr>
        <p:spPr>
          <a:xfrm flipV="1">
            <a:off x="4580063" y="3429000"/>
            <a:ext cx="683753" cy="1757445"/>
          </a:xfrm>
          <a:prstGeom prst="straightConnector1">
            <a:avLst/>
          </a:prstGeom>
          <a:ln w="44450">
            <a:solidFill>
              <a:srgbClr val="08295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343ABC-69BD-2C47-D9D5-11BC312BE5D3}"/>
              </a:ext>
            </a:extLst>
          </p:cNvPr>
          <p:cNvCxnSpPr/>
          <p:nvPr/>
        </p:nvCxnSpPr>
        <p:spPr>
          <a:xfrm flipH="1" flipV="1">
            <a:off x="3394545" y="3298824"/>
            <a:ext cx="223326" cy="1099921"/>
          </a:xfrm>
          <a:prstGeom prst="straightConnector1">
            <a:avLst/>
          </a:prstGeom>
          <a:ln w="44450">
            <a:solidFill>
              <a:srgbClr val="0829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4A9B70-BBB7-7929-FAFD-E803CF190A28}"/>
              </a:ext>
            </a:extLst>
          </p:cNvPr>
          <p:cNvSpPr txBox="1"/>
          <p:nvPr/>
        </p:nvSpPr>
        <p:spPr>
          <a:xfrm>
            <a:off x="7265703" y="3525644"/>
            <a:ext cx="4257298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End-to-End Trainability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Selection Sensitivity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Curse of Dimensionality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8295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5B43E-7721-7266-DBA9-E6EEA48980E5}"/>
              </a:ext>
            </a:extLst>
          </p:cNvPr>
          <p:cNvSpPr txBox="1"/>
          <p:nvPr/>
        </p:nvSpPr>
        <p:spPr>
          <a:xfrm>
            <a:off x="8482116" y="3145485"/>
            <a:ext cx="24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pic>
        <p:nvPicPr>
          <p:cNvPr id="33" name="Graphic 32" descr="Thumbs up sign with solid fill">
            <a:extLst>
              <a:ext uri="{FF2B5EF4-FFF2-40B4-BE49-F238E27FC236}">
                <a16:creationId xmlns:a16="http://schemas.microsoft.com/office/drawing/2014/main" id="{3CD1BD97-6C48-D65E-6498-3FF332B0B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3720" y="1179774"/>
            <a:ext cx="455648" cy="455648"/>
          </a:xfrm>
          <a:prstGeom prst="rect">
            <a:avLst/>
          </a:prstGeom>
        </p:spPr>
      </p:pic>
      <p:pic>
        <p:nvPicPr>
          <p:cNvPr id="35" name="Graphic 34" descr="Thumbs Down with solid fill">
            <a:extLst>
              <a:ext uri="{FF2B5EF4-FFF2-40B4-BE49-F238E27FC236}">
                <a16:creationId xmlns:a16="http://schemas.microsoft.com/office/drawing/2014/main" id="{D9E50284-2CE5-E244-CE76-7EB3B104A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3183" y="3071007"/>
            <a:ext cx="506185" cy="5061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6CBCD61-1B08-26D2-92A7-7899D558373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4438"/>
          <a:stretch/>
        </p:blipFill>
        <p:spPr>
          <a:xfrm flipH="1">
            <a:off x="10717128" y="3582477"/>
            <a:ext cx="670283" cy="6011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20D3E6-CF58-F084-A1C1-94B5403B59E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4438"/>
          <a:stretch/>
        </p:blipFill>
        <p:spPr>
          <a:xfrm flipH="1">
            <a:off x="10721447" y="1835512"/>
            <a:ext cx="665964" cy="6103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2DEE242-9785-861E-D64E-4EF5CD8C12B1}"/>
              </a:ext>
            </a:extLst>
          </p:cNvPr>
          <p:cNvSpPr txBox="1"/>
          <p:nvPr/>
        </p:nvSpPr>
        <p:spPr>
          <a:xfrm>
            <a:off x="7263068" y="5571418"/>
            <a:ext cx="42572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DSCP 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7A57401-EB66-9630-84B3-CDC493BA5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71B5A35-1BE0-F434-1A9E-52CAA36D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54272"/>
              </p:ext>
            </p:extLst>
          </p:nvPr>
        </p:nvGraphicFramePr>
        <p:xfrm>
          <a:off x="117579" y="4211744"/>
          <a:ext cx="2465760" cy="1871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440">
                  <a:extLst>
                    <a:ext uri="{9D8B030D-6E8A-4147-A177-3AD203B41FA5}">
                      <a16:colId xmlns:a16="http://schemas.microsoft.com/office/drawing/2014/main" val="356298713"/>
                    </a:ext>
                  </a:extLst>
                </a:gridCol>
                <a:gridCol w="616440">
                  <a:extLst>
                    <a:ext uri="{9D8B030D-6E8A-4147-A177-3AD203B41FA5}">
                      <a16:colId xmlns:a16="http://schemas.microsoft.com/office/drawing/2014/main" val="4166068214"/>
                    </a:ext>
                  </a:extLst>
                </a:gridCol>
                <a:gridCol w="616440">
                  <a:extLst>
                    <a:ext uri="{9D8B030D-6E8A-4147-A177-3AD203B41FA5}">
                      <a16:colId xmlns:a16="http://schemas.microsoft.com/office/drawing/2014/main" val="4059843556"/>
                    </a:ext>
                  </a:extLst>
                </a:gridCol>
                <a:gridCol w="616440">
                  <a:extLst>
                    <a:ext uri="{9D8B030D-6E8A-4147-A177-3AD203B41FA5}">
                      <a16:colId xmlns:a16="http://schemas.microsoft.com/office/drawing/2014/main" val="943030778"/>
                    </a:ext>
                  </a:extLst>
                </a:gridCol>
              </a:tblGrid>
              <a:tr h="27157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SL Interaction Table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36386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</a:p>
                    <a:p>
                      <a:pPr algn="ctr"/>
                      <a:r>
                        <a:rPr lang="en-US" sz="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11229"/>
                  </a:ext>
                </a:extLst>
              </a:tr>
              <a:tr h="1583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TTC31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0882"/>
                  </a:ext>
                </a:extLst>
              </a:tr>
              <a:tr h="1583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BMPR1A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SKCM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87692"/>
                  </a:ext>
                </a:extLst>
              </a:tr>
              <a:tr h="4751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892"/>
                  </a:ext>
                </a:extLst>
              </a:tr>
              <a:tr h="1583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5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5" grpId="0" animBg="1"/>
      <p:bldP spid="26" grpId="0" animBg="1"/>
      <p:bldP spid="27" grpId="0"/>
      <p:bldP spid="18" grpId="0" animBg="1"/>
      <p:bldP spid="29" grpId="0" animBg="1"/>
      <p:bldP spid="31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AC62-848C-FBED-319F-44E66E37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54" y="457400"/>
            <a:ext cx="5310495" cy="61555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Research 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CF048-D3BC-CEBB-5AFC-B5F6AD5E9E8A}"/>
              </a:ext>
            </a:extLst>
          </p:cNvPr>
          <p:cNvSpPr/>
          <p:nvPr/>
        </p:nvSpPr>
        <p:spPr>
          <a:xfrm>
            <a:off x="1174282" y="2059807"/>
            <a:ext cx="6882064" cy="96252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Evaluate DSCP algorithm to predict SL interaction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3039F-180D-5E41-753A-92558AA21170}"/>
              </a:ext>
            </a:extLst>
          </p:cNvPr>
          <p:cNvSpPr/>
          <p:nvPr/>
        </p:nvSpPr>
        <p:spPr>
          <a:xfrm>
            <a:off x="4085403" y="3756556"/>
            <a:ext cx="6882064" cy="1037173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Benchmark its performance with two-stages models 	(DTF and Deep Synergy)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ABB710-04D7-C4D3-F15F-04FB3AA4F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47"/>
          <a:stretch/>
        </p:blipFill>
        <p:spPr>
          <a:xfrm>
            <a:off x="1174282" y="2150833"/>
            <a:ext cx="917635" cy="78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DA19C-E231-B891-D48C-F85CCCA6D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69"/>
          <a:stretch/>
        </p:blipFill>
        <p:spPr>
          <a:xfrm>
            <a:off x="4147516" y="3879237"/>
            <a:ext cx="935596" cy="791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AB4DD-E6FE-EF44-DCEE-A60FCCEFEB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52"/>
          <a:stretch/>
        </p:blipFill>
        <p:spPr>
          <a:xfrm>
            <a:off x="192505" y="67377"/>
            <a:ext cx="1212306" cy="100557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AAEE78-2B99-58AC-68B0-D7F441782CBA}"/>
              </a:ext>
            </a:extLst>
          </p:cNvPr>
          <p:cNvGrpSpPr/>
          <p:nvPr/>
        </p:nvGrpSpPr>
        <p:grpSpPr>
          <a:xfrm>
            <a:off x="7049723" y="2719384"/>
            <a:ext cx="1006623" cy="1037174"/>
            <a:chOff x="7962088" y="930442"/>
            <a:chExt cx="700480" cy="700480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96DA107C-F35B-0AFB-F232-267280D08C6F}"/>
                </a:ext>
              </a:extLst>
            </p:cNvPr>
            <p:cNvSpPr/>
            <p:nvPr/>
          </p:nvSpPr>
          <p:spPr>
            <a:xfrm>
              <a:off x="7962088" y="930442"/>
              <a:ext cx="700480" cy="7004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8295C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Down Arrow 4">
              <a:extLst>
                <a:ext uri="{FF2B5EF4-FFF2-40B4-BE49-F238E27FC236}">
                  <a16:creationId xmlns:a16="http://schemas.microsoft.com/office/drawing/2014/main" id="{6C1F1E0A-E55F-6200-4B80-780CC1C234E9}"/>
                </a:ext>
              </a:extLst>
            </p:cNvPr>
            <p:cNvSpPr txBox="1"/>
            <p:nvPr/>
          </p:nvSpPr>
          <p:spPr>
            <a:xfrm>
              <a:off x="8119696" y="930442"/>
              <a:ext cx="385264" cy="52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38A613D-DD33-2B3B-8A80-2EA0A708F6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FD0D8-5EA8-F044-9980-FA7AFED0F8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7117C-436A-CDAD-9108-0C3A4263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489041"/>
            <a:ext cx="11070167" cy="615553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D8ABE-CE82-C337-8284-2F87512F4654}"/>
              </a:ext>
            </a:extLst>
          </p:cNvPr>
          <p:cNvSpPr txBox="1"/>
          <p:nvPr/>
        </p:nvSpPr>
        <p:spPr>
          <a:xfrm>
            <a:off x="1426319" y="1680419"/>
            <a:ext cx="2396690" cy="369332"/>
          </a:xfrm>
          <a:prstGeom prst="rect">
            <a:avLst/>
          </a:prstGeom>
          <a:solidFill>
            <a:srgbClr val="08295C"/>
          </a:solidFill>
          <a:ln w="44450">
            <a:solidFill>
              <a:srgbClr val="0829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2C19-A7DB-EE12-E999-350C73C0FF40}"/>
              </a:ext>
            </a:extLst>
          </p:cNvPr>
          <p:cNvSpPr txBox="1"/>
          <p:nvPr/>
        </p:nvSpPr>
        <p:spPr>
          <a:xfrm>
            <a:off x="1426319" y="2300826"/>
            <a:ext cx="23966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408C0-4591-F94E-6CC2-C1A07B36633E}"/>
              </a:ext>
            </a:extLst>
          </p:cNvPr>
          <p:cNvSpPr txBox="1"/>
          <p:nvPr/>
        </p:nvSpPr>
        <p:spPr>
          <a:xfrm>
            <a:off x="1426319" y="2932645"/>
            <a:ext cx="23966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63CFF-AD41-14E2-DBAF-1ECD139C8AE6}"/>
              </a:ext>
            </a:extLst>
          </p:cNvPr>
          <p:cNvSpPr txBox="1"/>
          <p:nvPr/>
        </p:nvSpPr>
        <p:spPr>
          <a:xfrm>
            <a:off x="1426319" y="3566425"/>
            <a:ext cx="23966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5D2C1-D13C-DB36-6315-80FC97900819}"/>
              </a:ext>
            </a:extLst>
          </p:cNvPr>
          <p:cNvSpPr txBox="1"/>
          <p:nvPr/>
        </p:nvSpPr>
        <p:spPr>
          <a:xfrm>
            <a:off x="1426319" y="4200205"/>
            <a:ext cx="239669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44450"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 Interaction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970393-A0CF-6700-A543-692077DD4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02"/>
          <a:stretch/>
        </p:blipFill>
        <p:spPr>
          <a:xfrm>
            <a:off x="560917" y="1486148"/>
            <a:ext cx="896336" cy="76455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F61EE4-BD3A-137F-4E5F-66E0453DE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28496"/>
              </p:ext>
            </p:extLst>
          </p:nvPr>
        </p:nvGraphicFramePr>
        <p:xfrm>
          <a:off x="4962597" y="1849972"/>
          <a:ext cx="5222552" cy="253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38">
                  <a:extLst>
                    <a:ext uri="{9D8B030D-6E8A-4147-A177-3AD203B41FA5}">
                      <a16:colId xmlns:a16="http://schemas.microsoft.com/office/drawing/2014/main" val="1892882633"/>
                    </a:ext>
                  </a:extLst>
                </a:gridCol>
                <a:gridCol w="1305638">
                  <a:extLst>
                    <a:ext uri="{9D8B030D-6E8A-4147-A177-3AD203B41FA5}">
                      <a16:colId xmlns:a16="http://schemas.microsoft.com/office/drawing/2014/main" val="2535224925"/>
                    </a:ext>
                  </a:extLst>
                </a:gridCol>
                <a:gridCol w="1305638">
                  <a:extLst>
                    <a:ext uri="{9D8B030D-6E8A-4147-A177-3AD203B41FA5}">
                      <a16:colId xmlns:a16="http://schemas.microsoft.com/office/drawing/2014/main" val="989655906"/>
                    </a:ext>
                  </a:extLst>
                </a:gridCol>
                <a:gridCol w="1305638">
                  <a:extLst>
                    <a:ext uri="{9D8B030D-6E8A-4147-A177-3AD203B41FA5}">
                      <a16:colId xmlns:a16="http://schemas.microsoft.com/office/drawing/2014/main" val="31576689"/>
                    </a:ext>
                  </a:extLst>
                </a:gridCol>
              </a:tblGrid>
              <a:tr h="33568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SL Interaction Data</a:t>
                      </a:r>
                    </a:p>
                  </a:txBody>
                  <a:tcPr>
                    <a:solidFill>
                      <a:srgbClr val="00285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95282"/>
                  </a:ext>
                </a:extLst>
              </a:tr>
              <a:tr h="6294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inter.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51857"/>
                  </a:ext>
                </a:extLst>
              </a:tr>
              <a:tr h="377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TTC31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47113"/>
                  </a:ext>
                </a:extLst>
              </a:tr>
              <a:tr h="377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BMPR1A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SKCM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1382"/>
                  </a:ext>
                </a:extLst>
              </a:tr>
              <a:tr h="43689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37804"/>
                  </a:ext>
                </a:extLst>
              </a:tr>
              <a:tr h="377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8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1930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2D7B2E-C9E1-A121-76B4-8A2F4F503F4E}"/>
              </a:ext>
            </a:extLst>
          </p:cNvPr>
          <p:cNvCxnSpPr>
            <a:cxnSpLocks/>
          </p:cNvCxnSpPr>
          <p:nvPr/>
        </p:nvCxnSpPr>
        <p:spPr>
          <a:xfrm flipH="1" flipV="1">
            <a:off x="3902044" y="4391950"/>
            <a:ext cx="1656784" cy="940541"/>
          </a:xfrm>
          <a:prstGeom prst="straightConnector1">
            <a:avLst/>
          </a:prstGeom>
          <a:ln w="38100">
            <a:solidFill>
              <a:srgbClr val="0028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8D895-4B2C-EE9D-6CE8-F57C4A004535}"/>
              </a:ext>
            </a:extLst>
          </p:cNvPr>
          <p:cNvSpPr/>
          <p:nvPr/>
        </p:nvSpPr>
        <p:spPr>
          <a:xfrm>
            <a:off x="5223850" y="5517156"/>
            <a:ext cx="1543615" cy="52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85C"/>
                </a:solidFill>
              </a:rPr>
              <a:t>Binary Outcome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E6498-A63A-0D30-E22D-44D2B92C3CBB}"/>
              </a:ext>
            </a:extLst>
          </p:cNvPr>
          <p:cNvCxnSpPr>
            <a:cxnSpLocks/>
          </p:cNvCxnSpPr>
          <p:nvPr/>
        </p:nvCxnSpPr>
        <p:spPr>
          <a:xfrm>
            <a:off x="6870072" y="5763686"/>
            <a:ext cx="716732" cy="0"/>
          </a:xfrm>
          <a:prstGeom prst="straightConnector1">
            <a:avLst/>
          </a:prstGeom>
          <a:ln w="38100">
            <a:solidFill>
              <a:srgbClr val="0028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3E3642-B02B-3965-64B9-B9D098604F2D}"/>
              </a:ext>
            </a:extLst>
          </p:cNvPr>
          <p:cNvSpPr/>
          <p:nvPr/>
        </p:nvSpPr>
        <p:spPr>
          <a:xfrm>
            <a:off x="7689411" y="5517156"/>
            <a:ext cx="1861995" cy="52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85C"/>
                </a:solidFill>
              </a:rPr>
              <a:t>Classification</a:t>
            </a:r>
          </a:p>
          <a:p>
            <a:pPr algn="ctr"/>
            <a:r>
              <a:rPr lang="en-US" b="1" dirty="0">
                <a:solidFill>
                  <a:srgbClr val="00285C"/>
                </a:solidFill>
              </a:rPr>
              <a:t>Problem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A949F6-F221-D3CC-FA47-016E30B57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55"/>
          <a:stretch/>
        </p:blipFill>
        <p:spPr>
          <a:xfrm>
            <a:off x="9654013" y="5426704"/>
            <a:ext cx="719570" cy="6155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23D5D6-6387-5F02-DE3F-DD2C64682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91"/>
          <a:stretch/>
        </p:blipFill>
        <p:spPr>
          <a:xfrm>
            <a:off x="118212" y="295395"/>
            <a:ext cx="988930" cy="8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B63-808C-2EDD-0A41-5BB2D0FC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7" y="413747"/>
            <a:ext cx="11070167" cy="615553"/>
          </a:xfrm>
        </p:spPr>
        <p:txBody>
          <a:bodyPr/>
          <a:lstStyle/>
          <a:p>
            <a:r>
              <a:rPr lang="en-US" dirty="0"/>
              <a:t>Data Preprocessing and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C262C-4298-F076-C9E8-67B71B8E0714}"/>
              </a:ext>
            </a:extLst>
          </p:cNvPr>
          <p:cNvSpPr txBox="1"/>
          <p:nvPr/>
        </p:nvSpPr>
        <p:spPr>
          <a:xfrm>
            <a:off x="1789553" y="1791693"/>
            <a:ext cx="2396690" cy="369332"/>
          </a:xfrm>
          <a:prstGeom prst="rect">
            <a:avLst/>
          </a:prstGeom>
          <a:solidFill>
            <a:srgbClr val="08295C"/>
          </a:solidFill>
          <a:ln w="44450">
            <a:solidFill>
              <a:srgbClr val="0829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60FD6-8457-AF0F-90BE-5EDDF43421AE}"/>
              </a:ext>
            </a:extLst>
          </p:cNvPr>
          <p:cNvSpPr txBox="1"/>
          <p:nvPr/>
        </p:nvSpPr>
        <p:spPr>
          <a:xfrm>
            <a:off x="7430417" y="1748611"/>
            <a:ext cx="2396690" cy="369332"/>
          </a:xfrm>
          <a:prstGeom prst="rect">
            <a:avLst/>
          </a:prstGeom>
          <a:solidFill>
            <a:srgbClr val="08295C"/>
          </a:solidFill>
          <a:ln w="44450">
            <a:solidFill>
              <a:srgbClr val="0829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Tensor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73384-C855-C70D-D80D-2B12E916367F}"/>
              </a:ext>
            </a:extLst>
          </p:cNvPr>
          <p:cNvSpPr txBox="1"/>
          <p:nvPr/>
        </p:nvSpPr>
        <p:spPr>
          <a:xfrm>
            <a:off x="1789553" y="2412100"/>
            <a:ext cx="239669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irrelevant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2832E-3234-D6E0-4D0B-D60F4D0C4177}"/>
              </a:ext>
            </a:extLst>
          </p:cNvPr>
          <p:cNvSpPr txBox="1"/>
          <p:nvPr/>
        </p:nvSpPr>
        <p:spPr>
          <a:xfrm>
            <a:off x="1789553" y="3400700"/>
            <a:ext cx="239669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into Cancer genes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537EB-E22F-5267-AFA0-8AC438498999}"/>
              </a:ext>
            </a:extLst>
          </p:cNvPr>
          <p:cNvSpPr txBox="1"/>
          <p:nvPr/>
        </p:nvSpPr>
        <p:spPr>
          <a:xfrm>
            <a:off x="7336570" y="4937946"/>
            <a:ext cx="258438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44450"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Tensor shape:</a:t>
            </a:r>
          </a:p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2075 x 2075 x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CFD194-FB47-402D-601C-78775D426434}"/>
              </a:ext>
            </a:extLst>
          </p:cNvPr>
          <p:cNvSpPr txBox="1"/>
          <p:nvPr/>
        </p:nvSpPr>
        <p:spPr>
          <a:xfrm>
            <a:off x="1789553" y="5092439"/>
            <a:ext cx="2396690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44450"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Observations:</a:t>
            </a:r>
          </a:p>
          <a:p>
            <a:pPr algn="ctr"/>
            <a:r>
              <a:rPr lang="en-US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67748</a:t>
            </a:r>
            <a:endParaRPr lang="en-US" dirty="0">
              <a:solidFill>
                <a:srgbClr val="0829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2BB3C9-50E6-541E-7C46-1988BAC4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03"/>
          <a:stretch/>
        </p:blipFill>
        <p:spPr>
          <a:xfrm>
            <a:off x="7227739" y="217050"/>
            <a:ext cx="1241882" cy="10754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2870B1-5D08-7E60-59BB-8AF7B03AA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02"/>
          <a:stretch/>
        </p:blipFill>
        <p:spPr>
          <a:xfrm>
            <a:off x="802826" y="1594080"/>
            <a:ext cx="896337" cy="7645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DA4D5-B197-EE4D-8F21-5FF4BFB4E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44"/>
          <a:stretch/>
        </p:blipFill>
        <p:spPr>
          <a:xfrm>
            <a:off x="6534081" y="1594080"/>
            <a:ext cx="896336" cy="774938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3329B38-7C8F-5A3C-0D5E-3B93C87280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934CE8-B897-AD88-31A2-ECDB10C21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570" y="2207144"/>
            <a:ext cx="2501900" cy="264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26964F-5EA3-7AB7-1738-08A96BB54396}"/>
              </a:ext>
            </a:extLst>
          </p:cNvPr>
          <p:cNvSpPr txBox="1"/>
          <p:nvPr/>
        </p:nvSpPr>
        <p:spPr>
          <a:xfrm>
            <a:off x="1789553" y="4220459"/>
            <a:ext cx="239669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Leave-One-Drug-Out</a:t>
            </a:r>
          </a:p>
          <a:p>
            <a:pPr algn="ctr"/>
            <a:r>
              <a:rPr lang="en-US" dirty="0">
                <a:solidFill>
                  <a:srgbClr val="0829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CFA5C-4AAC-A667-BD43-FAB46BCBF2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64"/>
          <a:stretch/>
        </p:blipFill>
        <p:spPr>
          <a:xfrm rot="5400000">
            <a:off x="4838456" y="2841871"/>
            <a:ext cx="1633656" cy="14104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05F011-02C2-7811-21FF-47BA969EFE89}"/>
              </a:ext>
            </a:extLst>
          </p:cNvPr>
          <p:cNvCxnSpPr>
            <a:cxnSpLocks/>
          </p:cNvCxnSpPr>
          <p:nvPr/>
        </p:nvCxnSpPr>
        <p:spPr>
          <a:xfrm>
            <a:off x="5423649" y="1082816"/>
            <a:ext cx="0" cy="2063183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3001E-8659-05CD-5924-C0EA1A7D90C8}"/>
              </a:ext>
            </a:extLst>
          </p:cNvPr>
          <p:cNvCxnSpPr>
            <a:cxnSpLocks/>
          </p:cNvCxnSpPr>
          <p:nvPr/>
        </p:nvCxnSpPr>
        <p:spPr>
          <a:xfrm>
            <a:off x="5423649" y="3952392"/>
            <a:ext cx="0" cy="2394087"/>
          </a:xfrm>
          <a:prstGeom prst="line">
            <a:avLst/>
          </a:prstGeom>
          <a:ln w="31750">
            <a:solidFill>
              <a:srgbClr val="0829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4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5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AC62-848C-FBED-319F-44E66E37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54" y="457400"/>
            <a:ext cx="5310495" cy="61555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Research Objectives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AAEE78-2B99-58AC-68B0-D7F441782CBA}"/>
              </a:ext>
            </a:extLst>
          </p:cNvPr>
          <p:cNvGrpSpPr/>
          <p:nvPr/>
        </p:nvGrpSpPr>
        <p:grpSpPr>
          <a:xfrm>
            <a:off x="7049723" y="2719384"/>
            <a:ext cx="1006623" cy="1037174"/>
            <a:chOff x="7962088" y="930442"/>
            <a:chExt cx="700480" cy="700480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96DA107C-F35B-0AFB-F232-267280D08C6F}"/>
                </a:ext>
              </a:extLst>
            </p:cNvPr>
            <p:cNvSpPr/>
            <p:nvPr/>
          </p:nvSpPr>
          <p:spPr>
            <a:xfrm>
              <a:off x="7962088" y="930442"/>
              <a:ext cx="700480" cy="7004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08295C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Down Arrow 4">
              <a:extLst>
                <a:ext uri="{FF2B5EF4-FFF2-40B4-BE49-F238E27FC236}">
                  <a16:creationId xmlns:a16="http://schemas.microsoft.com/office/drawing/2014/main" id="{6C1F1E0A-E55F-6200-4B80-780CC1C234E9}"/>
                </a:ext>
              </a:extLst>
            </p:cNvPr>
            <p:cNvSpPr txBox="1"/>
            <p:nvPr/>
          </p:nvSpPr>
          <p:spPr>
            <a:xfrm>
              <a:off x="8119696" y="930442"/>
              <a:ext cx="385264" cy="52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B0CF048-D3BC-CEBB-5AFC-B5F6AD5E9E8A}"/>
              </a:ext>
            </a:extLst>
          </p:cNvPr>
          <p:cNvSpPr/>
          <p:nvPr/>
        </p:nvSpPr>
        <p:spPr>
          <a:xfrm>
            <a:off x="1174282" y="2059807"/>
            <a:ext cx="6882064" cy="9625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Evaluate DSCP algorithm to predict SL interaction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3039F-180D-5E41-753A-92558AA21170}"/>
              </a:ext>
            </a:extLst>
          </p:cNvPr>
          <p:cNvSpPr/>
          <p:nvPr/>
        </p:nvSpPr>
        <p:spPr>
          <a:xfrm>
            <a:off x="4085403" y="3756556"/>
            <a:ext cx="6882064" cy="1037173"/>
          </a:xfrm>
          <a:prstGeom prst="rect">
            <a:avLst/>
          </a:prstGeom>
          <a:noFill/>
          <a:ln w="44450"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002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Benchmark its performance with two-stages models 	(DTF and Deep Synergy)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ABB710-04D7-C4D3-F15F-04FB3AA4F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47"/>
          <a:stretch/>
        </p:blipFill>
        <p:spPr>
          <a:xfrm>
            <a:off x="1174282" y="2150833"/>
            <a:ext cx="917635" cy="78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DA19C-E231-B891-D48C-F85CCCA6D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69"/>
          <a:stretch/>
        </p:blipFill>
        <p:spPr>
          <a:xfrm>
            <a:off x="4147516" y="3879237"/>
            <a:ext cx="935596" cy="791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AB4DD-E6FE-EF44-DCEE-A60FCCEFEB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52"/>
          <a:stretch/>
        </p:blipFill>
        <p:spPr>
          <a:xfrm>
            <a:off x="192505" y="67377"/>
            <a:ext cx="1212306" cy="1005576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696ACC92-BAA2-C32B-232B-1C74D21D8B26}"/>
              </a:ext>
            </a:extLst>
          </p:cNvPr>
          <p:cNvSpPr/>
          <p:nvPr/>
        </p:nvSpPr>
        <p:spPr>
          <a:xfrm>
            <a:off x="192505" y="2317075"/>
            <a:ext cx="840049" cy="447988"/>
          </a:xfrm>
          <a:prstGeom prst="rightArrow">
            <a:avLst/>
          </a:prstGeom>
          <a:solidFill>
            <a:srgbClr val="08295C"/>
          </a:solidFill>
          <a:ln>
            <a:solidFill>
              <a:srgbClr val="0829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3ED1-4E03-82A9-5767-E5B5814EEF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11963</TotalTime>
  <Words>1452</Words>
  <Application>Microsoft Macintosh PowerPoint</Application>
  <PresentationFormat>Widescreen</PresentationFormat>
  <Paragraphs>328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CambriaMath</vt:lpstr>
      <vt:lpstr>TimesNewRomanPS</vt:lpstr>
      <vt:lpstr>Aptos</vt:lpstr>
      <vt:lpstr>Aptos Display</vt:lpstr>
      <vt:lpstr>Arial</vt:lpstr>
      <vt:lpstr>Cambria Math</vt:lpstr>
      <vt:lpstr>Century Gothic</vt:lpstr>
      <vt:lpstr>Helvetica</vt:lpstr>
      <vt:lpstr>Times New Roman</vt:lpstr>
      <vt:lpstr>Office Theme</vt:lpstr>
      <vt:lpstr>Predicting Synthetic Lethal Interactions using Machine Learning Algorithms</vt:lpstr>
      <vt:lpstr>Outline</vt:lpstr>
      <vt:lpstr>Synthetic Lethality (SL)</vt:lpstr>
      <vt:lpstr>Tensor &amp; Tensor Completion (TC)</vt:lpstr>
      <vt:lpstr>Deep Tensor Factorization (DTF)</vt:lpstr>
      <vt:lpstr>Research Objectives</vt:lpstr>
      <vt:lpstr>Data Overview</vt:lpstr>
      <vt:lpstr>Data Preprocessing and Integration</vt:lpstr>
      <vt:lpstr>Research Objectives</vt:lpstr>
      <vt:lpstr>Deep Selective CANDECOMP/PARAFAC (DSCP)</vt:lpstr>
      <vt:lpstr>Selective CANDECOMP/PARAFAC (SCP)</vt:lpstr>
      <vt:lpstr>End-to-End Application</vt:lpstr>
      <vt:lpstr>Research Objectives</vt:lpstr>
      <vt:lpstr>Evaluation Metrics</vt:lpstr>
      <vt:lpstr>Results</vt:lpstr>
      <vt:lpstr>Conclusion</vt:lpstr>
      <vt:lpstr>References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Synthetic Lethal Interactions using Machine Learning Algorithm: DSCP</dc:title>
  <dc:creator>Jacqueline Jia</dc:creator>
  <cp:lastModifiedBy>Jacqueline Jia</cp:lastModifiedBy>
  <cp:revision>7</cp:revision>
  <dcterms:created xsi:type="dcterms:W3CDTF">2024-04-13T17:30:30Z</dcterms:created>
  <dcterms:modified xsi:type="dcterms:W3CDTF">2024-04-23T17:44:55Z</dcterms:modified>
</cp:coreProperties>
</file>