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Lst>
  <p:sldIdLst>
    <p:sldId id="258" r:id="rId3"/>
    <p:sldId id="324" r:id="rId4"/>
    <p:sldId id="259" r:id="rId5"/>
    <p:sldId id="260" r:id="rId6"/>
    <p:sldId id="261" r:id="rId7"/>
    <p:sldId id="263" r:id="rId8"/>
    <p:sldId id="264" r:id="rId9"/>
    <p:sldId id="280"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001" autoAdjust="0"/>
    <p:restoredTop sz="94660"/>
  </p:normalViewPr>
  <p:slideViewPr>
    <p:cSldViewPr snapToGrid="0">
      <p:cViewPr varScale="1">
        <p:scale>
          <a:sx n="102" d="100"/>
          <a:sy n="102" d="100"/>
        </p:scale>
        <p:origin x="-96" y="-3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58979475-14C3-47D8-96C3-70E7668C5722}" type="datetimeFigureOut">
              <a:rPr lang="zh-CN" altLang="en-US"/>
              <a:pPr>
                <a:defRPr/>
              </a:pPr>
              <a:t>2014-11-23</a:t>
            </a:fld>
            <a:endParaRPr lang="zh-CN" altLang="en-US"/>
          </a:p>
        </p:txBody>
      </p:sp>
      <p:sp>
        <p:nvSpPr>
          <p:cNvPr id="16" name="Footer Placeholder 4"/>
          <p:cNvSpPr>
            <a:spLocks noGrp="1"/>
          </p:cNvSpPr>
          <p:nvPr>
            <p:ph type="ftr" sz="quarter" idx="11"/>
          </p:nvPr>
        </p:nvSpPr>
        <p:spPr/>
        <p:txBody>
          <a:bodyPr/>
          <a:lstStyle>
            <a:lvl1pPr>
              <a:defRPr/>
            </a:lvl1pPr>
          </a:lstStyle>
          <a:p>
            <a:pPr>
              <a:defRPr/>
            </a:pPr>
            <a:endParaRPr lang="zh-CN" altLang="en-US"/>
          </a:p>
        </p:txBody>
      </p:sp>
      <p:sp>
        <p:nvSpPr>
          <p:cNvPr id="17" name="Slide Number Placeholder 5"/>
          <p:cNvSpPr>
            <a:spLocks noGrp="1"/>
          </p:cNvSpPr>
          <p:nvPr>
            <p:ph type="sldNum" sz="quarter" idx="12"/>
          </p:nvPr>
        </p:nvSpPr>
        <p:spPr/>
        <p:txBody>
          <a:bodyPr/>
          <a:lstStyle>
            <a:lvl1pPr>
              <a:defRPr/>
            </a:lvl1pPr>
          </a:lstStyle>
          <a:p>
            <a:pPr>
              <a:defRPr/>
            </a:pPr>
            <a:fld id="{10BFF3D1-8F9D-4DBE-AB70-682A37700C7B}"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B6D04BD3-00C2-40B6-9E1B-3A8E6DE5EC52}"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9904C46-C80C-4A8D-A693-30C881E1298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rgbClr val="90C226">
                    <a:lumMod val="60000"/>
                    <a:lumOff val="40000"/>
                  </a:srgbClr>
                </a:solidFill>
                <a:latin typeface="Arial"/>
                <a:ea typeface="+mn-ea"/>
              </a:rPr>
              <a:t>“</a:t>
            </a:r>
          </a:p>
        </p:txBody>
      </p:sp>
      <p:sp>
        <p:nvSpPr>
          <p:cNvPr id="6" name="TextBox 21"/>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rgbClr val="90C226">
                    <a:lumMod val="60000"/>
                    <a:lumOff val="40000"/>
                  </a:srgbClr>
                </a:solidFill>
                <a:latin typeface="Arial"/>
                <a:ea typeface="+mn-ea"/>
              </a:rPr>
              <a:t>”</a:t>
            </a:r>
            <a:endParaRPr lang="en-US" dirty="0">
              <a:solidFill>
                <a:srgbClr val="90C226">
                  <a:lumMod val="60000"/>
                  <a:lumOff val="40000"/>
                </a:srgbClr>
              </a:solidFill>
              <a:latin typeface="Arial"/>
              <a:ea typeface="+mn-ea"/>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5CF9A79E-4EB8-4C43-AC96-1D85444DA359}"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C67A8AC0-9D2C-4A46-AC85-DB3A036C77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19B50072-105D-4693-B932-08D2274FE2F7}"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3EA50AC-E06E-4D50-9893-945276F483B4}"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rgbClr val="90C226">
                    <a:lumMod val="60000"/>
                    <a:lumOff val="40000"/>
                  </a:srgbClr>
                </a:solidFill>
                <a:latin typeface="Arial"/>
                <a:ea typeface="+mn-ea"/>
              </a:rPr>
              <a:t>“</a:t>
            </a:r>
          </a:p>
        </p:txBody>
      </p:sp>
      <p:sp>
        <p:nvSpPr>
          <p:cNvPr id="6" name="TextBox 24"/>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rgbClr val="90C226">
                    <a:lumMod val="60000"/>
                    <a:lumOff val="40000"/>
                  </a:srgbClr>
                </a:solidFill>
                <a:latin typeface="Arial"/>
                <a:ea typeface="+mn-ea"/>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C349123E-ECB5-40A2-B9DC-C042A15B2448}"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2F4FC01E-FE6A-40E1-A77B-2F2A1211D294}"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4"/>
          </p:nvPr>
        </p:nvSpPr>
        <p:spPr/>
        <p:txBody>
          <a:bodyPr/>
          <a:lstStyle>
            <a:lvl1pPr>
              <a:defRPr/>
            </a:lvl1pPr>
          </a:lstStyle>
          <a:p>
            <a:pPr>
              <a:defRPr/>
            </a:pPr>
            <a:fld id="{13B2C55D-E49C-4D84-BB30-ABDC86F3BC56}" type="datetimeFigureOut">
              <a:rPr lang="zh-CN" altLang="en-US"/>
              <a:pPr>
                <a:defRPr/>
              </a:pPr>
              <a:t>2014-11-23</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8E13DCBE-CE6C-4657-A0CA-19374F13DDF3}"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31CE4F6-5E40-4583-A889-44047B797A4E}"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4C58E90-6616-49D4-8468-BB50C7819627}"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2959ABD-CFAB-46F8-B791-E852EFEE3CFE}"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3246313-C4B4-4F5C-9A84-AED91819057F}"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3C4D8BCE-8A35-4F31-8E1E-7EE3AECDA1C4}" type="datetimeFigureOut">
              <a:rPr lang="zh-CN" altLang="en-US"/>
              <a:pPr>
                <a:defRPr/>
              </a:pPr>
              <a:t>2014-11-23</a:t>
            </a:fld>
            <a:endParaRPr lang="zh-CN" altLang="en-US"/>
          </a:p>
        </p:txBody>
      </p:sp>
      <p:sp>
        <p:nvSpPr>
          <p:cNvPr id="16" name="Footer Placeholder 4"/>
          <p:cNvSpPr>
            <a:spLocks noGrp="1"/>
          </p:cNvSpPr>
          <p:nvPr>
            <p:ph type="ftr" sz="quarter" idx="11"/>
          </p:nvPr>
        </p:nvSpPr>
        <p:spPr/>
        <p:txBody>
          <a:bodyPr/>
          <a:lstStyle>
            <a:lvl1pPr>
              <a:defRPr/>
            </a:lvl1pPr>
          </a:lstStyle>
          <a:p>
            <a:pPr>
              <a:defRPr/>
            </a:pPr>
            <a:endParaRPr lang="zh-CN" altLang="en-US"/>
          </a:p>
        </p:txBody>
      </p:sp>
      <p:sp>
        <p:nvSpPr>
          <p:cNvPr id="17" name="Slide Number Placeholder 5"/>
          <p:cNvSpPr>
            <a:spLocks noGrp="1"/>
          </p:cNvSpPr>
          <p:nvPr>
            <p:ph type="sldNum" sz="quarter" idx="12"/>
          </p:nvPr>
        </p:nvSpPr>
        <p:spPr/>
        <p:txBody>
          <a:bodyPr/>
          <a:lstStyle>
            <a:lvl1pPr>
              <a:defRPr/>
            </a:lvl1pPr>
          </a:lstStyle>
          <a:p>
            <a:pPr>
              <a:defRPr/>
            </a:pPr>
            <a:fld id="{2D4800B0-90B7-4C39-9537-C6AFA0B0F7BB}"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0DDDC4D-E1E6-4B1C-9B6E-FAC6AB2409D3}"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8E8E92F9-BAC2-4D2D-AEB2-A8E983627E08}"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F01C23BD-544B-494C-8004-29B720AB1004}"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41B9452-427D-4BB0-BF05-D12AE35F793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E338069-2D2B-4C34-AC5C-6E8403F26A95}"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41F849D-AD81-4A63-838A-0516A14D0FF6}"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3C66E5C1-C7FD-4488-BB51-AB860116CFA7}"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BE866E8-F68F-4DCA-B252-6AE9E613C8B5}"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D74622A2-0D7B-41B0-9C1A-9F12B09FA790}" type="datetimeFigureOut">
              <a:rPr lang="zh-CN" altLang="en-US"/>
              <a:pPr>
                <a:defRPr/>
              </a:pPr>
              <a:t>2014-11-23</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9CD8A75E-54B2-447D-B9AF-2F764589FE64}"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33665BA1-C65A-4F42-8670-B9C27E734FD1}" type="datetimeFigureOut">
              <a:rPr lang="zh-CN" altLang="en-US"/>
              <a:pPr>
                <a:defRPr/>
              </a:pPr>
              <a:t>2014-11-23</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2B61F7F1-3FDF-4B1E-8506-23CB306794DB}"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9B6F5D5-0070-41AB-B556-AA49077B3FAA}" type="datetimeFigureOut">
              <a:rPr lang="zh-CN" altLang="en-US"/>
              <a:pPr>
                <a:defRPr/>
              </a:pPr>
              <a:t>2014-11-23</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D674BA9-C33E-45E9-BFDC-DD0744384E6F}"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3C38184A-AFA4-409B-A88F-6667B637C8E5}"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7163CCE3-0B29-4FAC-B859-7EC7CF82860A}"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8E433422-5AC8-4A2B-9581-37398BC7B1B2}"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761FC93-9258-4CDC-9E0D-8AA96DAC473C}"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EBCE90D0-8952-4235-82C7-AD32425A20E4}"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06CF7DF-F610-46DD-9DA4-63E01A297C4B}"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rgbClr val="90C226">
                    <a:lumMod val="60000"/>
                    <a:lumOff val="40000"/>
                  </a:srgbClr>
                </a:solidFill>
                <a:latin typeface="Arial"/>
                <a:ea typeface="+mn-ea"/>
              </a:rPr>
              <a:t>“</a:t>
            </a:r>
          </a:p>
        </p:txBody>
      </p:sp>
      <p:sp>
        <p:nvSpPr>
          <p:cNvPr id="6" name="TextBox 21"/>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rgbClr val="90C226">
                    <a:lumMod val="60000"/>
                    <a:lumOff val="40000"/>
                  </a:srgbClr>
                </a:solidFill>
                <a:latin typeface="Arial"/>
                <a:ea typeface="+mn-ea"/>
              </a:rPr>
              <a:t>”</a:t>
            </a:r>
            <a:endParaRPr lang="en-US" dirty="0">
              <a:solidFill>
                <a:srgbClr val="90C226">
                  <a:lumMod val="60000"/>
                  <a:lumOff val="40000"/>
                </a:srgbClr>
              </a:solidFill>
              <a:latin typeface="Arial"/>
              <a:ea typeface="+mn-ea"/>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9B68A824-F64D-4D2D-BD87-375FD51B2625}"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F8D82167-B815-45F4-92A4-7647F8E0009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3829BA00-A09B-4EC4-BEBC-52C927164F35}"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5529A71-FBB9-4CEE-869A-E8EC67C5879E}"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rgbClr val="90C226">
                    <a:lumMod val="60000"/>
                    <a:lumOff val="40000"/>
                  </a:srgbClr>
                </a:solidFill>
                <a:latin typeface="Arial"/>
                <a:ea typeface="+mn-ea"/>
              </a:rPr>
              <a:t>“</a:t>
            </a:r>
          </a:p>
        </p:txBody>
      </p:sp>
      <p:sp>
        <p:nvSpPr>
          <p:cNvPr id="6" name="TextBox 24"/>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rgbClr val="90C226">
                    <a:lumMod val="60000"/>
                    <a:lumOff val="40000"/>
                  </a:srgbClr>
                </a:solidFill>
                <a:latin typeface="Arial"/>
                <a:ea typeface="+mn-ea"/>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EC2C4ECD-B6C9-41C8-9010-A55B93439D57}"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29929E72-233F-4953-9E22-E1B7C417B73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FF3CB9F3-0F61-4444-B962-620ECBDD3298}"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D3CA035-AF52-495F-A8EE-D32ABAF86D95}"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4"/>
          </p:nvPr>
        </p:nvSpPr>
        <p:spPr/>
        <p:txBody>
          <a:bodyPr/>
          <a:lstStyle>
            <a:lvl1pPr>
              <a:defRPr/>
            </a:lvl1pPr>
          </a:lstStyle>
          <a:p>
            <a:pPr>
              <a:defRPr/>
            </a:pPr>
            <a:fld id="{0D5F804B-3473-4EDE-967E-4C4979844EAE}" type="datetimeFigureOut">
              <a:rPr lang="zh-CN" altLang="en-US"/>
              <a:pPr>
                <a:defRPr/>
              </a:pPr>
              <a:t>2014-11-23</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F38AD2D2-CD7E-4F3C-A8CD-75E3DE8A5C38}"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65431DBE-040D-40C2-AEA9-17C2F6C7035B}"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1323F11-6EF0-4E93-83DE-602B768FCEEF}"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E968CE6-8345-4954-83DA-59C84450B6FD}"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36D1A9E-A81A-4E2F-81F6-73FF58A72D6E}"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55DC553A-729D-4C09-8C5E-922823EE9E60}"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7467DE4B-D59D-48B8-AF45-7AA0CA236F3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DBC83D5F-3D7D-4F6D-A956-1CB0C053BECC}" type="datetimeFigureOut">
              <a:rPr lang="zh-CN" altLang="en-US"/>
              <a:pPr>
                <a:defRPr/>
              </a:pPr>
              <a:t>2014-11-23</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96C64006-2A43-4825-BD33-700E46FE589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5841AA3-DFF4-47DD-B4C7-3ABFAE653E01}" type="datetimeFigureOut">
              <a:rPr lang="zh-CN" altLang="en-US"/>
              <a:pPr>
                <a:defRPr/>
              </a:pPr>
              <a:t>2014-11-23</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FA3A50D0-0E7B-47E0-A96F-84BC5C15A91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39DE1C-7AF6-4F15-B194-ED0F1FC64D80}" type="datetimeFigureOut">
              <a:rPr lang="zh-CN" altLang="en-US"/>
              <a:pPr>
                <a:defRPr/>
              </a:pPr>
              <a:t>2014-11-23</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090C130-E104-45B5-917C-7AA54857210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1529DA9B-1075-4081-B3F1-4B351EE51E3D}"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EA16E73-B74D-486D-81D6-E1631DF1A06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F32E69B1-1D83-4439-9257-90B34DF16761}"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A1C394CD-3925-408F-948F-182E919B4FF5}"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7890"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891" name="Title Placeholder 1"/>
          <p:cNvSpPr>
            <a:spLocks noGrp="1"/>
          </p:cNvSpPr>
          <p:nvPr>
            <p:ph type="title"/>
          </p:nvPr>
        </p:nvSpPr>
        <p:spPr bwMode="auto">
          <a:xfrm>
            <a:off x="677863" y="609600"/>
            <a:ext cx="8596312"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smtClean="0"/>
          </a:p>
        </p:txBody>
      </p:sp>
      <p:sp>
        <p:nvSpPr>
          <p:cNvPr id="37892" name="Text Placeholder 2"/>
          <p:cNvSpPr>
            <a:spLocks noGrp="1"/>
          </p:cNvSpPr>
          <p:nvPr>
            <p:ph type="body" idx="1"/>
          </p:nvPr>
        </p:nvSpPr>
        <p:spPr bwMode="auto">
          <a:xfrm>
            <a:off x="677863" y="2160588"/>
            <a:ext cx="8596312"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fontAlgn="auto">
              <a:spcBef>
                <a:spcPts val="0"/>
              </a:spcBef>
              <a:spcAft>
                <a:spcPts val="0"/>
              </a:spcAft>
              <a:defRPr sz="900" smtClean="0">
                <a:solidFill>
                  <a:prstClr val="black">
                    <a:tint val="75000"/>
                  </a:prstClr>
                </a:solidFill>
                <a:latin typeface="+mn-lt"/>
                <a:ea typeface="+mn-ea"/>
              </a:defRPr>
            </a:lvl1pPr>
          </a:lstStyle>
          <a:p>
            <a:pPr>
              <a:defRPr/>
            </a:pPr>
            <a:fld id="{BAE0C9A5-6572-46CF-89DC-65DE64683C7D}" type="datetimeFigureOut">
              <a:rPr lang="zh-CN" altLang="en-US"/>
              <a:pPr>
                <a:defRPr/>
              </a:pPr>
              <a:t>2014-11-23</a:t>
            </a:fld>
            <a:endParaRPr lang="zh-CN" alt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fontAlgn="auto">
              <a:spcBef>
                <a:spcPts val="0"/>
              </a:spcBef>
              <a:spcAft>
                <a:spcPts val="0"/>
              </a:spcAft>
              <a:defRPr sz="900">
                <a:solidFill>
                  <a:prstClr val="black">
                    <a:tint val="75000"/>
                  </a:prst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fontAlgn="auto">
              <a:spcBef>
                <a:spcPts val="0"/>
              </a:spcBef>
              <a:spcAft>
                <a:spcPts val="0"/>
              </a:spcAft>
              <a:defRPr sz="900" smtClean="0">
                <a:solidFill>
                  <a:srgbClr val="90C226"/>
                </a:solidFill>
                <a:latin typeface="+mn-lt"/>
                <a:ea typeface="+mn-ea"/>
              </a:defRPr>
            </a:lvl1pPr>
          </a:lstStyle>
          <a:p>
            <a:pPr>
              <a:defRPr/>
            </a:pPr>
            <a:fld id="{98788AFB-9D4B-4380-AFDC-D73C1D3B23D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7" r:id="rId1"/>
    <p:sldLayoutId id="2147483713" r:id="rId2"/>
    <p:sldLayoutId id="2147483712" r:id="rId3"/>
    <p:sldLayoutId id="2147483711" r:id="rId4"/>
    <p:sldLayoutId id="2147483710" r:id="rId5"/>
    <p:sldLayoutId id="2147483709" r:id="rId6"/>
    <p:sldLayoutId id="2147483708" r:id="rId7"/>
    <p:sldLayoutId id="2147483707" r:id="rId8"/>
    <p:sldLayoutId id="2147483706" r:id="rId9"/>
    <p:sldLayoutId id="2147483705" r:id="rId10"/>
    <p:sldLayoutId id="2147483728" r:id="rId11"/>
    <p:sldLayoutId id="2147483704" r:id="rId12"/>
    <p:sldLayoutId id="2147483729" r:id="rId13"/>
    <p:sldLayoutId id="2147483703" r:id="rId14"/>
    <p:sldLayoutId id="2147483702" r:id="rId15"/>
    <p:sldLayoutId id="2147483701"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ea typeface="方正姚体" pitchFamily="2" charset="-122"/>
        </a:defRPr>
      </a:lvl2pPr>
      <a:lvl3pPr algn="l" defTabSz="457200" rtl="0" fontAlgn="base">
        <a:spcBef>
          <a:spcPct val="0"/>
        </a:spcBef>
        <a:spcAft>
          <a:spcPct val="0"/>
        </a:spcAft>
        <a:defRPr sz="3600">
          <a:solidFill>
            <a:schemeClr val="accent1"/>
          </a:solidFill>
          <a:latin typeface="Trebuchet MS" pitchFamily="34" charset="0"/>
          <a:ea typeface="方正姚体" pitchFamily="2" charset="-122"/>
        </a:defRPr>
      </a:lvl3pPr>
      <a:lvl4pPr algn="l" defTabSz="457200" rtl="0" fontAlgn="base">
        <a:spcBef>
          <a:spcPct val="0"/>
        </a:spcBef>
        <a:spcAft>
          <a:spcPct val="0"/>
        </a:spcAft>
        <a:defRPr sz="3600">
          <a:solidFill>
            <a:schemeClr val="accent1"/>
          </a:solidFill>
          <a:latin typeface="Trebuchet MS" pitchFamily="34" charset="0"/>
          <a:ea typeface="方正姚体" pitchFamily="2" charset="-122"/>
        </a:defRPr>
      </a:lvl4pPr>
      <a:lvl5pPr algn="l" defTabSz="457200" rtl="0" fontAlgn="base">
        <a:spcBef>
          <a:spcPct val="0"/>
        </a:spcBef>
        <a:spcAft>
          <a:spcPct val="0"/>
        </a:spcAft>
        <a:defRPr sz="3600">
          <a:solidFill>
            <a:schemeClr val="accent1"/>
          </a:solidFill>
          <a:latin typeface="Trebuchet MS"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8434"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8435" name="Title Placeholder 1"/>
          <p:cNvSpPr>
            <a:spLocks noGrp="1"/>
          </p:cNvSpPr>
          <p:nvPr>
            <p:ph type="title"/>
          </p:nvPr>
        </p:nvSpPr>
        <p:spPr bwMode="auto">
          <a:xfrm>
            <a:off x="677863" y="609600"/>
            <a:ext cx="8596312"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smtClean="0"/>
          </a:p>
        </p:txBody>
      </p:sp>
      <p:sp>
        <p:nvSpPr>
          <p:cNvPr id="18436" name="Text Placeholder 2"/>
          <p:cNvSpPr>
            <a:spLocks noGrp="1"/>
          </p:cNvSpPr>
          <p:nvPr>
            <p:ph type="body" idx="1"/>
          </p:nvPr>
        </p:nvSpPr>
        <p:spPr bwMode="auto">
          <a:xfrm>
            <a:off x="677863" y="2160588"/>
            <a:ext cx="8596312"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fontAlgn="auto">
              <a:spcBef>
                <a:spcPts val="0"/>
              </a:spcBef>
              <a:spcAft>
                <a:spcPts val="0"/>
              </a:spcAft>
              <a:defRPr sz="900" smtClean="0">
                <a:solidFill>
                  <a:prstClr val="black">
                    <a:tint val="75000"/>
                  </a:prstClr>
                </a:solidFill>
                <a:latin typeface="+mn-lt"/>
                <a:ea typeface="+mn-ea"/>
              </a:defRPr>
            </a:lvl1pPr>
          </a:lstStyle>
          <a:p>
            <a:pPr>
              <a:defRPr/>
            </a:pPr>
            <a:fld id="{F5594696-F730-4AD6-9F56-9FAF4E882E09}" type="datetimeFigureOut">
              <a:rPr lang="zh-CN" altLang="en-US"/>
              <a:pPr>
                <a:defRPr/>
              </a:pPr>
              <a:t>2014-11-23</a:t>
            </a:fld>
            <a:endParaRPr lang="zh-CN" alt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fontAlgn="auto">
              <a:spcBef>
                <a:spcPts val="0"/>
              </a:spcBef>
              <a:spcAft>
                <a:spcPts val="0"/>
              </a:spcAft>
              <a:defRPr sz="900">
                <a:solidFill>
                  <a:prstClr val="black">
                    <a:tint val="75000"/>
                  </a:prst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fontAlgn="auto">
              <a:spcBef>
                <a:spcPts val="0"/>
              </a:spcBef>
              <a:spcAft>
                <a:spcPts val="0"/>
              </a:spcAft>
              <a:defRPr sz="900" smtClean="0">
                <a:solidFill>
                  <a:srgbClr val="90C226"/>
                </a:solidFill>
                <a:latin typeface="+mn-lt"/>
                <a:ea typeface="+mn-ea"/>
              </a:defRPr>
            </a:lvl1pPr>
          </a:lstStyle>
          <a:p>
            <a:pPr>
              <a:defRPr/>
            </a:pPr>
            <a:fld id="{EE340BCE-EFA7-4BDB-BA09-D2D9446BF73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0" r:id="rId1"/>
    <p:sldLayoutId id="2147483726" r:id="rId2"/>
    <p:sldLayoutId id="2147483725" r:id="rId3"/>
    <p:sldLayoutId id="2147483724" r:id="rId4"/>
    <p:sldLayoutId id="2147483723" r:id="rId5"/>
    <p:sldLayoutId id="2147483722" r:id="rId6"/>
    <p:sldLayoutId id="2147483721" r:id="rId7"/>
    <p:sldLayoutId id="2147483720" r:id="rId8"/>
    <p:sldLayoutId id="2147483719" r:id="rId9"/>
    <p:sldLayoutId id="2147483718" r:id="rId10"/>
    <p:sldLayoutId id="2147483731" r:id="rId11"/>
    <p:sldLayoutId id="2147483717" r:id="rId12"/>
    <p:sldLayoutId id="2147483732" r:id="rId13"/>
    <p:sldLayoutId id="2147483716" r:id="rId14"/>
    <p:sldLayoutId id="2147483715" r:id="rId15"/>
    <p:sldLayoutId id="2147483714"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ea typeface="方正姚体" pitchFamily="2" charset="-122"/>
        </a:defRPr>
      </a:lvl2pPr>
      <a:lvl3pPr algn="l" defTabSz="457200" rtl="0" fontAlgn="base">
        <a:spcBef>
          <a:spcPct val="0"/>
        </a:spcBef>
        <a:spcAft>
          <a:spcPct val="0"/>
        </a:spcAft>
        <a:defRPr sz="3600">
          <a:solidFill>
            <a:schemeClr val="accent1"/>
          </a:solidFill>
          <a:latin typeface="Trebuchet MS" pitchFamily="34" charset="0"/>
          <a:ea typeface="方正姚体" pitchFamily="2" charset="-122"/>
        </a:defRPr>
      </a:lvl3pPr>
      <a:lvl4pPr algn="l" defTabSz="457200" rtl="0" fontAlgn="base">
        <a:spcBef>
          <a:spcPct val="0"/>
        </a:spcBef>
        <a:spcAft>
          <a:spcPct val="0"/>
        </a:spcAft>
        <a:defRPr sz="3600">
          <a:solidFill>
            <a:schemeClr val="accent1"/>
          </a:solidFill>
          <a:latin typeface="Trebuchet MS" pitchFamily="34" charset="0"/>
          <a:ea typeface="方正姚体" pitchFamily="2" charset="-122"/>
        </a:defRPr>
      </a:lvl4pPr>
      <a:lvl5pPr algn="l" defTabSz="457200" rtl="0" fontAlgn="base">
        <a:spcBef>
          <a:spcPct val="0"/>
        </a:spcBef>
        <a:spcAft>
          <a:spcPct val="0"/>
        </a:spcAft>
        <a:defRPr sz="3600">
          <a:solidFill>
            <a:schemeClr val="accent1"/>
          </a:solidFill>
          <a:latin typeface="Trebuchet MS"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138" y="635000"/>
            <a:ext cx="8597900" cy="1320800"/>
          </a:xfrm>
        </p:spPr>
        <p:txBody>
          <a:bodyPr rtlCol="0">
            <a:normAutofit fontScale="90000"/>
          </a:bodyPr>
          <a:lstStyle/>
          <a:p>
            <a:pPr marL="342900" indent="-342900">
              <a:spcBef>
                <a:spcPts val="1800"/>
              </a:spcBef>
              <a:spcAft>
                <a:spcPts val="1200"/>
              </a:spcAft>
              <a:tabLst>
                <a:tab pos="457200" algn="l"/>
              </a:tabLst>
              <a:defRPr/>
            </a:pPr>
            <a:r>
              <a:rPr lang="zh-CN" altLang="en-US"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第二章</a:t>
            </a:r>
            <a:r>
              <a:rPr lang="en-US" altLang="zh-CN"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:MATLAB</a:t>
            </a:r>
            <a:r>
              <a:rPr lang="zh-CN" altLang="en-US"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数值计算</a:t>
            </a:r>
            <a:r>
              <a:rPr lang="en-US" altLang="zh-CN"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br>
            <a:r>
              <a:rPr lang="zh-CN" altLang="zh-CN" b="1" kern="0" dirty="0">
                <a:solidFill>
                  <a:srgbClr val="000000"/>
                </a:solidFill>
                <a:latin typeface="Arial" panose="020B0604020202020204" pitchFamily="34" charset="0"/>
                <a:ea typeface="黑体" panose="02010609060101010101" pitchFamily="49" charset="-122"/>
                <a:cs typeface="Times New Roman" panose="02020603050405020304" pitchFamily="18" charset="0"/>
              </a:rPr>
              <a:t/>
            </a:r>
            <a:br>
              <a:rPr lang="zh-CN" altLang="zh-CN" b="1" kern="0" dirty="0">
                <a:solidFill>
                  <a:srgbClr val="000000"/>
                </a:solidFill>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rtlCol="0">
            <a:noAutofit/>
          </a:bodyPr>
          <a:lstStyle/>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华文新魏" panose="02010800040101010101" pitchFamily="2" charset="-122"/>
              </a:rPr>
              <a:t>本章我们将一起来讨论学习</a:t>
            </a:r>
            <a:r>
              <a:rPr lang="en-US" altLang="zh-CN" kern="100" dirty="0">
                <a:solidFill>
                  <a:schemeClr val="tx1">
                    <a:lumMod val="75000"/>
                    <a:lumOff val="25000"/>
                  </a:schemeClr>
                </a:solidFill>
                <a:latin typeface="华文新魏" panose="02010800040101010101" pitchFamily="2" charset="-122"/>
              </a:rPr>
              <a:t>MATLAB</a:t>
            </a:r>
            <a:r>
              <a:rPr lang="zh-CN" altLang="zh-CN" kern="100" dirty="0">
                <a:solidFill>
                  <a:schemeClr val="tx1">
                    <a:lumMod val="75000"/>
                    <a:lumOff val="25000"/>
                  </a:schemeClr>
                </a:solidFill>
                <a:latin typeface="华文新魏" panose="02010800040101010101" pitchFamily="2" charset="-122"/>
              </a:rPr>
              <a:t>的几种重要数据类型以及他们的操作方法。同时，我们还将一起来学习</a:t>
            </a:r>
            <a:r>
              <a:rPr lang="en-US" altLang="zh-CN" kern="100" dirty="0">
                <a:solidFill>
                  <a:schemeClr val="tx1">
                    <a:lumMod val="75000"/>
                    <a:lumOff val="25000"/>
                  </a:schemeClr>
                </a:solidFill>
                <a:latin typeface="华文新魏" panose="02010800040101010101" pitchFamily="2" charset="-122"/>
              </a:rPr>
              <a:t>MATLAB</a:t>
            </a:r>
            <a:r>
              <a:rPr lang="zh-CN" altLang="zh-CN" kern="100" dirty="0">
                <a:solidFill>
                  <a:schemeClr val="tx1">
                    <a:lumMod val="75000"/>
                    <a:lumOff val="25000"/>
                  </a:schemeClr>
                </a:solidFill>
                <a:latin typeface="华文新魏" panose="02010800040101010101" pitchFamily="2" charset="-122"/>
              </a:rPr>
              <a:t>的几种重要的数值计算方法：矩阵、数组、多项式。</a:t>
            </a: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华文新魏" panose="02010800040101010101" pitchFamily="2" charset="-122"/>
              </a:rPr>
              <a:t>对于那些熟悉其他高级语言</a:t>
            </a:r>
            <a:r>
              <a:rPr lang="en-US" altLang="zh-CN" kern="100" dirty="0">
                <a:solidFill>
                  <a:schemeClr val="tx1">
                    <a:lumMod val="75000"/>
                    <a:lumOff val="25000"/>
                  </a:schemeClr>
                </a:solidFill>
                <a:latin typeface="华文新魏" panose="02010800040101010101" pitchFamily="2" charset="-122"/>
              </a:rPr>
              <a:t>(</a:t>
            </a:r>
            <a:r>
              <a:rPr lang="zh-CN" altLang="zh-CN" kern="100" dirty="0">
                <a:solidFill>
                  <a:schemeClr val="tx1">
                    <a:lumMod val="75000"/>
                    <a:lumOff val="25000"/>
                  </a:schemeClr>
                </a:solidFill>
                <a:latin typeface="华文新魏" panose="02010800040101010101" pitchFamily="2" charset="-122"/>
              </a:rPr>
              <a:t>如</a:t>
            </a:r>
            <a:r>
              <a:rPr lang="en-US" altLang="zh-CN" kern="100" dirty="0">
                <a:solidFill>
                  <a:schemeClr val="tx1">
                    <a:lumMod val="75000"/>
                    <a:lumOff val="25000"/>
                  </a:schemeClr>
                </a:solidFill>
                <a:latin typeface="华文新魏" panose="02010800040101010101" pitchFamily="2" charset="-122"/>
              </a:rPr>
              <a:t>FORTRAN</a:t>
            </a:r>
            <a:r>
              <a:rPr lang="zh-CN" altLang="zh-CN" kern="100" dirty="0">
                <a:solidFill>
                  <a:schemeClr val="tx1">
                    <a:lumMod val="75000"/>
                    <a:lumOff val="25000"/>
                  </a:schemeClr>
                </a:solidFill>
                <a:latin typeface="华文新魏" panose="02010800040101010101" pitchFamily="2" charset="-122"/>
              </a:rPr>
              <a:t>，</a:t>
            </a:r>
            <a:r>
              <a:rPr lang="en-US" altLang="zh-CN" kern="100" dirty="0">
                <a:solidFill>
                  <a:schemeClr val="tx1">
                    <a:lumMod val="75000"/>
                    <a:lumOff val="25000"/>
                  </a:schemeClr>
                </a:solidFill>
                <a:latin typeface="华文新魏" panose="02010800040101010101" pitchFamily="2" charset="-122"/>
              </a:rPr>
              <a:t>Pascal</a:t>
            </a:r>
            <a:r>
              <a:rPr lang="zh-CN" altLang="zh-CN" kern="100" dirty="0">
                <a:solidFill>
                  <a:schemeClr val="tx1">
                    <a:lumMod val="75000"/>
                    <a:lumOff val="25000"/>
                  </a:schemeClr>
                </a:solidFill>
                <a:latin typeface="华文新魏" panose="02010800040101010101" pitchFamily="2" charset="-122"/>
              </a:rPr>
              <a:t>，</a:t>
            </a:r>
            <a:r>
              <a:rPr lang="en-US" altLang="zh-CN" kern="100" dirty="0">
                <a:solidFill>
                  <a:schemeClr val="tx1">
                    <a:lumMod val="75000"/>
                    <a:lumOff val="25000"/>
                  </a:schemeClr>
                </a:solidFill>
                <a:latin typeface="华文新魏" panose="02010800040101010101" pitchFamily="2" charset="-122"/>
              </a:rPr>
              <a:t>C++)</a:t>
            </a:r>
            <a:r>
              <a:rPr lang="zh-CN" altLang="zh-CN" kern="100" dirty="0">
                <a:solidFill>
                  <a:schemeClr val="tx1">
                    <a:lumMod val="75000"/>
                    <a:lumOff val="25000"/>
                  </a:schemeClr>
                </a:solidFill>
                <a:latin typeface="华文新魏" panose="02010800040101010101" pitchFamily="2" charset="-122"/>
              </a:rPr>
              <a:t>的读者来说，通过本章</a:t>
            </a:r>
            <a:r>
              <a:rPr lang="en-US" altLang="zh-CN" kern="100" dirty="0">
                <a:solidFill>
                  <a:schemeClr val="tx1">
                    <a:lumMod val="75000"/>
                    <a:lumOff val="25000"/>
                  </a:schemeClr>
                </a:solidFill>
                <a:latin typeface="华文新魏" panose="02010800040101010101" pitchFamily="2" charset="-122"/>
              </a:rPr>
              <a:t>MATLAB</a:t>
            </a:r>
            <a:r>
              <a:rPr lang="zh-CN" altLang="zh-CN" kern="100" dirty="0">
                <a:solidFill>
                  <a:schemeClr val="tx1">
                    <a:lumMod val="75000"/>
                    <a:lumOff val="25000"/>
                  </a:schemeClr>
                </a:solidFill>
                <a:latin typeface="华文新魏" panose="02010800040101010101" pitchFamily="2" charset="-122"/>
              </a:rPr>
              <a:t>卓越的数组处理能力、浩瀚而灵活的</a:t>
            </a:r>
            <a:r>
              <a:rPr lang="en-US" altLang="zh-CN" kern="100" dirty="0">
                <a:solidFill>
                  <a:schemeClr val="tx1">
                    <a:lumMod val="75000"/>
                    <a:lumOff val="25000"/>
                  </a:schemeClr>
                </a:solidFill>
                <a:latin typeface="华文新魏" panose="02010800040101010101" pitchFamily="2" charset="-122"/>
              </a:rPr>
              <a:t>M</a:t>
            </a:r>
            <a:r>
              <a:rPr lang="zh-CN" altLang="zh-CN" kern="100" dirty="0">
                <a:solidFill>
                  <a:schemeClr val="tx1">
                    <a:lumMod val="75000"/>
                    <a:lumOff val="25000"/>
                  </a:schemeClr>
                </a:solidFill>
                <a:latin typeface="华文新魏" panose="02010800040101010101" pitchFamily="2" charset="-122"/>
              </a:rPr>
              <a:t>函数指令、丰富而友善的图形显示指令将使他们体验到解题视野的豁然开朗，感受到摆脱烦琐编程后的眉眼舒展。</a:t>
            </a: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华文新魏" panose="02010800040101010101" pitchFamily="2" charset="-122"/>
              </a:rPr>
              <a:t>对于那些经过大学基本数学教程的读者来说，通过本章</a:t>
            </a:r>
            <a:r>
              <a:rPr lang="en-US" altLang="zh-CN" kern="100" dirty="0">
                <a:solidFill>
                  <a:schemeClr val="tx1">
                    <a:lumMod val="75000"/>
                    <a:lumOff val="25000"/>
                  </a:schemeClr>
                </a:solidFill>
                <a:latin typeface="华文新魏" panose="02010800040101010101" pitchFamily="2" charset="-122"/>
              </a:rPr>
              <a:t>MATLAB</a:t>
            </a:r>
            <a:r>
              <a:rPr lang="zh-CN" altLang="zh-CN" kern="100" dirty="0">
                <a:solidFill>
                  <a:schemeClr val="tx1">
                    <a:lumMod val="75000"/>
                    <a:lumOff val="25000"/>
                  </a:schemeClr>
                </a:solidFill>
                <a:latin typeface="华文新魏" panose="02010800040101010101" pitchFamily="2" charset="-122"/>
              </a:rPr>
              <a:t>精良完善的计算指令，自然易读的程序将使他们感悟“教程”数学的基础地位和局限性，看到从“理想化”简单算例通向科学研究和工程设计实际问题的一条途径。</a:t>
            </a: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华文新魏" panose="02010800040101010101" pitchFamily="2" charset="-122"/>
              </a:rPr>
              <a:t>从总体上讲，本章各节之间没有依从关系，即读者没有必要从头到尾系统阅读本章内容。读者完全可以根据需要阅读有关节次。除特别说明外，每节中的例题指令是独立完整的，因此读者可以很容易地在自己机器上实践。</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2"/>
          <p:cNvSpPr>
            <a:spLocks noGrp="1"/>
          </p:cNvSpPr>
          <p:nvPr>
            <p:ph idx="1"/>
          </p:nvPr>
        </p:nvSpPr>
        <p:spPr>
          <a:xfrm>
            <a:off x="677863" y="768350"/>
            <a:ext cx="8596312" cy="5576888"/>
          </a:xfrm>
        </p:spPr>
        <p:txBody>
          <a:bodyPr/>
          <a:lstStyle/>
          <a:p>
            <a:r>
              <a:rPr lang="en-US" altLang="zh-CN" smtClean="0"/>
              <a:t>1. </a:t>
            </a:r>
            <a:r>
              <a:rPr lang="zh-CN" altLang="zh-CN" smtClean="0"/>
              <a:t>基本数值类型</a:t>
            </a:r>
          </a:p>
          <a:p>
            <a:endParaRPr lang="en-US" altLang="zh-CN" smtClean="0"/>
          </a:p>
          <a:p>
            <a:r>
              <a:rPr lang="en-US" altLang="zh-CN" smtClean="0"/>
              <a:t>                                          </a:t>
            </a:r>
            <a:r>
              <a:rPr lang="zh-CN" altLang="zh-CN" smtClean="0"/>
              <a:t>表</a:t>
            </a:r>
            <a:r>
              <a:rPr lang="en-US" altLang="zh-CN" smtClean="0"/>
              <a:t>2-5 </a:t>
            </a:r>
            <a:r>
              <a:rPr lang="zh-CN" altLang="zh-CN" smtClean="0"/>
              <a:t>基本数值类型</a:t>
            </a:r>
            <a:endParaRPr lang="en-US" altLang="zh-CN" smtClean="0"/>
          </a:p>
          <a:p>
            <a:r>
              <a:rPr lang="en-US" altLang="zh-CN" smtClean="0"/>
              <a:t> </a:t>
            </a:r>
            <a:endParaRPr lang="zh-CN" altLang="zh-CN" smtClean="0"/>
          </a:p>
          <a:p>
            <a:endParaRPr lang="zh-CN" altLang="en-US" smtClean="0"/>
          </a:p>
        </p:txBody>
      </p:sp>
      <p:graphicFrame>
        <p:nvGraphicFramePr>
          <p:cNvPr id="4" name="表格 3"/>
          <p:cNvGraphicFramePr>
            <a:graphicFrameLocks noGrp="1"/>
          </p:cNvGraphicFramePr>
          <p:nvPr/>
        </p:nvGraphicFramePr>
        <p:xfrm>
          <a:off x="877888" y="2066925"/>
          <a:ext cx="8577262" cy="4662488"/>
        </p:xfrm>
        <a:graphic>
          <a:graphicData uri="http://schemas.openxmlformats.org/drawingml/2006/table">
            <a:tbl>
              <a:tblPr>
                <a:tableStyleId>{5C22544A-7EE6-4342-B048-85BDC9FD1C3A}</a:tableStyleId>
              </a:tblPr>
              <a:tblGrid>
                <a:gridCol w="2336950"/>
                <a:gridCol w="3788644"/>
                <a:gridCol w="2451476"/>
              </a:tblGrid>
              <a:tr h="388621">
                <a:tc>
                  <a:txBody>
                    <a:bodyPr/>
                    <a:lstStyle/>
                    <a:p>
                      <a:pPr algn="ctr">
                        <a:spcAft>
                          <a:spcPts val="200"/>
                        </a:spcAft>
                      </a:pPr>
                      <a:r>
                        <a:rPr lang="zh-CN" sz="1600" kern="100" dirty="0">
                          <a:effectLst/>
                        </a:rPr>
                        <a:t>数据类型</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a:t>
                      </a:r>
                      <a:r>
                        <a:rPr lang="en-US" sz="1600" kern="100">
                          <a:effectLst/>
                        </a:rPr>
                        <a:t>  </a:t>
                      </a:r>
                      <a:r>
                        <a:rPr lang="zh-CN" sz="1600" kern="100">
                          <a:effectLst/>
                        </a:rPr>
                        <a:t>明</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字节数</a:t>
                      </a:r>
                      <a:endParaRPr lang="zh-CN" sz="1600" kern="100">
                        <a:effectLst/>
                        <a:latin typeface="Times New Roman" panose="02020603050405020304" pitchFamily="18" charset="0"/>
                        <a:ea typeface="宋体" panose="02010600030101010101" pitchFamily="2" charset="-122"/>
                      </a:endParaRPr>
                    </a:p>
                  </a:txBody>
                  <a:tcPr marL="68580" marR="68580" marT="0" marB="0"/>
                </a:tc>
              </a:tr>
              <a:tr h="388621">
                <a:tc>
                  <a:txBody>
                    <a:bodyPr/>
                    <a:lstStyle/>
                    <a:p>
                      <a:pPr algn="ctr">
                        <a:spcAft>
                          <a:spcPts val="200"/>
                        </a:spcAft>
                      </a:pPr>
                      <a:r>
                        <a:rPr lang="en-US" sz="1600" kern="100" dirty="0">
                          <a:effectLst/>
                        </a:rPr>
                        <a:t>double</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双精度数据类型</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r>
              <a:tr h="388621">
                <a:tc>
                  <a:txBody>
                    <a:bodyPr/>
                    <a:lstStyle/>
                    <a:p>
                      <a:pPr algn="ctr">
                        <a:spcAft>
                          <a:spcPts val="200"/>
                        </a:spcAft>
                      </a:pPr>
                      <a:r>
                        <a:rPr lang="en-US" sz="1600" kern="100">
                          <a:effectLst/>
                        </a:rPr>
                        <a:t>sparse</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稀疏矩阵数据类型</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N/A</a:t>
                      </a:r>
                      <a:endParaRPr lang="zh-CN" sz="1600" kern="100">
                        <a:effectLst/>
                        <a:latin typeface="Times New Roman" panose="02020603050405020304" pitchFamily="18" charset="0"/>
                        <a:ea typeface="宋体" panose="02010600030101010101" pitchFamily="2" charset="-122"/>
                      </a:endParaRPr>
                    </a:p>
                  </a:txBody>
                  <a:tcPr marL="68580" marR="68580" marT="0" marB="0"/>
                </a:tc>
              </a:tr>
              <a:tr h="388621">
                <a:tc>
                  <a:txBody>
                    <a:bodyPr/>
                    <a:lstStyle/>
                    <a:p>
                      <a:pPr algn="ctr">
                        <a:spcAft>
                          <a:spcPts val="200"/>
                        </a:spcAft>
                      </a:pPr>
                      <a:r>
                        <a:rPr lang="en-US" sz="1600" kern="100">
                          <a:effectLst/>
                        </a:rPr>
                        <a:t>single</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单精度数据类型</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r>
              <a:tr h="388621">
                <a:tc>
                  <a:txBody>
                    <a:bodyPr/>
                    <a:lstStyle/>
                    <a:p>
                      <a:pPr algn="ctr">
                        <a:spcAft>
                          <a:spcPts val="200"/>
                        </a:spcAft>
                      </a:pPr>
                      <a:r>
                        <a:rPr lang="en-US" sz="1600" kern="100">
                          <a:effectLst/>
                        </a:rPr>
                        <a:t>uint8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无符号</a:t>
                      </a:r>
                      <a:r>
                        <a:rPr lang="en-US" sz="1600" kern="100" dirty="0">
                          <a:effectLst/>
                        </a:rPr>
                        <a:t>8</a:t>
                      </a:r>
                      <a:r>
                        <a:rPr lang="zh-CN" sz="1600" kern="100" dirty="0">
                          <a:effectLst/>
                        </a:rPr>
                        <a:t>位整数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r>
              <a:tr h="388621">
                <a:tc>
                  <a:txBody>
                    <a:bodyPr/>
                    <a:lstStyle/>
                    <a:p>
                      <a:pPr algn="ctr">
                        <a:spcAft>
                          <a:spcPts val="200"/>
                        </a:spcAft>
                      </a:pPr>
                      <a:r>
                        <a:rPr lang="en-US" sz="1600" kern="100">
                          <a:effectLst/>
                        </a:rPr>
                        <a:t>uint16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无符号</a:t>
                      </a:r>
                      <a:r>
                        <a:rPr lang="en-US" sz="1600" kern="100" dirty="0">
                          <a:effectLst/>
                        </a:rPr>
                        <a:t>16</a:t>
                      </a:r>
                      <a:r>
                        <a:rPr lang="zh-CN" sz="1600" kern="100" dirty="0">
                          <a:effectLst/>
                        </a:rPr>
                        <a:t>位整数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tr>
              <a:tr h="388621">
                <a:tc>
                  <a:txBody>
                    <a:bodyPr/>
                    <a:lstStyle/>
                    <a:p>
                      <a:pPr algn="ctr">
                        <a:spcAft>
                          <a:spcPts val="200"/>
                        </a:spcAft>
                      </a:pPr>
                      <a:r>
                        <a:rPr lang="en-US" sz="1600" kern="100">
                          <a:effectLst/>
                        </a:rPr>
                        <a:t>uint32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无符号</a:t>
                      </a:r>
                      <a:r>
                        <a:rPr lang="en-US" sz="1600" kern="100" dirty="0">
                          <a:effectLst/>
                        </a:rPr>
                        <a:t>32</a:t>
                      </a:r>
                      <a:r>
                        <a:rPr lang="zh-CN" sz="1600" kern="100" dirty="0">
                          <a:effectLst/>
                        </a:rPr>
                        <a:t>位整数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r>
              <a:tr h="388621">
                <a:tc>
                  <a:txBody>
                    <a:bodyPr/>
                    <a:lstStyle/>
                    <a:p>
                      <a:pPr algn="ctr">
                        <a:spcAft>
                          <a:spcPts val="200"/>
                        </a:spcAft>
                      </a:pPr>
                      <a:r>
                        <a:rPr lang="en-US" sz="1600" kern="100">
                          <a:effectLst/>
                        </a:rPr>
                        <a:t>uint64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无符号</a:t>
                      </a:r>
                      <a:r>
                        <a:rPr lang="en-US" sz="1600" kern="100" dirty="0">
                          <a:effectLst/>
                        </a:rPr>
                        <a:t>64</a:t>
                      </a:r>
                      <a:r>
                        <a:rPr lang="zh-CN" sz="1600" kern="100" dirty="0">
                          <a:effectLst/>
                        </a:rPr>
                        <a:t>位整数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r>
              <a:tr h="388621">
                <a:tc>
                  <a:txBody>
                    <a:bodyPr/>
                    <a:lstStyle/>
                    <a:p>
                      <a:pPr algn="ctr">
                        <a:spcAft>
                          <a:spcPts val="200"/>
                        </a:spcAft>
                      </a:pPr>
                      <a:r>
                        <a:rPr lang="en-US" sz="1600" kern="100">
                          <a:effectLst/>
                        </a:rPr>
                        <a:t>int8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有符号</a:t>
                      </a:r>
                      <a:r>
                        <a:rPr lang="en-US" sz="1600" kern="100" dirty="0">
                          <a:effectLst/>
                        </a:rPr>
                        <a:t>8</a:t>
                      </a:r>
                      <a:r>
                        <a:rPr lang="zh-CN" sz="1600" kern="100" dirty="0">
                          <a:effectLst/>
                        </a:rPr>
                        <a:t>位整数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88621">
                <a:tc>
                  <a:txBody>
                    <a:bodyPr/>
                    <a:lstStyle/>
                    <a:p>
                      <a:pPr algn="ctr">
                        <a:spcAft>
                          <a:spcPts val="200"/>
                        </a:spcAft>
                      </a:pPr>
                      <a:r>
                        <a:rPr lang="en-US" sz="1600" kern="100">
                          <a:effectLst/>
                        </a:rPr>
                        <a:t>int16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有符号</a:t>
                      </a:r>
                      <a:r>
                        <a:rPr lang="en-US" sz="1600" kern="100">
                          <a:effectLst/>
                        </a:rPr>
                        <a:t>16</a:t>
                      </a:r>
                      <a:r>
                        <a:rPr lang="zh-CN" sz="1600" kern="100">
                          <a:effectLst/>
                        </a:rPr>
                        <a:t>位整数</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88621">
                <a:tc>
                  <a:txBody>
                    <a:bodyPr/>
                    <a:lstStyle/>
                    <a:p>
                      <a:pPr algn="ctr">
                        <a:spcAft>
                          <a:spcPts val="200"/>
                        </a:spcAft>
                      </a:pPr>
                      <a:r>
                        <a:rPr lang="en-US" sz="1600" kern="100">
                          <a:effectLst/>
                        </a:rPr>
                        <a:t>int32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有符号</a:t>
                      </a:r>
                      <a:r>
                        <a:rPr lang="en-US" sz="1600" kern="100">
                          <a:effectLst/>
                        </a:rPr>
                        <a:t>32</a:t>
                      </a:r>
                      <a:r>
                        <a:rPr lang="zh-CN" sz="1600" kern="100">
                          <a:effectLst/>
                        </a:rPr>
                        <a:t>位整数</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88621">
                <a:tc>
                  <a:txBody>
                    <a:bodyPr/>
                    <a:lstStyle/>
                    <a:p>
                      <a:pPr algn="ctr">
                        <a:spcAft>
                          <a:spcPts val="200"/>
                        </a:spcAft>
                      </a:pPr>
                      <a:r>
                        <a:rPr lang="en-US" sz="1600" kern="100">
                          <a:effectLst/>
                        </a:rPr>
                        <a:t>int64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有符号</a:t>
                      </a:r>
                      <a:r>
                        <a:rPr lang="en-US" sz="1600" kern="100">
                          <a:effectLst/>
                        </a:rPr>
                        <a:t>64</a:t>
                      </a:r>
                      <a:r>
                        <a:rPr lang="zh-CN" sz="1600" kern="100">
                          <a:effectLst/>
                        </a:rPr>
                        <a:t>位整数</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p:cNvSpPr>
          <p:nvPr>
            <p:ph idx="1"/>
          </p:nvPr>
        </p:nvSpPr>
        <p:spPr>
          <a:xfrm>
            <a:off x="677863" y="566738"/>
            <a:ext cx="8596312" cy="5815012"/>
          </a:xfrm>
        </p:spPr>
        <p:txBody>
          <a:bodyPr/>
          <a:lstStyle/>
          <a:p>
            <a:r>
              <a:rPr lang="en-US" altLang="zh-CN" smtClean="0"/>
              <a:t>2. </a:t>
            </a:r>
            <a:r>
              <a:rPr lang="zh-CN" altLang="zh-CN" smtClean="0"/>
              <a:t>整数类型数据运算</a:t>
            </a:r>
          </a:p>
          <a:p>
            <a:r>
              <a:rPr lang="zh-CN" altLang="zh-CN" smtClean="0"/>
              <a:t>整数类型数据的运算函数如表</a:t>
            </a:r>
            <a:r>
              <a:rPr lang="en-US" altLang="zh-CN" smtClean="0"/>
              <a:t>2-6</a:t>
            </a:r>
            <a:r>
              <a:rPr lang="zh-CN" altLang="zh-CN" smtClean="0"/>
              <a:t>。</a:t>
            </a:r>
          </a:p>
          <a:p>
            <a:r>
              <a:rPr lang="en-US" altLang="zh-CN" smtClean="0"/>
              <a:t>		               </a:t>
            </a:r>
          </a:p>
          <a:p>
            <a:r>
              <a:rPr lang="en-US" altLang="zh-CN" smtClean="0"/>
              <a:t>                                  </a:t>
            </a:r>
            <a:r>
              <a:rPr lang="zh-CN" altLang="zh-CN" smtClean="0"/>
              <a:t>表</a:t>
            </a:r>
            <a:r>
              <a:rPr lang="en-US" altLang="zh-CN" smtClean="0"/>
              <a:t>2-6 </a:t>
            </a:r>
            <a:r>
              <a:rPr lang="zh-CN" altLang="zh-CN" smtClean="0"/>
              <a:t>整数类型数据的运算函数</a:t>
            </a:r>
            <a:endParaRPr lang="en-US" altLang="zh-CN" smtClean="0"/>
          </a:p>
          <a:p>
            <a:endParaRPr lang="zh-CN" altLang="zh-CN" smtClean="0"/>
          </a:p>
          <a:p>
            <a:endParaRPr lang="zh-CN" altLang="en-US" smtClean="0"/>
          </a:p>
        </p:txBody>
      </p:sp>
      <p:graphicFrame>
        <p:nvGraphicFramePr>
          <p:cNvPr id="4" name="表格 3"/>
          <p:cNvGraphicFramePr>
            <a:graphicFrameLocks noGrp="1"/>
          </p:cNvGraphicFramePr>
          <p:nvPr/>
        </p:nvGraphicFramePr>
        <p:xfrm>
          <a:off x="841375" y="2193925"/>
          <a:ext cx="8851900" cy="3822700"/>
        </p:xfrm>
        <a:graphic>
          <a:graphicData uri="http://schemas.openxmlformats.org/drawingml/2006/table">
            <a:tbl>
              <a:tblPr>
                <a:tableStyleId>{5C22544A-7EE6-4342-B048-85BDC9FD1C3A}</a:tableStyleId>
              </a:tblPr>
              <a:tblGrid>
                <a:gridCol w="3830504"/>
                <a:gridCol w="5020888"/>
              </a:tblGrid>
              <a:tr h="424688">
                <a:tc>
                  <a:txBody>
                    <a:bodyPr/>
                    <a:lstStyle/>
                    <a:p>
                      <a:pPr algn="ctr">
                        <a:spcAft>
                          <a:spcPts val="200"/>
                        </a:spcAft>
                      </a:pPr>
                      <a:r>
                        <a:rPr lang="zh-CN" sz="1600" kern="100" dirty="0">
                          <a:effectLst/>
                        </a:rPr>
                        <a:t>函</a:t>
                      </a:r>
                      <a:r>
                        <a:rPr lang="en-US" sz="1600" kern="100" dirty="0">
                          <a:effectLst/>
                        </a:rPr>
                        <a:t>  </a:t>
                      </a:r>
                      <a:r>
                        <a:rPr lang="zh-CN" sz="1600" kern="100" dirty="0">
                          <a:effectLst/>
                        </a:rPr>
                        <a:t>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a:t>
                      </a:r>
                      <a:r>
                        <a:rPr lang="en-US" sz="1600" kern="100">
                          <a:effectLst/>
                        </a:rPr>
                        <a:t>  </a:t>
                      </a:r>
                      <a:r>
                        <a:rPr lang="zh-CN" sz="1600" kern="100">
                          <a:effectLst/>
                        </a:rPr>
                        <a:t>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424688">
                <a:tc>
                  <a:txBody>
                    <a:bodyPr/>
                    <a:lstStyle/>
                    <a:p>
                      <a:pPr algn="ctr">
                        <a:spcAft>
                          <a:spcPts val="200"/>
                        </a:spcAft>
                      </a:pPr>
                      <a:r>
                        <a:rPr lang="en-US" sz="1600" kern="100" dirty="0" err="1">
                          <a:effectLst/>
                        </a:rPr>
                        <a:t>bitand</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数据位</a:t>
                      </a:r>
                      <a:r>
                        <a:rPr lang="en-US" sz="1600" kern="100">
                          <a:effectLst/>
                        </a:rPr>
                        <a:t>“</a:t>
                      </a:r>
                      <a:r>
                        <a:rPr lang="zh-CN" sz="1600" kern="100">
                          <a:effectLst/>
                        </a:rPr>
                        <a:t>与</a:t>
                      </a:r>
                      <a:r>
                        <a:rPr lang="en-US" sz="1600" kern="100">
                          <a:effectLst/>
                        </a:rPr>
                        <a:t>”</a:t>
                      </a:r>
                      <a:r>
                        <a:rPr lang="zh-CN" sz="1600" kern="100">
                          <a:effectLst/>
                        </a:rPr>
                        <a:t>运算</a:t>
                      </a:r>
                      <a:endParaRPr lang="zh-CN" sz="1600" kern="100">
                        <a:effectLst/>
                        <a:latin typeface="Times New Roman" panose="02020603050405020304" pitchFamily="18" charset="0"/>
                        <a:ea typeface="宋体" panose="02010600030101010101" pitchFamily="2" charset="-122"/>
                      </a:endParaRPr>
                    </a:p>
                  </a:txBody>
                  <a:tcPr marL="68580" marR="68580" marT="0" marB="0"/>
                </a:tc>
              </a:tr>
              <a:tr h="424688">
                <a:tc>
                  <a:txBody>
                    <a:bodyPr/>
                    <a:lstStyle/>
                    <a:p>
                      <a:pPr algn="ctr">
                        <a:spcAft>
                          <a:spcPts val="200"/>
                        </a:spcAft>
                      </a:pPr>
                      <a:r>
                        <a:rPr lang="en-US" sz="1600" kern="100" dirty="0" err="1">
                          <a:effectLst/>
                        </a:rPr>
                        <a:t>bitcmp</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按照指定的数据位数求数据的补码</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24688">
                <a:tc>
                  <a:txBody>
                    <a:bodyPr/>
                    <a:lstStyle/>
                    <a:p>
                      <a:pPr algn="ctr">
                        <a:spcAft>
                          <a:spcPts val="200"/>
                        </a:spcAft>
                      </a:pPr>
                      <a:r>
                        <a:rPr lang="en-US" sz="1600" kern="100" dirty="0" err="1">
                          <a:effectLst/>
                        </a:rPr>
                        <a:t>bitor</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数据位</a:t>
                      </a:r>
                      <a:r>
                        <a:rPr lang="en-US" sz="1600" kern="100" dirty="0">
                          <a:effectLst/>
                        </a:rPr>
                        <a:t>“</a:t>
                      </a:r>
                      <a:r>
                        <a:rPr lang="zh-CN" sz="1600" kern="100" dirty="0">
                          <a:effectLst/>
                        </a:rPr>
                        <a:t>或</a:t>
                      </a:r>
                      <a:r>
                        <a:rPr lang="en-US" sz="1600" kern="100" dirty="0">
                          <a:effectLst/>
                        </a:rPr>
                        <a:t>”</a:t>
                      </a:r>
                      <a:r>
                        <a:rPr lang="zh-CN" sz="1600" kern="100" dirty="0">
                          <a:effectLst/>
                        </a:rPr>
                        <a:t>运算</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24688">
                <a:tc>
                  <a:txBody>
                    <a:bodyPr/>
                    <a:lstStyle/>
                    <a:p>
                      <a:pPr algn="ctr">
                        <a:spcAft>
                          <a:spcPts val="200"/>
                        </a:spcAft>
                      </a:pPr>
                      <a:r>
                        <a:rPr lang="en-US" sz="1600" kern="100">
                          <a:effectLst/>
                        </a:rPr>
                        <a:t>bitmax</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最大的浮点整数数值</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24688">
                <a:tc>
                  <a:txBody>
                    <a:bodyPr/>
                    <a:lstStyle/>
                    <a:p>
                      <a:pPr algn="ctr">
                        <a:spcAft>
                          <a:spcPts val="200"/>
                        </a:spcAft>
                      </a:pPr>
                      <a:r>
                        <a:rPr lang="en-US" sz="1600" kern="100">
                          <a:effectLst/>
                        </a:rPr>
                        <a:t>bitxor</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数据位</a:t>
                      </a:r>
                      <a:r>
                        <a:rPr lang="en-US" sz="1600" kern="100" dirty="0">
                          <a:effectLst/>
                        </a:rPr>
                        <a:t>“</a:t>
                      </a:r>
                      <a:r>
                        <a:rPr lang="zh-CN" sz="1600" kern="100" dirty="0">
                          <a:effectLst/>
                        </a:rPr>
                        <a:t>异或</a:t>
                      </a:r>
                      <a:r>
                        <a:rPr lang="en-US" sz="1600" kern="100" dirty="0">
                          <a:effectLst/>
                        </a:rPr>
                        <a:t>”</a:t>
                      </a:r>
                      <a:r>
                        <a:rPr lang="zh-CN" sz="1600" kern="100" dirty="0">
                          <a:effectLst/>
                        </a:rPr>
                        <a:t>运算</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24688">
                <a:tc>
                  <a:txBody>
                    <a:bodyPr/>
                    <a:lstStyle/>
                    <a:p>
                      <a:pPr algn="ctr">
                        <a:spcAft>
                          <a:spcPts val="200"/>
                        </a:spcAft>
                      </a:pPr>
                      <a:r>
                        <a:rPr lang="en-US" sz="1600" kern="100">
                          <a:effectLst/>
                        </a:rPr>
                        <a:t>bitset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将指定的数据位设置为</a:t>
                      </a:r>
                      <a:r>
                        <a:rPr lang="en-US" sz="16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24688">
                <a:tc>
                  <a:txBody>
                    <a:bodyPr/>
                    <a:lstStyle/>
                    <a:p>
                      <a:pPr algn="ctr">
                        <a:spcAft>
                          <a:spcPts val="200"/>
                        </a:spcAft>
                      </a:pPr>
                      <a:r>
                        <a:rPr lang="en-US" sz="1600" kern="100">
                          <a:effectLst/>
                        </a:rPr>
                        <a:t>bitget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获取指定的数据位数值</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24688">
                <a:tc>
                  <a:txBody>
                    <a:bodyPr/>
                    <a:lstStyle/>
                    <a:p>
                      <a:pPr algn="ctr">
                        <a:spcAft>
                          <a:spcPts val="200"/>
                        </a:spcAft>
                      </a:pPr>
                      <a:r>
                        <a:rPr lang="en-US" sz="1600" kern="100">
                          <a:effectLst/>
                        </a:rPr>
                        <a:t>bitshift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数据位移操作</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77863" y="603250"/>
            <a:ext cx="8596312" cy="5761038"/>
          </a:xfrm>
        </p:spPr>
        <p:txBody>
          <a:bodyPr rtlCol="0">
            <a:normAutofit fontScale="92500" lnSpcReduction="20000"/>
          </a:bodyPr>
          <a:lstStyle/>
          <a:p>
            <a:pPr fontAlgn="auto">
              <a:spcAft>
                <a:spcPts val="0"/>
              </a:spcAft>
              <a:buFont typeface="Wingdings 3" charset="2"/>
              <a:buChar char=""/>
              <a:defRPr/>
            </a:pPr>
            <a:r>
              <a:rPr lang="pt-BR" altLang="zh-CN" dirty="0">
                <a:solidFill>
                  <a:schemeClr val="tx1">
                    <a:lumMod val="75000"/>
                    <a:lumOff val="25000"/>
                  </a:schemeClr>
                </a:solidFill>
              </a:rPr>
              <a:t>3. MATLAB</a:t>
            </a:r>
            <a:r>
              <a:rPr lang="zh-CN" altLang="zh-CN" dirty="0">
                <a:solidFill>
                  <a:schemeClr val="tx1">
                    <a:lumMod val="75000"/>
                    <a:lumOff val="25000"/>
                  </a:schemeClr>
                </a:solidFill>
              </a:rPr>
              <a:t>的常量</a:t>
            </a:r>
          </a:p>
          <a:p>
            <a:pPr fontAlgn="auto">
              <a:spcAft>
                <a:spcPts val="0"/>
              </a:spcAft>
              <a:buFont typeface="Wingdings 3" charset="2"/>
              <a:buChar char=""/>
              <a:defRPr/>
            </a:pP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表</a:t>
            </a:r>
            <a:r>
              <a:rPr lang="pt-BR" altLang="zh-CN" dirty="0">
                <a:solidFill>
                  <a:schemeClr val="tx1">
                    <a:lumMod val="75000"/>
                    <a:lumOff val="25000"/>
                  </a:schemeClr>
                </a:solidFill>
              </a:rPr>
              <a:t>2-7  MATLAB</a:t>
            </a:r>
            <a:r>
              <a:rPr lang="zh-CN" altLang="zh-CN" dirty="0">
                <a:solidFill>
                  <a:schemeClr val="tx1">
                    <a:lumMod val="75000"/>
                    <a:lumOff val="25000"/>
                  </a:schemeClr>
                </a:solidFill>
              </a:rPr>
              <a:t>的常用</a:t>
            </a:r>
            <a:r>
              <a:rPr lang="zh-CN" altLang="zh-CN" dirty="0" smtClean="0">
                <a:solidFill>
                  <a:schemeClr val="tx1">
                    <a:lumMod val="75000"/>
                    <a:lumOff val="25000"/>
                  </a:schemeClr>
                </a:solidFill>
              </a:rPr>
              <a:t>常量</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r>
              <a:rPr lang="zh-CN" altLang="zh-CN" dirty="0" smtClean="0">
                <a:solidFill>
                  <a:schemeClr val="tx1">
                    <a:lumMod val="75000"/>
                    <a:lumOff val="25000"/>
                  </a:schemeClr>
                </a:solidFill>
              </a:rPr>
              <a:t>注意</a:t>
            </a:r>
            <a:r>
              <a:rPr lang="zh-CN" altLang="zh-CN" dirty="0">
                <a:solidFill>
                  <a:schemeClr val="tx1">
                    <a:lumMod val="75000"/>
                    <a:lumOff val="25000"/>
                  </a:schemeClr>
                </a:solidFill>
              </a:rPr>
              <a:t>：</a:t>
            </a:r>
            <a:r>
              <a:rPr lang="en-US" altLang="zh-CN" dirty="0" err="1">
                <a:solidFill>
                  <a:schemeClr val="tx1">
                    <a:lumMod val="75000"/>
                    <a:lumOff val="25000"/>
                  </a:schemeClr>
                </a:solidFill>
              </a:rPr>
              <a:t>eps</a:t>
            </a:r>
            <a:r>
              <a:rPr lang="zh-CN" altLang="zh-CN" dirty="0">
                <a:solidFill>
                  <a:schemeClr val="tx1">
                    <a:lumMod val="75000"/>
                    <a:lumOff val="25000"/>
                  </a:schemeClr>
                </a:solidFill>
              </a:rPr>
              <a:t>、</a:t>
            </a:r>
            <a:r>
              <a:rPr lang="en-US" altLang="zh-CN" dirty="0" err="1">
                <a:solidFill>
                  <a:schemeClr val="tx1">
                    <a:lumMod val="75000"/>
                    <a:lumOff val="25000"/>
                  </a:schemeClr>
                </a:solidFill>
              </a:rPr>
              <a:t>realmax</a:t>
            </a:r>
            <a:r>
              <a:rPr lang="zh-CN" altLang="zh-CN" dirty="0">
                <a:solidFill>
                  <a:schemeClr val="tx1">
                    <a:lumMod val="75000"/>
                    <a:lumOff val="25000"/>
                  </a:schemeClr>
                </a:solidFill>
              </a:rPr>
              <a:t>、</a:t>
            </a:r>
            <a:r>
              <a:rPr lang="en-US" altLang="zh-CN" dirty="0" err="1">
                <a:solidFill>
                  <a:schemeClr val="tx1">
                    <a:lumMod val="75000"/>
                    <a:lumOff val="25000"/>
                  </a:schemeClr>
                </a:solidFill>
              </a:rPr>
              <a:t>realmin</a:t>
            </a:r>
            <a:r>
              <a:rPr lang="zh-CN" altLang="zh-CN" dirty="0">
                <a:solidFill>
                  <a:schemeClr val="tx1">
                    <a:lumMod val="75000"/>
                    <a:lumOff val="25000"/>
                  </a:schemeClr>
                </a:solidFill>
              </a:rPr>
              <a:t>三个常量具体的数值与运行</a:t>
            </a:r>
            <a:r>
              <a:rPr lang="en-US" altLang="zh-CN" dirty="0">
                <a:solidFill>
                  <a:schemeClr val="tx1">
                    <a:lumMod val="75000"/>
                    <a:lumOff val="25000"/>
                  </a:schemeClr>
                </a:solidFill>
              </a:rPr>
              <a:t>MATLAB</a:t>
            </a:r>
            <a:r>
              <a:rPr lang="zh-CN" altLang="zh-CN" dirty="0">
                <a:solidFill>
                  <a:schemeClr val="tx1">
                    <a:lumMod val="75000"/>
                    <a:lumOff val="25000"/>
                  </a:schemeClr>
                </a:solidFill>
              </a:rPr>
              <a:t>的计算机相关，不同的计算机系统可能具有不同的数值。</a:t>
            </a: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graphicFrame>
        <p:nvGraphicFramePr>
          <p:cNvPr id="3" name="表格 2"/>
          <p:cNvGraphicFramePr>
            <a:graphicFrameLocks noGrp="1"/>
          </p:cNvGraphicFramePr>
          <p:nvPr/>
        </p:nvGraphicFramePr>
        <p:xfrm>
          <a:off x="822325" y="1408113"/>
          <a:ext cx="8759825" cy="4151312"/>
        </p:xfrm>
        <a:graphic>
          <a:graphicData uri="http://schemas.openxmlformats.org/drawingml/2006/table">
            <a:tbl>
              <a:tblPr>
                <a:tableStyleId>{5C22544A-7EE6-4342-B048-85BDC9FD1C3A}</a:tableStyleId>
              </a:tblPr>
              <a:tblGrid>
                <a:gridCol w="3790934"/>
                <a:gridCol w="4969018"/>
              </a:tblGrid>
              <a:tr h="461264">
                <a:tc>
                  <a:txBody>
                    <a:bodyPr/>
                    <a:lstStyle/>
                    <a:p>
                      <a:pPr algn="ctr">
                        <a:spcAft>
                          <a:spcPts val="200"/>
                        </a:spcAft>
                      </a:pPr>
                      <a:r>
                        <a:rPr lang="zh-CN" sz="1600" kern="100" dirty="0">
                          <a:effectLst/>
                        </a:rPr>
                        <a:t>常</a:t>
                      </a:r>
                      <a:r>
                        <a:rPr lang="pt-BR" sz="1600" kern="100" dirty="0">
                          <a:effectLst/>
                        </a:rPr>
                        <a:t>  </a:t>
                      </a:r>
                      <a:r>
                        <a:rPr lang="zh-CN" sz="1600" kern="100" dirty="0">
                          <a:effectLst/>
                        </a:rPr>
                        <a:t>量</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a:t>
                      </a:r>
                      <a:r>
                        <a:rPr lang="pt-BR" sz="1600" kern="100">
                          <a:effectLst/>
                        </a:rPr>
                        <a:t>  </a:t>
                      </a:r>
                      <a:r>
                        <a:rPr lang="zh-CN" sz="1600" kern="100">
                          <a:effectLst/>
                        </a:rPr>
                        <a:t>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461264">
                <a:tc>
                  <a:txBody>
                    <a:bodyPr/>
                    <a:lstStyle/>
                    <a:p>
                      <a:pPr algn="ctr">
                        <a:spcAft>
                          <a:spcPts val="200"/>
                        </a:spcAft>
                      </a:pPr>
                      <a:r>
                        <a:rPr lang="pt-BR" sz="1600" kern="100" dirty="0">
                          <a:effectLst/>
                        </a:rPr>
                        <a:t>ans</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最近运算的结果</a:t>
                      </a:r>
                      <a:endParaRPr lang="zh-CN" sz="1600" kern="100">
                        <a:effectLst/>
                        <a:latin typeface="Times New Roman" panose="02020603050405020304" pitchFamily="18" charset="0"/>
                        <a:ea typeface="宋体" panose="02010600030101010101" pitchFamily="2" charset="-122"/>
                      </a:endParaRPr>
                    </a:p>
                  </a:txBody>
                  <a:tcPr marL="68580" marR="68580" marT="0" marB="0"/>
                </a:tc>
              </a:tr>
              <a:tr h="461264">
                <a:tc>
                  <a:txBody>
                    <a:bodyPr/>
                    <a:lstStyle/>
                    <a:p>
                      <a:pPr algn="ctr">
                        <a:spcAft>
                          <a:spcPts val="200"/>
                        </a:spcAft>
                      </a:pPr>
                      <a:r>
                        <a:rPr lang="pt-BR" sz="1600" kern="100" dirty="0">
                          <a:effectLst/>
                        </a:rPr>
                        <a:t>eps</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浮点数相对精度，定义为</a:t>
                      </a:r>
                      <a:r>
                        <a:rPr lang="pt-BR" sz="1600" kern="100" dirty="0">
                          <a:effectLst/>
                        </a:rPr>
                        <a:t>1.0</a:t>
                      </a:r>
                      <a:r>
                        <a:rPr lang="zh-CN" sz="1600" kern="100" dirty="0">
                          <a:effectLst/>
                        </a:rPr>
                        <a:t>到最近浮点数的距离</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61264">
                <a:tc>
                  <a:txBody>
                    <a:bodyPr/>
                    <a:lstStyle/>
                    <a:p>
                      <a:pPr algn="ctr">
                        <a:spcAft>
                          <a:spcPts val="200"/>
                        </a:spcAft>
                      </a:pPr>
                      <a:r>
                        <a:rPr lang="pt-BR" sz="1600" kern="100">
                          <a:effectLst/>
                        </a:rPr>
                        <a:t>realmax</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pt-BR" sz="1600" kern="100" dirty="0">
                          <a:effectLst/>
                        </a:rPr>
                        <a:t>MATLAB</a:t>
                      </a:r>
                      <a:r>
                        <a:rPr lang="zh-CN" sz="1600" kern="100" dirty="0">
                          <a:effectLst/>
                        </a:rPr>
                        <a:t>能表示的实数的最大绝对值</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61264">
                <a:tc>
                  <a:txBody>
                    <a:bodyPr/>
                    <a:lstStyle/>
                    <a:p>
                      <a:pPr algn="ctr">
                        <a:spcAft>
                          <a:spcPts val="200"/>
                        </a:spcAft>
                      </a:pPr>
                      <a:r>
                        <a:rPr lang="pt-BR" sz="1600" kern="100">
                          <a:effectLst/>
                        </a:rPr>
                        <a:t>realmin</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pt-BR" sz="1600" kern="100" dirty="0">
                          <a:effectLst/>
                        </a:rPr>
                        <a:t>MATLAB</a:t>
                      </a:r>
                      <a:r>
                        <a:rPr lang="zh-CN" sz="1600" kern="100" dirty="0">
                          <a:effectLst/>
                        </a:rPr>
                        <a:t>能表示的实数的最小绝对值</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61264">
                <a:tc>
                  <a:txBody>
                    <a:bodyPr/>
                    <a:lstStyle/>
                    <a:p>
                      <a:pPr algn="ctr">
                        <a:spcAft>
                          <a:spcPts val="200"/>
                        </a:spcAft>
                      </a:pPr>
                      <a:r>
                        <a:rPr lang="en-US" sz="1600" kern="100" dirty="0">
                          <a:effectLst/>
                        </a:rPr>
                        <a:t>pi</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圆周率</a:t>
                      </a:r>
                      <a:r>
                        <a:rPr lang="en-US" sz="1600" kern="100" dirty="0">
                          <a:effectLst/>
                        </a:rPr>
                        <a:t></a:t>
                      </a:r>
                      <a:r>
                        <a:rPr lang="zh-CN" sz="1600" kern="100" dirty="0">
                          <a:effectLst/>
                        </a:rPr>
                        <a:t>的近似值</a:t>
                      </a:r>
                      <a:r>
                        <a:rPr lang="en-US" sz="1600" kern="100" dirty="0">
                          <a:effectLst/>
                        </a:rPr>
                        <a:t>3.1415926</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61264">
                <a:tc>
                  <a:txBody>
                    <a:bodyPr/>
                    <a:lstStyle/>
                    <a:p>
                      <a:pPr algn="ctr">
                        <a:spcAft>
                          <a:spcPts val="200"/>
                        </a:spcAft>
                      </a:pPr>
                      <a:r>
                        <a:rPr lang="en-US" sz="1600" kern="100">
                          <a:effectLst/>
                        </a:rPr>
                        <a:t>i</a:t>
                      </a:r>
                      <a:r>
                        <a:rPr lang="zh-CN" sz="1600" kern="100">
                          <a:effectLst/>
                        </a:rPr>
                        <a:t>，</a:t>
                      </a:r>
                      <a:r>
                        <a:rPr lang="en-US" sz="1600" kern="100">
                          <a:effectLst/>
                        </a:rPr>
                        <a:t>j</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复数的虚部数据最小单位</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61264">
                <a:tc>
                  <a:txBody>
                    <a:bodyPr/>
                    <a:lstStyle/>
                    <a:p>
                      <a:pPr algn="ctr">
                        <a:spcAft>
                          <a:spcPts val="200"/>
                        </a:spcAft>
                      </a:pPr>
                      <a:r>
                        <a:rPr lang="en-US" sz="1600" kern="100">
                          <a:effectLst/>
                        </a:rPr>
                        <a:t>inf </a:t>
                      </a:r>
                      <a:r>
                        <a:rPr lang="zh-CN" sz="1600" kern="100">
                          <a:effectLst/>
                        </a:rPr>
                        <a:t>或</a:t>
                      </a:r>
                      <a:r>
                        <a:rPr lang="en-US" sz="1600" kern="100">
                          <a:effectLst/>
                        </a:rPr>
                        <a:t> Inf</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表示正无大</a:t>
                      </a:r>
                      <a:r>
                        <a:rPr lang="en-US" sz="1600" kern="100" dirty="0">
                          <a:effectLst/>
                        </a:rPr>
                        <a:t>,</a:t>
                      </a:r>
                      <a:r>
                        <a:rPr lang="zh-CN" sz="1600" kern="100" dirty="0">
                          <a:effectLst/>
                        </a:rPr>
                        <a:t>定义为</a:t>
                      </a:r>
                      <a:r>
                        <a:rPr lang="en-US" sz="1600" kern="100" dirty="0">
                          <a:effectLst/>
                        </a:rPr>
                        <a:t>1/0</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61264">
                <a:tc>
                  <a:txBody>
                    <a:bodyPr/>
                    <a:lstStyle/>
                    <a:p>
                      <a:pPr algn="ctr">
                        <a:spcAft>
                          <a:spcPts val="200"/>
                        </a:spcAft>
                      </a:pPr>
                      <a:r>
                        <a:rPr lang="en-US" sz="1600" kern="100" dirty="0" err="1">
                          <a:effectLst/>
                        </a:rPr>
                        <a:t>NaN</a:t>
                      </a:r>
                      <a:r>
                        <a:rPr lang="zh-CN" sz="1600" kern="100" dirty="0">
                          <a:effectLst/>
                        </a:rPr>
                        <a:t>或</a:t>
                      </a:r>
                      <a:r>
                        <a:rPr lang="en-US" sz="1600" kern="100" dirty="0">
                          <a:effectLst/>
                        </a:rPr>
                        <a:t>nan</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非数，它产生于</a:t>
                      </a:r>
                      <a:r>
                        <a:rPr lang="en-US" sz="1600" kern="100" dirty="0">
                          <a:effectLst/>
                        </a:rPr>
                        <a:t>0× </a:t>
                      </a:r>
                      <a:r>
                        <a:rPr lang="zh-CN" sz="1600" kern="100" dirty="0">
                          <a:effectLst/>
                        </a:rPr>
                        <a:t>，</a:t>
                      </a:r>
                      <a:r>
                        <a:rPr lang="en-US" sz="1600" kern="100" dirty="0">
                          <a:effectLst/>
                        </a:rPr>
                        <a:t>0/0</a:t>
                      </a:r>
                      <a:r>
                        <a:rPr lang="zh-CN" sz="1600" kern="100" dirty="0">
                          <a:effectLst/>
                        </a:rPr>
                        <a:t>，</a:t>
                      </a:r>
                      <a:r>
                        <a:rPr lang="en-US" sz="1600" kern="100" dirty="0">
                          <a:effectLst/>
                        </a:rPr>
                        <a:t>/ </a:t>
                      </a:r>
                      <a:r>
                        <a:rPr lang="zh-CN" sz="1600" kern="100" dirty="0">
                          <a:effectLst/>
                        </a:rPr>
                        <a:t>等运算</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488" y="1039813"/>
            <a:ext cx="8596312" cy="4924425"/>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2.1.3 </a:t>
            </a:r>
            <a:r>
              <a:rPr lang="zh-CN" altLang="en-US" dirty="0">
                <a:solidFill>
                  <a:schemeClr val="tx1">
                    <a:lumMod val="75000"/>
                    <a:lumOff val="25000"/>
                  </a:schemeClr>
                </a:solidFill>
                <a:latin typeface="华文新魏" panose="02010800040101010101" pitchFamily="2" charset="-122"/>
              </a:rPr>
              <a:t>函数句柄</a:t>
            </a:r>
            <a:r>
              <a:rPr lang="en-US" altLang="zh-CN" dirty="0">
                <a:solidFill>
                  <a:schemeClr val="tx1">
                    <a:lumMod val="75000"/>
                    <a:lumOff val="25000"/>
                  </a:schemeClr>
                </a:solidFill>
                <a:latin typeface="华文新魏" panose="02010800040101010101" pitchFamily="2" charset="-122"/>
              </a:rPr>
              <a:t>(Handle)</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函数句柄</a:t>
            </a:r>
            <a:r>
              <a:rPr lang="en-US" altLang="zh-CN" dirty="0">
                <a:solidFill>
                  <a:schemeClr val="tx1">
                    <a:lumMod val="75000"/>
                    <a:lumOff val="25000"/>
                  </a:schemeClr>
                </a:solidFill>
                <a:latin typeface="华文新魏" panose="02010800040101010101" pitchFamily="2" charset="-122"/>
              </a:rPr>
              <a:t>(Function handle)</a:t>
            </a:r>
            <a:r>
              <a:rPr lang="zh-CN" altLang="en-US" dirty="0">
                <a:solidFill>
                  <a:schemeClr val="tx1">
                    <a:lumMod val="75000"/>
                    <a:lumOff val="25000"/>
                  </a:schemeClr>
                </a:solidFill>
                <a:latin typeface="华文新魏" panose="02010800040101010101" pitchFamily="2" charset="-122"/>
              </a:rPr>
              <a:t>是</a:t>
            </a:r>
            <a:r>
              <a:rPr lang="en-US" altLang="zh-CN" dirty="0">
                <a:solidFill>
                  <a:schemeClr val="tx1">
                    <a:lumMod val="75000"/>
                    <a:lumOff val="25000"/>
                  </a:schemeClr>
                </a:solidFill>
                <a:latin typeface="华文新魏" panose="02010800040101010101" pitchFamily="2" charset="-122"/>
              </a:rPr>
              <a:t>MATLAB</a:t>
            </a:r>
            <a:r>
              <a:rPr lang="zh-CN" altLang="en-US" dirty="0">
                <a:solidFill>
                  <a:schemeClr val="tx1">
                    <a:lumMod val="75000"/>
                    <a:lumOff val="25000"/>
                  </a:schemeClr>
                </a:solidFill>
                <a:latin typeface="华文新魏" panose="02010800040101010101" pitchFamily="2" charset="-122"/>
              </a:rPr>
              <a:t>的一种数据类型。引入函数句柄是为了使</a:t>
            </a:r>
            <a:r>
              <a:rPr lang="en-US" altLang="zh-CN" dirty="0" err="1">
                <a:solidFill>
                  <a:schemeClr val="tx1">
                    <a:lumMod val="75000"/>
                    <a:lumOff val="25000"/>
                  </a:schemeClr>
                </a:solidFill>
                <a:latin typeface="华文新魏" panose="02010800040101010101" pitchFamily="2" charset="-122"/>
              </a:rPr>
              <a:t>feval</a:t>
            </a:r>
            <a:r>
              <a:rPr lang="zh-CN" altLang="en-US" dirty="0">
                <a:solidFill>
                  <a:schemeClr val="tx1">
                    <a:lumMod val="75000"/>
                    <a:lumOff val="25000"/>
                  </a:schemeClr>
                </a:solidFill>
                <a:latin typeface="华文新魏" panose="02010800040101010101" pitchFamily="2" charset="-122"/>
              </a:rPr>
              <a:t>及借助于它的泛函指令工作更可靠；特别在反复调用情况下更显效率；使“函数调用”像“变量调用”一样方便灵活；提高函数调用速度，提高软件重用性，扩大子函数和私用函数的可调用范围；迅速获得同名重载函数的位置、类型信息。</a:t>
            </a:r>
            <a:r>
              <a:rPr lang="en-US" altLang="zh-CN" dirty="0">
                <a:solidFill>
                  <a:schemeClr val="tx1">
                    <a:lumMod val="75000"/>
                    <a:lumOff val="25000"/>
                  </a:schemeClr>
                </a:solidFill>
                <a:latin typeface="华文新魏" panose="02010800040101010101" pitchFamily="2" charset="-122"/>
              </a:rPr>
              <a:t>MATLAB</a:t>
            </a:r>
            <a:r>
              <a:rPr lang="zh-CN" altLang="en-US" dirty="0">
                <a:solidFill>
                  <a:schemeClr val="tx1">
                    <a:lumMod val="75000"/>
                    <a:lumOff val="25000"/>
                  </a:schemeClr>
                </a:solidFill>
                <a:latin typeface="华文新魏" panose="02010800040101010101" pitchFamily="2" charset="-122"/>
              </a:rPr>
              <a:t>中函数句柄的使用使得函数也可以成为输入变量，并且能很方便的调用，提高函数的可用性和独立性。</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函数句柄可以将其理解成一个函数的代号，就像一个人的名字，这样在调用时可以调用函数句柄而不用调用该函数。</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创建函数句柄需要用到操作符</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创建函数句柄的语法：</a:t>
            </a:r>
          </a:p>
          <a:p>
            <a:pPr fontAlgn="auto">
              <a:spcAft>
                <a:spcPts val="0"/>
              </a:spcAft>
              <a:buFont typeface="Wingdings 3" charset="2"/>
              <a:buChar char=""/>
              <a:defRPr/>
            </a:pPr>
            <a:r>
              <a:rPr lang="en-US" altLang="zh-CN" dirty="0" err="1">
                <a:solidFill>
                  <a:schemeClr val="tx1">
                    <a:lumMod val="75000"/>
                    <a:lumOff val="25000"/>
                  </a:schemeClr>
                </a:solidFill>
                <a:latin typeface="华文新魏" panose="02010800040101010101" pitchFamily="2" charset="-122"/>
              </a:rPr>
              <a:t>fhandle</a:t>
            </a:r>
            <a:r>
              <a:rPr lang="en-US" altLang="zh-CN" dirty="0">
                <a:solidFill>
                  <a:schemeClr val="tx1">
                    <a:lumMod val="75000"/>
                    <a:lumOff val="25000"/>
                  </a:schemeClr>
                </a:solidFill>
                <a:latin typeface="华文新魏" panose="02010800040101010101" pitchFamily="2" charset="-122"/>
              </a:rPr>
              <a:t> = @</a:t>
            </a:r>
            <a:r>
              <a:rPr lang="en-US" altLang="zh-CN" dirty="0" err="1">
                <a:solidFill>
                  <a:schemeClr val="tx1">
                    <a:lumMod val="75000"/>
                    <a:lumOff val="25000"/>
                  </a:schemeClr>
                </a:solidFill>
                <a:latin typeface="华文新魏" panose="02010800040101010101" pitchFamily="2" charset="-122"/>
              </a:rPr>
              <a:t>function_filename</a:t>
            </a:r>
            <a:endParaRPr lang="en-US" altLang="zh-CN" dirty="0">
              <a:solidFill>
                <a:schemeClr val="tx1">
                  <a:lumMod val="75000"/>
                  <a:lumOff val="25000"/>
                </a:schemeClr>
              </a:solidFill>
              <a:latin typeface="华文新魏" panose="02010800040101010101" pitchFamily="2" charset="-122"/>
            </a:endParaRP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调用函数时就可以调用该句柄，可以实现同样的功能。</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例如：</a:t>
            </a:r>
          </a:p>
          <a:p>
            <a:pPr fontAlgn="auto">
              <a:spcAft>
                <a:spcPts val="0"/>
              </a:spcAft>
              <a:buFont typeface="Wingdings 3" charset="2"/>
              <a:buChar char=""/>
              <a:defRPr/>
            </a:pPr>
            <a:r>
              <a:rPr lang="en-US" altLang="zh-CN" dirty="0" err="1">
                <a:solidFill>
                  <a:schemeClr val="tx1">
                    <a:lumMod val="75000"/>
                    <a:lumOff val="25000"/>
                  </a:schemeClr>
                </a:solidFill>
                <a:latin typeface="华文新魏" panose="02010800040101010101" pitchFamily="2" charset="-122"/>
              </a:rPr>
              <a:t>fhandle</a:t>
            </a:r>
            <a:r>
              <a:rPr lang="en-US" altLang="zh-CN" dirty="0">
                <a:solidFill>
                  <a:schemeClr val="tx1">
                    <a:lumMod val="75000"/>
                    <a:lumOff val="25000"/>
                  </a:schemeClr>
                </a:solidFill>
                <a:latin typeface="华文新魏" panose="02010800040101010101" pitchFamily="2" charset="-122"/>
              </a:rPr>
              <a:t> = @sin</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就创建了</a:t>
            </a:r>
            <a:r>
              <a:rPr lang="en-US" altLang="zh-CN" dirty="0">
                <a:solidFill>
                  <a:schemeClr val="tx1">
                    <a:lumMod val="75000"/>
                    <a:lumOff val="25000"/>
                  </a:schemeClr>
                </a:solidFill>
                <a:latin typeface="华文新魏" panose="02010800040101010101" pitchFamily="2" charset="-122"/>
              </a:rPr>
              <a:t>sin</a:t>
            </a:r>
            <a:r>
              <a:rPr lang="zh-CN" altLang="en-US" dirty="0">
                <a:solidFill>
                  <a:schemeClr val="tx1">
                    <a:lumMod val="75000"/>
                    <a:lumOff val="25000"/>
                  </a:schemeClr>
                </a:solidFill>
                <a:latin typeface="华文新魏" panose="02010800040101010101" pitchFamily="2" charset="-122"/>
              </a:rPr>
              <a:t>的句柄，输入</a:t>
            </a:r>
            <a:r>
              <a:rPr lang="en-US" altLang="zh-CN" dirty="0" err="1">
                <a:solidFill>
                  <a:schemeClr val="tx1">
                    <a:lumMod val="75000"/>
                    <a:lumOff val="25000"/>
                  </a:schemeClr>
                </a:solidFill>
                <a:latin typeface="华文新魏" panose="02010800040101010101" pitchFamily="2" charset="-122"/>
              </a:rPr>
              <a:t>fhandle</a:t>
            </a:r>
            <a:r>
              <a:rPr lang="en-US" altLang="zh-CN" dirty="0">
                <a:solidFill>
                  <a:schemeClr val="tx1">
                    <a:lumMod val="75000"/>
                    <a:lumOff val="25000"/>
                  </a:schemeClr>
                </a:solidFill>
                <a:latin typeface="华文新魏" panose="02010800040101010101" pitchFamily="2" charset="-122"/>
              </a:rPr>
              <a:t>(x)</a:t>
            </a:r>
            <a:r>
              <a:rPr lang="zh-CN" altLang="en-US" dirty="0">
                <a:solidFill>
                  <a:schemeClr val="tx1">
                    <a:lumMod val="75000"/>
                    <a:lumOff val="25000"/>
                  </a:schemeClr>
                </a:solidFill>
                <a:latin typeface="华文新魏" panose="02010800040101010101" pitchFamily="2" charset="-122"/>
              </a:rPr>
              <a:t>其实就是</a:t>
            </a:r>
            <a:r>
              <a:rPr lang="en-US" altLang="zh-CN" dirty="0">
                <a:solidFill>
                  <a:schemeClr val="tx1">
                    <a:lumMod val="75000"/>
                    <a:lumOff val="25000"/>
                  </a:schemeClr>
                </a:solidFill>
                <a:latin typeface="华文新魏" panose="02010800040101010101" pitchFamily="2" charset="-122"/>
              </a:rPr>
              <a:t>sin(x)</a:t>
            </a:r>
            <a:r>
              <a:rPr lang="zh-CN" altLang="en-US" dirty="0">
                <a:solidFill>
                  <a:schemeClr val="tx1">
                    <a:lumMod val="75000"/>
                    <a:lumOff val="25000"/>
                  </a:schemeClr>
                </a:solidFill>
                <a:latin typeface="华文新魏" panose="02010800040101010101" pitchFamily="2" charset="-122"/>
              </a:rPr>
              <a:t>的功能。</a:t>
            </a:r>
          </a:p>
          <a:p>
            <a:pPr fontAlgn="auto">
              <a:spcAft>
                <a:spcPts val="0"/>
              </a:spcAft>
              <a:buFont typeface="Wingdings 3" charset="2"/>
              <a:buChar char=""/>
              <a:defRPr/>
            </a:pPr>
            <a:endParaRPr lang="zh-CN" altLang="en-US"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488" y="1039813"/>
            <a:ext cx="8596312" cy="4924425"/>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2.1.4 </a:t>
            </a:r>
            <a:r>
              <a:rPr lang="zh-CN" altLang="en-US" dirty="0">
                <a:solidFill>
                  <a:schemeClr val="tx1">
                    <a:lumMod val="75000"/>
                    <a:lumOff val="25000"/>
                  </a:schemeClr>
                </a:solidFill>
                <a:latin typeface="华文新魏" panose="02010800040101010101" pitchFamily="2" charset="-122"/>
              </a:rPr>
              <a:t>逻辑</a:t>
            </a:r>
            <a:r>
              <a:rPr lang="en-US" altLang="zh-CN" dirty="0">
                <a:solidFill>
                  <a:schemeClr val="tx1">
                    <a:lumMod val="75000"/>
                    <a:lumOff val="25000"/>
                  </a:schemeClr>
                </a:solidFill>
                <a:latin typeface="华文新魏" panose="02010800040101010101" pitchFamily="2" charset="-122"/>
              </a:rPr>
              <a:t>(Logical)</a:t>
            </a:r>
            <a:r>
              <a:rPr lang="zh-CN" altLang="en-US" dirty="0">
                <a:solidFill>
                  <a:schemeClr val="tx1">
                    <a:lumMod val="75000"/>
                    <a:lumOff val="25000"/>
                  </a:schemeClr>
                </a:solidFill>
                <a:latin typeface="华文新魏" panose="02010800040101010101" pitchFamily="2" charset="-122"/>
              </a:rPr>
              <a:t>类型和关系运算</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逻辑运算又称布尔运算。布尔用数学方法研究逻辑问题，成功地建立了逻辑演算。他用等式表示判断，把推理看作等式的变换。这种变换的有效性不依赖人们对符号的解释，只依赖于符号的组合规律。这一逻辑理论人们常称它为布尔代数。</a:t>
            </a:r>
            <a:r>
              <a:rPr lang="en-US" altLang="zh-CN" dirty="0">
                <a:solidFill>
                  <a:schemeClr val="tx1">
                    <a:lumMod val="75000"/>
                    <a:lumOff val="25000"/>
                  </a:schemeClr>
                </a:solidFill>
                <a:latin typeface="华文新魏" panose="02010800040101010101" pitchFamily="2" charset="-122"/>
              </a:rPr>
              <a:t>20</a:t>
            </a:r>
            <a:r>
              <a:rPr lang="zh-CN" altLang="en-US" dirty="0">
                <a:solidFill>
                  <a:schemeClr val="tx1">
                    <a:lumMod val="75000"/>
                    <a:lumOff val="25000"/>
                  </a:schemeClr>
                </a:solidFill>
                <a:latin typeface="华文新魏" panose="02010800040101010101" pitchFamily="2" charset="-122"/>
              </a:rPr>
              <a:t>世纪</a:t>
            </a:r>
            <a:r>
              <a:rPr lang="en-US" altLang="zh-CN" dirty="0">
                <a:solidFill>
                  <a:schemeClr val="tx1">
                    <a:lumMod val="75000"/>
                    <a:lumOff val="25000"/>
                  </a:schemeClr>
                </a:solidFill>
                <a:latin typeface="华文新魏" panose="02010800040101010101" pitchFamily="2" charset="-122"/>
              </a:rPr>
              <a:t>30</a:t>
            </a:r>
            <a:r>
              <a:rPr lang="zh-CN" altLang="en-US" dirty="0">
                <a:solidFill>
                  <a:schemeClr val="tx1">
                    <a:lumMod val="75000"/>
                    <a:lumOff val="25000"/>
                  </a:schemeClr>
                </a:solidFill>
                <a:latin typeface="华文新魏" panose="02010800040101010101" pitchFamily="2" charset="-122"/>
              </a:rPr>
              <a:t>年代，逻辑代数在电路系统上获得应用，随后，由于电子技术与计算机的发展，出现各种复杂的大系统，它们的变换规律也遵守布尔所揭示的规律。逻辑运算 </a:t>
            </a:r>
            <a:r>
              <a:rPr lang="en-US" altLang="zh-CN" dirty="0">
                <a:solidFill>
                  <a:schemeClr val="tx1">
                    <a:lumMod val="75000"/>
                    <a:lumOff val="25000"/>
                  </a:schemeClr>
                </a:solidFill>
                <a:latin typeface="华文新魏" panose="02010800040101010101" pitchFamily="2" charset="-122"/>
              </a:rPr>
              <a:t>(logical operators) </a:t>
            </a:r>
            <a:r>
              <a:rPr lang="zh-CN" altLang="en-US" dirty="0">
                <a:solidFill>
                  <a:schemeClr val="tx1">
                    <a:lumMod val="75000"/>
                    <a:lumOff val="25000"/>
                  </a:schemeClr>
                </a:solidFill>
                <a:latin typeface="华文新魏" panose="02010800040101010101" pitchFamily="2" charset="-122"/>
              </a:rPr>
              <a:t>通常用来测试真假值。最常见到的逻辑运算就是循环的处理，用来判断是否该离开循环或继续执行循环内的指令。</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关系的基本运算有两类：一类是传统的集合运算</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并、差、交等</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，另一类是专门的关系运算</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选择、投影、连接、除法、外连接等</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，有些查询需要几个基本运算的组合，要经过若干步骤才能完成。</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1. </a:t>
            </a:r>
            <a:r>
              <a:rPr lang="zh-CN" altLang="en-US" dirty="0">
                <a:solidFill>
                  <a:schemeClr val="tx1">
                    <a:lumMod val="75000"/>
                    <a:lumOff val="25000"/>
                  </a:schemeClr>
                </a:solidFill>
                <a:latin typeface="华文新魏" panose="02010800040101010101" pitchFamily="2" charset="-122"/>
              </a:rPr>
              <a:t>逻辑数据类型</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在</a:t>
            </a:r>
            <a:r>
              <a:rPr lang="en-US" altLang="zh-CN" dirty="0">
                <a:solidFill>
                  <a:schemeClr val="tx1">
                    <a:lumMod val="75000"/>
                    <a:lumOff val="25000"/>
                  </a:schemeClr>
                </a:solidFill>
                <a:latin typeface="华文新魏" panose="02010800040101010101" pitchFamily="2" charset="-122"/>
              </a:rPr>
              <a:t>MATLAB</a:t>
            </a:r>
            <a:r>
              <a:rPr lang="zh-CN" altLang="en-US" dirty="0">
                <a:solidFill>
                  <a:schemeClr val="tx1">
                    <a:lumMod val="75000"/>
                    <a:lumOff val="25000"/>
                  </a:schemeClr>
                </a:solidFill>
                <a:latin typeface="华文新魏" panose="02010800040101010101" pitchFamily="2" charset="-122"/>
              </a:rPr>
              <a:t>中逻辑类型包含</a:t>
            </a:r>
            <a:r>
              <a:rPr lang="en-US" altLang="zh-CN" dirty="0">
                <a:solidFill>
                  <a:schemeClr val="tx1">
                    <a:lumMod val="75000"/>
                    <a:lumOff val="25000"/>
                  </a:schemeClr>
                </a:solidFill>
                <a:latin typeface="华文新魏" panose="02010800040101010101" pitchFamily="2" charset="-122"/>
              </a:rPr>
              <a:t>true</a:t>
            </a:r>
            <a:r>
              <a:rPr lang="zh-CN" altLang="en-US" dirty="0">
                <a:solidFill>
                  <a:schemeClr val="tx1">
                    <a:lumMod val="75000"/>
                    <a:lumOff val="25000"/>
                  </a:schemeClr>
                </a:solidFill>
                <a:latin typeface="华文新魏" panose="02010800040101010101" pitchFamily="2" charset="-122"/>
              </a:rPr>
              <a:t>和</a:t>
            </a:r>
            <a:r>
              <a:rPr lang="en-US" altLang="zh-CN" dirty="0">
                <a:solidFill>
                  <a:schemeClr val="tx1">
                    <a:lumMod val="75000"/>
                    <a:lumOff val="25000"/>
                  </a:schemeClr>
                </a:solidFill>
                <a:latin typeface="华文新魏" panose="02010800040101010101" pitchFamily="2" charset="-122"/>
              </a:rPr>
              <a:t>false</a:t>
            </a:r>
            <a:r>
              <a:rPr lang="zh-CN" altLang="en-US" dirty="0">
                <a:solidFill>
                  <a:schemeClr val="tx1">
                    <a:lumMod val="75000"/>
                    <a:lumOff val="25000"/>
                  </a:schemeClr>
                </a:solidFill>
                <a:latin typeface="华文新魏" panose="02010800040101010101" pitchFamily="2" charset="-122"/>
              </a:rPr>
              <a:t>，分别由</a:t>
            </a:r>
            <a:r>
              <a:rPr lang="en-US" altLang="zh-CN" dirty="0">
                <a:solidFill>
                  <a:schemeClr val="tx1">
                    <a:lumMod val="75000"/>
                    <a:lumOff val="25000"/>
                  </a:schemeClr>
                </a:solidFill>
                <a:latin typeface="华文新魏" panose="02010800040101010101" pitchFamily="2" charset="-122"/>
              </a:rPr>
              <a:t>1</a:t>
            </a:r>
            <a:r>
              <a:rPr lang="zh-CN" altLang="en-US" dirty="0">
                <a:solidFill>
                  <a:schemeClr val="tx1">
                    <a:lumMod val="75000"/>
                    <a:lumOff val="25000"/>
                  </a:schemeClr>
                </a:solidFill>
                <a:latin typeface="华文新魏" panose="02010800040101010101" pitchFamily="2" charset="-122"/>
              </a:rPr>
              <a:t>和</a:t>
            </a:r>
            <a:r>
              <a:rPr lang="en-US" altLang="zh-CN" dirty="0">
                <a:solidFill>
                  <a:schemeClr val="tx1">
                    <a:lumMod val="75000"/>
                    <a:lumOff val="25000"/>
                  </a:schemeClr>
                </a:solidFill>
                <a:latin typeface="华文新魏" panose="02010800040101010101" pitchFamily="2" charset="-122"/>
              </a:rPr>
              <a:t>0</a:t>
            </a:r>
            <a:r>
              <a:rPr lang="zh-CN" altLang="en-US" dirty="0">
                <a:solidFill>
                  <a:schemeClr val="tx1">
                    <a:lumMod val="75000"/>
                    <a:lumOff val="25000"/>
                  </a:schemeClr>
                </a:solidFill>
                <a:latin typeface="华文新魏" panose="02010800040101010101" pitchFamily="2" charset="-122"/>
              </a:rPr>
              <a:t>表示。在</a:t>
            </a:r>
            <a:r>
              <a:rPr lang="en-US" altLang="zh-CN" dirty="0">
                <a:solidFill>
                  <a:schemeClr val="tx1">
                    <a:lumMod val="75000"/>
                    <a:lumOff val="25000"/>
                  </a:schemeClr>
                </a:solidFill>
                <a:latin typeface="华文新魏" panose="02010800040101010101" pitchFamily="2" charset="-122"/>
              </a:rPr>
              <a:t>MATLAB</a:t>
            </a:r>
            <a:r>
              <a:rPr lang="zh-CN" altLang="en-US" dirty="0">
                <a:solidFill>
                  <a:schemeClr val="tx1">
                    <a:lumMod val="75000"/>
                    <a:lumOff val="25000"/>
                  </a:schemeClr>
                </a:solidFill>
                <a:latin typeface="华文新魏" panose="02010800040101010101" pitchFamily="2" charset="-122"/>
              </a:rPr>
              <a:t>中用函数</a:t>
            </a:r>
            <a:r>
              <a:rPr lang="en-US" altLang="zh-CN" dirty="0">
                <a:solidFill>
                  <a:schemeClr val="tx1">
                    <a:lumMod val="75000"/>
                    <a:lumOff val="25000"/>
                  </a:schemeClr>
                </a:solidFill>
                <a:latin typeface="华文新魏" panose="02010800040101010101" pitchFamily="2" charset="-122"/>
              </a:rPr>
              <a:t>logical()</a:t>
            </a:r>
            <a:r>
              <a:rPr lang="zh-CN" altLang="en-US" dirty="0">
                <a:solidFill>
                  <a:schemeClr val="tx1">
                    <a:lumMod val="75000"/>
                    <a:lumOff val="25000"/>
                  </a:schemeClr>
                </a:solidFill>
                <a:latin typeface="华文新魏" panose="02010800040101010101" pitchFamily="2" charset="-122"/>
              </a:rPr>
              <a:t>将任何非零的数值转换为</a:t>
            </a:r>
            <a:r>
              <a:rPr lang="en-US" altLang="zh-CN" dirty="0">
                <a:solidFill>
                  <a:schemeClr val="tx1">
                    <a:lumMod val="75000"/>
                    <a:lumOff val="25000"/>
                  </a:schemeClr>
                </a:solidFill>
                <a:latin typeface="华文新魏" panose="02010800040101010101" pitchFamily="2" charset="-122"/>
              </a:rPr>
              <a:t>true(</a:t>
            </a:r>
            <a:r>
              <a:rPr lang="zh-CN" altLang="en-US" dirty="0">
                <a:solidFill>
                  <a:schemeClr val="tx1">
                    <a:lumMod val="75000"/>
                    <a:lumOff val="25000"/>
                  </a:schemeClr>
                </a:solidFill>
                <a:latin typeface="华文新魏" panose="02010800040101010101" pitchFamily="2" charset="-122"/>
              </a:rPr>
              <a:t>即</a:t>
            </a:r>
            <a:r>
              <a:rPr lang="en-US" altLang="zh-CN" dirty="0">
                <a:solidFill>
                  <a:schemeClr val="tx1">
                    <a:lumMod val="75000"/>
                    <a:lumOff val="25000"/>
                  </a:schemeClr>
                </a:solidFill>
                <a:latin typeface="华文新魏" panose="02010800040101010101" pitchFamily="2" charset="-122"/>
              </a:rPr>
              <a:t>1)</a:t>
            </a:r>
            <a:r>
              <a:rPr lang="zh-CN" altLang="en-US" dirty="0">
                <a:solidFill>
                  <a:schemeClr val="tx1">
                    <a:lumMod val="75000"/>
                    <a:lumOff val="25000"/>
                  </a:schemeClr>
                </a:solidFill>
                <a:latin typeface="华文新魏" panose="02010800040101010101" pitchFamily="2" charset="-122"/>
              </a:rPr>
              <a:t>，将数值</a:t>
            </a:r>
            <a:r>
              <a:rPr lang="en-US" altLang="zh-CN" dirty="0">
                <a:solidFill>
                  <a:schemeClr val="tx1">
                    <a:lumMod val="75000"/>
                    <a:lumOff val="25000"/>
                  </a:schemeClr>
                </a:solidFill>
                <a:latin typeface="华文新魏" panose="02010800040101010101" pitchFamily="2" charset="-122"/>
              </a:rPr>
              <a:t>0</a:t>
            </a:r>
            <a:r>
              <a:rPr lang="zh-CN" altLang="en-US" dirty="0">
                <a:solidFill>
                  <a:schemeClr val="tx1">
                    <a:lumMod val="75000"/>
                    <a:lumOff val="25000"/>
                  </a:schemeClr>
                </a:solidFill>
                <a:latin typeface="华文新魏" panose="02010800040101010101" pitchFamily="2" charset="-122"/>
              </a:rPr>
              <a:t>转换为</a:t>
            </a:r>
            <a:r>
              <a:rPr lang="en-US" altLang="zh-CN" dirty="0">
                <a:solidFill>
                  <a:schemeClr val="tx1">
                    <a:lumMod val="75000"/>
                    <a:lumOff val="25000"/>
                  </a:schemeClr>
                </a:solidFill>
                <a:latin typeface="华文新魏" panose="02010800040101010101" pitchFamily="2" charset="-122"/>
              </a:rPr>
              <a:t>false(</a:t>
            </a:r>
            <a:r>
              <a:rPr lang="zh-CN" altLang="en-US" dirty="0">
                <a:solidFill>
                  <a:schemeClr val="tx1">
                    <a:lumMod val="75000"/>
                    <a:lumOff val="25000"/>
                  </a:schemeClr>
                </a:solidFill>
                <a:latin typeface="华文新魏" panose="02010800040101010101" pitchFamily="2" charset="-122"/>
              </a:rPr>
              <a:t>即</a:t>
            </a:r>
            <a:r>
              <a:rPr lang="en-US" altLang="zh-CN" dirty="0">
                <a:solidFill>
                  <a:schemeClr val="tx1">
                    <a:lumMod val="75000"/>
                    <a:lumOff val="25000"/>
                  </a:schemeClr>
                </a:solidFill>
                <a:latin typeface="华文新魏" panose="02010800040101010101" pitchFamily="2" charset="-122"/>
              </a:rPr>
              <a:t>0)</a:t>
            </a:r>
            <a:r>
              <a:rPr lang="zh-CN" altLang="en-US" dirty="0">
                <a:solidFill>
                  <a:schemeClr val="tx1">
                    <a:lumMod val="75000"/>
                    <a:lumOff val="25000"/>
                  </a:schemeClr>
                </a:solidFill>
                <a:latin typeface="华文新魏" panose="02010800040101010101" pitchFamily="2" charset="-122"/>
              </a:rPr>
              <a:t>。逻辑类型的数据只能通过数值类型转换，或者使用特殊的函数生成相应类型的数组或者矩阵。逻辑类型的数组每一个元素仅占用一个字节的内存空间。</a:t>
            </a:r>
          </a:p>
          <a:p>
            <a:pPr fontAlgn="auto">
              <a:spcAft>
                <a:spcPts val="0"/>
              </a:spcAft>
              <a:buFont typeface="Wingdings 3" charset="2"/>
              <a:buChar char=""/>
              <a:defRPr/>
            </a:pPr>
            <a:endParaRPr lang="zh-CN" altLang="en-US" dirty="0">
              <a:solidFill>
                <a:schemeClr val="tx1">
                  <a:lumMod val="75000"/>
                  <a:lumOff val="25000"/>
                </a:schemeClr>
              </a:solidFill>
              <a:latin typeface="华文新魏"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内容占位符 2"/>
          <p:cNvSpPr>
            <a:spLocks noGrp="1"/>
          </p:cNvSpPr>
          <p:nvPr>
            <p:ph idx="1"/>
          </p:nvPr>
        </p:nvSpPr>
        <p:spPr>
          <a:xfrm>
            <a:off x="750888" y="566738"/>
            <a:ext cx="8596312" cy="5797550"/>
          </a:xfrm>
        </p:spPr>
        <p:txBody>
          <a:bodyPr/>
          <a:lstStyle/>
          <a:p>
            <a:r>
              <a:rPr lang="zh-CN" altLang="zh-CN" smtClean="0"/>
              <a:t>创建逻辑类型数据的函数：</a:t>
            </a:r>
          </a:p>
          <a:p>
            <a:r>
              <a:rPr lang="en-US" altLang="zh-CN" smtClean="0"/>
              <a:t>                                    </a:t>
            </a:r>
            <a:r>
              <a:rPr lang="zh-CN" altLang="zh-CN" smtClean="0"/>
              <a:t>表</a:t>
            </a:r>
            <a:r>
              <a:rPr lang="en-US" altLang="zh-CN" smtClean="0"/>
              <a:t>2-8 </a:t>
            </a:r>
            <a:r>
              <a:rPr lang="zh-CN" altLang="zh-CN" smtClean="0"/>
              <a:t>创建逻辑类型数据的函数</a:t>
            </a:r>
            <a:endParaRPr lang="en-US" altLang="zh-CN" smtClean="0"/>
          </a:p>
          <a:p>
            <a:r>
              <a:rPr lang="en-US" altLang="zh-CN" smtClean="0"/>
              <a:t> </a:t>
            </a:r>
            <a:endParaRPr lang="zh-CN" altLang="zh-CN" smtClean="0"/>
          </a:p>
          <a:p>
            <a:endParaRPr lang="zh-CN" altLang="en-US" smtClean="0"/>
          </a:p>
        </p:txBody>
      </p:sp>
      <p:graphicFrame>
        <p:nvGraphicFramePr>
          <p:cNvPr id="4" name="表格 3"/>
          <p:cNvGraphicFramePr>
            <a:graphicFrameLocks noGrp="1"/>
          </p:cNvGraphicFramePr>
          <p:nvPr/>
        </p:nvGraphicFramePr>
        <p:xfrm>
          <a:off x="877888" y="1847850"/>
          <a:ext cx="8396287" cy="3254375"/>
        </p:xfrm>
        <a:graphic>
          <a:graphicData uri="http://schemas.openxmlformats.org/drawingml/2006/table">
            <a:tbl>
              <a:tblPr>
                <a:tableStyleId>{5C22544A-7EE6-4342-B048-85BDC9FD1C3A}</a:tableStyleId>
              </a:tblPr>
              <a:tblGrid>
                <a:gridCol w="2950008"/>
                <a:gridCol w="5446170"/>
              </a:tblGrid>
              <a:tr h="813817">
                <a:tc>
                  <a:txBody>
                    <a:bodyPr/>
                    <a:lstStyle/>
                    <a:p>
                      <a:pPr algn="ctr">
                        <a:spcAft>
                          <a:spcPts val="200"/>
                        </a:spcAft>
                      </a:pPr>
                      <a:r>
                        <a:rPr lang="zh-CN" sz="1600" kern="100" dirty="0">
                          <a:effectLst/>
                        </a:rPr>
                        <a:t>函</a:t>
                      </a:r>
                      <a:r>
                        <a:rPr lang="en-US" sz="1600" kern="100" dirty="0">
                          <a:effectLst/>
                        </a:rPr>
                        <a:t>  </a:t>
                      </a:r>
                      <a:r>
                        <a:rPr lang="zh-CN" sz="1600" kern="100" dirty="0">
                          <a:effectLst/>
                        </a:rPr>
                        <a:t>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a:t>
                      </a:r>
                      <a:r>
                        <a:rPr lang="en-US" sz="1600" kern="100">
                          <a:effectLst/>
                        </a:rPr>
                        <a:t>  </a:t>
                      </a:r>
                      <a:r>
                        <a:rPr lang="zh-CN" sz="1600" kern="100">
                          <a:effectLst/>
                        </a:rPr>
                        <a:t>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813817">
                <a:tc>
                  <a:txBody>
                    <a:bodyPr/>
                    <a:lstStyle/>
                    <a:p>
                      <a:pPr algn="ctr">
                        <a:spcAft>
                          <a:spcPts val="200"/>
                        </a:spcAft>
                      </a:pPr>
                      <a:r>
                        <a:rPr lang="en-US" sz="1600" kern="100" dirty="0">
                          <a:effectLst/>
                        </a:rPr>
                        <a:t>logical</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将任意类型的数组转变为逻辑类型数组，其中非零元素为真，零元素为假</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813817">
                <a:tc>
                  <a:txBody>
                    <a:bodyPr/>
                    <a:lstStyle/>
                    <a:p>
                      <a:pPr algn="ctr">
                        <a:spcAft>
                          <a:spcPts val="200"/>
                        </a:spcAft>
                      </a:pPr>
                      <a:r>
                        <a:rPr lang="en-US" sz="1600" kern="100">
                          <a:effectLst/>
                        </a:rPr>
                        <a:t>True</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产生逻辑真值数组</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813817">
                <a:tc>
                  <a:txBody>
                    <a:bodyPr/>
                    <a:lstStyle/>
                    <a:p>
                      <a:pPr algn="ctr">
                        <a:spcAft>
                          <a:spcPts val="200"/>
                        </a:spcAft>
                      </a:pPr>
                      <a:r>
                        <a:rPr lang="en-US" sz="1600" kern="100">
                          <a:effectLst/>
                        </a:rPr>
                        <a:t>False</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产生逻辑假值数组</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714375" y="530225"/>
            <a:ext cx="8596313" cy="5797550"/>
          </a:xfrm>
        </p:spPr>
        <p:txBody>
          <a:bodyPr/>
          <a:lstStyle/>
          <a:p>
            <a:r>
              <a:rPr lang="en-US" altLang="zh-CN" smtClean="0"/>
              <a:t>2. </a:t>
            </a:r>
            <a:r>
              <a:rPr lang="zh-CN" altLang="zh-CN" smtClean="0"/>
              <a:t>逻辑运算</a:t>
            </a:r>
          </a:p>
          <a:p>
            <a:r>
              <a:rPr lang="zh-CN" altLang="zh-CN" smtClean="0"/>
              <a:t>能够处理逻辑类型数据的运算叫作逻辑运算。参与逻辑运算的操作数不一定是逻辑类型的变量或常量，其他类型的数据也可以进行逻辑运算，但运算结果一定是逻辑类型的数据。</a:t>
            </a:r>
          </a:p>
          <a:p>
            <a:r>
              <a:rPr lang="en-US" altLang="zh-CN" smtClean="0"/>
              <a:t>MATLAB</a:t>
            </a:r>
            <a:r>
              <a:rPr lang="zh-CN" altLang="zh-CN" smtClean="0"/>
              <a:t>的逻辑运算符及其作用：</a:t>
            </a:r>
          </a:p>
          <a:p>
            <a:r>
              <a:rPr lang="en-US" altLang="zh-CN" smtClean="0"/>
              <a:t>                               </a:t>
            </a:r>
            <a:r>
              <a:rPr lang="zh-CN" altLang="zh-CN" smtClean="0"/>
              <a:t>表</a:t>
            </a:r>
            <a:r>
              <a:rPr lang="en-US" altLang="zh-CN" smtClean="0"/>
              <a:t>2-9 MATLAB</a:t>
            </a:r>
            <a:r>
              <a:rPr lang="zh-CN" altLang="zh-CN" smtClean="0"/>
              <a:t>的逻辑运算符及其作用</a:t>
            </a:r>
            <a:endParaRPr lang="en-US" altLang="zh-CN" smtClean="0"/>
          </a:p>
          <a:p>
            <a:endParaRPr lang="zh-CN" altLang="zh-CN" smtClean="0"/>
          </a:p>
          <a:p>
            <a:endParaRPr lang="zh-CN" altLang="en-US" smtClean="0"/>
          </a:p>
        </p:txBody>
      </p:sp>
      <p:graphicFrame>
        <p:nvGraphicFramePr>
          <p:cNvPr id="4" name="表格 3"/>
          <p:cNvGraphicFramePr>
            <a:graphicFrameLocks noGrp="1"/>
          </p:cNvGraphicFramePr>
          <p:nvPr/>
        </p:nvGraphicFramePr>
        <p:xfrm>
          <a:off x="1206500" y="2724150"/>
          <a:ext cx="7626350" cy="3914775"/>
        </p:xfrm>
        <a:graphic>
          <a:graphicData uri="http://schemas.openxmlformats.org/drawingml/2006/table">
            <a:tbl>
              <a:tblPr>
                <a:tableStyleId>{5C22544A-7EE6-4342-B048-85BDC9FD1C3A}</a:tableStyleId>
              </a:tblPr>
              <a:tblGrid>
                <a:gridCol w="2679439"/>
                <a:gridCol w="4946657"/>
              </a:tblGrid>
              <a:tr h="434848">
                <a:tc>
                  <a:txBody>
                    <a:bodyPr/>
                    <a:lstStyle/>
                    <a:p>
                      <a:pPr algn="ctr">
                        <a:spcAft>
                          <a:spcPts val="200"/>
                        </a:spcAft>
                      </a:pPr>
                      <a:r>
                        <a:rPr lang="zh-CN" sz="1600" kern="100" dirty="0">
                          <a:effectLst/>
                        </a:rPr>
                        <a:t>运算符</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434848">
                <a:tc>
                  <a:txBody>
                    <a:bodyPr/>
                    <a:lstStyle/>
                    <a:p>
                      <a:pPr algn="ctr">
                        <a:spcAft>
                          <a:spcPts val="200"/>
                        </a:spcAft>
                      </a:pPr>
                      <a:r>
                        <a:rPr lang="en-US" sz="1600" kern="100" dirty="0">
                          <a:effectLst/>
                        </a:rPr>
                        <a:t>&amp; &amp;</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具有短路作用的逻辑与操作，仅能处理标量</a:t>
                      </a:r>
                      <a:endParaRPr lang="zh-CN" sz="1600" kern="100">
                        <a:effectLst/>
                        <a:latin typeface="Times New Roman" panose="02020603050405020304" pitchFamily="18" charset="0"/>
                        <a:ea typeface="宋体" panose="02010600030101010101" pitchFamily="2" charset="-122"/>
                      </a:endParaRPr>
                    </a:p>
                  </a:txBody>
                  <a:tcPr marL="68580" marR="68580" marT="0" marB="0"/>
                </a:tc>
              </a:tr>
              <a:tr h="434848">
                <a:tc>
                  <a:txBody>
                    <a:bodyPr/>
                    <a:lstStyle/>
                    <a:p>
                      <a:pPr algn="ctr">
                        <a:spcAft>
                          <a:spcPts val="20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具有短路作用的逻辑或操作，仅能处理标量</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34848">
                <a:tc>
                  <a:txBody>
                    <a:bodyPr/>
                    <a:lstStyle/>
                    <a:p>
                      <a:pPr algn="ctr">
                        <a:spcAft>
                          <a:spcPts val="200"/>
                        </a:spcAft>
                      </a:pPr>
                      <a:r>
                        <a:rPr lang="en-US" sz="1600" kern="100">
                          <a:effectLst/>
                        </a:rPr>
                        <a:t>&amp;</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元素与操作</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34848">
                <a:tc>
                  <a:txBody>
                    <a:bodyPr/>
                    <a:lstStyle/>
                    <a:p>
                      <a:pPr algn="ctr">
                        <a:spcAft>
                          <a:spcPts val="200"/>
                        </a:spcAft>
                      </a:pPr>
                      <a:r>
                        <a:rPr lang="en-US"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元素或操作</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34848">
                <a:tc>
                  <a:txBody>
                    <a:bodyPr/>
                    <a:lstStyle/>
                    <a:p>
                      <a:pPr algn="ctr">
                        <a:spcAft>
                          <a:spcPts val="200"/>
                        </a:spcAft>
                      </a:pPr>
                      <a:r>
                        <a:rPr lang="en-US"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逻辑非操作</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34848">
                <a:tc>
                  <a:txBody>
                    <a:bodyPr/>
                    <a:lstStyle/>
                    <a:p>
                      <a:pPr algn="ctr">
                        <a:spcAft>
                          <a:spcPts val="200"/>
                        </a:spcAft>
                      </a:pPr>
                      <a:r>
                        <a:rPr lang="en-US" sz="1600" kern="100">
                          <a:effectLst/>
                        </a:rPr>
                        <a:t>xor</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逻辑异或操作</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34848">
                <a:tc>
                  <a:txBody>
                    <a:bodyPr/>
                    <a:lstStyle/>
                    <a:p>
                      <a:pPr algn="ctr">
                        <a:spcAft>
                          <a:spcPts val="200"/>
                        </a:spcAft>
                      </a:pPr>
                      <a:r>
                        <a:rPr lang="en-US" sz="1600" kern="100">
                          <a:effectLst/>
                        </a:rPr>
                        <a:t>any</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当向量中的元素有非零元素时，返回真</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34848">
                <a:tc>
                  <a:txBody>
                    <a:bodyPr/>
                    <a:lstStyle/>
                    <a:p>
                      <a:pPr algn="ctr">
                        <a:spcAft>
                          <a:spcPts val="200"/>
                        </a:spcAft>
                      </a:pPr>
                      <a:r>
                        <a:rPr lang="en-US" sz="1600" kern="100">
                          <a:effectLst/>
                        </a:rPr>
                        <a:t>all</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当向量中的元素都是非零元素时，返回真</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787400" y="328613"/>
            <a:ext cx="8596313" cy="6181725"/>
          </a:xfrm>
        </p:spPr>
        <p:txBody>
          <a:bodyPr/>
          <a:lstStyle/>
          <a:p>
            <a:r>
              <a:rPr lang="en-US" altLang="zh-CN" smtClean="0"/>
              <a:t>3. </a:t>
            </a:r>
            <a:r>
              <a:rPr lang="zh-CN" altLang="zh-CN" smtClean="0"/>
              <a:t>关系运算</a:t>
            </a:r>
          </a:p>
          <a:p>
            <a:r>
              <a:rPr lang="en-US" altLang="zh-CN" smtClean="0"/>
              <a:t>MATLAB</a:t>
            </a:r>
            <a:r>
              <a:rPr lang="zh-CN" altLang="zh-CN" smtClean="0"/>
              <a:t>的关系运算符：</a:t>
            </a:r>
          </a:p>
          <a:p>
            <a:r>
              <a:rPr lang="en-US" altLang="zh-CN" smtClean="0"/>
              <a:t>                                    </a:t>
            </a:r>
            <a:r>
              <a:rPr lang="zh-CN" altLang="zh-CN" smtClean="0"/>
              <a:t>表</a:t>
            </a:r>
            <a:r>
              <a:rPr lang="en-US" altLang="zh-CN" smtClean="0"/>
              <a:t>2-10 MATLAB</a:t>
            </a:r>
            <a:r>
              <a:rPr lang="zh-CN" altLang="zh-CN" smtClean="0"/>
              <a:t>的关系运算符</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zh-CN" smtClean="0"/>
              <a:t>参与关系运算的操作数可以是各种数据类型的变量或者常数</a:t>
            </a:r>
            <a:r>
              <a:rPr lang="en-US" altLang="zh-CN" smtClean="0"/>
              <a:t>,</a:t>
            </a:r>
            <a:r>
              <a:rPr lang="zh-CN" altLang="zh-CN" smtClean="0"/>
              <a:t>其运算结果是逻辑类型的数据，标量可以和数组</a:t>
            </a:r>
            <a:r>
              <a:rPr lang="en-US" altLang="zh-CN" smtClean="0"/>
              <a:t>(</a:t>
            </a:r>
            <a:r>
              <a:rPr lang="zh-CN" altLang="zh-CN" smtClean="0"/>
              <a:t>或矩阵</a:t>
            </a:r>
            <a:r>
              <a:rPr lang="en-US" altLang="zh-CN" smtClean="0"/>
              <a:t>)</a:t>
            </a:r>
            <a:r>
              <a:rPr lang="zh-CN" altLang="zh-CN" smtClean="0"/>
              <a:t>进行比较，比较时自动扩展标量，返回的结果是和数组同维的逻辑类型数组，若比较的是两个数组，则数组必须是同维的，且每一维的尺寸必须一致。</a:t>
            </a:r>
          </a:p>
          <a:p>
            <a:r>
              <a:rPr lang="zh-CN" altLang="zh-CN" smtClean="0"/>
              <a:t>利用</a:t>
            </a:r>
            <a:r>
              <a:rPr lang="en-US" altLang="zh-CN" smtClean="0"/>
              <a:t>“()”</a:t>
            </a:r>
            <a:r>
              <a:rPr lang="zh-CN" altLang="zh-CN" smtClean="0"/>
              <a:t>和各种运算符相结合，可以完成复杂的关系运算</a:t>
            </a:r>
          </a:p>
          <a:p>
            <a:endParaRPr lang="en-US" altLang="zh-CN" smtClean="0"/>
          </a:p>
          <a:p>
            <a:endParaRPr lang="zh-CN" altLang="zh-CN" smtClean="0"/>
          </a:p>
          <a:p>
            <a:endParaRPr lang="zh-CN" altLang="en-US" smtClean="0"/>
          </a:p>
        </p:txBody>
      </p:sp>
      <p:graphicFrame>
        <p:nvGraphicFramePr>
          <p:cNvPr id="4" name="表格 3"/>
          <p:cNvGraphicFramePr>
            <a:graphicFrameLocks noGrp="1"/>
          </p:cNvGraphicFramePr>
          <p:nvPr/>
        </p:nvGraphicFramePr>
        <p:xfrm>
          <a:off x="841375" y="1957388"/>
          <a:ext cx="8266113" cy="2413000"/>
        </p:xfrm>
        <a:graphic>
          <a:graphicData uri="http://schemas.openxmlformats.org/drawingml/2006/table">
            <a:tbl>
              <a:tblPr>
                <a:tableStyleId>{5C22544A-7EE6-4342-B048-85BDC9FD1C3A}</a:tableStyleId>
              </a:tblPr>
              <a:tblGrid>
                <a:gridCol w="2904332"/>
                <a:gridCol w="5361844"/>
              </a:tblGrid>
              <a:tr h="344860">
                <a:tc>
                  <a:txBody>
                    <a:bodyPr/>
                    <a:lstStyle/>
                    <a:p>
                      <a:pPr algn="ctr">
                        <a:spcAft>
                          <a:spcPts val="200"/>
                        </a:spcAft>
                      </a:pPr>
                      <a:r>
                        <a:rPr lang="zh-CN" sz="1600" kern="100" dirty="0">
                          <a:effectLst/>
                        </a:rPr>
                        <a:t>运算符</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说明</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44860">
                <a:tc>
                  <a:txBody>
                    <a:bodyPr/>
                    <a:lstStyle/>
                    <a:p>
                      <a:pPr algn="ctr">
                        <a:spcAft>
                          <a:spcPts val="200"/>
                        </a:spcAft>
                      </a:pP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等于</a:t>
                      </a:r>
                      <a:endParaRPr lang="zh-CN" sz="1600" kern="100">
                        <a:effectLst/>
                        <a:latin typeface="Times New Roman" panose="02020603050405020304" pitchFamily="18" charset="0"/>
                        <a:ea typeface="宋体" panose="02010600030101010101" pitchFamily="2" charset="-122"/>
                      </a:endParaRPr>
                    </a:p>
                  </a:txBody>
                  <a:tcPr marL="68580" marR="68580" marT="0" marB="0"/>
                </a:tc>
              </a:tr>
              <a:tr h="344860">
                <a:tc>
                  <a:txBody>
                    <a:bodyPr/>
                    <a:lstStyle/>
                    <a:p>
                      <a:pPr algn="ctr">
                        <a:spcAft>
                          <a:spcPts val="200"/>
                        </a:spcAft>
                      </a:pPr>
                      <a:r>
                        <a:rPr lang="zh-CN" altLang="en-US" sz="1600" kern="100" dirty="0" smtClean="0">
                          <a:effectLst/>
                        </a:rPr>
                        <a:t>！</a:t>
                      </a:r>
                      <a:r>
                        <a:rPr lang="en-US" sz="1600" kern="100" dirty="0" smtClean="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不等于</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44860">
                <a:tc>
                  <a:txBody>
                    <a:bodyPr/>
                    <a:lstStyle/>
                    <a:p>
                      <a:pPr algn="ctr">
                        <a:spcAft>
                          <a:spcPts val="200"/>
                        </a:spcAft>
                      </a:pPr>
                      <a:r>
                        <a:rPr lang="en-US" altLang="zh-CN" sz="1600" kern="100" dirty="0" smtClean="0">
                          <a:effectLst/>
                          <a:latin typeface="+mn-lt"/>
                          <a:ea typeface="+mn-ea"/>
                        </a:rPr>
                        <a:t>&lt;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小于</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44860">
                <a:tc>
                  <a:txBody>
                    <a:bodyPr/>
                    <a:lstStyle/>
                    <a:p>
                      <a:pPr algn="ctr">
                        <a:spcAft>
                          <a:spcPts val="200"/>
                        </a:spcAft>
                      </a:pPr>
                      <a:r>
                        <a:rPr lang="en-US" altLang="zh-CN" sz="1600" kern="100" dirty="0" smtClean="0">
                          <a:effectLst/>
                          <a:latin typeface="+mn-lt"/>
                          <a:ea typeface="+mn-ea"/>
                        </a:rPr>
                        <a:t>&gt;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大于</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44860">
                <a:tc>
                  <a:txBody>
                    <a:bodyPr/>
                    <a:lstStyle/>
                    <a:p>
                      <a:pPr algn="ctr">
                        <a:spcAft>
                          <a:spcPts val="200"/>
                        </a:spcAft>
                      </a:pPr>
                      <a:r>
                        <a:rPr lang="en-US" sz="1600" kern="100" dirty="0" smtClean="0">
                          <a:effectLst/>
                        </a:rPr>
                        <a:t>&lt;=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小于等于</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44860">
                <a:tc>
                  <a:txBody>
                    <a:bodyPr/>
                    <a:lstStyle/>
                    <a:p>
                      <a:pPr algn="ctr">
                        <a:spcAft>
                          <a:spcPts val="200"/>
                        </a:spcAft>
                      </a:pPr>
                      <a:r>
                        <a:rPr lang="en-US" sz="1600" kern="100" dirty="0" smtClean="0">
                          <a:effectLst/>
                        </a:rPr>
                        <a:t>&gt;=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大于等于</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488" y="1039813"/>
            <a:ext cx="8596312" cy="4924425"/>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2.1.5 </a:t>
            </a:r>
            <a:r>
              <a:rPr lang="zh-CN" altLang="en-US" dirty="0">
                <a:solidFill>
                  <a:schemeClr val="tx1">
                    <a:lumMod val="75000"/>
                    <a:lumOff val="25000"/>
                  </a:schemeClr>
                </a:solidFill>
                <a:latin typeface="华文新魏" panose="02010800040101010101" pitchFamily="2" charset="-122"/>
              </a:rPr>
              <a:t>结构体</a:t>
            </a:r>
            <a:r>
              <a:rPr lang="en-US" altLang="zh-CN" dirty="0">
                <a:solidFill>
                  <a:schemeClr val="tx1">
                    <a:lumMod val="75000"/>
                    <a:lumOff val="25000"/>
                  </a:schemeClr>
                </a:solidFill>
                <a:latin typeface="华文新魏" panose="02010800040101010101" pitchFamily="2" charset="-122"/>
              </a:rPr>
              <a:t>(Structure)</a:t>
            </a:r>
            <a:r>
              <a:rPr lang="zh-CN" altLang="en-US" dirty="0">
                <a:solidFill>
                  <a:schemeClr val="tx1">
                    <a:lumMod val="75000"/>
                    <a:lumOff val="25000"/>
                  </a:schemeClr>
                </a:solidFill>
                <a:latin typeface="华文新魏" panose="02010800040101010101" pitchFamily="2" charset="-122"/>
              </a:rPr>
              <a:t>类型</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结构是包含一组记录的数据类型，记录是存储在相应的字段中，结构的字段可以是任意一种</a:t>
            </a:r>
            <a:r>
              <a:rPr lang="en-US" altLang="zh-CN" dirty="0">
                <a:solidFill>
                  <a:schemeClr val="tx1">
                    <a:lumMod val="75000"/>
                    <a:lumOff val="25000"/>
                  </a:schemeClr>
                </a:solidFill>
                <a:latin typeface="华文新魏" panose="02010800040101010101" pitchFamily="2" charset="-122"/>
              </a:rPr>
              <a:t>MATLAB</a:t>
            </a:r>
            <a:r>
              <a:rPr lang="zh-CN" altLang="en-US" dirty="0">
                <a:solidFill>
                  <a:schemeClr val="tx1">
                    <a:lumMod val="75000"/>
                    <a:lumOff val="25000"/>
                  </a:schemeClr>
                </a:solidFill>
                <a:latin typeface="华文新魏" panose="02010800040101010101" pitchFamily="2" charset="-122"/>
              </a:rPr>
              <a:t>数据类型的变量或者对象，结构类型的变量可以是一维的、二维的或者多维的数组，在访问结构类型数据的元素时，需要使用下标配合字段的形式。</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1. </a:t>
            </a:r>
            <a:r>
              <a:rPr lang="zh-CN" altLang="en-US" dirty="0">
                <a:solidFill>
                  <a:schemeClr val="tx1">
                    <a:lumMod val="75000"/>
                    <a:lumOff val="25000"/>
                  </a:schemeClr>
                </a:solidFill>
                <a:latin typeface="华文新魏" panose="02010800040101010101" pitchFamily="2" charset="-122"/>
              </a:rPr>
              <a:t>结构的创建</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结构的创建有两种方法：直接赋值和利用</a:t>
            </a:r>
            <a:r>
              <a:rPr lang="en-US" altLang="zh-CN" dirty="0" err="1">
                <a:solidFill>
                  <a:schemeClr val="tx1">
                    <a:lumMod val="75000"/>
                    <a:lumOff val="25000"/>
                  </a:schemeClr>
                </a:solidFill>
                <a:latin typeface="华文新魏" panose="02010800040101010101" pitchFamily="2" charset="-122"/>
              </a:rPr>
              <a:t>struct</a:t>
            </a:r>
            <a:r>
              <a:rPr lang="zh-CN" altLang="en-US" dirty="0">
                <a:solidFill>
                  <a:schemeClr val="tx1">
                    <a:lumMod val="75000"/>
                    <a:lumOff val="25000"/>
                  </a:schemeClr>
                </a:solidFill>
                <a:latin typeface="华文新魏" panose="02010800040101010101" pitchFamily="2" charset="-122"/>
              </a:rPr>
              <a:t>函数创建。</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(1)	</a:t>
            </a:r>
            <a:r>
              <a:rPr lang="zh-CN" altLang="en-US" dirty="0">
                <a:solidFill>
                  <a:schemeClr val="tx1">
                    <a:lumMod val="75000"/>
                    <a:lumOff val="25000"/>
                  </a:schemeClr>
                </a:solidFill>
                <a:latin typeface="华文新魏" panose="02010800040101010101" pitchFamily="2" charset="-122"/>
              </a:rPr>
              <a:t>直接赋值创建结构：</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创建的时候，直接用结构的名称，配合操作符“</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和相应的字段的名称完成创建，创建是直接给字段赋具体的数值</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(2)	</a:t>
            </a:r>
            <a:r>
              <a:rPr lang="zh-CN" altLang="en-US" dirty="0">
                <a:solidFill>
                  <a:schemeClr val="tx1">
                    <a:lumMod val="75000"/>
                    <a:lumOff val="25000"/>
                  </a:schemeClr>
                </a:solidFill>
                <a:latin typeface="华文新魏" panose="02010800040101010101" pitchFamily="2" charset="-122"/>
              </a:rPr>
              <a:t>利用</a:t>
            </a:r>
            <a:r>
              <a:rPr lang="en-US" altLang="zh-CN" dirty="0" err="1">
                <a:solidFill>
                  <a:schemeClr val="tx1">
                    <a:lumMod val="75000"/>
                    <a:lumOff val="25000"/>
                  </a:schemeClr>
                </a:solidFill>
                <a:latin typeface="华文新魏" panose="02010800040101010101" pitchFamily="2" charset="-122"/>
              </a:rPr>
              <a:t>struct</a:t>
            </a:r>
            <a:r>
              <a:rPr lang="zh-CN" altLang="en-US" dirty="0">
                <a:solidFill>
                  <a:schemeClr val="tx1">
                    <a:lumMod val="75000"/>
                    <a:lumOff val="25000"/>
                  </a:schemeClr>
                </a:solidFill>
                <a:latin typeface="华文新魏" panose="02010800040101010101" pitchFamily="2" charset="-122"/>
              </a:rPr>
              <a:t>函数创建结构：</a:t>
            </a:r>
          </a:p>
          <a:p>
            <a:pPr fontAlgn="auto">
              <a:spcAft>
                <a:spcPts val="0"/>
              </a:spcAft>
              <a:buFont typeface="Wingdings 3" charset="2"/>
              <a:buChar char=""/>
              <a:defRPr/>
            </a:pPr>
            <a:r>
              <a:rPr lang="en-US" altLang="zh-CN" dirty="0" err="1">
                <a:solidFill>
                  <a:schemeClr val="tx1">
                    <a:lumMod val="75000"/>
                    <a:lumOff val="25000"/>
                  </a:schemeClr>
                </a:solidFill>
                <a:latin typeface="华文新魏" panose="02010800040101010101" pitchFamily="2" charset="-122"/>
              </a:rPr>
              <a:t>struct</a:t>
            </a:r>
            <a:r>
              <a:rPr lang="zh-CN" altLang="en-US" dirty="0">
                <a:solidFill>
                  <a:schemeClr val="tx1">
                    <a:lumMod val="75000"/>
                    <a:lumOff val="25000"/>
                  </a:schemeClr>
                </a:solidFill>
                <a:latin typeface="华文新魏" panose="02010800040101010101" pitchFamily="2" charset="-122"/>
              </a:rPr>
              <a:t>函数的基本语法：</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	</a:t>
            </a:r>
            <a:r>
              <a:rPr lang="en-US" altLang="zh-CN" dirty="0" err="1">
                <a:solidFill>
                  <a:schemeClr val="tx1">
                    <a:lumMod val="75000"/>
                    <a:lumOff val="25000"/>
                  </a:schemeClr>
                </a:solidFill>
                <a:latin typeface="华文新魏" panose="02010800040101010101" pitchFamily="2" charset="-122"/>
              </a:rPr>
              <a:t>struct</a:t>
            </a:r>
            <a:r>
              <a:rPr lang="en-US" altLang="zh-CN" dirty="0">
                <a:solidFill>
                  <a:schemeClr val="tx1">
                    <a:lumMod val="75000"/>
                    <a:lumOff val="25000"/>
                  </a:schemeClr>
                </a:solidFill>
                <a:latin typeface="华文新魏" panose="02010800040101010101" pitchFamily="2" charset="-122"/>
              </a:rPr>
              <a:t>-name= </a:t>
            </a:r>
            <a:r>
              <a:rPr lang="en-US" altLang="zh-CN" dirty="0" err="1">
                <a:solidFill>
                  <a:schemeClr val="tx1">
                    <a:lumMod val="75000"/>
                    <a:lumOff val="25000"/>
                  </a:schemeClr>
                </a:solidFill>
                <a:latin typeface="华文新魏" panose="02010800040101010101" pitchFamily="2" charset="-122"/>
              </a:rPr>
              <a:t>struct</a:t>
            </a:r>
            <a:r>
              <a:rPr lang="en-US" altLang="zh-CN" dirty="0">
                <a:solidFill>
                  <a:schemeClr val="tx1">
                    <a:lumMod val="75000"/>
                    <a:lumOff val="25000"/>
                  </a:schemeClr>
                </a:solidFill>
                <a:latin typeface="华文新魏" panose="02010800040101010101" pitchFamily="2" charset="-122"/>
              </a:rPr>
              <a:t>(field1,val1,field2,val2,••••••)</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	</a:t>
            </a:r>
            <a:r>
              <a:rPr lang="en-US" altLang="zh-CN" dirty="0" err="1">
                <a:solidFill>
                  <a:schemeClr val="tx1">
                    <a:lumMod val="75000"/>
                    <a:lumOff val="25000"/>
                  </a:schemeClr>
                </a:solidFill>
                <a:latin typeface="华文新魏" panose="02010800040101010101" pitchFamily="2" charset="-122"/>
              </a:rPr>
              <a:t>struct</a:t>
            </a:r>
            <a:r>
              <a:rPr lang="en-US" altLang="zh-CN" dirty="0">
                <a:solidFill>
                  <a:schemeClr val="tx1">
                    <a:lumMod val="75000"/>
                    <a:lumOff val="25000"/>
                  </a:schemeClr>
                </a:solidFill>
                <a:latin typeface="华文新魏" panose="02010800040101010101" pitchFamily="2" charset="-122"/>
              </a:rPr>
              <a:t>-name= </a:t>
            </a:r>
            <a:r>
              <a:rPr lang="en-US" altLang="zh-CN" dirty="0" err="1">
                <a:solidFill>
                  <a:schemeClr val="tx1">
                    <a:lumMod val="75000"/>
                    <a:lumOff val="25000"/>
                  </a:schemeClr>
                </a:solidFill>
                <a:latin typeface="华文新魏" panose="02010800040101010101" pitchFamily="2" charset="-122"/>
              </a:rPr>
              <a:t>struct</a:t>
            </a:r>
            <a:r>
              <a:rPr lang="en-US" altLang="zh-CN" dirty="0">
                <a:solidFill>
                  <a:schemeClr val="tx1">
                    <a:lumMod val="75000"/>
                    <a:lumOff val="25000"/>
                  </a:schemeClr>
                </a:solidFill>
                <a:latin typeface="华文新魏" panose="02010800040101010101" pitchFamily="2" charset="-122"/>
              </a:rPr>
              <a:t>(field1,{val1},field2,{val2},••••••)</a:t>
            </a:r>
          </a:p>
          <a:p>
            <a:pPr fontAlgn="auto">
              <a:spcAft>
                <a:spcPts val="0"/>
              </a:spcAft>
              <a:buFont typeface="Wingdings 3" charset="2"/>
              <a:buChar char=""/>
              <a:defRPr/>
            </a:pPr>
            <a:endParaRPr lang="zh-CN" altLang="en-US"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内容占位符 2"/>
          <p:cNvSpPr>
            <a:spLocks noGrp="1"/>
          </p:cNvSpPr>
          <p:nvPr>
            <p:ph idx="1"/>
          </p:nvPr>
        </p:nvSpPr>
        <p:spPr>
          <a:xfrm>
            <a:off x="725488" y="1039813"/>
            <a:ext cx="8596312" cy="4924425"/>
          </a:xfrm>
        </p:spPr>
        <p:txBody>
          <a:bodyPr/>
          <a:lstStyle/>
          <a:p>
            <a:r>
              <a:rPr lang="zh-CN" altLang="en-US" smtClean="0">
                <a:latin typeface="宋体" charset="-122"/>
                <a:ea typeface="宋体" charset="-122"/>
              </a:rPr>
              <a:t> </a:t>
            </a:r>
            <a:r>
              <a:rPr lang="zh-CN" altLang="en-US" smtClean="0">
                <a:latin typeface="华文新魏" pitchFamily="2" charset="-122"/>
              </a:rPr>
              <a:t>结构的基本操作</a:t>
            </a:r>
          </a:p>
          <a:p>
            <a:r>
              <a:rPr lang="zh-CN" altLang="en-US" smtClean="0">
                <a:latin typeface="华文新魏" pitchFamily="2" charset="-122"/>
              </a:rPr>
              <a:t>对于结构的基本操作其实是对结构数组元素包含的记录的操作，其中包括：结构记录数据的访问和字段的增加和删除。</a:t>
            </a:r>
          </a:p>
          <a:p>
            <a:r>
              <a:rPr lang="en-US" altLang="zh-CN" smtClean="0">
                <a:latin typeface="华文新魏" pitchFamily="2" charset="-122"/>
              </a:rPr>
              <a:t>(1) </a:t>
            </a:r>
            <a:r>
              <a:rPr lang="zh-CN" altLang="en-US" smtClean="0">
                <a:latin typeface="华文新魏" pitchFamily="2" charset="-122"/>
              </a:rPr>
              <a:t>访问结构数组元素包含的记录的方法：</a:t>
            </a:r>
          </a:p>
          <a:p>
            <a:r>
              <a:rPr lang="zh-CN" altLang="en-US" smtClean="0">
                <a:latin typeface="华文新魏" pitchFamily="2" charset="-122"/>
              </a:rPr>
              <a:t>可以直接使用结构数组的名称和字段的名称以及操作符“</a:t>
            </a:r>
            <a:r>
              <a:rPr lang="en-US" altLang="zh-CN" smtClean="0">
                <a:latin typeface="华文新魏" pitchFamily="2" charset="-122"/>
              </a:rPr>
              <a:t>.”</a:t>
            </a:r>
            <a:r>
              <a:rPr lang="zh-CN" altLang="en-US" smtClean="0">
                <a:latin typeface="华文新魏" pitchFamily="2" charset="-122"/>
              </a:rPr>
              <a:t>完成相应的操作。也可以使用“动态”字段的形式利用动态字段形式访问结构数组元素，便于利用函数完成对结构字段数据的重复操作。</a:t>
            </a:r>
          </a:p>
          <a:p>
            <a:r>
              <a:rPr lang="zh-CN" altLang="en-US" smtClean="0">
                <a:latin typeface="华文新魏" pitchFamily="2" charset="-122"/>
              </a:rPr>
              <a:t>基本语法结构：</a:t>
            </a:r>
          </a:p>
          <a:p>
            <a:r>
              <a:rPr lang="en-US" altLang="zh-CN" smtClean="0">
                <a:latin typeface="华文新魏" pitchFamily="2" charset="-122"/>
              </a:rPr>
              <a:t>•	struct-name.(expression)</a:t>
            </a:r>
          </a:p>
          <a:p>
            <a:r>
              <a:rPr lang="en-US" altLang="zh-CN" smtClean="0">
                <a:latin typeface="华文新魏" pitchFamily="2" charset="-122"/>
              </a:rPr>
              <a:t>(2)</a:t>
            </a:r>
            <a:r>
              <a:rPr lang="zh-CN" altLang="en-US" smtClean="0">
                <a:latin typeface="华文新魏" pitchFamily="2" charset="-122"/>
              </a:rPr>
              <a:t>对结构数据进行计算：</a:t>
            </a:r>
          </a:p>
          <a:p>
            <a:r>
              <a:rPr lang="zh-CN" altLang="en-US" smtClean="0">
                <a:latin typeface="华文新魏" pitchFamily="2" charset="-122"/>
              </a:rPr>
              <a:t>若对结构数组的某一个元素的字段代表的数据进行计算，则和使用</a:t>
            </a:r>
            <a:r>
              <a:rPr lang="en-US" altLang="zh-CN" smtClean="0">
                <a:latin typeface="华文新魏" pitchFamily="2" charset="-122"/>
              </a:rPr>
              <a:t>MATLAB</a:t>
            </a:r>
            <a:r>
              <a:rPr lang="zh-CN" altLang="en-US" smtClean="0">
                <a:latin typeface="华文新魏" pitchFamily="2" charset="-122"/>
              </a:rPr>
              <a:t>普通的变量一样操作；若对结构数组的某一个字段的所有的数据进行同一种操作，则需要使用</a:t>
            </a:r>
            <a:r>
              <a:rPr lang="en-US" altLang="zh-CN" smtClean="0">
                <a:latin typeface="华文新魏" pitchFamily="2" charset="-122"/>
              </a:rPr>
              <a:t>[]</a:t>
            </a:r>
            <a:r>
              <a:rPr lang="zh-CN" altLang="en-US" smtClean="0">
                <a:latin typeface="华文新魏" pitchFamily="2" charset="-122"/>
              </a:rPr>
              <a:t>符号将该字段包含起来。</a:t>
            </a:r>
          </a:p>
          <a:p>
            <a:endParaRPr lang="zh-CN" altLang="en-US" smtClean="0">
              <a:latin typeface="宋体" charset="-122"/>
              <a:ea typeface="宋体"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863" y="609600"/>
            <a:ext cx="8596312" cy="781050"/>
          </a:xfrm>
        </p:spPr>
        <p:txBody>
          <a:bodyPr rtlCol="0">
            <a:normAutofit fontScale="90000"/>
          </a:bodyPr>
          <a:lstStyle/>
          <a:p>
            <a:pPr fontAlgn="auto">
              <a:spcAft>
                <a:spcPts val="0"/>
              </a:spcAft>
              <a:defRPr/>
            </a:pPr>
            <a:r>
              <a:rPr lang="en-US" altLang="zh-CN" b="1" dirty="0"/>
              <a:t>2.1 </a:t>
            </a:r>
            <a:r>
              <a:rPr lang="zh-CN" altLang="zh-CN" b="1" dirty="0"/>
              <a:t>数据类型</a:t>
            </a:r>
            <a:br>
              <a:rPr lang="zh-CN" altLang="zh-CN" b="1" dirty="0"/>
            </a:br>
            <a:endParaRPr lang="zh-CN" altLang="en-US" dirty="0"/>
          </a:p>
        </p:txBody>
      </p:sp>
      <p:sp>
        <p:nvSpPr>
          <p:cNvPr id="1037" name="内容占位符 2"/>
          <p:cNvSpPr>
            <a:spLocks noGrp="1"/>
          </p:cNvSpPr>
          <p:nvPr>
            <p:ph idx="1"/>
          </p:nvPr>
        </p:nvSpPr>
        <p:spPr>
          <a:xfrm>
            <a:off x="512763" y="1262063"/>
            <a:ext cx="8596312" cy="5340350"/>
          </a:xfrm>
        </p:spPr>
        <p:txBody>
          <a:bodyPr/>
          <a:lstStyle/>
          <a:p>
            <a:r>
              <a:rPr lang="en-US" altLang="zh-CN" smtClean="0"/>
              <a:t>MATLAB</a:t>
            </a:r>
            <a:r>
              <a:rPr lang="zh-CN" altLang="zh-CN" smtClean="0"/>
              <a:t>中定义了</a:t>
            </a:r>
            <a:r>
              <a:rPr lang="en-US" altLang="zh-CN" smtClean="0"/>
              <a:t>15</a:t>
            </a:r>
            <a:r>
              <a:rPr lang="zh-CN" altLang="zh-CN" smtClean="0"/>
              <a:t>种数据类型，基本数据类型是双精度数据类型和字符类型，</a:t>
            </a:r>
            <a:r>
              <a:rPr lang="en-US" altLang="zh-CN" smtClean="0"/>
              <a:t>MATLAB</a:t>
            </a:r>
            <a:r>
              <a:rPr lang="zh-CN" altLang="zh-CN" smtClean="0"/>
              <a:t>的不同数据类型的变量或对象占用的内存空间不同，不同的数据类型的变量或对象也具有不同的操作函数。本节将讨论这些数据类型及其用法。</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                                          </a:t>
            </a:r>
            <a:r>
              <a:rPr lang="zh-CN" altLang="zh-CN" smtClean="0"/>
              <a:t>图</a:t>
            </a:r>
            <a:r>
              <a:rPr lang="en-US" altLang="zh-CN" smtClean="0"/>
              <a:t>2-1 </a:t>
            </a:r>
            <a:r>
              <a:rPr lang="zh-CN" altLang="zh-CN" smtClean="0"/>
              <a:t>基本数据类型</a:t>
            </a:r>
          </a:p>
          <a:p>
            <a:endParaRPr lang="en-US" altLang="zh-CN" smtClean="0"/>
          </a:p>
        </p:txBody>
      </p:sp>
      <p:sp>
        <p:nvSpPr>
          <p:cNvPr id="1038" name="Rectangle 2"/>
          <p:cNvSpPr>
            <a:spLocks noChangeArrowheads="1"/>
          </p:cNvSpPr>
          <p:nvPr/>
        </p:nvSpPr>
        <p:spPr bwMode="auto">
          <a:xfrm>
            <a:off x="-16510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5" name="Object 11"/>
          <p:cNvGraphicFramePr>
            <a:graphicFrameLocks noChangeAspect="1"/>
          </p:cNvGraphicFramePr>
          <p:nvPr/>
        </p:nvGraphicFramePr>
        <p:xfrm>
          <a:off x="895350" y="2651125"/>
          <a:ext cx="8362950" cy="3206750"/>
        </p:xfrm>
        <a:graphic>
          <a:graphicData uri="http://schemas.openxmlformats.org/presentationml/2006/ole">
            <p:oleObj spid="_x0000_s1035" r:id="rId3" imgW="9809100" imgH="3708550" progId="Visio.Drawing.11">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1093788"/>
            <a:ext cx="8596313" cy="5307012"/>
          </a:xfrm>
        </p:spPr>
        <p:txBody>
          <a:bodyPr rtlCol="0">
            <a:normAutofit/>
          </a:bodyPr>
          <a:lstStyle/>
          <a:p>
            <a:pPr fontAlgn="auto">
              <a:spcAft>
                <a:spcPts val="0"/>
              </a:spcAft>
              <a:buFont typeface="Wingdings 3" charset="2"/>
              <a:buChar char=""/>
              <a:defRPr/>
            </a:pPr>
            <a:r>
              <a:rPr lang="en-US" altLang="zh-CN" dirty="0">
                <a:solidFill>
                  <a:schemeClr val="tx1">
                    <a:lumMod val="75000"/>
                    <a:lumOff val="25000"/>
                  </a:schemeClr>
                </a:solidFill>
                <a:latin typeface="+mn-ea"/>
              </a:rPr>
              <a:t>(3) </a:t>
            </a:r>
            <a:r>
              <a:rPr lang="zh-CN" altLang="en-US" dirty="0">
                <a:solidFill>
                  <a:schemeClr val="tx1">
                    <a:lumMod val="75000"/>
                    <a:lumOff val="25000"/>
                  </a:schemeClr>
                </a:solidFill>
                <a:latin typeface="+mn-ea"/>
              </a:rPr>
              <a:t>内嵌结构：</a:t>
            </a:r>
          </a:p>
          <a:p>
            <a:pPr fontAlgn="auto">
              <a:spcAft>
                <a:spcPts val="0"/>
              </a:spcAft>
              <a:buFont typeface="Wingdings 3" charset="2"/>
              <a:buChar char=""/>
              <a:defRPr/>
            </a:pPr>
            <a:r>
              <a:rPr lang="zh-CN" altLang="en-US" dirty="0">
                <a:solidFill>
                  <a:schemeClr val="tx1">
                    <a:lumMod val="75000"/>
                    <a:lumOff val="25000"/>
                  </a:schemeClr>
                </a:solidFill>
                <a:latin typeface="+mn-ea"/>
              </a:rPr>
              <a:t>当结构的字段记录了结构时，则称其为内嵌结构，创建内嵌结构可以使用直接赋值的方法，也可以使用</a:t>
            </a:r>
            <a:r>
              <a:rPr lang="en-US" altLang="zh-CN" dirty="0" err="1">
                <a:solidFill>
                  <a:schemeClr val="tx1">
                    <a:lumMod val="75000"/>
                    <a:lumOff val="25000"/>
                  </a:schemeClr>
                </a:solidFill>
                <a:latin typeface="+mn-ea"/>
              </a:rPr>
              <a:t>struct</a:t>
            </a:r>
            <a:r>
              <a:rPr lang="zh-CN" altLang="en-US" dirty="0">
                <a:solidFill>
                  <a:schemeClr val="tx1">
                    <a:lumMod val="75000"/>
                    <a:lumOff val="25000"/>
                  </a:schemeClr>
                </a:solidFill>
                <a:latin typeface="+mn-ea"/>
              </a:rPr>
              <a:t>函数完成。</a:t>
            </a:r>
          </a:p>
          <a:p>
            <a:pPr fontAlgn="auto">
              <a:spcAft>
                <a:spcPts val="0"/>
              </a:spcAft>
              <a:buFont typeface="Wingdings 3" charset="2"/>
              <a:buChar char=""/>
              <a:defRPr/>
            </a:pPr>
            <a:r>
              <a:rPr lang="en-US" altLang="zh-CN" dirty="0">
                <a:solidFill>
                  <a:schemeClr val="tx1">
                    <a:lumMod val="75000"/>
                    <a:lumOff val="25000"/>
                  </a:schemeClr>
                </a:solidFill>
                <a:latin typeface="+mn-ea"/>
              </a:rPr>
              <a:t>(4) </a:t>
            </a:r>
            <a:r>
              <a:rPr lang="zh-CN" altLang="en-US" dirty="0">
                <a:solidFill>
                  <a:schemeClr val="tx1">
                    <a:lumMod val="75000"/>
                    <a:lumOff val="25000"/>
                  </a:schemeClr>
                </a:solidFill>
                <a:latin typeface="+mn-ea"/>
              </a:rPr>
              <a:t>结构操作</a:t>
            </a:r>
            <a:r>
              <a:rPr lang="zh-CN" altLang="en-US" dirty="0" smtClean="0">
                <a:solidFill>
                  <a:schemeClr val="tx1">
                    <a:lumMod val="75000"/>
                    <a:lumOff val="25000"/>
                  </a:schemeClr>
                </a:solidFill>
                <a:latin typeface="+mn-ea"/>
              </a:rPr>
              <a:t>函数</a:t>
            </a:r>
            <a:endParaRPr lang="en-US" altLang="zh-CN" dirty="0" smtClean="0">
              <a:solidFill>
                <a:schemeClr val="tx1">
                  <a:lumMod val="75000"/>
                  <a:lumOff val="25000"/>
                </a:schemeClr>
              </a:solidFill>
              <a:latin typeface="+mn-ea"/>
            </a:endParaRPr>
          </a:p>
          <a:p>
            <a:pPr fontAlgn="auto">
              <a:spcAft>
                <a:spcPts val="0"/>
              </a:spcAft>
              <a:buFont typeface="Wingdings 3" charset="2"/>
              <a:buChar char=""/>
              <a:defRPr/>
            </a:pPr>
            <a:r>
              <a:rPr lang="en-US" altLang="zh-CN" dirty="0" smtClean="0">
                <a:solidFill>
                  <a:schemeClr val="tx1">
                    <a:lumMod val="75000"/>
                    <a:lumOff val="25000"/>
                  </a:schemeClr>
                </a:solidFill>
                <a:latin typeface="+mn-ea"/>
              </a:rPr>
              <a:t>                                      </a:t>
            </a:r>
            <a:r>
              <a:rPr lang="zh-CN" altLang="zh-CN" dirty="0" smtClean="0">
                <a:solidFill>
                  <a:schemeClr val="tx1">
                    <a:lumMod val="75000"/>
                    <a:lumOff val="25000"/>
                  </a:schemeClr>
                </a:solidFill>
                <a:latin typeface="+mn-ea"/>
              </a:rPr>
              <a:t>表</a:t>
            </a:r>
            <a:r>
              <a:rPr lang="en-US" altLang="zh-CN" dirty="0">
                <a:solidFill>
                  <a:schemeClr val="tx1">
                    <a:lumMod val="75000"/>
                    <a:lumOff val="25000"/>
                  </a:schemeClr>
                </a:solidFill>
                <a:latin typeface="+mn-ea"/>
              </a:rPr>
              <a:t>2-11 </a:t>
            </a:r>
            <a:r>
              <a:rPr lang="zh-CN" altLang="zh-CN" dirty="0">
                <a:solidFill>
                  <a:schemeClr val="tx1">
                    <a:lumMod val="75000"/>
                    <a:lumOff val="25000"/>
                  </a:schemeClr>
                </a:solidFill>
                <a:latin typeface="+mn-ea"/>
              </a:rPr>
              <a:t>结构操作</a:t>
            </a:r>
            <a:r>
              <a:rPr lang="zh-CN" altLang="zh-CN" dirty="0" smtClean="0">
                <a:solidFill>
                  <a:schemeClr val="tx1">
                    <a:lumMod val="75000"/>
                    <a:lumOff val="25000"/>
                  </a:schemeClr>
                </a:solidFill>
                <a:latin typeface="+mn-ea"/>
              </a:rPr>
              <a:t>函数</a:t>
            </a:r>
            <a:endParaRPr lang="en-US" altLang="zh-CN" dirty="0" smtClean="0">
              <a:solidFill>
                <a:schemeClr val="tx1">
                  <a:lumMod val="75000"/>
                  <a:lumOff val="25000"/>
                </a:schemeClr>
              </a:solidFill>
              <a:latin typeface="+mn-ea"/>
            </a:endParaRPr>
          </a:p>
          <a:p>
            <a:pPr fontAlgn="auto">
              <a:spcAft>
                <a:spcPts val="0"/>
              </a:spcAft>
              <a:buFont typeface="Wingdings 3" charset="2"/>
              <a:buChar char=""/>
              <a:defRPr/>
            </a:pPr>
            <a:endParaRPr lang="en-US" altLang="zh-CN" dirty="0">
              <a:solidFill>
                <a:schemeClr val="tx1">
                  <a:lumMod val="75000"/>
                  <a:lumOff val="25000"/>
                </a:schemeClr>
              </a:solidFill>
              <a:latin typeface="+mn-ea"/>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     </a:t>
            </a:r>
            <a:r>
              <a:rPr lang="en-US" altLang="zh-CN" dirty="0" err="1" smtClean="0">
                <a:solidFill>
                  <a:schemeClr val="tx1">
                    <a:lumMod val="75000"/>
                    <a:lumOff val="25000"/>
                  </a:schemeClr>
                </a:solidFill>
              </a:rPr>
              <a:t>setfield</a:t>
            </a:r>
            <a:r>
              <a:rPr lang="zh-CN" altLang="zh-CN" dirty="0">
                <a:solidFill>
                  <a:schemeClr val="tx1">
                    <a:lumMod val="75000"/>
                    <a:lumOff val="25000"/>
                  </a:schemeClr>
                </a:solidFill>
              </a:rPr>
              <a:t>函数</a:t>
            </a:r>
            <a:r>
              <a:rPr lang="en-US" altLang="zh-CN" dirty="0">
                <a:solidFill>
                  <a:schemeClr val="tx1">
                    <a:lumMod val="75000"/>
                    <a:lumOff val="25000"/>
                  </a:schemeClr>
                </a:solidFill>
              </a:rPr>
              <a:t>(</a:t>
            </a:r>
            <a:r>
              <a:rPr lang="zh-CN" altLang="zh-CN" dirty="0">
                <a:solidFill>
                  <a:schemeClr val="tx1">
                    <a:lumMod val="75000"/>
                    <a:lumOff val="25000"/>
                  </a:schemeClr>
                </a:solidFill>
              </a:rPr>
              <a:t>设置结构字段的数据</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     fieldnames</a:t>
            </a:r>
            <a:r>
              <a:rPr lang="zh-CN" altLang="zh-CN" dirty="0">
                <a:solidFill>
                  <a:schemeClr val="tx1">
                    <a:lumMod val="75000"/>
                    <a:lumOff val="25000"/>
                  </a:schemeClr>
                </a:solidFill>
              </a:rPr>
              <a:t>函数</a:t>
            </a:r>
            <a:r>
              <a:rPr lang="en-US" altLang="zh-CN" dirty="0">
                <a:solidFill>
                  <a:schemeClr val="tx1">
                    <a:lumMod val="75000"/>
                    <a:lumOff val="25000"/>
                  </a:schemeClr>
                </a:solidFill>
              </a:rPr>
              <a:t>(</a:t>
            </a:r>
            <a:r>
              <a:rPr lang="zh-CN" altLang="zh-CN" dirty="0">
                <a:solidFill>
                  <a:schemeClr val="tx1">
                    <a:lumMod val="75000"/>
                    <a:lumOff val="25000"/>
                  </a:schemeClr>
                </a:solidFill>
              </a:rPr>
              <a:t>获取结构的字段名称</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latin typeface="宋体" panose="02010600030101010101" pitchFamily="2" charset="-122"/>
              <a:ea typeface="宋体" panose="02010600030101010101" pitchFamily="2" charset="-122"/>
            </a:endParaRPr>
          </a:p>
          <a:p>
            <a:pPr fontAlgn="auto">
              <a:spcAft>
                <a:spcPts val="0"/>
              </a:spcAft>
              <a:buFont typeface="Wingdings 3" charset="2"/>
              <a:buChar char=""/>
              <a:defRPr/>
            </a:pPr>
            <a:endParaRPr lang="en-US" altLang="zh-CN" dirty="0" smtClean="0">
              <a:solidFill>
                <a:schemeClr val="tx1">
                  <a:lumMod val="75000"/>
                  <a:lumOff val="25000"/>
                </a:schemeClr>
              </a:solidFill>
              <a:latin typeface="宋体" panose="02010600030101010101" pitchFamily="2" charset="-122"/>
              <a:ea typeface="宋体" panose="02010600030101010101" pitchFamily="2" charset="-122"/>
            </a:endParaRPr>
          </a:p>
          <a:p>
            <a:pPr fontAlgn="auto">
              <a:spcAft>
                <a:spcPts val="0"/>
              </a:spcAft>
              <a:buFont typeface="Wingdings 3" charset="2"/>
              <a:buChar char=""/>
              <a:defRPr/>
            </a:pPr>
            <a:endParaRPr lang="zh-CN" altLang="en-US" dirty="0">
              <a:solidFill>
                <a:schemeClr val="tx1">
                  <a:lumMod val="75000"/>
                  <a:lumOff val="25000"/>
                </a:schemeClr>
              </a:solidFill>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nvGraphicFramePr>
        <p:xfrm>
          <a:off x="877888" y="2962275"/>
          <a:ext cx="8137525" cy="2359025"/>
        </p:xfrm>
        <a:graphic>
          <a:graphicData uri="http://schemas.openxmlformats.org/drawingml/2006/table">
            <a:tbl>
              <a:tblPr>
                <a:tableStyleId>{5C22544A-7EE6-4342-B048-85BDC9FD1C3A}</a:tableStyleId>
              </a:tblPr>
              <a:tblGrid>
                <a:gridCol w="2859353"/>
                <a:gridCol w="5278806"/>
              </a:tblGrid>
              <a:tr h="262128">
                <a:tc>
                  <a:txBody>
                    <a:bodyPr/>
                    <a:lstStyle/>
                    <a:p>
                      <a:pPr algn="ctr">
                        <a:spcAft>
                          <a:spcPts val="200"/>
                        </a:spcAft>
                      </a:pPr>
                      <a:r>
                        <a:rPr lang="zh-CN" sz="1600" kern="100" dirty="0">
                          <a:effectLst/>
                        </a:rPr>
                        <a:t>函数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262128">
                <a:tc>
                  <a:txBody>
                    <a:bodyPr/>
                    <a:lstStyle/>
                    <a:p>
                      <a:pPr algn="ctr">
                        <a:spcAft>
                          <a:spcPts val="200"/>
                        </a:spcAft>
                      </a:pPr>
                      <a:r>
                        <a:rPr lang="en-US" sz="1600" kern="100" dirty="0" err="1">
                          <a:effectLst/>
                        </a:rPr>
                        <a:t>struct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创建结构或其他数据类型转变成结构</a:t>
                      </a:r>
                      <a:endParaRPr lang="zh-CN" sz="1600" kern="100">
                        <a:effectLst/>
                        <a:latin typeface="Times New Roman" panose="02020603050405020304" pitchFamily="18" charset="0"/>
                        <a:ea typeface="宋体" panose="02010600030101010101" pitchFamily="2" charset="-122"/>
                      </a:endParaRPr>
                    </a:p>
                  </a:txBody>
                  <a:tcPr marL="68580" marR="68580" marT="0" marB="0"/>
                </a:tc>
              </a:tr>
              <a:tr h="262128">
                <a:tc>
                  <a:txBody>
                    <a:bodyPr/>
                    <a:lstStyle/>
                    <a:p>
                      <a:pPr algn="ctr">
                        <a:spcAft>
                          <a:spcPts val="200"/>
                        </a:spcAft>
                      </a:pPr>
                      <a:r>
                        <a:rPr lang="en-US" sz="1600" kern="100" dirty="0">
                          <a:effectLst/>
                        </a:rPr>
                        <a:t>fieldnames</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获取结构的字段名称</a:t>
                      </a:r>
                      <a:endParaRPr lang="zh-CN" sz="1600" kern="100">
                        <a:effectLst/>
                        <a:latin typeface="Times New Roman" panose="02020603050405020304" pitchFamily="18" charset="0"/>
                        <a:ea typeface="宋体" panose="02010600030101010101" pitchFamily="2" charset="-122"/>
                      </a:endParaRPr>
                    </a:p>
                  </a:txBody>
                  <a:tcPr marL="68580" marR="68580" marT="0" marB="0"/>
                </a:tc>
              </a:tr>
              <a:tr h="262128">
                <a:tc>
                  <a:txBody>
                    <a:bodyPr/>
                    <a:lstStyle/>
                    <a:p>
                      <a:pPr algn="ctr">
                        <a:spcAft>
                          <a:spcPts val="200"/>
                        </a:spcAft>
                      </a:pPr>
                      <a:r>
                        <a:rPr lang="en-US" sz="1600" kern="100" dirty="0" err="1">
                          <a:effectLst/>
                        </a:rPr>
                        <a:t>getfield</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获取结构字段的数据</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62128">
                <a:tc>
                  <a:txBody>
                    <a:bodyPr/>
                    <a:lstStyle/>
                    <a:p>
                      <a:pPr algn="ctr">
                        <a:spcAft>
                          <a:spcPts val="200"/>
                        </a:spcAft>
                      </a:pPr>
                      <a:r>
                        <a:rPr lang="en-US" sz="1600" kern="100">
                          <a:effectLst/>
                        </a:rPr>
                        <a:t>setfield</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设置结构字段的数据</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62128">
                <a:tc>
                  <a:txBody>
                    <a:bodyPr/>
                    <a:lstStyle/>
                    <a:p>
                      <a:pPr algn="ctr">
                        <a:spcAft>
                          <a:spcPts val="200"/>
                        </a:spcAft>
                      </a:pPr>
                      <a:r>
                        <a:rPr lang="en-US" sz="1600" kern="100">
                          <a:effectLst/>
                        </a:rPr>
                        <a:t>rmfield</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删除结构的指定字段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62128">
                <a:tc>
                  <a:txBody>
                    <a:bodyPr/>
                    <a:lstStyle/>
                    <a:p>
                      <a:pPr algn="ctr">
                        <a:spcAft>
                          <a:spcPts val="200"/>
                        </a:spcAft>
                      </a:pPr>
                      <a:r>
                        <a:rPr lang="en-US" sz="1600" kern="100">
                          <a:effectLst/>
                        </a:rPr>
                        <a:t>isfield</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判断给定的字符串是否为结构的字段名称</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62128">
                <a:tc>
                  <a:txBody>
                    <a:bodyPr/>
                    <a:lstStyle/>
                    <a:p>
                      <a:pPr algn="ctr">
                        <a:spcAft>
                          <a:spcPts val="200"/>
                        </a:spcAft>
                      </a:pPr>
                      <a:r>
                        <a:rPr lang="en-US" sz="1600" kern="100">
                          <a:effectLst/>
                        </a:rPr>
                        <a:t>isstruct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判断给定的数据对象是否为数据类型</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62128">
                <a:tc>
                  <a:txBody>
                    <a:bodyPr/>
                    <a:lstStyle/>
                    <a:p>
                      <a:pPr algn="ctr">
                        <a:spcAft>
                          <a:spcPts val="200"/>
                        </a:spcAft>
                      </a:pPr>
                      <a:r>
                        <a:rPr lang="en-US" sz="1600" kern="100">
                          <a:effectLst/>
                        </a:rPr>
                        <a:t>oderfields</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将结构字段排序</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2"/>
          <p:cNvSpPr>
            <a:spLocks noGrp="1"/>
          </p:cNvSpPr>
          <p:nvPr>
            <p:ph idx="1"/>
          </p:nvPr>
        </p:nvSpPr>
        <p:spPr>
          <a:xfrm>
            <a:off x="725488" y="1039813"/>
            <a:ext cx="8596312" cy="5818187"/>
          </a:xfrm>
        </p:spPr>
        <p:txBody>
          <a:bodyPr/>
          <a:lstStyle/>
          <a:p>
            <a:r>
              <a:rPr lang="en-US" altLang="zh-CN" smtClean="0">
                <a:latin typeface="华文新魏" pitchFamily="2" charset="-122"/>
              </a:rPr>
              <a:t>2.1.6 </a:t>
            </a:r>
            <a:r>
              <a:rPr lang="zh-CN" altLang="en-US" smtClean="0">
                <a:latin typeface="华文新魏" pitchFamily="2" charset="-122"/>
              </a:rPr>
              <a:t>元胞数组</a:t>
            </a:r>
            <a:r>
              <a:rPr lang="en-US" altLang="zh-CN" smtClean="0">
                <a:latin typeface="华文新魏" pitchFamily="2" charset="-122"/>
              </a:rPr>
              <a:t>(cell)</a:t>
            </a:r>
            <a:r>
              <a:rPr lang="zh-CN" altLang="en-US" smtClean="0">
                <a:latin typeface="华文新魏" pitchFamily="2" charset="-122"/>
              </a:rPr>
              <a:t>类型</a:t>
            </a:r>
          </a:p>
          <a:p>
            <a:r>
              <a:rPr lang="zh-CN" altLang="en-US" smtClean="0">
                <a:latin typeface="华文新魏" pitchFamily="2" charset="-122"/>
              </a:rPr>
              <a:t>元胞数组是</a:t>
            </a:r>
            <a:r>
              <a:rPr lang="en-US" altLang="zh-CN" smtClean="0">
                <a:latin typeface="华文新魏" pitchFamily="2" charset="-122"/>
              </a:rPr>
              <a:t>MATLAB</a:t>
            </a:r>
            <a:r>
              <a:rPr lang="zh-CN" altLang="en-US" smtClean="0">
                <a:latin typeface="华文新魏" pitchFamily="2" charset="-122"/>
              </a:rPr>
              <a:t>的一种特殊数据类型，可以将元胞数组看作为一种无所不包的通用矩阵</a:t>
            </a:r>
            <a:r>
              <a:rPr lang="en-US" altLang="zh-CN" smtClean="0">
                <a:latin typeface="华文新魏" pitchFamily="2" charset="-122"/>
              </a:rPr>
              <a:t>(</a:t>
            </a:r>
            <a:r>
              <a:rPr lang="zh-CN" altLang="en-US" smtClean="0">
                <a:latin typeface="华文新魏" pitchFamily="2" charset="-122"/>
              </a:rPr>
              <a:t>广义矩阵</a:t>
            </a:r>
            <a:r>
              <a:rPr lang="en-US" altLang="zh-CN" smtClean="0">
                <a:latin typeface="华文新魏" pitchFamily="2" charset="-122"/>
              </a:rPr>
              <a:t>)</a:t>
            </a:r>
            <a:r>
              <a:rPr lang="zh-CN" altLang="en-US" smtClean="0">
                <a:latin typeface="华文新魏" pitchFamily="2" charset="-122"/>
              </a:rPr>
              <a:t>，组成元胞数组的元素可以是任何一种数据类型的常数或常量。数据类型可以是字符串、双精度数、稀疏矩阵、元胞数组、结构或其他</a:t>
            </a:r>
            <a:r>
              <a:rPr lang="en-US" altLang="zh-CN" smtClean="0">
                <a:latin typeface="华文新魏" pitchFamily="2" charset="-122"/>
              </a:rPr>
              <a:t>MATLAB</a:t>
            </a:r>
            <a:r>
              <a:rPr lang="zh-CN" altLang="en-US" smtClean="0">
                <a:latin typeface="华文新魏" pitchFamily="2" charset="-122"/>
              </a:rPr>
              <a:t>数据类型。每一个元胞数据可以是标量、向量、矩阵、</a:t>
            </a:r>
            <a:r>
              <a:rPr lang="en-US" altLang="zh-CN" smtClean="0">
                <a:latin typeface="华文新魏" pitchFamily="2" charset="-122"/>
              </a:rPr>
              <a:t>N</a:t>
            </a:r>
            <a:r>
              <a:rPr lang="zh-CN" altLang="en-US" smtClean="0">
                <a:latin typeface="华文新魏" pitchFamily="2" charset="-122"/>
              </a:rPr>
              <a:t>维数组，每一个元素可以具有不同的尺寸和内存空间，每一个元素的内容可以完全不同，元胞数组的元素叫作元胞。元胞数组的内存空间是动态分配的，它的维数不受限制。访问元胞数组的元素可以使用单下标方式或全下标方式。</a:t>
            </a:r>
          </a:p>
          <a:p>
            <a:r>
              <a:rPr lang="zh-CN" altLang="en-US" smtClean="0">
                <a:latin typeface="华文新魏" pitchFamily="2" charset="-122"/>
              </a:rPr>
              <a:t>下面我们来看看元胞数组和结构数组的异同。</a:t>
            </a:r>
            <a:endParaRPr lang="en-US" altLang="zh-CN" smtClean="0">
              <a:latin typeface="华文新魏" pitchFamily="2" charset="-122"/>
            </a:endParaRPr>
          </a:p>
          <a:p>
            <a:r>
              <a:rPr lang="en-US" altLang="zh-CN" smtClean="0"/>
              <a:t>                              </a:t>
            </a:r>
            <a:r>
              <a:rPr lang="zh-CN" altLang="zh-CN" smtClean="0"/>
              <a:t>表</a:t>
            </a:r>
            <a:r>
              <a:rPr lang="en-US" altLang="zh-CN" smtClean="0"/>
              <a:t>2-12 </a:t>
            </a:r>
            <a:r>
              <a:rPr lang="zh-CN" altLang="zh-CN" smtClean="0"/>
              <a:t>元胞数组和结构数组的异同</a:t>
            </a:r>
            <a:endParaRPr lang="en-US" altLang="zh-CN" smtClean="0"/>
          </a:p>
          <a:p>
            <a:endParaRPr lang="zh-CN" altLang="zh-CN" smtClean="0"/>
          </a:p>
          <a:p>
            <a:endParaRPr lang="zh-CN" altLang="en-US" smtClean="0">
              <a:latin typeface="宋体" charset="-122"/>
              <a:ea typeface="宋体" charset="-122"/>
            </a:endParaRPr>
          </a:p>
          <a:p>
            <a:endParaRPr lang="zh-CN" altLang="en-US" smtClean="0">
              <a:latin typeface="宋体" charset="-122"/>
              <a:ea typeface="宋体" charset="-122"/>
            </a:endParaRPr>
          </a:p>
        </p:txBody>
      </p:sp>
      <p:graphicFrame>
        <p:nvGraphicFramePr>
          <p:cNvPr id="4" name="表格 3"/>
          <p:cNvGraphicFramePr>
            <a:graphicFrameLocks noGrp="1"/>
          </p:cNvGraphicFramePr>
          <p:nvPr/>
        </p:nvGraphicFramePr>
        <p:xfrm>
          <a:off x="1023938" y="4333875"/>
          <a:ext cx="8558212" cy="2322513"/>
        </p:xfrm>
        <a:graphic>
          <a:graphicData uri="http://schemas.openxmlformats.org/drawingml/2006/table">
            <a:tbl>
              <a:tblPr>
                <a:tableStyleId>{5C22544A-7EE6-4342-B048-85BDC9FD1C3A}</a:tableStyleId>
              </a:tblPr>
              <a:tblGrid>
                <a:gridCol w="3170362"/>
                <a:gridCol w="2694211"/>
                <a:gridCol w="2694211"/>
              </a:tblGrid>
              <a:tr h="387096">
                <a:tc>
                  <a:txBody>
                    <a:bodyPr/>
                    <a:lstStyle/>
                    <a:p>
                      <a:pPr algn="ctr">
                        <a:spcAft>
                          <a:spcPts val="200"/>
                        </a:spcAft>
                      </a:pPr>
                      <a:r>
                        <a:rPr lang="zh-CN" sz="1600" kern="100" dirty="0">
                          <a:effectLst/>
                        </a:rPr>
                        <a:t>内容</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元胞数组对象</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a:effectLst/>
                        </a:rPr>
                        <a:t>结构数组对象</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r>
              <a:tr h="387096">
                <a:tc>
                  <a:txBody>
                    <a:bodyPr/>
                    <a:lstStyle/>
                    <a:p>
                      <a:pPr algn="ctr">
                        <a:spcAft>
                          <a:spcPts val="200"/>
                        </a:spcAft>
                      </a:pPr>
                      <a:r>
                        <a:rPr lang="zh-CN" sz="1600" kern="100" dirty="0">
                          <a:effectLst/>
                        </a:rPr>
                        <a:t>基本元素</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元胞</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a:effectLst/>
                        </a:rPr>
                        <a:t>结构</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r>
              <a:tr h="387096">
                <a:tc>
                  <a:txBody>
                    <a:bodyPr/>
                    <a:lstStyle/>
                    <a:p>
                      <a:pPr algn="ctr">
                        <a:spcAft>
                          <a:spcPts val="200"/>
                        </a:spcAft>
                      </a:pPr>
                      <a:r>
                        <a:rPr lang="zh-CN" sz="1600" kern="100">
                          <a:effectLst/>
                        </a:rPr>
                        <a:t>基本索引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全下标方式、单下标方式</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全下标方式、单下标方式</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r>
              <a:tr h="387096">
                <a:tc>
                  <a:txBody>
                    <a:bodyPr/>
                    <a:lstStyle/>
                    <a:p>
                      <a:pPr algn="ctr">
                        <a:spcAft>
                          <a:spcPts val="200"/>
                        </a:spcAft>
                      </a:pPr>
                      <a:r>
                        <a:rPr lang="zh-CN" sz="1600" kern="100">
                          <a:effectLst/>
                        </a:rPr>
                        <a:t>可包含的数据类型</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任何数据类型</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任何数据类型</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r>
              <a:tr h="387096">
                <a:tc>
                  <a:txBody>
                    <a:bodyPr/>
                    <a:lstStyle/>
                    <a:p>
                      <a:pPr algn="ctr">
                        <a:spcAft>
                          <a:spcPts val="200"/>
                        </a:spcAft>
                      </a:pPr>
                      <a:r>
                        <a:rPr lang="zh-CN" sz="1600" kern="100">
                          <a:effectLst/>
                        </a:rPr>
                        <a:t>数据的存储</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a:effectLst/>
                        </a:rPr>
                        <a:t>元胞</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字段</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r>
              <a:tr h="387096">
                <a:tc>
                  <a:txBody>
                    <a:bodyPr/>
                    <a:lstStyle/>
                    <a:p>
                      <a:pPr algn="ctr">
                        <a:spcAft>
                          <a:spcPts val="200"/>
                        </a:spcAft>
                      </a:pPr>
                      <a:r>
                        <a:rPr lang="zh-CN" sz="1600" kern="100">
                          <a:effectLst/>
                        </a:rPr>
                        <a:t>访问元素的方法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a:effectLst/>
                        </a:rPr>
                        <a:t>花括号和索引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圆括号、索引和字段名</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1. </a:t>
            </a:r>
            <a:r>
              <a:rPr lang="zh-CN" altLang="en-US" smtClean="0">
                <a:latin typeface="华文新魏" pitchFamily="2" charset="-122"/>
              </a:rPr>
              <a:t>元胞数组的创建</a:t>
            </a:r>
          </a:p>
          <a:p>
            <a:r>
              <a:rPr lang="en-US" altLang="zh-CN" smtClean="0">
                <a:latin typeface="华文新魏" pitchFamily="2" charset="-122"/>
              </a:rPr>
              <a:t>(1)</a:t>
            </a:r>
            <a:r>
              <a:rPr lang="zh-CN" altLang="en-US" smtClean="0">
                <a:latin typeface="华文新魏" pitchFamily="2" charset="-122"/>
              </a:rPr>
              <a:t>使用运算符花括号</a:t>
            </a:r>
            <a:r>
              <a:rPr lang="en-US" altLang="zh-CN" smtClean="0">
                <a:latin typeface="华文新魏" pitchFamily="2" charset="-122"/>
              </a:rPr>
              <a:t>{}</a:t>
            </a:r>
            <a:r>
              <a:rPr lang="zh-CN" altLang="en-US" smtClean="0">
                <a:latin typeface="华文新魏" pitchFamily="2" charset="-122"/>
              </a:rPr>
              <a:t>，将不同类型和尺寸的数据组合在一起构成一个元胞数组。</a:t>
            </a:r>
          </a:p>
          <a:p>
            <a:r>
              <a:rPr lang="en-US" altLang="zh-CN" smtClean="0">
                <a:latin typeface="华文新魏" pitchFamily="2" charset="-122"/>
              </a:rPr>
              <a:t>(2)</a:t>
            </a:r>
            <a:r>
              <a:rPr lang="zh-CN" altLang="en-US" smtClean="0">
                <a:latin typeface="华文新魏" pitchFamily="2" charset="-122"/>
              </a:rPr>
              <a:t>将数组的每一个元素用</a:t>
            </a:r>
            <a:r>
              <a:rPr lang="en-US" altLang="zh-CN" smtClean="0">
                <a:latin typeface="华文新魏" pitchFamily="2" charset="-122"/>
              </a:rPr>
              <a:t>{}</a:t>
            </a:r>
            <a:r>
              <a:rPr lang="zh-CN" altLang="en-US" smtClean="0">
                <a:latin typeface="华文新魏" pitchFamily="2" charset="-122"/>
              </a:rPr>
              <a:t>括起来，然后再用数组创建的符号</a:t>
            </a:r>
            <a:r>
              <a:rPr lang="en-US" altLang="zh-CN" smtClean="0">
                <a:latin typeface="华文新魏" pitchFamily="2" charset="-122"/>
              </a:rPr>
              <a:t>[]</a:t>
            </a:r>
            <a:r>
              <a:rPr lang="zh-CN" altLang="en-US" smtClean="0">
                <a:latin typeface="华文新魏" pitchFamily="2" charset="-122"/>
              </a:rPr>
              <a:t>将数组的元素括起来构成一个元胞数组。</a:t>
            </a:r>
            <a:endParaRPr lang="en-US" altLang="zh-CN" smtClean="0">
              <a:latin typeface="华文新魏" pitchFamily="2" charset="-122"/>
            </a:endParaRPr>
          </a:p>
          <a:p>
            <a:r>
              <a:rPr lang="en-US" altLang="zh-CN" smtClean="0">
                <a:latin typeface="华文新魏" pitchFamily="2" charset="-122"/>
              </a:rPr>
              <a:t>(3)</a:t>
            </a:r>
            <a:r>
              <a:rPr lang="zh-CN" altLang="en-US" smtClean="0">
                <a:latin typeface="华文新魏" pitchFamily="2" charset="-122"/>
              </a:rPr>
              <a:t>用</a:t>
            </a:r>
            <a:r>
              <a:rPr lang="en-US" altLang="zh-CN" smtClean="0">
                <a:latin typeface="华文新魏" pitchFamily="2" charset="-122"/>
              </a:rPr>
              <a:t>{}</a:t>
            </a:r>
            <a:r>
              <a:rPr lang="zh-CN" altLang="en-US" smtClean="0">
                <a:latin typeface="华文新魏" pitchFamily="2" charset="-122"/>
              </a:rPr>
              <a:t>创建一个元胞数组，</a:t>
            </a:r>
            <a:r>
              <a:rPr lang="en-US" altLang="zh-CN" smtClean="0">
                <a:latin typeface="华文新魏" pitchFamily="2" charset="-122"/>
              </a:rPr>
              <a:t>MATLAB</a:t>
            </a:r>
            <a:r>
              <a:rPr lang="zh-CN" altLang="en-US" smtClean="0">
                <a:latin typeface="华文新魏" pitchFamily="2" charset="-122"/>
              </a:rPr>
              <a:t>能够自动扩展数组的尺寸，没有明确赋值的元素作为空元胞数组存在。</a:t>
            </a:r>
            <a:endParaRPr lang="en-US" altLang="zh-CN" smtClean="0">
              <a:latin typeface="华文新魏" pitchFamily="2" charset="-122"/>
            </a:endParaRPr>
          </a:p>
          <a:p>
            <a:r>
              <a:rPr lang="en-US" altLang="zh-CN" smtClean="0">
                <a:latin typeface="华文新魏" pitchFamily="2" charset="-122"/>
              </a:rPr>
              <a:t>(4)</a:t>
            </a:r>
            <a:r>
              <a:rPr lang="zh-CN" altLang="en-US" smtClean="0">
                <a:latin typeface="华文新魏" pitchFamily="2" charset="-122"/>
              </a:rPr>
              <a:t>用函数</a:t>
            </a:r>
            <a:r>
              <a:rPr lang="en-US" altLang="zh-CN" smtClean="0">
                <a:latin typeface="华文新魏" pitchFamily="2" charset="-122"/>
              </a:rPr>
              <a:t>cell</a:t>
            </a:r>
            <a:r>
              <a:rPr lang="zh-CN" altLang="en-US" smtClean="0">
                <a:latin typeface="华文新魏" pitchFamily="2" charset="-122"/>
              </a:rPr>
              <a:t>创建元胞数组。该函数可以创建一维、二维或者多维元胞数组，但创建的数组都为空元胞。</a:t>
            </a:r>
            <a:endParaRPr lang="en-US" altLang="zh-CN" smtClean="0">
              <a:latin typeface="华文新魏" pitchFamily="2" charset="-122"/>
            </a:endParaRPr>
          </a:p>
          <a:p>
            <a:r>
              <a:rPr lang="en-US" altLang="zh-CN" smtClean="0">
                <a:latin typeface="华文新魏" pitchFamily="2" charset="-122"/>
              </a:rPr>
              <a:t>2. </a:t>
            </a:r>
            <a:r>
              <a:rPr lang="zh-CN" altLang="en-US" smtClean="0">
                <a:latin typeface="华文新魏" pitchFamily="2" charset="-122"/>
              </a:rPr>
              <a:t>元胞数组的基本操作</a:t>
            </a:r>
          </a:p>
          <a:p>
            <a:r>
              <a:rPr lang="zh-CN" altLang="en-US" smtClean="0">
                <a:latin typeface="华文新魏" pitchFamily="2" charset="-122"/>
              </a:rPr>
              <a:t>元胞数组的基本操作包括：对元胞数组元胞和元胞数据的访问、修改，元胞数组的扩展、收缩或者重组。操作数值数组的函数也可以应用在元胞数组上。</a:t>
            </a:r>
          </a:p>
          <a:p>
            <a:r>
              <a:rPr lang="en-US" altLang="zh-CN" smtClean="0">
                <a:latin typeface="华文新魏" pitchFamily="2" charset="-122"/>
              </a:rPr>
              <a:t>(1)</a:t>
            </a:r>
            <a:r>
              <a:rPr lang="zh-CN" altLang="en-US" smtClean="0">
                <a:latin typeface="华文新魏" pitchFamily="2" charset="-122"/>
              </a:rPr>
              <a:t>元胞数组的访问</a:t>
            </a:r>
          </a:p>
          <a:p>
            <a:r>
              <a:rPr lang="zh-CN" altLang="en-US" smtClean="0">
                <a:latin typeface="华文新魏" pitchFamily="2" charset="-122"/>
              </a:rPr>
              <a:t>使用圆括号</a:t>
            </a:r>
            <a:r>
              <a:rPr lang="en-US" altLang="zh-CN" smtClean="0">
                <a:latin typeface="华文新魏" pitchFamily="2" charset="-122"/>
              </a:rPr>
              <a:t>()</a:t>
            </a:r>
            <a:r>
              <a:rPr lang="zh-CN" altLang="en-US" smtClean="0">
                <a:latin typeface="华文新魏" pitchFamily="2" charset="-122"/>
              </a:rPr>
              <a:t>直接访问元胞数组的元胞，获取的数据也是一个元胞数组。</a:t>
            </a:r>
          </a:p>
          <a:p>
            <a:endParaRPr lang="zh-CN" altLang="en-US" smtClean="0">
              <a:latin typeface="华文新魏"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a:t>
            </a:r>
            <a:r>
              <a:rPr lang="zh-CN" altLang="en-US" smtClean="0">
                <a:latin typeface="华文新魏" pitchFamily="2" charset="-122"/>
              </a:rPr>
              <a:t>元胞数组的扩充</a:t>
            </a:r>
            <a:r>
              <a:rPr lang="en-US" altLang="zh-CN" smtClean="0">
                <a:latin typeface="华文新魏" pitchFamily="2" charset="-122"/>
              </a:rPr>
              <a:t>(</a:t>
            </a:r>
            <a:r>
              <a:rPr lang="zh-CN" altLang="en-US" smtClean="0">
                <a:latin typeface="华文新魏" pitchFamily="2" charset="-122"/>
              </a:rPr>
              <a:t>其方法和数值数组大体相同</a:t>
            </a:r>
            <a:r>
              <a:rPr lang="en-US" altLang="zh-CN" smtClean="0">
                <a:latin typeface="华文新魏" pitchFamily="2" charset="-122"/>
              </a:rPr>
              <a:t>)</a:t>
            </a:r>
            <a:r>
              <a:rPr lang="zh-CN" altLang="en-US" smtClean="0">
                <a:latin typeface="华文新魏" pitchFamily="2" charset="-122"/>
              </a:rPr>
              <a:t>。</a:t>
            </a:r>
            <a:endParaRPr lang="en-US" altLang="zh-CN" smtClean="0">
              <a:latin typeface="华文新魏" pitchFamily="2" charset="-122"/>
            </a:endParaRPr>
          </a:p>
          <a:p>
            <a:r>
              <a:rPr lang="en-US" altLang="zh-CN" smtClean="0">
                <a:latin typeface="华文新魏" pitchFamily="2" charset="-122"/>
              </a:rPr>
              <a:t>(3)</a:t>
            </a:r>
            <a:r>
              <a:rPr lang="zh-CN" altLang="en-US" smtClean="0">
                <a:latin typeface="华文新魏" pitchFamily="2" charset="-122"/>
              </a:rPr>
              <a:t>元胞数组的收缩和重组</a:t>
            </a:r>
            <a:r>
              <a:rPr lang="en-US" altLang="zh-CN" smtClean="0">
                <a:latin typeface="华文新魏" pitchFamily="2" charset="-122"/>
              </a:rPr>
              <a:t>(</a:t>
            </a:r>
            <a:r>
              <a:rPr lang="zh-CN" altLang="en-US" smtClean="0">
                <a:latin typeface="华文新魏" pitchFamily="2" charset="-122"/>
              </a:rPr>
              <a:t>和数值数组大体相同</a:t>
            </a:r>
            <a:r>
              <a:rPr lang="en-US" altLang="zh-CN" smtClean="0">
                <a:latin typeface="华文新魏" pitchFamily="2" charset="-122"/>
              </a:rPr>
              <a:t>)</a:t>
            </a:r>
            <a:r>
              <a:rPr lang="zh-CN" altLang="en-US" smtClean="0">
                <a:latin typeface="华文新魏" pitchFamily="2" charset="-122"/>
              </a:rPr>
              <a:t>。</a:t>
            </a:r>
            <a:endParaRPr lang="en-US" altLang="zh-CN" smtClean="0">
              <a:latin typeface="华文新魏" pitchFamily="2" charset="-122"/>
            </a:endParaRPr>
          </a:p>
          <a:p>
            <a:r>
              <a:rPr lang="en-US" altLang="zh-CN" smtClean="0">
                <a:latin typeface="华文新魏" pitchFamily="2" charset="-122"/>
              </a:rPr>
              <a:t>(4)</a:t>
            </a:r>
            <a:r>
              <a:rPr lang="zh-CN" altLang="en-US" smtClean="0">
                <a:latin typeface="华文新魏" pitchFamily="2" charset="-122"/>
              </a:rPr>
              <a:t>元胞数组的操作函数。</a:t>
            </a:r>
            <a:endParaRPr lang="en-US" altLang="zh-CN" smtClean="0">
              <a:latin typeface="华文新魏" pitchFamily="2" charset="-122"/>
            </a:endParaRPr>
          </a:p>
          <a:p>
            <a:r>
              <a:rPr lang="en-US" altLang="zh-CN" smtClean="0"/>
              <a:t>                                  </a:t>
            </a:r>
            <a:r>
              <a:rPr lang="zh-CN" altLang="zh-CN" smtClean="0"/>
              <a:t>表</a:t>
            </a:r>
            <a:r>
              <a:rPr lang="en-US" altLang="zh-CN" smtClean="0"/>
              <a:t>2-13 </a:t>
            </a:r>
            <a:r>
              <a:rPr lang="zh-CN" altLang="zh-CN" smtClean="0"/>
              <a:t>元胞数组的操作函数</a:t>
            </a:r>
            <a:endParaRPr lang="en-US" altLang="zh-CN" smtClean="0"/>
          </a:p>
          <a:p>
            <a:endParaRPr lang="zh-CN" altLang="zh-CN" smtClean="0"/>
          </a:p>
          <a:p>
            <a:endParaRPr lang="en-US" altLang="zh-CN" smtClean="0">
              <a:latin typeface="宋体" charset="-122"/>
              <a:ea typeface="宋体" charset="-122"/>
            </a:endParaRPr>
          </a:p>
          <a:p>
            <a:endParaRPr lang="zh-CN" altLang="en-US" smtClean="0">
              <a:latin typeface="宋体" charset="-122"/>
              <a:ea typeface="宋体" charset="-122"/>
            </a:endParaRPr>
          </a:p>
        </p:txBody>
      </p:sp>
      <p:graphicFrame>
        <p:nvGraphicFramePr>
          <p:cNvPr id="4" name="表格 3"/>
          <p:cNvGraphicFramePr>
            <a:graphicFrameLocks noGrp="1"/>
          </p:cNvGraphicFramePr>
          <p:nvPr/>
        </p:nvGraphicFramePr>
        <p:xfrm>
          <a:off x="933450" y="2762250"/>
          <a:ext cx="8174038" cy="3840163"/>
        </p:xfrm>
        <a:graphic>
          <a:graphicData uri="http://schemas.openxmlformats.org/drawingml/2006/table">
            <a:tbl>
              <a:tblPr>
                <a:tableStyleId>{5C22544A-7EE6-4342-B048-85BDC9FD1C3A}</a:tableStyleId>
              </a:tblPr>
              <a:tblGrid>
                <a:gridCol w="4302493"/>
                <a:gridCol w="3872243"/>
              </a:tblGrid>
              <a:tr h="320041">
                <a:tc>
                  <a:txBody>
                    <a:bodyPr/>
                    <a:lstStyle/>
                    <a:p>
                      <a:pPr algn="ctr">
                        <a:spcAft>
                          <a:spcPts val="200"/>
                        </a:spcAft>
                      </a:pPr>
                      <a:r>
                        <a:rPr lang="zh-CN" sz="1600" kern="100" dirty="0">
                          <a:effectLst/>
                        </a:rPr>
                        <a:t>函</a:t>
                      </a:r>
                      <a:r>
                        <a:rPr lang="en-US" sz="1600" kern="100" dirty="0">
                          <a:effectLst/>
                        </a:rPr>
                        <a:t>  </a:t>
                      </a:r>
                      <a:r>
                        <a:rPr lang="zh-CN" sz="1600" kern="100" dirty="0">
                          <a:effectLst/>
                        </a:rPr>
                        <a:t>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a:t>
                      </a:r>
                      <a:r>
                        <a:rPr lang="en-US" sz="1600" kern="100">
                          <a:effectLst/>
                        </a:rPr>
                        <a:t>  </a:t>
                      </a:r>
                      <a:r>
                        <a:rPr lang="zh-CN" sz="1600" kern="100">
                          <a:effectLst/>
                        </a:rPr>
                        <a:t>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320041">
                <a:tc>
                  <a:txBody>
                    <a:bodyPr/>
                    <a:lstStyle/>
                    <a:p>
                      <a:pPr algn="ctr">
                        <a:spcAft>
                          <a:spcPts val="200"/>
                        </a:spcAft>
                      </a:pPr>
                      <a:r>
                        <a:rPr lang="en-US" sz="1600" kern="100" dirty="0">
                          <a:effectLst/>
                        </a:rPr>
                        <a:t>cell</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创建空的元胞数组</a:t>
                      </a:r>
                      <a:endParaRPr lang="zh-CN" sz="1600" kern="100">
                        <a:effectLst/>
                        <a:latin typeface="Times New Roman" panose="02020603050405020304" pitchFamily="18" charset="0"/>
                        <a:ea typeface="宋体" panose="02010600030101010101" pitchFamily="2" charset="-122"/>
                      </a:endParaRPr>
                    </a:p>
                  </a:txBody>
                  <a:tcPr marL="68580" marR="68580" marT="0" marB="0"/>
                </a:tc>
              </a:tr>
              <a:tr h="320041">
                <a:tc>
                  <a:txBody>
                    <a:bodyPr/>
                    <a:lstStyle/>
                    <a:p>
                      <a:pPr algn="ctr">
                        <a:spcAft>
                          <a:spcPts val="200"/>
                        </a:spcAft>
                      </a:pPr>
                      <a:r>
                        <a:rPr lang="en-US" sz="1600" kern="100" dirty="0" err="1">
                          <a:effectLst/>
                        </a:rPr>
                        <a:t>cellfun</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为元胞数组的每个元胞执行指定的函数</a:t>
                      </a:r>
                      <a:endParaRPr lang="zh-CN" sz="1600" kern="100">
                        <a:effectLst/>
                        <a:latin typeface="Times New Roman" panose="02020603050405020304" pitchFamily="18" charset="0"/>
                        <a:ea typeface="宋体" panose="02010600030101010101" pitchFamily="2" charset="-122"/>
                      </a:endParaRPr>
                    </a:p>
                  </a:txBody>
                  <a:tcPr marL="68580" marR="68580" marT="0" marB="0"/>
                </a:tc>
              </a:tr>
              <a:tr h="320041">
                <a:tc>
                  <a:txBody>
                    <a:bodyPr/>
                    <a:lstStyle/>
                    <a:p>
                      <a:pPr algn="ctr">
                        <a:spcAft>
                          <a:spcPts val="200"/>
                        </a:spcAft>
                      </a:pPr>
                      <a:r>
                        <a:rPr lang="en-US" sz="1600" kern="100" dirty="0" err="1">
                          <a:effectLst/>
                        </a:rPr>
                        <a:t>celldisp</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显示所有元胞的内容</a:t>
                      </a:r>
                      <a:endParaRPr lang="zh-CN" sz="1600" kern="100">
                        <a:effectLst/>
                        <a:latin typeface="Times New Roman" panose="02020603050405020304" pitchFamily="18" charset="0"/>
                        <a:ea typeface="宋体" panose="02010600030101010101" pitchFamily="2" charset="-122"/>
                      </a:endParaRPr>
                    </a:p>
                  </a:txBody>
                  <a:tcPr marL="68580" marR="68580" marT="0" marB="0"/>
                </a:tc>
              </a:tr>
              <a:tr h="320041">
                <a:tc>
                  <a:txBody>
                    <a:bodyPr/>
                    <a:lstStyle/>
                    <a:p>
                      <a:pPr algn="ctr">
                        <a:spcAft>
                          <a:spcPts val="200"/>
                        </a:spcAft>
                      </a:pPr>
                      <a:r>
                        <a:rPr lang="en-US" sz="1600" kern="100" dirty="0" err="1">
                          <a:effectLst/>
                        </a:rPr>
                        <a:t>cellplot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利用图形方式显示元胞数组</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20041">
                <a:tc>
                  <a:txBody>
                    <a:bodyPr/>
                    <a:lstStyle/>
                    <a:p>
                      <a:pPr algn="ctr">
                        <a:spcAft>
                          <a:spcPts val="200"/>
                        </a:spcAft>
                      </a:pPr>
                      <a:r>
                        <a:rPr lang="en-US" sz="1600" kern="100">
                          <a:effectLst/>
                        </a:rPr>
                        <a:t>cell2mat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将元胞数组转变成为普通的矩阵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20041">
                <a:tc>
                  <a:txBody>
                    <a:bodyPr/>
                    <a:lstStyle/>
                    <a:p>
                      <a:pPr algn="ctr">
                        <a:spcAft>
                          <a:spcPts val="200"/>
                        </a:spcAft>
                      </a:pPr>
                      <a:r>
                        <a:rPr lang="en-US" sz="1600" kern="100">
                          <a:effectLst/>
                        </a:rPr>
                        <a:t>mat2cell</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将普通的值矩阵转变成为元胞数组</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20041">
                <a:tc>
                  <a:txBody>
                    <a:bodyPr/>
                    <a:lstStyle/>
                    <a:p>
                      <a:pPr algn="ctr">
                        <a:spcAft>
                          <a:spcPts val="200"/>
                        </a:spcAft>
                      </a:pPr>
                      <a:r>
                        <a:rPr lang="en-US" sz="1600" kern="100">
                          <a:effectLst/>
                        </a:rPr>
                        <a:t>num2cell</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将数值数组转变成为元胞数组</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20041">
                <a:tc>
                  <a:txBody>
                    <a:bodyPr/>
                    <a:lstStyle/>
                    <a:p>
                      <a:pPr algn="ctr">
                        <a:spcAft>
                          <a:spcPts val="200"/>
                        </a:spcAft>
                      </a:pPr>
                      <a:r>
                        <a:rPr lang="en-US" sz="1600" kern="100">
                          <a:effectLst/>
                        </a:rPr>
                        <a:t>deal</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将输入参数赋值给输出</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20041">
                <a:tc>
                  <a:txBody>
                    <a:bodyPr/>
                    <a:lstStyle/>
                    <a:p>
                      <a:pPr algn="ctr">
                        <a:spcAft>
                          <a:spcPts val="200"/>
                        </a:spcAft>
                      </a:pPr>
                      <a:r>
                        <a:rPr lang="en-US" sz="1600" kern="100">
                          <a:effectLst/>
                        </a:rPr>
                        <a:t>cell2struct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将元胞数组转变成为结构</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20041">
                <a:tc>
                  <a:txBody>
                    <a:bodyPr/>
                    <a:lstStyle/>
                    <a:p>
                      <a:pPr algn="ctr">
                        <a:spcAft>
                          <a:spcPts val="200"/>
                        </a:spcAft>
                      </a:pPr>
                      <a:r>
                        <a:rPr lang="en-US" sz="1600" kern="100">
                          <a:effectLst/>
                        </a:rPr>
                        <a:t>struct2cell</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将结构转变成为元胞数组</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20041">
                <a:tc>
                  <a:txBody>
                    <a:bodyPr/>
                    <a:lstStyle/>
                    <a:p>
                      <a:pPr algn="ctr">
                        <a:spcAft>
                          <a:spcPts val="200"/>
                        </a:spcAft>
                      </a:pPr>
                      <a:r>
                        <a:rPr lang="en-US" sz="1600" kern="100">
                          <a:effectLst/>
                        </a:rPr>
                        <a:t>iscell</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判断输入是否为元胞数组</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1"/>
          <p:cNvSpPr>
            <a:spLocks noGrp="1"/>
          </p:cNvSpPr>
          <p:nvPr>
            <p:ph idx="1"/>
          </p:nvPr>
        </p:nvSpPr>
        <p:spPr>
          <a:xfrm>
            <a:off x="677863" y="768350"/>
            <a:ext cx="8596312" cy="5273675"/>
          </a:xfrm>
        </p:spPr>
        <p:txBody>
          <a:bodyPr/>
          <a:lstStyle/>
          <a:p>
            <a:r>
              <a:rPr lang="en-US" altLang="zh-CN" smtClean="0"/>
              <a:t>                                  </a:t>
            </a:r>
            <a:r>
              <a:rPr lang="zh-CN" altLang="zh-CN" smtClean="0"/>
              <a:t>表</a:t>
            </a:r>
            <a:r>
              <a:rPr lang="en-US" altLang="zh-CN" smtClean="0"/>
              <a:t>2-14 </a:t>
            </a:r>
            <a:r>
              <a:rPr lang="zh-CN" altLang="zh-CN" smtClean="0"/>
              <a:t>在</a:t>
            </a:r>
            <a:r>
              <a:rPr lang="en-US" altLang="zh-CN" smtClean="0"/>
              <a:t>cellfun</a:t>
            </a:r>
            <a:r>
              <a:rPr lang="zh-CN" altLang="zh-CN" smtClean="0"/>
              <a:t>函数中可用的函数</a:t>
            </a:r>
            <a:endParaRPr lang="en-US" altLang="zh-CN" smtClean="0"/>
          </a:p>
          <a:p>
            <a:endParaRPr lang="zh-CN" altLang="zh-CN" smtClean="0"/>
          </a:p>
          <a:p>
            <a:endParaRPr lang="zh-CN" altLang="en-US" smtClean="0"/>
          </a:p>
        </p:txBody>
      </p:sp>
      <p:graphicFrame>
        <p:nvGraphicFramePr>
          <p:cNvPr id="3" name="表格 2"/>
          <p:cNvGraphicFramePr>
            <a:graphicFrameLocks noGrp="1"/>
          </p:cNvGraphicFramePr>
          <p:nvPr/>
        </p:nvGraphicFramePr>
        <p:xfrm>
          <a:off x="1116013" y="1408113"/>
          <a:ext cx="8158162" cy="4633912"/>
        </p:xfrm>
        <a:graphic>
          <a:graphicData uri="http://schemas.openxmlformats.org/drawingml/2006/table">
            <a:tbl>
              <a:tblPr>
                <a:tableStyleId>{5C22544A-7EE6-4342-B048-85BDC9FD1C3A}</a:tableStyleId>
              </a:tblPr>
              <a:tblGrid>
                <a:gridCol w="4293912"/>
                <a:gridCol w="3864522"/>
              </a:tblGrid>
              <a:tr h="661884">
                <a:tc>
                  <a:txBody>
                    <a:bodyPr/>
                    <a:lstStyle/>
                    <a:p>
                      <a:pPr algn="ctr">
                        <a:spcAft>
                          <a:spcPts val="200"/>
                        </a:spcAft>
                      </a:pPr>
                      <a:r>
                        <a:rPr lang="zh-CN" sz="1600" kern="100" dirty="0">
                          <a:effectLst/>
                        </a:rPr>
                        <a:t>函</a:t>
                      </a:r>
                      <a:r>
                        <a:rPr lang="en-US" sz="1600" kern="100" dirty="0">
                          <a:effectLst/>
                        </a:rPr>
                        <a:t>  </a:t>
                      </a:r>
                      <a:r>
                        <a:rPr lang="zh-CN" sz="1600" kern="100" dirty="0">
                          <a:effectLst/>
                        </a:rPr>
                        <a:t>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a:t>
                      </a:r>
                      <a:r>
                        <a:rPr lang="en-US" sz="1600" kern="100">
                          <a:effectLst/>
                        </a:rPr>
                        <a:t>  </a:t>
                      </a:r>
                      <a:r>
                        <a:rPr lang="zh-CN" sz="1600" kern="100">
                          <a:effectLst/>
                        </a:rPr>
                        <a:t>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661884">
                <a:tc>
                  <a:txBody>
                    <a:bodyPr/>
                    <a:lstStyle/>
                    <a:p>
                      <a:pPr algn="ctr">
                        <a:spcAft>
                          <a:spcPts val="200"/>
                        </a:spcAft>
                      </a:pPr>
                      <a:r>
                        <a:rPr lang="en-US" sz="1600" kern="100" dirty="0" err="1">
                          <a:effectLst/>
                        </a:rPr>
                        <a:t>isempty</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若元胞元素为空，则返回逻辑真</a:t>
                      </a:r>
                      <a:endParaRPr lang="zh-CN" sz="1600" kern="100">
                        <a:effectLst/>
                        <a:latin typeface="Times New Roman" panose="02020603050405020304" pitchFamily="18" charset="0"/>
                        <a:ea typeface="宋体" panose="02010600030101010101" pitchFamily="2" charset="-122"/>
                      </a:endParaRPr>
                    </a:p>
                  </a:txBody>
                  <a:tcPr marL="68580" marR="68580" marT="0" marB="0"/>
                </a:tc>
              </a:tr>
              <a:tr h="661884">
                <a:tc>
                  <a:txBody>
                    <a:bodyPr/>
                    <a:lstStyle/>
                    <a:p>
                      <a:pPr algn="ctr">
                        <a:spcAft>
                          <a:spcPts val="200"/>
                        </a:spcAft>
                      </a:pPr>
                      <a:r>
                        <a:rPr lang="en-US" sz="1600" kern="100" dirty="0" err="1">
                          <a:effectLst/>
                        </a:rPr>
                        <a:t>islogical</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若元胞元素为逻辑类型，则返回逻辑真</a:t>
                      </a:r>
                      <a:endParaRPr lang="zh-CN" sz="1600" kern="100">
                        <a:effectLst/>
                        <a:latin typeface="Times New Roman" panose="02020603050405020304" pitchFamily="18" charset="0"/>
                        <a:ea typeface="宋体" panose="02010600030101010101" pitchFamily="2" charset="-122"/>
                      </a:endParaRPr>
                    </a:p>
                  </a:txBody>
                  <a:tcPr marL="68580" marR="68580" marT="0" marB="0"/>
                </a:tc>
              </a:tr>
              <a:tr h="661884">
                <a:tc>
                  <a:txBody>
                    <a:bodyPr/>
                    <a:lstStyle/>
                    <a:p>
                      <a:pPr algn="ctr">
                        <a:spcAft>
                          <a:spcPts val="200"/>
                        </a:spcAft>
                      </a:pPr>
                      <a:r>
                        <a:rPr lang="en-US" sz="1600" kern="100">
                          <a:effectLst/>
                        </a:rPr>
                        <a:t>isreal</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若元胞元素为实数，则返回逻辑真</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661884">
                <a:tc>
                  <a:txBody>
                    <a:bodyPr/>
                    <a:lstStyle/>
                    <a:p>
                      <a:pPr algn="ctr">
                        <a:spcAft>
                          <a:spcPts val="200"/>
                        </a:spcAft>
                      </a:pPr>
                      <a:r>
                        <a:rPr lang="en-US" sz="1600" kern="100" dirty="0">
                          <a:effectLst/>
                        </a:rPr>
                        <a:t>length</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元胞元素的长度</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661884">
                <a:tc>
                  <a:txBody>
                    <a:bodyPr/>
                    <a:lstStyle/>
                    <a:p>
                      <a:pPr algn="ctr">
                        <a:spcAft>
                          <a:spcPts val="200"/>
                        </a:spcAft>
                      </a:pPr>
                      <a:r>
                        <a:rPr lang="en-US" sz="1600" kern="100">
                          <a:effectLst/>
                        </a:rPr>
                        <a:t>ndims</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元胞元素的维数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661884">
                <a:tc>
                  <a:txBody>
                    <a:bodyPr/>
                    <a:lstStyle/>
                    <a:p>
                      <a:pPr algn="ctr">
                        <a:spcAft>
                          <a:spcPts val="200"/>
                        </a:spcAft>
                      </a:pPr>
                      <a:r>
                        <a:rPr lang="en-US" sz="1600" kern="100">
                          <a:effectLst/>
                        </a:rPr>
                        <a:t>prodofsize</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元胞元素包含的元素个数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2.2 </a:t>
            </a:r>
            <a:r>
              <a:rPr lang="zh-CN" altLang="en-US" smtClean="0">
                <a:latin typeface="华文新魏" pitchFamily="2" charset="-122"/>
              </a:rPr>
              <a:t>数组及其函数</a:t>
            </a:r>
          </a:p>
          <a:p>
            <a:r>
              <a:rPr lang="zh-CN" altLang="en-US" smtClean="0">
                <a:latin typeface="华文新魏" pitchFamily="2" charset="-122"/>
              </a:rPr>
              <a:t>所谓数组，就是相同数据类型的元素按一定顺序排列的集合，就是把有限个类型相同的变量用一个名字命名，然后用编号区分他们的变量的集合，这个名字成为数组名，编号成为下标。组成数组的各个变量成为数组的分量，也称为数组的元素，有时也称为下标变量。数组是在程序设计中，为了处理方便， 把具有相同类型的若干变量按有序的形式组织起来的一种形式。这些按序排列的同类数据元素的集合称为数组。</a:t>
            </a:r>
          </a:p>
          <a:p>
            <a:r>
              <a:rPr lang="en-US" altLang="zh-CN" smtClean="0">
                <a:latin typeface="华文新魏" pitchFamily="2" charset="-122"/>
              </a:rPr>
              <a:t>MATLAB</a:t>
            </a:r>
            <a:r>
              <a:rPr lang="zh-CN" altLang="en-US" smtClean="0">
                <a:latin typeface="华文新魏" pitchFamily="2" charset="-122"/>
              </a:rPr>
              <a:t>的一个重要功能就是能够进行向量和矩阵运算，因此向量和矩阵</a:t>
            </a:r>
            <a:r>
              <a:rPr lang="en-US" altLang="zh-CN" smtClean="0">
                <a:latin typeface="华文新魏" pitchFamily="2" charset="-122"/>
              </a:rPr>
              <a:t>MATLAB</a:t>
            </a:r>
            <a:r>
              <a:rPr lang="zh-CN" altLang="en-US" smtClean="0">
                <a:latin typeface="华文新魏" pitchFamily="2" charset="-122"/>
              </a:rPr>
              <a:t>中具有非常重要的位置。</a:t>
            </a:r>
            <a:r>
              <a:rPr lang="en-US" altLang="zh-CN" smtClean="0">
                <a:latin typeface="华文新魏" pitchFamily="2" charset="-122"/>
              </a:rPr>
              <a:t>MATLAB</a:t>
            </a:r>
            <a:r>
              <a:rPr lang="zh-CN" altLang="en-US" smtClean="0">
                <a:latin typeface="华文新魏" pitchFamily="2" charset="-122"/>
              </a:rPr>
              <a:t>中向量和矩阵主要用数组来表示，数组是</a:t>
            </a:r>
            <a:r>
              <a:rPr lang="en-US" altLang="zh-CN" smtClean="0">
                <a:latin typeface="华文新魏" pitchFamily="2" charset="-122"/>
              </a:rPr>
              <a:t>MATLAB</a:t>
            </a:r>
            <a:r>
              <a:rPr lang="zh-CN" altLang="en-US" smtClean="0">
                <a:latin typeface="华文新魏" pitchFamily="2" charset="-122"/>
              </a:rPr>
              <a:t>的核心数据结构。</a:t>
            </a:r>
          </a:p>
          <a:p>
            <a:endParaRPr lang="zh-CN" altLang="en-US" smtClean="0">
              <a:latin typeface="宋体" charset="-122"/>
              <a:ea typeface="宋体"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2.2.1 </a:t>
            </a:r>
            <a:r>
              <a:rPr lang="zh-CN" altLang="en-US" smtClean="0">
                <a:latin typeface="华文新魏" pitchFamily="2" charset="-122"/>
              </a:rPr>
              <a:t>数组的建立</a:t>
            </a:r>
          </a:p>
          <a:p>
            <a:r>
              <a:rPr lang="zh-CN" altLang="en-US" smtClean="0">
                <a:latin typeface="华文新魏" pitchFamily="2" charset="-122"/>
              </a:rPr>
              <a:t>数组的创建包括一维数组和二维数组的创建。一维数组的创建包括一维行向量和一维列向量的创建。创建一维行向量和一维列向量的主要区别在于创建数组时，数组元素是行排列还是列排列。</a:t>
            </a:r>
          </a:p>
          <a:p>
            <a:r>
              <a:rPr lang="zh-CN" altLang="en-US" smtClean="0">
                <a:latin typeface="华文新魏" pitchFamily="2" charset="-122"/>
              </a:rPr>
              <a:t>创建一维行向量即以左方括号开始，以空格或逗号为间隔输入元素值，最后以右方括号结束。由于数组元素值以空格隔开，复数作为数组元素时中间不能键入空格。</a:t>
            </a:r>
          </a:p>
          <a:p>
            <a:r>
              <a:rPr lang="en-US" altLang="zh-CN" smtClean="0">
                <a:latin typeface="华文新魏" pitchFamily="2" charset="-122"/>
              </a:rPr>
              <a:t>MATLAB</a:t>
            </a:r>
            <a:r>
              <a:rPr lang="zh-CN" altLang="en-US" smtClean="0">
                <a:latin typeface="华文新魏" pitchFamily="2" charset="-122"/>
              </a:rPr>
              <a:t>中可以利用冒号生成等差数组。语法为：数组名</a:t>
            </a:r>
            <a:r>
              <a:rPr lang="en-US" altLang="zh-CN" smtClean="0">
                <a:latin typeface="华文新魏" pitchFamily="2" charset="-122"/>
              </a:rPr>
              <a:t>=</a:t>
            </a:r>
            <a:r>
              <a:rPr lang="zh-CN" altLang="en-US" smtClean="0">
                <a:latin typeface="华文新魏" pitchFamily="2" charset="-122"/>
              </a:rPr>
              <a:t>起始值：增量：结束值。增量为正，代表递增，增量为负，代表递减，默认增量为</a:t>
            </a:r>
            <a:r>
              <a:rPr lang="en-US" altLang="zh-CN" smtClean="0">
                <a:latin typeface="华文新魏" pitchFamily="2" charset="-122"/>
              </a:rPr>
              <a:t>1</a:t>
            </a:r>
            <a:r>
              <a:rPr lang="zh-CN" altLang="en-US" smtClean="0">
                <a:latin typeface="华文新魏" pitchFamily="2" charset="-122"/>
              </a:rPr>
              <a:t>。</a:t>
            </a:r>
          </a:p>
          <a:p>
            <a:r>
              <a:rPr lang="zh-CN" altLang="en-US" smtClean="0">
                <a:latin typeface="华文新魏" pitchFamily="2" charset="-122"/>
              </a:rPr>
              <a:t>创建一维列向量，则需要把所有数组元素用分号分隔开，并用方括号把数组元素括起来。也可通过转置运算符’将已经创建好的行向量转置为列向量。</a:t>
            </a:r>
          </a:p>
          <a:p>
            <a:r>
              <a:rPr lang="zh-CN" altLang="en-US" smtClean="0">
                <a:latin typeface="华文新魏" pitchFamily="2" charset="-122"/>
              </a:rPr>
              <a:t>创建二维数组与创建一维数组的方式类似。在创建二维数组时，用逗号或者空格区分同一行的不同元素，用分号或者回车区分不同行。</a:t>
            </a:r>
          </a:p>
          <a:p>
            <a:endParaRPr lang="zh-CN" altLang="en-US" smtClean="0">
              <a:latin typeface="华文新魏"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内容占位符 2"/>
          <p:cNvSpPr>
            <a:spLocks noGrp="1"/>
          </p:cNvSpPr>
          <p:nvPr>
            <p:ph idx="1"/>
          </p:nvPr>
        </p:nvSpPr>
        <p:spPr>
          <a:xfrm>
            <a:off x="677863" y="530225"/>
            <a:ext cx="8596312" cy="5943600"/>
          </a:xfrm>
        </p:spPr>
        <p:txBody>
          <a:bodyPr/>
          <a:lstStyle/>
          <a:p>
            <a:r>
              <a:rPr lang="en-US" altLang="zh-CN" smtClean="0"/>
              <a:t>                                    </a:t>
            </a:r>
            <a:r>
              <a:rPr lang="zh-CN" altLang="zh-CN" smtClean="0"/>
              <a:t>表</a:t>
            </a:r>
            <a:r>
              <a:rPr lang="en-US" altLang="zh-CN" smtClean="0"/>
              <a:t>2-15 </a:t>
            </a:r>
            <a:r>
              <a:rPr lang="zh-CN" altLang="zh-CN" smtClean="0"/>
              <a:t>生成特殊数组的函数</a:t>
            </a:r>
            <a:endParaRPr lang="en-US" altLang="zh-CN" smtClean="0"/>
          </a:p>
          <a:p>
            <a:endParaRPr lang="zh-CN" altLang="zh-CN" smtClean="0"/>
          </a:p>
          <a:p>
            <a:endParaRPr lang="zh-CN" altLang="en-US" smtClean="0"/>
          </a:p>
        </p:txBody>
      </p:sp>
      <p:graphicFrame>
        <p:nvGraphicFramePr>
          <p:cNvPr id="4" name="表格 3"/>
          <p:cNvGraphicFramePr>
            <a:graphicFrameLocks noGrp="1"/>
          </p:cNvGraphicFramePr>
          <p:nvPr/>
        </p:nvGraphicFramePr>
        <p:xfrm>
          <a:off x="858838" y="1152525"/>
          <a:ext cx="8415337" cy="5694363"/>
        </p:xfrm>
        <a:graphic>
          <a:graphicData uri="http://schemas.openxmlformats.org/drawingml/2006/table">
            <a:tbl>
              <a:tblPr>
                <a:tableStyleId>{5C22544A-7EE6-4342-B048-85BDC9FD1C3A}</a:tableStyleId>
              </a:tblPr>
              <a:tblGrid>
                <a:gridCol w="2186364"/>
                <a:gridCol w="2292645"/>
                <a:gridCol w="1967728"/>
                <a:gridCol w="1967728"/>
              </a:tblGrid>
              <a:tr h="220720">
                <a:tc>
                  <a:txBody>
                    <a:bodyPr/>
                    <a:lstStyle/>
                    <a:p>
                      <a:pPr algn="ctr">
                        <a:spcAft>
                          <a:spcPts val="200"/>
                        </a:spcAft>
                      </a:pPr>
                      <a:r>
                        <a:rPr lang="zh-CN" sz="1600" kern="100" dirty="0">
                          <a:effectLst/>
                        </a:rPr>
                        <a:t>函数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功能</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语法</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备注</a:t>
                      </a:r>
                      <a:endParaRPr lang="zh-CN" sz="1600" kern="100">
                        <a:effectLst/>
                        <a:latin typeface="Times New Roman" panose="02020603050405020304" pitchFamily="18" charset="0"/>
                        <a:ea typeface="宋体" panose="02010600030101010101" pitchFamily="2" charset="-122"/>
                      </a:endParaRPr>
                    </a:p>
                  </a:txBody>
                  <a:tcPr marL="68580" marR="68580" marT="0" marB="0"/>
                </a:tc>
              </a:tr>
              <a:tr h="760258">
                <a:tc>
                  <a:txBody>
                    <a:bodyPr/>
                    <a:lstStyle/>
                    <a:p>
                      <a:pPr algn="ctr">
                        <a:spcAft>
                          <a:spcPts val="200"/>
                        </a:spcAft>
                      </a:pPr>
                      <a:r>
                        <a:rPr lang="en-US" sz="1600" kern="100" dirty="0">
                          <a:effectLst/>
                        </a:rPr>
                        <a:t>eye</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生成单位矩阵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Y=eye(n)</a:t>
                      </a:r>
                      <a:endParaRPr lang="zh-CN" sz="1600" kern="100">
                        <a:effectLst/>
                      </a:endParaRPr>
                    </a:p>
                    <a:p>
                      <a:pPr algn="ctr">
                        <a:spcAft>
                          <a:spcPts val="200"/>
                        </a:spcAft>
                      </a:pPr>
                      <a:r>
                        <a:rPr lang="en-US" sz="1600" kern="100">
                          <a:effectLst/>
                        </a:rPr>
                        <a:t>Y=eye(m,n)</a:t>
                      </a:r>
                      <a:endParaRPr lang="zh-CN" sz="1600" kern="100">
                        <a:effectLst/>
                      </a:endParaRPr>
                    </a:p>
                    <a:p>
                      <a:pPr algn="ctr">
                        <a:spcAft>
                          <a:spcPts val="200"/>
                        </a:spcAft>
                      </a:pPr>
                      <a:r>
                        <a:rPr lang="en-US" sz="1600" kern="100">
                          <a:effectLst/>
                        </a:rPr>
                        <a:t>Y= eye(size(A))</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tc>
              </a:tr>
              <a:tr h="490489">
                <a:tc>
                  <a:txBody>
                    <a:bodyPr/>
                    <a:lstStyle/>
                    <a:p>
                      <a:pPr algn="ctr">
                        <a:spcAft>
                          <a:spcPts val="200"/>
                        </a:spcAft>
                      </a:pPr>
                      <a:r>
                        <a:rPr lang="en-US" sz="1600" kern="100">
                          <a:effectLst/>
                        </a:rPr>
                        <a:t>linspace</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生成线性分布的向量</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s-ES" sz="1600" kern="100">
                          <a:effectLst/>
                        </a:rPr>
                        <a:t>y=linspace(a,b)</a:t>
                      </a:r>
                      <a:endParaRPr lang="zh-CN" sz="1600" kern="100">
                        <a:effectLst/>
                      </a:endParaRPr>
                    </a:p>
                    <a:p>
                      <a:pPr algn="ctr">
                        <a:spcAft>
                          <a:spcPts val="200"/>
                        </a:spcAft>
                      </a:pPr>
                      <a:r>
                        <a:rPr lang="es-ES" sz="1600" kern="100">
                          <a:effectLst/>
                        </a:rPr>
                        <a:t>y= linspace(a,b,n)</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生成从</a:t>
                      </a:r>
                      <a:r>
                        <a:rPr lang="en-US" sz="1600" kern="100">
                          <a:effectLst/>
                        </a:rPr>
                        <a:t>a</a:t>
                      </a:r>
                      <a:r>
                        <a:rPr lang="zh-CN" sz="1600" kern="100">
                          <a:effectLst/>
                        </a:rPr>
                        <a:t>到</a:t>
                      </a:r>
                      <a:r>
                        <a:rPr lang="en-US" sz="1600" kern="100">
                          <a:effectLst/>
                        </a:rPr>
                        <a:t>b</a:t>
                      </a:r>
                      <a:r>
                        <a:rPr lang="zh-CN" sz="1600" kern="100">
                          <a:effectLst/>
                        </a:rPr>
                        <a:t>之间的</a:t>
                      </a:r>
                      <a:r>
                        <a:rPr lang="en-US" sz="1600" kern="100">
                          <a:effectLst/>
                        </a:rPr>
                        <a:t>n</a:t>
                      </a:r>
                      <a:r>
                        <a:rPr lang="zh-CN" sz="1600" kern="100">
                          <a:effectLst/>
                        </a:rPr>
                        <a:t>个</a:t>
                      </a:r>
                      <a:r>
                        <a:rPr lang="en-US" sz="1600" kern="100">
                          <a:effectLst/>
                        </a:rPr>
                        <a:t>(</a:t>
                      </a:r>
                      <a:r>
                        <a:rPr lang="zh-CN" sz="1600" kern="100">
                          <a:effectLst/>
                        </a:rPr>
                        <a:t>默认值</a:t>
                      </a:r>
                      <a:r>
                        <a:rPr lang="en-US" sz="1600" kern="100">
                          <a:effectLst/>
                        </a:rPr>
                        <a:t>100)</a:t>
                      </a:r>
                      <a:r>
                        <a:rPr lang="zh-CN" sz="1600" kern="100">
                          <a:effectLst/>
                        </a:rPr>
                        <a:t>均匀数</a:t>
                      </a:r>
                      <a:endParaRPr lang="zh-CN" sz="1600" kern="100">
                        <a:effectLst/>
                        <a:latin typeface="Times New Roman" panose="02020603050405020304" pitchFamily="18" charset="0"/>
                        <a:ea typeface="宋体" panose="02010600030101010101" pitchFamily="2" charset="-122"/>
                      </a:endParaRPr>
                    </a:p>
                  </a:txBody>
                  <a:tcPr marL="68580" marR="68580" marT="0" marB="0"/>
                </a:tc>
              </a:tr>
              <a:tr h="1030028">
                <a:tc>
                  <a:txBody>
                    <a:bodyPr/>
                    <a:lstStyle/>
                    <a:p>
                      <a:pPr algn="ctr">
                        <a:spcAft>
                          <a:spcPts val="200"/>
                        </a:spcAft>
                      </a:pPr>
                      <a:r>
                        <a:rPr lang="en-US" sz="1600" kern="100">
                          <a:effectLst/>
                        </a:rPr>
                        <a:t>ones</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用于生成全部元素为</a:t>
                      </a:r>
                      <a:r>
                        <a:rPr lang="en-US" sz="1600" kern="100" dirty="0">
                          <a:effectLst/>
                        </a:rPr>
                        <a:t>1</a:t>
                      </a:r>
                      <a:r>
                        <a:rPr lang="zh-CN" sz="1600" kern="100" dirty="0">
                          <a:effectLst/>
                        </a:rPr>
                        <a:t>的数组</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s-ES" sz="1600" kern="100" dirty="0">
                          <a:effectLst/>
                        </a:rPr>
                        <a:t>Y = ones(n)</a:t>
                      </a:r>
                      <a:endParaRPr lang="zh-CN" sz="1600" kern="100" dirty="0">
                        <a:effectLst/>
                      </a:endParaRPr>
                    </a:p>
                    <a:p>
                      <a:pPr algn="ctr">
                        <a:spcAft>
                          <a:spcPts val="200"/>
                        </a:spcAft>
                      </a:pPr>
                      <a:r>
                        <a:rPr lang="es-ES" sz="1600" kern="100" dirty="0">
                          <a:effectLst/>
                        </a:rPr>
                        <a:t>Y=ones(m,n)</a:t>
                      </a:r>
                      <a:endParaRPr lang="zh-CN" sz="1600" kern="100" dirty="0">
                        <a:effectLst/>
                      </a:endParaRPr>
                    </a:p>
                    <a:p>
                      <a:pPr algn="ctr">
                        <a:spcAft>
                          <a:spcPts val="200"/>
                        </a:spcAft>
                      </a:pPr>
                      <a:r>
                        <a:rPr lang="es-ES" sz="1600" kern="100" dirty="0">
                          <a:effectLst/>
                        </a:rPr>
                        <a:t>Y=ones([m n])</a:t>
                      </a:r>
                      <a:endParaRPr lang="zh-CN" sz="1600" kern="100" dirty="0">
                        <a:effectLst/>
                      </a:endParaRPr>
                    </a:p>
                    <a:p>
                      <a:pPr algn="ctr">
                        <a:spcAft>
                          <a:spcPts val="200"/>
                        </a:spcAft>
                      </a:pPr>
                      <a:r>
                        <a:rPr lang="es-ES" sz="1600" kern="100" dirty="0">
                          <a:effectLst/>
                        </a:rPr>
                        <a:t>Y= ones(size(A))</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s-E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tc>
              </a:tr>
              <a:tr h="1030028">
                <a:tc>
                  <a:txBody>
                    <a:bodyPr/>
                    <a:lstStyle/>
                    <a:p>
                      <a:pPr algn="ctr">
                        <a:spcAft>
                          <a:spcPts val="200"/>
                        </a:spcAft>
                      </a:pPr>
                      <a:r>
                        <a:rPr lang="en-US" sz="1600" kern="100">
                          <a:effectLst/>
                        </a:rPr>
                        <a:t>rand</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生成随机数组，数组元素值均匀分布</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s-ES" sz="1600" kern="100" dirty="0">
                          <a:effectLst/>
                        </a:rPr>
                        <a:t>Y=rand</a:t>
                      </a:r>
                      <a:endParaRPr lang="zh-CN" sz="1600" kern="100" dirty="0">
                        <a:effectLst/>
                      </a:endParaRPr>
                    </a:p>
                    <a:p>
                      <a:pPr algn="ctr">
                        <a:spcAft>
                          <a:spcPts val="200"/>
                        </a:spcAft>
                      </a:pPr>
                      <a:r>
                        <a:rPr lang="es-ES" sz="1600" kern="100" dirty="0">
                          <a:effectLst/>
                        </a:rPr>
                        <a:t>Y=rand(n)</a:t>
                      </a:r>
                      <a:endParaRPr lang="zh-CN" sz="1600" kern="100" dirty="0">
                        <a:effectLst/>
                      </a:endParaRPr>
                    </a:p>
                    <a:p>
                      <a:pPr algn="ctr">
                        <a:spcAft>
                          <a:spcPts val="200"/>
                        </a:spcAft>
                      </a:pPr>
                      <a:r>
                        <a:rPr lang="en-US" sz="1600" kern="100" dirty="0">
                          <a:effectLst/>
                        </a:rPr>
                        <a:t>Y=rand(</a:t>
                      </a:r>
                      <a:r>
                        <a:rPr lang="en-US" sz="1600" kern="100" dirty="0" err="1">
                          <a:effectLst/>
                        </a:rPr>
                        <a:t>m,n</a:t>
                      </a:r>
                      <a:r>
                        <a:rPr lang="en-US" sz="1600" kern="100" dirty="0">
                          <a:effectLst/>
                        </a:rPr>
                        <a:t>)</a:t>
                      </a:r>
                      <a:endParaRPr lang="zh-CN" sz="1600" kern="100" dirty="0">
                        <a:effectLst/>
                      </a:endParaRPr>
                    </a:p>
                    <a:p>
                      <a:pPr algn="ctr">
                        <a:spcAft>
                          <a:spcPts val="200"/>
                        </a:spcAft>
                      </a:pPr>
                      <a:r>
                        <a:rPr lang="en-US" sz="1600" kern="100" dirty="0">
                          <a:effectLst/>
                        </a:rPr>
                        <a:t>Y=rand(size(A))</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tc>
              </a:tr>
              <a:tr h="1030028">
                <a:tc>
                  <a:txBody>
                    <a:bodyPr/>
                    <a:lstStyle/>
                    <a:p>
                      <a:pPr algn="ctr">
                        <a:spcAft>
                          <a:spcPts val="200"/>
                        </a:spcAft>
                      </a:pPr>
                      <a:r>
                        <a:rPr lang="en-US" sz="1600" kern="100">
                          <a:effectLst/>
                        </a:rPr>
                        <a:t>randn</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生成随机数组，数组元素值正态分布</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s-ES" sz="1600" kern="100" dirty="0">
                          <a:effectLst/>
                        </a:rPr>
                        <a:t>Y=randn</a:t>
                      </a:r>
                      <a:endParaRPr lang="zh-CN" sz="1600" kern="100" dirty="0">
                        <a:effectLst/>
                      </a:endParaRPr>
                    </a:p>
                    <a:p>
                      <a:pPr algn="ctr">
                        <a:spcAft>
                          <a:spcPts val="200"/>
                        </a:spcAft>
                      </a:pPr>
                      <a:r>
                        <a:rPr lang="es-ES" sz="1600" kern="100" dirty="0">
                          <a:effectLst/>
                        </a:rPr>
                        <a:t>Y=randn(n)</a:t>
                      </a:r>
                      <a:endParaRPr lang="zh-CN" sz="1600" kern="100" dirty="0">
                        <a:effectLst/>
                      </a:endParaRPr>
                    </a:p>
                    <a:p>
                      <a:pPr algn="ctr">
                        <a:spcAft>
                          <a:spcPts val="200"/>
                        </a:spcAft>
                      </a:pPr>
                      <a:r>
                        <a:rPr lang="es-ES" sz="1600" kern="100" dirty="0">
                          <a:effectLst/>
                        </a:rPr>
                        <a:t>Y=randn(m,n)</a:t>
                      </a:r>
                      <a:endParaRPr lang="zh-CN" sz="1600" kern="100" dirty="0">
                        <a:effectLst/>
                      </a:endParaRPr>
                    </a:p>
                    <a:p>
                      <a:pPr algn="ctr">
                        <a:spcAft>
                          <a:spcPts val="200"/>
                        </a:spcAft>
                      </a:pPr>
                      <a:r>
                        <a:rPr lang="es-ES" sz="1600" kern="100" dirty="0">
                          <a:effectLst/>
                        </a:rPr>
                        <a:t>Y=randn(size(A))</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s-E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760258">
                <a:tc>
                  <a:txBody>
                    <a:bodyPr/>
                    <a:lstStyle/>
                    <a:p>
                      <a:pPr algn="ctr">
                        <a:spcAft>
                          <a:spcPts val="200"/>
                        </a:spcAft>
                      </a:pPr>
                      <a:r>
                        <a:rPr lang="en-US" sz="1600" kern="100">
                          <a:effectLst/>
                        </a:rPr>
                        <a:t>zeros</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用于生成全部元素为</a:t>
                      </a:r>
                      <a:r>
                        <a:rPr lang="en-US" sz="1600" kern="100">
                          <a:effectLst/>
                        </a:rPr>
                        <a:t>0</a:t>
                      </a:r>
                      <a:r>
                        <a:rPr lang="zh-CN" sz="1600" kern="100">
                          <a:effectLst/>
                        </a:rPr>
                        <a:t>的数组</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pt-BR" sz="1600" kern="100">
                          <a:effectLst/>
                        </a:rPr>
                        <a:t>Y=zeros(n)</a:t>
                      </a:r>
                      <a:endParaRPr lang="zh-CN" sz="1600" kern="100">
                        <a:effectLst/>
                      </a:endParaRPr>
                    </a:p>
                    <a:p>
                      <a:pPr algn="ctr">
                        <a:spcAft>
                          <a:spcPts val="200"/>
                        </a:spcAft>
                      </a:pPr>
                      <a:r>
                        <a:rPr lang="pt-BR" sz="1600" kern="100">
                          <a:effectLst/>
                        </a:rPr>
                        <a:t>Y=zeros(m,n)</a:t>
                      </a:r>
                      <a:endParaRPr lang="zh-CN" sz="1600" kern="100">
                        <a:effectLst/>
                      </a:endParaRPr>
                    </a:p>
                    <a:p>
                      <a:pPr algn="ctr">
                        <a:spcAft>
                          <a:spcPts val="200"/>
                        </a:spcAft>
                      </a:pPr>
                      <a:r>
                        <a:rPr lang="en-US" sz="1600" kern="100">
                          <a:effectLst/>
                        </a:rPr>
                        <a:t>Y=zeros(size(A))</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2.2.2 </a:t>
            </a:r>
            <a:r>
              <a:rPr lang="zh-CN" altLang="en-US" smtClean="0">
                <a:latin typeface="华文新魏" pitchFamily="2" charset="-122"/>
              </a:rPr>
              <a:t>数组的操作</a:t>
            </a:r>
          </a:p>
          <a:p>
            <a:r>
              <a:rPr lang="en-US" altLang="zh-CN" smtClean="0">
                <a:latin typeface="华文新魏" pitchFamily="2" charset="-122"/>
              </a:rPr>
              <a:t>1. </a:t>
            </a:r>
            <a:r>
              <a:rPr lang="zh-CN" altLang="en-US" smtClean="0">
                <a:latin typeface="华文新魏" pitchFamily="2" charset="-122"/>
              </a:rPr>
              <a:t>数组寻址</a:t>
            </a:r>
          </a:p>
          <a:p>
            <a:r>
              <a:rPr lang="zh-CN" altLang="en-US" smtClean="0">
                <a:latin typeface="华文新魏" pitchFamily="2" charset="-122"/>
              </a:rPr>
              <a:t>数组中包含多个元素，因此对数组的单个元素或多个元素进行访问操作时，需要对数组进行寻址操作。在</a:t>
            </a:r>
            <a:r>
              <a:rPr lang="en-US" altLang="zh-CN" smtClean="0">
                <a:latin typeface="华文新魏" pitchFamily="2" charset="-122"/>
              </a:rPr>
              <a:t>MATLAB</a:t>
            </a:r>
            <a:r>
              <a:rPr lang="zh-CN" altLang="en-US" smtClean="0">
                <a:latin typeface="华文新魏" pitchFamily="2" charset="-122"/>
              </a:rPr>
              <a:t>中，数组寻址通过对数组下标的访问实现，</a:t>
            </a:r>
            <a:r>
              <a:rPr lang="en-US" altLang="zh-CN" smtClean="0">
                <a:latin typeface="华文新魏" pitchFamily="2" charset="-122"/>
              </a:rPr>
              <a:t>MATLAB</a:t>
            </a:r>
            <a:r>
              <a:rPr lang="zh-CN" altLang="en-US" smtClean="0">
                <a:latin typeface="华文新魏" pitchFamily="2" charset="-122"/>
              </a:rPr>
              <a:t>中提供</a:t>
            </a:r>
            <a:r>
              <a:rPr lang="en-US" altLang="zh-CN" smtClean="0">
                <a:latin typeface="华文新魏" pitchFamily="2" charset="-122"/>
              </a:rPr>
              <a:t>end</a:t>
            </a:r>
            <a:r>
              <a:rPr lang="zh-CN" altLang="en-US" smtClean="0">
                <a:latin typeface="华文新魏" pitchFamily="2" charset="-122"/>
              </a:rPr>
              <a:t>参数表示数组的末尾。</a:t>
            </a:r>
          </a:p>
          <a:p>
            <a:r>
              <a:rPr lang="en-US" altLang="zh-CN" smtClean="0">
                <a:latin typeface="华文新魏" pitchFamily="2" charset="-122"/>
              </a:rPr>
              <a:t>MATLAB</a:t>
            </a:r>
            <a:r>
              <a:rPr lang="zh-CN" altLang="en-US" smtClean="0">
                <a:latin typeface="华文新魏" pitchFamily="2" charset="-122"/>
              </a:rPr>
              <a:t>在内存中以列的方向保存二维数组，对于一个</a:t>
            </a:r>
            <a:r>
              <a:rPr lang="en-US" altLang="zh-CN" smtClean="0">
                <a:latin typeface="华文新魏" pitchFamily="2" charset="-122"/>
              </a:rPr>
              <a:t>m</a:t>
            </a:r>
            <a:r>
              <a:rPr lang="zh-CN" altLang="en-US" smtClean="0">
                <a:latin typeface="华文新魏" pitchFamily="2" charset="-122"/>
              </a:rPr>
              <a:t>行</a:t>
            </a:r>
            <a:r>
              <a:rPr lang="en-US" altLang="zh-CN" smtClean="0">
                <a:latin typeface="华文新魏" pitchFamily="2" charset="-122"/>
              </a:rPr>
              <a:t>n</a:t>
            </a:r>
            <a:r>
              <a:rPr lang="zh-CN" altLang="en-US" smtClean="0">
                <a:latin typeface="华文新魏" pitchFamily="2" charset="-122"/>
              </a:rPr>
              <a:t>列的数组，</a:t>
            </a:r>
            <a:r>
              <a:rPr lang="en-US" altLang="zh-CN" smtClean="0">
                <a:latin typeface="华文新魏" pitchFamily="2" charset="-122"/>
              </a:rPr>
              <a:t>i</a:t>
            </a:r>
            <a:r>
              <a:rPr lang="zh-CN" altLang="en-US" smtClean="0">
                <a:latin typeface="华文新魏" pitchFamily="2" charset="-122"/>
              </a:rPr>
              <a:t>、</a:t>
            </a:r>
            <a:r>
              <a:rPr lang="en-US" altLang="zh-CN" smtClean="0">
                <a:latin typeface="华文新魏" pitchFamily="2" charset="-122"/>
              </a:rPr>
              <a:t>j</a:t>
            </a:r>
            <a:r>
              <a:rPr lang="zh-CN" altLang="en-US" smtClean="0">
                <a:latin typeface="华文新魏" pitchFamily="2" charset="-122"/>
              </a:rPr>
              <a:t>分别表示行、列的索引，二维数组的寻址可表示为</a:t>
            </a:r>
            <a:r>
              <a:rPr lang="en-US" altLang="zh-CN" smtClean="0">
                <a:latin typeface="华文新魏" pitchFamily="2" charset="-122"/>
              </a:rPr>
              <a:t>A(i,j);</a:t>
            </a:r>
            <a:r>
              <a:rPr lang="zh-CN" altLang="en-US" smtClean="0">
                <a:latin typeface="华文新魏" pitchFamily="2" charset="-122"/>
              </a:rPr>
              <a:t>如果采用单下标寻址，则数组中元素的下标</a:t>
            </a:r>
            <a:r>
              <a:rPr lang="en-US" altLang="zh-CN" smtClean="0">
                <a:latin typeface="华文新魏" pitchFamily="2" charset="-122"/>
              </a:rPr>
              <a:t>k</a:t>
            </a:r>
            <a:r>
              <a:rPr lang="zh-CN" altLang="en-US" smtClean="0">
                <a:latin typeface="华文新魏" pitchFamily="2" charset="-122"/>
              </a:rPr>
              <a:t>表示为</a:t>
            </a:r>
            <a:r>
              <a:rPr lang="en-US" altLang="zh-CN" smtClean="0">
                <a:latin typeface="华文新魏" pitchFamily="2" charset="-122"/>
              </a:rPr>
              <a:t>(j-1)*m+i</a:t>
            </a:r>
            <a:r>
              <a:rPr lang="zh-CN" altLang="en-US" smtClean="0">
                <a:latin typeface="华文新魏" pitchFamily="2" charset="-122"/>
              </a:rPr>
              <a:t>。</a:t>
            </a:r>
          </a:p>
          <a:p>
            <a:r>
              <a:rPr lang="en-US" altLang="zh-CN" smtClean="0">
                <a:latin typeface="华文新魏" pitchFamily="2" charset="-122"/>
              </a:rPr>
              <a:t>2. </a:t>
            </a:r>
            <a:r>
              <a:rPr lang="zh-CN" altLang="en-US" smtClean="0">
                <a:latin typeface="华文新魏" pitchFamily="2" charset="-122"/>
              </a:rPr>
              <a:t>数组的扩展与裁剪</a:t>
            </a:r>
          </a:p>
          <a:p>
            <a:r>
              <a:rPr lang="zh-CN" altLang="en-US" smtClean="0">
                <a:latin typeface="华文新魏" pitchFamily="2" charset="-122"/>
              </a:rPr>
              <a:t>数组的扩展指改变数组现有的大小，增加新的数组元素，使得数组的行数或者列数增加；而数组的裁剪指从现有的数组中抽出部分数组元素，组成一个维数更小的新数组。</a:t>
            </a:r>
          </a:p>
          <a:p>
            <a:endParaRPr lang="zh-CN" altLang="en-US" smtClean="0">
              <a:latin typeface="华文新魏"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(1)	</a:t>
            </a:r>
            <a:r>
              <a:rPr lang="zh-CN" altLang="en-US" smtClean="0">
                <a:latin typeface="华文新魏" pitchFamily="2" charset="-122"/>
              </a:rPr>
              <a:t>数组的扩展</a:t>
            </a:r>
          </a:p>
          <a:p>
            <a:r>
              <a:rPr lang="zh-CN" altLang="en-US" smtClean="0">
                <a:latin typeface="华文新魏" pitchFamily="2" charset="-122"/>
              </a:rPr>
              <a:t>赋值扩展是数组扩展中较为常用的方法。如果有一个</a:t>
            </a:r>
            <a:r>
              <a:rPr lang="en-US" altLang="zh-CN" smtClean="0">
                <a:latin typeface="华文新魏" pitchFamily="2" charset="-122"/>
              </a:rPr>
              <a:t>m</a:t>
            </a:r>
            <a:r>
              <a:rPr lang="zh-CN" altLang="en-US" smtClean="0">
                <a:latin typeface="华文新魏" pitchFamily="2" charset="-122"/>
              </a:rPr>
              <a:t>行</a:t>
            </a:r>
            <a:r>
              <a:rPr lang="en-US" altLang="zh-CN" smtClean="0">
                <a:latin typeface="华文新魏" pitchFamily="2" charset="-122"/>
              </a:rPr>
              <a:t>n</a:t>
            </a:r>
            <a:r>
              <a:rPr lang="zh-CN" altLang="en-US" smtClean="0">
                <a:latin typeface="华文新魏" pitchFamily="2" charset="-122"/>
              </a:rPr>
              <a:t>列的数组</a:t>
            </a:r>
            <a:r>
              <a:rPr lang="en-US" altLang="zh-CN" smtClean="0">
                <a:latin typeface="华文新魏" pitchFamily="2" charset="-122"/>
              </a:rPr>
              <a:t>A</a:t>
            </a:r>
            <a:r>
              <a:rPr lang="zh-CN" altLang="en-US" smtClean="0">
                <a:latin typeface="华文新魏" pitchFamily="2" charset="-122"/>
              </a:rPr>
              <a:t>，要通过赋值来扩展该数组，可以使用超出目前数组大小的索引数字，并对该位置的数组元素进行赋值来完成对数组的扩展，同时未指定的新位置默认赋值为</a:t>
            </a:r>
            <a:r>
              <a:rPr lang="en-US" altLang="zh-CN" smtClean="0">
                <a:latin typeface="华文新魏" pitchFamily="2" charset="-122"/>
              </a:rPr>
              <a:t>0</a:t>
            </a:r>
            <a:r>
              <a:rPr lang="zh-CN" altLang="en-US" smtClean="0">
                <a:latin typeface="华文新魏" pitchFamily="2" charset="-122"/>
              </a:rPr>
              <a:t>。</a:t>
            </a:r>
          </a:p>
          <a:p>
            <a:r>
              <a:rPr lang="en-US" altLang="zh-CN" smtClean="0">
                <a:latin typeface="华文新魏" pitchFamily="2" charset="-122"/>
              </a:rPr>
              <a:t>(2)	</a:t>
            </a:r>
            <a:r>
              <a:rPr lang="zh-CN" altLang="en-US" smtClean="0">
                <a:latin typeface="华文新魏" pitchFamily="2" charset="-122"/>
              </a:rPr>
              <a:t>数组的裁剪</a:t>
            </a:r>
          </a:p>
          <a:p>
            <a:r>
              <a:rPr lang="en-US" altLang="zh-CN" smtClean="0">
                <a:latin typeface="华文新魏" pitchFamily="2" charset="-122"/>
              </a:rPr>
              <a:t>MATLAB</a:t>
            </a:r>
            <a:r>
              <a:rPr lang="zh-CN" altLang="en-US" smtClean="0">
                <a:latin typeface="华文新魏" pitchFamily="2" charset="-122"/>
              </a:rPr>
              <a:t>中通常采用冒号操作符裁剪数组，冒号操作符的使用方法为：</a:t>
            </a:r>
          </a:p>
          <a:p>
            <a:r>
              <a:rPr lang="en-US" altLang="zh-CN" smtClean="0">
                <a:latin typeface="华文新魏" pitchFamily="2" charset="-122"/>
              </a:rPr>
              <a:t>B=A([x1,x2,…],[y1,y2,…])</a:t>
            </a:r>
          </a:p>
          <a:p>
            <a:r>
              <a:rPr lang="zh-CN" altLang="en-US" smtClean="0">
                <a:latin typeface="华文新魏" pitchFamily="2" charset="-122"/>
              </a:rPr>
              <a:t>其中</a:t>
            </a:r>
            <a:r>
              <a:rPr lang="en-US" altLang="zh-CN" smtClean="0">
                <a:latin typeface="华文新魏" pitchFamily="2" charset="-122"/>
              </a:rPr>
              <a:t>[x1,x2,…]</a:t>
            </a:r>
            <a:r>
              <a:rPr lang="zh-CN" altLang="en-US" smtClean="0">
                <a:latin typeface="华文新魏" pitchFamily="2" charset="-122"/>
              </a:rPr>
              <a:t>表示行索引向量，</a:t>
            </a:r>
            <a:r>
              <a:rPr lang="en-US" altLang="zh-CN" smtClean="0">
                <a:latin typeface="华文新魏" pitchFamily="2" charset="-122"/>
              </a:rPr>
              <a:t>[y1,y2,…]</a:t>
            </a:r>
            <a:r>
              <a:rPr lang="zh-CN" altLang="en-US" smtClean="0">
                <a:latin typeface="华文新魏" pitchFamily="2" charset="-122"/>
              </a:rPr>
              <a:t>表示列索引向量。该式表示提取数组</a:t>
            </a:r>
            <a:r>
              <a:rPr lang="en-US" altLang="zh-CN" smtClean="0">
                <a:latin typeface="华文新魏" pitchFamily="2" charset="-122"/>
              </a:rPr>
              <a:t>A</a:t>
            </a:r>
            <a:r>
              <a:rPr lang="zh-CN" altLang="en-US" smtClean="0">
                <a:latin typeface="华文新魏" pitchFamily="2" charset="-122"/>
              </a:rPr>
              <a:t>的</a:t>
            </a:r>
            <a:r>
              <a:rPr lang="en-US" altLang="zh-CN" smtClean="0">
                <a:latin typeface="华文新魏" pitchFamily="2" charset="-122"/>
              </a:rPr>
              <a:t>x1,x2,…</a:t>
            </a:r>
            <a:r>
              <a:rPr lang="zh-CN" altLang="en-US" smtClean="0">
                <a:latin typeface="华文新魏" pitchFamily="2" charset="-122"/>
              </a:rPr>
              <a:t>等行，</a:t>
            </a:r>
            <a:r>
              <a:rPr lang="en-US" altLang="zh-CN" smtClean="0">
                <a:latin typeface="华文新魏" pitchFamily="2" charset="-122"/>
              </a:rPr>
              <a:t>y1,y2,…</a:t>
            </a:r>
            <a:r>
              <a:rPr lang="zh-CN" altLang="en-US" smtClean="0">
                <a:latin typeface="华文新魏" pitchFamily="2" charset="-122"/>
              </a:rPr>
              <a:t>等列，组成一个新的数组。当某一索引值的位置上不是数字，而是冒号，则表示提取此索引位置的所有数组元素。</a:t>
            </a:r>
          </a:p>
          <a:p>
            <a:r>
              <a:rPr lang="en-US" altLang="zh-CN" smtClean="0">
                <a:latin typeface="华文新魏" pitchFamily="2" charset="-122"/>
              </a:rPr>
              <a:t>(3)  </a:t>
            </a:r>
            <a:r>
              <a:rPr lang="zh-CN" altLang="en-US" smtClean="0">
                <a:latin typeface="华文新魏" pitchFamily="2" charset="-122"/>
              </a:rPr>
              <a:t>数组元素的删除</a:t>
            </a:r>
          </a:p>
          <a:p>
            <a:r>
              <a:rPr lang="zh-CN" altLang="en-US" smtClean="0">
                <a:latin typeface="华文新魏" pitchFamily="2" charset="-122"/>
              </a:rPr>
              <a:t>删除数组元素，可以通过将该位置的数组元素赋值为空方括号</a:t>
            </a:r>
            <a:r>
              <a:rPr lang="en-US" altLang="zh-CN" smtClean="0">
                <a:latin typeface="华文新魏" pitchFamily="2" charset="-122"/>
              </a:rPr>
              <a:t>[]</a:t>
            </a:r>
            <a:r>
              <a:rPr lang="zh-CN" altLang="en-US" smtClean="0">
                <a:latin typeface="华文新魏" pitchFamily="2" charset="-122"/>
              </a:rPr>
              <a:t>，一般配合冒号使用，将数组中的某些行、列元素删除。需要注意的是，在进行数组元素的删除时，索引值必须是完整的行或列，而不能是数组内部的元素块或者单个元素。</a:t>
            </a:r>
          </a:p>
          <a:p>
            <a:endParaRPr lang="zh-CN" altLang="en-US" smtClean="0">
              <a:latin typeface="华文新魏"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25488" y="1039813"/>
            <a:ext cx="8596312" cy="4924425"/>
          </a:xfrm>
        </p:spPr>
        <p:txBody>
          <a:bodyPr rtlCol="0">
            <a:normAutofit/>
          </a:bodyPr>
          <a:lstStyle/>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华文新魏" panose="02010800040101010101" pitchFamily="2" charset="-122"/>
              </a:rPr>
              <a:t>2.1.1 </a:t>
            </a:r>
            <a:r>
              <a:rPr lang="zh-CN" altLang="en-US" kern="100" dirty="0">
                <a:solidFill>
                  <a:schemeClr val="tx1">
                    <a:lumMod val="75000"/>
                    <a:lumOff val="25000"/>
                  </a:schemeClr>
                </a:solidFill>
                <a:latin typeface="华文新魏" panose="02010800040101010101" pitchFamily="2" charset="-122"/>
              </a:rPr>
              <a:t>字符串</a:t>
            </a:r>
            <a:r>
              <a:rPr lang="en-US" altLang="zh-CN" kern="100" dirty="0">
                <a:solidFill>
                  <a:schemeClr val="tx1">
                    <a:lumMod val="75000"/>
                    <a:lumOff val="25000"/>
                  </a:schemeClr>
                </a:solidFill>
                <a:latin typeface="华文新魏" panose="02010800040101010101" pitchFamily="2" charset="-122"/>
              </a:rPr>
              <a:t>(String)</a:t>
            </a:r>
          </a:p>
          <a:p>
            <a:pPr indent="266700" algn="just" fontAlgn="auto">
              <a:spcAft>
                <a:spcPts val="0"/>
              </a:spcAft>
              <a:buFont typeface="Wingdings 3" charset="2"/>
              <a:buChar char=""/>
              <a:defRPr/>
            </a:pPr>
            <a:r>
              <a:rPr lang="zh-CN" altLang="en-US" kern="100" dirty="0">
                <a:solidFill>
                  <a:schemeClr val="tx1">
                    <a:lumMod val="75000"/>
                    <a:lumOff val="25000"/>
                  </a:schemeClr>
                </a:solidFill>
                <a:latin typeface="华文新魏" panose="02010800040101010101" pitchFamily="2" charset="-122"/>
              </a:rPr>
              <a:t>在</a:t>
            </a:r>
            <a:r>
              <a:rPr lang="en-US" altLang="zh-CN" kern="100" dirty="0">
                <a:solidFill>
                  <a:schemeClr val="tx1">
                    <a:lumMod val="75000"/>
                    <a:lumOff val="25000"/>
                  </a:schemeClr>
                </a:solidFill>
                <a:latin typeface="华文新魏" panose="02010800040101010101" pitchFamily="2" charset="-122"/>
              </a:rPr>
              <a:t>MATLAB</a:t>
            </a:r>
            <a:r>
              <a:rPr lang="zh-CN" altLang="en-US" kern="100" dirty="0">
                <a:solidFill>
                  <a:schemeClr val="tx1">
                    <a:lumMod val="75000"/>
                    <a:lumOff val="25000"/>
                  </a:schemeClr>
                </a:solidFill>
                <a:latin typeface="华文新魏" panose="02010800040101010101" pitchFamily="2" charset="-122"/>
              </a:rPr>
              <a:t>中可能会遇到对字符和字符串的操作。字符串能够显示在屏幕上，也可以用来构成一些命令，这些命令在其他的命令中用于求值或者被执行。字符串在数据的可视化、应用程序的交互方面起到非常重要的作用。</a:t>
            </a:r>
          </a:p>
          <a:p>
            <a:pPr indent="266700" algn="just" fontAlgn="auto">
              <a:spcAft>
                <a:spcPts val="0"/>
              </a:spcAft>
              <a:buFont typeface="Wingdings 3" charset="2"/>
              <a:buChar char=""/>
              <a:defRPr/>
            </a:pPr>
            <a:r>
              <a:rPr lang="zh-CN" altLang="en-US" kern="100" dirty="0">
                <a:solidFill>
                  <a:schemeClr val="tx1">
                    <a:lumMod val="75000"/>
                    <a:lumOff val="25000"/>
                  </a:schemeClr>
                </a:solidFill>
                <a:latin typeface="华文新魏" panose="02010800040101010101" pitchFamily="2" charset="-122"/>
              </a:rPr>
              <a:t>一个字符串是存储在一个行向量中的文本，这个行向量中的每一个元素代表一个字符，每一个字符占用两个字节的内存。实际上，元素中存放的是字符的内部代码，也就是</a:t>
            </a:r>
            <a:r>
              <a:rPr lang="en-US" altLang="zh-CN" kern="100" dirty="0">
                <a:solidFill>
                  <a:schemeClr val="tx1">
                    <a:lumMod val="75000"/>
                    <a:lumOff val="25000"/>
                  </a:schemeClr>
                </a:solidFill>
                <a:latin typeface="华文新魏" panose="02010800040101010101" pitchFamily="2" charset="-122"/>
              </a:rPr>
              <a:t>ASCII</a:t>
            </a:r>
            <a:r>
              <a:rPr lang="zh-CN" altLang="en-US" kern="100" dirty="0">
                <a:solidFill>
                  <a:schemeClr val="tx1">
                    <a:lumMod val="75000"/>
                    <a:lumOff val="25000"/>
                  </a:schemeClr>
                </a:solidFill>
                <a:latin typeface="华文新魏" panose="02010800040101010101" pitchFamily="2" charset="-122"/>
              </a:rPr>
              <a:t>码。当在屏幕上显示字符变量的值时，显示出来的是文本，而不是</a:t>
            </a:r>
            <a:r>
              <a:rPr lang="en-US" altLang="zh-CN" kern="100" dirty="0">
                <a:solidFill>
                  <a:schemeClr val="tx1">
                    <a:lumMod val="75000"/>
                    <a:lumOff val="25000"/>
                  </a:schemeClr>
                </a:solidFill>
                <a:latin typeface="华文新魏" panose="02010800040101010101" pitchFamily="2" charset="-122"/>
              </a:rPr>
              <a:t>ASCII</a:t>
            </a:r>
            <a:r>
              <a:rPr lang="zh-CN" altLang="en-US" kern="100" dirty="0">
                <a:solidFill>
                  <a:schemeClr val="tx1">
                    <a:lumMod val="75000"/>
                    <a:lumOff val="25000"/>
                  </a:schemeClr>
                </a:solidFill>
                <a:latin typeface="华文新魏" panose="02010800040101010101" pitchFamily="2" charset="-122"/>
              </a:rPr>
              <a:t>数字。由于字符串是以向量的形式来存储的，所以可以通过它的下标对字符串中的任何一个元素进行访问。 字符矩阵也可以这样，但是它的每行字符数必须相同。</a:t>
            </a:r>
          </a:p>
          <a:p>
            <a:pPr fontAlgn="auto">
              <a:spcAft>
                <a:spcPts val="0"/>
              </a:spcAft>
              <a:buFont typeface="Wingdings 3" charset="2"/>
              <a:buChar char=""/>
              <a:defRPr/>
            </a:pPr>
            <a:endParaRPr lang="zh-CN" altLang="en-US"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内容占位符 2"/>
          <p:cNvSpPr>
            <a:spLocks noGrp="1"/>
          </p:cNvSpPr>
          <p:nvPr>
            <p:ph idx="1"/>
          </p:nvPr>
        </p:nvSpPr>
        <p:spPr>
          <a:xfrm>
            <a:off x="725488" y="1039813"/>
            <a:ext cx="9802812" cy="5576887"/>
          </a:xfrm>
        </p:spPr>
        <p:txBody>
          <a:bodyPr/>
          <a:lstStyle/>
          <a:p>
            <a:r>
              <a:rPr lang="en-US" altLang="zh-CN" smtClean="0">
                <a:latin typeface="华文新魏" pitchFamily="2" charset="-122"/>
              </a:rPr>
              <a:t>4.</a:t>
            </a:r>
            <a:r>
              <a:rPr lang="zh-CN" altLang="en-US" smtClean="0">
                <a:latin typeface="华文新魏" pitchFamily="2" charset="-122"/>
              </a:rPr>
              <a:t>数组的查找和排序</a:t>
            </a:r>
          </a:p>
          <a:p>
            <a:r>
              <a:rPr lang="en-US" altLang="zh-CN" smtClean="0">
                <a:latin typeface="华文新魏" pitchFamily="2" charset="-122"/>
              </a:rPr>
              <a:t>(1)	</a:t>
            </a:r>
            <a:r>
              <a:rPr lang="zh-CN" altLang="en-US" smtClean="0">
                <a:latin typeface="华文新魏" pitchFamily="2" charset="-122"/>
              </a:rPr>
              <a:t>数组的查找</a:t>
            </a:r>
          </a:p>
          <a:p>
            <a:r>
              <a:rPr lang="en-US" altLang="zh-CN" smtClean="0">
                <a:latin typeface="华文新魏" pitchFamily="2" charset="-122"/>
              </a:rPr>
              <a:t>MATLAB</a:t>
            </a:r>
            <a:r>
              <a:rPr lang="zh-CN" altLang="en-US" smtClean="0">
                <a:latin typeface="华文新魏" pitchFamily="2" charset="-122"/>
              </a:rPr>
              <a:t>提供数组查找函数</a:t>
            </a:r>
            <a:r>
              <a:rPr lang="en-US" altLang="zh-CN" smtClean="0">
                <a:latin typeface="华文新魏" pitchFamily="2" charset="-122"/>
              </a:rPr>
              <a:t>find</a:t>
            </a:r>
            <a:r>
              <a:rPr lang="zh-CN" altLang="en-US" smtClean="0">
                <a:latin typeface="华文新魏" pitchFamily="2" charset="-122"/>
              </a:rPr>
              <a:t>，它能够查找数组中的非零数组元素，并返回其数组索引值。</a:t>
            </a:r>
            <a:r>
              <a:rPr lang="en-US" altLang="zh-CN" smtClean="0">
                <a:latin typeface="华文新魏" pitchFamily="2" charset="-122"/>
              </a:rPr>
              <a:t>find</a:t>
            </a:r>
            <a:r>
              <a:rPr lang="zh-CN" altLang="en-US" smtClean="0">
                <a:latin typeface="华文新魏" pitchFamily="2" charset="-122"/>
              </a:rPr>
              <a:t>函数的语法为：</a:t>
            </a:r>
          </a:p>
          <a:p>
            <a:r>
              <a:rPr lang="en-US" altLang="zh-CN" smtClean="0">
                <a:latin typeface="华文新魏" pitchFamily="2" charset="-122"/>
              </a:rPr>
              <a:t>•	indices = find(X)</a:t>
            </a:r>
          </a:p>
          <a:p>
            <a:r>
              <a:rPr lang="en-US" altLang="zh-CN" smtClean="0">
                <a:latin typeface="华文新魏" pitchFamily="2" charset="-122"/>
              </a:rPr>
              <a:t>•	indices = find(X, k)</a:t>
            </a:r>
          </a:p>
          <a:p>
            <a:r>
              <a:rPr lang="en-US" altLang="zh-CN" smtClean="0">
                <a:latin typeface="华文新魏" pitchFamily="2" charset="-122"/>
              </a:rPr>
              <a:t>•	indices = find(X, k, 'first')</a:t>
            </a:r>
          </a:p>
          <a:p>
            <a:r>
              <a:rPr lang="en-US" altLang="zh-CN" smtClean="0">
                <a:latin typeface="华文新魏" pitchFamily="2" charset="-122"/>
              </a:rPr>
              <a:t>•	indices = find(X, k, 'last')</a:t>
            </a:r>
          </a:p>
          <a:p>
            <a:r>
              <a:rPr lang="en-US" altLang="zh-CN" smtClean="0">
                <a:latin typeface="华文新魏" pitchFamily="2" charset="-122"/>
              </a:rPr>
              <a:t>•	[i,j] = find(...)</a:t>
            </a:r>
          </a:p>
          <a:p>
            <a:r>
              <a:rPr lang="en-US" altLang="zh-CN" smtClean="0">
                <a:latin typeface="华文新魏" pitchFamily="2" charset="-122"/>
              </a:rPr>
              <a:t>•	[i,j,v] = find(...)</a:t>
            </a:r>
          </a:p>
          <a:p>
            <a:r>
              <a:rPr lang="zh-CN" altLang="en-US" smtClean="0">
                <a:latin typeface="华文新魏" pitchFamily="2" charset="-122"/>
              </a:rPr>
              <a:t>其中</a:t>
            </a:r>
            <a:r>
              <a:rPr lang="en-US" altLang="zh-CN" smtClean="0">
                <a:latin typeface="华文新魏" pitchFamily="2" charset="-122"/>
              </a:rPr>
              <a:t>indices</a:t>
            </a:r>
            <a:r>
              <a:rPr lang="zh-CN" altLang="en-US" smtClean="0">
                <a:latin typeface="华文新魏" pitchFamily="2" charset="-122"/>
              </a:rPr>
              <a:t>表示非零元素的下标值，</a:t>
            </a:r>
            <a:r>
              <a:rPr lang="en-US" altLang="zh-CN" smtClean="0">
                <a:latin typeface="华文新魏" pitchFamily="2" charset="-122"/>
              </a:rPr>
              <a:t>i</a:t>
            </a:r>
            <a:r>
              <a:rPr lang="zh-CN" altLang="en-US" smtClean="0">
                <a:latin typeface="华文新魏" pitchFamily="2" charset="-122"/>
              </a:rPr>
              <a:t>，</a:t>
            </a:r>
            <a:r>
              <a:rPr lang="en-US" altLang="zh-CN" smtClean="0">
                <a:latin typeface="华文新魏" pitchFamily="2" charset="-122"/>
              </a:rPr>
              <a:t>j</a:t>
            </a:r>
            <a:r>
              <a:rPr lang="zh-CN" altLang="en-US" smtClean="0">
                <a:latin typeface="华文新魏" pitchFamily="2" charset="-122"/>
              </a:rPr>
              <a:t>分别表示行下标向量和列下标向量，</a:t>
            </a:r>
            <a:r>
              <a:rPr lang="en-US" altLang="zh-CN" smtClean="0">
                <a:latin typeface="华文新魏" pitchFamily="2" charset="-122"/>
              </a:rPr>
              <a:t>v</a:t>
            </a:r>
            <a:r>
              <a:rPr lang="zh-CN" altLang="en-US" smtClean="0">
                <a:latin typeface="华文新魏" pitchFamily="2" charset="-122"/>
              </a:rPr>
              <a:t>表示非零元素向量。</a:t>
            </a:r>
          </a:p>
          <a:p>
            <a:r>
              <a:rPr lang="zh-CN" altLang="en-US" smtClean="0">
                <a:latin typeface="华文新魏" pitchFamily="2" charset="-122"/>
              </a:rPr>
              <a:t>在</a:t>
            </a:r>
            <a:r>
              <a:rPr lang="en-US" altLang="zh-CN" smtClean="0">
                <a:latin typeface="华文新魏" pitchFamily="2" charset="-122"/>
              </a:rPr>
              <a:t>MATLAB</a:t>
            </a:r>
            <a:r>
              <a:rPr lang="zh-CN" altLang="en-US" smtClean="0">
                <a:latin typeface="华文新魏" pitchFamily="2" charset="-122"/>
              </a:rPr>
              <a:t>的实际应用中，经常通过多重逻辑关系组合产生逻辑数组，判断数组元素是否满足某种比较关系，然后通过</a:t>
            </a:r>
            <a:r>
              <a:rPr lang="en-US" altLang="zh-CN" smtClean="0">
                <a:latin typeface="华文新魏" pitchFamily="2" charset="-122"/>
              </a:rPr>
              <a:t>find</a:t>
            </a:r>
            <a:r>
              <a:rPr lang="zh-CN" altLang="en-US" smtClean="0">
                <a:latin typeface="华文新魏" pitchFamily="2" charset="-122"/>
              </a:rPr>
              <a:t>函数返回符合比较关系的元素索引，从而实现数组元素的查找。</a:t>
            </a:r>
          </a:p>
          <a:p>
            <a:endParaRPr lang="zh-CN" altLang="en-US" smtClean="0">
              <a:latin typeface="宋体" charset="-122"/>
              <a:ea typeface="宋体"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	</a:t>
            </a:r>
            <a:r>
              <a:rPr lang="zh-CN" altLang="en-US" smtClean="0">
                <a:latin typeface="华文新魏" pitchFamily="2" charset="-122"/>
              </a:rPr>
              <a:t>数组的排序</a:t>
            </a:r>
          </a:p>
          <a:p>
            <a:r>
              <a:rPr lang="en-US" altLang="zh-CN" smtClean="0">
                <a:latin typeface="华文新魏" pitchFamily="2" charset="-122"/>
              </a:rPr>
              <a:t>MATLAB</a:t>
            </a:r>
            <a:r>
              <a:rPr lang="zh-CN" altLang="en-US" smtClean="0">
                <a:latin typeface="华文新魏" pitchFamily="2" charset="-122"/>
              </a:rPr>
              <a:t>提供数组排序函数</a:t>
            </a:r>
            <a:r>
              <a:rPr lang="en-US" altLang="zh-CN" smtClean="0">
                <a:latin typeface="华文新魏" pitchFamily="2" charset="-122"/>
              </a:rPr>
              <a:t>sort</a:t>
            </a:r>
            <a:r>
              <a:rPr lang="zh-CN" altLang="en-US" smtClean="0">
                <a:latin typeface="华文新魏" pitchFamily="2" charset="-122"/>
              </a:rPr>
              <a:t>，该函数可对任意给定的数组进行排序。</a:t>
            </a:r>
            <a:r>
              <a:rPr lang="en-US" altLang="zh-CN" smtClean="0">
                <a:latin typeface="华文新魏" pitchFamily="2" charset="-122"/>
              </a:rPr>
              <a:t>sort</a:t>
            </a:r>
            <a:r>
              <a:rPr lang="zh-CN" altLang="en-US" smtClean="0">
                <a:latin typeface="华文新魏" pitchFamily="2" charset="-122"/>
              </a:rPr>
              <a:t>函数的语法为：</a:t>
            </a:r>
          </a:p>
          <a:p>
            <a:r>
              <a:rPr lang="en-US" altLang="zh-CN" smtClean="0">
                <a:latin typeface="华文新魏" pitchFamily="2" charset="-122"/>
              </a:rPr>
              <a:t>•	B = sort(A)</a:t>
            </a:r>
          </a:p>
          <a:p>
            <a:r>
              <a:rPr lang="en-US" altLang="zh-CN" smtClean="0">
                <a:latin typeface="华文新魏" pitchFamily="2" charset="-122"/>
              </a:rPr>
              <a:t>•	B = sort(A,dim)</a:t>
            </a:r>
          </a:p>
          <a:p>
            <a:r>
              <a:rPr lang="en-US" altLang="zh-CN" smtClean="0">
                <a:latin typeface="华文新魏" pitchFamily="2" charset="-122"/>
              </a:rPr>
              <a:t>•	B = sort(...,mode)</a:t>
            </a:r>
          </a:p>
          <a:p>
            <a:r>
              <a:rPr lang="en-US" altLang="zh-CN" smtClean="0">
                <a:latin typeface="华文新魏" pitchFamily="2" charset="-122"/>
              </a:rPr>
              <a:t>•	[B,IX] = sort(...)</a:t>
            </a:r>
          </a:p>
          <a:p>
            <a:r>
              <a:rPr lang="zh-CN" altLang="en-US" smtClean="0">
                <a:latin typeface="华文新魏" pitchFamily="2" charset="-122"/>
              </a:rPr>
              <a:t>其中，</a:t>
            </a:r>
            <a:r>
              <a:rPr lang="en-US" altLang="zh-CN" smtClean="0">
                <a:latin typeface="华文新魏" pitchFamily="2" charset="-122"/>
              </a:rPr>
              <a:t>B</a:t>
            </a:r>
            <a:r>
              <a:rPr lang="zh-CN" altLang="en-US" smtClean="0">
                <a:latin typeface="华文新魏" pitchFamily="2" charset="-122"/>
              </a:rPr>
              <a:t>为返回的排序后的数组，</a:t>
            </a:r>
            <a:r>
              <a:rPr lang="en-US" altLang="zh-CN" smtClean="0">
                <a:latin typeface="华文新魏" pitchFamily="2" charset="-122"/>
              </a:rPr>
              <a:t>A</a:t>
            </a:r>
            <a:r>
              <a:rPr lang="zh-CN" altLang="en-US" smtClean="0">
                <a:latin typeface="华文新魏" pitchFamily="2" charset="-122"/>
              </a:rPr>
              <a:t>为输入待排序数组，当</a:t>
            </a:r>
            <a:r>
              <a:rPr lang="en-US" altLang="zh-CN" smtClean="0">
                <a:latin typeface="华文新魏" pitchFamily="2" charset="-122"/>
              </a:rPr>
              <a:t>A</a:t>
            </a:r>
            <a:r>
              <a:rPr lang="zh-CN" altLang="en-US" smtClean="0">
                <a:latin typeface="华文新魏" pitchFamily="2" charset="-122"/>
              </a:rPr>
              <a:t>为多维数组时，用</a:t>
            </a:r>
            <a:r>
              <a:rPr lang="en-US" altLang="zh-CN" smtClean="0">
                <a:latin typeface="华文新魏" pitchFamily="2" charset="-122"/>
              </a:rPr>
              <a:t>dim</a:t>
            </a:r>
            <a:r>
              <a:rPr lang="zh-CN" altLang="en-US" smtClean="0">
                <a:latin typeface="华文新魏" pitchFamily="2" charset="-122"/>
              </a:rPr>
              <a:t>指定需要排序的维数</a:t>
            </a:r>
            <a:r>
              <a:rPr lang="en-US" altLang="zh-CN" smtClean="0">
                <a:latin typeface="华文新魏" pitchFamily="2" charset="-122"/>
              </a:rPr>
              <a:t>(</a:t>
            </a:r>
            <a:r>
              <a:rPr lang="zh-CN" altLang="en-US" smtClean="0">
                <a:latin typeface="华文新魏" pitchFamily="2" charset="-122"/>
              </a:rPr>
              <a:t>默认为</a:t>
            </a:r>
            <a:r>
              <a:rPr lang="en-US" altLang="zh-CN" smtClean="0">
                <a:latin typeface="华文新魏" pitchFamily="2" charset="-122"/>
              </a:rPr>
              <a:t>1)</a:t>
            </a:r>
            <a:r>
              <a:rPr lang="zh-CN" altLang="en-US" smtClean="0">
                <a:latin typeface="华文新魏" pitchFamily="2" charset="-122"/>
              </a:rPr>
              <a:t>；</a:t>
            </a:r>
            <a:r>
              <a:rPr lang="en-US" altLang="zh-CN" smtClean="0">
                <a:latin typeface="华文新魏" pitchFamily="2" charset="-122"/>
              </a:rPr>
              <a:t>mode</a:t>
            </a:r>
            <a:r>
              <a:rPr lang="zh-CN" altLang="en-US" smtClean="0">
                <a:latin typeface="华文新魏" pitchFamily="2" charset="-122"/>
              </a:rPr>
              <a:t>为排序的方式，可以取值为</a:t>
            </a:r>
            <a:r>
              <a:rPr lang="en-US" altLang="zh-CN" smtClean="0">
                <a:latin typeface="华文新魏" pitchFamily="2" charset="-122"/>
              </a:rPr>
              <a:t>ascend</a:t>
            </a:r>
            <a:r>
              <a:rPr lang="zh-CN" altLang="en-US" smtClean="0">
                <a:latin typeface="华文新魏" pitchFamily="2" charset="-122"/>
              </a:rPr>
              <a:t>和</a:t>
            </a:r>
            <a:r>
              <a:rPr lang="en-US" altLang="zh-CN" smtClean="0">
                <a:latin typeface="华文新魏" pitchFamily="2" charset="-122"/>
              </a:rPr>
              <a:t>descend</a:t>
            </a:r>
            <a:r>
              <a:rPr lang="zh-CN" altLang="en-US" smtClean="0">
                <a:latin typeface="华文新魏" pitchFamily="2" charset="-122"/>
              </a:rPr>
              <a:t>，分别表示升序和降序，默认为升序；</a:t>
            </a:r>
            <a:r>
              <a:rPr lang="en-US" altLang="zh-CN" smtClean="0">
                <a:latin typeface="华文新魏" pitchFamily="2" charset="-122"/>
              </a:rPr>
              <a:t>IX</a:t>
            </a:r>
            <a:r>
              <a:rPr lang="zh-CN" altLang="en-US" smtClean="0">
                <a:latin typeface="华文新魏" pitchFamily="2" charset="-122"/>
              </a:rPr>
              <a:t>用于存储排序后的下标数组。</a:t>
            </a:r>
          </a:p>
          <a:p>
            <a:endParaRPr lang="zh-CN" altLang="en-US" smtClean="0">
              <a:latin typeface="华文新魏"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5. </a:t>
            </a:r>
            <a:r>
              <a:rPr lang="zh-CN" altLang="en-US" smtClean="0">
                <a:latin typeface="华文新魏" pitchFamily="2" charset="-122"/>
              </a:rPr>
              <a:t>数组的运算</a:t>
            </a:r>
          </a:p>
          <a:p>
            <a:r>
              <a:rPr lang="en-US" altLang="zh-CN" smtClean="0">
                <a:latin typeface="华文新魏" pitchFamily="2" charset="-122"/>
              </a:rPr>
              <a:t>MATLAB</a:t>
            </a:r>
            <a:r>
              <a:rPr lang="zh-CN" altLang="en-US" smtClean="0">
                <a:latin typeface="华文新魏" pitchFamily="2" charset="-122"/>
              </a:rPr>
              <a:t>中数组的加减乘除运算是按元素对元素方式进行的。数组的加减法为数组对应元素的加减法，利用运算符“</a:t>
            </a:r>
            <a:r>
              <a:rPr lang="en-US" altLang="zh-CN" smtClean="0">
                <a:latin typeface="华文新魏" pitchFamily="2" charset="-122"/>
              </a:rPr>
              <a:t>+”</a:t>
            </a:r>
            <a:r>
              <a:rPr lang="zh-CN" altLang="en-US" smtClean="0">
                <a:latin typeface="华文新魏" pitchFamily="2" charset="-122"/>
              </a:rPr>
              <a:t>和“</a:t>
            </a:r>
            <a:r>
              <a:rPr lang="en-US" altLang="zh-CN" smtClean="0">
                <a:latin typeface="华文新魏" pitchFamily="2" charset="-122"/>
              </a:rPr>
              <a:t>-”</a:t>
            </a:r>
            <a:r>
              <a:rPr lang="zh-CN" altLang="en-US" smtClean="0">
                <a:latin typeface="华文新魏" pitchFamily="2" charset="-122"/>
              </a:rPr>
              <a:t>实现该运算。相加或相减的两个数组必须有相同的维数，或者是数组同标量相加减。</a:t>
            </a:r>
          </a:p>
          <a:p>
            <a:r>
              <a:rPr lang="zh-CN" altLang="en-US" smtClean="0">
                <a:latin typeface="华文新魏" pitchFamily="2" charset="-122"/>
              </a:rPr>
              <a:t>数组的乘除法为对应数组元素的乘除，通过运算符“</a:t>
            </a:r>
            <a:r>
              <a:rPr lang="en-US" altLang="zh-CN" smtClean="0">
                <a:latin typeface="华文新魏" pitchFamily="2" charset="-122"/>
              </a:rPr>
              <a:t>.*”</a:t>
            </a:r>
            <a:r>
              <a:rPr lang="zh-CN" altLang="en-US" smtClean="0">
                <a:latin typeface="华文新魏" pitchFamily="2" charset="-122"/>
              </a:rPr>
              <a:t>和“</a:t>
            </a:r>
            <a:r>
              <a:rPr lang="en-US" altLang="zh-CN" smtClean="0">
                <a:latin typeface="华文新魏" pitchFamily="2" charset="-122"/>
              </a:rPr>
              <a:t>./”</a:t>
            </a:r>
            <a:r>
              <a:rPr lang="zh-CN" altLang="en-US" smtClean="0">
                <a:latin typeface="华文新魏" pitchFamily="2" charset="-122"/>
              </a:rPr>
              <a:t>实现。相乘或相除的两个数组必须具有相同的维数，或者是数组同标量相加减。</a:t>
            </a:r>
          </a:p>
          <a:p>
            <a:r>
              <a:rPr lang="zh-CN" altLang="en-US" smtClean="0">
                <a:latin typeface="华文新魏" pitchFamily="2" charset="-122"/>
              </a:rPr>
              <a:t>数组幂运算用符号“</a:t>
            </a:r>
            <a:r>
              <a:rPr lang="en-US" altLang="zh-CN" smtClean="0">
                <a:latin typeface="华文新魏" pitchFamily="2" charset="-122"/>
              </a:rPr>
              <a:t>.^”</a:t>
            </a:r>
            <a:r>
              <a:rPr lang="zh-CN" altLang="en-US" smtClean="0">
                <a:latin typeface="华文新魏" pitchFamily="2" charset="-122"/>
              </a:rPr>
              <a:t>实现，表示对元素的幂。数组幂运算以三种方式进行：底为数组、底为标量和底与指数均为数组。当底和指数均为数组时，要求两个数组具有相同的维数。</a:t>
            </a:r>
          </a:p>
          <a:p>
            <a:r>
              <a:rPr lang="en-US" altLang="zh-CN" smtClean="0">
                <a:latin typeface="华文新魏" pitchFamily="2" charset="-122"/>
              </a:rPr>
              <a:t>6. </a:t>
            </a:r>
            <a:r>
              <a:rPr lang="zh-CN" altLang="en-US" smtClean="0">
                <a:latin typeface="华文新魏" pitchFamily="2" charset="-122"/>
              </a:rPr>
              <a:t>数组操作函数</a:t>
            </a:r>
          </a:p>
          <a:p>
            <a:r>
              <a:rPr lang="en-US" altLang="zh-CN" smtClean="0">
                <a:latin typeface="华文新魏" pitchFamily="2" charset="-122"/>
              </a:rPr>
              <a:t>MATLAB</a:t>
            </a:r>
            <a:r>
              <a:rPr lang="zh-CN" altLang="en-US" smtClean="0">
                <a:latin typeface="华文新魏" pitchFamily="2" charset="-122"/>
              </a:rPr>
              <a:t>中提供了大量库函数对数组进行特定的操作，如表</a:t>
            </a:r>
            <a:r>
              <a:rPr lang="en-US" altLang="zh-CN" smtClean="0">
                <a:latin typeface="华文新魏" pitchFamily="2" charset="-122"/>
              </a:rPr>
              <a:t>2-16</a:t>
            </a:r>
            <a:r>
              <a:rPr lang="zh-CN" altLang="en-US" smtClean="0">
                <a:latin typeface="华文新魏" pitchFamily="2" charset="-122"/>
              </a:rPr>
              <a:t>所示。</a:t>
            </a:r>
          </a:p>
          <a:p>
            <a:endParaRPr lang="zh-CN" altLang="en-US" smtClean="0">
              <a:latin typeface="宋体" charset="-122"/>
              <a:ea typeface="宋体"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内容占位符 2"/>
          <p:cNvSpPr>
            <a:spLocks noGrp="1"/>
          </p:cNvSpPr>
          <p:nvPr>
            <p:ph idx="1"/>
          </p:nvPr>
        </p:nvSpPr>
        <p:spPr>
          <a:xfrm>
            <a:off x="677863" y="695325"/>
            <a:ext cx="8596312" cy="5595938"/>
          </a:xfrm>
        </p:spPr>
        <p:txBody>
          <a:bodyPr/>
          <a:lstStyle/>
          <a:p>
            <a:r>
              <a:rPr lang="en-US" altLang="zh-CN" smtClean="0"/>
              <a:t>                                 </a:t>
            </a:r>
            <a:r>
              <a:rPr lang="zh-CN" altLang="zh-CN" smtClean="0"/>
              <a:t>表</a:t>
            </a:r>
            <a:r>
              <a:rPr lang="pt-BR" altLang="zh-CN" smtClean="0"/>
              <a:t>2-16 </a:t>
            </a:r>
            <a:r>
              <a:rPr lang="zh-CN" altLang="zh-CN" smtClean="0"/>
              <a:t>对数组进行特定操作的库函数</a:t>
            </a:r>
            <a:endParaRPr lang="en-US" altLang="zh-CN" smtClean="0"/>
          </a:p>
          <a:p>
            <a:endParaRPr lang="zh-CN" altLang="zh-CN" smtClean="0"/>
          </a:p>
          <a:p>
            <a:endParaRPr lang="zh-CN" altLang="en-US" smtClean="0"/>
          </a:p>
        </p:txBody>
      </p:sp>
      <p:graphicFrame>
        <p:nvGraphicFramePr>
          <p:cNvPr id="4" name="表格 3"/>
          <p:cNvGraphicFramePr>
            <a:graphicFrameLocks noGrp="1"/>
          </p:cNvGraphicFramePr>
          <p:nvPr/>
        </p:nvGraphicFramePr>
        <p:xfrm>
          <a:off x="895350" y="1463675"/>
          <a:ext cx="8378825" cy="4827588"/>
        </p:xfrm>
        <a:graphic>
          <a:graphicData uri="http://schemas.openxmlformats.org/drawingml/2006/table">
            <a:tbl>
              <a:tblPr>
                <a:tableStyleId>{5C22544A-7EE6-4342-B048-85BDC9FD1C3A}</a:tableStyleId>
              </a:tblPr>
              <a:tblGrid>
                <a:gridCol w="1305646"/>
                <a:gridCol w="3474668"/>
                <a:gridCol w="3597576"/>
              </a:tblGrid>
              <a:tr h="402337">
                <a:tc>
                  <a:txBody>
                    <a:bodyPr/>
                    <a:lstStyle/>
                    <a:p>
                      <a:pPr algn="ctr">
                        <a:spcAft>
                          <a:spcPts val="200"/>
                        </a:spcAft>
                      </a:pPr>
                      <a:r>
                        <a:rPr lang="zh-CN" sz="1600" kern="100" dirty="0">
                          <a:effectLst/>
                        </a:rPr>
                        <a:t>函数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语法</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402337">
                <a:tc>
                  <a:txBody>
                    <a:bodyPr/>
                    <a:lstStyle/>
                    <a:p>
                      <a:pPr algn="ctr">
                        <a:spcAft>
                          <a:spcPts val="200"/>
                        </a:spcAft>
                      </a:pPr>
                      <a:r>
                        <a:rPr lang="pt-BR" sz="1600" kern="100">
                          <a:effectLst/>
                        </a:rPr>
                        <a:t>cat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pt-BR" sz="1600" kern="100" dirty="0">
                          <a:effectLst/>
                        </a:rPr>
                        <a:t>C=cat(dim, A, B)</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按指定维方向，扩展数组</a:t>
                      </a:r>
                      <a:endParaRPr lang="zh-CN" sz="1600" kern="100">
                        <a:effectLst/>
                        <a:latin typeface="Times New Roman" panose="02020603050405020304" pitchFamily="18" charset="0"/>
                        <a:ea typeface="宋体" panose="02010600030101010101" pitchFamily="2" charset="-122"/>
                      </a:endParaRPr>
                    </a:p>
                  </a:txBody>
                  <a:tcPr marL="68580" marR="68580" marT="0" marB="0"/>
                </a:tc>
              </a:tr>
              <a:tr h="804672">
                <a:tc>
                  <a:txBody>
                    <a:bodyPr/>
                    <a:lstStyle/>
                    <a:p>
                      <a:pPr algn="ctr">
                        <a:spcAft>
                          <a:spcPts val="200"/>
                        </a:spcAft>
                      </a:pPr>
                      <a:r>
                        <a:rPr lang="pt-BR" sz="1600" kern="100">
                          <a:effectLst/>
                        </a:rPr>
                        <a:t>diag</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nl-NL" sz="1600" kern="100" dirty="0">
                          <a:effectLst/>
                        </a:rPr>
                        <a:t>X=diag(v,k)X=diag(v)v=diag(X,k)v=diag(X)</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提取对角元素或生成对角矩阵。</a:t>
                      </a:r>
                      <a:r>
                        <a:rPr lang="en-US" sz="1600" kern="100">
                          <a:effectLst/>
                        </a:rPr>
                        <a:t>k=0</a:t>
                      </a:r>
                      <a:r>
                        <a:rPr lang="zh-CN" sz="1600" kern="100">
                          <a:effectLst/>
                        </a:rPr>
                        <a:t>表示主对角线，</a:t>
                      </a:r>
                      <a:r>
                        <a:rPr lang="en-US" sz="1600" kern="100">
                          <a:effectLst/>
                        </a:rPr>
                        <a:t>k&amp;gt;0</a:t>
                      </a:r>
                      <a:r>
                        <a:rPr lang="zh-CN" sz="1600" kern="100">
                          <a:effectLst/>
                        </a:rPr>
                        <a:t>表示对角线上方，</a:t>
                      </a:r>
                      <a:r>
                        <a:rPr lang="en-US" sz="1600" kern="100">
                          <a:effectLst/>
                        </a:rPr>
                        <a:t>k&amp;lt;0</a:t>
                      </a:r>
                      <a:r>
                        <a:rPr lang="zh-CN" sz="1600" kern="100">
                          <a:effectLst/>
                        </a:rPr>
                        <a:t>表示对角线下方</a:t>
                      </a:r>
                      <a:endParaRPr lang="zh-CN" sz="1600" kern="100">
                        <a:effectLst/>
                        <a:latin typeface="Times New Roman" panose="02020603050405020304" pitchFamily="18" charset="0"/>
                        <a:ea typeface="宋体" panose="02010600030101010101" pitchFamily="2" charset="-122"/>
                      </a:endParaRPr>
                    </a:p>
                  </a:txBody>
                  <a:tcPr marL="68580" marR="68580" marT="0" marB="0"/>
                </a:tc>
              </a:tr>
              <a:tr h="804672">
                <a:tc>
                  <a:txBody>
                    <a:bodyPr/>
                    <a:lstStyle/>
                    <a:p>
                      <a:pPr algn="ctr">
                        <a:spcAft>
                          <a:spcPts val="200"/>
                        </a:spcAft>
                      </a:pPr>
                      <a:r>
                        <a:rPr lang="en-US" sz="1600" kern="100">
                          <a:effectLst/>
                        </a:rPr>
                        <a:t>flipud</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dirty="0">
                          <a:effectLst/>
                        </a:rPr>
                        <a:t>B=</a:t>
                      </a:r>
                      <a:r>
                        <a:rPr lang="en-US" sz="1600" kern="100" dirty="0" err="1">
                          <a:effectLst/>
                        </a:rPr>
                        <a:t>flipud</a:t>
                      </a:r>
                      <a:r>
                        <a:rPr lang="en-US" sz="1600" kern="100" dirty="0">
                          <a:effectLst/>
                        </a:rPr>
                        <a:t>(A)</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以数组水平中线为对称轴，交换上下对称位置上的数组元素</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804672">
                <a:tc>
                  <a:txBody>
                    <a:bodyPr/>
                    <a:lstStyle/>
                    <a:p>
                      <a:pPr algn="ctr">
                        <a:spcAft>
                          <a:spcPts val="200"/>
                        </a:spcAft>
                      </a:pPr>
                      <a:r>
                        <a:rPr lang="en-US" sz="1600" kern="100">
                          <a:effectLst/>
                        </a:rPr>
                        <a:t>fliplr</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B=fliplr(A)</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以数组垂直中线为对称轴，交换左右对称位置上的数组元素</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02337">
                <a:tc>
                  <a:txBody>
                    <a:bodyPr/>
                    <a:lstStyle/>
                    <a:p>
                      <a:pPr algn="ctr">
                        <a:spcAft>
                          <a:spcPts val="200"/>
                        </a:spcAft>
                      </a:pPr>
                      <a:r>
                        <a:rPr lang="en-US" sz="1600" kern="100">
                          <a:effectLst/>
                        </a:rPr>
                        <a:t>repmat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pt-BR" sz="1600" kern="100">
                          <a:effectLst/>
                        </a:rPr>
                        <a:t>B=repmat(A,m,n)</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以指定的行数和列数复制数组</a:t>
                      </a:r>
                      <a:r>
                        <a:rPr lang="en-US" sz="1600" kern="100" dirty="0">
                          <a:effectLst/>
                        </a:rPr>
                        <a:t>A</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02337">
                <a:tc>
                  <a:txBody>
                    <a:bodyPr/>
                    <a:lstStyle/>
                    <a:p>
                      <a:pPr algn="ctr">
                        <a:spcAft>
                          <a:spcPts val="200"/>
                        </a:spcAft>
                      </a:pPr>
                      <a:r>
                        <a:rPr lang="en-US" sz="1600" kern="100">
                          <a:effectLst/>
                        </a:rPr>
                        <a:t>reshape</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pt-BR" sz="1600" kern="100">
                          <a:effectLst/>
                        </a:rPr>
                        <a:t>B=reshape(A,m,n)</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以指定的行数和列数重新排列数组</a:t>
                      </a:r>
                      <a:r>
                        <a:rPr lang="en-US" sz="1600" kern="100" dirty="0">
                          <a:effectLst/>
                        </a:rPr>
                        <a:t>A</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02337">
                <a:tc>
                  <a:txBody>
                    <a:bodyPr/>
                    <a:lstStyle/>
                    <a:p>
                      <a:pPr algn="ctr">
                        <a:spcAft>
                          <a:spcPts val="200"/>
                        </a:spcAft>
                      </a:pPr>
                      <a:r>
                        <a:rPr lang="en-US" sz="1600" kern="100">
                          <a:effectLst/>
                        </a:rPr>
                        <a:t>size</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[m,n]=size(X)m=size(X,dim)</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返回数组的行数和列数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02337">
                <a:tc>
                  <a:txBody>
                    <a:bodyPr/>
                    <a:lstStyle/>
                    <a:p>
                      <a:pPr algn="ctr">
                        <a:spcAft>
                          <a:spcPts val="200"/>
                        </a:spcAft>
                      </a:pPr>
                      <a:r>
                        <a:rPr lang="en-US" sz="1600" kern="100">
                          <a:effectLst/>
                        </a:rPr>
                        <a:t>length</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600" kern="100">
                          <a:effectLst/>
                        </a:rPr>
                        <a:t>n=length(X)</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返回</a:t>
                      </a:r>
                      <a:r>
                        <a:rPr lang="en-US" sz="1600" kern="100" dirty="0">
                          <a:effectLst/>
                        </a:rPr>
                        <a:t>max(size(x))</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2.3 </a:t>
            </a:r>
            <a:r>
              <a:rPr lang="zh-CN" altLang="en-US" smtClean="0">
                <a:latin typeface="华文新魏" pitchFamily="2" charset="-122"/>
              </a:rPr>
              <a:t>矩阵及其函数</a:t>
            </a:r>
          </a:p>
          <a:p>
            <a:r>
              <a:rPr lang="zh-CN" altLang="en-US" smtClean="0">
                <a:latin typeface="华文新魏" pitchFamily="2" charset="-122"/>
              </a:rPr>
              <a:t>矩阵</a:t>
            </a:r>
            <a:r>
              <a:rPr lang="en-US" altLang="zh-CN" smtClean="0">
                <a:latin typeface="华文新魏" pitchFamily="2" charset="-122"/>
              </a:rPr>
              <a:t>(Matrix)</a:t>
            </a:r>
            <a:r>
              <a:rPr lang="zh-CN" altLang="en-US" smtClean="0">
                <a:latin typeface="华文新魏" pitchFamily="2" charset="-122"/>
              </a:rPr>
              <a:t>是指纵横排列的二维数据表格，最早来自于方程组的系数及常数所构成的方阵。矩阵的研究历史悠久，拉丁方阵和幻方在史前年代已有人研究。在数学名词中，矩阵用来表示统计数据等方面的各种有关联的数据。这个定义很好地解释了</a:t>
            </a:r>
            <a:r>
              <a:rPr lang="en-US" altLang="zh-CN" smtClean="0">
                <a:latin typeface="华文新魏" pitchFamily="2" charset="-122"/>
              </a:rPr>
              <a:t>Matrix</a:t>
            </a:r>
            <a:r>
              <a:rPr lang="zh-CN" altLang="en-US" smtClean="0">
                <a:latin typeface="华文新魏" pitchFamily="2" charset="-122"/>
              </a:rPr>
              <a:t>代码制造世界的数学逻辑基础。</a:t>
            </a:r>
          </a:p>
          <a:p>
            <a:r>
              <a:rPr lang="zh-CN" altLang="en-US" smtClean="0">
                <a:latin typeface="华文新魏" pitchFamily="2" charset="-122"/>
              </a:rPr>
              <a:t>阵的运算是数值分析领域的重要问题。将矩阵分解为简单矩阵的组合可以在理论和实际应用上简化矩阵的运算。对一些应用广泛而形式特殊的矩阵，例如稀疏矩阵和准对角矩阵，有特定的快速运算算法。在天体物理、量子力学等领域，也会出现无穷维的矩阵，是矩阵的一种推广。</a:t>
            </a:r>
          </a:p>
          <a:p>
            <a:r>
              <a:rPr lang="en-US" altLang="zh-CN" smtClean="0">
                <a:latin typeface="华文新魏" pitchFamily="2" charset="-122"/>
              </a:rPr>
              <a:t>MATLAB</a:t>
            </a:r>
            <a:r>
              <a:rPr lang="zh-CN" altLang="en-US" smtClean="0">
                <a:latin typeface="华文新魏" pitchFamily="2" charset="-122"/>
              </a:rPr>
              <a:t>意为矩阵工厂</a:t>
            </a:r>
            <a:r>
              <a:rPr lang="en-US" altLang="zh-CN" smtClean="0">
                <a:latin typeface="华文新魏" pitchFamily="2" charset="-122"/>
              </a:rPr>
              <a:t>(</a:t>
            </a:r>
            <a:r>
              <a:rPr lang="zh-CN" altLang="en-US" smtClean="0">
                <a:latin typeface="华文新魏" pitchFamily="2" charset="-122"/>
              </a:rPr>
              <a:t>矩阵实验室</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MATLAB</a:t>
            </a:r>
            <a:r>
              <a:rPr lang="zh-CN" altLang="en-US" smtClean="0">
                <a:latin typeface="华文新魏" pitchFamily="2" charset="-122"/>
              </a:rPr>
              <a:t>的基本数据单位就是矩阵，它的指令表达式与数学、工程中常用的形式十分相似，可见学好</a:t>
            </a:r>
            <a:r>
              <a:rPr lang="en-US" altLang="zh-CN" smtClean="0">
                <a:latin typeface="华文新魏" pitchFamily="2" charset="-122"/>
              </a:rPr>
              <a:t>MATLAB</a:t>
            </a:r>
            <a:r>
              <a:rPr lang="zh-CN" altLang="en-US" smtClean="0">
                <a:latin typeface="华文新魏" pitchFamily="2" charset="-122"/>
              </a:rPr>
              <a:t>的矩阵运算是及其重要且非常具有实用价值的。</a:t>
            </a:r>
          </a:p>
          <a:p>
            <a:r>
              <a:rPr lang="zh-CN" altLang="en-US" smtClean="0">
                <a:latin typeface="华文新魏" pitchFamily="2" charset="-122"/>
              </a:rPr>
              <a:t>有些读者常常将二维数组和矩阵相互混淆，其他书中对于此的说明也有所疏忽，故笔者在这里谈下二维数组和矩阵的关系：二维数组具有线性变换含义时，称为矩阵。否则，称为数组。从数据结构的形式上，两者没有区别。</a:t>
            </a:r>
          </a:p>
          <a:p>
            <a:endParaRPr lang="zh-CN" altLang="en-US" smtClean="0">
              <a:latin typeface="华文新魏"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2.3.1 </a:t>
            </a:r>
            <a:r>
              <a:rPr lang="zh-CN" altLang="en-US" smtClean="0">
                <a:latin typeface="华文新魏" pitchFamily="2" charset="-122"/>
              </a:rPr>
              <a:t>矩阵的建立</a:t>
            </a:r>
          </a:p>
          <a:p>
            <a:r>
              <a:rPr lang="zh-CN" altLang="en-US" smtClean="0">
                <a:latin typeface="华文新魏" pitchFamily="2" charset="-122"/>
              </a:rPr>
              <a:t>在</a:t>
            </a:r>
            <a:r>
              <a:rPr lang="en-US" altLang="zh-CN" smtClean="0">
                <a:latin typeface="华文新魏" pitchFamily="2" charset="-122"/>
              </a:rPr>
              <a:t>MATLAB</a:t>
            </a:r>
            <a:r>
              <a:rPr lang="zh-CN" altLang="en-US" smtClean="0">
                <a:latin typeface="华文新魏" pitchFamily="2" charset="-122"/>
              </a:rPr>
              <a:t>中，有多种矩阵的创建方法，下面将一一介绍，用户在使用时应根据实际情况，选择最优方法。</a:t>
            </a:r>
          </a:p>
          <a:p>
            <a:r>
              <a:rPr lang="en-US" altLang="zh-CN" smtClean="0">
                <a:latin typeface="华文新魏" pitchFamily="2" charset="-122"/>
              </a:rPr>
              <a:t>(1)	</a:t>
            </a:r>
            <a:r>
              <a:rPr lang="zh-CN" altLang="en-US" smtClean="0">
                <a:latin typeface="华文新魏" pitchFamily="2" charset="-122"/>
              </a:rPr>
              <a:t>直接输入法：</a:t>
            </a:r>
          </a:p>
          <a:p>
            <a:r>
              <a:rPr lang="zh-CN" altLang="en-US" smtClean="0">
                <a:latin typeface="华文新魏" pitchFamily="2" charset="-122"/>
              </a:rPr>
              <a:t>将矩阵的元素用方括号括起来，按矩阵行的顺序输入各元素，同一行的各元素之间用空格或逗号分隔，不同行的元素之间用分号分隔。</a:t>
            </a:r>
          </a:p>
          <a:p>
            <a:r>
              <a:rPr lang="en-US" altLang="zh-CN" smtClean="0">
                <a:latin typeface="华文新魏" pitchFamily="2" charset="-122"/>
              </a:rPr>
              <a:t>(2)	M</a:t>
            </a:r>
            <a:r>
              <a:rPr lang="zh-CN" altLang="en-US" smtClean="0">
                <a:latin typeface="华文新魏" pitchFamily="2" charset="-122"/>
              </a:rPr>
              <a:t>文件建立矩阵：</a:t>
            </a:r>
          </a:p>
          <a:p>
            <a:r>
              <a:rPr lang="zh-CN" altLang="en-US" smtClean="0">
                <a:latin typeface="华文新魏" pitchFamily="2" charset="-122"/>
              </a:rPr>
              <a:t>对于比较大且比较复杂的矩阵，可以为它专门建立一个</a:t>
            </a:r>
            <a:r>
              <a:rPr lang="en-US" altLang="zh-CN" smtClean="0">
                <a:latin typeface="华文新魏" pitchFamily="2" charset="-122"/>
              </a:rPr>
              <a:t>M</a:t>
            </a:r>
            <a:r>
              <a:rPr lang="zh-CN" altLang="en-US" smtClean="0">
                <a:latin typeface="华文新魏" pitchFamily="2" charset="-122"/>
              </a:rPr>
              <a:t>文件。</a:t>
            </a:r>
          </a:p>
          <a:p>
            <a:r>
              <a:rPr lang="zh-CN" altLang="en-US" smtClean="0">
                <a:latin typeface="华文新魏" pitchFamily="2" charset="-122"/>
              </a:rPr>
              <a:t>具体方法是：启动有关编辑程序或</a:t>
            </a:r>
            <a:r>
              <a:rPr lang="en-US" altLang="zh-CN" smtClean="0">
                <a:latin typeface="华文新魏" pitchFamily="2" charset="-122"/>
              </a:rPr>
              <a:t>MATLAB</a:t>
            </a:r>
            <a:r>
              <a:rPr lang="zh-CN" altLang="en-US" smtClean="0">
                <a:latin typeface="华文新魏" pitchFamily="2" charset="-122"/>
              </a:rPr>
              <a:t>文本编辑器，并输入待建矩阵。把输入的内容存盘</a:t>
            </a:r>
            <a:r>
              <a:rPr lang="en-US" altLang="zh-CN" smtClean="0">
                <a:latin typeface="华文新魏" pitchFamily="2" charset="-122"/>
              </a:rPr>
              <a:t>(</a:t>
            </a:r>
            <a:r>
              <a:rPr lang="zh-CN" altLang="en-US" smtClean="0">
                <a:latin typeface="华文新魏" pitchFamily="2" charset="-122"/>
              </a:rPr>
              <a:t>设文件名为</a:t>
            </a:r>
            <a:r>
              <a:rPr lang="en-US" altLang="zh-CN" smtClean="0">
                <a:latin typeface="华文新魏" pitchFamily="2" charset="-122"/>
              </a:rPr>
              <a:t>mymatrix.m)</a:t>
            </a:r>
            <a:r>
              <a:rPr lang="zh-CN" altLang="en-US" smtClean="0">
                <a:latin typeface="华文新魏" pitchFamily="2" charset="-122"/>
              </a:rPr>
              <a:t>。 运行该</a:t>
            </a:r>
            <a:r>
              <a:rPr lang="en-US" altLang="zh-CN" smtClean="0">
                <a:latin typeface="华文新魏" pitchFamily="2" charset="-122"/>
              </a:rPr>
              <a:t>M</a:t>
            </a:r>
            <a:r>
              <a:rPr lang="zh-CN" altLang="en-US" smtClean="0">
                <a:latin typeface="华文新魏" pitchFamily="2" charset="-122"/>
              </a:rPr>
              <a:t>文件，就会自动建立一个名为</a:t>
            </a:r>
            <a:r>
              <a:rPr lang="en-US" altLang="zh-CN" smtClean="0">
                <a:latin typeface="华文新魏" pitchFamily="2" charset="-122"/>
              </a:rPr>
              <a:t>A</a:t>
            </a:r>
            <a:r>
              <a:rPr lang="zh-CN" altLang="en-US" smtClean="0">
                <a:latin typeface="华文新魏" pitchFamily="2" charset="-122"/>
              </a:rPr>
              <a:t>的矩阵，可供以后使用。</a:t>
            </a:r>
          </a:p>
          <a:p>
            <a:endParaRPr lang="zh-CN" altLang="en-US" smtClean="0">
              <a:latin typeface="宋体" charset="-122"/>
              <a:ea typeface="宋体"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(3)	</a:t>
            </a:r>
            <a:r>
              <a:rPr lang="zh-CN" altLang="en-US" smtClean="0">
                <a:latin typeface="华文新魏" pitchFamily="2" charset="-122"/>
              </a:rPr>
              <a:t>利用矩阵编辑器 </a:t>
            </a:r>
            <a:r>
              <a:rPr lang="en-US" altLang="zh-CN" smtClean="0">
                <a:latin typeface="华文新魏" pitchFamily="2" charset="-122"/>
              </a:rPr>
              <a:t>Array Editor</a:t>
            </a:r>
            <a:r>
              <a:rPr lang="zh-CN" altLang="en-US" smtClean="0">
                <a:latin typeface="华文新魏" pitchFamily="2" charset="-122"/>
              </a:rPr>
              <a:t>创建矩阵：</a:t>
            </a:r>
          </a:p>
          <a:p>
            <a:r>
              <a:rPr lang="zh-CN" altLang="en-US" smtClean="0">
                <a:latin typeface="华文新魏" pitchFamily="2" charset="-122"/>
              </a:rPr>
              <a:t>先在命令窗口输入：</a:t>
            </a:r>
          </a:p>
          <a:p>
            <a:r>
              <a:rPr lang="en-US" altLang="zh-CN" smtClean="0">
                <a:latin typeface="华文新魏" pitchFamily="2" charset="-122"/>
              </a:rPr>
              <a:t>&gt;&gt;A=1</a:t>
            </a:r>
          </a:p>
          <a:p>
            <a:r>
              <a:rPr lang="zh-CN" altLang="en-US" smtClean="0">
                <a:latin typeface="华文新魏" pitchFamily="2" charset="-122"/>
              </a:rPr>
              <a:t>再在</a:t>
            </a:r>
            <a:r>
              <a:rPr lang="en-US" altLang="zh-CN" smtClean="0">
                <a:latin typeface="华文新魏" pitchFamily="2" charset="-122"/>
              </a:rPr>
              <a:t>Workspace</a:t>
            </a:r>
            <a:r>
              <a:rPr lang="zh-CN" altLang="en-US" smtClean="0">
                <a:latin typeface="华文新魏" pitchFamily="2" charset="-122"/>
              </a:rPr>
              <a:t>窗口，双击该变量，打开矩阵编辑器，进行输入和修改。</a:t>
            </a:r>
          </a:p>
          <a:p>
            <a:r>
              <a:rPr lang="en-US" altLang="zh-CN" smtClean="0">
                <a:latin typeface="华文新魏" pitchFamily="2" charset="-122"/>
              </a:rPr>
              <a:t>(4)	</a:t>
            </a:r>
            <a:r>
              <a:rPr lang="zh-CN" altLang="en-US" smtClean="0">
                <a:latin typeface="华文新魏" pitchFamily="2" charset="-122"/>
              </a:rPr>
              <a:t>特殊矩阵的建立：见表</a:t>
            </a:r>
            <a:r>
              <a:rPr lang="en-US" altLang="zh-CN" smtClean="0">
                <a:latin typeface="华文新魏" pitchFamily="2" charset="-122"/>
              </a:rPr>
              <a:t>2-19</a:t>
            </a:r>
            <a:endParaRPr lang="zh-CN" altLang="en-US" smtClean="0">
              <a:latin typeface="华文新魏" pitchFamily="2" charset="-122"/>
            </a:endParaRPr>
          </a:p>
          <a:p>
            <a:r>
              <a:rPr lang="en-US" altLang="zh-CN" smtClean="0">
                <a:latin typeface="华文新魏" pitchFamily="2" charset="-122"/>
              </a:rPr>
              <a:t>(5)	</a:t>
            </a:r>
            <a:r>
              <a:rPr lang="zh-CN" altLang="en-US" smtClean="0">
                <a:latin typeface="华文新魏" pitchFamily="2" charset="-122"/>
              </a:rPr>
              <a:t>行向量的建立</a:t>
            </a:r>
            <a:r>
              <a:rPr lang="en-US" altLang="zh-CN" smtClean="0">
                <a:latin typeface="华文新魏" pitchFamily="2" charset="-122"/>
              </a:rPr>
              <a:t>:</a:t>
            </a:r>
          </a:p>
          <a:p>
            <a:r>
              <a:rPr lang="en-US" altLang="zh-CN" smtClean="0">
                <a:latin typeface="华文新魏" pitchFamily="2" charset="-122"/>
              </a:rPr>
              <a:t>•	</a:t>
            </a:r>
            <a:r>
              <a:rPr lang="zh-CN" altLang="en-US" smtClean="0">
                <a:latin typeface="华文新魏" pitchFamily="2" charset="-122"/>
              </a:rPr>
              <a:t>冒号表达式建立向量</a:t>
            </a:r>
          </a:p>
          <a:p>
            <a:r>
              <a:rPr lang="zh-CN" altLang="en-US" smtClean="0">
                <a:latin typeface="华文新魏" pitchFamily="2" charset="-122"/>
              </a:rPr>
              <a:t>冒号是一个重要的运算符。形式：</a:t>
            </a:r>
            <a:r>
              <a:rPr lang="en-US" altLang="zh-CN" smtClean="0">
                <a:latin typeface="华文新魏" pitchFamily="2" charset="-122"/>
              </a:rPr>
              <a:t>e1:e2:e3</a:t>
            </a:r>
            <a:r>
              <a:rPr lang="zh-CN" altLang="en-US" smtClean="0">
                <a:latin typeface="华文新魏" pitchFamily="2" charset="-122"/>
              </a:rPr>
              <a:t>，其中</a:t>
            </a:r>
            <a:r>
              <a:rPr lang="en-US" altLang="zh-CN" smtClean="0">
                <a:latin typeface="华文新魏" pitchFamily="2" charset="-122"/>
              </a:rPr>
              <a:t>e1</a:t>
            </a:r>
            <a:r>
              <a:rPr lang="zh-CN" altLang="en-US" smtClean="0">
                <a:latin typeface="华文新魏" pitchFamily="2" charset="-122"/>
              </a:rPr>
              <a:t>为初始值，</a:t>
            </a:r>
            <a:r>
              <a:rPr lang="en-US" altLang="zh-CN" smtClean="0">
                <a:latin typeface="华文新魏" pitchFamily="2" charset="-122"/>
              </a:rPr>
              <a:t>e2</a:t>
            </a:r>
            <a:r>
              <a:rPr lang="zh-CN" altLang="en-US" smtClean="0">
                <a:latin typeface="华文新魏" pitchFamily="2" charset="-122"/>
              </a:rPr>
              <a:t>为步长，</a:t>
            </a:r>
            <a:r>
              <a:rPr lang="en-US" altLang="zh-CN" smtClean="0">
                <a:latin typeface="华文新魏" pitchFamily="2" charset="-122"/>
              </a:rPr>
              <a:t>e3</a:t>
            </a:r>
            <a:r>
              <a:rPr lang="zh-CN" altLang="en-US" smtClean="0">
                <a:latin typeface="华文新魏" pitchFamily="2" charset="-122"/>
              </a:rPr>
              <a:t>为终止值。以</a:t>
            </a:r>
            <a:r>
              <a:rPr lang="en-US" altLang="zh-CN" smtClean="0">
                <a:latin typeface="华文新魏" pitchFamily="2" charset="-122"/>
              </a:rPr>
              <a:t>e1</a:t>
            </a:r>
            <a:r>
              <a:rPr lang="zh-CN" altLang="en-US" smtClean="0">
                <a:latin typeface="华文新魏" pitchFamily="2" charset="-122"/>
              </a:rPr>
              <a:t>为开始，</a:t>
            </a:r>
            <a:r>
              <a:rPr lang="en-US" altLang="zh-CN" smtClean="0">
                <a:latin typeface="华文新魏" pitchFamily="2" charset="-122"/>
              </a:rPr>
              <a:t>e3</a:t>
            </a:r>
            <a:r>
              <a:rPr lang="zh-CN" altLang="en-US" smtClean="0">
                <a:latin typeface="华文新魏" pitchFamily="2" charset="-122"/>
              </a:rPr>
              <a:t>为结束，步长为</a:t>
            </a:r>
            <a:r>
              <a:rPr lang="en-US" altLang="zh-CN" smtClean="0">
                <a:latin typeface="华文新魏" pitchFamily="2" charset="-122"/>
              </a:rPr>
              <a:t>e2</a:t>
            </a:r>
            <a:r>
              <a:rPr lang="zh-CN" altLang="en-US" smtClean="0">
                <a:latin typeface="华文新魏" pitchFamily="2" charset="-122"/>
              </a:rPr>
              <a:t>。</a:t>
            </a:r>
          </a:p>
          <a:p>
            <a:r>
              <a:rPr lang="en-US" altLang="zh-CN" smtClean="0">
                <a:latin typeface="华文新魏" pitchFamily="2" charset="-122"/>
              </a:rPr>
              <a:t>•	Linspace</a:t>
            </a:r>
            <a:r>
              <a:rPr lang="zh-CN" altLang="en-US" smtClean="0">
                <a:latin typeface="华文新魏" pitchFamily="2" charset="-122"/>
              </a:rPr>
              <a:t>建立行向量</a:t>
            </a:r>
          </a:p>
          <a:p>
            <a:r>
              <a:rPr lang="zh-CN" altLang="en-US" smtClean="0">
                <a:latin typeface="华文新魏" pitchFamily="2" charset="-122"/>
              </a:rPr>
              <a:t>形式</a:t>
            </a:r>
            <a:r>
              <a:rPr lang="en-US" altLang="zh-CN" smtClean="0">
                <a:latin typeface="华文新魏" pitchFamily="2" charset="-122"/>
              </a:rPr>
              <a:t>linspace(a</a:t>
            </a:r>
            <a:r>
              <a:rPr lang="zh-CN" altLang="en-US" smtClean="0">
                <a:latin typeface="华文新魏" pitchFamily="2" charset="-122"/>
              </a:rPr>
              <a:t>，</a:t>
            </a:r>
            <a:r>
              <a:rPr lang="en-US" altLang="zh-CN" smtClean="0">
                <a:latin typeface="华文新魏" pitchFamily="2" charset="-122"/>
              </a:rPr>
              <a:t>b</a:t>
            </a:r>
            <a:r>
              <a:rPr lang="zh-CN" altLang="en-US" smtClean="0">
                <a:latin typeface="华文新魏" pitchFamily="2" charset="-122"/>
              </a:rPr>
              <a:t>，</a:t>
            </a:r>
            <a:r>
              <a:rPr lang="en-US" altLang="zh-CN" smtClean="0">
                <a:latin typeface="华文新魏" pitchFamily="2" charset="-122"/>
              </a:rPr>
              <a:t>n)</a:t>
            </a:r>
            <a:r>
              <a:rPr lang="zh-CN" altLang="en-US" smtClean="0">
                <a:latin typeface="华文新魏" pitchFamily="2" charset="-122"/>
              </a:rPr>
              <a:t>，</a:t>
            </a:r>
            <a:r>
              <a:rPr lang="en-US" altLang="zh-CN" smtClean="0">
                <a:latin typeface="华文新魏" pitchFamily="2" charset="-122"/>
              </a:rPr>
              <a:t>a</a:t>
            </a:r>
            <a:r>
              <a:rPr lang="zh-CN" altLang="en-US" smtClean="0">
                <a:latin typeface="华文新魏" pitchFamily="2" charset="-122"/>
              </a:rPr>
              <a:t>和</a:t>
            </a:r>
            <a:r>
              <a:rPr lang="en-US" altLang="zh-CN" smtClean="0">
                <a:latin typeface="华文新魏" pitchFamily="2" charset="-122"/>
              </a:rPr>
              <a:t>b</a:t>
            </a:r>
            <a:r>
              <a:rPr lang="zh-CN" altLang="en-US" smtClean="0">
                <a:latin typeface="华文新魏" pitchFamily="2" charset="-122"/>
              </a:rPr>
              <a:t>分别为行向量的第一个和最后一个元素，</a:t>
            </a:r>
            <a:r>
              <a:rPr lang="en-US" altLang="zh-CN" smtClean="0">
                <a:latin typeface="华文新魏" pitchFamily="2" charset="-122"/>
              </a:rPr>
              <a:t>n</a:t>
            </a:r>
            <a:r>
              <a:rPr lang="zh-CN" altLang="en-US" smtClean="0">
                <a:latin typeface="华文新魏" pitchFamily="2" charset="-122"/>
              </a:rPr>
              <a:t>为总元素，省略</a:t>
            </a:r>
            <a:r>
              <a:rPr lang="en-US" altLang="zh-CN" smtClean="0">
                <a:latin typeface="华文新魏" pitchFamily="2" charset="-122"/>
              </a:rPr>
              <a:t>n</a:t>
            </a:r>
            <a:r>
              <a:rPr lang="zh-CN" altLang="en-US" smtClean="0">
                <a:latin typeface="华文新魏" pitchFamily="2" charset="-122"/>
              </a:rPr>
              <a:t>自动产生</a:t>
            </a:r>
            <a:r>
              <a:rPr lang="en-US" altLang="zh-CN" smtClean="0">
                <a:latin typeface="华文新魏" pitchFamily="2" charset="-122"/>
              </a:rPr>
              <a:t>100</a:t>
            </a:r>
            <a:r>
              <a:rPr lang="zh-CN" altLang="en-US" smtClean="0">
                <a:latin typeface="华文新魏" pitchFamily="2" charset="-122"/>
              </a:rPr>
              <a:t>个元素的行向量。</a:t>
            </a:r>
          </a:p>
          <a:p>
            <a:endParaRPr lang="zh-CN" altLang="en-US" smtClean="0">
              <a:latin typeface="宋体" charset="-122"/>
              <a:ea typeface="宋体"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内容占位符 3"/>
          <p:cNvSpPr>
            <a:spLocks noGrp="1"/>
          </p:cNvSpPr>
          <p:nvPr>
            <p:ph idx="1"/>
          </p:nvPr>
        </p:nvSpPr>
        <p:spPr>
          <a:xfrm>
            <a:off x="677863" y="549275"/>
            <a:ext cx="8596312" cy="5943600"/>
          </a:xfrm>
        </p:spPr>
        <p:txBody>
          <a:bodyPr/>
          <a:lstStyle/>
          <a:p>
            <a:r>
              <a:rPr lang="en-US" altLang="zh-CN" smtClean="0"/>
              <a:t>                                    </a:t>
            </a:r>
            <a:r>
              <a:rPr lang="zh-CN" altLang="zh-CN" smtClean="0"/>
              <a:t>表</a:t>
            </a:r>
            <a:r>
              <a:rPr lang="en-US" altLang="zh-CN" smtClean="0"/>
              <a:t>2-19 </a:t>
            </a:r>
            <a:r>
              <a:rPr lang="zh-CN" altLang="zh-CN" smtClean="0"/>
              <a:t>特殊矩阵的建立函数</a:t>
            </a:r>
          </a:p>
          <a:p>
            <a:endParaRPr lang="zh-CN" altLang="en-US" smtClean="0"/>
          </a:p>
        </p:txBody>
      </p:sp>
      <p:graphicFrame>
        <p:nvGraphicFramePr>
          <p:cNvPr id="5" name="表格 4"/>
          <p:cNvGraphicFramePr>
            <a:graphicFrameLocks noGrp="1"/>
          </p:cNvGraphicFramePr>
          <p:nvPr/>
        </p:nvGraphicFramePr>
        <p:xfrm>
          <a:off x="841375" y="1169988"/>
          <a:ext cx="8832850" cy="5322887"/>
        </p:xfrm>
        <a:graphic>
          <a:graphicData uri="http://schemas.openxmlformats.org/drawingml/2006/table">
            <a:tbl>
              <a:tblPr>
                <a:tableStyleId>{5C22544A-7EE6-4342-B048-85BDC9FD1C3A}</a:tableStyleId>
              </a:tblPr>
              <a:tblGrid>
                <a:gridCol w="3651017"/>
                <a:gridCol w="5182087"/>
              </a:tblGrid>
              <a:tr h="354788">
                <a:tc>
                  <a:txBody>
                    <a:bodyPr/>
                    <a:lstStyle/>
                    <a:p>
                      <a:pPr algn="ctr">
                        <a:spcAft>
                          <a:spcPts val="200"/>
                        </a:spcAft>
                      </a:pPr>
                      <a:r>
                        <a:rPr lang="zh-CN" sz="1600" kern="100" dirty="0">
                          <a:effectLst/>
                        </a:rPr>
                        <a:t>函</a:t>
                      </a:r>
                      <a:r>
                        <a:rPr lang="en-US" sz="1600" kern="100" dirty="0">
                          <a:effectLst/>
                        </a:rPr>
                        <a:t>  </a:t>
                      </a:r>
                      <a:r>
                        <a:rPr lang="zh-CN" sz="1600" kern="100" dirty="0">
                          <a:effectLst/>
                        </a:rPr>
                        <a:t>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dirty="0" err="1">
                          <a:effectLst/>
                        </a:rPr>
                        <a:t>zeros</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产生元素全为</a:t>
                      </a:r>
                      <a:r>
                        <a:rPr lang="en-US" sz="1600" kern="100">
                          <a:effectLst/>
                        </a:rPr>
                        <a:t>0</a:t>
                      </a:r>
                      <a:r>
                        <a:rPr lang="zh-CN" sz="1600" kern="100">
                          <a:effectLst/>
                        </a:rPr>
                        <a:t>的矩阵</a:t>
                      </a:r>
                      <a:endParaRPr lang="zh-CN" sz="1600" kern="10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dirty="0">
                          <a:effectLst/>
                        </a:rPr>
                        <a:t>ones</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产生元素全为</a:t>
                      </a:r>
                      <a:r>
                        <a:rPr lang="en-US" sz="1600" kern="100">
                          <a:effectLst/>
                        </a:rPr>
                        <a:t>1</a:t>
                      </a:r>
                      <a:r>
                        <a:rPr lang="zh-CN" sz="1600" kern="100">
                          <a:effectLst/>
                        </a:rPr>
                        <a:t>的矩阵</a:t>
                      </a:r>
                      <a:endParaRPr lang="zh-CN" sz="1600" kern="10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dirty="0">
                          <a:effectLst/>
                        </a:rPr>
                        <a:t>eye</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产生单位矩阵</a:t>
                      </a:r>
                      <a:endParaRPr lang="zh-CN" sz="1600" kern="10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dirty="0">
                          <a:effectLst/>
                        </a:rPr>
                        <a:t>rand</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产生均匀分布的随机数矩阵，数值范围</a:t>
                      </a:r>
                      <a:r>
                        <a:rPr lang="en-US" sz="1600" kern="100" dirty="0">
                          <a:effectLst/>
                        </a:rPr>
                        <a:t>(0</a:t>
                      </a:r>
                      <a:r>
                        <a:rPr lang="zh-CN" sz="1600" kern="100" dirty="0">
                          <a:effectLst/>
                        </a:rPr>
                        <a:t>，</a:t>
                      </a:r>
                      <a:r>
                        <a:rPr lang="en-US" sz="16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a:effectLst/>
                        </a:rPr>
                        <a:t>randn</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产生均值为</a:t>
                      </a:r>
                      <a:r>
                        <a:rPr lang="en-US" sz="1600" kern="100" dirty="0">
                          <a:effectLst/>
                        </a:rPr>
                        <a:t>0</a:t>
                      </a:r>
                      <a:r>
                        <a:rPr lang="zh-CN" sz="1600" kern="100" dirty="0">
                          <a:effectLst/>
                        </a:rPr>
                        <a:t>，方差为</a:t>
                      </a:r>
                      <a:r>
                        <a:rPr lang="en-US" sz="1600" kern="100" dirty="0">
                          <a:effectLst/>
                        </a:rPr>
                        <a:t>1</a:t>
                      </a:r>
                      <a:r>
                        <a:rPr lang="zh-CN" sz="1600" kern="100" dirty="0">
                          <a:effectLst/>
                        </a:rPr>
                        <a:t>的正态分布随机数矩阵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a:effectLst/>
                        </a:rPr>
                        <a:t>diag</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获取矩阵的对角线元素，也可生成对角矩阵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a:effectLst/>
                        </a:rPr>
                        <a:t>tril</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产生下三角矩阵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a:effectLst/>
                        </a:rPr>
                        <a:t>triu</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产生上三角矩阵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a:effectLst/>
                        </a:rPr>
                        <a:t>pascal</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产生帕斯卡矩阵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a:effectLst/>
                        </a:rPr>
                        <a:t>magic</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产生魔方阵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a:effectLst/>
                        </a:rPr>
                        <a:t>vander</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产生以向量</a:t>
                      </a:r>
                      <a:r>
                        <a:rPr lang="en-US" sz="1600" kern="100" dirty="0">
                          <a:effectLst/>
                        </a:rPr>
                        <a:t>V</a:t>
                      </a:r>
                      <a:r>
                        <a:rPr lang="zh-CN" sz="1600" kern="100" dirty="0">
                          <a:effectLst/>
                        </a:rPr>
                        <a:t>为基础向量的范得蒙矩阵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a:effectLst/>
                        </a:rPr>
                        <a:t>hilb</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产生希尔伯特矩阵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a:effectLst/>
                        </a:rPr>
                        <a:t>toeplitz</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产生托普利兹矩阵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54788">
                <a:tc>
                  <a:txBody>
                    <a:bodyPr/>
                    <a:lstStyle/>
                    <a:p>
                      <a:pPr algn="ctr">
                        <a:spcAft>
                          <a:spcPts val="200"/>
                        </a:spcAft>
                      </a:pPr>
                      <a:r>
                        <a:rPr lang="en-US" sz="1600" kern="100">
                          <a:effectLst/>
                        </a:rPr>
                        <a:t>compan</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产生伴随矩阵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2.3.2 </a:t>
            </a:r>
            <a:r>
              <a:rPr lang="zh-CN" altLang="en-US" smtClean="0">
                <a:latin typeface="华文新魏" pitchFamily="2" charset="-122"/>
              </a:rPr>
              <a:t>矩阵运算</a:t>
            </a:r>
          </a:p>
          <a:p>
            <a:r>
              <a:rPr lang="en-US" altLang="zh-CN" smtClean="0">
                <a:latin typeface="华文新魏" pitchFamily="2" charset="-122"/>
              </a:rPr>
              <a:t>1. </a:t>
            </a:r>
            <a:r>
              <a:rPr lang="zh-CN" altLang="en-US" smtClean="0">
                <a:latin typeface="华文新魏" pitchFamily="2" charset="-122"/>
              </a:rPr>
              <a:t>算术运算</a:t>
            </a:r>
          </a:p>
          <a:p>
            <a:r>
              <a:rPr lang="en-US" altLang="zh-CN" smtClean="0">
                <a:latin typeface="华文新魏" pitchFamily="2" charset="-122"/>
              </a:rPr>
              <a:t>MATLAB</a:t>
            </a:r>
            <a:r>
              <a:rPr lang="zh-CN" altLang="en-US" smtClean="0">
                <a:latin typeface="华文新魏" pitchFamily="2" charset="-122"/>
              </a:rPr>
              <a:t>的基本算术运算有：＋</a:t>
            </a:r>
            <a:r>
              <a:rPr lang="en-US" altLang="zh-CN" smtClean="0">
                <a:latin typeface="华文新魏" pitchFamily="2" charset="-122"/>
              </a:rPr>
              <a:t>(</a:t>
            </a:r>
            <a:r>
              <a:rPr lang="zh-CN" altLang="en-US" smtClean="0">
                <a:latin typeface="华文新魏" pitchFamily="2" charset="-122"/>
              </a:rPr>
              <a:t>加</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a:t>
            </a:r>
            <a:r>
              <a:rPr lang="zh-CN" altLang="en-US" smtClean="0">
                <a:latin typeface="华文新魏" pitchFamily="2" charset="-122"/>
              </a:rPr>
              <a:t>减</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a:t>
            </a:r>
            <a:r>
              <a:rPr lang="zh-CN" altLang="en-US" smtClean="0">
                <a:latin typeface="华文新魏" pitchFamily="2" charset="-122"/>
              </a:rPr>
              <a:t>乘</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a:t>
            </a:r>
            <a:r>
              <a:rPr lang="zh-CN" altLang="en-US" smtClean="0">
                <a:latin typeface="华文新魏" pitchFamily="2" charset="-122"/>
              </a:rPr>
              <a:t>右除</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a:t>
            </a:r>
            <a:r>
              <a:rPr lang="zh-CN" altLang="en-US" smtClean="0">
                <a:latin typeface="华文新魏" pitchFamily="2" charset="-122"/>
              </a:rPr>
              <a:t>左除</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a:t>
            </a:r>
            <a:r>
              <a:rPr lang="zh-CN" altLang="en-US" smtClean="0">
                <a:latin typeface="华文新魏" pitchFamily="2" charset="-122"/>
              </a:rPr>
              <a:t>乘方</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a:t>
            </a:r>
            <a:r>
              <a:rPr lang="zh-CN" altLang="en-US" smtClean="0">
                <a:latin typeface="华文新魏" pitchFamily="2" charset="-122"/>
              </a:rPr>
              <a:t>转置</a:t>
            </a:r>
            <a:r>
              <a:rPr lang="en-US" altLang="zh-CN" smtClean="0">
                <a:latin typeface="华文新魏" pitchFamily="2" charset="-122"/>
              </a:rPr>
              <a:t>)</a:t>
            </a:r>
            <a:r>
              <a:rPr lang="zh-CN" altLang="en-US" smtClean="0">
                <a:latin typeface="华文新魏" pitchFamily="2" charset="-122"/>
              </a:rPr>
              <a:t>。 运算是在矩阵意义下进行的，单个数据的算术运算只是一种特例。</a:t>
            </a:r>
          </a:p>
          <a:p>
            <a:r>
              <a:rPr lang="en-US" altLang="zh-CN" smtClean="0">
                <a:latin typeface="华文新魏" pitchFamily="2" charset="-122"/>
              </a:rPr>
              <a:t>(1)	</a:t>
            </a:r>
            <a:r>
              <a:rPr lang="zh-CN" altLang="en-US" smtClean="0">
                <a:latin typeface="华文新魏" pitchFamily="2" charset="-122"/>
              </a:rPr>
              <a:t>矩阵加减运算</a:t>
            </a:r>
          </a:p>
          <a:p>
            <a:r>
              <a:rPr lang="zh-CN" altLang="en-US" smtClean="0">
                <a:latin typeface="华文新魏" pitchFamily="2" charset="-122"/>
              </a:rPr>
              <a:t>假定有两个矩阵</a:t>
            </a:r>
            <a:r>
              <a:rPr lang="en-US" altLang="zh-CN" smtClean="0">
                <a:latin typeface="华文新魏" pitchFamily="2" charset="-122"/>
              </a:rPr>
              <a:t>A</a:t>
            </a:r>
            <a:r>
              <a:rPr lang="zh-CN" altLang="en-US" smtClean="0">
                <a:latin typeface="华文新魏" pitchFamily="2" charset="-122"/>
              </a:rPr>
              <a:t>和</a:t>
            </a:r>
            <a:r>
              <a:rPr lang="en-US" altLang="zh-CN" smtClean="0">
                <a:latin typeface="华文新魏" pitchFamily="2" charset="-122"/>
              </a:rPr>
              <a:t>B</a:t>
            </a:r>
            <a:r>
              <a:rPr lang="zh-CN" altLang="en-US" smtClean="0">
                <a:latin typeface="华文新魏" pitchFamily="2" charset="-122"/>
              </a:rPr>
              <a:t>，则可以由</a:t>
            </a:r>
            <a:r>
              <a:rPr lang="en-US" altLang="zh-CN" smtClean="0">
                <a:latin typeface="华文新魏" pitchFamily="2" charset="-122"/>
              </a:rPr>
              <a:t>A+B</a:t>
            </a:r>
            <a:r>
              <a:rPr lang="zh-CN" altLang="en-US" smtClean="0">
                <a:latin typeface="华文新魏" pitchFamily="2" charset="-122"/>
              </a:rPr>
              <a:t>和</a:t>
            </a:r>
            <a:r>
              <a:rPr lang="en-US" altLang="zh-CN" smtClean="0">
                <a:latin typeface="华文新魏" pitchFamily="2" charset="-122"/>
              </a:rPr>
              <a:t>A-B</a:t>
            </a:r>
            <a:r>
              <a:rPr lang="zh-CN" altLang="en-US" smtClean="0">
                <a:latin typeface="华文新魏" pitchFamily="2" charset="-122"/>
              </a:rPr>
              <a:t>实现矩阵的加减运算。运算规则是：若</a:t>
            </a:r>
            <a:r>
              <a:rPr lang="en-US" altLang="zh-CN" smtClean="0">
                <a:latin typeface="华文新魏" pitchFamily="2" charset="-122"/>
              </a:rPr>
              <a:t>A</a:t>
            </a:r>
            <a:r>
              <a:rPr lang="zh-CN" altLang="en-US" smtClean="0">
                <a:latin typeface="华文新魏" pitchFamily="2" charset="-122"/>
              </a:rPr>
              <a:t>和</a:t>
            </a:r>
            <a:r>
              <a:rPr lang="en-US" altLang="zh-CN" smtClean="0">
                <a:latin typeface="华文新魏" pitchFamily="2" charset="-122"/>
              </a:rPr>
              <a:t>B</a:t>
            </a:r>
            <a:r>
              <a:rPr lang="zh-CN" altLang="en-US" smtClean="0">
                <a:latin typeface="华文新魏" pitchFamily="2" charset="-122"/>
              </a:rPr>
              <a:t>矩阵的维数相同，则可以执行矩阵的加减运算，</a:t>
            </a:r>
            <a:r>
              <a:rPr lang="en-US" altLang="zh-CN" smtClean="0">
                <a:latin typeface="华文新魏" pitchFamily="2" charset="-122"/>
              </a:rPr>
              <a:t>A</a:t>
            </a:r>
            <a:r>
              <a:rPr lang="zh-CN" altLang="en-US" smtClean="0">
                <a:latin typeface="华文新魏" pitchFamily="2" charset="-122"/>
              </a:rPr>
              <a:t>和</a:t>
            </a:r>
            <a:r>
              <a:rPr lang="en-US" altLang="zh-CN" smtClean="0">
                <a:latin typeface="华文新魏" pitchFamily="2" charset="-122"/>
              </a:rPr>
              <a:t>B</a:t>
            </a:r>
            <a:r>
              <a:rPr lang="zh-CN" altLang="en-US" smtClean="0">
                <a:latin typeface="华文新魏" pitchFamily="2" charset="-122"/>
              </a:rPr>
              <a:t>矩阵的相应元素相加减。如果</a:t>
            </a:r>
            <a:r>
              <a:rPr lang="en-US" altLang="zh-CN" smtClean="0">
                <a:latin typeface="华文新魏" pitchFamily="2" charset="-122"/>
              </a:rPr>
              <a:t>A</a:t>
            </a:r>
            <a:r>
              <a:rPr lang="zh-CN" altLang="en-US" smtClean="0">
                <a:latin typeface="华文新魏" pitchFamily="2" charset="-122"/>
              </a:rPr>
              <a:t>与</a:t>
            </a:r>
            <a:r>
              <a:rPr lang="en-US" altLang="zh-CN" smtClean="0">
                <a:latin typeface="华文新魏" pitchFamily="2" charset="-122"/>
              </a:rPr>
              <a:t>B</a:t>
            </a:r>
            <a:r>
              <a:rPr lang="zh-CN" altLang="en-US" smtClean="0">
                <a:latin typeface="华文新魏" pitchFamily="2" charset="-122"/>
              </a:rPr>
              <a:t>的维数不相同，则</a:t>
            </a:r>
            <a:r>
              <a:rPr lang="en-US" altLang="zh-CN" smtClean="0">
                <a:latin typeface="华文新魏" pitchFamily="2" charset="-122"/>
              </a:rPr>
              <a:t>MATLAB</a:t>
            </a:r>
            <a:r>
              <a:rPr lang="zh-CN" altLang="en-US" smtClean="0">
                <a:latin typeface="华文新魏" pitchFamily="2" charset="-122"/>
              </a:rPr>
              <a:t>将给出错误信息，提示用户两个矩阵的维数不匹配。</a:t>
            </a:r>
          </a:p>
          <a:p>
            <a:r>
              <a:rPr lang="en-US" altLang="zh-CN" smtClean="0">
                <a:latin typeface="华文新魏" pitchFamily="2" charset="-122"/>
              </a:rPr>
              <a:t>(2)	</a:t>
            </a:r>
            <a:r>
              <a:rPr lang="zh-CN" altLang="en-US" smtClean="0">
                <a:latin typeface="华文新魏" pitchFamily="2" charset="-122"/>
              </a:rPr>
              <a:t>矩阵乘法运算</a:t>
            </a:r>
          </a:p>
          <a:p>
            <a:r>
              <a:rPr lang="zh-CN" altLang="en-US" smtClean="0">
                <a:latin typeface="华文新魏" pitchFamily="2" charset="-122"/>
              </a:rPr>
              <a:t>假定有两个矩阵</a:t>
            </a:r>
            <a:r>
              <a:rPr lang="en-US" altLang="zh-CN" smtClean="0">
                <a:latin typeface="华文新魏" pitchFamily="2" charset="-122"/>
              </a:rPr>
              <a:t>A</a:t>
            </a:r>
            <a:r>
              <a:rPr lang="zh-CN" altLang="en-US" smtClean="0">
                <a:latin typeface="华文新魏" pitchFamily="2" charset="-122"/>
              </a:rPr>
              <a:t>和</a:t>
            </a:r>
            <a:r>
              <a:rPr lang="en-US" altLang="zh-CN" smtClean="0">
                <a:latin typeface="华文新魏" pitchFamily="2" charset="-122"/>
              </a:rPr>
              <a:t>B</a:t>
            </a:r>
            <a:r>
              <a:rPr lang="zh-CN" altLang="en-US" smtClean="0">
                <a:latin typeface="华文新魏" pitchFamily="2" charset="-122"/>
              </a:rPr>
              <a:t>，若</a:t>
            </a:r>
            <a:r>
              <a:rPr lang="en-US" altLang="zh-CN" smtClean="0">
                <a:latin typeface="华文新魏" pitchFamily="2" charset="-122"/>
              </a:rPr>
              <a:t>A</a:t>
            </a:r>
            <a:r>
              <a:rPr lang="zh-CN" altLang="en-US" smtClean="0">
                <a:latin typeface="华文新魏" pitchFamily="2" charset="-122"/>
              </a:rPr>
              <a:t>为</a:t>
            </a:r>
            <a:r>
              <a:rPr lang="en-US" altLang="zh-CN" smtClean="0">
                <a:latin typeface="华文新魏" pitchFamily="2" charset="-122"/>
              </a:rPr>
              <a:t>m*n</a:t>
            </a:r>
            <a:r>
              <a:rPr lang="zh-CN" altLang="en-US" smtClean="0">
                <a:latin typeface="华文新魏" pitchFamily="2" charset="-122"/>
              </a:rPr>
              <a:t>矩阵，</a:t>
            </a:r>
            <a:r>
              <a:rPr lang="en-US" altLang="zh-CN" smtClean="0">
                <a:latin typeface="华文新魏" pitchFamily="2" charset="-122"/>
              </a:rPr>
              <a:t>B</a:t>
            </a:r>
            <a:r>
              <a:rPr lang="zh-CN" altLang="en-US" smtClean="0">
                <a:latin typeface="华文新魏" pitchFamily="2" charset="-122"/>
              </a:rPr>
              <a:t>为</a:t>
            </a:r>
            <a:r>
              <a:rPr lang="en-US" altLang="zh-CN" smtClean="0">
                <a:latin typeface="华文新魏" pitchFamily="2" charset="-122"/>
              </a:rPr>
              <a:t>n*p</a:t>
            </a:r>
            <a:r>
              <a:rPr lang="zh-CN" altLang="en-US" smtClean="0">
                <a:latin typeface="华文新魏" pitchFamily="2" charset="-122"/>
              </a:rPr>
              <a:t>矩阵，则</a:t>
            </a:r>
            <a:r>
              <a:rPr lang="en-US" altLang="zh-CN" smtClean="0">
                <a:latin typeface="华文新魏" pitchFamily="2" charset="-122"/>
              </a:rPr>
              <a:t>C=A*B</a:t>
            </a:r>
            <a:r>
              <a:rPr lang="zh-CN" altLang="en-US" smtClean="0">
                <a:latin typeface="华文新魏" pitchFamily="2" charset="-122"/>
              </a:rPr>
              <a:t>为</a:t>
            </a:r>
            <a:r>
              <a:rPr lang="en-US" altLang="zh-CN" smtClean="0">
                <a:latin typeface="华文新魏" pitchFamily="2" charset="-122"/>
              </a:rPr>
              <a:t>m*p</a:t>
            </a:r>
            <a:r>
              <a:rPr lang="zh-CN" altLang="en-US" smtClean="0">
                <a:latin typeface="华文新魏" pitchFamily="2" charset="-122"/>
              </a:rPr>
              <a:t>矩阵。</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488" y="1039813"/>
            <a:ext cx="8596312" cy="4924425"/>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(3)	</a:t>
            </a:r>
            <a:r>
              <a:rPr lang="zh-CN" altLang="en-US" dirty="0">
                <a:solidFill>
                  <a:schemeClr val="tx1">
                    <a:lumMod val="75000"/>
                    <a:lumOff val="25000"/>
                  </a:schemeClr>
                </a:solidFill>
                <a:latin typeface="华文新魏" panose="02010800040101010101" pitchFamily="2" charset="-122"/>
              </a:rPr>
              <a:t>矩阵除法运算</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在</a:t>
            </a:r>
            <a:r>
              <a:rPr lang="en-US" altLang="zh-CN" dirty="0">
                <a:solidFill>
                  <a:schemeClr val="tx1">
                    <a:lumMod val="75000"/>
                    <a:lumOff val="25000"/>
                  </a:schemeClr>
                </a:solidFill>
                <a:latin typeface="华文新魏" panose="02010800040101010101" pitchFamily="2" charset="-122"/>
              </a:rPr>
              <a:t>MATLAB</a:t>
            </a:r>
            <a:r>
              <a:rPr lang="zh-CN" altLang="en-US" dirty="0">
                <a:solidFill>
                  <a:schemeClr val="tx1">
                    <a:lumMod val="75000"/>
                    <a:lumOff val="25000"/>
                  </a:schemeClr>
                </a:solidFill>
                <a:latin typeface="华文新魏" panose="02010800040101010101" pitchFamily="2" charset="-122"/>
              </a:rPr>
              <a:t>中，有两种矩阵除法运算：</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和</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，分别表示左除和右除。如果</a:t>
            </a:r>
            <a:r>
              <a:rPr lang="en-US" altLang="zh-CN" dirty="0">
                <a:solidFill>
                  <a:schemeClr val="tx1">
                    <a:lumMod val="75000"/>
                    <a:lumOff val="25000"/>
                  </a:schemeClr>
                </a:solidFill>
                <a:latin typeface="华文新魏" panose="02010800040101010101" pitchFamily="2" charset="-122"/>
              </a:rPr>
              <a:t>A</a:t>
            </a:r>
            <a:r>
              <a:rPr lang="zh-CN" altLang="en-US" dirty="0">
                <a:solidFill>
                  <a:schemeClr val="tx1">
                    <a:lumMod val="75000"/>
                    <a:lumOff val="25000"/>
                  </a:schemeClr>
                </a:solidFill>
                <a:latin typeface="华文新魏" panose="02010800040101010101" pitchFamily="2" charset="-122"/>
              </a:rPr>
              <a:t>矩阵是非奇异方阵，则</a:t>
            </a:r>
            <a:r>
              <a:rPr lang="en-US" altLang="zh-CN" dirty="0">
                <a:solidFill>
                  <a:schemeClr val="tx1">
                    <a:lumMod val="75000"/>
                    <a:lumOff val="25000"/>
                  </a:schemeClr>
                </a:solidFill>
                <a:latin typeface="华文新魏" panose="02010800040101010101" pitchFamily="2" charset="-122"/>
              </a:rPr>
              <a:t>A\B</a:t>
            </a:r>
            <a:r>
              <a:rPr lang="zh-CN" altLang="en-US" dirty="0">
                <a:solidFill>
                  <a:schemeClr val="tx1">
                    <a:lumMod val="75000"/>
                    <a:lumOff val="25000"/>
                  </a:schemeClr>
                </a:solidFill>
                <a:latin typeface="华文新魏" panose="02010800040101010101" pitchFamily="2" charset="-122"/>
              </a:rPr>
              <a:t>和</a:t>
            </a:r>
            <a:r>
              <a:rPr lang="en-US" altLang="zh-CN" dirty="0">
                <a:solidFill>
                  <a:schemeClr val="tx1">
                    <a:lumMod val="75000"/>
                    <a:lumOff val="25000"/>
                  </a:schemeClr>
                </a:solidFill>
                <a:latin typeface="华文新魏" panose="02010800040101010101" pitchFamily="2" charset="-122"/>
              </a:rPr>
              <a:t>B/A</a:t>
            </a:r>
            <a:r>
              <a:rPr lang="zh-CN" altLang="en-US" dirty="0">
                <a:solidFill>
                  <a:schemeClr val="tx1">
                    <a:lumMod val="75000"/>
                    <a:lumOff val="25000"/>
                  </a:schemeClr>
                </a:solidFill>
                <a:latin typeface="华文新魏" panose="02010800040101010101" pitchFamily="2" charset="-122"/>
              </a:rPr>
              <a:t>运算可以实现。</a:t>
            </a:r>
            <a:r>
              <a:rPr lang="en-US" altLang="zh-CN" dirty="0">
                <a:solidFill>
                  <a:schemeClr val="tx1">
                    <a:lumMod val="75000"/>
                    <a:lumOff val="25000"/>
                  </a:schemeClr>
                </a:solidFill>
                <a:latin typeface="华文新魏" panose="02010800040101010101" pitchFamily="2" charset="-122"/>
              </a:rPr>
              <a:t>A\B</a:t>
            </a:r>
            <a:r>
              <a:rPr lang="zh-CN" altLang="en-US" dirty="0">
                <a:solidFill>
                  <a:schemeClr val="tx1">
                    <a:lumMod val="75000"/>
                    <a:lumOff val="25000"/>
                  </a:schemeClr>
                </a:solidFill>
                <a:latin typeface="华文新魏" panose="02010800040101010101" pitchFamily="2" charset="-122"/>
              </a:rPr>
              <a:t>等效于</a:t>
            </a:r>
            <a:r>
              <a:rPr lang="en-US" altLang="zh-CN" dirty="0">
                <a:solidFill>
                  <a:schemeClr val="tx1">
                    <a:lumMod val="75000"/>
                    <a:lumOff val="25000"/>
                  </a:schemeClr>
                </a:solidFill>
                <a:latin typeface="华文新魏" panose="02010800040101010101" pitchFamily="2" charset="-122"/>
              </a:rPr>
              <a:t>A</a:t>
            </a:r>
            <a:r>
              <a:rPr lang="zh-CN" altLang="en-US" dirty="0">
                <a:solidFill>
                  <a:schemeClr val="tx1">
                    <a:lumMod val="75000"/>
                    <a:lumOff val="25000"/>
                  </a:schemeClr>
                </a:solidFill>
                <a:latin typeface="华文新魏" panose="02010800040101010101" pitchFamily="2" charset="-122"/>
              </a:rPr>
              <a:t>的逆左乘</a:t>
            </a:r>
            <a:r>
              <a:rPr lang="en-US" altLang="zh-CN" dirty="0">
                <a:solidFill>
                  <a:schemeClr val="tx1">
                    <a:lumMod val="75000"/>
                    <a:lumOff val="25000"/>
                  </a:schemeClr>
                </a:solidFill>
                <a:latin typeface="华文新魏" panose="02010800040101010101" pitchFamily="2" charset="-122"/>
              </a:rPr>
              <a:t>B</a:t>
            </a:r>
            <a:r>
              <a:rPr lang="zh-CN" altLang="en-US" dirty="0">
                <a:solidFill>
                  <a:schemeClr val="tx1">
                    <a:lumMod val="75000"/>
                    <a:lumOff val="25000"/>
                  </a:schemeClr>
                </a:solidFill>
                <a:latin typeface="华文新魏" panose="02010800040101010101" pitchFamily="2" charset="-122"/>
              </a:rPr>
              <a:t>矩阵，也就是</a:t>
            </a:r>
            <a:r>
              <a:rPr lang="en-US" altLang="zh-CN" dirty="0" err="1">
                <a:solidFill>
                  <a:schemeClr val="tx1">
                    <a:lumMod val="75000"/>
                    <a:lumOff val="25000"/>
                  </a:schemeClr>
                </a:solidFill>
                <a:latin typeface="华文新魏" panose="02010800040101010101" pitchFamily="2" charset="-122"/>
              </a:rPr>
              <a:t>inv</a:t>
            </a:r>
            <a:r>
              <a:rPr lang="en-US" altLang="zh-CN" dirty="0">
                <a:solidFill>
                  <a:schemeClr val="tx1">
                    <a:lumMod val="75000"/>
                    <a:lumOff val="25000"/>
                  </a:schemeClr>
                </a:solidFill>
                <a:latin typeface="华文新魏" panose="02010800040101010101" pitchFamily="2" charset="-122"/>
              </a:rPr>
              <a:t>(A)*B</a:t>
            </a:r>
            <a:r>
              <a:rPr lang="zh-CN" altLang="en-US" dirty="0">
                <a:solidFill>
                  <a:schemeClr val="tx1">
                    <a:lumMod val="75000"/>
                    <a:lumOff val="25000"/>
                  </a:schemeClr>
                </a:solidFill>
                <a:latin typeface="华文新魏" panose="02010800040101010101" pitchFamily="2" charset="-122"/>
              </a:rPr>
              <a:t>，而</a:t>
            </a:r>
            <a:r>
              <a:rPr lang="en-US" altLang="zh-CN" dirty="0">
                <a:solidFill>
                  <a:schemeClr val="tx1">
                    <a:lumMod val="75000"/>
                    <a:lumOff val="25000"/>
                  </a:schemeClr>
                </a:solidFill>
                <a:latin typeface="华文新魏" panose="02010800040101010101" pitchFamily="2" charset="-122"/>
              </a:rPr>
              <a:t>B/A</a:t>
            </a:r>
            <a:r>
              <a:rPr lang="zh-CN" altLang="en-US" dirty="0">
                <a:solidFill>
                  <a:schemeClr val="tx1">
                    <a:lumMod val="75000"/>
                    <a:lumOff val="25000"/>
                  </a:schemeClr>
                </a:solidFill>
                <a:latin typeface="华文新魏" panose="02010800040101010101" pitchFamily="2" charset="-122"/>
              </a:rPr>
              <a:t>等效于</a:t>
            </a:r>
            <a:r>
              <a:rPr lang="en-US" altLang="zh-CN" dirty="0">
                <a:solidFill>
                  <a:schemeClr val="tx1">
                    <a:lumMod val="75000"/>
                    <a:lumOff val="25000"/>
                  </a:schemeClr>
                </a:solidFill>
                <a:latin typeface="华文新魏" panose="02010800040101010101" pitchFamily="2" charset="-122"/>
              </a:rPr>
              <a:t>A</a:t>
            </a:r>
            <a:r>
              <a:rPr lang="zh-CN" altLang="en-US" dirty="0">
                <a:solidFill>
                  <a:schemeClr val="tx1">
                    <a:lumMod val="75000"/>
                    <a:lumOff val="25000"/>
                  </a:schemeClr>
                </a:solidFill>
                <a:latin typeface="华文新魏" panose="02010800040101010101" pitchFamily="2" charset="-122"/>
              </a:rPr>
              <a:t>矩阵的逆右乘</a:t>
            </a:r>
            <a:r>
              <a:rPr lang="en-US" altLang="zh-CN" dirty="0">
                <a:solidFill>
                  <a:schemeClr val="tx1">
                    <a:lumMod val="75000"/>
                    <a:lumOff val="25000"/>
                  </a:schemeClr>
                </a:solidFill>
                <a:latin typeface="华文新魏" panose="02010800040101010101" pitchFamily="2" charset="-122"/>
              </a:rPr>
              <a:t>B</a:t>
            </a:r>
            <a:r>
              <a:rPr lang="zh-CN" altLang="en-US" dirty="0">
                <a:solidFill>
                  <a:schemeClr val="tx1">
                    <a:lumMod val="75000"/>
                    <a:lumOff val="25000"/>
                  </a:schemeClr>
                </a:solidFill>
                <a:latin typeface="华文新魏" panose="02010800040101010101" pitchFamily="2" charset="-122"/>
              </a:rPr>
              <a:t>矩阵，也就是</a:t>
            </a:r>
            <a:r>
              <a:rPr lang="en-US" altLang="zh-CN" dirty="0">
                <a:solidFill>
                  <a:schemeClr val="tx1">
                    <a:lumMod val="75000"/>
                    <a:lumOff val="25000"/>
                  </a:schemeClr>
                </a:solidFill>
                <a:latin typeface="华文新魏" panose="02010800040101010101" pitchFamily="2" charset="-122"/>
              </a:rPr>
              <a:t>B*</a:t>
            </a:r>
            <a:r>
              <a:rPr lang="en-US" altLang="zh-CN" dirty="0" err="1">
                <a:solidFill>
                  <a:schemeClr val="tx1">
                    <a:lumMod val="75000"/>
                    <a:lumOff val="25000"/>
                  </a:schemeClr>
                </a:solidFill>
                <a:latin typeface="华文新魏" panose="02010800040101010101" pitchFamily="2" charset="-122"/>
              </a:rPr>
              <a:t>inv</a:t>
            </a:r>
            <a:r>
              <a:rPr lang="en-US" altLang="zh-CN" dirty="0">
                <a:solidFill>
                  <a:schemeClr val="tx1">
                    <a:lumMod val="75000"/>
                    <a:lumOff val="25000"/>
                  </a:schemeClr>
                </a:solidFill>
                <a:latin typeface="华文新魏" panose="02010800040101010101" pitchFamily="2" charset="-122"/>
              </a:rPr>
              <a:t>(A)</a:t>
            </a:r>
            <a:r>
              <a:rPr lang="zh-CN" altLang="en-US" dirty="0">
                <a:solidFill>
                  <a:schemeClr val="tx1">
                    <a:lumMod val="75000"/>
                    <a:lumOff val="25000"/>
                  </a:schemeClr>
                </a:solidFill>
                <a:latin typeface="华文新魏" panose="02010800040101010101" pitchFamily="2" charset="-122"/>
              </a:rPr>
              <a:t>。 对于含有标量的运算，两种除法运算的结果相同。对于矩阵来说，左除和右除表示两种不同的除数矩阵和被除数矩阵的关系，一般</a:t>
            </a:r>
            <a:r>
              <a:rPr lang="en-US" altLang="zh-CN" dirty="0">
                <a:solidFill>
                  <a:schemeClr val="tx1">
                    <a:lumMod val="75000"/>
                    <a:lumOff val="25000"/>
                  </a:schemeClr>
                </a:solidFill>
                <a:latin typeface="华文新魏" panose="02010800040101010101" pitchFamily="2" charset="-122"/>
              </a:rPr>
              <a:t>A\B≠B/A</a:t>
            </a:r>
            <a:r>
              <a:rPr lang="zh-CN" altLang="en-US" dirty="0">
                <a:solidFill>
                  <a:schemeClr val="tx1">
                    <a:lumMod val="75000"/>
                    <a:lumOff val="25000"/>
                  </a:schemeClr>
                </a:solidFill>
                <a:latin typeface="华文新魏" panose="02010800040101010101" pitchFamily="2" charset="-122"/>
              </a:rPr>
              <a:t>。</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(4)	</a:t>
            </a:r>
            <a:r>
              <a:rPr lang="zh-CN" altLang="en-US" dirty="0">
                <a:solidFill>
                  <a:schemeClr val="tx1">
                    <a:lumMod val="75000"/>
                    <a:lumOff val="25000"/>
                  </a:schemeClr>
                </a:solidFill>
                <a:latin typeface="华文新魏" panose="02010800040101010101" pitchFamily="2" charset="-122"/>
              </a:rPr>
              <a:t>矩阵的乘方运算</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一个矩阵的乘方运算可以表示成</a:t>
            </a:r>
            <a:r>
              <a:rPr lang="en-US" altLang="zh-CN" dirty="0" err="1">
                <a:solidFill>
                  <a:schemeClr val="tx1">
                    <a:lumMod val="75000"/>
                    <a:lumOff val="25000"/>
                  </a:schemeClr>
                </a:solidFill>
                <a:latin typeface="华文新魏" panose="02010800040101010101" pitchFamily="2" charset="-122"/>
              </a:rPr>
              <a:t>A^x</a:t>
            </a:r>
            <a:r>
              <a:rPr lang="zh-CN" altLang="en-US" dirty="0">
                <a:solidFill>
                  <a:schemeClr val="tx1">
                    <a:lumMod val="75000"/>
                    <a:lumOff val="25000"/>
                  </a:schemeClr>
                </a:solidFill>
                <a:latin typeface="华文新魏" panose="02010800040101010101" pitchFamily="2" charset="-122"/>
              </a:rPr>
              <a:t>，要求</a:t>
            </a:r>
            <a:r>
              <a:rPr lang="en-US" altLang="zh-CN" dirty="0">
                <a:solidFill>
                  <a:schemeClr val="tx1">
                    <a:lumMod val="75000"/>
                    <a:lumOff val="25000"/>
                  </a:schemeClr>
                </a:solidFill>
                <a:latin typeface="华文新魏" panose="02010800040101010101" pitchFamily="2" charset="-122"/>
              </a:rPr>
              <a:t>A</a:t>
            </a:r>
            <a:r>
              <a:rPr lang="zh-CN" altLang="en-US" dirty="0">
                <a:solidFill>
                  <a:schemeClr val="tx1">
                    <a:lumMod val="75000"/>
                    <a:lumOff val="25000"/>
                  </a:schemeClr>
                </a:solidFill>
                <a:latin typeface="华文新魏" panose="02010800040101010101" pitchFamily="2" charset="-122"/>
              </a:rPr>
              <a:t>为方阵，</a:t>
            </a:r>
            <a:r>
              <a:rPr lang="en-US" altLang="zh-CN" dirty="0">
                <a:solidFill>
                  <a:schemeClr val="tx1">
                    <a:lumMod val="75000"/>
                    <a:lumOff val="25000"/>
                  </a:schemeClr>
                </a:solidFill>
                <a:latin typeface="华文新魏" panose="02010800040101010101" pitchFamily="2" charset="-122"/>
              </a:rPr>
              <a:t>x</a:t>
            </a:r>
            <a:r>
              <a:rPr lang="zh-CN" altLang="en-US" dirty="0">
                <a:solidFill>
                  <a:schemeClr val="tx1">
                    <a:lumMod val="75000"/>
                    <a:lumOff val="25000"/>
                  </a:schemeClr>
                </a:solidFill>
                <a:latin typeface="华文新魏" panose="02010800040101010101" pitchFamily="2" charset="-122"/>
              </a:rPr>
              <a:t>为标量。</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(5)	</a:t>
            </a:r>
            <a:r>
              <a:rPr lang="zh-CN" altLang="en-US" dirty="0">
                <a:solidFill>
                  <a:schemeClr val="tx1">
                    <a:lumMod val="75000"/>
                    <a:lumOff val="25000"/>
                  </a:schemeClr>
                </a:solidFill>
                <a:latin typeface="华文新魏" panose="02010800040101010101" pitchFamily="2" charset="-122"/>
              </a:rPr>
              <a:t>矩阵的转置运算</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对实数矩阵进行行列互换，对复数矩阵，共轭转置，特殊的，操作符</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共轭不转置</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见点运算</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(6)	</a:t>
            </a:r>
            <a:r>
              <a:rPr lang="zh-CN" altLang="en-US" dirty="0">
                <a:solidFill>
                  <a:schemeClr val="tx1">
                    <a:lumMod val="75000"/>
                    <a:lumOff val="25000"/>
                  </a:schemeClr>
                </a:solidFill>
                <a:latin typeface="华文新魏" panose="02010800040101010101" pitchFamily="2" charset="-122"/>
              </a:rPr>
              <a:t>点运算</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在</a:t>
            </a:r>
            <a:r>
              <a:rPr lang="en-US" altLang="zh-CN" dirty="0">
                <a:solidFill>
                  <a:schemeClr val="tx1">
                    <a:lumMod val="75000"/>
                    <a:lumOff val="25000"/>
                  </a:schemeClr>
                </a:solidFill>
                <a:latin typeface="华文新魏" panose="02010800040101010101" pitchFamily="2" charset="-122"/>
              </a:rPr>
              <a:t>MATLAB</a:t>
            </a:r>
            <a:r>
              <a:rPr lang="zh-CN" altLang="en-US" dirty="0">
                <a:solidFill>
                  <a:schemeClr val="tx1">
                    <a:lumMod val="75000"/>
                    <a:lumOff val="25000"/>
                  </a:schemeClr>
                </a:solidFill>
                <a:latin typeface="华文新魏" panose="02010800040101010101" pitchFamily="2" charset="-122"/>
              </a:rPr>
              <a:t>中，有一种特殊的运算，因为其运算符是在有关算术运算符前面加点，所以叫点运算。点运算符有</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和</a:t>
            </a:r>
            <a:r>
              <a:rPr lang="en-US" altLang="zh-CN" dirty="0">
                <a:solidFill>
                  <a:schemeClr val="tx1">
                    <a:lumMod val="75000"/>
                    <a:lumOff val="25000"/>
                  </a:schemeClr>
                </a:solidFill>
                <a:latin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rPr>
              <a:t>。两矩阵进行点运算是指它们的对应元素进行相关运算，要求两矩阵的维参数相同。</a:t>
            </a:r>
          </a:p>
          <a:p>
            <a:pPr fontAlgn="auto">
              <a:spcAft>
                <a:spcPts val="0"/>
              </a:spcAft>
              <a:buFont typeface="Wingdings 3" charset="2"/>
              <a:buChar char=""/>
              <a:defRPr/>
            </a:pPr>
            <a:endParaRPr lang="zh-CN" altLang="en-US" dirty="0">
              <a:solidFill>
                <a:schemeClr val="tx1">
                  <a:lumMod val="75000"/>
                  <a:lumOff val="25000"/>
                </a:schemeClr>
              </a:solidFill>
              <a:latin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488" y="1039813"/>
            <a:ext cx="8596312" cy="4924425"/>
          </a:xfrm>
        </p:spPr>
        <p:txBody>
          <a:bodyPr rtlCol="0">
            <a:normAutofit lnSpcReduction="10000"/>
          </a:bodyPr>
          <a:lstStyle/>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华文新魏" panose="02010800040101010101" pitchFamily="2" charset="-122"/>
              </a:rPr>
              <a:t>1. </a:t>
            </a:r>
            <a:r>
              <a:rPr lang="zh-CN" altLang="en-US" kern="100" dirty="0">
                <a:solidFill>
                  <a:schemeClr val="tx1">
                    <a:lumMod val="75000"/>
                    <a:lumOff val="25000"/>
                  </a:schemeClr>
                </a:solidFill>
                <a:latin typeface="华文新魏" panose="02010800040101010101" pitchFamily="2" charset="-122"/>
              </a:rPr>
              <a:t>字符串的创建方法</a:t>
            </a:r>
          </a:p>
          <a:p>
            <a:pPr indent="266700" algn="just" fontAlgn="auto">
              <a:spcAft>
                <a:spcPts val="0"/>
              </a:spcAft>
              <a:buFont typeface="Wingdings 3" charset="2"/>
              <a:buChar char=""/>
              <a:defRPr/>
            </a:pPr>
            <a:r>
              <a:rPr lang="zh-CN" altLang="en-US" kern="100" dirty="0">
                <a:solidFill>
                  <a:schemeClr val="tx1">
                    <a:lumMod val="75000"/>
                    <a:lumOff val="25000"/>
                  </a:schemeClr>
                </a:solidFill>
                <a:latin typeface="华文新魏" panose="02010800040101010101" pitchFamily="2" charset="-122"/>
              </a:rPr>
              <a:t>创建字符串时，只要将字符串的内容用单引号包括起来即可。</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华文新魏" panose="02010800040101010101" pitchFamily="2" charset="-122"/>
              </a:rPr>
              <a:t>2. </a:t>
            </a:r>
            <a:r>
              <a:rPr lang="zh-CN" altLang="en-US" kern="100" dirty="0">
                <a:solidFill>
                  <a:schemeClr val="tx1">
                    <a:lumMod val="75000"/>
                    <a:lumOff val="25000"/>
                  </a:schemeClr>
                </a:solidFill>
                <a:latin typeface="华文新魏" panose="02010800040101010101" pitchFamily="2" charset="-122"/>
              </a:rPr>
              <a:t>字符串的基本操作</a:t>
            </a:r>
          </a:p>
          <a:p>
            <a:pPr indent="266700" algn="just" fontAlgn="auto">
              <a:spcAft>
                <a:spcPts val="0"/>
              </a:spcAft>
              <a:buFont typeface="Wingdings 3" charset="2"/>
              <a:buChar char=""/>
              <a:defRPr/>
            </a:pPr>
            <a:r>
              <a:rPr lang="zh-CN" altLang="en-US" kern="100" dirty="0">
                <a:solidFill>
                  <a:schemeClr val="tx1">
                    <a:lumMod val="75000"/>
                    <a:lumOff val="25000"/>
                  </a:schemeClr>
                </a:solidFill>
                <a:latin typeface="华文新魏" panose="02010800040101010101" pitchFamily="2" charset="-122"/>
              </a:rPr>
              <a:t>（</a:t>
            </a:r>
            <a:r>
              <a:rPr lang="en-US" altLang="zh-CN" kern="100" dirty="0">
                <a:solidFill>
                  <a:schemeClr val="tx1">
                    <a:lumMod val="75000"/>
                    <a:lumOff val="25000"/>
                  </a:schemeClr>
                </a:solidFill>
                <a:latin typeface="华文新魏" panose="02010800040101010101" pitchFamily="2" charset="-122"/>
              </a:rPr>
              <a:t>1</a:t>
            </a:r>
            <a:r>
              <a:rPr lang="zh-CN" altLang="en-US" kern="100" dirty="0">
                <a:solidFill>
                  <a:schemeClr val="tx1">
                    <a:lumMod val="75000"/>
                    <a:lumOff val="25000"/>
                  </a:schemeClr>
                </a:solidFill>
                <a:latin typeface="华文新魏" panose="02010800040101010101" pitchFamily="2" charset="-122"/>
              </a:rPr>
              <a:t>）	字符串元素索引</a:t>
            </a:r>
          </a:p>
          <a:p>
            <a:pPr indent="266700" algn="just" fontAlgn="auto">
              <a:spcAft>
                <a:spcPts val="0"/>
              </a:spcAft>
              <a:buFont typeface="Wingdings 3" charset="2"/>
              <a:buChar char=""/>
              <a:defRPr/>
            </a:pPr>
            <a:r>
              <a:rPr lang="zh-CN" altLang="en-US" kern="100" dirty="0">
                <a:solidFill>
                  <a:schemeClr val="tx1">
                    <a:lumMod val="75000"/>
                    <a:lumOff val="25000"/>
                  </a:schemeClr>
                </a:solidFill>
                <a:latin typeface="华文新魏" panose="02010800040101010101" pitchFamily="2" charset="-122"/>
              </a:rPr>
              <a:t>字符串实际上也是一种</a:t>
            </a:r>
            <a:r>
              <a:rPr lang="en-US" altLang="zh-CN" kern="100" dirty="0">
                <a:solidFill>
                  <a:schemeClr val="tx1">
                    <a:lumMod val="75000"/>
                    <a:lumOff val="25000"/>
                  </a:schemeClr>
                </a:solidFill>
                <a:latin typeface="华文新魏" panose="02010800040101010101" pitchFamily="2" charset="-122"/>
              </a:rPr>
              <a:t>MATLAB</a:t>
            </a:r>
            <a:r>
              <a:rPr lang="zh-CN" altLang="en-US" kern="100" dirty="0">
                <a:solidFill>
                  <a:schemeClr val="tx1">
                    <a:lumMod val="75000"/>
                    <a:lumOff val="25000"/>
                  </a:schemeClr>
                </a:solidFill>
                <a:latin typeface="华文新魏" panose="02010800040101010101" pitchFamily="2" charset="-122"/>
              </a:rPr>
              <a:t>的向量或者数组，一般利用索引操作数组的方法都可以用来操作字符串。</a:t>
            </a:r>
          </a:p>
          <a:p>
            <a:pPr indent="266700" algn="just" fontAlgn="auto">
              <a:spcAft>
                <a:spcPts val="0"/>
              </a:spcAft>
              <a:buFont typeface="Wingdings 3" charset="2"/>
              <a:buChar char=""/>
              <a:defRPr/>
            </a:pPr>
            <a:r>
              <a:rPr lang="zh-CN" altLang="en-US" kern="100" dirty="0">
                <a:solidFill>
                  <a:schemeClr val="tx1">
                    <a:lumMod val="75000"/>
                    <a:lumOff val="25000"/>
                  </a:schemeClr>
                </a:solidFill>
                <a:latin typeface="华文新魏" panose="02010800040101010101" pitchFamily="2" charset="-122"/>
              </a:rPr>
              <a:t>（</a:t>
            </a:r>
            <a:r>
              <a:rPr lang="en-US" altLang="zh-CN" kern="100" dirty="0">
                <a:solidFill>
                  <a:schemeClr val="tx1">
                    <a:lumMod val="75000"/>
                    <a:lumOff val="25000"/>
                  </a:schemeClr>
                </a:solidFill>
                <a:latin typeface="华文新魏" panose="02010800040101010101" pitchFamily="2" charset="-122"/>
              </a:rPr>
              <a:t>2</a:t>
            </a:r>
            <a:r>
              <a:rPr lang="zh-CN" altLang="en-US" kern="100" dirty="0">
                <a:solidFill>
                  <a:schemeClr val="tx1">
                    <a:lumMod val="75000"/>
                    <a:lumOff val="25000"/>
                  </a:schemeClr>
                </a:solidFill>
                <a:latin typeface="华文新魏" panose="02010800040101010101" pitchFamily="2" charset="-122"/>
              </a:rPr>
              <a:t>）	字符串拼接</a:t>
            </a:r>
          </a:p>
          <a:p>
            <a:pPr indent="266700" algn="just" fontAlgn="auto">
              <a:spcAft>
                <a:spcPts val="0"/>
              </a:spcAft>
              <a:buFont typeface="Wingdings 3" charset="2"/>
              <a:buChar char=""/>
              <a:defRPr/>
            </a:pPr>
            <a:r>
              <a:rPr lang="zh-CN" altLang="en-US" kern="100" dirty="0">
                <a:solidFill>
                  <a:schemeClr val="tx1">
                    <a:lumMod val="75000"/>
                    <a:lumOff val="25000"/>
                  </a:schemeClr>
                </a:solidFill>
                <a:latin typeface="华文新魏" panose="02010800040101010101" pitchFamily="2" charset="-122"/>
              </a:rPr>
              <a:t>符串可以利用“</a:t>
            </a:r>
            <a:r>
              <a:rPr lang="en-US" altLang="zh-CN" kern="100" dirty="0">
                <a:solidFill>
                  <a:schemeClr val="tx1">
                    <a:lumMod val="75000"/>
                    <a:lumOff val="25000"/>
                  </a:schemeClr>
                </a:solidFill>
                <a:latin typeface="华文新魏" panose="02010800040101010101" pitchFamily="2" charset="-122"/>
              </a:rPr>
              <a:t>[]”</a:t>
            </a:r>
            <a:r>
              <a:rPr lang="zh-CN" altLang="en-US" kern="100" dirty="0">
                <a:solidFill>
                  <a:schemeClr val="tx1">
                    <a:lumMod val="75000"/>
                    <a:lumOff val="25000"/>
                  </a:schemeClr>
                </a:solidFill>
                <a:latin typeface="华文新魏" panose="02010800040101010101" pitchFamily="2" charset="-122"/>
              </a:rPr>
              <a:t>运算符进行拼接。</a:t>
            </a:r>
          </a:p>
          <a:p>
            <a:pPr indent="266700" algn="just" fontAlgn="auto">
              <a:spcAft>
                <a:spcPts val="0"/>
              </a:spcAft>
              <a:buFont typeface="Wingdings 3" charset="2"/>
              <a:buChar char=""/>
              <a:defRPr/>
            </a:pPr>
            <a:r>
              <a:rPr lang="zh-CN" altLang="en-US" kern="100" dirty="0">
                <a:solidFill>
                  <a:schemeClr val="tx1">
                    <a:lumMod val="75000"/>
                    <a:lumOff val="25000"/>
                  </a:schemeClr>
                </a:solidFill>
                <a:latin typeface="华文新魏" panose="02010800040101010101" pitchFamily="2" charset="-122"/>
              </a:rPr>
              <a:t>若使用“，”作为不同字符串之间的间隔，则相当于扩展字符串成为更长的字符串向量；若使用“；”作为不同字符串之间的间隔，则相当于扩展字符串成为二维或者多维的数组，这时不同行上的字符串必须具有同样的长度。</a:t>
            </a:r>
          </a:p>
          <a:p>
            <a:pPr indent="266700" algn="just" fontAlgn="auto">
              <a:spcAft>
                <a:spcPts val="0"/>
              </a:spcAft>
              <a:buFont typeface="Wingdings 3" charset="2"/>
              <a:buChar char=""/>
              <a:defRPr/>
            </a:pPr>
            <a:r>
              <a:rPr lang="zh-CN" altLang="en-US" kern="100" dirty="0">
                <a:solidFill>
                  <a:schemeClr val="tx1">
                    <a:lumMod val="75000"/>
                    <a:lumOff val="25000"/>
                  </a:schemeClr>
                </a:solidFill>
                <a:latin typeface="华文新魏" panose="02010800040101010101" pitchFamily="2" charset="-122"/>
              </a:rPr>
              <a:t>（</a:t>
            </a:r>
            <a:r>
              <a:rPr lang="en-US" altLang="zh-CN" kern="100" dirty="0">
                <a:solidFill>
                  <a:schemeClr val="tx1">
                    <a:lumMod val="75000"/>
                    <a:lumOff val="25000"/>
                  </a:schemeClr>
                </a:solidFill>
                <a:latin typeface="华文新魏" panose="02010800040101010101" pitchFamily="2" charset="-122"/>
              </a:rPr>
              <a:t>3</a:t>
            </a:r>
            <a:r>
              <a:rPr lang="zh-CN" altLang="en-US" kern="100" dirty="0">
                <a:solidFill>
                  <a:schemeClr val="tx1">
                    <a:lumMod val="75000"/>
                    <a:lumOff val="25000"/>
                  </a:schemeClr>
                </a:solidFill>
                <a:latin typeface="华文新魏" panose="02010800040101010101" pitchFamily="2" charset="-122"/>
              </a:rPr>
              <a:t>）	字符串和数值的转换</a:t>
            </a:r>
          </a:p>
          <a:p>
            <a:pPr indent="266700" algn="just" fontAlgn="auto">
              <a:spcAft>
                <a:spcPts val="0"/>
              </a:spcAft>
              <a:buFont typeface="Wingdings 3" charset="2"/>
              <a:buChar char=""/>
              <a:defRPr/>
            </a:pPr>
            <a:r>
              <a:rPr lang="zh-CN" altLang="en-US" kern="100" dirty="0">
                <a:solidFill>
                  <a:schemeClr val="tx1">
                    <a:lumMod val="75000"/>
                    <a:lumOff val="25000"/>
                  </a:schemeClr>
                </a:solidFill>
                <a:latin typeface="华文新魏" panose="02010800040101010101" pitchFamily="2" charset="-122"/>
              </a:rPr>
              <a:t>使用</a:t>
            </a:r>
            <a:r>
              <a:rPr lang="en-US" altLang="zh-CN" kern="100" dirty="0">
                <a:solidFill>
                  <a:schemeClr val="tx1">
                    <a:lumMod val="75000"/>
                    <a:lumOff val="25000"/>
                  </a:schemeClr>
                </a:solidFill>
                <a:latin typeface="华文新魏" panose="02010800040101010101" pitchFamily="2" charset="-122"/>
              </a:rPr>
              <a:t>char</a:t>
            </a:r>
            <a:r>
              <a:rPr lang="zh-CN" altLang="en-US" kern="100" dirty="0">
                <a:solidFill>
                  <a:schemeClr val="tx1">
                    <a:lumMod val="75000"/>
                    <a:lumOff val="25000"/>
                  </a:schemeClr>
                </a:solidFill>
                <a:latin typeface="华文新魏" panose="02010800040101010101" pitchFamily="2" charset="-122"/>
              </a:rPr>
              <a:t>函数可以将数值转变为字符；使用</a:t>
            </a:r>
            <a:r>
              <a:rPr lang="en-US" altLang="zh-CN" kern="100" dirty="0">
                <a:solidFill>
                  <a:schemeClr val="tx1">
                    <a:lumMod val="75000"/>
                    <a:lumOff val="25000"/>
                  </a:schemeClr>
                </a:solidFill>
                <a:latin typeface="华文新魏" panose="02010800040101010101" pitchFamily="2" charset="-122"/>
              </a:rPr>
              <a:t>double</a:t>
            </a:r>
            <a:r>
              <a:rPr lang="zh-CN" altLang="en-US" kern="100" dirty="0">
                <a:solidFill>
                  <a:schemeClr val="tx1">
                    <a:lumMod val="75000"/>
                    <a:lumOff val="25000"/>
                  </a:schemeClr>
                </a:solidFill>
                <a:latin typeface="华文新魏" panose="02010800040101010101" pitchFamily="2" charset="-122"/>
              </a:rPr>
              <a:t>函数可以将字符转变成数值。</a:t>
            </a:r>
          </a:p>
          <a:p>
            <a:pPr indent="266700" algn="just" fontAlgn="auto">
              <a:spcAft>
                <a:spcPts val="0"/>
              </a:spcAft>
              <a:buFont typeface="Wingdings 3" charset="2"/>
              <a:buChar char=""/>
              <a:defRPr/>
            </a:pPr>
            <a:r>
              <a:rPr lang="zh-CN" altLang="en-US" kern="100" dirty="0">
                <a:solidFill>
                  <a:schemeClr val="tx1">
                    <a:lumMod val="75000"/>
                    <a:lumOff val="25000"/>
                  </a:schemeClr>
                </a:solidFill>
                <a:latin typeface="华文新魏" panose="02010800040101010101" pitchFamily="2" charset="-122"/>
              </a:rPr>
              <a:t>（</a:t>
            </a:r>
            <a:r>
              <a:rPr lang="en-US" altLang="zh-CN" kern="100" dirty="0">
                <a:solidFill>
                  <a:schemeClr val="tx1">
                    <a:lumMod val="75000"/>
                    <a:lumOff val="25000"/>
                  </a:schemeClr>
                </a:solidFill>
                <a:latin typeface="华文新魏" panose="02010800040101010101" pitchFamily="2" charset="-122"/>
              </a:rPr>
              <a:t>4</a:t>
            </a:r>
            <a:r>
              <a:rPr lang="zh-CN" altLang="en-US" kern="100" dirty="0">
                <a:solidFill>
                  <a:schemeClr val="tx1">
                    <a:lumMod val="75000"/>
                    <a:lumOff val="25000"/>
                  </a:schemeClr>
                </a:solidFill>
                <a:latin typeface="华文新魏" panose="02010800040101010101" pitchFamily="2" charset="-122"/>
              </a:rPr>
              <a:t>）字符串操作函数</a:t>
            </a:r>
          </a:p>
          <a:p>
            <a:pPr fontAlgn="auto">
              <a:spcAft>
                <a:spcPts val="0"/>
              </a:spcAft>
              <a:buFont typeface="Wingdings 3" charset="2"/>
              <a:buChar char=""/>
              <a:defRPr/>
            </a:pPr>
            <a:endParaRPr lang="zh-CN" altLang="en-US"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内容占位符 2"/>
          <p:cNvSpPr>
            <a:spLocks noGrp="1"/>
          </p:cNvSpPr>
          <p:nvPr>
            <p:ph idx="1"/>
          </p:nvPr>
        </p:nvSpPr>
        <p:spPr>
          <a:xfrm>
            <a:off x="725488" y="1039813"/>
            <a:ext cx="8596312" cy="4924425"/>
          </a:xfrm>
        </p:spPr>
        <p:txBody>
          <a:bodyPr/>
          <a:lstStyle/>
          <a:p>
            <a:r>
              <a:rPr lang="zh-CN" altLang="en-US" smtClean="0">
                <a:latin typeface="华文新魏" pitchFamily="2" charset="-122"/>
              </a:rPr>
              <a:t> 关系运算</a:t>
            </a:r>
          </a:p>
          <a:p>
            <a:r>
              <a:rPr lang="en-US" altLang="zh-CN" smtClean="0">
                <a:latin typeface="华文新魏" pitchFamily="2" charset="-122"/>
              </a:rPr>
              <a:t>MATLAB</a:t>
            </a:r>
            <a:r>
              <a:rPr lang="zh-CN" altLang="en-US" smtClean="0">
                <a:latin typeface="华文新魏" pitchFamily="2" charset="-122"/>
              </a:rPr>
              <a:t>提供了</a:t>
            </a:r>
            <a:r>
              <a:rPr lang="en-US" altLang="zh-CN" smtClean="0">
                <a:latin typeface="华文新魏" pitchFamily="2" charset="-122"/>
              </a:rPr>
              <a:t>6</a:t>
            </a:r>
            <a:r>
              <a:rPr lang="zh-CN" altLang="en-US" smtClean="0">
                <a:latin typeface="华文新魏" pitchFamily="2" charset="-122"/>
              </a:rPr>
              <a:t>种关系运算符：</a:t>
            </a:r>
            <a:r>
              <a:rPr lang="en-US" altLang="zh-CN" smtClean="0">
                <a:latin typeface="华文新魏" pitchFamily="2" charset="-122"/>
              </a:rPr>
              <a:t>&lt;(</a:t>
            </a:r>
            <a:r>
              <a:rPr lang="zh-CN" altLang="en-US" smtClean="0">
                <a:latin typeface="华文新魏" pitchFamily="2" charset="-122"/>
              </a:rPr>
              <a:t>小于</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&lt;=(</a:t>
            </a:r>
            <a:r>
              <a:rPr lang="zh-CN" altLang="en-US" smtClean="0">
                <a:latin typeface="华文新魏" pitchFamily="2" charset="-122"/>
              </a:rPr>
              <a:t>小于或等于</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&gt;(</a:t>
            </a:r>
            <a:r>
              <a:rPr lang="zh-CN" altLang="en-US" smtClean="0">
                <a:latin typeface="华文新魏" pitchFamily="2" charset="-122"/>
              </a:rPr>
              <a:t>大于</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&gt;=(</a:t>
            </a:r>
            <a:r>
              <a:rPr lang="zh-CN" altLang="en-US" smtClean="0">
                <a:latin typeface="华文新魏" pitchFamily="2" charset="-122"/>
              </a:rPr>
              <a:t>大于或等于</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a:t>
            </a:r>
            <a:r>
              <a:rPr lang="zh-CN" altLang="en-US" smtClean="0">
                <a:latin typeface="华文新魏" pitchFamily="2" charset="-122"/>
              </a:rPr>
              <a:t>等于</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a:t>
            </a:r>
            <a:r>
              <a:rPr lang="zh-CN" altLang="en-US" smtClean="0">
                <a:latin typeface="华文新魏" pitchFamily="2" charset="-122"/>
              </a:rPr>
              <a:t>不等于</a:t>
            </a:r>
            <a:r>
              <a:rPr lang="en-US" altLang="zh-CN" smtClean="0">
                <a:latin typeface="华文新魏" pitchFamily="2" charset="-122"/>
              </a:rPr>
              <a:t>)</a:t>
            </a:r>
            <a:r>
              <a:rPr lang="zh-CN" altLang="en-US" smtClean="0">
                <a:latin typeface="华文新魏" pitchFamily="2" charset="-122"/>
              </a:rPr>
              <a:t>。关系运算符的运算法则为：</a:t>
            </a:r>
          </a:p>
          <a:p>
            <a:r>
              <a:rPr lang="en-US" altLang="zh-CN" smtClean="0">
                <a:latin typeface="华文新魏" pitchFamily="2" charset="-122"/>
              </a:rPr>
              <a:t>(1)	</a:t>
            </a:r>
            <a:r>
              <a:rPr lang="zh-CN" altLang="en-US" smtClean="0">
                <a:latin typeface="华文新魏" pitchFamily="2" charset="-122"/>
              </a:rPr>
              <a:t>当两个比较量是标量时，直接比较两数的大小。若关系成立，关系表达式结果为</a:t>
            </a:r>
            <a:r>
              <a:rPr lang="en-US" altLang="zh-CN" smtClean="0">
                <a:latin typeface="华文新魏" pitchFamily="2" charset="-122"/>
              </a:rPr>
              <a:t>1</a:t>
            </a:r>
            <a:r>
              <a:rPr lang="zh-CN" altLang="en-US" smtClean="0">
                <a:latin typeface="华文新魏" pitchFamily="2" charset="-122"/>
              </a:rPr>
              <a:t>，否则为</a:t>
            </a:r>
            <a:r>
              <a:rPr lang="en-US" altLang="zh-CN" smtClean="0">
                <a:latin typeface="华文新魏" pitchFamily="2" charset="-122"/>
              </a:rPr>
              <a:t>0</a:t>
            </a:r>
            <a:r>
              <a:rPr lang="zh-CN" altLang="en-US" smtClean="0">
                <a:latin typeface="华文新魏" pitchFamily="2" charset="-122"/>
              </a:rPr>
              <a:t>。</a:t>
            </a:r>
          </a:p>
          <a:p>
            <a:r>
              <a:rPr lang="en-US" altLang="zh-CN" smtClean="0">
                <a:latin typeface="华文新魏" pitchFamily="2" charset="-122"/>
              </a:rPr>
              <a:t>(2)	</a:t>
            </a:r>
            <a:r>
              <a:rPr lang="zh-CN" altLang="en-US" smtClean="0">
                <a:latin typeface="华文新魏" pitchFamily="2" charset="-122"/>
              </a:rPr>
              <a:t>当参与比较的量是两个维数相同的矩阵时，比较是对两矩阵相同位置的元素按标量关系运算规则逐个进行，并给出元素比较结果。最终的关系运算的结果是一个维数与原矩阵相同的矩阵，它的元素由</a:t>
            </a:r>
            <a:r>
              <a:rPr lang="en-US" altLang="zh-CN" smtClean="0">
                <a:latin typeface="华文新魏" pitchFamily="2" charset="-122"/>
              </a:rPr>
              <a:t>0</a:t>
            </a:r>
            <a:r>
              <a:rPr lang="zh-CN" altLang="en-US" smtClean="0">
                <a:latin typeface="华文新魏" pitchFamily="2" charset="-122"/>
              </a:rPr>
              <a:t>或</a:t>
            </a:r>
            <a:r>
              <a:rPr lang="en-US" altLang="zh-CN" smtClean="0">
                <a:latin typeface="华文新魏" pitchFamily="2" charset="-122"/>
              </a:rPr>
              <a:t>1</a:t>
            </a:r>
            <a:r>
              <a:rPr lang="zh-CN" altLang="en-US" smtClean="0">
                <a:latin typeface="华文新魏" pitchFamily="2" charset="-122"/>
              </a:rPr>
              <a:t>组成。</a:t>
            </a:r>
          </a:p>
          <a:p>
            <a:r>
              <a:rPr lang="en-US" altLang="zh-CN" smtClean="0">
                <a:latin typeface="华文新魏" pitchFamily="2" charset="-122"/>
              </a:rPr>
              <a:t>(3)	</a:t>
            </a:r>
            <a:r>
              <a:rPr lang="zh-CN" altLang="en-US" smtClean="0">
                <a:latin typeface="华文新魏" pitchFamily="2" charset="-122"/>
              </a:rPr>
              <a:t>当参与比较的一个是标量，而另一个是矩阵时，则把标量与矩阵的每一个元素按标量关系运算规则逐个比较，并给出元素比较结果。最终的关系运算的结果是一个维数与原矩阵相同的矩阵，它的元素由</a:t>
            </a:r>
            <a:r>
              <a:rPr lang="en-US" altLang="zh-CN" smtClean="0">
                <a:latin typeface="华文新魏" pitchFamily="2" charset="-122"/>
              </a:rPr>
              <a:t>0</a:t>
            </a:r>
            <a:r>
              <a:rPr lang="zh-CN" altLang="en-US" smtClean="0">
                <a:latin typeface="华文新魏" pitchFamily="2" charset="-122"/>
              </a:rPr>
              <a:t>或</a:t>
            </a:r>
            <a:r>
              <a:rPr lang="en-US" altLang="zh-CN" smtClean="0">
                <a:latin typeface="华文新魏" pitchFamily="2" charset="-122"/>
              </a:rPr>
              <a:t>1</a:t>
            </a:r>
            <a:r>
              <a:rPr lang="zh-CN" altLang="en-US" smtClean="0">
                <a:latin typeface="华文新魏" pitchFamily="2" charset="-122"/>
              </a:rPr>
              <a:t>组成。</a:t>
            </a:r>
          </a:p>
          <a:p>
            <a:endParaRPr lang="zh-CN" altLang="en-US" smtClean="0">
              <a:latin typeface="宋体" charset="-122"/>
              <a:ea typeface="宋体"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内容占位符 2"/>
          <p:cNvSpPr>
            <a:spLocks noGrp="1"/>
          </p:cNvSpPr>
          <p:nvPr>
            <p:ph idx="1"/>
          </p:nvPr>
        </p:nvSpPr>
        <p:spPr>
          <a:xfrm>
            <a:off x="725488" y="1039813"/>
            <a:ext cx="8596312" cy="4924425"/>
          </a:xfrm>
        </p:spPr>
        <p:txBody>
          <a:bodyPr/>
          <a:lstStyle/>
          <a:p>
            <a:r>
              <a:rPr lang="zh-CN" altLang="en-US" smtClean="0">
                <a:latin typeface="宋体" charset="-122"/>
                <a:ea typeface="宋体" charset="-122"/>
              </a:rPr>
              <a:t> </a:t>
            </a:r>
            <a:r>
              <a:rPr lang="zh-CN" altLang="en-US" smtClean="0">
                <a:latin typeface="华文新魏" pitchFamily="2" charset="-122"/>
              </a:rPr>
              <a:t>逻辑运算</a:t>
            </a:r>
          </a:p>
          <a:p>
            <a:r>
              <a:rPr lang="en-US" altLang="zh-CN" smtClean="0">
                <a:latin typeface="华文新魏" pitchFamily="2" charset="-122"/>
              </a:rPr>
              <a:t>MATLAB</a:t>
            </a:r>
            <a:r>
              <a:rPr lang="zh-CN" altLang="en-US" smtClean="0">
                <a:latin typeface="华文新魏" pitchFamily="2" charset="-122"/>
              </a:rPr>
              <a:t>提供了</a:t>
            </a:r>
            <a:r>
              <a:rPr lang="en-US" altLang="zh-CN" smtClean="0">
                <a:latin typeface="华文新魏" pitchFamily="2" charset="-122"/>
              </a:rPr>
              <a:t>3</a:t>
            </a:r>
            <a:r>
              <a:rPr lang="zh-CN" altLang="en-US" smtClean="0">
                <a:latin typeface="华文新魏" pitchFamily="2" charset="-122"/>
              </a:rPr>
              <a:t>种逻辑运算符：</a:t>
            </a:r>
            <a:r>
              <a:rPr lang="en-US" altLang="zh-CN" smtClean="0">
                <a:latin typeface="华文新魏" pitchFamily="2" charset="-122"/>
              </a:rPr>
              <a:t>&amp;(</a:t>
            </a:r>
            <a:r>
              <a:rPr lang="zh-CN" altLang="en-US" smtClean="0">
                <a:latin typeface="华文新魏" pitchFamily="2" charset="-122"/>
              </a:rPr>
              <a:t>与</a:t>
            </a:r>
            <a:r>
              <a:rPr lang="en-US" altLang="zh-CN" smtClean="0">
                <a:latin typeface="华文新魏" pitchFamily="2" charset="-122"/>
              </a:rPr>
              <a:t>)</a:t>
            </a:r>
            <a:r>
              <a:rPr lang="zh-CN" altLang="en-US" smtClean="0">
                <a:latin typeface="华文新魏" pitchFamily="2" charset="-122"/>
              </a:rPr>
              <a:t>、</a:t>
            </a:r>
            <a:r>
              <a:rPr lang="en-US" altLang="zh-CN" smtClean="0">
                <a:latin typeface="华文新魏" pitchFamily="2" charset="-122"/>
              </a:rPr>
              <a:t>|(</a:t>
            </a:r>
            <a:r>
              <a:rPr lang="zh-CN" altLang="en-US" smtClean="0">
                <a:latin typeface="华文新魏" pitchFamily="2" charset="-122"/>
              </a:rPr>
              <a:t>或</a:t>
            </a:r>
            <a:r>
              <a:rPr lang="en-US" altLang="zh-CN" smtClean="0">
                <a:latin typeface="华文新魏" pitchFamily="2" charset="-122"/>
              </a:rPr>
              <a:t>)</a:t>
            </a:r>
            <a:r>
              <a:rPr lang="zh-CN" altLang="en-US" smtClean="0">
                <a:latin typeface="华文新魏" pitchFamily="2" charset="-122"/>
              </a:rPr>
              <a:t>和</a:t>
            </a:r>
            <a:r>
              <a:rPr lang="en-US" altLang="zh-CN" smtClean="0">
                <a:latin typeface="华文新魏" pitchFamily="2" charset="-122"/>
              </a:rPr>
              <a:t>~(</a:t>
            </a:r>
            <a:r>
              <a:rPr lang="zh-CN" altLang="en-US" smtClean="0">
                <a:latin typeface="华文新魏" pitchFamily="2" charset="-122"/>
              </a:rPr>
              <a:t>非</a:t>
            </a:r>
            <a:r>
              <a:rPr lang="en-US" altLang="zh-CN" smtClean="0">
                <a:latin typeface="华文新魏" pitchFamily="2" charset="-122"/>
              </a:rPr>
              <a:t>)</a:t>
            </a:r>
            <a:r>
              <a:rPr lang="zh-CN" altLang="en-US" smtClean="0">
                <a:latin typeface="华文新魏" pitchFamily="2" charset="-122"/>
              </a:rPr>
              <a:t>。逻辑运算的运算法则为：</a:t>
            </a:r>
          </a:p>
          <a:p>
            <a:r>
              <a:rPr lang="en-US" altLang="zh-CN" smtClean="0">
                <a:latin typeface="华文新魏" pitchFamily="2" charset="-122"/>
              </a:rPr>
              <a:t>(1)	</a:t>
            </a:r>
            <a:r>
              <a:rPr lang="zh-CN" altLang="en-US" smtClean="0">
                <a:latin typeface="华文新魏" pitchFamily="2" charset="-122"/>
              </a:rPr>
              <a:t>在逻辑运算中，确认非零元素为真，用</a:t>
            </a:r>
            <a:r>
              <a:rPr lang="en-US" altLang="zh-CN" smtClean="0">
                <a:latin typeface="华文新魏" pitchFamily="2" charset="-122"/>
              </a:rPr>
              <a:t>1</a:t>
            </a:r>
            <a:r>
              <a:rPr lang="zh-CN" altLang="en-US" smtClean="0">
                <a:latin typeface="华文新魏" pitchFamily="2" charset="-122"/>
              </a:rPr>
              <a:t>表示，零元素为假，用</a:t>
            </a:r>
            <a:r>
              <a:rPr lang="en-US" altLang="zh-CN" smtClean="0">
                <a:latin typeface="华文新魏" pitchFamily="2" charset="-122"/>
              </a:rPr>
              <a:t>0</a:t>
            </a:r>
            <a:r>
              <a:rPr lang="zh-CN" altLang="en-US" smtClean="0">
                <a:latin typeface="华文新魏" pitchFamily="2" charset="-122"/>
              </a:rPr>
              <a:t>表示。</a:t>
            </a:r>
          </a:p>
          <a:p>
            <a:r>
              <a:rPr lang="en-US" altLang="zh-CN" smtClean="0">
                <a:latin typeface="华文新魏" pitchFamily="2" charset="-122"/>
              </a:rPr>
              <a:t>(2)	</a:t>
            </a:r>
            <a:r>
              <a:rPr lang="zh-CN" altLang="en-US" smtClean="0">
                <a:latin typeface="华文新魏" pitchFamily="2" charset="-122"/>
              </a:rPr>
              <a:t>设参与逻辑运算的是两个标量</a:t>
            </a:r>
            <a:r>
              <a:rPr lang="en-US" altLang="zh-CN" smtClean="0">
                <a:latin typeface="华文新魏" pitchFamily="2" charset="-122"/>
              </a:rPr>
              <a:t>a</a:t>
            </a:r>
            <a:r>
              <a:rPr lang="zh-CN" altLang="en-US" smtClean="0">
                <a:latin typeface="华文新魏" pitchFamily="2" charset="-122"/>
              </a:rPr>
              <a:t>和</a:t>
            </a:r>
            <a:r>
              <a:rPr lang="en-US" altLang="zh-CN" smtClean="0">
                <a:latin typeface="华文新魏" pitchFamily="2" charset="-122"/>
              </a:rPr>
              <a:t>b</a:t>
            </a:r>
            <a:r>
              <a:rPr lang="zh-CN" altLang="en-US" smtClean="0">
                <a:latin typeface="华文新魏" pitchFamily="2" charset="-122"/>
              </a:rPr>
              <a:t>，那么，</a:t>
            </a:r>
            <a:r>
              <a:rPr lang="en-US" altLang="zh-CN" smtClean="0">
                <a:latin typeface="华文新魏" pitchFamily="2" charset="-122"/>
              </a:rPr>
              <a:t>a&amp;b a,b</a:t>
            </a:r>
            <a:r>
              <a:rPr lang="zh-CN" altLang="en-US" smtClean="0">
                <a:latin typeface="华文新魏" pitchFamily="2" charset="-122"/>
              </a:rPr>
              <a:t>全为非零时，运算结果为</a:t>
            </a:r>
            <a:r>
              <a:rPr lang="en-US" altLang="zh-CN" smtClean="0">
                <a:latin typeface="华文新魏" pitchFamily="2" charset="-122"/>
              </a:rPr>
              <a:t>1</a:t>
            </a:r>
            <a:r>
              <a:rPr lang="zh-CN" altLang="en-US" smtClean="0">
                <a:latin typeface="华文新魏" pitchFamily="2" charset="-122"/>
              </a:rPr>
              <a:t>，否则为</a:t>
            </a:r>
            <a:r>
              <a:rPr lang="en-US" altLang="zh-CN" smtClean="0">
                <a:latin typeface="华文新魏" pitchFamily="2" charset="-122"/>
              </a:rPr>
              <a:t>0</a:t>
            </a:r>
            <a:r>
              <a:rPr lang="zh-CN" altLang="en-US" smtClean="0">
                <a:latin typeface="华文新魏" pitchFamily="2" charset="-122"/>
              </a:rPr>
              <a:t>。 </a:t>
            </a:r>
            <a:r>
              <a:rPr lang="en-US" altLang="zh-CN" smtClean="0">
                <a:latin typeface="华文新魏" pitchFamily="2" charset="-122"/>
              </a:rPr>
              <a:t>a|b a,b</a:t>
            </a:r>
            <a:r>
              <a:rPr lang="zh-CN" altLang="en-US" smtClean="0">
                <a:latin typeface="华文新魏" pitchFamily="2" charset="-122"/>
              </a:rPr>
              <a:t>中只要有一个非零，运算结果为</a:t>
            </a:r>
            <a:r>
              <a:rPr lang="en-US" altLang="zh-CN" smtClean="0">
                <a:latin typeface="华文新魏" pitchFamily="2" charset="-122"/>
              </a:rPr>
              <a:t>1</a:t>
            </a:r>
            <a:r>
              <a:rPr lang="zh-CN" altLang="en-US" smtClean="0">
                <a:latin typeface="华文新魏" pitchFamily="2" charset="-122"/>
              </a:rPr>
              <a:t>。</a:t>
            </a:r>
            <a:r>
              <a:rPr lang="en-US" altLang="zh-CN" smtClean="0">
                <a:latin typeface="华文新魏" pitchFamily="2" charset="-122"/>
              </a:rPr>
              <a:t>~a </a:t>
            </a:r>
            <a:r>
              <a:rPr lang="zh-CN" altLang="en-US" smtClean="0">
                <a:latin typeface="华文新魏" pitchFamily="2" charset="-122"/>
              </a:rPr>
              <a:t>当</a:t>
            </a:r>
            <a:r>
              <a:rPr lang="en-US" altLang="zh-CN" smtClean="0">
                <a:latin typeface="华文新魏" pitchFamily="2" charset="-122"/>
              </a:rPr>
              <a:t>a</a:t>
            </a:r>
            <a:r>
              <a:rPr lang="zh-CN" altLang="en-US" smtClean="0">
                <a:latin typeface="华文新魏" pitchFamily="2" charset="-122"/>
              </a:rPr>
              <a:t>是零时，运算结果为</a:t>
            </a:r>
            <a:r>
              <a:rPr lang="en-US" altLang="zh-CN" smtClean="0">
                <a:latin typeface="华文新魏" pitchFamily="2" charset="-122"/>
              </a:rPr>
              <a:t>1</a:t>
            </a:r>
            <a:r>
              <a:rPr lang="zh-CN" altLang="en-US" smtClean="0">
                <a:latin typeface="华文新魏" pitchFamily="2" charset="-122"/>
              </a:rPr>
              <a:t>；当</a:t>
            </a:r>
            <a:r>
              <a:rPr lang="en-US" altLang="zh-CN" smtClean="0">
                <a:latin typeface="华文新魏" pitchFamily="2" charset="-122"/>
              </a:rPr>
              <a:t>a</a:t>
            </a:r>
            <a:r>
              <a:rPr lang="zh-CN" altLang="en-US" smtClean="0">
                <a:latin typeface="华文新魏" pitchFamily="2" charset="-122"/>
              </a:rPr>
              <a:t>非零时，运算结果为</a:t>
            </a:r>
            <a:r>
              <a:rPr lang="en-US" altLang="zh-CN" smtClean="0">
                <a:latin typeface="华文新魏" pitchFamily="2" charset="-122"/>
              </a:rPr>
              <a:t>0</a:t>
            </a:r>
            <a:r>
              <a:rPr lang="zh-CN" altLang="en-US" smtClean="0">
                <a:latin typeface="华文新魏" pitchFamily="2" charset="-122"/>
              </a:rPr>
              <a:t>。</a:t>
            </a:r>
          </a:p>
          <a:p>
            <a:r>
              <a:rPr lang="en-US" altLang="zh-CN" smtClean="0">
                <a:latin typeface="华文新魏" pitchFamily="2" charset="-122"/>
              </a:rPr>
              <a:t>(3)	</a:t>
            </a:r>
            <a:r>
              <a:rPr lang="zh-CN" altLang="en-US" smtClean="0">
                <a:latin typeface="华文新魏" pitchFamily="2" charset="-122"/>
              </a:rPr>
              <a:t>若参与逻辑运算的是两个同维矩阵，那么运算将对矩阵相同位置上的元素按标量规则逐个进行。最终运算结果是一个与原矩阵同维的矩阵，其元素由</a:t>
            </a:r>
            <a:r>
              <a:rPr lang="en-US" altLang="zh-CN" smtClean="0">
                <a:latin typeface="华文新魏" pitchFamily="2" charset="-122"/>
              </a:rPr>
              <a:t>1</a:t>
            </a:r>
            <a:r>
              <a:rPr lang="zh-CN" altLang="en-US" smtClean="0">
                <a:latin typeface="华文新魏" pitchFamily="2" charset="-122"/>
              </a:rPr>
              <a:t>或</a:t>
            </a:r>
            <a:r>
              <a:rPr lang="en-US" altLang="zh-CN" smtClean="0">
                <a:latin typeface="华文新魏" pitchFamily="2" charset="-122"/>
              </a:rPr>
              <a:t>0</a:t>
            </a:r>
            <a:r>
              <a:rPr lang="zh-CN" altLang="en-US" smtClean="0">
                <a:latin typeface="华文新魏" pitchFamily="2" charset="-122"/>
              </a:rPr>
              <a:t>组成。</a:t>
            </a:r>
          </a:p>
          <a:p>
            <a:r>
              <a:rPr lang="en-US" altLang="zh-CN" smtClean="0">
                <a:latin typeface="华文新魏" pitchFamily="2" charset="-122"/>
              </a:rPr>
              <a:t>(4)	</a:t>
            </a:r>
            <a:r>
              <a:rPr lang="zh-CN" altLang="en-US" smtClean="0">
                <a:latin typeface="华文新魏" pitchFamily="2" charset="-122"/>
              </a:rPr>
              <a:t>若参与逻辑运算的一个是标量，一个是矩阵，那么运算将在标量与矩阵中的每个元素之间按标量规则逐个进行。最终运算结果是一个与矩阵同维的矩阵，其元素由</a:t>
            </a:r>
            <a:r>
              <a:rPr lang="en-US" altLang="zh-CN" smtClean="0">
                <a:latin typeface="华文新魏" pitchFamily="2" charset="-122"/>
              </a:rPr>
              <a:t>1</a:t>
            </a:r>
            <a:r>
              <a:rPr lang="zh-CN" altLang="en-US" smtClean="0">
                <a:latin typeface="华文新魏" pitchFamily="2" charset="-122"/>
              </a:rPr>
              <a:t>或</a:t>
            </a:r>
            <a:r>
              <a:rPr lang="en-US" altLang="zh-CN" smtClean="0">
                <a:latin typeface="华文新魏" pitchFamily="2" charset="-122"/>
              </a:rPr>
              <a:t>0</a:t>
            </a:r>
            <a:r>
              <a:rPr lang="zh-CN" altLang="en-US" smtClean="0">
                <a:latin typeface="华文新魏" pitchFamily="2" charset="-122"/>
              </a:rPr>
              <a:t>组成。</a:t>
            </a:r>
          </a:p>
          <a:p>
            <a:r>
              <a:rPr lang="en-US" altLang="zh-CN" smtClean="0">
                <a:latin typeface="华文新魏" pitchFamily="2" charset="-122"/>
              </a:rPr>
              <a:t>(5)	</a:t>
            </a:r>
            <a:r>
              <a:rPr lang="zh-CN" altLang="en-US" smtClean="0">
                <a:latin typeface="华文新魏" pitchFamily="2" charset="-122"/>
              </a:rPr>
              <a:t>逻辑非是单目运算符，也服从矩阵运算规则。</a:t>
            </a:r>
          </a:p>
          <a:p>
            <a:r>
              <a:rPr lang="en-US" altLang="zh-CN" smtClean="0">
                <a:latin typeface="华文新魏" pitchFamily="2" charset="-122"/>
              </a:rPr>
              <a:t>(6)	</a:t>
            </a:r>
            <a:r>
              <a:rPr lang="zh-CN" altLang="en-US" smtClean="0">
                <a:latin typeface="华文新魏" pitchFamily="2" charset="-122"/>
              </a:rPr>
              <a:t>在算术、关系、逻辑运算中，算术运算优先级最高，逻辑运算优先级最低</a:t>
            </a:r>
            <a:r>
              <a:rPr lang="zh-CN" altLang="en-US" smtClean="0">
                <a:latin typeface="宋体" charset="-122"/>
                <a:ea typeface="宋体" charset="-122"/>
              </a:rPr>
              <a:t>。</a:t>
            </a:r>
          </a:p>
          <a:p>
            <a:endParaRPr lang="zh-CN" altLang="en-US" smtClean="0">
              <a:latin typeface="宋体" charset="-122"/>
              <a:ea typeface="宋体"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2.3.3</a:t>
            </a:r>
            <a:r>
              <a:rPr lang="zh-CN" altLang="en-US" smtClean="0">
                <a:latin typeface="华文新魏" pitchFamily="2" charset="-122"/>
              </a:rPr>
              <a:t>矩阵分析</a:t>
            </a:r>
          </a:p>
          <a:p>
            <a:r>
              <a:rPr lang="en-US" altLang="zh-CN" smtClean="0">
                <a:latin typeface="华文新魏" pitchFamily="2" charset="-122"/>
              </a:rPr>
              <a:t>1. </a:t>
            </a:r>
            <a:r>
              <a:rPr lang="zh-CN" altLang="en-US" smtClean="0">
                <a:latin typeface="华文新魏" pitchFamily="2" charset="-122"/>
              </a:rPr>
              <a:t>对角阵与三角阵</a:t>
            </a:r>
          </a:p>
          <a:p>
            <a:r>
              <a:rPr lang="en-US" altLang="zh-CN" smtClean="0">
                <a:latin typeface="华文新魏" pitchFamily="2" charset="-122"/>
              </a:rPr>
              <a:t>(1)	</a:t>
            </a:r>
            <a:r>
              <a:rPr lang="zh-CN" altLang="en-US" smtClean="0">
                <a:latin typeface="华文新魏" pitchFamily="2" charset="-122"/>
              </a:rPr>
              <a:t>对角阵</a:t>
            </a:r>
          </a:p>
          <a:p>
            <a:r>
              <a:rPr lang="zh-CN" altLang="en-US" smtClean="0">
                <a:latin typeface="华文新魏" pitchFamily="2" charset="-122"/>
              </a:rPr>
              <a:t>只有对角线上有非</a:t>
            </a:r>
            <a:r>
              <a:rPr lang="en-US" altLang="zh-CN" smtClean="0">
                <a:latin typeface="华文新魏" pitchFamily="2" charset="-122"/>
              </a:rPr>
              <a:t>0</a:t>
            </a:r>
            <a:r>
              <a:rPr lang="zh-CN" altLang="en-US" smtClean="0">
                <a:latin typeface="华文新魏" pitchFamily="2" charset="-122"/>
              </a:rPr>
              <a:t>元素的矩阵称为对角矩阵，对角线上的元素相等的对角矩阵称为数量矩阵，对角线上的元素都为</a:t>
            </a:r>
            <a:r>
              <a:rPr lang="en-US" altLang="zh-CN" smtClean="0">
                <a:latin typeface="华文新魏" pitchFamily="2" charset="-122"/>
              </a:rPr>
              <a:t>1</a:t>
            </a:r>
            <a:r>
              <a:rPr lang="zh-CN" altLang="en-US" smtClean="0">
                <a:latin typeface="华文新魏" pitchFamily="2" charset="-122"/>
              </a:rPr>
              <a:t>的对角矩阵称为单位矩阵。</a:t>
            </a:r>
          </a:p>
          <a:p>
            <a:r>
              <a:rPr lang="en-US" altLang="zh-CN" smtClean="0">
                <a:latin typeface="华文新魏" pitchFamily="2" charset="-122"/>
              </a:rPr>
              <a:t>•	</a:t>
            </a:r>
            <a:r>
              <a:rPr lang="zh-CN" altLang="en-US" smtClean="0">
                <a:latin typeface="华文新魏" pitchFamily="2" charset="-122"/>
              </a:rPr>
              <a:t>提取矩阵的对角线元素</a:t>
            </a:r>
          </a:p>
          <a:p>
            <a:r>
              <a:rPr lang="zh-CN" altLang="en-US" smtClean="0">
                <a:latin typeface="华文新魏" pitchFamily="2" charset="-122"/>
              </a:rPr>
              <a:t>设</a:t>
            </a:r>
            <a:r>
              <a:rPr lang="en-US" altLang="zh-CN" smtClean="0">
                <a:latin typeface="华文新魏" pitchFamily="2" charset="-122"/>
              </a:rPr>
              <a:t>A</a:t>
            </a:r>
            <a:r>
              <a:rPr lang="zh-CN" altLang="en-US" smtClean="0">
                <a:latin typeface="华文新魏" pitchFamily="2" charset="-122"/>
              </a:rPr>
              <a:t>为</a:t>
            </a:r>
            <a:r>
              <a:rPr lang="en-US" altLang="zh-CN" smtClean="0">
                <a:latin typeface="华文新魏" pitchFamily="2" charset="-122"/>
              </a:rPr>
              <a:t>m*n</a:t>
            </a:r>
            <a:r>
              <a:rPr lang="zh-CN" altLang="en-US" smtClean="0">
                <a:latin typeface="华文新魏" pitchFamily="2" charset="-122"/>
              </a:rPr>
              <a:t>矩阵，</a:t>
            </a:r>
            <a:r>
              <a:rPr lang="en-US" altLang="zh-CN" smtClean="0">
                <a:latin typeface="华文新魏" pitchFamily="2" charset="-122"/>
              </a:rPr>
              <a:t>diag(A)</a:t>
            </a:r>
            <a:r>
              <a:rPr lang="zh-CN" altLang="en-US" smtClean="0">
                <a:latin typeface="华文新魏" pitchFamily="2" charset="-122"/>
              </a:rPr>
              <a:t>函数用于提取矩阵</a:t>
            </a:r>
            <a:r>
              <a:rPr lang="en-US" altLang="zh-CN" smtClean="0">
                <a:latin typeface="华文新魏" pitchFamily="2" charset="-122"/>
              </a:rPr>
              <a:t>A</a:t>
            </a:r>
            <a:r>
              <a:rPr lang="zh-CN" altLang="en-US" smtClean="0">
                <a:latin typeface="华文新魏" pitchFamily="2" charset="-122"/>
              </a:rPr>
              <a:t>主对角线元素，产生一个具有</a:t>
            </a:r>
            <a:r>
              <a:rPr lang="en-US" altLang="zh-CN" smtClean="0">
                <a:latin typeface="华文新魏" pitchFamily="2" charset="-122"/>
              </a:rPr>
              <a:t>min(m,n)</a:t>
            </a:r>
            <a:r>
              <a:rPr lang="zh-CN" altLang="en-US" smtClean="0">
                <a:latin typeface="华文新魏" pitchFamily="2" charset="-122"/>
              </a:rPr>
              <a:t>个元素的列向量。</a:t>
            </a:r>
            <a:r>
              <a:rPr lang="en-US" altLang="zh-CN" smtClean="0">
                <a:latin typeface="华文新魏" pitchFamily="2" charset="-122"/>
              </a:rPr>
              <a:t>diag(A)</a:t>
            </a:r>
            <a:r>
              <a:rPr lang="zh-CN" altLang="en-US" smtClean="0">
                <a:latin typeface="华文新魏" pitchFamily="2" charset="-122"/>
              </a:rPr>
              <a:t>函数还有一种形式</a:t>
            </a:r>
            <a:r>
              <a:rPr lang="en-US" altLang="zh-CN" smtClean="0">
                <a:latin typeface="华文新魏" pitchFamily="2" charset="-122"/>
              </a:rPr>
              <a:t>diag(A,k)</a:t>
            </a:r>
            <a:r>
              <a:rPr lang="zh-CN" altLang="en-US" smtClean="0">
                <a:latin typeface="华文新魏" pitchFamily="2" charset="-122"/>
              </a:rPr>
              <a:t>，其功能是提取第</a:t>
            </a:r>
            <a:r>
              <a:rPr lang="en-US" altLang="zh-CN" smtClean="0">
                <a:latin typeface="华文新魏" pitchFamily="2" charset="-122"/>
              </a:rPr>
              <a:t>k</a:t>
            </a:r>
            <a:r>
              <a:rPr lang="zh-CN" altLang="en-US" smtClean="0">
                <a:latin typeface="华文新魏" pitchFamily="2" charset="-122"/>
              </a:rPr>
              <a:t>条对角线的元素。</a:t>
            </a:r>
          </a:p>
          <a:p>
            <a:r>
              <a:rPr lang="en-US" altLang="zh-CN" smtClean="0">
                <a:latin typeface="华文新魏" pitchFamily="2" charset="-122"/>
              </a:rPr>
              <a:t>•	</a:t>
            </a:r>
            <a:r>
              <a:rPr lang="zh-CN" altLang="en-US" smtClean="0">
                <a:latin typeface="华文新魏" pitchFamily="2" charset="-122"/>
              </a:rPr>
              <a:t>构造对角矩阵</a:t>
            </a:r>
          </a:p>
          <a:p>
            <a:r>
              <a:rPr lang="zh-CN" altLang="en-US" smtClean="0">
                <a:latin typeface="华文新魏" pitchFamily="2" charset="-122"/>
              </a:rPr>
              <a:t>设</a:t>
            </a:r>
            <a:r>
              <a:rPr lang="en-US" altLang="zh-CN" smtClean="0">
                <a:latin typeface="华文新魏" pitchFamily="2" charset="-122"/>
              </a:rPr>
              <a:t>V</a:t>
            </a:r>
            <a:r>
              <a:rPr lang="zh-CN" altLang="en-US" smtClean="0">
                <a:latin typeface="华文新魏" pitchFamily="2" charset="-122"/>
              </a:rPr>
              <a:t>为具有</a:t>
            </a:r>
            <a:r>
              <a:rPr lang="en-US" altLang="zh-CN" smtClean="0">
                <a:latin typeface="华文新魏" pitchFamily="2" charset="-122"/>
              </a:rPr>
              <a:t>m</a:t>
            </a:r>
            <a:r>
              <a:rPr lang="zh-CN" altLang="en-US" smtClean="0">
                <a:latin typeface="华文新魏" pitchFamily="2" charset="-122"/>
              </a:rPr>
              <a:t>个元素的向量，</a:t>
            </a:r>
            <a:r>
              <a:rPr lang="en-US" altLang="zh-CN" smtClean="0">
                <a:latin typeface="华文新魏" pitchFamily="2" charset="-122"/>
              </a:rPr>
              <a:t>diag(V)</a:t>
            </a:r>
            <a:r>
              <a:rPr lang="zh-CN" altLang="en-US" smtClean="0">
                <a:latin typeface="华文新魏" pitchFamily="2" charset="-122"/>
              </a:rPr>
              <a:t>将产生一个</a:t>
            </a:r>
            <a:r>
              <a:rPr lang="en-US" altLang="zh-CN" smtClean="0">
                <a:latin typeface="华文新魏" pitchFamily="2" charset="-122"/>
              </a:rPr>
              <a:t>m*m</a:t>
            </a:r>
            <a:r>
              <a:rPr lang="zh-CN" altLang="en-US" smtClean="0">
                <a:latin typeface="华文新魏" pitchFamily="2" charset="-122"/>
              </a:rPr>
              <a:t>对角矩阵，其主对角线元素即为向量</a:t>
            </a:r>
            <a:r>
              <a:rPr lang="en-US" altLang="zh-CN" smtClean="0">
                <a:latin typeface="华文新魏" pitchFamily="2" charset="-122"/>
              </a:rPr>
              <a:t>V</a:t>
            </a:r>
            <a:r>
              <a:rPr lang="zh-CN" altLang="en-US" smtClean="0">
                <a:latin typeface="华文新魏" pitchFamily="2" charset="-122"/>
              </a:rPr>
              <a:t>的元素。</a:t>
            </a:r>
            <a:r>
              <a:rPr lang="en-US" altLang="zh-CN" smtClean="0">
                <a:latin typeface="华文新魏" pitchFamily="2" charset="-122"/>
              </a:rPr>
              <a:t>diag(V)</a:t>
            </a:r>
            <a:r>
              <a:rPr lang="zh-CN" altLang="en-US" smtClean="0">
                <a:latin typeface="华文新魏" pitchFamily="2" charset="-122"/>
              </a:rPr>
              <a:t>函数也有另一种形式</a:t>
            </a:r>
            <a:r>
              <a:rPr lang="en-US" altLang="zh-CN" smtClean="0">
                <a:latin typeface="华文新魏" pitchFamily="2" charset="-122"/>
              </a:rPr>
              <a:t>diag(V,k)</a:t>
            </a:r>
            <a:r>
              <a:rPr lang="zh-CN" altLang="en-US" smtClean="0">
                <a:latin typeface="华文新魏" pitchFamily="2" charset="-122"/>
              </a:rPr>
              <a:t>，其功能是产生一个</a:t>
            </a:r>
            <a:r>
              <a:rPr lang="en-US" altLang="zh-CN" smtClean="0">
                <a:latin typeface="华文新魏" pitchFamily="2" charset="-122"/>
              </a:rPr>
              <a:t>n*n(n=m+k)</a:t>
            </a:r>
            <a:r>
              <a:rPr lang="zh-CN" altLang="en-US" smtClean="0">
                <a:latin typeface="华文新魏" pitchFamily="2" charset="-122"/>
              </a:rPr>
              <a:t>对角阵，其第</a:t>
            </a:r>
            <a:r>
              <a:rPr lang="en-US" altLang="zh-CN" smtClean="0">
                <a:latin typeface="华文新魏" pitchFamily="2" charset="-122"/>
              </a:rPr>
              <a:t>m</a:t>
            </a:r>
            <a:r>
              <a:rPr lang="zh-CN" altLang="en-US" smtClean="0">
                <a:latin typeface="华文新魏" pitchFamily="2" charset="-122"/>
              </a:rPr>
              <a:t>条对角线的元素即为向量</a:t>
            </a:r>
            <a:r>
              <a:rPr lang="en-US" altLang="zh-CN" smtClean="0">
                <a:latin typeface="华文新魏" pitchFamily="2" charset="-122"/>
              </a:rPr>
              <a:t>V</a:t>
            </a:r>
            <a:r>
              <a:rPr lang="zh-CN" altLang="en-US" smtClean="0">
                <a:latin typeface="华文新魏" pitchFamily="2" charset="-122"/>
              </a:rPr>
              <a:t>的元素。</a:t>
            </a:r>
          </a:p>
          <a:p>
            <a:endParaRPr lang="zh-CN" altLang="en-US" smtClean="0">
              <a:latin typeface="华文新魏"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	</a:t>
            </a:r>
            <a:r>
              <a:rPr lang="zh-CN" altLang="en-US" smtClean="0">
                <a:latin typeface="华文新魏" pitchFamily="2" charset="-122"/>
              </a:rPr>
              <a:t>三角阵</a:t>
            </a:r>
          </a:p>
          <a:p>
            <a:r>
              <a:rPr lang="zh-CN" altLang="en-US" smtClean="0">
                <a:latin typeface="华文新魏" pitchFamily="2" charset="-122"/>
              </a:rPr>
              <a:t>三角阵又进一步分为上三角阵和下三角阵，所谓上三角阵，即矩阵的对角线以下的元素全为</a:t>
            </a:r>
            <a:r>
              <a:rPr lang="en-US" altLang="zh-CN" smtClean="0">
                <a:latin typeface="华文新魏" pitchFamily="2" charset="-122"/>
              </a:rPr>
              <a:t>0</a:t>
            </a:r>
            <a:r>
              <a:rPr lang="zh-CN" altLang="en-US" smtClean="0">
                <a:latin typeface="华文新魏" pitchFamily="2" charset="-122"/>
              </a:rPr>
              <a:t>的一种矩阵，而下三角阵则是对角线以上的元素全为</a:t>
            </a:r>
            <a:r>
              <a:rPr lang="en-US" altLang="zh-CN" smtClean="0">
                <a:latin typeface="华文新魏" pitchFamily="2" charset="-122"/>
              </a:rPr>
              <a:t>0</a:t>
            </a:r>
            <a:r>
              <a:rPr lang="zh-CN" altLang="en-US" smtClean="0">
                <a:latin typeface="华文新魏" pitchFamily="2" charset="-122"/>
              </a:rPr>
              <a:t>的一种矩阵。</a:t>
            </a:r>
          </a:p>
          <a:p>
            <a:r>
              <a:rPr lang="en-US" altLang="zh-CN" smtClean="0">
                <a:latin typeface="华文新魏" pitchFamily="2" charset="-122"/>
              </a:rPr>
              <a:t>•	</a:t>
            </a:r>
            <a:r>
              <a:rPr lang="zh-CN" altLang="en-US" smtClean="0">
                <a:latin typeface="华文新魏" pitchFamily="2" charset="-122"/>
              </a:rPr>
              <a:t>上三角矩阵</a:t>
            </a:r>
          </a:p>
          <a:p>
            <a:r>
              <a:rPr lang="zh-CN" altLang="en-US" smtClean="0">
                <a:latin typeface="华文新魏" pitchFamily="2" charset="-122"/>
              </a:rPr>
              <a:t>求矩阵</a:t>
            </a:r>
            <a:r>
              <a:rPr lang="en-US" altLang="zh-CN" smtClean="0">
                <a:latin typeface="华文新魏" pitchFamily="2" charset="-122"/>
              </a:rPr>
              <a:t>A</a:t>
            </a:r>
            <a:r>
              <a:rPr lang="zh-CN" altLang="en-US" smtClean="0">
                <a:latin typeface="华文新魏" pitchFamily="2" charset="-122"/>
              </a:rPr>
              <a:t>的上三角阵的</a:t>
            </a:r>
            <a:r>
              <a:rPr lang="en-US" altLang="zh-CN" smtClean="0">
                <a:latin typeface="华文新魏" pitchFamily="2" charset="-122"/>
              </a:rPr>
              <a:t>MATLAB</a:t>
            </a:r>
            <a:r>
              <a:rPr lang="zh-CN" altLang="en-US" smtClean="0">
                <a:latin typeface="华文新魏" pitchFamily="2" charset="-122"/>
              </a:rPr>
              <a:t>函数是</a:t>
            </a:r>
            <a:r>
              <a:rPr lang="en-US" altLang="zh-CN" smtClean="0">
                <a:latin typeface="华文新魏" pitchFamily="2" charset="-122"/>
              </a:rPr>
              <a:t>triu(A)</a:t>
            </a:r>
            <a:r>
              <a:rPr lang="zh-CN" altLang="en-US" smtClean="0">
                <a:latin typeface="华文新魏" pitchFamily="2" charset="-122"/>
              </a:rPr>
              <a:t>。</a:t>
            </a:r>
            <a:r>
              <a:rPr lang="en-US" altLang="zh-CN" smtClean="0">
                <a:latin typeface="华文新魏" pitchFamily="2" charset="-122"/>
              </a:rPr>
              <a:t>triu(A)</a:t>
            </a:r>
            <a:r>
              <a:rPr lang="zh-CN" altLang="en-US" smtClean="0">
                <a:latin typeface="华文新魏" pitchFamily="2" charset="-122"/>
              </a:rPr>
              <a:t>函数也有另一种形式</a:t>
            </a:r>
            <a:r>
              <a:rPr lang="en-US" altLang="zh-CN" smtClean="0">
                <a:latin typeface="华文新魏" pitchFamily="2" charset="-122"/>
              </a:rPr>
              <a:t>triu(A,k)</a:t>
            </a:r>
            <a:r>
              <a:rPr lang="zh-CN" altLang="en-US" smtClean="0">
                <a:latin typeface="华文新魏" pitchFamily="2" charset="-122"/>
              </a:rPr>
              <a:t>，其功能是求矩阵</a:t>
            </a:r>
            <a:r>
              <a:rPr lang="en-US" altLang="zh-CN" smtClean="0">
                <a:latin typeface="华文新魏" pitchFamily="2" charset="-122"/>
              </a:rPr>
              <a:t>A</a:t>
            </a:r>
            <a:r>
              <a:rPr lang="zh-CN" altLang="en-US" smtClean="0">
                <a:latin typeface="华文新魏" pitchFamily="2" charset="-122"/>
              </a:rPr>
              <a:t>的第</a:t>
            </a:r>
            <a:r>
              <a:rPr lang="en-US" altLang="zh-CN" smtClean="0">
                <a:latin typeface="华文新魏" pitchFamily="2" charset="-122"/>
              </a:rPr>
              <a:t>k</a:t>
            </a:r>
            <a:r>
              <a:rPr lang="zh-CN" altLang="en-US" smtClean="0">
                <a:latin typeface="华文新魏" pitchFamily="2" charset="-122"/>
              </a:rPr>
              <a:t>条对角线以上的元素。例如，提取矩阵</a:t>
            </a:r>
            <a:r>
              <a:rPr lang="en-US" altLang="zh-CN" smtClean="0">
                <a:latin typeface="华文新魏" pitchFamily="2" charset="-122"/>
              </a:rPr>
              <a:t>A</a:t>
            </a:r>
            <a:r>
              <a:rPr lang="zh-CN" altLang="en-US" smtClean="0">
                <a:latin typeface="华文新魏" pitchFamily="2" charset="-122"/>
              </a:rPr>
              <a:t>的第</a:t>
            </a:r>
            <a:r>
              <a:rPr lang="en-US" altLang="zh-CN" smtClean="0">
                <a:latin typeface="华文新魏" pitchFamily="2" charset="-122"/>
              </a:rPr>
              <a:t>2</a:t>
            </a:r>
            <a:r>
              <a:rPr lang="zh-CN" altLang="en-US" smtClean="0">
                <a:latin typeface="华文新魏" pitchFamily="2" charset="-122"/>
              </a:rPr>
              <a:t>条对角线以上的元素，形成新的矩阵</a:t>
            </a:r>
            <a:r>
              <a:rPr lang="en-US" altLang="zh-CN" smtClean="0">
                <a:latin typeface="华文新魏" pitchFamily="2" charset="-122"/>
              </a:rPr>
              <a:t>B</a:t>
            </a:r>
            <a:r>
              <a:rPr lang="zh-CN" altLang="en-US" smtClean="0">
                <a:latin typeface="华文新魏" pitchFamily="2" charset="-122"/>
              </a:rPr>
              <a:t>。</a:t>
            </a:r>
          </a:p>
          <a:p>
            <a:r>
              <a:rPr lang="en-US" altLang="zh-CN" smtClean="0">
                <a:latin typeface="华文新魏" pitchFamily="2" charset="-122"/>
              </a:rPr>
              <a:t>•	</a:t>
            </a:r>
            <a:r>
              <a:rPr lang="zh-CN" altLang="en-US" smtClean="0">
                <a:latin typeface="华文新魏" pitchFamily="2" charset="-122"/>
              </a:rPr>
              <a:t>下三角矩阵</a:t>
            </a:r>
          </a:p>
          <a:p>
            <a:r>
              <a:rPr lang="zh-CN" altLang="en-US" smtClean="0">
                <a:latin typeface="华文新魏" pitchFamily="2" charset="-122"/>
              </a:rPr>
              <a:t>在</a:t>
            </a:r>
            <a:r>
              <a:rPr lang="en-US" altLang="zh-CN" smtClean="0">
                <a:latin typeface="华文新魏" pitchFamily="2" charset="-122"/>
              </a:rPr>
              <a:t>MATLAB</a:t>
            </a:r>
            <a:r>
              <a:rPr lang="zh-CN" altLang="en-US" smtClean="0">
                <a:latin typeface="华文新魏" pitchFamily="2" charset="-122"/>
              </a:rPr>
              <a:t>中，提取矩阵</a:t>
            </a:r>
            <a:r>
              <a:rPr lang="en-US" altLang="zh-CN" smtClean="0">
                <a:latin typeface="华文新魏" pitchFamily="2" charset="-122"/>
              </a:rPr>
              <a:t>A</a:t>
            </a:r>
            <a:r>
              <a:rPr lang="zh-CN" altLang="en-US" smtClean="0">
                <a:latin typeface="华文新魏" pitchFamily="2" charset="-122"/>
              </a:rPr>
              <a:t>的下三角矩阵的函数是</a:t>
            </a:r>
            <a:r>
              <a:rPr lang="en-US" altLang="zh-CN" smtClean="0">
                <a:latin typeface="华文新魏" pitchFamily="2" charset="-122"/>
              </a:rPr>
              <a:t>tril(A)</a:t>
            </a:r>
            <a:r>
              <a:rPr lang="zh-CN" altLang="en-US" smtClean="0">
                <a:latin typeface="华文新魏" pitchFamily="2" charset="-122"/>
              </a:rPr>
              <a:t>和</a:t>
            </a:r>
            <a:r>
              <a:rPr lang="en-US" altLang="zh-CN" smtClean="0">
                <a:latin typeface="华文新魏" pitchFamily="2" charset="-122"/>
              </a:rPr>
              <a:t>tril(A,k)</a:t>
            </a:r>
            <a:r>
              <a:rPr lang="zh-CN" altLang="en-US" smtClean="0">
                <a:latin typeface="华文新魏" pitchFamily="2" charset="-122"/>
              </a:rPr>
              <a:t>，其用法与提取上三角矩阵的函数</a:t>
            </a:r>
            <a:r>
              <a:rPr lang="en-US" altLang="zh-CN" smtClean="0">
                <a:latin typeface="华文新魏" pitchFamily="2" charset="-122"/>
              </a:rPr>
              <a:t>triu(A)</a:t>
            </a:r>
            <a:r>
              <a:rPr lang="zh-CN" altLang="en-US" smtClean="0">
                <a:latin typeface="华文新魏" pitchFamily="2" charset="-122"/>
              </a:rPr>
              <a:t>和</a:t>
            </a:r>
            <a:r>
              <a:rPr lang="en-US" altLang="zh-CN" smtClean="0">
                <a:latin typeface="华文新魏" pitchFamily="2" charset="-122"/>
              </a:rPr>
              <a:t>triu(A,k)</a:t>
            </a:r>
            <a:r>
              <a:rPr lang="zh-CN" altLang="en-US" smtClean="0">
                <a:latin typeface="华文新魏" pitchFamily="2" charset="-122"/>
              </a:rPr>
              <a:t>完全相同。</a:t>
            </a:r>
          </a:p>
          <a:p>
            <a:endParaRPr lang="zh-CN" altLang="en-US" smtClean="0">
              <a:latin typeface="华文新魏"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 </a:t>
            </a:r>
            <a:r>
              <a:rPr lang="zh-CN" altLang="en-US" smtClean="0">
                <a:latin typeface="华文新魏" pitchFamily="2" charset="-122"/>
              </a:rPr>
              <a:t>矩阵的转置与旋转</a:t>
            </a:r>
          </a:p>
          <a:p>
            <a:r>
              <a:rPr lang="en-US" altLang="zh-CN" smtClean="0">
                <a:latin typeface="华文新魏" pitchFamily="2" charset="-122"/>
              </a:rPr>
              <a:t>(1)	</a:t>
            </a:r>
            <a:r>
              <a:rPr lang="zh-CN" altLang="en-US" smtClean="0">
                <a:latin typeface="华文新魏" pitchFamily="2" charset="-122"/>
              </a:rPr>
              <a:t>矩阵的转置操作使用转置运算符单撇号</a:t>
            </a:r>
            <a:r>
              <a:rPr lang="en-US" altLang="zh-CN" smtClean="0">
                <a:latin typeface="华文新魏" pitchFamily="2" charset="-122"/>
              </a:rPr>
              <a:t>(’)</a:t>
            </a:r>
            <a:r>
              <a:rPr lang="zh-CN" altLang="en-US" smtClean="0">
                <a:latin typeface="华文新魏" pitchFamily="2" charset="-122"/>
              </a:rPr>
              <a:t>。</a:t>
            </a:r>
          </a:p>
          <a:p>
            <a:r>
              <a:rPr lang="en-US" altLang="zh-CN" smtClean="0">
                <a:latin typeface="华文新魏" pitchFamily="2" charset="-122"/>
              </a:rPr>
              <a:t>(2)	</a:t>
            </a:r>
            <a:r>
              <a:rPr lang="zh-CN" altLang="en-US" smtClean="0">
                <a:latin typeface="华文新魏" pitchFamily="2" charset="-122"/>
              </a:rPr>
              <a:t>矩阵的旋转操作使用函数</a:t>
            </a:r>
            <a:r>
              <a:rPr lang="en-US" altLang="zh-CN" smtClean="0">
                <a:latin typeface="华文新魏" pitchFamily="2" charset="-122"/>
              </a:rPr>
              <a:t>rot90(A,k)</a:t>
            </a:r>
            <a:r>
              <a:rPr lang="zh-CN" altLang="en-US" smtClean="0">
                <a:latin typeface="华文新魏" pitchFamily="2" charset="-122"/>
              </a:rPr>
              <a:t>，其中</a:t>
            </a:r>
            <a:r>
              <a:rPr lang="en-US" altLang="zh-CN" smtClean="0">
                <a:latin typeface="华文新魏" pitchFamily="2" charset="-122"/>
              </a:rPr>
              <a:t>k</a:t>
            </a:r>
            <a:r>
              <a:rPr lang="zh-CN" altLang="en-US" smtClean="0">
                <a:latin typeface="华文新魏" pitchFamily="2" charset="-122"/>
              </a:rPr>
              <a:t>表示将矩阵</a:t>
            </a:r>
            <a:r>
              <a:rPr lang="en-US" altLang="zh-CN" smtClean="0">
                <a:latin typeface="华文新魏" pitchFamily="2" charset="-122"/>
              </a:rPr>
              <a:t>A</a:t>
            </a:r>
            <a:r>
              <a:rPr lang="zh-CN" altLang="en-US" smtClean="0">
                <a:latin typeface="华文新魏" pitchFamily="2" charset="-122"/>
              </a:rPr>
              <a:t>旋转</a:t>
            </a:r>
            <a:r>
              <a:rPr lang="en-US" altLang="zh-CN" smtClean="0">
                <a:latin typeface="华文新魏" pitchFamily="2" charset="-122"/>
              </a:rPr>
              <a:t>90º</a:t>
            </a:r>
            <a:r>
              <a:rPr lang="zh-CN" altLang="en-US" smtClean="0">
                <a:latin typeface="华文新魏" pitchFamily="2" charset="-122"/>
              </a:rPr>
              <a:t>的</a:t>
            </a:r>
            <a:r>
              <a:rPr lang="en-US" altLang="zh-CN" smtClean="0">
                <a:latin typeface="华文新魏" pitchFamily="2" charset="-122"/>
              </a:rPr>
              <a:t>k</a:t>
            </a:r>
            <a:r>
              <a:rPr lang="zh-CN" altLang="en-US" smtClean="0">
                <a:latin typeface="华文新魏" pitchFamily="2" charset="-122"/>
              </a:rPr>
              <a:t>倍，当</a:t>
            </a:r>
            <a:r>
              <a:rPr lang="en-US" altLang="zh-CN" smtClean="0">
                <a:latin typeface="华文新魏" pitchFamily="2" charset="-122"/>
              </a:rPr>
              <a:t>k</a:t>
            </a:r>
            <a:r>
              <a:rPr lang="zh-CN" altLang="en-US" smtClean="0">
                <a:latin typeface="华文新魏" pitchFamily="2" charset="-122"/>
              </a:rPr>
              <a:t>为</a:t>
            </a:r>
            <a:r>
              <a:rPr lang="en-US" altLang="zh-CN" smtClean="0">
                <a:latin typeface="华文新魏" pitchFamily="2" charset="-122"/>
              </a:rPr>
              <a:t>1</a:t>
            </a:r>
            <a:r>
              <a:rPr lang="zh-CN" altLang="en-US" smtClean="0">
                <a:latin typeface="华文新魏" pitchFamily="2" charset="-122"/>
              </a:rPr>
              <a:t>时可省略。</a:t>
            </a:r>
          </a:p>
          <a:p>
            <a:r>
              <a:rPr lang="en-US" altLang="zh-CN" smtClean="0">
                <a:latin typeface="华文新魏" pitchFamily="2" charset="-122"/>
              </a:rPr>
              <a:t>(3)	</a:t>
            </a:r>
            <a:r>
              <a:rPr lang="zh-CN" altLang="en-US" smtClean="0">
                <a:latin typeface="华文新魏" pitchFamily="2" charset="-122"/>
              </a:rPr>
              <a:t>矩阵实施左右翻转是将原矩阵的第一列和最后一列调换，第二列和倒数第二列调换，</a:t>
            </a:r>
            <a:r>
              <a:rPr lang="en-US" altLang="zh-CN" smtClean="0">
                <a:latin typeface="华文新魏" pitchFamily="2" charset="-122"/>
              </a:rPr>
              <a:t>…</a:t>
            </a:r>
            <a:r>
              <a:rPr lang="zh-CN" altLang="en-US" smtClean="0">
                <a:latin typeface="华文新魏" pitchFamily="2" charset="-122"/>
              </a:rPr>
              <a:t>，依次类推。</a:t>
            </a:r>
            <a:r>
              <a:rPr lang="en-US" altLang="zh-CN" smtClean="0">
                <a:latin typeface="华文新魏" pitchFamily="2" charset="-122"/>
              </a:rPr>
              <a:t>MATLAB</a:t>
            </a:r>
            <a:r>
              <a:rPr lang="zh-CN" altLang="en-US" smtClean="0">
                <a:latin typeface="华文新魏" pitchFamily="2" charset="-122"/>
              </a:rPr>
              <a:t>对矩阵</a:t>
            </a:r>
            <a:r>
              <a:rPr lang="en-US" altLang="zh-CN" smtClean="0">
                <a:latin typeface="华文新魏" pitchFamily="2" charset="-122"/>
              </a:rPr>
              <a:t>A</a:t>
            </a:r>
            <a:r>
              <a:rPr lang="zh-CN" altLang="en-US" smtClean="0">
                <a:latin typeface="华文新魏" pitchFamily="2" charset="-122"/>
              </a:rPr>
              <a:t>实施左右翻转的函数是</a:t>
            </a:r>
            <a:r>
              <a:rPr lang="en-US" altLang="zh-CN" smtClean="0">
                <a:latin typeface="华文新魏" pitchFamily="2" charset="-122"/>
              </a:rPr>
              <a:t>fliplr(A)</a:t>
            </a:r>
            <a:r>
              <a:rPr lang="zh-CN" altLang="en-US" smtClean="0">
                <a:latin typeface="华文新魏" pitchFamily="2" charset="-122"/>
              </a:rPr>
              <a:t>，而对矩阵的上下翻转操作使用函数</a:t>
            </a:r>
            <a:r>
              <a:rPr lang="en-US" altLang="zh-CN" smtClean="0">
                <a:latin typeface="华文新魏" pitchFamily="2" charset="-122"/>
              </a:rPr>
              <a:t>flipud(A)</a:t>
            </a:r>
            <a:r>
              <a:rPr lang="zh-CN" altLang="en-US" smtClean="0">
                <a:latin typeface="华文新魏" pitchFamily="2" charset="-122"/>
              </a:rPr>
              <a:t>。</a:t>
            </a:r>
          </a:p>
          <a:p>
            <a:r>
              <a:rPr lang="en-US" altLang="zh-CN" smtClean="0">
                <a:latin typeface="华文新魏" pitchFamily="2" charset="-122"/>
              </a:rPr>
              <a:t>3. </a:t>
            </a:r>
            <a:r>
              <a:rPr lang="zh-CN" altLang="en-US" smtClean="0">
                <a:latin typeface="华文新魏" pitchFamily="2" charset="-122"/>
              </a:rPr>
              <a:t>矩阵的逆与伪逆</a:t>
            </a:r>
          </a:p>
          <a:p>
            <a:r>
              <a:rPr lang="en-US" altLang="zh-CN" smtClean="0">
                <a:latin typeface="华文新魏" pitchFamily="2" charset="-122"/>
              </a:rPr>
              <a:t>(1)	</a:t>
            </a:r>
            <a:r>
              <a:rPr lang="zh-CN" altLang="en-US" smtClean="0">
                <a:latin typeface="华文新魏" pitchFamily="2" charset="-122"/>
              </a:rPr>
              <a:t>矩阵的逆</a:t>
            </a:r>
          </a:p>
          <a:p>
            <a:r>
              <a:rPr lang="zh-CN" altLang="en-US" smtClean="0">
                <a:latin typeface="华文新魏" pitchFamily="2" charset="-122"/>
              </a:rPr>
              <a:t>对于一个方阵</a:t>
            </a:r>
            <a:r>
              <a:rPr lang="en-US" altLang="zh-CN" smtClean="0">
                <a:latin typeface="华文新魏" pitchFamily="2" charset="-122"/>
              </a:rPr>
              <a:t>A</a:t>
            </a:r>
            <a:r>
              <a:rPr lang="zh-CN" altLang="en-US" smtClean="0">
                <a:latin typeface="华文新魏" pitchFamily="2" charset="-122"/>
              </a:rPr>
              <a:t>，如果存在一个与其同阶的方阵</a:t>
            </a:r>
            <a:r>
              <a:rPr lang="en-US" altLang="zh-CN" smtClean="0">
                <a:latin typeface="华文新魏" pitchFamily="2" charset="-122"/>
              </a:rPr>
              <a:t>B</a:t>
            </a:r>
            <a:r>
              <a:rPr lang="zh-CN" altLang="en-US" smtClean="0">
                <a:latin typeface="华文新魏" pitchFamily="2" charset="-122"/>
              </a:rPr>
              <a:t>，使得：</a:t>
            </a:r>
            <a:r>
              <a:rPr lang="en-US" altLang="zh-CN" smtClean="0">
                <a:latin typeface="华文新魏" pitchFamily="2" charset="-122"/>
              </a:rPr>
              <a:t>AB=BA=I (I</a:t>
            </a:r>
            <a:r>
              <a:rPr lang="zh-CN" altLang="en-US" smtClean="0">
                <a:latin typeface="华文新魏" pitchFamily="2" charset="-122"/>
              </a:rPr>
              <a:t>为单位矩阵</a:t>
            </a:r>
            <a:r>
              <a:rPr lang="en-US" altLang="zh-CN" smtClean="0">
                <a:latin typeface="华文新魏" pitchFamily="2" charset="-122"/>
              </a:rPr>
              <a:t>) </a:t>
            </a:r>
            <a:r>
              <a:rPr lang="zh-CN" altLang="en-US" smtClean="0">
                <a:latin typeface="华文新魏" pitchFamily="2" charset="-122"/>
              </a:rPr>
              <a:t>则称</a:t>
            </a:r>
            <a:r>
              <a:rPr lang="en-US" altLang="zh-CN" smtClean="0">
                <a:latin typeface="华文新魏" pitchFamily="2" charset="-122"/>
              </a:rPr>
              <a:t>B</a:t>
            </a:r>
            <a:r>
              <a:rPr lang="zh-CN" altLang="en-US" smtClean="0">
                <a:latin typeface="华文新魏" pitchFamily="2" charset="-122"/>
              </a:rPr>
              <a:t>为</a:t>
            </a:r>
            <a:r>
              <a:rPr lang="en-US" altLang="zh-CN" smtClean="0">
                <a:latin typeface="华文新魏" pitchFamily="2" charset="-122"/>
              </a:rPr>
              <a:t>A</a:t>
            </a:r>
            <a:r>
              <a:rPr lang="zh-CN" altLang="en-US" smtClean="0">
                <a:latin typeface="华文新魏" pitchFamily="2" charset="-122"/>
              </a:rPr>
              <a:t>的逆矩阵，当然，</a:t>
            </a:r>
            <a:r>
              <a:rPr lang="en-US" altLang="zh-CN" smtClean="0">
                <a:latin typeface="华文新魏" pitchFamily="2" charset="-122"/>
              </a:rPr>
              <a:t>A</a:t>
            </a:r>
            <a:r>
              <a:rPr lang="zh-CN" altLang="en-US" smtClean="0">
                <a:latin typeface="华文新魏" pitchFamily="2" charset="-122"/>
              </a:rPr>
              <a:t>也是</a:t>
            </a:r>
            <a:r>
              <a:rPr lang="en-US" altLang="zh-CN" smtClean="0">
                <a:latin typeface="华文新魏" pitchFamily="2" charset="-122"/>
              </a:rPr>
              <a:t>B</a:t>
            </a:r>
            <a:r>
              <a:rPr lang="zh-CN" altLang="en-US" smtClean="0">
                <a:latin typeface="华文新魏" pitchFamily="2" charset="-122"/>
              </a:rPr>
              <a:t>的逆矩阵。求方阵</a:t>
            </a:r>
            <a:r>
              <a:rPr lang="en-US" altLang="zh-CN" smtClean="0">
                <a:latin typeface="华文新魏" pitchFamily="2" charset="-122"/>
              </a:rPr>
              <a:t>A</a:t>
            </a:r>
            <a:r>
              <a:rPr lang="zh-CN" altLang="en-US" smtClean="0">
                <a:latin typeface="华文新魏" pitchFamily="2" charset="-122"/>
              </a:rPr>
              <a:t>的逆矩阵可调用函数</a:t>
            </a:r>
            <a:r>
              <a:rPr lang="en-US" altLang="zh-CN" smtClean="0">
                <a:latin typeface="华文新魏" pitchFamily="2" charset="-122"/>
              </a:rPr>
              <a:t>inv(A)</a:t>
            </a:r>
            <a:r>
              <a:rPr lang="zh-CN" altLang="en-US" smtClean="0">
                <a:latin typeface="华文新魏" pitchFamily="2" charset="-122"/>
              </a:rPr>
              <a:t>。</a:t>
            </a:r>
          </a:p>
          <a:p>
            <a:endParaRPr lang="zh-CN" altLang="en-US" smtClean="0">
              <a:latin typeface="华文新魏"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	</a:t>
            </a:r>
            <a:r>
              <a:rPr lang="zh-CN" altLang="en-US" smtClean="0">
                <a:latin typeface="华文新魏" pitchFamily="2" charset="-122"/>
              </a:rPr>
              <a:t>矩阵的伪逆</a:t>
            </a:r>
          </a:p>
          <a:p>
            <a:r>
              <a:rPr lang="zh-CN" altLang="en-US" smtClean="0">
                <a:latin typeface="华文新魏" pitchFamily="2" charset="-122"/>
              </a:rPr>
              <a:t>如果矩阵</a:t>
            </a:r>
            <a:r>
              <a:rPr lang="en-US" altLang="zh-CN" smtClean="0">
                <a:latin typeface="华文新魏" pitchFamily="2" charset="-122"/>
              </a:rPr>
              <a:t>A</a:t>
            </a:r>
            <a:r>
              <a:rPr lang="zh-CN" altLang="en-US" smtClean="0">
                <a:latin typeface="华文新魏" pitchFamily="2" charset="-122"/>
              </a:rPr>
              <a:t>不是一个方阵，或者</a:t>
            </a:r>
            <a:r>
              <a:rPr lang="en-US" altLang="zh-CN" smtClean="0">
                <a:latin typeface="华文新魏" pitchFamily="2" charset="-122"/>
              </a:rPr>
              <a:t>A</a:t>
            </a:r>
            <a:r>
              <a:rPr lang="zh-CN" altLang="en-US" smtClean="0">
                <a:latin typeface="华文新魏" pitchFamily="2" charset="-122"/>
              </a:rPr>
              <a:t>是一个非满秩的方阵时，矩阵</a:t>
            </a:r>
            <a:r>
              <a:rPr lang="en-US" altLang="zh-CN" smtClean="0">
                <a:latin typeface="华文新魏" pitchFamily="2" charset="-122"/>
              </a:rPr>
              <a:t>A</a:t>
            </a:r>
            <a:r>
              <a:rPr lang="zh-CN" altLang="en-US" smtClean="0">
                <a:latin typeface="华文新魏" pitchFamily="2" charset="-122"/>
              </a:rPr>
              <a:t>没有逆矩阵，但可以找到一个与</a:t>
            </a:r>
            <a:r>
              <a:rPr lang="en-US" altLang="zh-CN" smtClean="0">
                <a:latin typeface="华文新魏" pitchFamily="2" charset="-122"/>
              </a:rPr>
              <a:t>A</a:t>
            </a:r>
            <a:r>
              <a:rPr lang="zh-CN" altLang="en-US" smtClean="0">
                <a:latin typeface="华文新魏" pitchFamily="2" charset="-122"/>
              </a:rPr>
              <a:t>的转置矩阵</a:t>
            </a:r>
            <a:r>
              <a:rPr lang="en-US" altLang="zh-CN" smtClean="0">
                <a:latin typeface="华文新魏" pitchFamily="2" charset="-122"/>
              </a:rPr>
              <a:t>A’</a:t>
            </a:r>
            <a:r>
              <a:rPr lang="zh-CN" altLang="en-US" smtClean="0">
                <a:latin typeface="华文新魏" pitchFamily="2" charset="-122"/>
              </a:rPr>
              <a:t>同型的矩阵</a:t>
            </a:r>
            <a:r>
              <a:rPr lang="en-US" altLang="zh-CN" smtClean="0">
                <a:latin typeface="华文新魏" pitchFamily="2" charset="-122"/>
              </a:rPr>
              <a:t>B</a:t>
            </a:r>
            <a:r>
              <a:rPr lang="zh-CN" altLang="en-US" smtClean="0">
                <a:latin typeface="华文新魏" pitchFamily="2" charset="-122"/>
              </a:rPr>
              <a:t>，使得：</a:t>
            </a:r>
            <a:r>
              <a:rPr lang="en-US" altLang="zh-CN" smtClean="0">
                <a:latin typeface="华文新魏" pitchFamily="2" charset="-122"/>
              </a:rPr>
              <a:t>ABA=A</a:t>
            </a:r>
            <a:r>
              <a:rPr lang="zh-CN" altLang="en-US" smtClean="0">
                <a:latin typeface="华文新魏" pitchFamily="2" charset="-122"/>
              </a:rPr>
              <a:t>，</a:t>
            </a:r>
            <a:r>
              <a:rPr lang="en-US" altLang="zh-CN" smtClean="0">
                <a:latin typeface="华文新魏" pitchFamily="2" charset="-122"/>
              </a:rPr>
              <a:t>BAB=B </a:t>
            </a:r>
            <a:r>
              <a:rPr lang="zh-CN" altLang="en-US" smtClean="0">
                <a:latin typeface="华文新魏" pitchFamily="2" charset="-122"/>
              </a:rPr>
              <a:t>此时称矩阵</a:t>
            </a:r>
            <a:r>
              <a:rPr lang="en-US" altLang="zh-CN" smtClean="0">
                <a:latin typeface="华文新魏" pitchFamily="2" charset="-122"/>
              </a:rPr>
              <a:t>B</a:t>
            </a:r>
            <a:r>
              <a:rPr lang="zh-CN" altLang="en-US" smtClean="0">
                <a:latin typeface="华文新魏" pitchFamily="2" charset="-122"/>
              </a:rPr>
              <a:t>为矩阵</a:t>
            </a:r>
            <a:r>
              <a:rPr lang="en-US" altLang="zh-CN" smtClean="0">
                <a:latin typeface="华文新魏" pitchFamily="2" charset="-122"/>
              </a:rPr>
              <a:t>A</a:t>
            </a:r>
            <a:r>
              <a:rPr lang="zh-CN" altLang="en-US" smtClean="0">
                <a:latin typeface="华文新魏" pitchFamily="2" charset="-122"/>
              </a:rPr>
              <a:t>的伪逆，也称为广义逆矩阵。在</a:t>
            </a:r>
            <a:r>
              <a:rPr lang="en-US" altLang="zh-CN" smtClean="0">
                <a:latin typeface="华文新魏" pitchFamily="2" charset="-122"/>
              </a:rPr>
              <a:t>MATLAB</a:t>
            </a:r>
            <a:r>
              <a:rPr lang="zh-CN" altLang="en-US" smtClean="0">
                <a:latin typeface="华文新魏" pitchFamily="2" charset="-122"/>
              </a:rPr>
              <a:t>中，求一个矩阵伪逆的函数是</a:t>
            </a:r>
            <a:r>
              <a:rPr lang="en-US" altLang="zh-CN" smtClean="0">
                <a:latin typeface="华文新魏" pitchFamily="2" charset="-122"/>
              </a:rPr>
              <a:t>pinv(A)</a:t>
            </a:r>
            <a:r>
              <a:rPr lang="zh-CN" altLang="en-US" smtClean="0">
                <a:latin typeface="华文新魏" pitchFamily="2" charset="-122"/>
              </a:rPr>
              <a:t>。</a:t>
            </a:r>
          </a:p>
          <a:p>
            <a:r>
              <a:rPr lang="en-US" altLang="zh-CN" smtClean="0">
                <a:latin typeface="华文新魏" pitchFamily="2" charset="-122"/>
              </a:rPr>
              <a:t>(3)	</a:t>
            </a:r>
            <a:r>
              <a:rPr lang="zh-CN" altLang="en-US" smtClean="0">
                <a:latin typeface="华文新魏" pitchFamily="2" charset="-122"/>
              </a:rPr>
              <a:t>用矩阵求逆方法求解线性方程组</a:t>
            </a:r>
          </a:p>
          <a:p>
            <a:r>
              <a:rPr lang="zh-CN" altLang="en-US" smtClean="0">
                <a:latin typeface="华文新魏" pitchFamily="2" charset="-122"/>
              </a:rPr>
              <a:t>在线性方程组</a:t>
            </a:r>
            <a:r>
              <a:rPr lang="en-US" altLang="zh-CN" smtClean="0">
                <a:latin typeface="华文新魏" pitchFamily="2" charset="-122"/>
              </a:rPr>
              <a:t>Ax=b</a:t>
            </a:r>
            <a:r>
              <a:rPr lang="zh-CN" altLang="en-US" smtClean="0">
                <a:latin typeface="华文新魏" pitchFamily="2" charset="-122"/>
              </a:rPr>
              <a:t>两边各左乘</a:t>
            </a:r>
            <a:r>
              <a:rPr lang="en-US" altLang="zh-CN" smtClean="0">
                <a:latin typeface="华文新魏" pitchFamily="2" charset="-122"/>
              </a:rPr>
              <a:t>A-1</a:t>
            </a:r>
            <a:r>
              <a:rPr lang="zh-CN" altLang="en-US" smtClean="0">
                <a:latin typeface="华文新魏" pitchFamily="2" charset="-122"/>
              </a:rPr>
              <a:t>，有：</a:t>
            </a:r>
          </a:p>
          <a:p>
            <a:r>
              <a:rPr lang="en-US" altLang="zh-CN" smtClean="0">
                <a:latin typeface="华文新魏" pitchFamily="2" charset="-122"/>
              </a:rPr>
              <a:t>A-1Ax=A-1b	</a:t>
            </a:r>
          </a:p>
          <a:p>
            <a:r>
              <a:rPr lang="zh-CN" altLang="en-US" smtClean="0">
                <a:latin typeface="华文新魏" pitchFamily="2" charset="-122"/>
              </a:rPr>
              <a:t>由于</a:t>
            </a:r>
            <a:r>
              <a:rPr lang="en-US" altLang="zh-CN" smtClean="0">
                <a:latin typeface="华文新魏" pitchFamily="2" charset="-122"/>
              </a:rPr>
              <a:t>A-1A=I</a:t>
            </a:r>
            <a:r>
              <a:rPr lang="zh-CN" altLang="en-US" smtClean="0">
                <a:latin typeface="华文新魏" pitchFamily="2" charset="-122"/>
              </a:rPr>
              <a:t>，故得：</a:t>
            </a:r>
          </a:p>
          <a:p>
            <a:r>
              <a:rPr lang="en-US" altLang="zh-CN" smtClean="0">
                <a:latin typeface="华文新魏" pitchFamily="2" charset="-122"/>
              </a:rPr>
              <a:t>x=A-1b</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4. </a:t>
            </a:r>
            <a:r>
              <a:rPr lang="zh-CN" altLang="en-US" smtClean="0">
                <a:latin typeface="华文新魏" pitchFamily="2" charset="-122"/>
              </a:rPr>
              <a:t>方阵的行列式</a:t>
            </a:r>
          </a:p>
          <a:p>
            <a:r>
              <a:rPr lang="zh-CN" altLang="en-US" smtClean="0">
                <a:latin typeface="华文新魏" pitchFamily="2" charset="-122"/>
              </a:rPr>
              <a:t>行列式在数学中，是由解线性方程组产生的一种算式。行列式的特性可以被概括为一个多次交替线性形式，这个本质使得行列式在欧几里德空间中可以成为描述“体积”的函数。</a:t>
            </a:r>
          </a:p>
          <a:p>
            <a:r>
              <a:rPr lang="zh-CN" altLang="en-US" smtClean="0">
                <a:latin typeface="华文新魏" pitchFamily="2" charset="-122"/>
              </a:rPr>
              <a:t>把一个方阵看作一个行列式，并对其按行列式的规则求值，这个值就称为矩阵所对应的行列式的值。在</a:t>
            </a:r>
            <a:r>
              <a:rPr lang="en-US" altLang="zh-CN" smtClean="0">
                <a:latin typeface="华文新魏" pitchFamily="2" charset="-122"/>
              </a:rPr>
              <a:t>MATLAB</a:t>
            </a:r>
            <a:r>
              <a:rPr lang="zh-CN" altLang="en-US" smtClean="0">
                <a:latin typeface="华文新魏" pitchFamily="2" charset="-122"/>
              </a:rPr>
              <a:t>中，求方阵</a:t>
            </a:r>
            <a:r>
              <a:rPr lang="en-US" altLang="zh-CN" smtClean="0">
                <a:latin typeface="华文新魏" pitchFamily="2" charset="-122"/>
              </a:rPr>
              <a:t>A</a:t>
            </a:r>
            <a:r>
              <a:rPr lang="zh-CN" altLang="en-US" smtClean="0">
                <a:latin typeface="华文新魏" pitchFamily="2" charset="-122"/>
              </a:rPr>
              <a:t>所对应的行列式的值的函数是</a:t>
            </a:r>
            <a:r>
              <a:rPr lang="en-US" altLang="zh-CN" smtClean="0">
                <a:latin typeface="华文新魏" pitchFamily="2" charset="-122"/>
              </a:rPr>
              <a:t>det(A)</a:t>
            </a:r>
            <a:r>
              <a:rPr lang="zh-CN" altLang="en-US" smtClean="0">
                <a:latin typeface="华文新魏" pitchFamily="2" charset="-122"/>
              </a:rPr>
              <a:t>。</a:t>
            </a:r>
          </a:p>
          <a:p>
            <a:r>
              <a:rPr lang="en-US" altLang="zh-CN" smtClean="0">
                <a:latin typeface="华文新魏" pitchFamily="2" charset="-122"/>
              </a:rPr>
              <a:t>5. </a:t>
            </a:r>
            <a:r>
              <a:rPr lang="zh-CN" altLang="en-US" smtClean="0">
                <a:latin typeface="华文新魏" pitchFamily="2" charset="-122"/>
              </a:rPr>
              <a:t>矩阵的秩与迹</a:t>
            </a:r>
          </a:p>
          <a:p>
            <a:r>
              <a:rPr lang="en-US" altLang="zh-CN" smtClean="0">
                <a:latin typeface="华文新魏" pitchFamily="2" charset="-122"/>
              </a:rPr>
              <a:t>(1)	</a:t>
            </a:r>
            <a:r>
              <a:rPr lang="zh-CN" altLang="en-US" smtClean="0">
                <a:latin typeface="华文新魏" pitchFamily="2" charset="-122"/>
              </a:rPr>
              <a:t>矩阵线性无关的行数与列数称为矩阵的秩。在</a:t>
            </a:r>
            <a:r>
              <a:rPr lang="en-US" altLang="zh-CN" smtClean="0">
                <a:latin typeface="华文新魏" pitchFamily="2" charset="-122"/>
              </a:rPr>
              <a:t>MATLAB</a:t>
            </a:r>
            <a:r>
              <a:rPr lang="zh-CN" altLang="en-US" smtClean="0">
                <a:latin typeface="华文新魏" pitchFamily="2" charset="-122"/>
              </a:rPr>
              <a:t>中，求矩阵秩的函数是</a:t>
            </a:r>
            <a:r>
              <a:rPr lang="en-US" altLang="zh-CN" smtClean="0">
                <a:latin typeface="华文新魏" pitchFamily="2" charset="-122"/>
              </a:rPr>
              <a:t>rank(A)</a:t>
            </a:r>
            <a:r>
              <a:rPr lang="zh-CN" altLang="en-US" smtClean="0">
                <a:latin typeface="华文新魏" pitchFamily="2" charset="-122"/>
              </a:rPr>
              <a:t>。</a:t>
            </a:r>
          </a:p>
          <a:p>
            <a:r>
              <a:rPr lang="en-US" altLang="zh-CN" smtClean="0">
                <a:latin typeface="华文新魏" pitchFamily="2" charset="-122"/>
              </a:rPr>
              <a:t>(2)	</a:t>
            </a:r>
            <a:r>
              <a:rPr lang="zh-CN" altLang="en-US" smtClean="0">
                <a:latin typeface="华文新魏" pitchFamily="2" charset="-122"/>
              </a:rPr>
              <a:t>矩阵的迹等于矩阵的对角线元素之和，也等于矩阵的特征值之和。在</a:t>
            </a:r>
            <a:r>
              <a:rPr lang="en-US" altLang="zh-CN" smtClean="0">
                <a:latin typeface="华文新魏" pitchFamily="2" charset="-122"/>
              </a:rPr>
              <a:t>MATLAB</a:t>
            </a:r>
            <a:r>
              <a:rPr lang="zh-CN" altLang="en-US" smtClean="0">
                <a:latin typeface="华文新魏" pitchFamily="2" charset="-122"/>
              </a:rPr>
              <a:t>中，求矩阵的迹的函数是</a:t>
            </a:r>
            <a:r>
              <a:rPr lang="en-US" altLang="zh-CN" smtClean="0">
                <a:latin typeface="华文新魏" pitchFamily="2" charset="-122"/>
              </a:rPr>
              <a:t>trace(A)</a:t>
            </a:r>
            <a:r>
              <a:rPr lang="zh-CN" altLang="en-US" smtClean="0">
                <a:latin typeface="华文新魏" pitchFamily="2" charset="-122"/>
              </a:rPr>
              <a:t>。</a:t>
            </a:r>
          </a:p>
          <a:p>
            <a:endParaRPr lang="zh-CN" altLang="en-US" smtClean="0">
              <a:latin typeface="华文新魏"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6. </a:t>
            </a:r>
            <a:r>
              <a:rPr lang="zh-CN" altLang="en-US" smtClean="0">
                <a:latin typeface="华文新魏" pitchFamily="2" charset="-122"/>
              </a:rPr>
              <a:t>向量和矩阵的范数</a:t>
            </a:r>
          </a:p>
          <a:p>
            <a:r>
              <a:rPr lang="zh-CN" altLang="en-US" smtClean="0">
                <a:latin typeface="华文新魏" pitchFamily="2" charset="-122"/>
              </a:rPr>
              <a:t>范数，是具有“长度”概念的函数。在线性代数、泛函分析及相关的数学领域，泛函是一个函数，其为矢量空间内的所有矢量赋予非零的正长度或大小。半范数反而可以为非零的矢量赋予零长度。</a:t>
            </a:r>
          </a:p>
          <a:p>
            <a:r>
              <a:rPr lang="zh-CN" altLang="en-US" smtClean="0">
                <a:latin typeface="华文新魏" pitchFamily="2" charset="-122"/>
              </a:rPr>
              <a:t>举一个简单的例子，在二维的欧氏几何空间 </a:t>
            </a:r>
            <a:r>
              <a:rPr lang="en-US" altLang="zh-CN" smtClean="0">
                <a:latin typeface="华文新魏" pitchFamily="2" charset="-122"/>
              </a:rPr>
              <a:t>R</a:t>
            </a:r>
            <a:r>
              <a:rPr lang="zh-CN" altLang="en-US" smtClean="0">
                <a:latin typeface="华文新魏" pitchFamily="2" charset="-122"/>
              </a:rPr>
              <a:t>就可定义欧氏范数。在这个矢量空间中的元素常常在笛卡儿坐标系统中被画成一个从原点出发的带有箭头的有向线段。每一个矢量的欧氏范数就是有向线段的长度。</a:t>
            </a:r>
          </a:p>
          <a:p>
            <a:r>
              <a:rPr lang="zh-CN" altLang="en-US" smtClean="0">
                <a:latin typeface="华文新魏" pitchFamily="2" charset="-122"/>
              </a:rPr>
              <a:t>其中定义范数的矢量空间就是赋范矢量空间。同样，其中定义半范数的矢量空间就是赋半范矢量空间。</a:t>
            </a:r>
          </a:p>
          <a:p>
            <a:r>
              <a:rPr lang="zh-CN" altLang="en-US" smtClean="0">
                <a:latin typeface="华文新魏" pitchFamily="2" charset="-122"/>
              </a:rPr>
              <a:t>矩阵或向量的范数用来度量矩阵或向量在某种意义下的长度。范数有多种方法定义，其定义不同，范数值也就不同。</a:t>
            </a:r>
          </a:p>
          <a:p>
            <a:endParaRPr lang="zh-CN" altLang="en-US" smtClean="0">
              <a:latin typeface="华文新魏"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(1)	</a:t>
            </a:r>
            <a:r>
              <a:rPr lang="zh-CN" altLang="en-US" smtClean="0">
                <a:latin typeface="华文新魏" pitchFamily="2" charset="-122"/>
              </a:rPr>
              <a:t>向量的</a:t>
            </a:r>
            <a:r>
              <a:rPr lang="en-US" altLang="zh-CN" smtClean="0">
                <a:latin typeface="华文新魏" pitchFamily="2" charset="-122"/>
              </a:rPr>
              <a:t>3</a:t>
            </a:r>
            <a:r>
              <a:rPr lang="zh-CN" altLang="en-US" smtClean="0">
                <a:latin typeface="华文新魏" pitchFamily="2" charset="-122"/>
              </a:rPr>
              <a:t>种常用范数及其计算函数 在</a:t>
            </a:r>
            <a:r>
              <a:rPr lang="en-US" altLang="zh-CN" smtClean="0">
                <a:latin typeface="华文新魏" pitchFamily="2" charset="-122"/>
              </a:rPr>
              <a:t>MATLAB</a:t>
            </a:r>
            <a:r>
              <a:rPr lang="zh-CN" altLang="en-US" smtClean="0">
                <a:latin typeface="华文新魏" pitchFamily="2" charset="-122"/>
              </a:rPr>
              <a:t>中，求向量范数的函数为：</a:t>
            </a:r>
          </a:p>
          <a:p>
            <a:r>
              <a:rPr lang="en-US" altLang="zh-CN" smtClean="0">
                <a:latin typeface="华文新魏" pitchFamily="2" charset="-122"/>
              </a:rPr>
              <a:t>•	cond(A,1)</a:t>
            </a:r>
            <a:r>
              <a:rPr lang="zh-CN" altLang="en-US" smtClean="0">
                <a:latin typeface="华文新魏" pitchFamily="2" charset="-122"/>
              </a:rPr>
              <a:t>：计算</a:t>
            </a:r>
            <a:r>
              <a:rPr lang="en-US" altLang="zh-CN" smtClean="0">
                <a:latin typeface="华文新魏" pitchFamily="2" charset="-122"/>
              </a:rPr>
              <a:t>A</a:t>
            </a:r>
            <a:r>
              <a:rPr lang="zh-CN" altLang="en-US" smtClean="0">
                <a:latin typeface="华文新魏" pitchFamily="2" charset="-122"/>
              </a:rPr>
              <a:t>的</a:t>
            </a:r>
            <a:r>
              <a:rPr lang="en-US" altLang="zh-CN" smtClean="0">
                <a:latin typeface="华文新魏" pitchFamily="2" charset="-122"/>
              </a:rPr>
              <a:t>1</a:t>
            </a:r>
            <a:r>
              <a:rPr lang="zh-CN" altLang="en-US" smtClean="0">
                <a:latin typeface="华文新魏" pitchFamily="2" charset="-122"/>
              </a:rPr>
              <a:t>阶范数下的条件数；</a:t>
            </a:r>
          </a:p>
          <a:p>
            <a:r>
              <a:rPr lang="en-US" altLang="zh-CN" smtClean="0">
                <a:latin typeface="华文新魏" pitchFamily="2" charset="-122"/>
              </a:rPr>
              <a:t>•	cond(A)</a:t>
            </a:r>
            <a:r>
              <a:rPr lang="zh-CN" altLang="en-US" smtClean="0">
                <a:latin typeface="华文新魏" pitchFamily="2" charset="-122"/>
              </a:rPr>
              <a:t>或</a:t>
            </a:r>
            <a:r>
              <a:rPr lang="en-US" altLang="zh-CN" smtClean="0">
                <a:latin typeface="华文新魏" pitchFamily="2" charset="-122"/>
              </a:rPr>
              <a:t>cond(A,2)</a:t>
            </a:r>
            <a:r>
              <a:rPr lang="zh-CN" altLang="en-US" smtClean="0">
                <a:latin typeface="华文新魏" pitchFamily="2" charset="-122"/>
              </a:rPr>
              <a:t>：计算</a:t>
            </a:r>
            <a:r>
              <a:rPr lang="en-US" altLang="zh-CN" smtClean="0">
                <a:latin typeface="华文新魏" pitchFamily="2" charset="-122"/>
              </a:rPr>
              <a:t>A</a:t>
            </a:r>
            <a:r>
              <a:rPr lang="zh-CN" altLang="en-US" smtClean="0">
                <a:latin typeface="华文新魏" pitchFamily="2" charset="-122"/>
              </a:rPr>
              <a:t>的</a:t>
            </a:r>
            <a:r>
              <a:rPr lang="en-US" altLang="zh-CN" smtClean="0">
                <a:latin typeface="华文新魏" pitchFamily="2" charset="-122"/>
              </a:rPr>
              <a:t>2</a:t>
            </a:r>
            <a:r>
              <a:rPr lang="zh-CN" altLang="en-US" smtClean="0">
                <a:latin typeface="华文新魏" pitchFamily="2" charset="-122"/>
              </a:rPr>
              <a:t>阶范数数下的条件数；</a:t>
            </a:r>
          </a:p>
          <a:p>
            <a:r>
              <a:rPr lang="en-US" altLang="zh-CN" smtClean="0">
                <a:latin typeface="华文新魏" pitchFamily="2" charset="-122"/>
              </a:rPr>
              <a:t>•	cond(A,inf)</a:t>
            </a:r>
            <a:r>
              <a:rPr lang="zh-CN" altLang="en-US" smtClean="0">
                <a:latin typeface="华文新魏" pitchFamily="2" charset="-122"/>
              </a:rPr>
              <a:t>：计算</a:t>
            </a:r>
            <a:r>
              <a:rPr lang="en-US" altLang="zh-CN" smtClean="0">
                <a:latin typeface="华文新魏" pitchFamily="2" charset="-122"/>
              </a:rPr>
              <a:t>A</a:t>
            </a:r>
            <a:r>
              <a:rPr lang="zh-CN" altLang="en-US" smtClean="0">
                <a:latin typeface="华文新魏" pitchFamily="2" charset="-122"/>
              </a:rPr>
              <a:t>的无穷阶范数下的条件数。</a:t>
            </a:r>
          </a:p>
          <a:p>
            <a:r>
              <a:rPr lang="en-US" altLang="zh-CN" smtClean="0">
                <a:latin typeface="华文新魏" pitchFamily="2" charset="-122"/>
              </a:rPr>
              <a:t>(2)	</a:t>
            </a:r>
            <a:r>
              <a:rPr lang="zh-CN" altLang="en-US" smtClean="0">
                <a:latin typeface="华文新魏" pitchFamily="2" charset="-122"/>
              </a:rPr>
              <a:t>矩阵的范数及其计算函数 </a:t>
            </a:r>
            <a:r>
              <a:rPr lang="en-US" altLang="zh-CN" smtClean="0">
                <a:latin typeface="华文新魏" pitchFamily="2" charset="-122"/>
              </a:rPr>
              <a:t>MATLAB</a:t>
            </a:r>
            <a:r>
              <a:rPr lang="zh-CN" altLang="en-US" smtClean="0">
                <a:latin typeface="华文新魏" pitchFamily="2" charset="-122"/>
              </a:rPr>
              <a:t>提供了求</a:t>
            </a:r>
            <a:r>
              <a:rPr lang="en-US" altLang="zh-CN" smtClean="0">
                <a:latin typeface="华文新魏" pitchFamily="2" charset="-122"/>
              </a:rPr>
              <a:t>3</a:t>
            </a:r>
            <a:r>
              <a:rPr lang="zh-CN" altLang="en-US" smtClean="0">
                <a:latin typeface="华文新魏" pitchFamily="2" charset="-122"/>
              </a:rPr>
              <a:t>种矩阵范数的函数，其函数调用格式与求向量的范数的函数完全相同。</a:t>
            </a:r>
          </a:p>
          <a:p>
            <a:r>
              <a:rPr lang="en-US" altLang="zh-CN" smtClean="0">
                <a:latin typeface="华文新魏" pitchFamily="2" charset="-122"/>
              </a:rPr>
              <a:t>(3)	</a:t>
            </a:r>
            <a:r>
              <a:rPr lang="zh-CN" altLang="en-US" smtClean="0">
                <a:latin typeface="华文新魏" pitchFamily="2" charset="-122"/>
              </a:rPr>
              <a:t>矩阵的条件数 在</a:t>
            </a:r>
            <a:r>
              <a:rPr lang="en-US" altLang="zh-CN" smtClean="0">
                <a:latin typeface="华文新魏" pitchFamily="2" charset="-122"/>
              </a:rPr>
              <a:t>MATLAB</a:t>
            </a:r>
            <a:r>
              <a:rPr lang="zh-CN" altLang="en-US" smtClean="0">
                <a:latin typeface="华文新魏" pitchFamily="2" charset="-122"/>
              </a:rPr>
              <a:t>中，计算矩阵</a:t>
            </a:r>
            <a:r>
              <a:rPr lang="en-US" altLang="zh-CN" smtClean="0">
                <a:latin typeface="华文新魏" pitchFamily="2" charset="-122"/>
              </a:rPr>
              <a:t>A</a:t>
            </a:r>
            <a:r>
              <a:rPr lang="zh-CN" altLang="en-US" smtClean="0">
                <a:latin typeface="华文新魏" pitchFamily="2" charset="-122"/>
              </a:rPr>
              <a:t>的</a:t>
            </a:r>
            <a:r>
              <a:rPr lang="en-US" altLang="zh-CN" smtClean="0">
                <a:latin typeface="华文新魏" pitchFamily="2" charset="-122"/>
              </a:rPr>
              <a:t>3</a:t>
            </a:r>
            <a:r>
              <a:rPr lang="zh-CN" altLang="en-US" smtClean="0">
                <a:latin typeface="华文新魏" pitchFamily="2" charset="-122"/>
              </a:rPr>
              <a:t>种条件数的函数是：</a:t>
            </a:r>
          </a:p>
          <a:p>
            <a:r>
              <a:rPr lang="en-US" altLang="zh-CN" smtClean="0">
                <a:latin typeface="华文新魏" pitchFamily="2" charset="-122"/>
              </a:rPr>
              <a:t>•	cond(A,1)</a:t>
            </a:r>
            <a:r>
              <a:rPr lang="zh-CN" altLang="en-US" smtClean="0">
                <a:latin typeface="华文新魏" pitchFamily="2" charset="-122"/>
              </a:rPr>
              <a:t>：计算</a:t>
            </a:r>
            <a:r>
              <a:rPr lang="en-US" altLang="zh-CN" smtClean="0">
                <a:latin typeface="华文新魏" pitchFamily="2" charset="-122"/>
              </a:rPr>
              <a:t>A</a:t>
            </a:r>
            <a:r>
              <a:rPr lang="zh-CN" altLang="en-US" smtClean="0">
                <a:latin typeface="华文新魏" pitchFamily="2" charset="-122"/>
              </a:rPr>
              <a:t>的</a:t>
            </a:r>
            <a:r>
              <a:rPr lang="en-US" altLang="zh-CN" smtClean="0">
                <a:latin typeface="华文新魏" pitchFamily="2" charset="-122"/>
              </a:rPr>
              <a:t>1</a:t>
            </a:r>
            <a:r>
              <a:rPr lang="zh-CN" altLang="en-US" smtClean="0">
                <a:latin typeface="华文新魏" pitchFamily="2" charset="-122"/>
              </a:rPr>
              <a:t>阶范数下的条件数；</a:t>
            </a:r>
          </a:p>
          <a:p>
            <a:r>
              <a:rPr lang="en-US" altLang="zh-CN" smtClean="0">
                <a:latin typeface="华文新魏" pitchFamily="2" charset="-122"/>
              </a:rPr>
              <a:t>•	cond(A)</a:t>
            </a:r>
            <a:r>
              <a:rPr lang="zh-CN" altLang="en-US" smtClean="0">
                <a:latin typeface="华文新魏" pitchFamily="2" charset="-122"/>
              </a:rPr>
              <a:t>或</a:t>
            </a:r>
            <a:r>
              <a:rPr lang="en-US" altLang="zh-CN" smtClean="0">
                <a:latin typeface="华文新魏" pitchFamily="2" charset="-122"/>
              </a:rPr>
              <a:t>cond(A,2)</a:t>
            </a:r>
            <a:r>
              <a:rPr lang="zh-CN" altLang="en-US" smtClean="0">
                <a:latin typeface="华文新魏" pitchFamily="2" charset="-122"/>
              </a:rPr>
              <a:t>：计算</a:t>
            </a:r>
            <a:r>
              <a:rPr lang="en-US" altLang="zh-CN" smtClean="0">
                <a:latin typeface="华文新魏" pitchFamily="2" charset="-122"/>
              </a:rPr>
              <a:t>A</a:t>
            </a:r>
            <a:r>
              <a:rPr lang="zh-CN" altLang="en-US" smtClean="0">
                <a:latin typeface="华文新魏" pitchFamily="2" charset="-122"/>
              </a:rPr>
              <a:t>的</a:t>
            </a:r>
            <a:r>
              <a:rPr lang="en-US" altLang="zh-CN" smtClean="0">
                <a:latin typeface="华文新魏" pitchFamily="2" charset="-122"/>
              </a:rPr>
              <a:t>2</a:t>
            </a:r>
            <a:r>
              <a:rPr lang="zh-CN" altLang="en-US" smtClean="0">
                <a:latin typeface="华文新魏" pitchFamily="2" charset="-122"/>
              </a:rPr>
              <a:t>阶范数数下的条件数；</a:t>
            </a:r>
          </a:p>
          <a:p>
            <a:r>
              <a:rPr lang="en-US" altLang="zh-CN" smtClean="0">
                <a:latin typeface="华文新魏" pitchFamily="2" charset="-122"/>
              </a:rPr>
              <a:t>cond(A,inf)</a:t>
            </a:r>
            <a:r>
              <a:rPr lang="zh-CN" altLang="en-US" smtClean="0">
                <a:latin typeface="华文新魏" pitchFamily="2" charset="-122"/>
              </a:rPr>
              <a:t>：计算</a:t>
            </a:r>
            <a:r>
              <a:rPr lang="en-US" altLang="zh-CN" smtClean="0">
                <a:latin typeface="华文新魏" pitchFamily="2" charset="-122"/>
              </a:rPr>
              <a:t>A</a:t>
            </a:r>
            <a:r>
              <a:rPr lang="zh-CN" altLang="en-US" smtClean="0">
                <a:latin typeface="华文新魏" pitchFamily="2" charset="-122"/>
              </a:rPr>
              <a:t>的无穷阶范数下的条件数。</a:t>
            </a:r>
          </a:p>
          <a:p>
            <a:endParaRPr lang="zh-CN" altLang="en-US" smtClean="0">
              <a:latin typeface="华文新魏"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7. </a:t>
            </a:r>
            <a:r>
              <a:rPr lang="zh-CN" altLang="en-US" smtClean="0">
                <a:latin typeface="华文新魏" pitchFamily="2" charset="-122"/>
              </a:rPr>
              <a:t>矩阵的特征值与特征向量</a:t>
            </a:r>
          </a:p>
          <a:p>
            <a:r>
              <a:rPr lang="zh-CN" altLang="en-US" smtClean="0">
                <a:latin typeface="华文新魏" pitchFamily="2" charset="-122"/>
              </a:rPr>
              <a:t>数学上，线性变换的特征向量</a:t>
            </a:r>
            <a:r>
              <a:rPr lang="en-US" altLang="zh-CN" smtClean="0">
                <a:latin typeface="华文新魏" pitchFamily="2" charset="-122"/>
              </a:rPr>
              <a:t>(</a:t>
            </a:r>
            <a:r>
              <a:rPr lang="zh-CN" altLang="en-US" smtClean="0">
                <a:latin typeface="华文新魏" pitchFamily="2" charset="-122"/>
              </a:rPr>
              <a:t>本征向量</a:t>
            </a:r>
            <a:r>
              <a:rPr lang="en-US" altLang="zh-CN" smtClean="0">
                <a:latin typeface="华文新魏" pitchFamily="2" charset="-122"/>
              </a:rPr>
              <a:t>)</a:t>
            </a:r>
            <a:r>
              <a:rPr lang="zh-CN" altLang="en-US" smtClean="0">
                <a:latin typeface="华文新魏" pitchFamily="2" charset="-122"/>
              </a:rPr>
              <a:t>是一个非退化的向量，其方向在该变换下不变。该向量在此变换下缩放的比例称为其特征值</a:t>
            </a:r>
            <a:r>
              <a:rPr lang="en-US" altLang="zh-CN" smtClean="0">
                <a:latin typeface="华文新魏" pitchFamily="2" charset="-122"/>
              </a:rPr>
              <a:t>(</a:t>
            </a:r>
            <a:r>
              <a:rPr lang="zh-CN" altLang="en-US" smtClean="0">
                <a:latin typeface="华文新魏" pitchFamily="2" charset="-122"/>
              </a:rPr>
              <a:t>本征值</a:t>
            </a:r>
            <a:r>
              <a:rPr lang="en-US" altLang="zh-CN" smtClean="0">
                <a:latin typeface="华文新魏" pitchFamily="2" charset="-122"/>
              </a:rPr>
              <a:t>)</a:t>
            </a:r>
            <a:r>
              <a:rPr lang="zh-CN" altLang="en-US" smtClean="0">
                <a:latin typeface="华文新魏" pitchFamily="2" charset="-122"/>
              </a:rPr>
              <a:t>。一个变换通常可以由其特征值和特征向量完全描述。特征空间是相同特征值的特征向量的集合。</a:t>
            </a:r>
          </a:p>
          <a:p>
            <a:r>
              <a:rPr lang="zh-CN" altLang="en-US" smtClean="0">
                <a:latin typeface="华文新魏" pitchFamily="2" charset="-122"/>
              </a:rPr>
              <a:t>在</a:t>
            </a:r>
            <a:r>
              <a:rPr lang="en-US" altLang="zh-CN" smtClean="0">
                <a:latin typeface="华文新魏" pitchFamily="2" charset="-122"/>
              </a:rPr>
              <a:t>MATLAB</a:t>
            </a:r>
            <a:r>
              <a:rPr lang="zh-CN" altLang="en-US" smtClean="0">
                <a:latin typeface="华文新魏" pitchFamily="2" charset="-122"/>
              </a:rPr>
              <a:t>中，计算矩阵</a:t>
            </a:r>
            <a:r>
              <a:rPr lang="en-US" altLang="zh-CN" smtClean="0">
                <a:latin typeface="华文新魏" pitchFamily="2" charset="-122"/>
              </a:rPr>
              <a:t>A</a:t>
            </a:r>
            <a:r>
              <a:rPr lang="zh-CN" altLang="en-US" smtClean="0">
                <a:latin typeface="华文新魏" pitchFamily="2" charset="-122"/>
              </a:rPr>
              <a:t>的特征值和特征向量的函数是</a:t>
            </a:r>
            <a:r>
              <a:rPr lang="en-US" altLang="zh-CN" smtClean="0">
                <a:latin typeface="华文新魏" pitchFamily="2" charset="-122"/>
              </a:rPr>
              <a:t>eig(A)</a:t>
            </a:r>
            <a:r>
              <a:rPr lang="zh-CN" altLang="en-US" smtClean="0">
                <a:latin typeface="华文新魏" pitchFamily="2" charset="-122"/>
              </a:rPr>
              <a:t>，常用的调用格式有</a:t>
            </a:r>
            <a:r>
              <a:rPr lang="en-US" altLang="zh-CN" smtClean="0">
                <a:latin typeface="华文新魏" pitchFamily="2" charset="-122"/>
              </a:rPr>
              <a:t>3</a:t>
            </a:r>
            <a:r>
              <a:rPr lang="zh-CN" altLang="en-US" smtClean="0">
                <a:latin typeface="华文新魏" pitchFamily="2" charset="-122"/>
              </a:rPr>
              <a:t>种：</a:t>
            </a:r>
          </a:p>
          <a:p>
            <a:r>
              <a:rPr lang="en-US" altLang="zh-CN" smtClean="0">
                <a:latin typeface="华文新魏" pitchFamily="2" charset="-122"/>
              </a:rPr>
              <a:t>(1)	E=eig(A)</a:t>
            </a:r>
            <a:r>
              <a:rPr lang="zh-CN" altLang="en-US" smtClean="0">
                <a:latin typeface="华文新魏" pitchFamily="2" charset="-122"/>
              </a:rPr>
              <a:t>：求矩阵</a:t>
            </a:r>
            <a:r>
              <a:rPr lang="en-US" altLang="zh-CN" smtClean="0">
                <a:latin typeface="华文新魏" pitchFamily="2" charset="-122"/>
              </a:rPr>
              <a:t>A</a:t>
            </a:r>
            <a:r>
              <a:rPr lang="zh-CN" altLang="en-US" smtClean="0">
                <a:latin typeface="华文新魏" pitchFamily="2" charset="-122"/>
              </a:rPr>
              <a:t>的全部特征值，构成向量</a:t>
            </a:r>
            <a:r>
              <a:rPr lang="en-US" altLang="zh-CN" smtClean="0">
                <a:latin typeface="华文新魏" pitchFamily="2" charset="-122"/>
              </a:rPr>
              <a:t>E</a:t>
            </a:r>
            <a:r>
              <a:rPr lang="zh-CN" altLang="en-US" smtClean="0">
                <a:latin typeface="华文新魏" pitchFamily="2" charset="-122"/>
              </a:rPr>
              <a:t>。</a:t>
            </a:r>
          </a:p>
          <a:p>
            <a:r>
              <a:rPr lang="en-US" altLang="zh-CN" smtClean="0">
                <a:latin typeface="华文新魏" pitchFamily="2" charset="-122"/>
              </a:rPr>
              <a:t>(2)	[V,D]=eig(A)</a:t>
            </a:r>
            <a:r>
              <a:rPr lang="zh-CN" altLang="en-US" smtClean="0">
                <a:latin typeface="华文新魏" pitchFamily="2" charset="-122"/>
              </a:rPr>
              <a:t>：求矩阵</a:t>
            </a:r>
            <a:r>
              <a:rPr lang="en-US" altLang="zh-CN" smtClean="0">
                <a:latin typeface="华文新魏" pitchFamily="2" charset="-122"/>
              </a:rPr>
              <a:t>A</a:t>
            </a:r>
            <a:r>
              <a:rPr lang="zh-CN" altLang="en-US" smtClean="0">
                <a:latin typeface="华文新魏" pitchFamily="2" charset="-122"/>
              </a:rPr>
              <a:t>的全部特征值，构成对角阵</a:t>
            </a:r>
            <a:r>
              <a:rPr lang="en-US" altLang="zh-CN" smtClean="0">
                <a:latin typeface="华文新魏" pitchFamily="2" charset="-122"/>
              </a:rPr>
              <a:t>D</a:t>
            </a:r>
            <a:r>
              <a:rPr lang="zh-CN" altLang="en-US" smtClean="0">
                <a:latin typeface="华文新魏" pitchFamily="2" charset="-122"/>
              </a:rPr>
              <a:t>，并求</a:t>
            </a:r>
            <a:r>
              <a:rPr lang="en-US" altLang="zh-CN" smtClean="0">
                <a:latin typeface="华文新魏" pitchFamily="2" charset="-122"/>
              </a:rPr>
              <a:t>A</a:t>
            </a:r>
            <a:r>
              <a:rPr lang="zh-CN" altLang="en-US" smtClean="0">
                <a:latin typeface="华文新魏" pitchFamily="2" charset="-122"/>
              </a:rPr>
              <a:t>的特征向量构成</a:t>
            </a:r>
            <a:r>
              <a:rPr lang="en-US" altLang="zh-CN" smtClean="0">
                <a:latin typeface="华文新魏" pitchFamily="2" charset="-122"/>
              </a:rPr>
              <a:t>V</a:t>
            </a:r>
            <a:r>
              <a:rPr lang="zh-CN" altLang="en-US" smtClean="0">
                <a:latin typeface="华文新魏" pitchFamily="2" charset="-122"/>
              </a:rPr>
              <a:t>的列向量。</a:t>
            </a:r>
          </a:p>
          <a:p>
            <a:r>
              <a:rPr lang="en-US" altLang="zh-CN" smtClean="0">
                <a:latin typeface="华文新魏" pitchFamily="2" charset="-122"/>
              </a:rPr>
              <a:t>(3)	[V,D]=eig(A,’nobalance’)</a:t>
            </a:r>
            <a:r>
              <a:rPr lang="zh-CN" altLang="en-US" smtClean="0">
                <a:latin typeface="华文新魏" pitchFamily="2" charset="-122"/>
              </a:rPr>
              <a:t>：与第</a:t>
            </a:r>
            <a:r>
              <a:rPr lang="en-US" altLang="zh-CN" smtClean="0">
                <a:latin typeface="华文新魏" pitchFamily="2" charset="-122"/>
              </a:rPr>
              <a:t>2</a:t>
            </a:r>
            <a:r>
              <a:rPr lang="zh-CN" altLang="en-US" smtClean="0">
                <a:latin typeface="华文新魏" pitchFamily="2" charset="-122"/>
              </a:rPr>
              <a:t>种格式类似，但第</a:t>
            </a:r>
            <a:r>
              <a:rPr lang="en-US" altLang="zh-CN" smtClean="0">
                <a:latin typeface="华文新魏" pitchFamily="2" charset="-122"/>
              </a:rPr>
              <a:t>2</a:t>
            </a:r>
            <a:r>
              <a:rPr lang="zh-CN" altLang="en-US" smtClean="0">
                <a:latin typeface="华文新魏" pitchFamily="2" charset="-122"/>
              </a:rPr>
              <a:t>种格式中先对</a:t>
            </a:r>
            <a:r>
              <a:rPr lang="en-US" altLang="zh-CN" smtClean="0">
                <a:latin typeface="华文新魏" pitchFamily="2" charset="-122"/>
              </a:rPr>
              <a:t>A</a:t>
            </a:r>
            <a:r>
              <a:rPr lang="zh-CN" altLang="en-US" smtClean="0">
                <a:latin typeface="华文新魏" pitchFamily="2" charset="-122"/>
              </a:rPr>
              <a:t>作相似变换后求矩阵</a:t>
            </a:r>
            <a:r>
              <a:rPr lang="en-US" altLang="zh-CN" smtClean="0">
                <a:latin typeface="华文新魏" pitchFamily="2" charset="-122"/>
              </a:rPr>
              <a:t>A</a:t>
            </a:r>
            <a:r>
              <a:rPr lang="zh-CN" altLang="en-US" smtClean="0">
                <a:latin typeface="华文新魏" pitchFamily="2" charset="-122"/>
              </a:rPr>
              <a:t>的特征值和特征向量，而格式</a:t>
            </a:r>
            <a:r>
              <a:rPr lang="en-US" altLang="zh-CN" smtClean="0">
                <a:latin typeface="华文新魏" pitchFamily="2" charset="-122"/>
              </a:rPr>
              <a:t>3</a:t>
            </a:r>
            <a:r>
              <a:rPr lang="zh-CN" altLang="en-US" smtClean="0">
                <a:latin typeface="华文新魏" pitchFamily="2" charset="-122"/>
              </a:rPr>
              <a:t>直接求矩阵</a:t>
            </a:r>
            <a:r>
              <a:rPr lang="en-US" altLang="zh-CN" smtClean="0">
                <a:latin typeface="华文新魏" pitchFamily="2" charset="-122"/>
              </a:rPr>
              <a:t>A</a:t>
            </a:r>
            <a:r>
              <a:rPr lang="zh-CN" altLang="en-US" smtClean="0">
                <a:latin typeface="华文新魏" pitchFamily="2" charset="-122"/>
              </a:rPr>
              <a:t>的特征值和特征向量。</a:t>
            </a:r>
          </a:p>
          <a:p>
            <a:endParaRPr lang="zh-CN" altLang="en-US" smtClean="0">
              <a:latin typeface="华文新魏"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712788" y="717550"/>
          <a:ext cx="8467725" cy="6140450"/>
        </p:xfrm>
        <a:graphic>
          <a:graphicData uri="http://schemas.openxmlformats.org/drawingml/2006/table">
            <a:tbl>
              <a:tblPr>
                <a:tableStyleId>{5C22544A-7EE6-4342-B048-85BDC9FD1C3A}</a:tableStyleId>
              </a:tblPr>
              <a:tblGrid>
                <a:gridCol w="4172808"/>
                <a:gridCol w="4294536"/>
              </a:tblGrid>
              <a:tr h="292315">
                <a:tc>
                  <a:txBody>
                    <a:bodyPr/>
                    <a:lstStyle/>
                    <a:p>
                      <a:pPr algn="ctr">
                        <a:spcAft>
                          <a:spcPts val="200"/>
                        </a:spcAft>
                      </a:pPr>
                      <a:r>
                        <a:rPr lang="zh-CN" sz="1600" kern="100" dirty="0">
                          <a:effectLst/>
                        </a:rPr>
                        <a:t>函</a:t>
                      </a:r>
                      <a:r>
                        <a:rPr lang="en-US" sz="1600" kern="100" dirty="0">
                          <a:effectLst/>
                        </a:rPr>
                        <a:t>  </a:t>
                      </a:r>
                      <a:r>
                        <a:rPr lang="zh-CN" sz="1600" kern="100" dirty="0">
                          <a:effectLst/>
                        </a:rPr>
                        <a:t>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a:t>
                      </a:r>
                      <a:r>
                        <a:rPr lang="en-US" sz="1600" kern="100">
                          <a:effectLst/>
                        </a:rPr>
                        <a:t>  </a:t>
                      </a:r>
                      <a:r>
                        <a:rPr lang="zh-CN" sz="1600" kern="100">
                          <a:effectLst/>
                        </a:rPr>
                        <a:t>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dirty="0">
                          <a:effectLst/>
                        </a:rPr>
                        <a:t>char</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创建字符串，将数值转变成为字符串</a:t>
                      </a:r>
                      <a:endParaRPr lang="zh-CN" sz="1600" kern="10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dirty="0">
                          <a:effectLst/>
                        </a:rPr>
                        <a:t>double</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将字符串转变成为</a:t>
                      </a:r>
                      <a:r>
                        <a:rPr lang="en-US" sz="1600" kern="100">
                          <a:effectLst/>
                        </a:rPr>
                        <a:t>Unicode</a:t>
                      </a:r>
                      <a:r>
                        <a:rPr lang="zh-CN" sz="1600" kern="100">
                          <a:effectLst/>
                        </a:rPr>
                        <a:t>数值</a:t>
                      </a:r>
                      <a:endParaRPr lang="zh-CN" sz="1600" kern="10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dirty="0">
                          <a:effectLst/>
                        </a:rPr>
                        <a:t>blanks</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创建空白的字符串</a:t>
                      </a:r>
                      <a:r>
                        <a:rPr lang="en-US" sz="1600" kern="100">
                          <a:effectLst/>
                        </a:rPr>
                        <a:t>(</a:t>
                      </a:r>
                      <a:r>
                        <a:rPr lang="zh-CN" sz="1600" kern="100">
                          <a:effectLst/>
                        </a:rPr>
                        <a:t>由空格组成</a:t>
                      </a:r>
                      <a:r>
                        <a:rPr lang="en-US"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dirty="0" err="1">
                          <a:effectLst/>
                        </a:rPr>
                        <a:t>deblank</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将字符串尾部的空格删除</a:t>
                      </a:r>
                      <a:endParaRPr lang="zh-CN" sz="1600" kern="10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dirty="0" err="1">
                          <a:effectLst/>
                        </a:rPr>
                        <a:t>ischar</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判断变量是否是字符类型</a:t>
                      </a:r>
                      <a:endParaRPr lang="zh-CN" sz="1600" kern="10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dirty="0" err="1">
                          <a:effectLst/>
                        </a:rPr>
                        <a:t>strcat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水平组合字符串，构成更长的字符向量</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dirty="0" err="1">
                          <a:effectLst/>
                        </a:rPr>
                        <a:t>strvcat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垂直组合字符串，构成字符串矩阵</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dirty="0" err="1">
                          <a:effectLst/>
                        </a:rPr>
                        <a:t>strcmp</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比较字符串，判断字符串是否一致</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dirty="0" err="1">
                          <a:effectLst/>
                        </a:rPr>
                        <a:t>strncmp</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比较字符串前</a:t>
                      </a:r>
                      <a:r>
                        <a:rPr lang="en-US" sz="1600" kern="100" dirty="0">
                          <a:effectLst/>
                        </a:rPr>
                        <a:t>n</a:t>
                      </a:r>
                      <a:r>
                        <a:rPr lang="zh-CN" sz="1600" kern="100" dirty="0">
                          <a:effectLst/>
                        </a:rPr>
                        <a:t>个字符，判断是否一致</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dirty="0" err="1">
                          <a:effectLst/>
                        </a:rPr>
                        <a:t>strcmpi</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比较字符串，比较时忽略字符的大小写</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70954">
                <a:tc>
                  <a:txBody>
                    <a:bodyPr/>
                    <a:lstStyle/>
                    <a:p>
                      <a:pPr algn="ctr">
                        <a:spcAft>
                          <a:spcPts val="200"/>
                        </a:spcAft>
                      </a:pPr>
                      <a:r>
                        <a:rPr lang="en-US" sz="1600" kern="100">
                          <a:effectLst/>
                        </a:rPr>
                        <a:t>strncmpi</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比较字符串前</a:t>
                      </a:r>
                      <a:r>
                        <a:rPr lang="en-US" sz="1600" kern="100" dirty="0">
                          <a:effectLst/>
                        </a:rPr>
                        <a:t>n</a:t>
                      </a:r>
                      <a:r>
                        <a:rPr lang="zh-CN" sz="1600" kern="100" dirty="0">
                          <a:effectLst/>
                        </a:rPr>
                        <a:t>个字符，比较时忽略字符的大小写</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70954">
                <a:tc>
                  <a:txBody>
                    <a:bodyPr/>
                    <a:lstStyle/>
                    <a:p>
                      <a:pPr algn="ctr">
                        <a:spcAft>
                          <a:spcPts val="200"/>
                        </a:spcAft>
                      </a:pPr>
                      <a:r>
                        <a:rPr lang="en-US" sz="1600" kern="100">
                          <a:effectLst/>
                        </a:rPr>
                        <a:t>findstr</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在较长的字符串中查寻较短的字符串出现的索引</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70954">
                <a:tc>
                  <a:txBody>
                    <a:bodyPr/>
                    <a:lstStyle/>
                    <a:p>
                      <a:pPr algn="ctr">
                        <a:spcAft>
                          <a:spcPts val="200"/>
                        </a:spcAft>
                      </a:pPr>
                      <a:r>
                        <a:rPr lang="en-US" sz="1600" kern="100">
                          <a:effectLst/>
                        </a:rPr>
                        <a:t>strfind</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在第一个字符串中查寻第二个字符串出现的索引</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a:effectLst/>
                        </a:rPr>
                        <a:t>strjust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对齐排列字符串</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a:effectLst/>
                        </a:rPr>
                        <a:t>strrep</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替换字符串中的子串</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a:effectLst/>
                        </a:rPr>
                        <a:t>strmatch</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查询匹配的字符串</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a:effectLst/>
                        </a:rPr>
                        <a:t>upper</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将字符串的字符都转变成为大写字符</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292315">
                <a:tc>
                  <a:txBody>
                    <a:bodyPr/>
                    <a:lstStyle/>
                    <a:p>
                      <a:pPr algn="ctr">
                        <a:spcAft>
                          <a:spcPts val="200"/>
                        </a:spcAft>
                      </a:pPr>
                      <a:r>
                        <a:rPr lang="en-US" sz="1600" kern="100" dirty="0">
                          <a:effectLst/>
                        </a:rPr>
                        <a:t>lower</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将字符串的字符都转变成为小写字符</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7" name="矩形 6"/>
          <p:cNvSpPr/>
          <p:nvPr/>
        </p:nvSpPr>
        <p:spPr>
          <a:xfrm>
            <a:off x="4221163" y="207963"/>
            <a:ext cx="2397125" cy="369887"/>
          </a:xfrm>
          <a:prstGeom prst="rect">
            <a:avLst/>
          </a:prstGeom>
        </p:spPr>
        <p:txBody>
          <a:bodyPr wrap="none">
            <a:spAutoFit/>
          </a:bodyPr>
          <a:lstStyle/>
          <a:p>
            <a:pPr algn="ctr" fontAlgn="auto">
              <a:spcBef>
                <a:spcPts val="0"/>
              </a:spcBef>
              <a:spcAft>
                <a:spcPts val="200"/>
              </a:spcAft>
              <a:defRPr/>
            </a:pPr>
            <a:r>
              <a:rPr lang="zh-CN" altLang="zh-CN" kern="100" dirty="0">
                <a:latin typeface="Times New Roman" panose="02020603050405020304" pitchFamily="18" charset="0"/>
                <a:ea typeface="黑体" panose="02010609060101010101" pitchFamily="49" charset="-122"/>
              </a:rPr>
              <a:t>表</a:t>
            </a:r>
            <a:r>
              <a:rPr lang="en-US" altLang="zh-CN" kern="100" dirty="0">
                <a:latin typeface="Times New Roman" panose="02020603050405020304" pitchFamily="18" charset="0"/>
                <a:ea typeface="黑体" panose="02010609060101010101" pitchFamily="49" charset="-122"/>
              </a:rPr>
              <a:t>2-1 </a:t>
            </a:r>
            <a:r>
              <a:rPr lang="zh-CN" altLang="zh-CN" kern="100" dirty="0">
                <a:latin typeface="Times New Roman" panose="02020603050405020304" pitchFamily="18" charset="0"/>
                <a:ea typeface="黑体" panose="02010609060101010101" pitchFamily="49" charset="-122"/>
              </a:rPr>
              <a:t>字符串操作函数</a:t>
            </a:r>
            <a:endParaRPr lang="zh-CN" altLang="zh-CN" sz="8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8. </a:t>
            </a:r>
            <a:r>
              <a:rPr lang="zh-CN" altLang="en-US" smtClean="0">
                <a:latin typeface="华文新魏" pitchFamily="2" charset="-122"/>
              </a:rPr>
              <a:t>矩阵的超越函数</a:t>
            </a:r>
          </a:p>
          <a:p>
            <a:r>
              <a:rPr lang="zh-CN" altLang="en-US" smtClean="0">
                <a:latin typeface="华文新魏" pitchFamily="2" charset="-122"/>
              </a:rPr>
              <a:t>在数学领域中</a:t>
            </a:r>
            <a:r>
              <a:rPr lang="en-US" altLang="zh-CN" smtClean="0">
                <a:latin typeface="华文新魏" pitchFamily="2" charset="-122"/>
              </a:rPr>
              <a:t>, </a:t>
            </a:r>
            <a:r>
              <a:rPr lang="zh-CN" altLang="en-US" smtClean="0">
                <a:latin typeface="华文新魏" pitchFamily="2" charset="-122"/>
              </a:rPr>
              <a:t>超越函数与代数函数相反</a:t>
            </a:r>
            <a:r>
              <a:rPr lang="en-US" altLang="zh-CN" smtClean="0">
                <a:latin typeface="华文新魏" pitchFamily="2" charset="-122"/>
              </a:rPr>
              <a:t>, </a:t>
            </a:r>
            <a:r>
              <a:rPr lang="zh-CN" altLang="en-US" smtClean="0">
                <a:latin typeface="华文新魏" pitchFamily="2" charset="-122"/>
              </a:rPr>
              <a:t>是指那些不满足任何以多项式方程的函数</a:t>
            </a:r>
            <a:r>
              <a:rPr lang="en-US" altLang="zh-CN" smtClean="0">
                <a:latin typeface="华文新魏" pitchFamily="2" charset="-122"/>
              </a:rPr>
              <a:t>, </a:t>
            </a:r>
            <a:r>
              <a:rPr lang="zh-CN" altLang="en-US" smtClean="0">
                <a:latin typeface="华文新魏" pitchFamily="2" charset="-122"/>
              </a:rPr>
              <a:t>即函数不满足以变量自身的多项式为系数的多项式方程</a:t>
            </a:r>
            <a:r>
              <a:rPr lang="en-US" altLang="zh-CN" smtClean="0">
                <a:latin typeface="华文新魏" pitchFamily="2" charset="-122"/>
              </a:rPr>
              <a:t>.</a:t>
            </a:r>
            <a:r>
              <a:rPr lang="zh-CN" altLang="en-US" smtClean="0">
                <a:latin typeface="华文新魏" pitchFamily="2" charset="-122"/>
              </a:rPr>
              <a:t>换句话说</a:t>
            </a:r>
            <a:r>
              <a:rPr lang="en-US" altLang="zh-CN" smtClean="0">
                <a:latin typeface="华文新魏" pitchFamily="2" charset="-122"/>
              </a:rPr>
              <a:t>, </a:t>
            </a:r>
            <a:r>
              <a:rPr lang="zh-CN" altLang="en-US" smtClean="0">
                <a:latin typeface="华文新魏" pitchFamily="2" charset="-122"/>
              </a:rPr>
              <a:t>超越函数就是</a:t>
            </a:r>
            <a:r>
              <a:rPr lang="en-US" altLang="zh-CN" smtClean="0">
                <a:latin typeface="华文新魏" pitchFamily="2" charset="-122"/>
              </a:rPr>
              <a:t>"</a:t>
            </a:r>
            <a:r>
              <a:rPr lang="zh-CN" altLang="en-US" smtClean="0">
                <a:latin typeface="华文新魏" pitchFamily="2" charset="-122"/>
              </a:rPr>
              <a:t>超出</a:t>
            </a:r>
            <a:r>
              <a:rPr lang="en-US" altLang="zh-CN" smtClean="0">
                <a:latin typeface="华文新魏" pitchFamily="2" charset="-122"/>
              </a:rPr>
              <a:t>"</a:t>
            </a:r>
            <a:r>
              <a:rPr lang="zh-CN" altLang="en-US" smtClean="0">
                <a:latin typeface="华文新魏" pitchFamily="2" charset="-122"/>
              </a:rPr>
              <a:t>代数函数范围的函数</a:t>
            </a:r>
            <a:r>
              <a:rPr lang="en-US" altLang="zh-CN" smtClean="0">
                <a:latin typeface="华文新魏" pitchFamily="2" charset="-122"/>
              </a:rPr>
              <a:t>, </a:t>
            </a:r>
            <a:r>
              <a:rPr lang="zh-CN" altLang="en-US" smtClean="0">
                <a:latin typeface="华文新魏" pitchFamily="2" charset="-122"/>
              </a:rPr>
              <a:t>也就是说函数不能表示为有限次的加、减、乘、除和开方的运算。</a:t>
            </a:r>
          </a:p>
          <a:p>
            <a:r>
              <a:rPr lang="en-US" altLang="zh-CN" smtClean="0">
                <a:latin typeface="华文新魏" pitchFamily="2" charset="-122"/>
              </a:rPr>
              <a:t>(1)	</a:t>
            </a:r>
            <a:r>
              <a:rPr lang="zh-CN" altLang="en-US" smtClean="0">
                <a:latin typeface="华文新魏" pitchFamily="2" charset="-122"/>
              </a:rPr>
              <a:t>矩阵平方根</a:t>
            </a:r>
          </a:p>
          <a:p>
            <a:r>
              <a:rPr lang="en-US" altLang="zh-CN" smtClean="0">
                <a:latin typeface="华文新魏" pitchFamily="2" charset="-122"/>
              </a:rPr>
              <a:t>sqrtm(A)</a:t>
            </a:r>
            <a:r>
              <a:rPr lang="zh-CN" altLang="en-US" smtClean="0">
                <a:latin typeface="华文新魏" pitchFamily="2" charset="-122"/>
              </a:rPr>
              <a:t>用来计算矩阵</a:t>
            </a:r>
            <a:r>
              <a:rPr lang="en-US" altLang="zh-CN" smtClean="0">
                <a:latin typeface="华文新魏" pitchFamily="2" charset="-122"/>
              </a:rPr>
              <a:t>A</a:t>
            </a:r>
            <a:r>
              <a:rPr lang="zh-CN" altLang="en-US" smtClean="0">
                <a:latin typeface="华文新魏" pitchFamily="2" charset="-122"/>
              </a:rPr>
              <a:t>的平方根。</a:t>
            </a:r>
          </a:p>
          <a:p>
            <a:r>
              <a:rPr lang="en-US" altLang="zh-CN" smtClean="0">
                <a:latin typeface="华文新魏" pitchFamily="2" charset="-122"/>
              </a:rPr>
              <a:t>(2)	</a:t>
            </a:r>
            <a:r>
              <a:rPr lang="zh-CN" altLang="en-US" smtClean="0">
                <a:latin typeface="华文新魏" pitchFamily="2" charset="-122"/>
              </a:rPr>
              <a:t>矩阵对数</a:t>
            </a:r>
          </a:p>
          <a:p>
            <a:r>
              <a:rPr lang="en-US" altLang="zh-CN" smtClean="0">
                <a:latin typeface="华文新魏" pitchFamily="2" charset="-122"/>
              </a:rPr>
              <a:t>logm(A)</a:t>
            </a:r>
            <a:r>
              <a:rPr lang="zh-CN" altLang="en-US" smtClean="0">
                <a:latin typeface="华文新魏" pitchFamily="2" charset="-122"/>
              </a:rPr>
              <a:t>计算矩阵</a:t>
            </a:r>
            <a:r>
              <a:rPr lang="en-US" altLang="zh-CN" smtClean="0">
                <a:latin typeface="华文新魏" pitchFamily="2" charset="-122"/>
              </a:rPr>
              <a:t>A</a:t>
            </a:r>
            <a:r>
              <a:rPr lang="zh-CN" altLang="en-US" smtClean="0">
                <a:latin typeface="华文新魏" pitchFamily="2" charset="-122"/>
              </a:rPr>
              <a:t>的自然对数。此函数输入参数的条件与输出结果间的关系和函数</a:t>
            </a:r>
            <a:r>
              <a:rPr lang="en-US" altLang="zh-CN" smtClean="0">
                <a:latin typeface="华文新魏" pitchFamily="2" charset="-122"/>
              </a:rPr>
              <a:t>sqrtm(A)</a:t>
            </a:r>
            <a:r>
              <a:rPr lang="zh-CN" altLang="en-US" smtClean="0">
                <a:latin typeface="华文新魏" pitchFamily="2" charset="-122"/>
              </a:rPr>
              <a:t>完全一样。</a:t>
            </a:r>
          </a:p>
          <a:p>
            <a:r>
              <a:rPr lang="en-US" altLang="zh-CN" smtClean="0">
                <a:latin typeface="华文新魏" pitchFamily="2" charset="-122"/>
              </a:rPr>
              <a:t>(3)	</a:t>
            </a:r>
            <a:r>
              <a:rPr lang="zh-CN" altLang="en-US" smtClean="0">
                <a:latin typeface="华文新魏" pitchFamily="2" charset="-122"/>
              </a:rPr>
              <a:t>矩阵指数</a:t>
            </a:r>
          </a:p>
          <a:p>
            <a:r>
              <a:rPr lang="en-US" altLang="zh-CN" smtClean="0">
                <a:latin typeface="华文新魏" pitchFamily="2" charset="-122"/>
              </a:rPr>
              <a:t>expm(A)</a:t>
            </a:r>
            <a:r>
              <a:rPr lang="zh-CN" altLang="en-US" smtClean="0">
                <a:latin typeface="华文新魏" pitchFamily="2" charset="-122"/>
              </a:rPr>
              <a:t>、</a:t>
            </a:r>
            <a:r>
              <a:rPr lang="en-US" altLang="zh-CN" smtClean="0">
                <a:latin typeface="华文新魏" pitchFamily="2" charset="-122"/>
              </a:rPr>
              <a:t>expm1(A)</a:t>
            </a:r>
            <a:r>
              <a:rPr lang="zh-CN" altLang="en-US" smtClean="0">
                <a:latin typeface="华文新魏" pitchFamily="2" charset="-122"/>
              </a:rPr>
              <a:t>、</a:t>
            </a:r>
            <a:r>
              <a:rPr lang="en-US" altLang="zh-CN" smtClean="0">
                <a:latin typeface="华文新魏" pitchFamily="2" charset="-122"/>
              </a:rPr>
              <a:t>expm2(A)</a:t>
            </a:r>
            <a:r>
              <a:rPr lang="zh-CN" altLang="en-US" smtClean="0">
                <a:latin typeface="华文新魏" pitchFamily="2" charset="-122"/>
              </a:rPr>
              <a:t>、</a:t>
            </a:r>
            <a:r>
              <a:rPr lang="en-US" altLang="zh-CN" smtClean="0">
                <a:latin typeface="华文新魏" pitchFamily="2" charset="-122"/>
              </a:rPr>
              <a:t>expm3(A)</a:t>
            </a:r>
            <a:r>
              <a:rPr lang="zh-CN" altLang="en-US" smtClean="0">
                <a:latin typeface="华文新魏" pitchFamily="2" charset="-122"/>
              </a:rPr>
              <a:t>的功能都求矩阵指数</a:t>
            </a:r>
            <a:r>
              <a:rPr lang="en-US" altLang="zh-CN" smtClean="0">
                <a:latin typeface="华文新魏" pitchFamily="2" charset="-122"/>
              </a:rPr>
              <a:t>e^A</a:t>
            </a:r>
            <a:r>
              <a:rPr lang="zh-CN" altLang="en-US" smtClean="0">
                <a:latin typeface="华文新魏" pitchFamily="2" charset="-122"/>
              </a:rPr>
              <a:t>。</a:t>
            </a:r>
          </a:p>
          <a:p>
            <a:endParaRPr lang="zh-CN" altLang="en-US" smtClean="0">
              <a:latin typeface="华文新魏"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内容占位符 2"/>
          <p:cNvSpPr>
            <a:spLocks noGrp="1"/>
          </p:cNvSpPr>
          <p:nvPr>
            <p:ph idx="1"/>
          </p:nvPr>
        </p:nvSpPr>
        <p:spPr>
          <a:xfrm>
            <a:off x="725488" y="1039813"/>
            <a:ext cx="8596312" cy="4924425"/>
          </a:xfrm>
        </p:spPr>
        <p:txBody>
          <a:bodyPr/>
          <a:lstStyle/>
          <a:p>
            <a:r>
              <a:rPr lang="zh-CN" altLang="en-US" smtClean="0">
                <a:latin typeface="华文新魏" pitchFamily="2" charset="-122"/>
              </a:rPr>
              <a:t>原理介绍：</a:t>
            </a:r>
          </a:p>
          <a:p>
            <a:r>
              <a:rPr lang="en-US" altLang="zh-CN" smtClean="0">
                <a:latin typeface="华文新魏" pitchFamily="2" charset="-122"/>
              </a:rPr>
              <a:t>expm( )</a:t>
            </a:r>
            <a:r>
              <a:rPr lang="zh-CN" altLang="en-US" smtClean="0">
                <a:latin typeface="华文新魏" pitchFamily="2" charset="-122"/>
              </a:rPr>
              <a:t>是按照下面的方式来计算的</a:t>
            </a:r>
          </a:p>
          <a:p>
            <a:r>
              <a:rPr lang="en-US" altLang="zh-CN" smtClean="0">
                <a:latin typeface="华文新魏" pitchFamily="2" charset="-122"/>
              </a:rPr>
              <a:t>[V,D] = EIG(X) </a:t>
            </a:r>
          </a:p>
          <a:p>
            <a:r>
              <a:rPr lang="en-US" altLang="zh-CN" smtClean="0">
                <a:latin typeface="华文新魏" pitchFamily="2" charset="-122"/>
              </a:rPr>
              <a:t>EXPM(X) = V*diag(exp(diag(D)))/V</a:t>
            </a:r>
          </a:p>
          <a:p>
            <a:r>
              <a:rPr lang="en-US" altLang="zh-CN" smtClean="0">
                <a:latin typeface="华文新魏" pitchFamily="2" charset="-122"/>
              </a:rPr>
              <a:t>V</a:t>
            </a:r>
            <a:r>
              <a:rPr lang="zh-CN" altLang="en-US" smtClean="0">
                <a:latin typeface="华文新魏" pitchFamily="2" charset="-122"/>
              </a:rPr>
              <a:t>：</a:t>
            </a:r>
            <a:r>
              <a:rPr lang="en-US" altLang="zh-CN" smtClean="0">
                <a:latin typeface="华文新魏" pitchFamily="2" charset="-122"/>
              </a:rPr>
              <a:t>X</a:t>
            </a:r>
            <a:r>
              <a:rPr lang="zh-CN" altLang="en-US" smtClean="0">
                <a:latin typeface="华文新魏" pitchFamily="2" charset="-122"/>
              </a:rPr>
              <a:t>的特征向量</a:t>
            </a:r>
          </a:p>
          <a:p>
            <a:r>
              <a:rPr lang="en-US" altLang="zh-CN" smtClean="0">
                <a:latin typeface="华文新魏" pitchFamily="2" charset="-122"/>
              </a:rPr>
              <a:t>D</a:t>
            </a:r>
            <a:r>
              <a:rPr lang="zh-CN" altLang="en-US" smtClean="0">
                <a:latin typeface="华文新魏" pitchFamily="2" charset="-122"/>
              </a:rPr>
              <a:t>：对应的特征徝</a:t>
            </a:r>
          </a:p>
          <a:p>
            <a:r>
              <a:rPr lang="en-US" altLang="zh-CN" smtClean="0">
                <a:latin typeface="华文新魏" pitchFamily="2" charset="-122"/>
              </a:rPr>
              <a:t>(4)	</a:t>
            </a:r>
            <a:r>
              <a:rPr lang="zh-CN" altLang="en-US" smtClean="0">
                <a:latin typeface="华文新魏" pitchFamily="2" charset="-122"/>
              </a:rPr>
              <a:t>普通矩阵函数</a:t>
            </a:r>
          </a:p>
          <a:p>
            <a:r>
              <a:rPr lang="en-US" altLang="zh-CN" smtClean="0">
                <a:latin typeface="华文新魏" pitchFamily="2" charset="-122"/>
              </a:rPr>
              <a:t>funm(A,‘fun’)</a:t>
            </a:r>
            <a:r>
              <a:rPr lang="zh-CN" altLang="en-US" smtClean="0">
                <a:latin typeface="华文新魏" pitchFamily="2" charset="-122"/>
              </a:rPr>
              <a:t>用来计算直接作用于矩阵</a:t>
            </a:r>
            <a:r>
              <a:rPr lang="en-US" altLang="zh-CN" smtClean="0">
                <a:latin typeface="华文新魏" pitchFamily="2" charset="-122"/>
              </a:rPr>
              <a:t>A</a:t>
            </a:r>
            <a:r>
              <a:rPr lang="zh-CN" altLang="en-US" smtClean="0">
                <a:latin typeface="华文新魏" pitchFamily="2" charset="-122"/>
              </a:rPr>
              <a:t>的由‘</a:t>
            </a:r>
            <a:r>
              <a:rPr lang="en-US" altLang="zh-CN" smtClean="0">
                <a:latin typeface="华文新魏" pitchFamily="2" charset="-122"/>
              </a:rPr>
              <a:t>fun’</a:t>
            </a:r>
            <a:r>
              <a:rPr lang="zh-CN" altLang="en-US" smtClean="0">
                <a:latin typeface="华文新魏" pitchFamily="2" charset="-122"/>
              </a:rPr>
              <a:t>指定的超越函数值。当</a:t>
            </a:r>
            <a:r>
              <a:rPr lang="en-US" altLang="zh-CN" smtClean="0">
                <a:latin typeface="华文新魏" pitchFamily="2" charset="-122"/>
              </a:rPr>
              <a:t>fun</a:t>
            </a:r>
            <a:r>
              <a:rPr lang="zh-CN" altLang="en-US" smtClean="0">
                <a:latin typeface="华文新魏" pitchFamily="2" charset="-122"/>
              </a:rPr>
              <a:t>取</a:t>
            </a:r>
            <a:r>
              <a:rPr lang="en-US" altLang="zh-CN" smtClean="0">
                <a:latin typeface="华文新魏" pitchFamily="2" charset="-122"/>
              </a:rPr>
              <a:t>sqrt</a:t>
            </a:r>
            <a:r>
              <a:rPr lang="zh-CN" altLang="en-US" smtClean="0">
                <a:latin typeface="华文新魏" pitchFamily="2" charset="-122"/>
              </a:rPr>
              <a:t>时，</a:t>
            </a:r>
            <a:r>
              <a:rPr lang="en-US" altLang="zh-CN" smtClean="0">
                <a:latin typeface="华文新魏" pitchFamily="2" charset="-122"/>
              </a:rPr>
              <a:t>funm(A,‘sqrt’)</a:t>
            </a:r>
            <a:r>
              <a:rPr lang="zh-CN" altLang="en-US" smtClean="0">
                <a:latin typeface="华文新魏" pitchFamily="2" charset="-122"/>
              </a:rPr>
              <a:t>可以计算矩阵</a:t>
            </a:r>
            <a:r>
              <a:rPr lang="en-US" altLang="zh-CN" smtClean="0">
                <a:latin typeface="华文新魏" pitchFamily="2" charset="-122"/>
              </a:rPr>
              <a:t>A</a:t>
            </a:r>
            <a:r>
              <a:rPr lang="zh-CN" altLang="en-US" smtClean="0">
                <a:latin typeface="华文新魏" pitchFamily="2" charset="-122"/>
              </a:rPr>
              <a:t>的平方根，与</a:t>
            </a:r>
            <a:r>
              <a:rPr lang="en-US" altLang="zh-CN" smtClean="0">
                <a:latin typeface="华文新魏" pitchFamily="2" charset="-122"/>
              </a:rPr>
              <a:t>sqrtm(A)</a:t>
            </a:r>
            <a:r>
              <a:rPr lang="zh-CN" altLang="en-US" smtClean="0">
                <a:latin typeface="华文新魏" pitchFamily="2" charset="-122"/>
              </a:rPr>
              <a:t>的计算结果一样。</a:t>
            </a:r>
          </a:p>
          <a:p>
            <a:endParaRPr lang="zh-CN" altLang="en-US" smtClean="0">
              <a:latin typeface="华文新魏"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2.3.4 </a:t>
            </a:r>
            <a:r>
              <a:rPr lang="zh-CN" altLang="en-US" smtClean="0">
                <a:latin typeface="华文新魏" pitchFamily="2" charset="-122"/>
              </a:rPr>
              <a:t>稀疏矩阵及其运算</a:t>
            </a:r>
          </a:p>
          <a:p>
            <a:r>
              <a:rPr lang="zh-CN" altLang="en-US" smtClean="0">
                <a:latin typeface="华文新魏" pitchFamily="2" charset="-122"/>
              </a:rPr>
              <a:t>对于一个 </a:t>
            </a:r>
            <a:r>
              <a:rPr lang="en-US" altLang="zh-CN" smtClean="0">
                <a:latin typeface="华文新魏" pitchFamily="2" charset="-122"/>
              </a:rPr>
              <a:t>n </a:t>
            </a:r>
            <a:r>
              <a:rPr lang="zh-CN" altLang="en-US" smtClean="0">
                <a:latin typeface="华文新魏" pitchFamily="2" charset="-122"/>
              </a:rPr>
              <a:t>阶矩阵，通常需要 </a:t>
            </a:r>
            <a:r>
              <a:rPr lang="en-US" altLang="zh-CN" smtClean="0">
                <a:latin typeface="华文新魏" pitchFamily="2" charset="-122"/>
              </a:rPr>
              <a:t>n2 </a:t>
            </a:r>
            <a:r>
              <a:rPr lang="zh-CN" altLang="en-US" smtClean="0">
                <a:latin typeface="华文新魏" pitchFamily="2" charset="-122"/>
              </a:rPr>
              <a:t>的存储空间，当 </a:t>
            </a:r>
            <a:r>
              <a:rPr lang="en-US" altLang="zh-CN" smtClean="0">
                <a:latin typeface="华文新魏" pitchFamily="2" charset="-122"/>
              </a:rPr>
              <a:t>n </a:t>
            </a:r>
            <a:r>
              <a:rPr lang="zh-CN" altLang="en-US" smtClean="0">
                <a:latin typeface="华文新魏" pitchFamily="2" charset="-122"/>
              </a:rPr>
              <a:t>很大时，进行矩阵运算时会占用大量的内存空间和运算时间。在许多实际问题中遇到的大规模矩阵中通常含有大量</a:t>
            </a:r>
            <a:r>
              <a:rPr lang="en-US" altLang="zh-CN" smtClean="0">
                <a:latin typeface="华文新魏" pitchFamily="2" charset="-122"/>
              </a:rPr>
              <a:t>0</a:t>
            </a:r>
            <a:r>
              <a:rPr lang="zh-CN" altLang="en-US" smtClean="0">
                <a:latin typeface="华文新魏" pitchFamily="2" charset="-122"/>
              </a:rPr>
              <a:t>元素，这样的矩阵称为稀疏矩阵。</a:t>
            </a:r>
            <a:r>
              <a:rPr lang="en-US" altLang="zh-CN" smtClean="0">
                <a:latin typeface="华文新魏" pitchFamily="2" charset="-122"/>
              </a:rPr>
              <a:t>MATLAB</a:t>
            </a:r>
            <a:r>
              <a:rPr lang="zh-CN" altLang="en-US" smtClean="0">
                <a:latin typeface="华文新魏" pitchFamily="2" charset="-122"/>
              </a:rPr>
              <a:t>支持稀疏矩阵，只存储矩阵的非零元素。由于不存储那些”</a:t>
            </a:r>
            <a:r>
              <a:rPr lang="en-US" altLang="zh-CN" smtClean="0">
                <a:latin typeface="华文新魏" pitchFamily="2" charset="-122"/>
              </a:rPr>
              <a:t>0″</a:t>
            </a:r>
            <a:r>
              <a:rPr lang="zh-CN" altLang="en-US" smtClean="0">
                <a:latin typeface="华文新魏" pitchFamily="2" charset="-122"/>
              </a:rPr>
              <a:t>元素，也不对它们进行操作，从而节省内存空间和计算时间，其计算的复杂性和代价仅仅取决于稀疏矩阵的非零元素的个数，这在矩阵的存储空间和计算时间上都有很大的优点。</a:t>
            </a:r>
          </a:p>
          <a:p>
            <a:r>
              <a:rPr lang="zh-CN" altLang="en-US" smtClean="0">
                <a:latin typeface="华文新魏" pitchFamily="2" charset="-122"/>
              </a:rPr>
              <a:t>矩阵的密度定义为矩阵中非零元素的个数除以矩阵中总的元素个数。对于低密度的矩阵，采用稀疏方式存储是一种很好的选择。</a:t>
            </a:r>
          </a:p>
          <a:p>
            <a:endParaRPr lang="zh-CN" altLang="en-US" smtClean="0">
              <a:latin typeface="华文新魏"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1. </a:t>
            </a:r>
            <a:r>
              <a:rPr lang="zh-CN" altLang="en-US" smtClean="0">
                <a:latin typeface="华文新魏" pitchFamily="2" charset="-122"/>
              </a:rPr>
              <a:t>稀疏矩阵的创建</a:t>
            </a:r>
          </a:p>
          <a:p>
            <a:r>
              <a:rPr lang="zh-CN" altLang="en-US" smtClean="0">
                <a:latin typeface="华文新魏" pitchFamily="2" charset="-122"/>
              </a:rPr>
              <a:t>稀疏矩阵的创建具有多种方法，下面将一一介绍，大家应在学习后灵活应用。</a:t>
            </a:r>
          </a:p>
          <a:p>
            <a:r>
              <a:rPr lang="en-US" altLang="zh-CN" smtClean="0">
                <a:latin typeface="华文新魏" pitchFamily="2" charset="-122"/>
              </a:rPr>
              <a:t>(1)	</a:t>
            </a:r>
            <a:r>
              <a:rPr lang="zh-CN" altLang="en-US" smtClean="0">
                <a:latin typeface="华文新魏" pitchFamily="2" charset="-122"/>
              </a:rPr>
              <a:t>将完全存储方式转化为稀疏存储方式</a:t>
            </a:r>
          </a:p>
          <a:p>
            <a:r>
              <a:rPr lang="zh-CN" altLang="en-US" smtClean="0">
                <a:latin typeface="华文新魏" pitchFamily="2" charset="-122"/>
              </a:rPr>
              <a:t>函数</a:t>
            </a:r>
            <a:r>
              <a:rPr lang="en-US" altLang="zh-CN" smtClean="0">
                <a:latin typeface="华文新魏" pitchFamily="2" charset="-122"/>
              </a:rPr>
              <a:t>A=sparse(S)</a:t>
            </a:r>
            <a:r>
              <a:rPr lang="zh-CN" altLang="en-US" smtClean="0">
                <a:latin typeface="华文新魏" pitchFamily="2" charset="-122"/>
              </a:rPr>
              <a:t>能将矩阵</a:t>
            </a:r>
            <a:r>
              <a:rPr lang="en-US" altLang="zh-CN" smtClean="0">
                <a:latin typeface="华文新魏" pitchFamily="2" charset="-122"/>
              </a:rPr>
              <a:t>S</a:t>
            </a:r>
            <a:r>
              <a:rPr lang="zh-CN" altLang="en-US" smtClean="0">
                <a:latin typeface="华文新魏" pitchFamily="2" charset="-122"/>
              </a:rPr>
              <a:t>转化为稀疏存储方式的矩阵</a:t>
            </a:r>
            <a:r>
              <a:rPr lang="en-US" altLang="zh-CN" smtClean="0">
                <a:latin typeface="华文新魏" pitchFamily="2" charset="-122"/>
              </a:rPr>
              <a:t>A</a:t>
            </a:r>
            <a:r>
              <a:rPr lang="zh-CN" altLang="en-US" smtClean="0">
                <a:latin typeface="华文新魏" pitchFamily="2" charset="-122"/>
              </a:rPr>
              <a:t>。当矩阵</a:t>
            </a:r>
            <a:r>
              <a:rPr lang="en-US" altLang="zh-CN" smtClean="0">
                <a:latin typeface="华文新魏" pitchFamily="2" charset="-122"/>
              </a:rPr>
              <a:t>S</a:t>
            </a:r>
            <a:r>
              <a:rPr lang="zh-CN" altLang="en-US" smtClean="0">
                <a:latin typeface="华文新魏" pitchFamily="2" charset="-122"/>
              </a:rPr>
              <a:t>是稀疏存储方式时，则函数调用相当于</a:t>
            </a:r>
            <a:r>
              <a:rPr lang="en-US" altLang="zh-CN" smtClean="0">
                <a:latin typeface="华文新魏" pitchFamily="2" charset="-122"/>
              </a:rPr>
              <a:t>A=S</a:t>
            </a:r>
            <a:r>
              <a:rPr lang="zh-CN" altLang="en-US" smtClean="0">
                <a:latin typeface="华文新魏" pitchFamily="2" charset="-122"/>
              </a:rPr>
              <a:t>。</a:t>
            </a:r>
            <a:r>
              <a:rPr lang="en-US" altLang="zh-CN" smtClean="0">
                <a:latin typeface="华文新魏" pitchFamily="2" charset="-122"/>
              </a:rPr>
              <a:t>sparse</a:t>
            </a:r>
            <a:r>
              <a:rPr lang="zh-CN" altLang="en-US" smtClean="0">
                <a:latin typeface="华文新魏" pitchFamily="2" charset="-122"/>
              </a:rPr>
              <a:t>函数还有其他一些调用格式：</a:t>
            </a:r>
            <a:r>
              <a:rPr lang="en-US" altLang="zh-CN" smtClean="0">
                <a:latin typeface="华文新魏" pitchFamily="2" charset="-122"/>
              </a:rPr>
              <a:t>sparse(m,n)</a:t>
            </a:r>
            <a:r>
              <a:rPr lang="zh-CN" altLang="en-US" smtClean="0">
                <a:latin typeface="华文新魏" pitchFamily="2" charset="-122"/>
              </a:rPr>
              <a:t>：生成一个</a:t>
            </a:r>
            <a:r>
              <a:rPr lang="en-US" altLang="zh-CN" smtClean="0">
                <a:latin typeface="华文新魏" pitchFamily="2" charset="-122"/>
              </a:rPr>
              <a:t>m*n</a:t>
            </a:r>
            <a:r>
              <a:rPr lang="zh-CN" altLang="en-US" smtClean="0">
                <a:latin typeface="华文新魏" pitchFamily="2" charset="-122"/>
              </a:rPr>
              <a:t>的所有元素都是</a:t>
            </a:r>
            <a:r>
              <a:rPr lang="en-US" altLang="zh-CN" smtClean="0">
                <a:latin typeface="华文新魏" pitchFamily="2" charset="-122"/>
              </a:rPr>
              <a:t>0</a:t>
            </a:r>
            <a:r>
              <a:rPr lang="zh-CN" altLang="en-US" smtClean="0">
                <a:latin typeface="华文新魏" pitchFamily="2" charset="-122"/>
              </a:rPr>
              <a:t>的稀疏矩阵。</a:t>
            </a:r>
            <a:r>
              <a:rPr lang="en-US" altLang="zh-CN" smtClean="0">
                <a:latin typeface="华文新魏" pitchFamily="2" charset="-122"/>
              </a:rPr>
              <a:t>sparse(u,v,S)</a:t>
            </a:r>
            <a:r>
              <a:rPr lang="zh-CN" altLang="en-US" smtClean="0">
                <a:latin typeface="华文新魏" pitchFamily="2" charset="-122"/>
              </a:rPr>
              <a:t>：</a:t>
            </a:r>
            <a:r>
              <a:rPr lang="en-US" altLang="zh-CN" smtClean="0">
                <a:latin typeface="华文新魏" pitchFamily="2" charset="-122"/>
              </a:rPr>
              <a:t>u,v,S</a:t>
            </a:r>
            <a:r>
              <a:rPr lang="zh-CN" altLang="en-US" smtClean="0">
                <a:latin typeface="华文新魏" pitchFamily="2" charset="-122"/>
              </a:rPr>
              <a:t>是</a:t>
            </a:r>
            <a:r>
              <a:rPr lang="en-US" altLang="zh-CN" smtClean="0">
                <a:latin typeface="华文新魏" pitchFamily="2" charset="-122"/>
              </a:rPr>
              <a:t>3</a:t>
            </a:r>
            <a:r>
              <a:rPr lang="zh-CN" altLang="en-US" smtClean="0">
                <a:latin typeface="华文新魏" pitchFamily="2" charset="-122"/>
              </a:rPr>
              <a:t>个等长的向量。</a:t>
            </a:r>
            <a:r>
              <a:rPr lang="en-US" altLang="zh-CN" smtClean="0">
                <a:latin typeface="华文新魏" pitchFamily="2" charset="-122"/>
              </a:rPr>
              <a:t>S</a:t>
            </a:r>
            <a:r>
              <a:rPr lang="zh-CN" altLang="en-US" smtClean="0">
                <a:latin typeface="华文新魏" pitchFamily="2" charset="-122"/>
              </a:rPr>
              <a:t>是要建立的稀疏矩阵的非</a:t>
            </a:r>
            <a:r>
              <a:rPr lang="en-US" altLang="zh-CN" smtClean="0">
                <a:latin typeface="华文新魏" pitchFamily="2" charset="-122"/>
              </a:rPr>
              <a:t>0</a:t>
            </a:r>
            <a:r>
              <a:rPr lang="zh-CN" altLang="en-US" smtClean="0">
                <a:latin typeface="华文新魏" pitchFamily="2" charset="-122"/>
              </a:rPr>
              <a:t>元素，</a:t>
            </a:r>
            <a:r>
              <a:rPr lang="en-US" altLang="zh-CN" smtClean="0">
                <a:latin typeface="华文新魏" pitchFamily="2" charset="-122"/>
              </a:rPr>
              <a:t>u(i)</a:t>
            </a:r>
            <a:r>
              <a:rPr lang="zh-CN" altLang="en-US" smtClean="0">
                <a:latin typeface="华文新魏" pitchFamily="2" charset="-122"/>
              </a:rPr>
              <a:t>、</a:t>
            </a:r>
            <a:r>
              <a:rPr lang="en-US" altLang="zh-CN" smtClean="0">
                <a:latin typeface="华文新魏" pitchFamily="2" charset="-122"/>
              </a:rPr>
              <a:t>v(i)</a:t>
            </a:r>
            <a:r>
              <a:rPr lang="zh-CN" altLang="en-US" smtClean="0">
                <a:latin typeface="华文新魏" pitchFamily="2" charset="-122"/>
              </a:rPr>
              <a:t>分别是</a:t>
            </a:r>
            <a:r>
              <a:rPr lang="en-US" altLang="zh-CN" smtClean="0">
                <a:latin typeface="华文新魏" pitchFamily="2" charset="-122"/>
              </a:rPr>
              <a:t>S(i)</a:t>
            </a:r>
            <a:r>
              <a:rPr lang="zh-CN" altLang="en-US" smtClean="0">
                <a:latin typeface="华文新魏" pitchFamily="2" charset="-122"/>
              </a:rPr>
              <a:t>的行和列下标，该函数建立一个</a:t>
            </a:r>
            <a:r>
              <a:rPr lang="en-US" altLang="zh-CN" smtClean="0">
                <a:latin typeface="华文新魏" pitchFamily="2" charset="-122"/>
              </a:rPr>
              <a:t>max(u)</a:t>
            </a:r>
            <a:r>
              <a:rPr lang="zh-CN" altLang="en-US" smtClean="0">
                <a:latin typeface="华文新魏" pitchFamily="2" charset="-122"/>
              </a:rPr>
              <a:t>行、</a:t>
            </a:r>
            <a:r>
              <a:rPr lang="en-US" altLang="zh-CN" smtClean="0">
                <a:latin typeface="华文新魏" pitchFamily="2" charset="-122"/>
              </a:rPr>
              <a:t>max(v)</a:t>
            </a:r>
            <a:r>
              <a:rPr lang="zh-CN" altLang="en-US" smtClean="0">
                <a:latin typeface="华文新魏" pitchFamily="2" charset="-122"/>
              </a:rPr>
              <a:t>列并以</a:t>
            </a:r>
            <a:r>
              <a:rPr lang="en-US" altLang="zh-CN" smtClean="0">
                <a:latin typeface="华文新魏" pitchFamily="2" charset="-122"/>
              </a:rPr>
              <a:t>S</a:t>
            </a:r>
            <a:r>
              <a:rPr lang="zh-CN" altLang="en-US" smtClean="0">
                <a:latin typeface="华文新魏" pitchFamily="2" charset="-122"/>
              </a:rPr>
              <a:t>为稀疏元素的稀疏矩阵。此外，还有一些和稀疏矩阵操作有关的函数。</a:t>
            </a:r>
            <a:r>
              <a:rPr lang="en-US" altLang="zh-CN" smtClean="0">
                <a:latin typeface="华文新魏" pitchFamily="2" charset="-122"/>
              </a:rPr>
              <a:t>full(A)</a:t>
            </a:r>
            <a:r>
              <a:rPr lang="zh-CN" altLang="en-US" smtClean="0">
                <a:latin typeface="华文新魏" pitchFamily="2" charset="-122"/>
              </a:rPr>
              <a:t>：返回和稀疏存储矩阵</a:t>
            </a:r>
            <a:r>
              <a:rPr lang="en-US" altLang="zh-CN" smtClean="0">
                <a:latin typeface="华文新魏" pitchFamily="2" charset="-122"/>
              </a:rPr>
              <a:t>A</a:t>
            </a:r>
            <a:r>
              <a:rPr lang="zh-CN" altLang="en-US" smtClean="0">
                <a:latin typeface="华文新魏" pitchFamily="2" charset="-122"/>
              </a:rPr>
              <a:t>对应的完全存储方式矩阵。</a:t>
            </a:r>
          </a:p>
          <a:p>
            <a:r>
              <a:rPr lang="en-US" altLang="zh-CN" smtClean="0">
                <a:latin typeface="华文新魏" pitchFamily="2" charset="-122"/>
              </a:rPr>
              <a:t>(2)	</a:t>
            </a:r>
            <a:r>
              <a:rPr lang="zh-CN" altLang="en-US" smtClean="0">
                <a:latin typeface="华文新魏" pitchFamily="2" charset="-122"/>
              </a:rPr>
              <a:t>直接创建稀疏矩阵 </a:t>
            </a:r>
          </a:p>
          <a:p>
            <a:r>
              <a:rPr lang="en-US" altLang="zh-CN" smtClean="0">
                <a:latin typeface="华文新魏" pitchFamily="2" charset="-122"/>
              </a:rPr>
              <a:t>S=sparse(i,j,s,m,n)</a:t>
            </a:r>
          </a:p>
          <a:p>
            <a:r>
              <a:rPr lang="zh-CN" altLang="en-US" smtClean="0">
                <a:latin typeface="华文新魏" pitchFamily="2" charset="-122"/>
              </a:rPr>
              <a:t>其中</a:t>
            </a:r>
            <a:r>
              <a:rPr lang="en-US" altLang="zh-CN" smtClean="0">
                <a:latin typeface="华文新魏" pitchFamily="2" charset="-122"/>
              </a:rPr>
              <a:t>i </a:t>
            </a:r>
            <a:r>
              <a:rPr lang="zh-CN" altLang="en-US" smtClean="0">
                <a:latin typeface="华文新魏" pitchFamily="2" charset="-122"/>
              </a:rPr>
              <a:t>和</a:t>
            </a:r>
            <a:r>
              <a:rPr lang="en-US" altLang="zh-CN" smtClean="0">
                <a:latin typeface="华文新魏" pitchFamily="2" charset="-122"/>
              </a:rPr>
              <a:t>j </a:t>
            </a:r>
            <a:r>
              <a:rPr lang="zh-CN" altLang="en-US" smtClean="0">
                <a:latin typeface="华文新魏" pitchFamily="2" charset="-122"/>
              </a:rPr>
              <a:t>分别是矩阵非零元素的行和列指标向量，</a:t>
            </a:r>
            <a:r>
              <a:rPr lang="en-US" altLang="zh-CN" smtClean="0">
                <a:latin typeface="华文新魏" pitchFamily="2" charset="-122"/>
              </a:rPr>
              <a:t>s </a:t>
            </a:r>
            <a:r>
              <a:rPr lang="zh-CN" altLang="en-US" smtClean="0">
                <a:latin typeface="华文新魏" pitchFamily="2" charset="-122"/>
              </a:rPr>
              <a:t>是非零元素值向量，</a:t>
            </a:r>
            <a:r>
              <a:rPr lang="en-US" altLang="zh-CN" smtClean="0">
                <a:latin typeface="华文新魏" pitchFamily="2" charset="-122"/>
              </a:rPr>
              <a:t>m</a:t>
            </a:r>
            <a:r>
              <a:rPr lang="zh-CN" altLang="en-US" smtClean="0">
                <a:latin typeface="华文新魏" pitchFamily="2" charset="-122"/>
              </a:rPr>
              <a:t>，</a:t>
            </a:r>
            <a:r>
              <a:rPr lang="en-US" altLang="zh-CN" smtClean="0">
                <a:latin typeface="华文新魏" pitchFamily="2" charset="-122"/>
              </a:rPr>
              <a:t>n </a:t>
            </a:r>
            <a:r>
              <a:rPr lang="zh-CN" altLang="en-US" smtClean="0">
                <a:latin typeface="华文新魏" pitchFamily="2" charset="-122"/>
              </a:rPr>
              <a:t>分别是矩阵的行数和列数。</a:t>
            </a:r>
          </a:p>
          <a:p>
            <a:endParaRPr lang="zh-CN" altLang="en-US" smtClean="0">
              <a:latin typeface="华文新魏"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(3)	</a:t>
            </a:r>
            <a:r>
              <a:rPr lang="zh-CN" altLang="en-US" smtClean="0">
                <a:latin typeface="华文新魏" pitchFamily="2" charset="-122"/>
              </a:rPr>
              <a:t>从文件中创建稀疏矩阵 </a:t>
            </a:r>
          </a:p>
          <a:p>
            <a:r>
              <a:rPr lang="zh-CN" altLang="en-US" smtClean="0">
                <a:latin typeface="华文新魏" pitchFamily="2" charset="-122"/>
              </a:rPr>
              <a:t>利用</a:t>
            </a:r>
            <a:r>
              <a:rPr lang="en-US" altLang="zh-CN" smtClean="0">
                <a:latin typeface="华文新魏" pitchFamily="2" charset="-122"/>
              </a:rPr>
              <a:t>load</a:t>
            </a:r>
            <a:r>
              <a:rPr lang="zh-CN" altLang="en-US" smtClean="0">
                <a:latin typeface="华文新魏" pitchFamily="2" charset="-122"/>
              </a:rPr>
              <a:t>和</a:t>
            </a:r>
            <a:r>
              <a:rPr lang="en-US" altLang="zh-CN" smtClean="0">
                <a:latin typeface="华文新魏" pitchFamily="2" charset="-122"/>
              </a:rPr>
              <a:t>spconvert</a:t>
            </a:r>
            <a:r>
              <a:rPr lang="zh-CN" altLang="en-US" smtClean="0">
                <a:latin typeface="华文新魏" pitchFamily="2" charset="-122"/>
              </a:rPr>
              <a:t>函数可以从包含一系列下标和非零元素的文本文件中输入稀疏矩阵。例：设文本文件 </a:t>
            </a:r>
            <a:r>
              <a:rPr lang="en-US" altLang="zh-CN" smtClean="0">
                <a:latin typeface="华文新魏" pitchFamily="2" charset="-122"/>
              </a:rPr>
              <a:t>T.txt </a:t>
            </a:r>
            <a:r>
              <a:rPr lang="zh-CN" altLang="en-US" smtClean="0">
                <a:latin typeface="华文新魏" pitchFamily="2" charset="-122"/>
              </a:rPr>
              <a:t>中有三列内容 ，第一列是一些行下标，第二列是列下标，第三列是非零元素值，则利用</a:t>
            </a:r>
            <a:r>
              <a:rPr lang="en-US" altLang="zh-CN" smtClean="0">
                <a:latin typeface="华文新魏" pitchFamily="2" charset="-122"/>
              </a:rPr>
              <a:t>T.txt</a:t>
            </a:r>
            <a:r>
              <a:rPr lang="zh-CN" altLang="en-US" smtClean="0">
                <a:latin typeface="华文新魏" pitchFamily="2" charset="-122"/>
              </a:rPr>
              <a:t>创建稀疏矩阵：</a:t>
            </a:r>
          </a:p>
          <a:p>
            <a:r>
              <a:rPr lang="en-US" altLang="zh-CN" smtClean="0">
                <a:latin typeface="华文新魏" pitchFamily="2" charset="-122"/>
              </a:rPr>
              <a:t>load T.txt S=spconvert(T)</a:t>
            </a:r>
            <a:r>
              <a:rPr lang="zh-CN" altLang="en-US" smtClean="0">
                <a:latin typeface="华文新魏" pitchFamily="2" charset="-122"/>
              </a:rPr>
              <a:t>。</a:t>
            </a:r>
          </a:p>
          <a:p>
            <a:r>
              <a:rPr lang="en-US" altLang="zh-CN" smtClean="0">
                <a:latin typeface="华文新魏" pitchFamily="2" charset="-122"/>
              </a:rPr>
              <a:t>(4)	</a:t>
            </a:r>
            <a:r>
              <a:rPr lang="zh-CN" altLang="en-US" smtClean="0">
                <a:latin typeface="华文新魏" pitchFamily="2" charset="-122"/>
              </a:rPr>
              <a:t>稀疏带状矩阵的创建 </a:t>
            </a:r>
          </a:p>
          <a:p>
            <a:r>
              <a:rPr lang="en-US" altLang="zh-CN" smtClean="0">
                <a:latin typeface="华文新魏" pitchFamily="2" charset="-122"/>
              </a:rPr>
              <a:t>S=spdiags(B,d,m,n) </a:t>
            </a:r>
          </a:p>
          <a:p>
            <a:r>
              <a:rPr lang="zh-CN" altLang="en-US" smtClean="0">
                <a:latin typeface="华文新魏" pitchFamily="2" charset="-122"/>
              </a:rPr>
              <a:t>其中</a:t>
            </a:r>
            <a:r>
              <a:rPr lang="en-US" altLang="zh-CN" smtClean="0">
                <a:latin typeface="华文新魏" pitchFamily="2" charset="-122"/>
              </a:rPr>
              <a:t>m </a:t>
            </a:r>
            <a:r>
              <a:rPr lang="zh-CN" altLang="en-US" smtClean="0">
                <a:latin typeface="华文新魏" pitchFamily="2" charset="-122"/>
              </a:rPr>
              <a:t>和</a:t>
            </a:r>
            <a:r>
              <a:rPr lang="en-US" altLang="zh-CN" smtClean="0">
                <a:latin typeface="华文新魏" pitchFamily="2" charset="-122"/>
              </a:rPr>
              <a:t>n </a:t>
            </a:r>
            <a:r>
              <a:rPr lang="zh-CN" altLang="en-US" smtClean="0">
                <a:latin typeface="华文新魏" pitchFamily="2" charset="-122"/>
              </a:rPr>
              <a:t>分别是矩阵的行数和列数；</a:t>
            </a:r>
            <a:r>
              <a:rPr lang="en-US" altLang="zh-CN" smtClean="0">
                <a:latin typeface="华文新魏" pitchFamily="2" charset="-122"/>
              </a:rPr>
              <a:t>d</a:t>
            </a:r>
            <a:r>
              <a:rPr lang="zh-CN" altLang="en-US" smtClean="0">
                <a:latin typeface="华文新魏" pitchFamily="2" charset="-122"/>
              </a:rPr>
              <a:t>是长度为</a:t>
            </a:r>
            <a:r>
              <a:rPr lang="en-US" altLang="zh-CN" smtClean="0">
                <a:latin typeface="华文新魏" pitchFamily="2" charset="-122"/>
              </a:rPr>
              <a:t>p</a:t>
            </a:r>
            <a:r>
              <a:rPr lang="zh-CN" altLang="en-US" smtClean="0">
                <a:latin typeface="华文新魏" pitchFamily="2" charset="-122"/>
              </a:rPr>
              <a:t>的整数向量，它指定矩阵</a:t>
            </a:r>
            <a:r>
              <a:rPr lang="en-US" altLang="zh-CN" smtClean="0">
                <a:latin typeface="华文新魏" pitchFamily="2" charset="-122"/>
              </a:rPr>
              <a:t>S</a:t>
            </a:r>
            <a:r>
              <a:rPr lang="zh-CN" altLang="en-US" smtClean="0">
                <a:latin typeface="华文新魏" pitchFamily="2" charset="-122"/>
              </a:rPr>
              <a:t>的对角线位置；</a:t>
            </a:r>
            <a:r>
              <a:rPr lang="en-US" altLang="zh-CN" smtClean="0">
                <a:latin typeface="华文新魏" pitchFamily="2" charset="-122"/>
              </a:rPr>
              <a:t>B</a:t>
            </a:r>
            <a:r>
              <a:rPr lang="zh-CN" altLang="en-US" smtClean="0">
                <a:latin typeface="华文新魏" pitchFamily="2" charset="-122"/>
              </a:rPr>
              <a:t>是全元素矩阵，用来给定</a:t>
            </a:r>
            <a:r>
              <a:rPr lang="en-US" altLang="zh-CN" smtClean="0">
                <a:latin typeface="华文新魏" pitchFamily="2" charset="-122"/>
              </a:rPr>
              <a:t>S</a:t>
            </a:r>
            <a:r>
              <a:rPr lang="zh-CN" altLang="en-US" smtClean="0">
                <a:latin typeface="华文新魏" pitchFamily="2" charset="-122"/>
              </a:rPr>
              <a:t>对角线位置上的元素，行数为</a:t>
            </a:r>
            <a:r>
              <a:rPr lang="en-US" altLang="zh-CN" smtClean="0">
                <a:latin typeface="华文新魏" pitchFamily="2" charset="-122"/>
              </a:rPr>
              <a:t>min(m,n)</a:t>
            </a:r>
            <a:r>
              <a:rPr lang="zh-CN" altLang="en-US" smtClean="0">
                <a:latin typeface="华文新魏" pitchFamily="2" charset="-122"/>
              </a:rPr>
              <a:t>，列数为</a:t>
            </a:r>
            <a:r>
              <a:rPr lang="en-US" altLang="zh-CN" smtClean="0">
                <a:latin typeface="华文新魏" pitchFamily="2" charset="-122"/>
              </a:rPr>
              <a:t>p</a:t>
            </a:r>
            <a:r>
              <a:rPr lang="zh-CN" altLang="en-US" smtClean="0">
                <a:latin typeface="华文新魏" pitchFamily="2" charset="-122"/>
              </a:rPr>
              <a:t>。</a:t>
            </a:r>
          </a:p>
          <a:p>
            <a:r>
              <a:rPr lang="en-US" altLang="zh-CN" smtClean="0">
                <a:latin typeface="华文新魏" pitchFamily="2" charset="-122"/>
              </a:rPr>
              <a:t>(5)	</a:t>
            </a:r>
            <a:r>
              <a:rPr lang="zh-CN" altLang="en-US" smtClean="0">
                <a:latin typeface="华文新魏" pitchFamily="2" charset="-122"/>
              </a:rPr>
              <a:t>其它稀疏矩阵创建函数</a:t>
            </a:r>
          </a:p>
          <a:p>
            <a:r>
              <a:rPr lang="en-US" altLang="zh-CN" smtClean="0">
                <a:latin typeface="华文新魏" pitchFamily="2" charset="-122"/>
              </a:rPr>
              <a:t>S=speye(m,n)</a:t>
            </a:r>
          </a:p>
          <a:p>
            <a:r>
              <a:rPr lang="en-US" altLang="zh-CN" smtClean="0">
                <a:latin typeface="华文新魏" pitchFamily="2" charset="-122"/>
              </a:rPr>
              <a:t>S=speye(size(A)) % </a:t>
            </a:r>
            <a:r>
              <a:rPr lang="zh-CN" altLang="en-US" smtClean="0">
                <a:latin typeface="华文新魏" pitchFamily="2" charset="-122"/>
              </a:rPr>
              <a:t>和</a:t>
            </a:r>
            <a:r>
              <a:rPr lang="en-US" altLang="zh-CN" smtClean="0">
                <a:latin typeface="华文新魏" pitchFamily="2" charset="-122"/>
              </a:rPr>
              <a:t>A</a:t>
            </a:r>
            <a:r>
              <a:rPr lang="zh-CN" altLang="en-US" smtClean="0">
                <a:latin typeface="华文新魏" pitchFamily="2" charset="-122"/>
              </a:rPr>
              <a:t>拥有同样尺寸的稀疏矩阵</a:t>
            </a:r>
          </a:p>
          <a:p>
            <a:r>
              <a:rPr lang="en-US" altLang="zh-CN" smtClean="0">
                <a:latin typeface="华文新魏" pitchFamily="2" charset="-122"/>
              </a:rPr>
              <a:t>S=buchy % </a:t>
            </a:r>
            <a:r>
              <a:rPr lang="zh-CN" altLang="en-US" smtClean="0">
                <a:latin typeface="华文新魏" pitchFamily="2" charset="-122"/>
              </a:rPr>
              <a:t>一个内置的稀疏矩阵</a:t>
            </a:r>
            <a:r>
              <a:rPr lang="en-US" altLang="zh-CN" smtClean="0">
                <a:latin typeface="华文新魏" pitchFamily="2" charset="-122"/>
              </a:rPr>
              <a:t>(</a:t>
            </a:r>
            <a:r>
              <a:rPr lang="zh-CN" altLang="en-US" smtClean="0">
                <a:latin typeface="华文新魏" pitchFamily="2" charset="-122"/>
              </a:rPr>
              <a:t>邻接矩阵</a:t>
            </a:r>
            <a:r>
              <a:rPr lang="en-US" altLang="zh-CN" smtClean="0">
                <a:latin typeface="华文新魏" pitchFamily="2" charset="-122"/>
              </a:rPr>
              <a:t>)</a:t>
            </a:r>
          </a:p>
          <a:p>
            <a:endParaRPr lang="zh-CN" altLang="en-US" smtClean="0">
              <a:latin typeface="华文新魏"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内容占位符 2"/>
          <p:cNvSpPr>
            <a:spLocks noGrp="1"/>
          </p:cNvSpPr>
          <p:nvPr>
            <p:ph idx="1"/>
          </p:nvPr>
        </p:nvSpPr>
        <p:spPr>
          <a:xfrm>
            <a:off x="268288" y="163513"/>
            <a:ext cx="8596312" cy="4924425"/>
          </a:xfrm>
        </p:spPr>
        <p:txBody>
          <a:bodyPr/>
          <a:lstStyle/>
          <a:p>
            <a:r>
              <a:rPr lang="en-US" altLang="zh-CN" smtClean="0">
                <a:latin typeface="华文新魏" pitchFamily="2" charset="-122"/>
              </a:rPr>
              <a:t>2. </a:t>
            </a:r>
            <a:r>
              <a:rPr lang="zh-CN" altLang="en-US" smtClean="0">
                <a:latin typeface="华文新魏" pitchFamily="2" charset="-122"/>
              </a:rPr>
              <a:t>稀疏矩阵的运算</a:t>
            </a:r>
          </a:p>
          <a:p>
            <a:r>
              <a:rPr lang="zh-CN" altLang="en-US" smtClean="0">
                <a:latin typeface="华文新魏" pitchFamily="2" charset="-122"/>
              </a:rPr>
              <a:t>稀疏存储矩阵只是矩阵的存储方式不同，它的运算规则与普通矩阵是一样的，可以直接参与运算。所以，</a:t>
            </a:r>
            <a:r>
              <a:rPr lang="en-US" altLang="zh-CN" smtClean="0">
                <a:latin typeface="华文新魏" pitchFamily="2" charset="-122"/>
              </a:rPr>
              <a:t>MATLAB</a:t>
            </a:r>
            <a:r>
              <a:rPr lang="zh-CN" altLang="en-US" smtClean="0">
                <a:latin typeface="华文新魏" pitchFamily="2" charset="-122"/>
              </a:rPr>
              <a:t>中对满矩阵的运算和函数同样可用在稀疏矩阵中。结果是稀疏矩阵还是满矩阵，取决于运算符或者函数。当参与运算的对象不全是稀疏存储矩阵时，所得结果一般是完全存储形式。</a:t>
            </a:r>
          </a:p>
          <a:p>
            <a:r>
              <a:rPr lang="en-US" altLang="zh-CN" smtClean="0">
                <a:latin typeface="华文新魏" pitchFamily="2" charset="-122"/>
              </a:rPr>
              <a:t>3. </a:t>
            </a:r>
            <a:r>
              <a:rPr lang="zh-CN" altLang="en-US" smtClean="0">
                <a:latin typeface="华文新魏" pitchFamily="2" charset="-122"/>
              </a:rPr>
              <a:t>其他</a:t>
            </a:r>
          </a:p>
          <a:p>
            <a:r>
              <a:rPr lang="en-US" altLang="zh-CN" smtClean="0">
                <a:latin typeface="华文新魏" pitchFamily="2" charset="-122"/>
              </a:rPr>
              <a:t>(1)	</a:t>
            </a:r>
            <a:r>
              <a:rPr lang="zh-CN" altLang="en-US" smtClean="0">
                <a:latin typeface="华文新魏" pitchFamily="2" charset="-122"/>
              </a:rPr>
              <a:t>非零元素信息</a:t>
            </a:r>
          </a:p>
          <a:p>
            <a:r>
              <a:rPr lang="en-US" altLang="zh-CN" smtClean="0">
                <a:latin typeface="华文新魏" pitchFamily="2" charset="-122"/>
              </a:rPr>
              <a:t>nnz(S) % </a:t>
            </a:r>
            <a:r>
              <a:rPr lang="zh-CN" altLang="en-US" smtClean="0">
                <a:latin typeface="华文新魏" pitchFamily="2" charset="-122"/>
              </a:rPr>
              <a:t>返回非零元素的个数</a:t>
            </a:r>
          </a:p>
          <a:p>
            <a:r>
              <a:rPr lang="zh-CN" altLang="en-US" smtClean="0">
                <a:latin typeface="华文新魏" pitchFamily="2" charset="-122"/>
              </a:rPr>
              <a:t>	</a:t>
            </a:r>
            <a:r>
              <a:rPr lang="en-US" altLang="zh-CN" smtClean="0">
                <a:latin typeface="华文新魏" pitchFamily="2" charset="-122"/>
              </a:rPr>
              <a:t>nonzeros(S) % </a:t>
            </a:r>
            <a:r>
              <a:rPr lang="zh-CN" altLang="en-US" smtClean="0">
                <a:latin typeface="华文新魏" pitchFamily="2" charset="-122"/>
              </a:rPr>
              <a:t>返回列向量，包含所有的非零元素</a:t>
            </a:r>
          </a:p>
          <a:p>
            <a:r>
              <a:rPr lang="zh-CN" altLang="en-US" smtClean="0">
                <a:latin typeface="华文新魏" pitchFamily="2" charset="-122"/>
              </a:rPr>
              <a:t>	</a:t>
            </a:r>
            <a:r>
              <a:rPr lang="en-US" altLang="zh-CN" smtClean="0">
                <a:latin typeface="华文新魏" pitchFamily="2" charset="-122"/>
              </a:rPr>
              <a:t>nzmax(S) % </a:t>
            </a:r>
            <a:r>
              <a:rPr lang="zh-CN" altLang="en-US" smtClean="0">
                <a:latin typeface="华文新魏" pitchFamily="2" charset="-122"/>
              </a:rPr>
              <a:t>返回分配给稀疏矩阵中非零项的总的存储空间</a:t>
            </a:r>
          </a:p>
          <a:p>
            <a:r>
              <a:rPr lang="en-US" altLang="zh-CN" smtClean="0">
                <a:latin typeface="华文新魏" pitchFamily="2" charset="-122"/>
              </a:rPr>
              <a:t>(2)	</a:t>
            </a:r>
            <a:r>
              <a:rPr lang="zh-CN" altLang="en-US" smtClean="0">
                <a:latin typeface="华文新魏" pitchFamily="2" charset="-122"/>
              </a:rPr>
              <a:t>查看稀疏矩阵的形状</a:t>
            </a:r>
            <a:r>
              <a:rPr lang="en-US" altLang="zh-CN" smtClean="0">
                <a:latin typeface="华文新魏" pitchFamily="2" charset="-122"/>
              </a:rPr>
              <a:t>:</a:t>
            </a:r>
          </a:p>
          <a:p>
            <a:r>
              <a:rPr lang="en-US" altLang="zh-CN" smtClean="0">
                <a:latin typeface="华文新魏" pitchFamily="2" charset="-122"/>
              </a:rPr>
              <a:t>spy(S)</a:t>
            </a:r>
          </a:p>
          <a:p>
            <a:r>
              <a:rPr lang="en-US" altLang="zh-CN" smtClean="0">
                <a:latin typeface="华文新魏" pitchFamily="2" charset="-122"/>
              </a:rPr>
              <a:t>(3)	find</a:t>
            </a:r>
            <a:r>
              <a:rPr lang="zh-CN" altLang="en-US" smtClean="0">
                <a:latin typeface="华文新魏" pitchFamily="2" charset="-122"/>
              </a:rPr>
              <a:t>函数与稀疏矩阵</a:t>
            </a:r>
          </a:p>
          <a:p>
            <a:r>
              <a:rPr lang="en-US" altLang="zh-CN" smtClean="0">
                <a:latin typeface="华文新魏" pitchFamily="2" charset="-122"/>
              </a:rPr>
              <a:t>[i,j,s]=find(S)</a:t>
            </a:r>
          </a:p>
          <a:p>
            <a:r>
              <a:rPr lang="en-US" altLang="zh-CN" smtClean="0">
                <a:latin typeface="华文新魏" pitchFamily="2" charset="-122"/>
              </a:rPr>
              <a:t>	[i,j]=find(S)</a:t>
            </a:r>
          </a:p>
          <a:p>
            <a:r>
              <a:rPr lang="zh-CN" altLang="en-US" smtClean="0">
                <a:latin typeface="华文新魏" pitchFamily="2" charset="-122"/>
              </a:rPr>
              <a:t>返回 </a:t>
            </a:r>
            <a:r>
              <a:rPr lang="en-US" altLang="zh-CN" smtClean="0">
                <a:latin typeface="华文新魏" pitchFamily="2" charset="-122"/>
              </a:rPr>
              <a:t>S </a:t>
            </a:r>
            <a:r>
              <a:rPr lang="zh-CN" altLang="en-US" smtClean="0">
                <a:latin typeface="华文新魏" pitchFamily="2" charset="-122"/>
              </a:rPr>
              <a:t>中所有非零元素的下标和数值，</a:t>
            </a:r>
            <a:r>
              <a:rPr lang="en-US" altLang="zh-CN" smtClean="0">
                <a:latin typeface="华文新魏" pitchFamily="2" charset="-122"/>
              </a:rPr>
              <a:t>S </a:t>
            </a:r>
            <a:r>
              <a:rPr lang="zh-CN" altLang="en-US" smtClean="0">
                <a:latin typeface="华文新魏" pitchFamily="2" charset="-122"/>
              </a:rPr>
              <a:t>可以是稀疏矩阵或满矩阵。</a:t>
            </a:r>
          </a:p>
          <a:p>
            <a:endParaRPr lang="zh-CN" altLang="en-US" smtClean="0">
              <a:latin typeface="华文新魏"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8" y="442913"/>
            <a:ext cx="8596312" cy="4924425"/>
          </a:xfrm>
        </p:spPr>
        <p:txBody>
          <a:bodyPr rtlCol="0">
            <a:normAutofit/>
          </a:bodyPr>
          <a:lstStyle/>
          <a:p>
            <a:pPr fontAlgn="auto">
              <a:spcAft>
                <a:spcPts val="0"/>
              </a:spcAft>
              <a:buFont typeface="Wingdings 3" charset="2"/>
              <a:buChar char=""/>
              <a:defRPr/>
            </a:pPr>
            <a:r>
              <a:rPr lang="en-US" altLang="zh-CN" sz="3600" b="1" dirty="0">
                <a:solidFill>
                  <a:schemeClr val="accent1"/>
                </a:solidFill>
                <a:latin typeface="+mj-lt"/>
                <a:ea typeface="+mj-ea"/>
                <a:cs typeface="+mj-cs"/>
              </a:rPr>
              <a:t>2.4 </a:t>
            </a:r>
            <a:r>
              <a:rPr lang="zh-CN" altLang="en-US" sz="3600" b="1" dirty="0">
                <a:solidFill>
                  <a:schemeClr val="accent1"/>
                </a:solidFill>
                <a:latin typeface="+mj-lt"/>
                <a:ea typeface="+mj-ea"/>
                <a:cs typeface="+mj-cs"/>
              </a:rPr>
              <a:t>多项式及其函数</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若干个单项式的和组</a:t>
            </a:r>
            <a:r>
              <a:rPr lang="zh-CN" altLang="en-US" dirty="0" smtClean="0">
                <a:solidFill>
                  <a:schemeClr val="tx1">
                    <a:lumMod val="75000"/>
                    <a:lumOff val="25000"/>
                  </a:schemeClr>
                </a:solidFill>
                <a:latin typeface="华文新魏" panose="02010800040101010101" pitchFamily="2" charset="-122"/>
              </a:rPr>
              <a:t>成的式子叫做多项式</a:t>
            </a:r>
            <a:r>
              <a:rPr lang="en-US" altLang="zh-CN" dirty="0" smtClean="0">
                <a:solidFill>
                  <a:schemeClr val="tx1">
                    <a:lumMod val="75000"/>
                    <a:lumOff val="25000"/>
                  </a:schemeClr>
                </a:solidFill>
                <a:latin typeface="华文新魏" panose="02010800040101010101" pitchFamily="2" charset="-122"/>
              </a:rPr>
              <a:t>(</a:t>
            </a:r>
            <a:r>
              <a:rPr lang="zh-CN" altLang="en-US" dirty="0" smtClean="0">
                <a:solidFill>
                  <a:schemeClr val="tx1">
                    <a:lumMod val="75000"/>
                    <a:lumOff val="25000"/>
                  </a:schemeClr>
                </a:solidFill>
                <a:latin typeface="华文新魏" panose="02010800040101010101" pitchFamily="2" charset="-122"/>
              </a:rPr>
              <a:t>减法中有：减一个数等于加上它的相反数</a:t>
            </a:r>
            <a:r>
              <a:rPr lang="en-US" altLang="zh-CN" dirty="0" smtClean="0">
                <a:solidFill>
                  <a:schemeClr val="tx1">
                    <a:lumMod val="75000"/>
                    <a:lumOff val="25000"/>
                  </a:schemeClr>
                </a:solidFill>
                <a:latin typeface="华文新魏" panose="02010800040101010101" pitchFamily="2" charset="-122"/>
              </a:rPr>
              <a:t>)</a:t>
            </a:r>
            <a:r>
              <a:rPr lang="zh-CN" altLang="en-US" dirty="0" smtClean="0">
                <a:solidFill>
                  <a:schemeClr val="tx1">
                    <a:lumMod val="75000"/>
                    <a:lumOff val="25000"/>
                  </a:schemeClr>
                </a:solidFill>
                <a:latin typeface="华文新魏" panose="02010800040101010101" pitchFamily="2" charset="-122"/>
              </a:rPr>
              <a:t>。多项式中每个单项式叫做多项式的项，这些单项式中的最高次数，就是这个多项式的次数。</a:t>
            </a:r>
            <a:r>
              <a:rPr lang="en-US" altLang="zh-CN" dirty="0" smtClean="0">
                <a:solidFill>
                  <a:schemeClr val="tx1">
                    <a:lumMod val="75000"/>
                    <a:lumOff val="25000"/>
                  </a:schemeClr>
                </a:solidFill>
                <a:latin typeface="华文新魏" panose="02010800040101010101" pitchFamily="2" charset="-122"/>
              </a:rPr>
              <a:t>MATLAB</a:t>
            </a:r>
            <a:r>
              <a:rPr lang="zh-CN" altLang="en-US" dirty="0" smtClean="0">
                <a:solidFill>
                  <a:schemeClr val="tx1">
                    <a:lumMod val="75000"/>
                    <a:lumOff val="25000"/>
                  </a:schemeClr>
                </a:solidFill>
                <a:latin typeface="华文新魏" panose="02010800040101010101" pitchFamily="2" charset="-122"/>
              </a:rPr>
              <a:t>对于多项式的运算功能非常强大，本节我们将一起来学习。</a:t>
            </a:r>
          </a:p>
          <a:p>
            <a:pPr fontAlgn="auto">
              <a:spcAft>
                <a:spcPts val="0"/>
              </a:spcAft>
              <a:buFont typeface="Wingdings 3" charset="2"/>
              <a:buChar char=""/>
              <a:defRPr/>
            </a:pPr>
            <a:r>
              <a:rPr lang="en-US" altLang="zh-CN" dirty="0" smtClean="0">
                <a:solidFill>
                  <a:schemeClr val="tx1">
                    <a:lumMod val="75000"/>
                    <a:lumOff val="25000"/>
                  </a:schemeClr>
                </a:solidFill>
                <a:latin typeface="华文新魏" panose="02010800040101010101" pitchFamily="2" charset="-122"/>
              </a:rPr>
              <a:t>2.4.1 </a:t>
            </a:r>
            <a:r>
              <a:rPr lang="zh-CN" altLang="en-US" dirty="0">
                <a:solidFill>
                  <a:schemeClr val="tx1">
                    <a:lumMod val="75000"/>
                    <a:lumOff val="25000"/>
                  </a:schemeClr>
                </a:solidFill>
                <a:latin typeface="华文新魏" panose="02010800040101010101" pitchFamily="2" charset="-122"/>
              </a:rPr>
              <a:t>多项式的建立和操作</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利用处理多项式的函数可以很方便求解多项式的根，并能很容易对多项式进行四则运算、积分和微分运算。</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对于多项式 约定可以用右边向量表示 这样多项式问题就转换为向量问题来解决。</a:t>
            </a:r>
          </a:p>
          <a:p>
            <a:pPr fontAlgn="auto">
              <a:spcAft>
                <a:spcPts val="0"/>
              </a:spcAft>
              <a:buFont typeface="Wingdings 3" charset="2"/>
              <a:buChar char=""/>
              <a:defRPr/>
            </a:pPr>
            <a:endParaRPr lang="zh-CN" altLang="en-US" dirty="0">
              <a:solidFill>
                <a:schemeClr val="tx1">
                  <a:lumMod val="75000"/>
                  <a:lumOff val="25000"/>
                </a:schemeClr>
              </a:solidFill>
              <a:latin typeface="华文新魏" panose="0201080004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(1)	</a:t>
            </a:r>
            <a:r>
              <a:rPr lang="zh-CN" altLang="en-US" smtClean="0">
                <a:latin typeface="华文新魏" pitchFamily="2" charset="-122"/>
              </a:rPr>
              <a:t>直接法创建多项式</a:t>
            </a:r>
            <a:endParaRPr lang="en-US" altLang="zh-CN" smtClean="0">
              <a:latin typeface="华文新魏" pitchFamily="2" charset="-122"/>
            </a:endParaRPr>
          </a:p>
          <a:p>
            <a:r>
              <a:rPr lang="en-US" altLang="zh-CN" smtClean="0">
                <a:latin typeface="华文新魏" pitchFamily="2" charset="-122"/>
              </a:rPr>
              <a:t>(2)	</a:t>
            </a:r>
            <a:r>
              <a:rPr lang="zh-CN" altLang="en-US" smtClean="0">
                <a:latin typeface="华文新魏" pitchFamily="2" charset="-122"/>
              </a:rPr>
              <a:t>指令</a:t>
            </a:r>
            <a:r>
              <a:rPr lang="en-US" altLang="zh-CN" smtClean="0">
                <a:latin typeface="华文新魏" pitchFamily="2" charset="-122"/>
              </a:rPr>
              <a:t>P=poly(AR)</a:t>
            </a:r>
            <a:r>
              <a:rPr lang="zh-CN" altLang="en-US" smtClean="0">
                <a:latin typeface="华文新魏" pitchFamily="2" charset="-122"/>
              </a:rPr>
              <a:t>创建多项式</a:t>
            </a:r>
          </a:p>
          <a:p>
            <a:r>
              <a:rPr lang="zh-CN" altLang="en-US" smtClean="0">
                <a:latin typeface="华文新魏" pitchFamily="2" charset="-122"/>
              </a:rPr>
              <a:t>若已知多项式的全部根， 则可以用</a:t>
            </a:r>
            <a:r>
              <a:rPr lang="en-US" altLang="zh-CN" smtClean="0">
                <a:latin typeface="华文新魏" pitchFamily="2" charset="-122"/>
              </a:rPr>
              <a:t>POLY</a:t>
            </a:r>
            <a:r>
              <a:rPr lang="zh-CN" altLang="en-US" smtClean="0">
                <a:latin typeface="华文新魏" pitchFamily="2" charset="-122"/>
              </a:rPr>
              <a:t>函数建立起该多项式；也可以用</a:t>
            </a:r>
            <a:r>
              <a:rPr lang="en-US" altLang="zh-CN" smtClean="0">
                <a:latin typeface="华文新魏" pitchFamily="2" charset="-122"/>
              </a:rPr>
              <a:t>POLY</a:t>
            </a:r>
            <a:r>
              <a:rPr lang="zh-CN" altLang="en-US" smtClean="0">
                <a:latin typeface="华文新魏" pitchFamily="2" charset="-122"/>
              </a:rPr>
              <a:t>函数求矩阵的特征多项式。</a:t>
            </a:r>
            <a:r>
              <a:rPr lang="en-US" altLang="zh-CN" smtClean="0">
                <a:latin typeface="华文新魏" pitchFamily="2" charset="-122"/>
              </a:rPr>
              <a:t>POLY</a:t>
            </a:r>
            <a:r>
              <a:rPr lang="zh-CN" altLang="en-US" smtClean="0">
                <a:latin typeface="华文新魏" pitchFamily="2" charset="-122"/>
              </a:rPr>
              <a:t>函数是一个</a:t>
            </a:r>
            <a:r>
              <a:rPr lang="en-US" altLang="zh-CN" smtClean="0">
                <a:latin typeface="华文新魏" pitchFamily="2" charset="-122"/>
              </a:rPr>
              <a:t>MATLAB</a:t>
            </a:r>
            <a:r>
              <a:rPr lang="zh-CN" altLang="en-US" smtClean="0">
                <a:latin typeface="华文新魏" pitchFamily="2" charset="-122"/>
              </a:rPr>
              <a:t>程序，调用它的命令格式是：</a:t>
            </a:r>
          </a:p>
          <a:p>
            <a:r>
              <a:rPr lang="en-US" altLang="zh-CN" smtClean="0">
                <a:latin typeface="华文新魏" pitchFamily="2" charset="-122"/>
              </a:rPr>
              <a:t>A=poly(x)</a:t>
            </a:r>
          </a:p>
          <a:p>
            <a:r>
              <a:rPr lang="zh-CN" altLang="en-US" smtClean="0">
                <a:latin typeface="华文新魏" pitchFamily="2" charset="-122"/>
              </a:rPr>
              <a:t>若</a:t>
            </a:r>
            <a:r>
              <a:rPr lang="en-US" altLang="zh-CN" smtClean="0">
                <a:latin typeface="华文新魏" pitchFamily="2" charset="-122"/>
              </a:rPr>
              <a:t>x</a:t>
            </a:r>
            <a:r>
              <a:rPr lang="zh-CN" altLang="en-US" smtClean="0">
                <a:latin typeface="华文新魏" pitchFamily="2" charset="-122"/>
              </a:rPr>
              <a:t>为具有</a:t>
            </a:r>
            <a:r>
              <a:rPr lang="en-US" altLang="zh-CN" smtClean="0">
                <a:latin typeface="华文新魏" pitchFamily="2" charset="-122"/>
              </a:rPr>
              <a:t>N</a:t>
            </a:r>
            <a:r>
              <a:rPr lang="zh-CN" altLang="en-US" smtClean="0">
                <a:latin typeface="华文新魏" pitchFamily="2" charset="-122"/>
              </a:rPr>
              <a:t>个元素的向量，则</a:t>
            </a:r>
            <a:r>
              <a:rPr lang="en-US" altLang="zh-CN" smtClean="0">
                <a:latin typeface="华文新魏" pitchFamily="2" charset="-122"/>
              </a:rPr>
              <a:t>poly(x)</a:t>
            </a:r>
            <a:r>
              <a:rPr lang="zh-CN" altLang="en-US" smtClean="0">
                <a:latin typeface="华文新魏" pitchFamily="2" charset="-122"/>
              </a:rPr>
              <a:t>建立以</a:t>
            </a:r>
            <a:r>
              <a:rPr lang="en-US" altLang="zh-CN" smtClean="0">
                <a:latin typeface="华文新魏" pitchFamily="2" charset="-122"/>
              </a:rPr>
              <a:t>x</a:t>
            </a:r>
            <a:r>
              <a:rPr lang="zh-CN" altLang="en-US" smtClean="0">
                <a:latin typeface="华文新魏" pitchFamily="2" charset="-122"/>
              </a:rPr>
              <a:t>为其根的多项式，且将该多项式的系数赋值给向量</a:t>
            </a:r>
            <a:r>
              <a:rPr lang="en-US" altLang="zh-CN" smtClean="0">
                <a:latin typeface="华文新魏" pitchFamily="2" charset="-122"/>
              </a:rPr>
              <a:t>A</a:t>
            </a:r>
            <a:r>
              <a:rPr lang="zh-CN" altLang="en-US" smtClean="0">
                <a:latin typeface="华文新魏" pitchFamily="2" charset="-122"/>
              </a:rPr>
              <a:t>。在此种情况下，</a:t>
            </a:r>
            <a:r>
              <a:rPr lang="en-US" altLang="zh-CN" smtClean="0">
                <a:latin typeface="华文新魏" pitchFamily="2" charset="-122"/>
              </a:rPr>
              <a:t>POLY</a:t>
            </a:r>
            <a:r>
              <a:rPr lang="zh-CN" altLang="en-US" smtClean="0">
                <a:latin typeface="华文新魏" pitchFamily="2" charset="-122"/>
              </a:rPr>
              <a:t>与</a:t>
            </a:r>
            <a:r>
              <a:rPr lang="en-US" altLang="zh-CN" smtClean="0">
                <a:latin typeface="华文新魏" pitchFamily="2" charset="-122"/>
              </a:rPr>
              <a:t>ROOTS</a:t>
            </a:r>
            <a:r>
              <a:rPr lang="zh-CN" altLang="en-US" smtClean="0">
                <a:latin typeface="华文新魏" pitchFamily="2" charset="-122"/>
              </a:rPr>
              <a:t>互为逆函数；若</a:t>
            </a:r>
            <a:r>
              <a:rPr lang="en-US" altLang="zh-CN" smtClean="0">
                <a:latin typeface="华文新魏" pitchFamily="2" charset="-122"/>
              </a:rPr>
              <a:t>x</a:t>
            </a:r>
            <a:r>
              <a:rPr lang="zh-CN" altLang="en-US" smtClean="0">
                <a:latin typeface="华文新魏" pitchFamily="2" charset="-122"/>
              </a:rPr>
              <a:t>为</a:t>
            </a:r>
            <a:r>
              <a:rPr lang="en-US" altLang="zh-CN" smtClean="0">
                <a:latin typeface="华文新魏" pitchFamily="2" charset="-122"/>
              </a:rPr>
              <a:t>N×N</a:t>
            </a:r>
            <a:r>
              <a:rPr lang="zh-CN" altLang="en-US" smtClean="0">
                <a:latin typeface="华文新魏" pitchFamily="2" charset="-122"/>
              </a:rPr>
              <a:t>的矩阵</a:t>
            </a:r>
            <a:r>
              <a:rPr lang="en-US" altLang="zh-CN" smtClean="0">
                <a:latin typeface="华文新魏" pitchFamily="2" charset="-122"/>
              </a:rPr>
              <a:t>x</a:t>
            </a:r>
            <a:r>
              <a:rPr lang="zh-CN" altLang="en-US" smtClean="0">
                <a:latin typeface="华文新魏" pitchFamily="2" charset="-122"/>
              </a:rPr>
              <a:t>，则</a:t>
            </a:r>
            <a:r>
              <a:rPr lang="en-US" altLang="zh-CN" smtClean="0">
                <a:latin typeface="华文新魏" pitchFamily="2" charset="-122"/>
              </a:rPr>
              <a:t>poly(x)</a:t>
            </a:r>
            <a:r>
              <a:rPr lang="zh-CN" altLang="en-US" smtClean="0">
                <a:latin typeface="华文新魏" pitchFamily="2" charset="-122"/>
              </a:rPr>
              <a:t>返回一个向量赋值给</a:t>
            </a:r>
            <a:r>
              <a:rPr lang="en-US" altLang="zh-CN" smtClean="0">
                <a:latin typeface="华文新魏" pitchFamily="2" charset="-122"/>
              </a:rPr>
              <a:t>A</a:t>
            </a:r>
            <a:r>
              <a:rPr lang="zh-CN" altLang="en-US" smtClean="0">
                <a:latin typeface="华文新魏" pitchFamily="2" charset="-122"/>
              </a:rPr>
              <a:t>，该向量的元素为矩阵</a:t>
            </a:r>
            <a:r>
              <a:rPr lang="en-US" altLang="zh-CN" smtClean="0">
                <a:latin typeface="华文新魏" pitchFamily="2" charset="-122"/>
              </a:rPr>
              <a:t>x</a:t>
            </a:r>
            <a:r>
              <a:rPr lang="zh-CN" altLang="en-US" smtClean="0">
                <a:latin typeface="华文新魏" pitchFamily="2" charset="-122"/>
              </a:rPr>
              <a:t>的特征多项式之系数：</a:t>
            </a:r>
            <a:r>
              <a:rPr lang="en-US" altLang="zh-CN" smtClean="0">
                <a:latin typeface="华文新魏" pitchFamily="2" charset="-122"/>
              </a:rPr>
              <a:t>A(1),A(2),…,A(N),A(N+1)</a:t>
            </a:r>
            <a:r>
              <a:rPr lang="zh-CN" altLang="en-US" smtClean="0">
                <a:latin typeface="华文新魏" pitchFamily="2" charset="-122"/>
              </a:rPr>
              <a:t>。</a:t>
            </a:r>
          </a:p>
          <a:p>
            <a:endParaRPr lang="zh-CN" altLang="en-US" smtClean="0">
              <a:latin typeface="宋体" charset="-122"/>
              <a:ea typeface="宋体"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(3)	</a:t>
            </a:r>
            <a:r>
              <a:rPr lang="zh-CN" altLang="en-US" smtClean="0">
                <a:latin typeface="华文新魏" pitchFamily="2" charset="-122"/>
              </a:rPr>
              <a:t>多项式的操作</a:t>
            </a:r>
          </a:p>
          <a:p>
            <a:r>
              <a:rPr lang="en-US" altLang="zh-CN" smtClean="0">
                <a:latin typeface="华文新魏" pitchFamily="2" charset="-122"/>
              </a:rPr>
              <a:t>•	roots(p)</a:t>
            </a:r>
            <a:r>
              <a:rPr lang="zh-CN" altLang="en-US" smtClean="0">
                <a:latin typeface="华文新魏" pitchFamily="2" charset="-122"/>
              </a:rPr>
              <a:t>：长度为</a:t>
            </a:r>
            <a:r>
              <a:rPr lang="en-US" altLang="zh-CN" smtClean="0">
                <a:latin typeface="华文新魏" pitchFamily="2" charset="-122"/>
              </a:rPr>
              <a:t>n</a:t>
            </a:r>
            <a:r>
              <a:rPr lang="zh-CN" altLang="en-US" smtClean="0">
                <a:latin typeface="华文新魏" pitchFamily="2" charset="-122"/>
              </a:rPr>
              <a:t>的向量，表示</a:t>
            </a:r>
            <a:r>
              <a:rPr lang="en-US" altLang="zh-CN" smtClean="0">
                <a:latin typeface="华文新魏" pitchFamily="2" charset="-122"/>
              </a:rPr>
              <a:t>n</a:t>
            </a:r>
            <a:r>
              <a:rPr lang="zh-CN" altLang="en-US" smtClean="0">
                <a:latin typeface="华文新魏" pitchFamily="2" charset="-122"/>
              </a:rPr>
              <a:t>阶多项式的根，即方程</a:t>
            </a:r>
            <a:r>
              <a:rPr lang="en-US" altLang="zh-CN" smtClean="0">
                <a:latin typeface="华文新魏" pitchFamily="2" charset="-122"/>
              </a:rPr>
              <a:t>p(x)=0</a:t>
            </a:r>
            <a:r>
              <a:rPr lang="zh-CN" altLang="en-US" smtClean="0">
                <a:latin typeface="华文新魏" pitchFamily="2" charset="-122"/>
              </a:rPr>
              <a:t>的根，可以为复数。</a:t>
            </a:r>
          </a:p>
          <a:p>
            <a:r>
              <a:rPr lang="en-US" altLang="zh-CN" smtClean="0">
                <a:latin typeface="华文新魏" pitchFamily="2" charset="-122"/>
              </a:rPr>
              <a:t>•	conv(p</a:t>
            </a:r>
            <a:r>
              <a:rPr lang="zh-CN" altLang="en-US" smtClean="0">
                <a:latin typeface="华文新魏" pitchFamily="2" charset="-122"/>
              </a:rPr>
              <a:t>，</a:t>
            </a:r>
            <a:r>
              <a:rPr lang="en-US" altLang="zh-CN" smtClean="0">
                <a:latin typeface="华文新魏" pitchFamily="2" charset="-122"/>
              </a:rPr>
              <a:t>q)</a:t>
            </a:r>
            <a:r>
              <a:rPr lang="zh-CN" altLang="en-US" smtClean="0">
                <a:latin typeface="华文新魏" pitchFamily="2" charset="-122"/>
              </a:rPr>
              <a:t>：表示多项式</a:t>
            </a:r>
            <a:r>
              <a:rPr lang="en-US" altLang="zh-CN" smtClean="0">
                <a:latin typeface="华文新魏" pitchFamily="2" charset="-122"/>
              </a:rPr>
              <a:t>p</a:t>
            </a:r>
            <a:r>
              <a:rPr lang="zh-CN" altLang="en-US" smtClean="0">
                <a:latin typeface="华文新魏" pitchFamily="2" charset="-122"/>
              </a:rPr>
              <a:t>，</a:t>
            </a:r>
            <a:r>
              <a:rPr lang="en-US" altLang="zh-CN" smtClean="0">
                <a:latin typeface="华文新魏" pitchFamily="2" charset="-122"/>
              </a:rPr>
              <a:t>q</a:t>
            </a:r>
            <a:r>
              <a:rPr lang="zh-CN" altLang="en-US" smtClean="0">
                <a:latin typeface="华文新魏" pitchFamily="2" charset="-122"/>
              </a:rPr>
              <a:t>的乘积，一般也指</a:t>
            </a:r>
            <a:r>
              <a:rPr lang="en-US" altLang="zh-CN" smtClean="0">
                <a:latin typeface="华文新魏" pitchFamily="2" charset="-122"/>
              </a:rPr>
              <a:t>p</a:t>
            </a:r>
            <a:r>
              <a:rPr lang="zh-CN" altLang="en-US" smtClean="0">
                <a:latin typeface="华文新魏" pitchFamily="2" charset="-122"/>
              </a:rPr>
              <a:t>，</a:t>
            </a:r>
            <a:r>
              <a:rPr lang="en-US" altLang="zh-CN" smtClean="0">
                <a:latin typeface="华文新魏" pitchFamily="2" charset="-122"/>
              </a:rPr>
              <a:t>q</a:t>
            </a:r>
            <a:r>
              <a:rPr lang="zh-CN" altLang="en-US" smtClean="0">
                <a:latin typeface="华文新魏" pitchFamily="2" charset="-122"/>
              </a:rPr>
              <a:t>的卷积。</a:t>
            </a:r>
          </a:p>
          <a:p>
            <a:r>
              <a:rPr lang="en-US" altLang="zh-CN" smtClean="0">
                <a:latin typeface="华文新魏" pitchFamily="2" charset="-122"/>
              </a:rPr>
              <a:t>•	poly(A)</a:t>
            </a:r>
            <a:r>
              <a:rPr lang="zh-CN" altLang="en-US" smtClean="0">
                <a:latin typeface="华文新魏" pitchFamily="2" charset="-122"/>
              </a:rPr>
              <a:t>：计算矩阵</a:t>
            </a:r>
            <a:r>
              <a:rPr lang="en-US" altLang="zh-CN" smtClean="0">
                <a:latin typeface="华文新魏" pitchFamily="2" charset="-122"/>
              </a:rPr>
              <a:t>A</a:t>
            </a:r>
            <a:r>
              <a:rPr lang="zh-CN" altLang="en-US" smtClean="0">
                <a:latin typeface="华文新魏" pitchFamily="2" charset="-122"/>
              </a:rPr>
              <a:t>的特征多项式向量。</a:t>
            </a:r>
          </a:p>
          <a:p>
            <a:r>
              <a:rPr lang="en-US" altLang="zh-CN" smtClean="0">
                <a:latin typeface="华文新魏" pitchFamily="2" charset="-122"/>
              </a:rPr>
              <a:t>•	poly(p)</a:t>
            </a:r>
            <a:r>
              <a:rPr lang="zh-CN" altLang="en-US" smtClean="0">
                <a:latin typeface="华文新魏" pitchFamily="2" charset="-122"/>
              </a:rPr>
              <a:t>：由长度为</a:t>
            </a:r>
            <a:r>
              <a:rPr lang="en-US" altLang="zh-CN" smtClean="0">
                <a:latin typeface="华文新魏" pitchFamily="2" charset="-122"/>
              </a:rPr>
              <a:t>n</a:t>
            </a:r>
            <a:r>
              <a:rPr lang="zh-CN" altLang="en-US" smtClean="0">
                <a:latin typeface="华文新魏" pitchFamily="2" charset="-122"/>
              </a:rPr>
              <a:t>的向量中的元素为根建立的多项式，结果是长度为</a:t>
            </a:r>
            <a:r>
              <a:rPr lang="en-US" altLang="zh-CN" smtClean="0">
                <a:latin typeface="华文新魏" pitchFamily="2" charset="-122"/>
              </a:rPr>
              <a:t>n</a:t>
            </a:r>
            <a:r>
              <a:rPr lang="zh-CN" altLang="en-US" smtClean="0">
                <a:latin typeface="华文新魏" pitchFamily="2" charset="-122"/>
              </a:rPr>
              <a:t>＋</a:t>
            </a:r>
            <a:r>
              <a:rPr lang="en-US" altLang="zh-CN" smtClean="0">
                <a:latin typeface="华文新魏" pitchFamily="2" charset="-122"/>
              </a:rPr>
              <a:t>1</a:t>
            </a:r>
            <a:r>
              <a:rPr lang="zh-CN" altLang="en-US" smtClean="0">
                <a:latin typeface="华文新魏" pitchFamily="2" charset="-122"/>
              </a:rPr>
              <a:t>的向量。</a:t>
            </a:r>
          </a:p>
          <a:p>
            <a:r>
              <a:rPr lang="en-US" altLang="zh-CN" smtClean="0">
                <a:latin typeface="华文新魏" pitchFamily="2" charset="-122"/>
              </a:rPr>
              <a:t>•	polyval(p</a:t>
            </a:r>
            <a:r>
              <a:rPr lang="zh-CN" altLang="en-US" smtClean="0">
                <a:latin typeface="华文新魏" pitchFamily="2" charset="-122"/>
              </a:rPr>
              <a:t>，</a:t>
            </a:r>
            <a:r>
              <a:rPr lang="en-US" altLang="zh-CN" smtClean="0">
                <a:latin typeface="华文新魏" pitchFamily="2" charset="-122"/>
              </a:rPr>
              <a:t>x)</a:t>
            </a:r>
            <a:r>
              <a:rPr lang="zh-CN" altLang="en-US" smtClean="0">
                <a:latin typeface="华文新魏" pitchFamily="2" charset="-122"/>
              </a:rPr>
              <a:t>：若</a:t>
            </a:r>
            <a:r>
              <a:rPr lang="en-US" altLang="zh-CN" smtClean="0">
                <a:latin typeface="华文新魏" pitchFamily="2" charset="-122"/>
              </a:rPr>
              <a:t>x</a:t>
            </a:r>
            <a:r>
              <a:rPr lang="zh-CN" altLang="en-US" smtClean="0">
                <a:latin typeface="华文新魏" pitchFamily="2" charset="-122"/>
              </a:rPr>
              <a:t>为一数值，则计算多项式在</a:t>
            </a:r>
            <a:r>
              <a:rPr lang="en-US" altLang="zh-CN" smtClean="0">
                <a:latin typeface="华文新魏" pitchFamily="2" charset="-122"/>
              </a:rPr>
              <a:t>x</a:t>
            </a:r>
            <a:r>
              <a:rPr lang="zh-CN" altLang="en-US" smtClean="0">
                <a:latin typeface="华文新魏" pitchFamily="2" charset="-122"/>
              </a:rPr>
              <a:t>处的值；若</a:t>
            </a:r>
            <a:r>
              <a:rPr lang="en-US" altLang="zh-CN" smtClean="0">
                <a:latin typeface="华文新魏" pitchFamily="2" charset="-122"/>
              </a:rPr>
              <a:t>x</a:t>
            </a:r>
            <a:r>
              <a:rPr lang="zh-CN" altLang="en-US" smtClean="0">
                <a:latin typeface="华文新魏" pitchFamily="2" charset="-122"/>
              </a:rPr>
              <a:t>为向量，则计算多项式在</a:t>
            </a:r>
            <a:r>
              <a:rPr lang="en-US" altLang="zh-CN" smtClean="0">
                <a:latin typeface="华文新魏" pitchFamily="2" charset="-122"/>
              </a:rPr>
              <a:t>x</a:t>
            </a:r>
            <a:r>
              <a:rPr lang="zh-CN" altLang="en-US" smtClean="0">
                <a:latin typeface="华文新魏" pitchFamily="2" charset="-122"/>
              </a:rPr>
              <a:t>中每一元素处的值。</a:t>
            </a:r>
          </a:p>
          <a:p>
            <a:endParaRPr lang="zh-CN" altLang="en-US" smtClean="0">
              <a:latin typeface="华文新魏"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488" y="1039813"/>
            <a:ext cx="8596312" cy="4924425"/>
          </a:xfrm>
        </p:spPr>
        <p:txBody>
          <a:bodyPr rtlCol="0">
            <a:normAutofit/>
          </a:bodyPr>
          <a:lstStyle/>
          <a:p>
            <a:pPr fontAlgn="auto">
              <a:spcAft>
                <a:spcPts val="0"/>
              </a:spcAft>
              <a:buFont typeface="Wingdings 3" charset="2"/>
              <a:buChar char=""/>
              <a:defRPr/>
            </a:pPr>
            <a:r>
              <a:rPr lang="en-US" altLang="zh-CN" sz="3600" b="1" dirty="0">
                <a:solidFill>
                  <a:schemeClr val="accent1"/>
                </a:solidFill>
                <a:latin typeface="+mj-lt"/>
                <a:ea typeface="+mj-ea"/>
                <a:cs typeface="+mj-cs"/>
              </a:rPr>
              <a:t>2.4.2 </a:t>
            </a:r>
            <a:r>
              <a:rPr lang="zh-CN" altLang="en-US" sz="3600" b="1" dirty="0">
                <a:solidFill>
                  <a:schemeClr val="accent1"/>
                </a:solidFill>
                <a:latin typeface="+mj-lt"/>
                <a:ea typeface="+mj-ea"/>
                <a:cs typeface="+mj-cs"/>
              </a:rPr>
              <a:t>多项式的计算</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1. </a:t>
            </a:r>
            <a:r>
              <a:rPr lang="zh-CN" altLang="en-US" dirty="0">
                <a:solidFill>
                  <a:schemeClr val="tx1">
                    <a:lumMod val="75000"/>
                    <a:lumOff val="25000"/>
                  </a:schemeClr>
                </a:solidFill>
                <a:latin typeface="华文新魏" panose="02010800040101010101" pitchFamily="2" charset="-122"/>
              </a:rPr>
              <a:t>多项式四则运算</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多项式加减运算：</a:t>
            </a:r>
            <a:r>
              <a:rPr lang="en-US" altLang="zh-CN" dirty="0">
                <a:solidFill>
                  <a:schemeClr val="tx1">
                    <a:lumMod val="75000"/>
                    <a:lumOff val="25000"/>
                  </a:schemeClr>
                </a:solidFill>
                <a:latin typeface="华文新魏" panose="02010800040101010101" pitchFamily="2" charset="-122"/>
              </a:rPr>
              <a:t>MATLAB</a:t>
            </a:r>
            <a:r>
              <a:rPr lang="zh-CN" altLang="en-US" dirty="0">
                <a:solidFill>
                  <a:schemeClr val="tx1">
                    <a:lumMod val="75000"/>
                    <a:lumOff val="25000"/>
                  </a:schemeClr>
                </a:solidFill>
                <a:latin typeface="华文新魏" panose="02010800040101010101" pitchFamily="2" charset="-122"/>
              </a:rPr>
              <a:t>没有提供专门进行多项式加减运算的函数，事实上，多项式的加减就是其所对应的系数向量的加减运算。</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对于次数相同的多项式，可以直接对其系数向量进行加减运算；如果两个多项式次数不同，则应该把低次多项式中系数不足的高次项用</a:t>
            </a:r>
            <a:r>
              <a:rPr lang="en-US" altLang="zh-CN" dirty="0">
                <a:solidFill>
                  <a:schemeClr val="tx1">
                    <a:lumMod val="75000"/>
                    <a:lumOff val="25000"/>
                  </a:schemeClr>
                </a:solidFill>
                <a:latin typeface="华文新魏" panose="02010800040101010101" pitchFamily="2" charset="-122"/>
              </a:rPr>
              <a:t>0</a:t>
            </a:r>
            <a:r>
              <a:rPr lang="zh-CN" altLang="en-US" dirty="0">
                <a:solidFill>
                  <a:schemeClr val="tx1">
                    <a:lumMod val="75000"/>
                    <a:lumOff val="25000"/>
                  </a:schemeClr>
                </a:solidFill>
                <a:latin typeface="华文新魏" panose="02010800040101010101" pitchFamily="2" charset="-122"/>
              </a:rPr>
              <a:t>补足，然后进行加减运算。</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2. </a:t>
            </a:r>
            <a:r>
              <a:rPr lang="zh-CN" altLang="en-US" dirty="0">
                <a:solidFill>
                  <a:schemeClr val="tx1">
                    <a:lumMod val="75000"/>
                    <a:lumOff val="25000"/>
                  </a:schemeClr>
                </a:solidFill>
                <a:latin typeface="华文新魏" panose="02010800040101010101" pitchFamily="2" charset="-122"/>
              </a:rPr>
              <a:t>多项式的导数</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对于多项式求导应使用</a:t>
            </a:r>
            <a:r>
              <a:rPr lang="en-US" altLang="zh-CN" dirty="0" err="1">
                <a:solidFill>
                  <a:schemeClr val="tx1">
                    <a:lumMod val="75000"/>
                    <a:lumOff val="25000"/>
                  </a:schemeClr>
                </a:solidFill>
                <a:latin typeface="华文新魏" panose="02010800040101010101" pitchFamily="2" charset="-122"/>
              </a:rPr>
              <a:t>polyder</a:t>
            </a:r>
            <a:r>
              <a:rPr lang="zh-CN" altLang="en-US" dirty="0">
                <a:solidFill>
                  <a:schemeClr val="tx1">
                    <a:lumMod val="75000"/>
                    <a:lumOff val="25000"/>
                  </a:schemeClr>
                </a:solidFill>
                <a:latin typeface="华文新魏" panose="02010800040101010101" pitchFamily="2" charset="-122"/>
              </a:rPr>
              <a:t>函数</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	k=</a:t>
            </a:r>
            <a:r>
              <a:rPr lang="en-US" altLang="zh-CN" dirty="0" err="1">
                <a:solidFill>
                  <a:schemeClr val="tx1">
                    <a:lumMod val="75000"/>
                    <a:lumOff val="25000"/>
                  </a:schemeClr>
                </a:solidFill>
                <a:latin typeface="华文新魏" panose="02010800040101010101" pitchFamily="2" charset="-122"/>
              </a:rPr>
              <a:t>polyder</a:t>
            </a:r>
            <a:r>
              <a:rPr lang="en-US" altLang="zh-CN" dirty="0">
                <a:solidFill>
                  <a:schemeClr val="tx1">
                    <a:lumMod val="75000"/>
                    <a:lumOff val="25000"/>
                  </a:schemeClr>
                </a:solidFill>
                <a:latin typeface="华文新魏" panose="02010800040101010101" pitchFamily="2" charset="-122"/>
              </a:rPr>
              <a:t>(p)    %</a:t>
            </a:r>
            <a:r>
              <a:rPr lang="zh-CN" altLang="en-US" dirty="0">
                <a:solidFill>
                  <a:schemeClr val="tx1">
                    <a:lumMod val="75000"/>
                    <a:lumOff val="25000"/>
                  </a:schemeClr>
                </a:solidFill>
                <a:latin typeface="华文新魏" panose="02010800040101010101" pitchFamily="2" charset="-122"/>
              </a:rPr>
              <a:t>返回多项式</a:t>
            </a:r>
            <a:r>
              <a:rPr lang="en-US" altLang="zh-CN" dirty="0">
                <a:solidFill>
                  <a:schemeClr val="tx1">
                    <a:lumMod val="75000"/>
                    <a:lumOff val="25000"/>
                  </a:schemeClr>
                </a:solidFill>
                <a:latin typeface="华文新魏" panose="02010800040101010101" pitchFamily="2" charset="-122"/>
              </a:rPr>
              <a:t>p</a:t>
            </a:r>
            <a:r>
              <a:rPr lang="zh-CN" altLang="en-US" dirty="0">
                <a:solidFill>
                  <a:schemeClr val="tx1">
                    <a:lumMod val="75000"/>
                    <a:lumOff val="25000"/>
                  </a:schemeClr>
                </a:solidFill>
                <a:latin typeface="华文新魏" panose="02010800040101010101" pitchFamily="2" charset="-122"/>
              </a:rPr>
              <a:t>的一阶导数；</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	k=</a:t>
            </a:r>
            <a:r>
              <a:rPr lang="en-US" altLang="zh-CN" dirty="0" err="1">
                <a:solidFill>
                  <a:schemeClr val="tx1">
                    <a:lumMod val="75000"/>
                    <a:lumOff val="25000"/>
                  </a:schemeClr>
                </a:solidFill>
                <a:latin typeface="华文新魏" panose="02010800040101010101" pitchFamily="2" charset="-122"/>
              </a:rPr>
              <a:t>polyder</a:t>
            </a:r>
            <a:r>
              <a:rPr lang="en-US" altLang="zh-CN" dirty="0">
                <a:solidFill>
                  <a:schemeClr val="tx1">
                    <a:lumMod val="75000"/>
                    <a:lumOff val="25000"/>
                  </a:schemeClr>
                </a:solidFill>
                <a:latin typeface="华文新魏" panose="02010800040101010101" pitchFamily="2" charset="-122"/>
              </a:rPr>
              <a:t>(</a:t>
            </a:r>
            <a:r>
              <a:rPr lang="en-US" altLang="zh-CN" dirty="0" err="1">
                <a:solidFill>
                  <a:schemeClr val="tx1">
                    <a:lumMod val="75000"/>
                    <a:lumOff val="25000"/>
                  </a:schemeClr>
                </a:solidFill>
                <a:latin typeface="华文新魏" panose="02010800040101010101" pitchFamily="2" charset="-122"/>
              </a:rPr>
              <a:t>p,q</a:t>
            </a:r>
            <a:r>
              <a:rPr lang="en-US" altLang="zh-CN" dirty="0">
                <a:solidFill>
                  <a:schemeClr val="tx1">
                    <a:lumMod val="75000"/>
                    <a:lumOff val="25000"/>
                  </a:schemeClr>
                </a:solidFill>
                <a:latin typeface="华文新魏" panose="02010800040101010101" pitchFamily="2" charset="-122"/>
              </a:rPr>
              <a:t>)    %</a:t>
            </a:r>
            <a:r>
              <a:rPr lang="zh-CN" altLang="en-US" dirty="0">
                <a:solidFill>
                  <a:schemeClr val="tx1">
                    <a:lumMod val="75000"/>
                    <a:lumOff val="25000"/>
                  </a:schemeClr>
                </a:solidFill>
                <a:latin typeface="华文新魏" panose="02010800040101010101" pitchFamily="2" charset="-122"/>
              </a:rPr>
              <a:t>返回多项式</a:t>
            </a:r>
            <a:r>
              <a:rPr lang="en-US" altLang="zh-CN" dirty="0">
                <a:solidFill>
                  <a:schemeClr val="tx1">
                    <a:lumMod val="75000"/>
                    <a:lumOff val="25000"/>
                  </a:schemeClr>
                </a:solidFill>
                <a:latin typeface="华文新魏" panose="02010800040101010101" pitchFamily="2" charset="-122"/>
              </a:rPr>
              <a:t>p</a:t>
            </a:r>
            <a:r>
              <a:rPr lang="zh-CN" altLang="en-US" dirty="0">
                <a:solidFill>
                  <a:schemeClr val="tx1">
                    <a:lumMod val="75000"/>
                    <a:lumOff val="25000"/>
                  </a:schemeClr>
                </a:solidFill>
                <a:latin typeface="华文新魏" panose="02010800040101010101" pitchFamily="2" charset="-122"/>
              </a:rPr>
              <a:t>与</a:t>
            </a:r>
            <a:r>
              <a:rPr lang="en-US" altLang="zh-CN" dirty="0">
                <a:solidFill>
                  <a:schemeClr val="tx1">
                    <a:lumMod val="75000"/>
                    <a:lumOff val="25000"/>
                  </a:schemeClr>
                </a:solidFill>
                <a:latin typeface="华文新魏" panose="02010800040101010101" pitchFamily="2" charset="-122"/>
              </a:rPr>
              <a:t>q</a:t>
            </a:r>
            <a:r>
              <a:rPr lang="zh-CN" altLang="en-US" dirty="0">
                <a:solidFill>
                  <a:schemeClr val="tx1">
                    <a:lumMod val="75000"/>
                    <a:lumOff val="25000"/>
                  </a:schemeClr>
                </a:solidFill>
                <a:latin typeface="华文新魏" panose="02010800040101010101" pitchFamily="2" charset="-122"/>
              </a:rPr>
              <a:t>乘积的一阶导数；</a:t>
            </a:r>
          </a:p>
          <a:p>
            <a:pPr fontAlgn="auto">
              <a:spcAft>
                <a:spcPts val="0"/>
              </a:spcAft>
              <a:buFont typeface="Wingdings 3" charset="2"/>
              <a:buChar char=""/>
              <a:defRPr/>
            </a:pPr>
            <a:r>
              <a:rPr lang="en-US" altLang="zh-CN" dirty="0">
                <a:solidFill>
                  <a:schemeClr val="tx1">
                    <a:lumMod val="75000"/>
                    <a:lumOff val="25000"/>
                  </a:schemeClr>
                </a:solidFill>
                <a:latin typeface="华文新魏" panose="02010800040101010101" pitchFamily="2" charset="-122"/>
              </a:rPr>
              <a:t>•	[</a:t>
            </a:r>
            <a:r>
              <a:rPr lang="en-US" altLang="zh-CN" dirty="0" err="1">
                <a:solidFill>
                  <a:schemeClr val="tx1">
                    <a:lumMod val="75000"/>
                    <a:lumOff val="25000"/>
                  </a:schemeClr>
                </a:solidFill>
                <a:latin typeface="华文新魏" panose="02010800040101010101" pitchFamily="2" charset="-122"/>
              </a:rPr>
              <a:t>k,d</a:t>
            </a:r>
            <a:r>
              <a:rPr lang="en-US" altLang="zh-CN" dirty="0">
                <a:solidFill>
                  <a:schemeClr val="tx1">
                    <a:lumMod val="75000"/>
                    <a:lumOff val="25000"/>
                  </a:schemeClr>
                </a:solidFill>
                <a:latin typeface="华文新魏" panose="02010800040101010101" pitchFamily="2" charset="-122"/>
              </a:rPr>
              <a:t>]=</a:t>
            </a:r>
            <a:r>
              <a:rPr lang="en-US" altLang="zh-CN" dirty="0" err="1">
                <a:solidFill>
                  <a:schemeClr val="tx1">
                    <a:lumMod val="75000"/>
                    <a:lumOff val="25000"/>
                  </a:schemeClr>
                </a:solidFill>
                <a:latin typeface="华文新魏" panose="02010800040101010101" pitchFamily="2" charset="-122"/>
              </a:rPr>
              <a:t>polyder</a:t>
            </a:r>
            <a:r>
              <a:rPr lang="en-US" altLang="zh-CN" dirty="0">
                <a:solidFill>
                  <a:schemeClr val="tx1">
                    <a:lumMod val="75000"/>
                    <a:lumOff val="25000"/>
                  </a:schemeClr>
                </a:solidFill>
                <a:latin typeface="华文新魏" panose="02010800040101010101" pitchFamily="2" charset="-122"/>
              </a:rPr>
              <a:t>(</a:t>
            </a:r>
            <a:r>
              <a:rPr lang="en-US" altLang="zh-CN" dirty="0" err="1">
                <a:solidFill>
                  <a:schemeClr val="tx1">
                    <a:lumMod val="75000"/>
                    <a:lumOff val="25000"/>
                  </a:schemeClr>
                </a:solidFill>
                <a:latin typeface="华文新魏" panose="02010800040101010101" pitchFamily="2" charset="-122"/>
              </a:rPr>
              <a:t>p,q</a:t>
            </a:r>
            <a:r>
              <a:rPr lang="en-US" altLang="zh-CN" dirty="0">
                <a:solidFill>
                  <a:schemeClr val="tx1">
                    <a:lumMod val="75000"/>
                    <a:lumOff val="25000"/>
                  </a:schemeClr>
                </a:solidFill>
                <a:latin typeface="华文新魏" panose="02010800040101010101" pitchFamily="2" charset="-122"/>
              </a:rPr>
              <a:t>)    %</a:t>
            </a:r>
            <a:r>
              <a:rPr lang="zh-CN" altLang="en-US" dirty="0">
                <a:solidFill>
                  <a:schemeClr val="tx1">
                    <a:lumMod val="75000"/>
                    <a:lumOff val="25000"/>
                  </a:schemeClr>
                </a:solidFill>
                <a:latin typeface="华文新魏" panose="02010800040101010101" pitchFamily="2" charset="-122"/>
              </a:rPr>
              <a:t>返回</a:t>
            </a:r>
            <a:r>
              <a:rPr lang="en-US" altLang="zh-CN" dirty="0">
                <a:solidFill>
                  <a:schemeClr val="tx1">
                    <a:lumMod val="75000"/>
                    <a:lumOff val="25000"/>
                  </a:schemeClr>
                </a:solidFill>
                <a:latin typeface="华文新魏" panose="02010800040101010101" pitchFamily="2" charset="-122"/>
              </a:rPr>
              <a:t>p/q </a:t>
            </a:r>
            <a:r>
              <a:rPr lang="zh-CN" altLang="en-US" dirty="0">
                <a:solidFill>
                  <a:schemeClr val="tx1">
                    <a:lumMod val="75000"/>
                    <a:lumOff val="25000"/>
                  </a:schemeClr>
                </a:solidFill>
                <a:latin typeface="华文新魏" panose="02010800040101010101" pitchFamily="2" charset="-122"/>
              </a:rPr>
              <a:t>的导数，</a:t>
            </a:r>
            <a:r>
              <a:rPr lang="en-US" altLang="zh-CN" dirty="0">
                <a:solidFill>
                  <a:schemeClr val="tx1">
                    <a:lumMod val="75000"/>
                    <a:lumOff val="25000"/>
                  </a:schemeClr>
                </a:solidFill>
                <a:latin typeface="华文新魏" panose="02010800040101010101" pitchFamily="2" charset="-122"/>
              </a:rPr>
              <a:t>k</a:t>
            </a:r>
            <a:r>
              <a:rPr lang="zh-CN" altLang="en-US" dirty="0">
                <a:solidFill>
                  <a:schemeClr val="tx1">
                    <a:lumMod val="75000"/>
                    <a:lumOff val="25000"/>
                  </a:schemeClr>
                </a:solidFill>
                <a:latin typeface="华文新魏" panose="02010800040101010101" pitchFamily="2" charset="-122"/>
              </a:rPr>
              <a:t>是分子，</a:t>
            </a:r>
            <a:r>
              <a:rPr lang="en-US" altLang="zh-CN" dirty="0">
                <a:solidFill>
                  <a:schemeClr val="tx1">
                    <a:lumMod val="75000"/>
                    <a:lumOff val="25000"/>
                  </a:schemeClr>
                </a:solidFill>
                <a:latin typeface="华文新魏" panose="02010800040101010101" pitchFamily="2" charset="-122"/>
              </a:rPr>
              <a:t>d</a:t>
            </a:r>
            <a:r>
              <a:rPr lang="zh-CN" altLang="en-US" dirty="0">
                <a:solidFill>
                  <a:schemeClr val="tx1">
                    <a:lumMod val="75000"/>
                    <a:lumOff val="25000"/>
                  </a:schemeClr>
                </a:solidFill>
                <a:latin typeface="华文新魏" panose="02010800040101010101" pitchFamily="2" charset="-122"/>
              </a:rPr>
              <a:t>是分母。</a:t>
            </a:r>
          </a:p>
          <a:p>
            <a:pPr fontAlgn="auto">
              <a:spcAft>
                <a:spcPts val="0"/>
              </a:spcAft>
              <a:buFont typeface="Wingdings 3" charset="2"/>
              <a:buChar char=""/>
              <a:defRPr/>
            </a:pPr>
            <a:endParaRPr lang="zh-CN" altLang="en-US" dirty="0">
              <a:solidFill>
                <a:schemeClr val="tx1">
                  <a:lumMod val="75000"/>
                  <a:lumOff val="25000"/>
                </a:schemeClr>
              </a:solidFill>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框 7"/>
          <p:cNvSpPr txBox="1">
            <a:spLocks noChangeArrowheads="1"/>
          </p:cNvSpPr>
          <p:nvPr/>
        </p:nvSpPr>
        <p:spPr bwMode="auto">
          <a:xfrm>
            <a:off x="906463" y="889000"/>
            <a:ext cx="5776912" cy="369888"/>
          </a:xfrm>
          <a:prstGeom prst="rect">
            <a:avLst/>
          </a:prstGeom>
          <a:noFill/>
          <a:ln w="9525">
            <a:noFill/>
            <a:miter lim="800000"/>
            <a:headEnd/>
            <a:tailEnd/>
          </a:ln>
        </p:spPr>
        <p:txBody>
          <a:bodyPr>
            <a:spAutoFit/>
          </a:bodyPr>
          <a:lstStyle/>
          <a:p>
            <a:r>
              <a:rPr lang="en-US" altLang="zh-CN">
                <a:latin typeface="宋体" charset="-122"/>
              </a:rPr>
              <a:t>(5)</a:t>
            </a:r>
            <a:r>
              <a:rPr lang="zh-CN" altLang="en-US">
                <a:latin typeface="宋体" charset="-122"/>
              </a:rPr>
              <a:t>字符串转换函数</a:t>
            </a:r>
          </a:p>
        </p:txBody>
      </p:sp>
      <p:sp>
        <p:nvSpPr>
          <p:cNvPr id="41986" name="内容占位符 1"/>
          <p:cNvSpPr>
            <a:spLocks noGrp="1"/>
          </p:cNvSpPr>
          <p:nvPr>
            <p:ph idx="1"/>
          </p:nvPr>
        </p:nvSpPr>
        <p:spPr>
          <a:xfrm>
            <a:off x="677863" y="1463675"/>
            <a:ext cx="8596312" cy="5248275"/>
          </a:xfrm>
        </p:spPr>
        <p:txBody>
          <a:bodyPr/>
          <a:lstStyle/>
          <a:p>
            <a:r>
              <a:rPr lang="zh-CN" altLang="zh-CN" smtClean="0"/>
              <a:t>在</a:t>
            </a:r>
            <a:r>
              <a:rPr lang="en-US" altLang="zh-CN" smtClean="0"/>
              <a:t>MATLAB</a:t>
            </a:r>
            <a:r>
              <a:rPr lang="zh-CN" altLang="zh-CN" smtClean="0"/>
              <a:t>中使用不同的函数可以允许不同类型的数据和字符串类型的数据之间进行转换；在</a:t>
            </a:r>
            <a:r>
              <a:rPr lang="en-US" altLang="zh-CN" smtClean="0"/>
              <a:t>MATLAB</a:t>
            </a:r>
            <a:r>
              <a:rPr lang="zh-CN" altLang="zh-CN" smtClean="0"/>
              <a:t>中直接提供了相应的函数对同样类型的数据进行数制的转换。</a:t>
            </a:r>
          </a:p>
          <a:p>
            <a:r>
              <a:rPr lang="zh-CN" altLang="zh-CN" smtClean="0"/>
              <a:t>数字和字符之间的转换函数如表</a:t>
            </a:r>
            <a:r>
              <a:rPr lang="en-US" altLang="zh-CN" smtClean="0"/>
              <a:t>2-2</a:t>
            </a:r>
            <a:r>
              <a:rPr lang="zh-CN" altLang="zh-CN" smtClean="0"/>
              <a:t>。</a:t>
            </a:r>
          </a:p>
          <a:p>
            <a:r>
              <a:rPr lang="en-US" altLang="zh-CN" smtClean="0"/>
              <a:t>                                 </a:t>
            </a:r>
            <a:r>
              <a:rPr lang="zh-CN" altLang="zh-CN" smtClean="0"/>
              <a:t>表</a:t>
            </a:r>
            <a:r>
              <a:rPr lang="en-US" altLang="zh-CN" smtClean="0"/>
              <a:t>2-2 </a:t>
            </a:r>
            <a:r>
              <a:rPr lang="zh-CN" altLang="zh-CN" smtClean="0"/>
              <a:t>数字和字符之间的转换函数</a:t>
            </a:r>
          </a:p>
          <a:p>
            <a:endParaRPr lang="zh-CN" altLang="en-US" smtClean="0"/>
          </a:p>
        </p:txBody>
      </p:sp>
      <p:graphicFrame>
        <p:nvGraphicFramePr>
          <p:cNvPr id="3" name="表格 2"/>
          <p:cNvGraphicFramePr>
            <a:graphicFrameLocks noGrp="1"/>
          </p:cNvGraphicFramePr>
          <p:nvPr/>
        </p:nvGraphicFramePr>
        <p:xfrm>
          <a:off x="906463" y="3200400"/>
          <a:ext cx="8639175" cy="3492500"/>
        </p:xfrm>
        <a:graphic>
          <a:graphicData uri="http://schemas.openxmlformats.org/drawingml/2006/table">
            <a:tbl>
              <a:tblPr>
                <a:tableStyleId>{5C22544A-7EE6-4342-B048-85BDC9FD1C3A}</a:tableStyleId>
              </a:tblPr>
              <a:tblGrid>
                <a:gridCol w="4258132"/>
                <a:gridCol w="4382350"/>
              </a:tblGrid>
              <a:tr h="436626">
                <a:tc>
                  <a:txBody>
                    <a:bodyPr/>
                    <a:lstStyle/>
                    <a:p>
                      <a:pPr algn="ctr">
                        <a:spcAft>
                          <a:spcPts val="200"/>
                        </a:spcAft>
                      </a:pPr>
                      <a:r>
                        <a:rPr lang="zh-CN" sz="1600" kern="100" dirty="0">
                          <a:effectLst/>
                        </a:rPr>
                        <a:t>函数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436626">
                <a:tc>
                  <a:txBody>
                    <a:bodyPr/>
                    <a:lstStyle/>
                    <a:p>
                      <a:pPr algn="ctr">
                        <a:spcAft>
                          <a:spcPts val="200"/>
                        </a:spcAft>
                      </a:pPr>
                      <a:r>
                        <a:rPr lang="en-US" sz="1600" kern="100" dirty="0">
                          <a:effectLst/>
                        </a:rPr>
                        <a:t>num2str</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将数字转变成为字符串</a:t>
                      </a:r>
                      <a:endParaRPr lang="zh-CN" sz="1600" kern="100">
                        <a:effectLst/>
                        <a:latin typeface="Times New Roman" panose="02020603050405020304" pitchFamily="18" charset="0"/>
                        <a:ea typeface="宋体" panose="02010600030101010101" pitchFamily="2" charset="-122"/>
                      </a:endParaRPr>
                    </a:p>
                  </a:txBody>
                  <a:tcPr marL="68580" marR="68580" marT="0" marB="0"/>
                </a:tc>
              </a:tr>
              <a:tr h="436626">
                <a:tc>
                  <a:txBody>
                    <a:bodyPr/>
                    <a:lstStyle/>
                    <a:p>
                      <a:pPr algn="ctr">
                        <a:spcAft>
                          <a:spcPts val="200"/>
                        </a:spcAft>
                      </a:pPr>
                      <a:r>
                        <a:rPr lang="en-US" sz="1600" kern="100" dirty="0">
                          <a:effectLst/>
                        </a:rPr>
                        <a:t>int2str</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将整数转变成为字符串</a:t>
                      </a:r>
                      <a:endParaRPr lang="zh-CN" sz="1600" kern="100">
                        <a:effectLst/>
                        <a:latin typeface="Times New Roman" panose="02020603050405020304" pitchFamily="18" charset="0"/>
                        <a:ea typeface="宋体" panose="02010600030101010101" pitchFamily="2" charset="-122"/>
                      </a:endParaRPr>
                    </a:p>
                  </a:txBody>
                  <a:tcPr marL="68580" marR="68580" marT="0" marB="0"/>
                </a:tc>
              </a:tr>
              <a:tr h="436626">
                <a:tc>
                  <a:txBody>
                    <a:bodyPr/>
                    <a:lstStyle/>
                    <a:p>
                      <a:pPr algn="ctr">
                        <a:spcAft>
                          <a:spcPts val="200"/>
                        </a:spcAft>
                      </a:pPr>
                      <a:r>
                        <a:rPr lang="en-US" sz="1600" kern="100" dirty="0">
                          <a:effectLst/>
                        </a:rPr>
                        <a:t>mat2str</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将矩阵转变成为可被</a:t>
                      </a:r>
                      <a:r>
                        <a:rPr lang="en-US" sz="1600" kern="100" dirty="0" err="1">
                          <a:effectLst/>
                        </a:rPr>
                        <a:t>eval</a:t>
                      </a:r>
                      <a:r>
                        <a:rPr lang="zh-CN" sz="1600" kern="100" dirty="0">
                          <a:effectLst/>
                        </a:rPr>
                        <a:t>函数使用的字符串</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36626">
                <a:tc>
                  <a:txBody>
                    <a:bodyPr/>
                    <a:lstStyle/>
                    <a:p>
                      <a:pPr algn="ctr">
                        <a:spcAft>
                          <a:spcPts val="200"/>
                        </a:spcAft>
                      </a:pPr>
                      <a:r>
                        <a:rPr lang="en-US" sz="1600" kern="100">
                          <a:effectLst/>
                        </a:rPr>
                        <a:t>str2double</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将字符串转变为双精度类型的数据</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36626">
                <a:tc>
                  <a:txBody>
                    <a:bodyPr/>
                    <a:lstStyle/>
                    <a:p>
                      <a:pPr algn="ctr">
                        <a:spcAft>
                          <a:spcPts val="200"/>
                        </a:spcAft>
                      </a:pPr>
                      <a:r>
                        <a:rPr lang="en-US" sz="1600" kern="100">
                          <a:effectLst/>
                        </a:rPr>
                        <a:t>str2num</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将字符串转变为数字</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36626">
                <a:tc>
                  <a:txBody>
                    <a:bodyPr/>
                    <a:lstStyle/>
                    <a:p>
                      <a:pPr algn="ctr">
                        <a:spcAft>
                          <a:spcPts val="200"/>
                        </a:spcAft>
                      </a:pPr>
                      <a:r>
                        <a:rPr lang="en-US" sz="1600" kern="100">
                          <a:effectLst/>
                        </a:rPr>
                        <a:t>sprinf</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格式化输出数据到命令行窗口</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36626">
                <a:tc>
                  <a:txBody>
                    <a:bodyPr/>
                    <a:lstStyle/>
                    <a:p>
                      <a:pPr algn="ctr">
                        <a:spcAft>
                          <a:spcPts val="200"/>
                        </a:spcAft>
                      </a:pPr>
                      <a:r>
                        <a:rPr lang="en-US" sz="1600" kern="100" dirty="0" err="1">
                          <a:effectLst/>
                        </a:rPr>
                        <a:t>sscanf</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读取格式化字符串</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3. </a:t>
            </a:r>
            <a:r>
              <a:rPr lang="zh-CN" altLang="en-US" smtClean="0">
                <a:latin typeface="华文新魏" pitchFamily="2" charset="-122"/>
              </a:rPr>
              <a:t>多项式求值</a:t>
            </a:r>
          </a:p>
          <a:p>
            <a:r>
              <a:rPr lang="zh-CN" altLang="en-US" smtClean="0">
                <a:latin typeface="华文新魏" pitchFamily="2" charset="-122"/>
              </a:rPr>
              <a:t>多项式求值函数</a:t>
            </a:r>
            <a:r>
              <a:rPr lang="en-US" altLang="zh-CN" smtClean="0">
                <a:latin typeface="华文新魏" pitchFamily="2" charset="-122"/>
              </a:rPr>
              <a:t>polyval   </a:t>
            </a:r>
            <a:r>
              <a:rPr lang="zh-CN" altLang="en-US" smtClean="0">
                <a:latin typeface="华文新魏" pitchFamily="2" charset="-122"/>
              </a:rPr>
              <a:t>利用该函数可以求得多项式在某一点的值。</a:t>
            </a:r>
          </a:p>
          <a:p>
            <a:r>
              <a:rPr lang="en-US" altLang="zh-CN" smtClean="0">
                <a:latin typeface="华文新魏" pitchFamily="2" charset="-122"/>
              </a:rPr>
              <a:t>•	y=polyval(p,x)</a:t>
            </a:r>
          </a:p>
          <a:p>
            <a:r>
              <a:rPr lang="zh-CN" altLang="en-US" smtClean="0">
                <a:latin typeface="华文新魏" pitchFamily="2" charset="-122"/>
              </a:rPr>
              <a:t>返回多项式</a:t>
            </a:r>
            <a:r>
              <a:rPr lang="en-US" altLang="zh-CN" smtClean="0">
                <a:latin typeface="华文新魏" pitchFamily="2" charset="-122"/>
              </a:rPr>
              <a:t>p</a:t>
            </a:r>
            <a:r>
              <a:rPr lang="zh-CN" altLang="en-US" smtClean="0">
                <a:latin typeface="华文新魏" pitchFamily="2" charset="-122"/>
              </a:rPr>
              <a:t>在</a:t>
            </a:r>
            <a:r>
              <a:rPr lang="en-US" altLang="zh-CN" smtClean="0">
                <a:latin typeface="华文新魏" pitchFamily="2" charset="-122"/>
              </a:rPr>
              <a:t>x</a:t>
            </a:r>
            <a:r>
              <a:rPr lang="zh-CN" altLang="en-US" smtClean="0">
                <a:latin typeface="华文新魏" pitchFamily="2" charset="-122"/>
              </a:rPr>
              <a:t>点的值，其中：</a:t>
            </a:r>
            <a:r>
              <a:rPr lang="en-US" altLang="zh-CN" smtClean="0">
                <a:latin typeface="华文新魏" pitchFamily="2" charset="-122"/>
              </a:rPr>
              <a:t>x</a:t>
            </a:r>
            <a:r>
              <a:rPr lang="zh-CN" altLang="en-US" smtClean="0">
                <a:latin typeface="华文新魏" pitchFamily="2" charset="-122"/>
              </a:rPr>
              <a:t>可以是复数，也可以是矩阵。</a:t>
            </a:r>
          </a:p>
          <a:p>
            <a:r>
              <a:rPr lang="en-US" altLang="zh-CN" smtClean="0">
                <a:latin typeface="华文新魏" pitchFamily="2" charset="-122"/>
              </a:rPr>
              <a:t>4. </a:t>
            </a:r>
            <a:r>
              <a:rPr lang="zh-CN" altLang="en-US" smtClean="0">
                <a:latin typeface="华文新魏" pitchFamily="2" charset="-122"/>
              </a:rPr>
              <a:t>多项式求根</a:t>
            </a:r>
          </a:p>
          <a:p>
            <a:r>
              <a:rPr lang="zh-CN" altLang="en-US" smtClean="0">
                <a:latin typeface="华文新魏" pitchFamily="2" charset="-122"/>
              </a:rPr>
              <a:t>求解多项式的根，即</a:t>
            </a:r>
            <a:r>
              <a:rPr lang="en-US" altLang="zh-CN" smtClean="0">
                <a:latin typeface="华文新魏" pitchFamily="2" charset="-122"/>
              </a:rPr>
              <a:t>p(x)=0</a:t>
            </a:r>
            <a:r>
              <a:rPr lang="zh-CN" altLang="en-US" smtClean="0">
                <a:latin typeface="华文新魏" pitchFamily="2" charset="-122"/>
              </a:rPr>
              <a:t>的解。在</a:t>
            </a:r>
            <a:r>
              <a:rPr lang="en-US" altLang="zh-CN" smtClean="0">
                <a:latin typeface="华文新魏" pitchFamily="2" charset="-122"/>
              </a:rPr>
              <a:t>MATLAB</a:t>
            </a:r>
            <a:r>
              <a:rPr lang="zh-CN" altLang="en-US" smtClean="0">
                <a:latin typeface="华文新魏" pitchFamily="2" charset="-122"/>
              </a:rPr>
              <a:t>中，求解多项式的根有</a:t>
            </a:r>
            <a:r>
              <a:rPr lang="en-US" altLang="zh-CN" smtClean="0">
                <a:latin typeface="华文新魏" pitchFamily="2" charset="-122"/>
              </a:rPr>
              <a:t>roots</a:t>
            </a:r>
            <a:r>
              <a:rPr lang="zh-CN" altLang="en-US" smtClean="0">
                <a:latin typeface="华文新魏" pitchFamily="2" charset="-122"/>
              </a:rPr>
              <a:t>函数命令来完成。</a:t>
            </a:r>
          </a:p>
          <a:p>
            <a:r>
              <a:rPr lang="en-US" altLang="zh-CN" smtClean="0">
                <a:latin typeface="华文新魏" pitchFamily="2" charset="-122"/>
              </a:rPr>
              <a:t>•	x=roots(p)</a:t>
            </a:r>
          </a:p>
          <a:p>
            <a:r>
              <a:rPr lang="zh-CN" altLang="en-US" smtClean="0">
                <a:latin typeface="华文新魏" pitchFamily="2" charset="-122"/>
              </a:rPr>
              <a:t>返回多项式的根，注意</a:t>
            </a:r>
            <a:r>
              <a:rPr lang="en-US" altLang="zh-CN" smtClean="0">
                <a:latin typeface="华文新魏" pitchFamily="2" charset="-122"/>
              </a:rPr>
              <a:t>:MATLAB</a:t>
            </a:r>
            <a:r>
              <a:rPr lang="zh-CN" altLang="en-US" smtClean="0">
                <a:latin typeface="华文新魏" pitchFamily="2" charset="-122"/>
              </a:rPr>
              <a:t>按惯例，多项式是行向量，根是列向量。</a:t>
            </a:r>
          </a:p>
          <a:p>
            <a:endParaRPr lang="zh-CN" altLang="en-US" smtClean="0">
              <a:latin typeface="宋体" charset="-122"/>
              <a:ea typeface="宋体"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内容占位符 3"/>
          <p:cNvSpPr>
            <a:spLocks noGrp="1"/>
          </p:cNvSpPr>
          <p:nvPr>
            <p:ph idx="1"/>
          </p:nvPr>
        </p:nvSpPr>
        <p:spPr>
          <a:xfrm>
            <a:off x="431800" y="419100"/>
            <a:ext cx="8596313" cy="5327650"/>
          </a:xfrm>
        </p:spPr>
        <p:txBody>
          <a:bodyPr/>
          <a:lstStyle/>
          <a:p>
            <a:r>
              <a:rPr lang="en-US" altLang="zh-CN" smtClean="0"/>
              <a:t>5. </a:t>
            </a:r>
            <a:r>
              <a:rPr lang="zh-CN" altLang="zh-CN" smtClean="0"/>
              <a:t>有理多项式的部分分式展开</a:t>
            </a:r>
          </a:p>
          <a:p>
            <a:r>
              <a:rPr lang="en-US" altLang="zh-CN" smtClean="0"/>
              <a:t>Residue</a:t>
            </a:r>
            <a:r>
              <a:rPr lang="zh-CN" altLang="zh-CN" smtClean="0"/>
              <a:t>函数可以完成有理多项式的部分分式展开，它是一个对系统传递函数特别有用的函数，其调用格式为：</a:t>
            </a:r>
          </a:p>
          <a:p>
            <a:r>
              <a:rPr lang="zh-CN" altLang="zh-CN" smtClean="0"/>
              <a:t>格式</a:t>
            </a:r>
            <a:r>
              <a:rPr lang="en-US" altLang="zh-CN" smtClean="0"/>
              <a:t>:</a:t>
            </a:r>
            <a:endParaRPr lang="zh-CN" altLang="zh-CN" smtClean="0"/>
          </a:p>
          <a:p>
            <a:r>
              <a:rPr lang="pt-BR" altLang="zh-CN" smtClean="0"/>
              <a:t>            [r,p,k]=residue(b,a)    </a:t>
            </a:r>
          </a:p>
          <a:p>
            <a:endParaRPr lang="pt-BR" altLang="zh-CN" smtClean="0"/>
          </a:p>
          <a:p>
            <a:endParaRPr lang="pt-BR" altLang="zh-CN" smtClean="0"/>
          </a:p>
          <a:p>
            <a:endParaRPr lang="pt-BR" altLang="zh-CN" smtClean="0"/>
          </a:p>
          <a:p>
            <a:r>
              <a:rPr lang="zh-CN" altLang="zh-CN" smtClean="0"/>
              <a:t>其中，</a:t>
            </a:r>
            <a:r>
              <a:rPr lang="pt-BR" altLang="zh-CN" i="1" smtClean="0"/>
              <a:t>r</a:t>
            </a:r>
            <a:r>
              <a:rPr lang="zh-CN" altLang="zh-CN" smtClean="0"/>
              <a:t>代表余数数组，</a:t>
            </a:r>
            <a:r>
              <a:rPr lang="pt-BR" altLang="zh-CN" i="1" smtClean="0"/>
              <a:t>p</a:t>
            </a:r>
            <a:r>
              <a:rPr lang="zh-CN" altLang="zh-CN" smtClean="0"/>
              <a:t>代表极点数组，</a:t>
            </a:r>
            <a:r>
              <a:rPr lang="pt-BR" altLang="zh-CN" i="1" smtClean="0"/>
              <a:t>k</a:t>
            </a:r>
            <a:r>
              <a:rPr lang="zh-CN" altLang="zh-CN" smtClean="0"/>
              <a:t>代表常数项。</a:t>
            </a:r>
          </a:p>
          <a:p>
            <a:endParaRPr lang="zh-CN" altLang="en-US" smtClean="0">
              <a:latin typeface="华文新魏" pitchFamily="2" charset="-122"/>
            </a:endParaRPr>
          </a:p>
        </p:txBody>
      </p:sp>
      <p:sp>
        <p:nvSpPr>
          <p:cNvPr id="5" name="Rectangle 2"/>
          <p:cNvSpPr>
            <a:spLocks noChangeArrowheads="1"/>
          </p:cNvSpPr>
          <p:nvPr/>
        </p:nvSpPr>
        <p:spPr bwMode="auto">
          <a:xfrm>
            <a:off x="476250" y="2713038"/>
            <a:ext cx="12430125" cy="369887"/>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eaLnBrk="0" hangingPunct="0">
              <a:defRPr/>
            </a:pPr>
            <a:r>
              <a:rPr lang="zh-CN" altLang="en-US" dirty="0">
                <a:solidFill>
                  <a:schemeClr val="tx1">
                    <a:lumMod val="75000"/>
                    <a:lumOff val="25000"/>
                  </a:schemeClr>
                </a:solidFill>
                <a:latin typeface="华文新魏" panose="02010800040101010101" pitchFamily="2" charset="-122"/>
                <a:ea typeface="华文新魏" panose="02010800040101010101" pitchFamily="2" charset="-122"/>
              </a:rPr>
              <a:t>功能</a:t>
            </a:r>
            <a:r>
              <a:rPr lang="zh-CN" altLang="pt-BR" dirty="0">
                <a:solidFill>
                  <a:schemeClr val="tx1">
                    <a:lumMod val="75000"/>
                    <a:lumOff val="25000"/>
                  </a:schemeClr>
                </a:solidFill>
                <a:latin typeface="华文新魏" panose="02010800040101010101" pitchFamily="2" charset="-122"/>
                <a:ea typeface="华文新魏" panose="02010800040101010101" pitchFamily="2" charset="-122"/>
              </a:rPr>
              <a:t>：</a:t>
            </a:r>
            <a:r>
              <a:rPr lang="zh-CN" altLang="en-US" dirty="0">
                <a:solidFill>
                  <a:schemeClr val="tx1">
                    <a:lumMod val="75000"/>
                    <a:lumOff val="25000"/>
                  </a:schemeClr>
                </a:solidFill>
                <a:latin typeface="华文新魏" panose="02010800040101010101" pitchFamily="2" charset="-122"/>
                <a:ea typeface="华文新魏" panose="02010800040101010101" pitchFamily="2" charset="-122"/>
              </a:rPr>
              <a:t>把</a:t>
            </a:r>
            <a:r>
              <a:rPr lang="pt-BR" altLang="zh-CN" dirty="0">
                <a:solidFill>
                  <a:schemeClr val="tx1">
                    <a:lumMod val="75000"/>
                    <a:lumOff val="25000"/>
                  </a:schemeClr>
                </a:solidFill>
                <a:latin typeface="华文新魏" panose="02010800040101010101" pitchFamily="2" charset="-122"/>
                <a:ea typeface="华文新魏" panose="02010800040101010101" pitchFamily="2" charset="-122"/>
              </a:rPr>
              <a:t>b(s)/a(s)</a:t>
            </a:r>
            <a:r>
              <a:rPr lang="zh-CN" altLang="en-US" dirty="0">
                <a:solidFill>
                  <a:schemeClr val="tx1">
                    <a:lumMod val="75000"/>
                    <a:lumOff val="25000"/>
                  </a:schemeClr>
                </a:solidFill>
                <a:latin typeface="华文新魏" panose="02010800040101010101" pitchFamily="2" charset="-122"/>
                <a:ea typeface="华文新魏" panose="02010800040101010101" pitchFamily="2" charset="-122"/>
              </a:rPr>
              <a:t>展开成</a:t>
            </a:r>
            <a:r>
              <a:rPr lang="zh-CN" altLang="pt-BR" dirty="0">
                <a:latin typeface="宋体" panose="02010600030101010101" pitchFamily="2" charset="-122"/>
                <a:ea typeface="宋体" panose="02010600030101010101" pitchFamily="2" charset="-122"/>
                <a:cs typeface="Times New Roman" panose="02020603050405020304" pitchFamily="18" charset="0"/>
              </a:rPr>
              <a:t>：</a:t>
            </a:r>
            <a:endParaRPr lang="zh-CN" altLang="pt-BR" sz="4000" dirty="0">
              <a:latin typeface="Arial" panose="020B0604020202020204" pitchFamily="34" charset="0"/>
              <a:ea typeface="+mn-ea"/>
            </a:endParaRPr>
          </a:p>
        </p:txBody>
      </p:sp>
      <p:graphicFrame>
        <p:nvGraphicFramePr>
          <p:cNvPr id="19465" name="Object 9"/>
          <p:cNvGraphicFramePr>
            <a:graphicFrameLocks noChangeAspect="1"/>
          </p:cNvGraphicFramePr>
          <p:nvPr/>
        </p:nvGraphicFramePr>
        <p:xfrm>
          <a:off x="3241675" y="2376488"/>
          <a:ext cx="5305425" cy="1042987"/>
        </p:xfrm>
        <a:graphic>
          <a:graphicData uri="http://schemas.openxmlformats.org/presentationml/2006/ole">
            <p:oleObj spid="_x0000_s19465" r:id="rId3" imgW="2324100" imgH="431800" progId="Equation.DSMT4">
              <p:embed/>
            </p:oleObj>
          </a:graphicData>
        </a:graphic>
      </p:graphicFrame>
      <p:sp>
        <p:nvSpPr>
          <p:cNvPr id="19468" name="Rectangle 3"/>
          <p:cNvSpPr>
            <a:spLocks noChangeArrowheads="1"/>
          </p:cNvSpPr>
          <p:nvPr/>
        </p:nvSpPr>
        <p:spPr bwMode="auto">
          <a:xfrm>
            <a:off x="-201613" y="214313"/>
            <a:ext cx="12192001" cy="0"/>
          </a:xfrm>
          <a:prstGeom prst="rect">
            <a:avLst/>
          </a:prstGeom>
          <a:noFill/>
          <a:ln w="9525">
            <a:noFill/>
            <a:miter lim="800000"/>
            <a:headEnd/>
            <a:tailEnd/>
          </a:ln>
        </p:spPr>
        <p:txBody>
          <a:bodyPr wrap="none" anchor="ctr">
            <a:spAutoFit/>
          </a:bodyPr>
          <a:lstStyle/>
          <a:p>
            <a:pPr eaLnBrk="0" hangingPunct="0"/>
            <a:r>
              <a:rPr lang="zh-CN" altLang="zh-CN" sz="1100">
                <a:latin typeface="Trebuchet MS" pitchFamily="34" charset="0"/>
                <a:ea typeface="华文新魏" pitchFamily="2" charset="-122"/>
              </a:rPr>
              <a:t> </a:t>
            </a:r>
            <a:endParaRPr lang="zh-CN" altLang="zh-CN">
              <a:ea typeface="华文新魏"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内容占位符 2"/>
          <p:cNvSpPr>
            <a:spLocks noGrp="1"/>
          </p:cNvSpPr>
          <p:nvPr>
            <p:ph idx="1"/>
          </p:nvPr>
        </p:nvSpPr>
        <p:spPr>
          <a:xfrm>
            <a:off x="725488" y="1039813"/>
            <a:ext cx="8596312" cy="4924425"/>
          </a:xfrm>
        </p:spPr>
        <p:txBody>
          <a:bodyPr/>
          <a:lstStyle/>
          <a:p>
            <a:r>
              <a:rPr lang="en-US" altLang="zh-CN" smtClean="0">
                <a:latin typeface="华文新魏" pitchFamily="2" charset="-122"/>
              </a:rPr>
              <a:t>6. </a:t>
            </a:r>
            <a:r>
              <a:rPr lang="zh-CN" altLang="en-US" smtClean="0">
                <a:latin typeface="华文新魏" pitchFamily="2" charset="-122"/>
              </a:rPr>
              <a:t>特征多项式</a:t>
            </a:r>
          </a:p>
          <a:p>
            <a:r>
              <a:rPr lang="zh-CN" altLang="en-US" smtClean="0">
                <a:latin typeface="华文新魏" pitchFamily="2" charset="-122"/>
              </a:rPr>
              <a:t>格式：</a:t>
            </a:r>
          </a:p>
          <a:p>
            <a:r>
              <a:rPr lang="en-US" altLang="zh-CN" smtClean="0">
                <a:latin typeface="华文新魏" pitchFamily="2" charset="-122"/>
              </a:rPr>
              <a:t>poly(a)</a:t>
            </a:r>
          </a:p>
          <a:p>
            <a:r>
              <a:rPr lang="en-US" altLang="zh-CN" smtClean="0">
                <a:latin typeface="华文新魏" pitchFamily="2" charset="-122"/>
              </a:rPr>
              <a:t>(1)	</a:t>
            </a:r>
            <a:r>
              <a:rPr lang="zh-CN" altLang="en-US" smtClean="0">
                <a:latin typeface="华文新魏" pitchFamily="2" charset="-122"/>
              </a:rPr>
              <a:t>如果</a:t>
            </a:r>
            <a:r>
              <a:rPr lang="en-US" altLang="zh-CN" smtClean="0">
                <a:latin typeface="华文新魏" pitchFamily="2" charset="-122"/>
              </a:rPr>
              <a:t>a</a:t>
            </a:r>
            <a:r>
              <a:rPr lang="zh-CN" altLang="en-US" smtClean="0">
                <a:latin typeface="华文新魏" pitchFamily="2" charset="-122"/>
              </a:rPr>
              <a:t>是一个</a:t>
            </a:r>
            <a:r>
              <a:rPr lang="en-US" altLang="zh-CN" smtClean="0">
                <a:latin typeface="华文新魏" pitchFamily="2" charset="-122"/>
              </a:rPr>
              <a:t>n</a:t>
            </a:r>
            <a:r>
              <a:rPr lang="zh-CN" altLang="en-US" smtClean="0">
                <a:latin typeface="华文新魏" pitchFamily="2" charset="-122"/>
              </a:rPr>
              <a:t>阶矩阵</a:t>
            </a:r>
            <a:r>
              <a:rPr lang="en-US" altLang="zh-CN" smtClean="0">
                <a:latin typeface="华文新魏" pitchFamily="2" charset="-122"/>
              </a:rPr>
              <a:t>,poly(a)</a:t>
            </a:r>
            <a:r>
              <a:rPr lang="zh-CN" altLang="en-US" smtClean="0">
                <a:latin typeface="华文新魏" pitchFamily="2" charset="-122"/>
              </a:rPr>
              <a:t>是一个有</a:t>
            </a:r>
            <a:r>
              <a:rPr lang="en-US" altLang="zh-CN" smtClean="0">
                <a:latin typeface="华文新魏" pitchFamily="2" charset="-122"/>
              </a:rPr>
              <a:t>n+1</a:t>
            </a:r>
            <a:r>
              <a:rPr lang="zh-CN" altLang="en-US" smtClean="0">
                <a:latin typeface="华文新魏" pitchFamily="2" charset="-122"/>
              </a:rPr>
              <a:t>个元素的行向量</a:t>
            </a:r>
            <a:r>
              <a:rPr lang="en-US" altLang="zh-CN" smtClean="0">
                <a:latin typeface="华文新魏" pitchFamily="2" charset="-122"/>
              </a:rPr>
              <a:t>,</a:t>
            </a:r>
            <a:r>
              <a:rPr lang="zh-CN" altLang="en-US" smtClean="0">
                <a:latin typeface="华文新魏" pitchFamily="2" charset="-122"/>
              </a:rPr>
              <a:t>这</a:t>
            </a:r>
            <a:r>
              <a:rPr lang="en-US" altLang="zh-CN" smtClean="0">
                <a:latin typeface="华文新魏" pitchFamily="2" charset="-122"/>
              </a:rPr>
              <a:t>n+1</a:t>
            </a:r>
            <a:r>
              <a:rPr lang="zh-CN" altLang="en-US" smtClean="0">
                <a:latin typeface="华文新魏" pitchFamily="2" charset="-122"/>
              </a:rPr>
              <a:t>个元素是特征多项式的系数</a:t>
            </a:r>
            <a:r>
              <a:rPr lang="en-US" altLang="zh-CN" smtClean="0">
                <a:latin typeface="华文新魏" pitchFamily="2" charset="-122"/>
              </a:rPr>
              <a:t>(</a:t>
            </a:r>
            <a:r>
              <a:rPr lang="zh-CN" altLang="en-US" smtClean="0">
                <a:latin typeface="华文新魏" pitchFamily="2" charset="-122"/>
              </a:rPr>
              <a:t>降幂排列</a:t>
            </a:r>
            <a:r>
              <a:rPr lang="en-US" altLang="zh-CN" smtClean="0">
                <a:latin typeface="华文新魏" pitchFamily="2" charset="-122"/>
              </a:rPr>
              <a:t>)</a:t>
            </a:r>
            <a:r>
              <a:rPr lang="zh-CN" altLang="en-US" smtClean="0">
                <a:latin typeface="华文新魏" pitchFamily="2" charset="-122"/>
              </a:rPr>
              <a:t>。</a:t>
            </a:r>
          </a:p>
          <a:p>
            <a:r>
              <a:rPr lang="en-US" altLang="zh-CN" smtClean="0">
                <a:latin typeface="华文新魏" pitchFamily="2" charset="-122"/>
              </a:rPr>
              <a:t>(2)	</a:t>
            </a:r>
            <a:r>
              <a:rPr lang="zh-CN" altLang="en-US" smtClean="0">
                <a:latin typeface="华文新魏" pitchFamily="2" charset="-122"/>
              </a:rPr>
              <a:t>如果</a:t>
            </a:r>
            <a:r>
              <a:rPr lang="en-US" altLang="zh-CN" smtClean="0">
                <a:latin typeface="华文新魏" pitchFamily="2" charset="-122"/>
              </a:rPr>
              <a:t>a</a:t>
            </a:r>
            <a:r>
              <a:rPr lang="zh-CN" altLang="en-US" smtClean="0">
                <a:latin typeface="华文新魏" pitchFamily="2" charset="-122"/>
              </a:rPr>
              <a:t>是一个</a:t>
            </a:r>
            <a:r>
              <a:rPr lang="en-US" altLang="zh-CN" smtClean="0">
                <a:latin typeface="华文新魏" pitchFamily="2" charset="-122"/>
              </a:rPr>
              <a:t>n</a:t>
            </a:r>
            <a:r>
              <a:rPr lang="zh-CN" altLang="en-US" smtClean="0">
                <a:latin typeface="华文新魏" pitchFamily="2" charset="-122"/>
              </a:rPr>
              <a:t>维向量</a:t>
            </a:r>
            <a:r>
              <a:rPr lang="en-US" altLang="zh-CN" smtClean="0">
                <a:latin typeface="华文新魏" pitchFamily="2" charset="-122"/>
              </a:rPr>
              <a:t>,</a:t>
            </a:r>
            <a:r>
              <a:rPr lang="zh-CN" altLang="en-US" smtClean="0">
                <a:latin typeface="华文新魏" pitchFamily="2" charset="-122"/>
              </a:rPr>
              <a:t>则</a:t>
            </a:r>
            <a:r>
              <a:rPr lang="en-US" altLang="zh-CN" smtClean="0">
                <a:latin typeface="华文新魏" pitchFamily="2" charset="-122"/>
              </a:rPr>
              <a:t>poly(a)</a:t>
            </a:r>
            <a:r>
              <a:rPr lang="zh-CN" altLang="en-US" smtClean="0">
                <a:latin typeface="华文新魏" pitchFamily="2" charset="-122"/>
              </a:rPr>
              <a:t>是多项式</a:t>
            </a:r>
            <a:r>
              <a:rPr lang="en-US" altLang="zh-CN" smtClean="0">
                <a:latin typeface="华文新魏" pitchFamily="2" charset="-122"/>
              </a:rPr>
              <a:t>(x-a(1))*(x-a(2))*..(x-a(n))</a:t>
            </a:r>
            <a:r>
              <a:rPr lang="zh-CN" altLang="en-US" smtClean="0">
                <a:latin typeface="华文新魏" pitchFamily="2" charset="-122"/>
              </a:rPr>
              <a:t>，即该多项式以向量</a:t>
            </a:r>
            <a:r>
              <a:rPr lang="en-US" altLang="zh-CN" smtClean="0">
                <a:latin typeface="华文新魏" pitchFamily="2" charset="-122"/>
              </a:rPr>
              <a:t>a</a:t>
            </a:r>
            <a:r>
              <a:rPr lang="zh-CN" altLang="en-US" smtClean="0">
                <a:latin typeface="华文新魏" pitchFamily="2" charset="-122"/>
              </a:rPr>
              <a:t>的元素为根。</a:t>
            </a:r>
          </a:p>
          <a:p>
            <a:r>
              <a:rPr lang="en-US" altLang="zh-CN" smtClean="0">
                <a:latin typeface="华文新魏" pitchFamily="2" charset="-122"/>
              </a:rPr>
              <a:t>7. </a:t>
            </a:r>
            <a:r>
              <a:rPr lang="zh-CN" altLang="en-US" smtClean="0">
                <a:latin typeface="华文新魏" pitchFamily="2" charset="-122"/>
              </a:rPr>
              <a:t>多项式曲线拟合</a:t>
            </a:r>
          </a:p>
          <a:p>
            <a:r>
              <a:rPr lang="zh-CN" altLang="en-US" smtClean="0">
                <a:latin typeface="华文新魏" pitchFamily="2" charset="-122"/>
              </a:rPr>
              <a:t>格式</a:t>
            </a:r>
            <a:r>
              <a:rPr lang="en-US" altLang="zh-CN" smtClean="0">
                <a:latin typeface="华文新魏" pitchFamily="2" charset="-122"/>
              </a:rPr>
              <a:t>:</a:t>
            </a:r>
          </a:p>
          <a:p>
            <a:r>
              <a:rPr lang="en-US" altLang="zh-CN" smtClean="0">
                <a:latin typeface="华文新魏" pitchFamily="2" charset="-122"/>
              </a:rPr>
              <a:t>•	polyfit(x,y,n)</a:t>
            </a:r>
          </a:p>
          <a:p>
            <a:r>
              <a:rPr lang="en-US" altLang="zh-CN" smtClean="0">
                <a:latin typeface="华文新魏" pitchFamily="2" charset="-122"/>
              </a:rPr>
              <a:t>polyfit(x,y,n)</a:t>
            </a:r>
            <a:r>
              <a:rPr lang="zh-CN" altLang="en-US" smtClean="0">
                <a:latin typeface="华文新魏" pitchFamily="2" charset="-122"/>
              </a:rPr>
              <a:t>是找</a:t>
            </a:r>
            <a:r>
              <a:rPr lang="en-US" altLang="zh-CN" smtClean="0">
                <a:latin typeface="华文新魏" pitchFamily="2" charset="-122"/>
              </a:rPr>
              <a:t>n</a:t>
            </a:r>
            <a:r>
              <a:rPr lang="zh-CN" altLang="en-US" smtClean="0">
                <a:latin typeface="华文新魏" pitchFamily="2" charset="-122"/>
              </a:rPr>
              <a:t>次多项式</a:t>
            </a:r>
            <a:r>
              <a:rPr lang="en-US" altLang="zh-CN" smtClean="0">
                <a:latin typeface="华文新魏" pitchFamily="2" charset="-122"/>
              </a:rPr>
              <a:t>p(x)</a:t>
            </a:r>
            <a:r>
              <a:rPr lang="zh-CN" altLang="en-US" smtClean="0">
                <a:latin typeface="华文新魏" pitchFamily="2" charset="-122"/>
              </a:rPr>
              <a:t>的系数</a:t>
            </a:r>
            <a:r>
              <a:rPr lang="en-US" altLang="zh-CN" smtClean="0">
                <a:latin typeface="华文新魏" pitchFamily="2" charset="-122"/>
              </a:rPr>
              <a:t>,</a:t>
            </a:r>
            <a:r>
              <a:rPr lang="zh-CN" altLang="en-US" smtClean="0">
                <a:latin typeface="华文新魏" pitchFamily="2" charset="-122"/>
              </a:rPr>
              <a:t>这些系数满足在最小二乘法意义下</a:t>
            </a:r>
            <a:r>
              <a:rPr lang="en-US" altLang="zh-CN" smtClean="0">
                <a:latin typeface="华文新魏" pitchFamily="2" charset="-122"/>
              </a:rPr>
              <a:t>p(x(i)) ~= y(i)</a:t>
            </a:r>
            <a:r>
              <a:rPr lang="zh-CN" altLang="en-US" smtClean="0">
                <a:latin typeface="华文新魏" pitchFamily="2" charset="-122"/>
              </a:rPr>
              <a:t>。</a:t>
            </a:r>
          </a:p>
          <a:p>
            <a:endParaRPr lang="zh-CN" altLang="en-US" smtClean="0">
              <a:latin typeface="宋体" charset="-122"/>
              <a:ea typeface="宋体"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488" y="1039813"/>
            <a:ext cx="8596312" cy="4924425"/>
          </a:xfrm>
        </p:spPr>
        <p:txBody>
          <a:bodyPr rtlCol="0">
            <a:normAutofit/>
          </a:bodyPr>
          <a:lstStyle/>
          <a:p>
            <a:pPr fontAlgn="auto">
              <a:spcAft>
                <a:spcPts val="0"/>
              </a:spcAft>
              <a:buFont typeface="Wingdings 3" charset="2"/>
              <a:buChar char=""/>
              <a:defRPr/>
            </a:pPr>
            <a:r>
              <a:rPr lang="en-US" altLang="zh-CN" sz="3600" b="1" dirty="0">
                <a:solidFill>
                  <a:schemeClr val="accent1"/>
                </a:solidFill>
                <a:latin typeface="+mj-lt"/>
                <a:ea typeface="+mj-ea"/>
                <a:cs typeface="+mj-cs"/>
              </a:rPr>
              <a:t>2.5 </a:t>
            </a:r>
            <a:r>
              <a:rPr lang="zh-CN" altLang="en-US" sz="3600" b="1" dirty="0">
                <a:solidFill>
                  <a:schemeClr val="accent1"/>
                </a:solidFill>
                <a:latin typeface="+mj-lt"/>
                <a:ea typeface="+mj-ea"/>
                <a:cs typeface="+mj-cs"/>
              </a:rPr>
              <a:t>本章小结</a:t>
            </a:r>
          </a:p>
          <a:p>
            <a:pPr fontAlgn="auto">
              <a:spcAft>
                <a:spcPts val="0"/>
              </a:spcAft>
              <a:buFont typeface="Wingdings 3" charset="2"/>
              <a:buChar char=""/>
              <a:defRPr/>
            </a:pPr>
            <a:r>
              <a:rPr lang="zh-CN" altLang="en-US" dirty="0">
                <a:solidFill>
                  <a:schemeClr val="tx1">
                    <a:lumMod val="75000"/>
                    <a:lumOff val="25000"/>
                  </a:schemeClr>
                </a:solidFill>
                <a:latin typeface="华文新魏" panose="02010800040101010101" pitchFamily="2" charset="-122"/>
              </a:rPr>
              <a:t>本章着重学习了</a:t>
            </a:r>
            <a:r>
              <a:rPr lang="en-US" altLang="zh-CN" dirty="0">
                <a:solidFill>
                  <a:schemeClr val="tx1">
                    <a:lumMod val="75000"/>
                    <a:lumOff val="25000"/>
                  </a:schemeClr>
                </a:solidFill>
                <a:latin typeface="华文新魏" panose="02010800040101010101" pitchFamily="2" charset="-122"/>
              </a:rPr>
              <a:t>MATLAB</a:t>
            </a:r>
            <a:r>
              <a:rPr lang="zh-CN" altLang="en-US" dirty="0">
                <a:solidFill>
                  <a:schemeClr val="tx1">
                    <a:lumMod val="75000"/>
                    <a:lumOff val="25000"/>
                  </a:schemeClr>
                </a:solidFill>
                <a:latin typeface="华文新魏" panose="02010800040101010101" pitchFamily="2" charset="-122"/>
              </a:rPr>
              <a:t>的几种重要数据类型及其操作函数。首先，向用户简要学习了数组、矩阵、多项式的创建方法以及操作函数。接下来，学习了数组、矩阵、多项式的运算方法。通过本章</a:t>
            </a:r>
            <a:r>
              <a:rPr lang="en-US" altLang="zh-CN" dirty="0">
                <a:solidFill>
                  <a:schemeClr val="tx1">
                    <a:lumMod val="75000"/>
                    <a:lumOff val="25000"/>
                  </a:schemeClr>
                </a:solidFill>
                <a:latin typeface="华文新魏" panose="02010800040101010101" pitchFamily="2" charset="-122"/>
              </a:rPr>
              <a:t>MATLAB</a:t>
            </a:r>
            <a:r>
              <a:rPr lang="zh-CN" altLang="en-US" dirty="0">
                <a:solidFill>
                  <a:schemeClr val="tx1">
                    <a:lumMod val="75000"/>
                    <a:lumOff val="25000"/>
                  </a:schemeClr>
                </a:solidFill>
                <a:latin typeface="华文新魏" panose="02010800040101010101" pitchFamily="2" charset="-122"/>
              </a:rPr>
              <a:t>的数组处理能力、</a:t>
            </a:r>
            <a:r>
              <a:rPr lang="en-US" altLang="zh-CN" dirty="0">
                <a:solidFill>
                  <a:schemeClr val="tx1">
                    <a:lumMod val="75000"/>
                    <a:lumOff val="25000"/>
                  </a:schemeClr>
                </a:solidFill>
                <a:latin typeface="华文新魏" panose="02010800040101010101" pitchFamily="2" charset="-122"/>
              </a:rPr>
              <a:t>M</a:t>
            </a:r>
            <a:r>
              <a:rPr lang="zh-CN" altLang="en-US" dirty="0">
                <a:solidFill>
                  <a:schemeClr val="tx1">
                    <a:lumMod val="75000"/>
                    <a:lumOff val="25000"/>
                  </a:schemeClr>
                </a:solidFill>
                <a:latin typeface="华文新魏" panose="02010800040101010101" pitchFamily="2" charset="-122"/>
              </a:rPr>
              <a:t>函数指令、丰富的图形显示指令将使读者摆脱其他编程语言带来的编程烦恼。本章各节之间没有依从关系，但却是全书学习的关键，只有掌握好本章的知识，才能更好地学习后面的内容。</a:t>
            </a:r>
          </a:p>
          <a:p>
            <a:pPr fontAlgn="auto">
              <a:spcAft>
                <a:spcPts val="0"/>
              </a:spcAft>
              <a:buFont typeface="Wingdings 3" charset="2"/>
              <a:buChar char=""/>
              <a:defRPr/>
            </a:pPr>
            <a:endParaRPr lang="zh-CN" altLang="en-US" dirty="0">
              <a:solidFill>
                <a:schemeClr val="tx1">
                  <a:lumMod val="75000"/>
                  <a:lumOff val="25000"/>
                </a:schemeClr>
              </a:solidFill>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785813"/>
            <a:ext cx="8596312" cy="5724525"/>
          </a:xfrm>
        </p:spPr>
        <p:txBody>
          <a:bodyPr rtlCol="0">
            <a:normAutofit/>
          </a:bodyPr>
          <a:lstStyle/>
          <a:p>
            <a:pPr fontAlgn="auto">
              <a:spcAft>
                <a:spcPts val="0"/>
              </a:spcAft>
              <a:buFont typeface="Wingdings 3" charset="2"/>
              <a:buChar char=""/>
              <a:defRPr/>
            </a:pP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表</a:t>
            </a:r>
            <a:r>
              <a:rPr lang="en-US" altLang="zh-CN" dirty="0">
                <a:solidFill>
                  <a:schemeClr val="tx1">
                    <a:lumMod val="75000"/>
                    <a:lumOff val="25000"/>
                  </a:schemeClr>
                </a:solidFill>
              </a:rPr>
              <a:t>2-3 </a:t>
            </a:r>
            <a:r>
              <a:rPr lang="zh-CN" altLang="zh-CN" dirty="0">
                <a:solidFill>
                  <a:schemeClr val="tx1">
                    <a:lumMod val="75000"/>
                    <a:lumOff val="25000"/>
                  </a:schemeClr>
                </a:solidFill>
              </a:rPr>
              <a:t>不同数值之间的转换</a:t>
            </a:r>
            <a:r>
              <a:rPr lang="zh-CN" altLang="zh-CN" dirty="0" smtClean="0">
                <a:solidFill>
                  <a:schemeClr val="tx1">
                    <a:lumMod val="75000"/>
                    <a:lumOff val="25000"/>
                  </a:schemeClr>
                </a:solidFill>
              </a:rPr>
              <a:t>函数</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marL="0" indent="0" fontAlgn="auto">
              <a:spcAft>
                <a:spcPts val="0"/>
              </a:spcAft>
              <a:buFont typeface="Wingdings 3" charset="2"/>
              <a:buNone/>
              <a:defRPr/>
            </a:pPr>
            <a:endParaRPr lang="en-US" altLang="zh-CN" dirty="0" smtClean="0">
              <a:solidFill>
                <a:schemeClr val="tx1">
                  <a:lumMod val="75000"/>
                  <a:lumOff val="25000"/>
                </a:schemeClr>
              </a:solidFill>
            </a:endParaRPr>
          </a:p>
          <a:p>
            <a:pPr marL="0" indent="0" fontAlgn="auto">
              <a:spcAft>
                <a:spcPts val="0"/>
              </a:spcAft>
              <a:buFont typeface="Wingdings 3" charset="2"/>
              <a:buNone/>
              <a:defRPr/>
            </a:pPr>
            <a:r>
              <a:rPr lang="zh-CN" altLang="zh-CN" dirty="0" smtClean="0">
                <a:solidFill>
                  <a:schemeClr val="tx1">
                    <a:lumMod val="75000"/>
                    <a:lumOff val="25000"/>
                  </a:schemeClr>
                </a:solidFill>
              </a:rPr>
              <a:t>函数</a:t>
            </a:r>
            <a:r>
              <a:rPr lang="en-US" altLang="zh-CN" dirty="0">
                <a:solidFill>
                  <a:schemeClr val="tx1">
                    <a:lumMod val="75000"/>
                    <a:lumOff val="25000"/>
                  </a:schemeClr>
                </a:solidFill>
              </a:rPr>
              <a:t>str2num</a:t>
            </a:r>
            <a:r>
              <a:rPr lang="zh-CN" altLang="zh-CN" dirty="0">
                <a:solidFill>
                  <a:schemeClr val="tx1">
                    <a:lumMod val="75000"/>
                    <a:lumOff val="25000"/>
                  </a:schemeClr>
                </a:solidFill>
              </a:rPr>
              <a:t>在使用时需要注意：被转换的字符串仅能包含数字、小数点、字符</a:t>
            </a:r>
            <a:r>
              <a:rPr lang="en-US" altLang="zh-CN" dirty="0">
                <a:solidFill>
                  <a:schemeClr val="tx1">
                    <a:lumMod val="75000"/>
                    <a:lumOff val="25000"/>
                  </a:schemeClr>
                </a:solidFill>
              </a:rPr>
              <a:t>“e”</a:t>
            </a:r>
            <a:r>
              <a:rPr lang="zh-CN" altLang="zh-CN" dirty="0">
                <a:solidFill>
                  <a:schemeClr val="tx1">
                    <a:lumMod val="75000"/>
                    <a:lumOff val="25000"/>
                  </a:schemeClr>
                </a:solidFill>
              </a:rPr>
              <a:t>或者</a:t>
            </a:r>
            <a:r>
              <a:rPr lang="en-US" altLang="zh-CN" dirty="0">
                <a:solidFill>
                  <a:schemeClr val="tx1">
                    <a:lumMod val="75000"/>
                    <a:lumOff val="25000"/>
                  </a:schemeClr>
                </a:solidFill>
              </a:rPr>
              <a:t>“d”</a:t>
            </a:r>
            <a:r>
              <a:rPr lang="zh-CN" altLang="zh-CN" dirty="0">
                <a:solidFill>
                  <a:schemeClr val="tx1">
                    <a:lumMod val="75000"/>
                    <a:lumOff val="25000"/>
                  </a:schemeClr>
                </a:solidFill>
              </a:rPr>
              <a:t>、数字的正号或者负号、复数的虚部字符</a:t>
            </a:r>
            <a:r>
              <a:rPr lang="en-US" altLang="zh-CN" dirty="0">
                <a:solidFill>
                  <a:schemeClr val="tx1">
                    <a:lumMod val="75000"/>
                    <a:lumOff val="25000"/>
                  </a:schemeClr>
                </a:solidFill>
              </a:rPr>
              <a:t>“</a:t>
            </a:r>
            <a:r>
              <a:rPr lang="en-US" altLang="zh-CN" dirty="0" err="1">
                <a:solidFill>
                  <a:schemeClr val="tx1">
                    <a:lumMod val="75000"/>
                    <a:lumOff val="25000"/>
                  </a:schemeClr>
                </a:solidFill>
              </a:rPr>
              <a:t>i</a:t>
            </a:r>
            <a:r>
              <a:rPr lang="en-US" altLang="zh-CN" dirty="0">
                <a:solidFill>
                  <a:schemeClr val="tx1">
                    <a:lumMod val="75000"/>
                    <a:lumOff val="25000"/>
                  </a:schemeClr>
                </a:solidFill>
              </a:rPr>
              <a:t>”</a:t>
            </a:r>
            <a:r>
              <a:rPr lang="zh-CN" altLang="zh-CN" dirty="0">
                <a:solidFill>
                  <a:schemeClr val="tx1">
                    <a:lumMod val="75000"/>
                    <a:lumOff val="25000"/>
                  </a:schemeClr>
                </a:solidFill>
              </a:rPr>
              <a:t>或者</a:t>
            </a:r>
            <a:r>
              <a:rPr lang="en-US" altLang="zh-CN" dirty="0">
                <a:solidFill>
                  <a:schemeClr val="tx1">
                    <a:lumMod val="75000"/>
                    <a:lumOff val="25000"/>
                  </a:schemeClr>
                </a:solidFill>
              </a:rPr>
              <a:t>“j”</a:t>
            </a:r>
            <a:r>
              <a:rPr lang="zh-CN" altLang="zh-CN" dirty="0">
                <a:solidFill>
                  <a:schemeClr val="tx1">
                    <a:lumMod val="75000"/>
                    <a:lumOff val="25000"/>
                  </a:schemeClr>
                </a:solidFill>
              </a:rPr>
              <a:t>，使用时要注意空格。</a:t>
            </a:r>
          </a:p>
          <a:p>
            <a:pPr marL="0" indent="0" fontAlgn="auto">
              <a:spcAft>
                <a:spcPts val="0"/>
              </a:spcAft>
              <a:buFont typeface="Wingdings 3" charset="2"/>
              <a:buNone/>
              <a:defRPr/>
            </a:pP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graphicFrame>
        <p:nvGraphicFramePr>
          <p:cNvPr id="4" name="表格 3"/>
          <p:cNvGraphicFramePr>
            <a:graphicFrameLocks noGrp="1"/>
          </p:cNvGraphicFramePr>
          <p:nvPr/>
        </p:nvGraphicFramePr>
        <p:xfrm>
          <a:off x="822325" y="1352550"/>
          <a:ext cx="8451850" cy="3884613"/>
        </p:xfrm>
        <a:graphic>
          <a:graphicData uri="http://schemas.openxmlformats.org/drawingml/2006/table">
            <a:tbl>
              <a:tblPr>
                <a:tableStyleId>{5C22544A-7EE6-4342-B048-85BDC9FD1C3A}</a:tableStyleId>
              </a:tblPr>
              <a:tblGrid>
                <a:gridCol w="4164774"/>
                <a:gridCol w="4286267"/>
              </a:tblGrid>
              <a:tr h="484632">
                <a:tc>
                  <a:txBody>
                    <a:bodyPr/>
                    <a:lstStyle/>
                    <a:p>
                      <a:pPr algn="ctr">
                        <a:spcAft>
                          <a:spcPts val="200"/>
                        </a:spcAft>
                      </a:pPr>
                      <a:r>
                        <a:rPr lang="zh-CN" sz="1600" kern="100" dirty="0">
                          <a:effectLst/>
                        </a:rPr>
                        <a:t>函数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484632">
                <a:tc>
                  <a:txBody>
                    <a:bodyPr/>
                    <a:lstStyle/>
                    <a:p>
                      <a:pPr algn="ctr">
                        <a:spcAft>
                          <a:spcPts val="200"/>
                        </a:spcAft>
                      </a:pPr>
                      <a:r>
                        <a:rPr lang="en-US" sz="1600" kern="100" dirty="0">
                          <a:effectLst/>
                        </a:rPr>
                        <a:t>hex2num</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将十六进制整数字符串转变成为双精度数据</a:t>
                      </a:r>
                      <a:endParaRPr lang="zh-CN" sz="1600" kern="100">
                        <a:effectLst/>
                        <a:latin typeface="Times New Roman" panose="02020603050405020304" pitchFamily="18" charset="0"/>
                        <a:ea typeface="宋体" panose="02010600030101010101" pitchFamily="2" charset="-122"/>
                      </a:endParaRPr>
                    </a:p>
                  </a:txBody>
                  <a:tcPr marL="68580" marR="68580" marT="0" marB="0"/>
                </a:tc>
              </a:tr>
              <a:tr h="484632">
                <a:tc>
                  <a:txBody>
                    <a:bodyPr/>
                    <a:lstStyle/>
                    <a:p>
                      <a:pPr algn="ctr">
                        <a:spcAft>
                          <a:spcPts val="200"/>
                        </a:spcAft>
                      </a:pPr>
                      <a:r>
                        <a:rPr lang="en-US" sz="1600" kern="100" dirty="0">
                          <a:effectLst/>
                        </a:rPr>
                        <a:t>hex2dec</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将十六进制整数字符串转变成为十进制整数</a:t>
                      </a:r>
                      <a:endParaRPr lang="zh-CN" sz="1600" kern="100">
                        <a:effectLst/>
                        <a:latin typeface="Times New Roman" panose="02020603050405020304" pitchFamily="18" charset="0"/>
                        <a:ea typeface="宋体" panose="02010600030101010101" pitchFamily="2" charset="-122"/>
                      </a:endParaRPr>
                    </a:p>
                  </a:txBody>
                  <a:tcPr marL="68580" marR="68580" marT="0" marB="0"/>
                </a:tc>
              </a:tr>
              <a:tr h="484632">
                <a:tc>
                  <a:txBody>
                    <a:bodyPr/>
                    <a:lstStyle/>
                    <a:p>
                      <a:pPr algn="ctr">
                        <a:spcAft>
                          <a:spcPts val="200"/>
                        </a:spcAft>
                      </a:pPr>
                      <a:r>
                        <a:rPr lang="en-US" sz="1600" kern="100" dirty="0">
                          <a:effectLst/>
                        </a:rPr>
                        <a:t>dec2hex</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将十进制整数转变成为十六进制整数字符串</a:t>
                      </a:r>
                      <a:endParaRPr lang="zh-CN" sz="1600" kern="100">
                        <a:effectLst/>
                        <a:latin typeface="Times New Roman" panose="02020603050405020304" pitchFamily="18" charset="0"/>
                        <a:ea typeface="宋体" panose="02010600030101010101" pitchFamily="2" charset="-122"/>
                      </a:endParaRPr>
                    </a:p>
                  </a:txBody>
                  <a:tcPr marL="68580" marR="68580" marT="0" marB="0"/>
                </a:tc>
              </a:tr>
              <a:tr h="484632">
                <a:tc>
                  <a:txBody>
                    <a:bodyPr/>
                    <a:lstStyle/>
                    <a:p>
                      <a:pPr algn="ctr">
                        <a:spcAft>
                          <a:spcPts val="200"/>
                        </a:spcAft>
                      </a:pPr>
                      <a:r>
                        <a:rPr lang="en-US" sz="1600" kern="100" dirty="0">
                          <a:effectLst/>
                        </a:rPr>
                        <a:t>bin2dec</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将二进制整数字符串转变成为十进制整数</a:t>
                      </a:r>
                      <a:endParaRPr lang="zh-CN" sz="1600" kern="100">
                        <a:effectLst/>
                        <a:latin typeface="Times New Roman" panose="02020603050405020304" pitchFamily="18" charset="0"/>
                        <a:ea typeface="宋体" panose="02010600030101010101" pitchFamily="2" charset="-122"/>
                      </a:endParaRPr>
                    </a:p>
                  </a:txBody>
                  <a:tcPr marL="68580" marR="68580" marT="0" marB="0"/>
                </a:tc>
              </a:tr>
              <a:tr h="484632">
                <a:tc>
                  <a:txBody>
                    <a:bodyPr/>
                    <a:lstStyle/>
                    <a:p>
                      <a:pPr algn="ctr">
                        <a:spcAft>
                          <a:spcPts val="200"/>
                        </a:spcAft>
                      </a:pPr>
                      <a:r>
                        <a:rPr lang="en-US" sz="1600" kern="100" dirty="0">
                          <a:effectLst/>
                        </a:rPr>
                        <a:t>dec2bin</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将十进制整数转变成为二进制整数字符串</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84632">
                <a:tc>
                  <a:txBody>
                    <a:bodyPr/>
                    <a:lstStyle/>
                    <a:p>
                      <a:pPr algn="ctr">
                        <a:spcAft>
                          <a:spcPts val="200"/>
                        </a:spcAft>
                      </a:pPr>
                      <a:r>
                        <a:rPr lang="en-US" sz="1600" kern="100">
                          <a:effectLst/>
                        </a:rPr>
                        <a:t>base2dec</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将指定数制类型的数字字符串转变成为十进制整数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84632">
                <a:tc>
                  <a:txBody>
                    <a:bodyPr/>
                    <a:lstStyle/>
                    <a:p>
                      <a:pPr algn="ctr">
                        <a:spcAft>
                          <a:spcPts val="200"/>
                        </a:spcAft>
                      </a:pPr>
                      <a:r>
                        <a:rPr lang="en-US" sz="1600" kern="100">
                          <a:effectLst/>
                        </a:rPr>
                        <a:t>dec2base</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将十进制整数转变成为指定数制类型的数字字符串</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框 7"/>
          <p:cNvSpPr txBox="1">
            <a:spLocks noChangeArrowheads="1"/>
          </p:cNvSpPr>
          <p:nvPr/>
        </p:nvSpPr>
        <p:spPr bwMode="auto">
          <a:xfrm>
            <a:off x="906463" y="889000"/>
            <a:ext cx="5776912" cy="369888"/>
          </a:xfrm>
          <a:prstGeom prst="rect">
            <a:avLst/>
          </a:prstGeom>
          <a:noFill/>
          <a:ln w="9525">
            <a:noFill/>
            <a:miter lim="800000"/>
            <a:headEnd/>
            <a:tailEnd/>
          </a:ln>
        </p:spPr>
        <p:txBody>
          <a:bodyPr>
            <a:spAutoFit/>
          </a:bodyPr>
          <a:lstStyle/>
          <a:p>
            <a:r>
              <a:rPr lang="en-US" altLang="zh-CN">
                <a:solidFill>
                  <a:srgbClr val="000000"/>
                </a:solidFill>
                <a:latin typeface="宋体" charset="-122"/>
              </a:rPr>
              <a:t>(6)</a:t>
            </a:r>
            <a:r>
              <a:rPr lang="zh-CN" altLang="en-US">
                <a:solidFill>
                  <a:srgbClr val="000000"/>
                </a:solidFill>
                <a:latin typeface="宋体" charset="-122"/>
              </a:rPr>
              <a:t>格式化输入输出</a:t>
            </a:r>
          </a:p>
        </p:txBody>
      </p:sp>
      <p:graphicFrame>
        <p:nvGraphicFramePr>
          <p:cNvPr id="4" name="内容占位符 3"/>
          <p:cNvGraphicFramePr>
            <a:graphicFrameLocks noGrp="1"/>
          </p:cNvGraphicFramePr>
          <p:nvPr>
            <p:ph idx="1"/>
          </p:nvPr>
        </p:nvGraphicFramePr>
        <p:xfrm>
          <a:off x="1352550" y="1792288"/>
          <a:ext cx="7370763" cy="3949700"/>
        </p:xfrm>
        <a:graphic>
          <a:graphicData uri="http://schemas.openxmlformats.org/drawingml/2006/table">
            <a:tbl>
              <a:tblPr>
                <a:tableStyleId>{5C22544A-7EE6-4342-B048-85BDC9FD1C3A}</a:tableStyleId>
              </a:tblPr>
              <a:tblGrid>
                <a:gridCol w="3632055"/>
                <a:gridCol w="3738009"/>
              </a:tblGrid>
              <a:tr h="303862">
                <a:tc>
                  <a:txBody>
                    <a:bodyPr/>
                    <a:lstStyle/>
                    <a:p>
                      <a:pPr algn="ctr">
                        <a:spcAft>
                          <a:spcPts val="0"/>
                        </a:spcAft>
                      </a:pPr>
                      <a:r>
                        <a:rPr lang="zh-CN" sz="1600" kern="100" dirty="0">
                          <a:effectLst/>
                        </a:rPr>
                        <a:t>字符</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200"/>
                        </a:spcAft>
                      </a:pPr>
                      <a:r>
                        <a:rPr lang="en-US" sz="1600" kern="100" dirty="0">
                          <a:effectLst/>
                        </a:rPr>
                        <a:t>%c</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显示内容为单一的字符</a:t>
                      </a:r>
                      <a:endParaRPr lang="zh-CN" sz="1600" kern="10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200"/>
                        </a:spcAft>
                      </a:pPr>
                      <a:r>
                        <a:rPr lang="en-US" sz="1600" kern="100" dirty="0">
                          <a:effectLst/>
                        </a:rPr>
                        <a:t>%d</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有符号的整数</a:t>
                      </a:r>
                      <a:endParaRPr lang="zh-CN" sz="1600" kern="10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200"/>
                        </a:spcAft>
                      </a:pPr>
                      <a:r>
                        <a:rPr lang="en-US" sz="1600" kern="100" dirty="0">
                          <a:effectLst/>
                        </a:rPr>
                        <a:t>%e</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科学计数法，使用小写的</a:t>
                      </a:r>
                      <a:r>
                        <a:rPr lang="en-US" sz="1600" kern="100">
                          <a:effectLst/>
                        </a:rPr>
                        <a:t>e</a:t>
                      </a:r>
                      <a:endParaRPr lang="zh-CN" sz="1600" kern="10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200"/>
                        </a:spcAft>
                      </a:pPr>
                      <a:r>
                        <a:rPr lang="en-US" sz="1600" kern="100" dirty="0">
                          <a:effectLst/>
                        </a:rPr>
                        <a:t>%E</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科学计数法，使用大写的</a:t>
                      </a:r>
                      <a:r>
                        <a:rPr lang="en-US" sz="1600" kern="100">
                          <a:effectLst/>
                        </a:rPr>
                        <a:t>E</a:t>
                      </a:r>
                      <a:endParaRPr lang="zh-CN" sz="1600" kern="10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200"/>
                        </a:spcAft>
                      </a:pPr>
                      <a:r>
                        <a:rPr lang="en-US" sz="1600" kern="100" dirty="0">
                          <a:effectLst/>
                        </a:rPr>
                        <a:t>%f</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浮点数据</a:t>
                      </a:r>
                      <a:endParaRPr lang="zh-CN" sz="1600" kern="10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200"/>
                        </a:spcAft>
                      </a:pPr>
                      <a:r>
                        <a:rPr lang="en-US" sz="1600" kern="100" dirty="0">
                          <a:effectLst/>
                        </a:rPr>
                        <a:t>%g</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不定，在</a:t>
                      </a:r>
                      <a:r>
                        <a:rPr lang="en-US" sz="1600" kern="100">
                          <a:effectLst/>
                        </a:rPr>
                        <a:t>%e</a:t>
                      </a:r>
                      <a:r>
                        <a:rPr lang="zh-CN" sz="1600" kern="100">
                          <a:effectLst/>
                        </a:rPr>
                        <a:t>或者</a:t>
                      </a:r>
                      <a:r>
                        <a:rPr lang="en-US" sz="1600" kern="100">
                          <a:effectLst/>
                        </a:rPr>
                        <a:t>%f</a:t>
                      </a:r>
                      <a:r>
                        <a:rPr lang="zh-CN" sz="1600" kern="100">
                          <a:effectLst/>
                        </a:rPr>
                        <a:t>之间选择一种形式</a:t>
                      </a:r>
                      <a:endParaRPr lang="zh-CN" sz="1600" kern="10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200"/>
                        </a:spcAft>
                      </a:pPr>
                      <a:r>
                        <a:rPr lang="en-US" sz="1600" kern="100" dirty="0">
                          <a:effectLst/>
                        </a:rPr>
                        <a:t>%G</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不定，在</a:t>
                      </a:r>
                      <a:r>
                        <a:rPr lang="en-US" sz="1600" kern="100" dirty="0">
                          <a:effectLst/>
                        </a:rPr>
                        <a:t>%E</a:t>
                      </a:r>
                      <a:r>
                        <a:rPr lang="zh-CN" sz="1600" kern="100" dirty="0">
                          <a:effectLst/>
                        </a:rPr>
                        <a:t>或者</a:t>
                      </a:r>
                      <a:r>
                        <a:rPr lang="en-US" sz="1600" kern="100" dirty="0">
                          <a:effectLst/>
                        </a:rPr>
                        <a:t>%f</a:t>
                      </a:r>
                      <a:r>
                        <a:rPr lang="zh-CN" sz="1600" kern="100" dirty="0">
                          <a:effectLst/>
                        </a:rPr>
                        <a:t>之间选择一种形式</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200"/>
                        </a:spcAft>
                      </a:pPr>
                      <a:r>
                        <a:rPr lang="en-US" sz="1600" kern="100">
                          <a:effectLst/>
                        </a:rPr>
                        <a:t>%o</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八进制表示</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200"/>
                        </a:spcAft>
                      </a:pPr>
                      <a:r>
                        <a:rPr lang="en-US" sz="1600" kern="100">
                          <a:effectLst/>
                        </a:rPr>
                        <a:t>%s</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字符串</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0"/>
                        </a:spcAft>
                      </a:pPr>
                      <a:r>
                        <a:rPr lang="en-US" sz="1600" kern="100">
                          <a:effectLst/>
                        </a:rPr>
                        <a:t>%u</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dirty="0">
                          <a:effectLst/>
                        </a:rPr>
                        <a:t>无符号整数</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0"/>
                        </a:spcAft>
                      </a:pPr>
                      <a:r>
                        <a:rPr lang="en-US" sz="1600" kern="100">
                          <a:effectLst/>
                        </a:rPr>
                        <a:t>%x</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dirty="0">
                          <a:effectLst/>
                        </a:rPr>
                        <a:t>十六进制表示，使用小写的字符</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03862">
                <a:tc>
                  <a:txBody>
                    <a:bodyPr/>
                    <a:lstStyle/>
                    <a:p>
                      <a:pPr algn="ctr">
                        <a:spcAft>
                          <a:spcPts val="0"/>
                        </a:spcAft>
                      </a:pPr>
                      <a:r>
                        <a:rPr lang="en-US" sz="1600" kern="100" dirty="0">
                          <a:effectLst/>
                        </a:rPr>
                        <a:t>%X</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dirty="0">
                          <a:effectLst/>
                        </a:rPr>
                        <a:t>十六进制表示，使用大写的字符</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矩形 4"/>
          <p:cNvSpPr/>
          <p:nvPr/>
        </p:nvSpPr>
        <p:spPr>
          <a:xfrm>
            <a:off x="2597150" y="1258888"/>
            <a:ext cx="4364038" cy="368300"/>
          </a:xfrm>
          <a:prstGeom prst="rect">
            <a:avLst/>
          </a:prstGeom>
        </p:spPr>
        <p:txBody>
          <a:bodyPr wrap="none">
            <a:spAutoFit/>
          </a:bodyPr>
          <a:lstStyle/>
          <a:p>
            <a:pPr marL="266700" algn="ctr" fontAlgn="auto">
              <a:spcBef>
                <a:spcPts val="400"/>
              </a:spcBef>
              <a:spcAft>
                <a:spcPts val="300"/>
              </a:spcAft>
              <a:tabLst>
                <a:tab pos="2563495" algn="ctr"/>
              </a:tabLst>
              <a:defRPr/>
            </a:pPr>
            <a:r>
              <a:rPr lang="zh-CN" altLang="zh-CN" kern="100" dirty="0">
                <a:latin typeface="Times New Roman" panose="02020603050405020304" pitchFamily="18" charset="0"/>
                <a:ea typeface="黑体" panose="02010609060101010101" pitchFamily="49" charset="-122"/>
              </a:rPr>
              <a:t>表</a:t>
            </a:r>
            <a:r>
              <a:rPr lang="en-US" altLang="zh-CN" kern="100" dirty="0">
                <a:latin typeface="Times New Roman" panose="02020603050405020304" pitchFamily="18" charset="0"/>
                <a:ea typeface="黑体" panose="02010609060101010101" pitchFamily="49" charset="-122"/>
              </a:rPr>
              <a:t>2-4  MATLAB</a:t>
            </a:r>
            <a:r>
              <a:rPr lang="zh-CN" altLang="zh-CN" kern="100" dirty="0">
                <a:latin typeface="Times New Roman" panose="02020603050405020304" pitchFamily="18" charset="0"/>
                <a:ea typeface="黑体" panose="02010609060101010101" pitchFamily="49" charset="-122"/>
              </a:rPr>
              <a:t>的格式化输入输出函数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488" y="1039813"/>
            <a:ext cx="8596312" cy="4924425"/>
          </a:xfrm>
        </p:spPr>
        <p:txBody>
          <a:bodyPr rtlCol="0">
            <a:normAutofit/>
          </a:bodyPr>
          <a:lstStyle/>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华文新魏" panose="02010800040101010101" pitchFamily="2" charset="-122"/>
              </a:rPr>
              <a:t>2.1.2 </a:t>
            </a:r>
            <a:r>
              <a:rPr lang="zh-CN" altLang="en-US" kern="100" dirty="0">
                <a:solidFill>
                  <a:schemeClr val="tx1">
                    <a:lumMod val="75000"/>
                    <a:lumOff val="25000"/>
                  </a:schemeClr>
                </a:solidFill>
                <a:latin typeface="华文新魏" panose="02010800040101010101" pitchFamily="2" charset="-122"/>
              </a:rPr>
              <a:t>数值</a:t>
            </a:r>
            <a:r>
              <a:rPr lang="en-US" altLang="zh-CN" kern="100" dirty="0">
                <a:solidFill>
                  <a:schemeClr val="tx1">
                    <a:lumMod val="75000"/>
                    <a:lumOff val="25000"/>
                  </a:schemeClr>
                </a:solidFill>
                <a:latin typeface="华文新魏" panose="02010800040101010101" pitchFamily="2" charset="-122"/>
              </a:rPr>
              <a:t>(Numeric)</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华文新魏" panose="02010800040101010101" pitchFamily="2" charset="-122"/>
              </a:rPr>
              <a:t>MATLAB</a:t>
            </a:r>
            <a:r>
              <a:rPr lang="zh-CN" altLang="en-US" kern="100" dirty="0">
                <a:solidFill>
                  <a:schemeClr val="tx1">
                    <a:lumMod val="75000"/>
                    <a:lumOff val="25000"/>
                  </a:schemeClr>
                </a:solidFill>
                <a:latin typeface="华文新魏" panose="02010800040101010101" pitchFamily="2" charset="-122"/>
              </a:rPr>
              <a:t>的基本数值类型变量或者对象主要用来描述基本的数值对象。</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华文新魏" panose="02010800040101010101" pitchFamily="2" charset="-122"/>
              </a:rPr>
              <a:t>MATLAB</a:t>
            </a:r>
            <a:r>
              <a:rPr lang="zh-CN" altLang="en-US" kern="100" dirty="0">
                <a:solidFill>
                  <a:schemeClr val="tx1">
                    <a:lumMod val="75000"/>
                    <a:lumOff val="25000"/>
                  </a:schemeClr>
                </a:solidFill>
                <a:latin typeface="华文新魏" panose="02010800040101010101" pitchFamily="2" charset="-122"/>
              </a:rPr>
              <a:t>还存在的一些数据：常量数据、空数组或空矩阵等。常量数据是指在使用</a:t>
            </a:r>
            <a:r>
              <a:rPr lang="en-US" altLang="zh-CN" kern="100" dirty="0">
                <a:solidFill>
                  <a:schemeClr val="tx1">
                    <a:lumMod val="75000"/>
                    <a:lumOff val="25000"/>
                  </a:schemeClr>
                </a:solidFill>
                <a:latin typeface="华文新魏" panose="02010800040101010101" pitchFamily="2" charset="-122"/>
              </a:rPr>
              <a:t>MATLAB</a:t>
            </a:r>
            <a:r>
              <a:rPr lang="zh-CN" altLang="en-US" kern="100" dirty="0">
                <a:solidFill>
                  <a:schemeClr val="tx1">
                    <a:lumMod val="75000"/>
                    <a:lumOff val="25000"/>
                  </a:schemeClr>
                </a:solidFill>
                <a:latin typeface="华文新魏" panose="02010800040101010101" pitchFamily="2" charset="-122"/>
              </a:rPr>
              <a:t>过程中由</a:t>
            </a:r>
            <a:r>
              <a:rPr lang="en-US" altLang="zh-CN" kern="100" dirty="0">
                <a:solidFill>
                  <a:schemeClr val="tx1">
                    <a:lumMod val="75000"/>
                    <a:lumOff val="25000"/>
                  </a:schemeClr>
                </a:solidFill>
                <a:latin typeface="华文新魏" panose="02010800040101010101" pitchFamily="2" charset="-122"/>
              </a:rPr>
              <a:t>MATLAB</a:t>
            </a:r>
            <a:r>
              <a:rPr lang="zh-CN" altLang="en-US" kern="100" dirty="0">
                <a:solidFill>
                  <a:schemeClr val="tx1">
                    <a:lumMod val="75000"/>
                    <a:lumOff val="25000"/>
                  </a:schemeClr>
                </a:solidFill>
                <a:latin typeface="华文新魏" panose="02010800040101010101" pitchFamily="2" charset="-122"/>
              </a:rPr>
              <a:t>提供的公共数据，数据可以通过数据类型转换的方法转换常量到不同的数据类型，还可以被赋予新的数值；空数组或空矩阵，在创建数组或者矩阵时，可以使用空数组或空矩阵辅助创建数组或者矩阵。</a:t>
            </a:r>
          </a:p>
          <a:p>
            <a:pPr indent="266700" algn="just" fontAlgn="auto">
              <a:spcAft>
                <a:spcPts val="0"/>
              </a:spcAft>
              <a:buFont typeface="Wingdings 3" charset="2"/>
              <a:buChar char=""/>
              <a:defRPr/>
            </a:pPr>
            <a:endParaRPr lang="zh-CN" altLang="en-US" kern="100" dirty="0">
              <a:solidFill>
                <a:schemeClr val="tx1">
                  <a:lumMod val="75000"/>
                  <a:lumOff val="25000"/>
                </a:schemeClr>
              </a:solidFill>
              <a:latin typeface="华文新魏" panose="0201080004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2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otalTime>105</TotalTime>
  <Words>13289</Words>
  <Application>Microsoft Office PowerPoint</Application>
  <PresentationFormat>自定义</PresentationFormat>
  <Paragraphs>805</Paragraphs>
  <Slides>63</Slides>
  <Notes>0</Notes>
  <HiddenSlides>0</HiddenSlides>
  <MMClips>0</MMClips>
  <ScaleCrop>false</ScaleCrop>
  <HeadingPairs>
    <vt:vector size="8" baseType="variant">
      <vt:variant>
        <vt:lpstr>已用的字体</vt:lpstr>
      </vt:variant>
      <vt:variant>
        <vt:i4>9</vt:i4>
      </vt:variant>
      <vt:variant>
        <vt:lpstr>演示文稿设计模板</vt:lpstr>
      </vt:variant>
      <vt:variant>
        <vt:i4>8</vt:i4>
      </vt:variant>
      <vt:variant>
        <vt:lpstr>嵌入 OLE 服务器</vt:lpstr>
      </vt:variant>
      <vt:variant>
        <vt:i4>2</vt:i4>
      </vt:variant>
      <vt:variant>
        <vt:lpstr>幻灯片标题</vt:lpstr>
      </vt:variant>
      <vt:variant>
        <vt:i4>63</vt:i4>
      </vt:variant>
    </vt:vector>
  </HeadingPairs>
  <TitlesOfParts>
    <vt:vector size="82" baseType="lpstr">
      <vt:lpstr>Trebuchet MS</vt:lpstr>
      <vt:lpstr>华文新魏</vt:lpstr>
      <vt:lpstr>Arial</vt:lpstr>
      <vt:lpstr>方正姚体</vt:lpstr>
      <vt:lpstr>Wingdings 3</vt:lpstr>
      <vt:lpstr>Calibri</vt:lpstr>
      <vt:lpstr>宋体</vt:lpstr>
      <vt:lpstr>Times New Roman</vt:lpstr>
      <vt:lpstr>黑体</vt:lpstr>
      <vt:lpstr>1_平面</vt:lpstr>
      <vt:lpstr>2_平面</vt:lpstr>
      <vt:lpstr>1_平面</vt:lpstr>
      <vt:lpstr>1_平面</vt:lpstr>
      <vt:lpstr>1_平面</vt:lpstr>
      <vt:lpstr>2_平面</vt:lpstr>
      <vt:lpstr>2_平面</vt:lpstr>
      <vt:lpstr>2_平面</vt:lpstr>
      <vt:lpstr>Microsoft Visio 绘图</vt:lpstr>
      <vt:lpstr>MathType 6.0 Equation</vt:lpstr>
      <vt:lpstr>第二章 :MATLAB数值计算  </vt:lpstr>
      <vt:lpstr>2.1 数据类型 </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MATLAB数值计算</dc:title>
  <dc:creator>SpphinsWu</dc:creator>
  <cp:lastModifiedBy>雨林木风</cp:lastModifiedBy>
  <cp:revision>16</cp:revision>
  <dcterms:created xsi:type="dcterms:W3CDTF">2014-04-10T08:33:58Z</dcterms:created>
  <dcterms:modified xsi:type="dcterms:W3CDTF">2014-11-23T14:03:38Z</dcterms:modified>
</cp:coreProperties>
</file>