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6" d="100"/>
          <a:sy n="106" d="100"/>
        </p:scale>
        <p:origin x="-108" y="-1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734D1F3B-95E4-4288-824D-A8608748A97B}" type="datetimeFigureOut">
              <a:rPr lang="zh-CN" altLang="en-US"/>
              <a:pPr>
                <a:defRPr/>
              </a:pPr>
              <a:t>2014-11-23</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A4E73CD7-1AAD-4525-875E-3A3BD917FDA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E83B15AD-6C92-4D27-BA4A-CA9994DC6325}"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466AD1C-0EEB-4663-9CF7-7B188A9654E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ED19F83A-C49D-498F-B60A-E458C99611C9}"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69505144-FD04-4EB0-88C9-00CEE6B65C1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7C0B16E3-3A11-42FE-AB88-979819C780D8}"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2C22341-8481-49D0-8EF7-F53AA2A106A9}"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18B404EA-8714-4802-8527-596A70C4CCBB}" type="datetimeFigureOut">
              <a:rPr lang="zh-CN" altLang="en-US"/>
              <a:pPr>
                <a:defRPr/>
              </a:pPr>
              <a:t>2014-11-23</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312436DB-95AB-4CB2-97E9-3E7961DABA7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57740A6E-6F22-4A5D-B219-54F3C55DFFAE}" type="datetimeFigureOut">
              <a:rPr lang="zh-CN" altLang="en-US"/>
              <a:pPr>
                <a:defRPr/>
              </a:pPr>
              <a:t>2014-11-23</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59810796-574D-43C4-A72C-4E144176C48E}"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A707379-7FA7-493A-BE03-05F1D52504D9}"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28F27BD-ECBD-46E2-B6A3-4915A2D1EDC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703DE59D-0877-4397-92F6-1F9C488EF955}"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04738B3-10B8-46BD-B401-AC315D94163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30C28E0-C5D4-45CA-87B4-E3D685E7AD62}"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2CBCBB8-D87A-45A0-81CC-5EB1728B089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864A9CF-6483-4308-88AF-FE2A83099F6A}" type="datetimeFigureOut">
              <a:rPr lang="zh-CN" altLang="en-US"/>
              <a:pPr>
                <a:defRPr/>
              </a:pPr>
              <a:t>2014-11-23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D43A56C-2B75-4C01-BA46-41DD9764B92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D7FBB56-79CF-4376-B4F6-1297F241E6CB}"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BACFB08-CFC0-4160-93CB-C167BC81BAF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9168858-D9A6-4DB8-A763-68028A164AE5}" type="datetimeFigureOut">
              <a:rPr lang="zh-CN" altLang="en-US"/>
              <a:pPr>
                <a:defRPr/>
              </a:pPr>
              <a:t>2014-11-23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CF9A01D8-98FB-49B3-B4A0-491A09ACC2E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F1E6C16B-0C7E-4034-9A5C-F6E209FF1D93}" type="datetimeFigureOut">
              <a:rPr lang="zh-CN" altLang="en-US"/>
              <a:pPr>
                <a:defRPr/>
              </a:pPr>
              <a:t>2014-11-23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F7BF0E1-8E65-41A1-B4FF-0717E6404C0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1677BB9-F9EE-4E18-942B-61CF21A7CCEC}" type="datetimeFigureOut">
              <a:rPr lang="zh-CN" altLang="en-US"/>
              <a:pPr>
                <a:defRPr/>
              </a:pPr>
              <a:t>2014-11-23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C4E1BCCD-053F-4AD9-852B-D673E1B0B82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2D0EAA3-BA5A-43B8-99B2-78AFD010D41F}"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CFF46EC-43C9-4536-A4E1-09A63C6994B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96175702-4472-4E92-B8BF-EC085580F812}" type="datetimeFigureOut">
              <a:rPr lang="zh-CN" altLang="en-US"/>
              <a:pPr>
                <a:defRPr/>
              </a:pPr>
              <a:t>2014-11-23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B1C0939A-B805-4493-86BC-82F5B374738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602"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603"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25604"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ea typeface="+mn-ea"/>
              </a:defRPr>
            </a:lvl1pPr>
          </a:lstStyle>
          <a:p>
            <a:pPr>
              <a:defRPr/>
            </a:pPr>
            <a:fld id="{CB4D847D-A678-4BD8-BEF3-6BBE56EEE827}" type="datetimeFigureOut">
              <a:rPr lang="zh-CN" altLang="en-US"/>
              <a:pPr>
                <a:defRPr/>
              </a:pPr>
              <a:t>2014-11-23</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ea typeface="+mn-ea"/>
              </a:defRPr>
            </a:lvl1pPr>
          </a:lstStyle>
          <a:p>
            <a:pPr>
              <a:defRPr/>
            </a:pPr>
            <a:fld id="{3877893D-4403-4764-B3E7-BAD073F61B0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78" r:id="rId11"/>
    <p:sldLayoutId id="2147483667" r:id="rId12"/>
    <p:sldLayoutId id="2147483679" r:id="rId13"/>
    <p:sldLayoutId id="2147483666" r:id="rId14"/>
    <p:sldLayoutId id="2147483665" r:id="rId15"/>
    <p:sldLayoutId id="214748366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aike.baidu.com/view/32243.htm"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hyperlink" Target="http://baike.baidu.com/view/4485420.htm" TargetMode="External"/><Relationship Id="rId4" Type="http://schemas.openxmlformats.org/officeDocument/2006/relationships/hyperlink" Target="http://baike.baidu.com/view/10337.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hyperlink" Target="http://baike.baidu.com/view/626001.htm" TargetMode="Externa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hyperlink" Target="http://baike.baidu.com/view/325734.htm" TargetMode="External"/><Relationship Id="rId10" Type="http://schemas.openxmlformats.org/officeDocument/2006/relationships/oleObject" Target="../embeddings/oleObject13.bin"/><Relationship Id="rId4" Type="http://schemas.openxmlformats.org/officeDocument/2006/relationships/hyperlink" Target="http://baike.baidu.com/view/131353.htm" TargetMode="External"/><Relationship Id="rId9"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oleObject" Target="../embeddings/oleObject28.bin"/><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ctrTitle"/>
          </p:nvPr>
        </p:nvSpPr>
        <p:spPr>
          <a:xfrm>
            <a:off x="1343025" y="1417638"/>
            <a:ext cx="7767638" cy="1646237"/>
          </a:xfrm>
        </p:spPr>
        <p:txBody>
          <a:bodyPr/>
          <a:lstStyle/>
          <a:p>
            <a:r>
              <a:rPr lang="zh-CN" altLang="zh-CN" b="1" smtClean="0"/>
              <a:t>第</a:t>
            </a:r>
            <a:r>
              <a:rPr lang="en-US" altLang="zh-CN" b="1" smtClean="0"/>
              <a:t>3</a:t>
            </a:r>
            <a:r>
              <a:rPr lang="zh-CN" altLang="zh-CN" b="1" smtClean="0"/>
              <a:t>章</a:t>
            </a:r>
            <a:r>
              <a:rPr lang="en-US" altLang="zh-CN" b="1" smtClean="0"/>
              <a:t>  MATLAB</a:t>
            </a:r>
            <a:r>
              <a:rPr lang="zh-CN" altLang="zh-CN" b="1" smtClean="0"/>
              <a:t>符号运算</a:t>
            </a:r>
            <a:br>
              <a:rPr lang="zh-CN" altLang="zh-CN" b="1" smtClean="0"/>
            </a:br>
            <a:endParaRPr lang="zh-CN" altLang="en-US" smtClean="0"/>
          </a:p>
        </p:txBody>
      </p:sp>
      <p:sp>
        <p:nvSpPr>
          <p:cNvPr id="3" name="副标题 2"/>
          <p:cNvSpPr>
            <a:spLocks noGrp="1"/>
          </p:cNvSpPr>
          <p:nvPr>
            <p:ph type="subTitle" idx="1"/>
          </p:nvPr>
        </p:nvSpPr>
        <p:spPr>
          <a:xfrm>
            <a:off x="1289050" y="3030538"/>
            <a:ext cx="7766050" cy="3481387"/>
          </a:xfrm>
        </p:spPr>
        <p:txBody>
          <a:bodyPr rtlCol="0">
            <a:normAutofit/>
          </a:bodyPr>
          <a:lstStyle/>
          <a:p>
            <a:pPr fontAlgn="auto">
              <a:spcAft>
                <a:spcPts val="0"/>
              </a:spcAft>
              <a:buFont typeface="Wingdings 3" charset="2"/>
              <a:buNone/>
              <a:defRPr/>
            </a:pPr>
            <a:r>
              <a:rPr lang="zh-CN" altLang="zh-CN" dirty="0"/>
              <a:t>符号计算是指利用数学定理和恒等式，通过推理和演绎，分析化简表达式，将复杂表达式变为形式简单的恒等表达式。利用符号运算，可以避免计算过程中产生误差。</a:t>
            </a:r>
            <a:r>
              <a:rPr lang="en-US" altLang="zh-CN" dirty="0"/>
              <a:t>MATLAB</a:t>
            </a:r>
            <a:r>
              <a:rPr lang="zh-CN" altLang="zh-CN" dirty="0"/>
              <a:t>中的符号计算功能是由</a:t>
            </a:r>
            <a:r>
              <a:rPr lang="en-US" altLang="zh-CN" dirty="0"/>
              <a:t>Maple</a:t>
            </a:r>
            <a:r>
              <a:rPr lang="zh-CN" altLang="zh-CN" dirty="0"/>
              <a:t>独立引擎提供的，利用这个内置的</a:t>
            </a:r>
            <a:r>
              <a:rPr lang="en-US" altLang="zh-CN" dirty="0"/>
              <a:t>Maple</a:t>
            </a:r>
            <a:r>
              <a:rPr lang="zh-CN" altLang="zh-CN" dirty="0"/>
              <a:t>符号计算引擎，可以进行各种针对符号对象或解析式的数学运算，如微积分运算，代数、微分方程求解，线性代数和矩阵运算，以及</a:t>
            </a:r>
            <a:r>
              <a:rPr lang="en-US" altLang="zh-CN" dirty="0"/>
              <a:t>Laplace</a:t>
            </a:r>
            <a:r>
              <a:rPr lang="zh-CN" altLang="zh-CN" dirty="0"/>
              <a:t>变换、</a:t>
            </a:r>
            <a:r>
              <a:rPr lang="en-US" altLang="zh-CN" dirty="0"/>
              <a:t>Fourier</a:t>
            </a:r>
            <a:r>
              <a:rPr lang="zh-CN" altLang="zh-CN" dirty="0"/>
              <a:t>变换和</a:t>
            </a:r>
            <a:r>
              <a:rPr lang="en-US" altLang="zh-CN" dirty="0"/>
              <a:t>Z</a:t>
            </a:r>
            <a:r>
              <a:rPr lang="zh-CN" altLang="zh-CN" dirty="0"/>
              <a:t>变换。</a:t>
            </a:r>
          </a:p>
          <a:p>
            <a:pPr fontAlgn="auto">
              <a:spcAft>
                <a:spcPts val="0"/>
              </a:spcAft>
              <a:buFont typeface="Wingdings 3" charset="2"/>
              <a:buNone/>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en-US" altLang="zh-CN" b="1" smtClean="0"/>
              <a:t>3.1.3 </a:t>
            </a:r>
            <a:r>
              <a:rPr lang="zh-CN" altLang="zh-CN" b="1" smtClean="0"/>
              <a:t>符号矩阵的相关操作</a:t>
            </a:r>
            <a:br>
              <a:rPr lang="zh-CN" altLang="zh-CN" b="1" smtClean="0"/>
            </a:br>
            <a:endParaRPr lang="zh-CN" altLang="en-US" smtClean="0"/>
          </a:p>
        </p:txBody>
      </p:sp>
      <p:sp>
        <p:nvSpPr>
          <p:cNvPr id="3" name="内容占位符 2"/>
          <p:cNvSpPr>
            <a:spLocks noGrp="1"/>
          </p:cNvSpPr>
          <p:nvPr>
            <p:ph idx="1"/>
          </p:nvPr>
        </p:nvSpPr>
        <p:spPr>
          <a:xfrm>
            <a:off x="663575" y="1270000"/>
            <a:ext cx="8596313" cy="5445125"/>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使用</a:t>
            </a:r>
            <a:r>
              <a:rPr lang="en-US" altLang="zh-CN" dirty="0" err="1">
                <a:solidFill>
                  <a:schemeClr val="tx1">
                    <a:lumMod val="75000"/>
                    <a:lumOff val="25000"/>
                  </a:schemeClr>
                </a:solidFill>
              </a:rPr>
              <a:t>sym</a:t>
            </a:r>
            <a:r>
              <a:rPr lang="zh-CN" altLang="zh-CN" dirty="0">
                <a:solidFill>
                  <a:schemeClr val="tx1">
                    <a:lumMod val="75000"/>
                    <a:lumOff val="25000"/>
                  </a:schemeClr>
                </a:solidFill>
              </a:rPr>
              <a:t>函数创建</a:t>
            </a:r>
          </a:p>
          <a:p>
            <a:pPr fontAlgn="auto">
              <a:spcAft>
                <a:spcPts val="0"/>
              </a:spcAft>
              <a:buFont typeface="Wingdings 3" charset="2"/>
              <a:buChar char=""/>
              <a:defRPr/>
            </a:pPr>
            <a:r>
              <a:rPr lang="en-US" altLang="zh-CN" dirty="0" err="1">
                <a:solidFill>
                  <a:schemeClr val="tx1">
                    <a:lumMod val="75000"/>
                    <a:lumOff val="25000"/>
                  </a:schemeClr>
                </a:solidFill>
              </a:rPr>
              <a:t>sym</a:t>
            </a:r>
            <a:r>
              <a:rPr lang="zh-CN" altLang="zh-CN" dirty="0">
                <a:solidFill>
                  <a:schemeClr val="tx1">
                    <a:lumMod val="75000"/>
                    <a:lumOff val="25000"/>
                  </a:schemeClr>
                </a:solidFill>
              </a:rPr>
              <a:t>函数可以创建符号矩阵，用法如下：</a:t>
            </a:r>
          </a:p>
          <a:p>
            <a:pPr fontAlgn="auto">
              <a:spcAft>
                <a:spcPts val="0"/>
              </a:spcAft>
              <a:buFont typeface="Wingdings 3" charset="2"/>
              <a:buChar char=""/>
              <a:defRPr/>
            </a:pPr>
            <a:r>
              <a:rPr lang="en-US" altLang="zh-CN" dirty="0">
                <a:solidFill>
                  <a:schemeClr val="tx1">
                    <a:lumMod val="75000"/>
                    <a:lumOff val="25000"/>
                  </a:schemeClr>
                </a:solidFill>
              </a:rPr>
              <a:t>A=</a:t>
            </a:r>
            <a:r>
              <a:rPr lang="en-US" altLang="zh-CN" dirty="0" err="1">
                <a:solidFill>
                  <a:schemeClr val="tx1">
                    <a:lumMod val="75000"/>
                    <a:lumOff val="25000"/>
                  </a:schemeClr>
                </a:solidFill>
              </a:rPr>
              <a:t>sym</a:t>
            </a:r>
            <a:r>
              <a:rPr lang="en-US" altLang="zh-CN" dirty="0">
                <a:solidFill>
                  <a:schemeClr val="tx1">
                    <a:lumMod val="75000"/>
                    <a:lumOff val="25000"/>
                  </a:schemeClr>
                </a:solidFill>
              </a:rPr>
              <a:t>('[ ]')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【例</a:t>
            </a:r>
            <a:r>
              <a:rPr lang="en-US" altLang="zh-CN" dirty="0">
                <a:solidFill>
                  <a:schemeClr val="tx1">
                    <a:lumMod val="75000"/>
                    <a:lumOff val="25000"/>
                  </a:schemeClr>
                </a:solidFill>
              </a:rPr>
              <a:t>3-4</a:t>
            </a:r>
            <a:r>
              <a:rPr lang="zh-CN" altLang="zh-CN" dirty="0">
                <a:solidFill>
                  <a:schemeClr val="tx1">
                    <a:lumMod val="75000"/>
                    <a:lumOff val="25000"/>
                  </a:schemeClr>
                </a:solidFill>
              </a:rPr>
              <a:t>】利用</a:t>
            </a:r>
            <a:r>
              <a:rPr lang="en-US" altLang="zh-CN" dirty="0" err="1">
                <a:solidFill>
                  <a:schemeClr val="tx1">
                    <a:lumMod val="75000"/>
                    <a:lumOff val="25000"/>
                  </a:schemeClr>
                </a:solidFill>
              </a:rPr>
              <a:t>sym</a:t>
            </a:r>
            <a:r>
              <a:rPr lang="zh-CN" altLang="zh-CN" dirty="0">
                <a:solidFill>
                  <a:schemeClr val="tx1">
                    <a:lumMod val="75000"/>
                    <a:lumOff val="25000"/>
                  </a:schemeClr>
                </a:solidFill>
              </a:rPr>
              <a:t>函数直接创建符号矩阵</a:t>
            </a:r>
          </a:p>
          <a:p>
            <a:pPr fontAlgn="auto">
              <a:spcAft>
                <a:spcPts val="0"/>
              </a:spcAft>
              <a:buFont typeface="Wingdings 3" charset="2"/>
              <a:buChar char=""/>
              <a:defRPr/>
            </a:pPr>
            <a:r>
              <a:rPr lang="pt-BR" altLang="zh-CN" dirty="0">
                <a:solidFill>
                  <a:schemeClr val="tx1">
                    <a:lumMod val="75000"/>
                    <a:lumOff val="25000"/>
                  </a:schemeClr>
                </a:solidFill>
              </a:rPr>
              <a:t>	A = sym('[a , 2*b ; 3*a , 0]')</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	A =</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		[ a, 2*b]</a:t>
            </a:r>
            <a:endParaRPr lang="zh-CN" altLang="zh-CN" dirty="0">
              <a:solidFill>
                <a:schemeClr val="tx1">
                  <a:lumMod val="75000"/>
                  <a:lumOff val="25000"/>
                </a:schemeClr>
              </a:solidFill>
            </a:endParaRPr>
          </a:p>
          <a:p>
            <a:pPr fontAlgn="auto">
              <a:spcAft>
                <a:spcPts val="0"/>
              </a:spcAft>
              <a:buFont typeface="Wingdings 3" charset="2"/>
              <a:buChar char=""/>
              <a:defRPr/>
            </a:pPr>
            <a:r>
              <a:rPr lang="pt-BR" altLang="zh-CN" dirty="0">
                <a:solidFill>
                  <a:schemeClr val="tx1">
                    <a:lumMod val="75000"/>
                    <a:lumOff val="25000"/>
                  </a:schemeClr>
                </a:solidFill>
              </a:rPr>
              <a:t>		[3*a, 0]</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注意：符号矩阵的每一行的两端都有方括号，这是与</a:t>
            </a:r>
            <a:r>
              <a:rPr lang="en-US" altLang="zh-CN" dirty="0">
                <a:solidFill>
                  <a:schemeClr val="tx1">
                    <a:lumMod val="75000"/>
                    <a:lumOff val="25000"/>
                  </a:schemeClr>
                </a:solidFill>
              </a:rPr>
              <a:t> </a:t>
            </a:r>
            <a:r>
              <a:rPr lang="en-US" altLang="zh-CN" dirty="0" err="1">
                <a:solidFill>
                  <a:schemeClr val="tx1">
                    <a:lumMod val="75000"/>
                    <a:lumOff val="25000"/>
                  </a:schemeClr>
                </a:solidFill>
              </a:rPr>
              <a:t>matlab</a:t>
            </a:r>
            <a:r>
              <a:rPr lang="zh-CN" altLang="zh-CN" dirty="0">
                <a:solidFill>
                  <a:schemeClr val="tx1">
                    <a:lumMod val="75000"/>
                    <a:lumOff val="25000"/>
                  </a:schemeClr>
                </a:solidFill>
              </a:rPr>
              <a:t>数值矩阵的一个重要区别。</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基于字符串创建</a:t>
            </a:r>
          </a:p>
          <a:p>
            <a:pPr fontAlgn="auto">
              <a:spcAft>
                <a:spcPts val="0"/>
              </a:spcAft>
              <a:buFont typeface="Wingdings 3" charset="2"/>
              <a:buChar char=""/>
              <a:defRPr/>
            </a:pPr>
            <a:r>
              <a:rPr lang="en-US" altLang="zh-CN" dirty="0">
                <a:solidFill>
                  <a:schemeClr val="tx1">
                    <a:lumMod val="75000"/>
                    <a:lumOff val="25000"/>
                  </a:schemeClr>
                </a:solidFill>
              </a:rPr>
              <a:t>(1)</a:t>
            </a:r>
            <a:r>
              <a:rPr lang="zh-CN" altLang="zh-CN" dirty="0">
                <a:solidFill>
                  <a:schemeClr val="tx1">
                    <a:lumMod val="75000"/>
                    <a:lumOff val="25000"/>
                  </a:schemeClr>
                </a:solidFill>
              </a:rPr>
              <a:t>用字符串直接创建矩阵；</a:t>
            </a:r>
          </a:p>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模仿</a:t>
            </a:r>
            <a:r>
              <a:rPr lang="en-US" altLang="zh-CN" dirty="0" err="1">
                <a:solidFill>
                  <a:schemeClr val="tx1">
                    <a:lumMod val="75000"/>
                    <a:lumOff val="25000"/>
                  </a:schemeClr>
                </a:solidFill>
              </a:rPr>
              <a:t>matlab</a:t>
            </a:r>
            <a:r>
              <a:rPr lang="zh-CN" altLang="zh-CN" dirty="0">
                <a:solidFill>
                  <a:schemeClr val="tx1">
                    <a:lumMod val="75000"/>
                    <a:lumOff val="25000"/>
                  </a:schemeClr>
                </a:solidFill>
              </a:rPr>
              <a:t>数值矩阵的创建方法；</a:t>
            </a:r>
          </a:p>
          <a:p>
            <a:pPr fontAlgn="auto">
              <a:spcAft>
                <a:spcPts val="0"/>
              </a:spcAft>
              <a:buFont typeface="Wingdings 3" charset="2"/>
              <a:buChar char=""/>
              <a:defRPr/>
            </a:pPr>
            <a:r>
              <a:rPr lang="en-US" altLang="zh-CN" dirty="0">
                <a:solidFill>
                  <a:schemeClr val="tx1">
                    <a:lumMod val="75000"/>
                    <a:lumOff val="25000"/>
                  </a:schemeClr>
                </a:solidFill>
              </a:rPr>
              <a:t>	</a:t>
            </a:r>
            <a:r>
              <a:rPr lang="zh-CN" altLang="zh-CN" dirty="0">
                <a:solidFill>
                  <a:schemeClr val="tx1">
                    <a:lumMod val="75000"/>
                    <a:lumOff val="25000"/>
                  </a:schemeClr>
                </a:solidFill>
              </a:rPr>
              <a:t>需保证同一列中各元素字符串有相同的长度。</a:t>
            </a: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a:xfrm>
            <a:off x="636588" y="919163"/>
            <a:ext cx="8596312" cy="4567237"/>
          </a:xfrm>
        </p:spPr>
        <p:txBody>
          <a:bodyPr/>
          <a:lstStyle/>
          <a:p>
            <a:r>
              <a:rPr lang="zh-CN" altLang="zh-CN" smtClean="0"/>
              <a:t>【例</a:t>
            </a:r>
            <a:r>
              <a:rPr lang="en-US" altLang="zh-CN" smtClean="0"/>
              <a:t>3-5</a:t>
            </a:r>
            <a:r>
              <a:rPr lang="zh-CN" altLang="zh-CN" smtClean="0"/>
              <a:t>】模仿数值矩阵的方式创建符号矩阵</a:t>
            </a:r>
          </a:p>
          <a:p>
            <a:r>
              <a:rPr lang="pt-BR" altLang="zh-CN" smtClean="0"/>
              <a:t>A =['[ a,2*b]'; '[3*a, 0]'] </a:t>
            </a:r>
            <a:br>
              <a:rPr lang="pt-BR" altLang="zh-CN" smtClean="0"/>
            </a:br>
            <a:r>
              <a:rPr lang="pt-BR" altLang="zh-CN" smtClean="0"/>
              <a:t>	    A =</a:t>
            </a:r>
            <a:br>
              <a:rPr lang="pt-BR" altLang="zh-CN" smtClean="0"/>
            </a:br>
            <a:r>
              <a:rPr lang="pt-BR" altLang="zh-CN" smtClean="0"/>
              <a:t>		[ a, 2*b]</a:t>
            </a:r>
            <a:br>
              <a:rPr lang="pt-BR" altLang="zh-CN" smtClean="0"/>
            </a:br>
            <a:r>
              <a:rPr lang="pt-BR" altLang="zh-CN" smtClean="0"/>
              <a:t>		[3*a, 0]</a:t>
            </a:r>
            <a:endParaRPr lang="zh-CN" altLang="zh-CN" smtClean="0"/>
          </a:p>
          <a:p>
            <a:r>
              <a:rPr lang="en-US" altLang="zh-CN" smtClean="0"/>
              <a:t>3.</a:t>
            </a:r>
            <a:r>
              <a:rPr lang="zh-CN" altLang="zh-CN" smtClean="0"/>
              <a:t>符号矩阵的修改</a:t>
            </a:r>
          </a:p>
          <a:p>
            <a:r>
              <a:rPr lang="zh-CN" altLang="zh-CN" smtClean="0"/>
              <a:t>修改符号矩阵有两种方式，利用光标键移到指定位置直接修改或是利用指令修改，本段主要介绍用指令修改。</a:t>
            </a:r>
          </a:p>
          <a:p>
            <a:r>
              <a:rPr lang="zh-CN" altLang="zh-CN" smtClean="0"/>
              <a:t>指令修改运用了</a:t>
            </a:r>
            <a:r>
              <a:rPr lang="en-US" altLang="zh-CN" smtClean="0"/>
              <a:t>subs</a:t>
            </a:r>
            <a:r>
              <a:rPr lang="zh-CN" altLang="zh-CN" smtClean="0"/>
              <a:t>函数，使用形式例如：</a:t>
            </a:r>
          </a:p>
          <a:p>
            <a:r>
              <a:rPr lang="en-US" altLang="zh-CN" smtClean="0"/>
              <a:t>A1=subs(A, 'new', 'old')</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en-US" altLang="zh-CN" b="1" smtClean="0"/>
              <a:t>3.1.4 </a:t>
            </a:r>
            <a:r>
              <a:rPr lang="zh-CN" altLang="zh-CN" b="1" smtClean="0"/>
              <a:t>符号运算中的运算符</a:t>
            </a:r>
            <a:br>
              <a:rPr lang="zh-CN" altLang="zh-CN" b="1" smtClean="0"/>
            </a:br>
            <a:endParaRPr lang="zh-CN" altLang="en-US" smtClean="0"/>
          </a:p>
        </p:txBody>
      </p:sp>
      <p:sp>
        <p:nvSpPr>
          <p:cNvPr id="30722" name="内容占位符 2"/>
          <p:cNvSpPr>
            <a:spLocks noGrp="1"/>
          </p:cNvSpPr>
          <p:nvPr>
            <p:ph idx="1"/>
          </p:nvPr>
        </p:nvSpPr>
        <p:spPr>
          <a:xfrm>
            <a:off x="649288" y="1252538"/>
            <a:ext cx="8596312" cy="5345112"/>
          </a:xfrm>
        </p:spPr>
        <p:txBody>
          <a:bodyPr/>
          <a:lstStyle/>
          <a:p>
            <a:r>
              <a:rPr lang="en-US" altLang="zh-CN" smtClean="0"/>
              <a:t>MATLAB</a:t>
            </a:r>
            <a:r>
              <a:rPr lang="zh-CN" altLang="zh-CN" smtClean="0"/>
              <a:t>中为符号运算提供了多种多样的运算符，如表</a:t>
            </a:r>
            <a:r>
              <a:rPr lang="en-US" altLang="zh-CN" smtClean="0"/>
              <a:t>3-2</a:t>
            </a:r>
            <a:r>
              <a:rPr lang="zh-CN" altLang="zh-CN" smtClean="0"/>
              <a:t>所示</a:t>
            </a:r>
          </a:p>
          <a:p>
            <a:r>
              <a:rPr lang="zh-CN" altLang="zh-CN" smtClean="0"/>
              <a:t>表</a:t>
            </a:r>
            <a:r>
              <a:rPr lang="en-US" altLang="zh-CN" smtClean="0"/>
              <a:t>3-2 </a:t>
            </a:r>
            <a:r>
              <a:rPr lang="zh-CN" altLang="zh-CN" smtClean="0"/>
              <a:t>符号运算中的运算符</a:t>
            </a:r>
          </a:p>
          <a:p>
            <a:endParaRPr lang="zh-CN" altLang="en-US" smtClean="0"/>
          </a:p>
        </p:txBody>
      </p:sp>
      <p:graphicFrame>
        <p:nvGraphicFramePr>
          <p:cNvPr id="4" name="表格 3"/>
          <p:cNvGraphicFramePr>
            <a:graphicFrameLocks noGrp="1"/>
          </p:cNvGraphicFramePr>
          <p:nvPr/>
        </p:nvGraphicFramePr>
        <p:xfrm>
          <a:off x="717550" y="2008188"/>
          <a:ext cx="9704388" cy="4702175"/>
        </p:xfrm>
        <a:graphic>
          <a:graphicData uri="http://schemas.openxmlformats.org/drawingml/2006/table">
            <a:tbl>
              <a:tblPr>
                <a:tableStyleId>{5C22544A-7EE6-4342-B048-85BDC9FD1C3A}</a:tableStyleId>
              </a:tblPr>
              <a:tblGrid>
                <a:gridCol w="3127402"/>
                <a:gridCol w="6576432"/>
              </a:tblGrid>
              <a:tr h="232354">
                <a:tc>
                  <a:txBody>
                    <a:bodyPr/>
                    <a:lstStyle/>
                    <a:p>
                      <a:pPr algn="ctr">
                        <a:spcAft>
                          <a:spcPts val="200"/>
                        </a:spcAft>
                      </a:pPr>
                      <a:r>
                        <a:rPr lang="zh-CN" sz="1400" kern="100" dirty="0">
                          <a:effectLst/>
                        </a:rPr>
                        <a:t>符号</a:t>
                      </a:r>
                      <a:endParaRPr lang="zh-CN" sz="1400" kern="100" dirty="0">
                        <a:effectLst/>
                        <a:latin typeface="Times New Roman"/>
                        <a:ea typeface="宋体"/>
                      </a:endParaRPr>
                    </a:p>
                  </a:txBody>
                  <a:tcPr marL="68580" marR="68580" marT="0" marB="0"/>
                </a:tc>
                <a:tc>
                  <a:txBody>
                    <a:bodyPr/>
                    <a:lstStyle/>
                    <a:p>
                      <a:pPr algn="ctr">
                        <a:spcAft>
                          <a:spcPts val="200"/>
                        </a:spcAft>
                      </a:pPr>
                      <a:r>
                        <a:rPr lang="zh-CN" sz="1400" kern="100">
                          <a:effectLst/>
                        </a:rPr>
                        <a:t>符号用途说明</a:t>
                      </a:r>
                      <a:r>
                        <a:rPr lang="en-US" sz="1400" kern="100">
                          <a:effectLst/>
                        </a:rPr>
                        <a:t> </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加</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减</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点乘</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矩阵相乘</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dirty="0">
                          <a:effectLst/>
                        </a:rPr>
                        <a:t>矩阵求幂</a:t>
                      </a:r>
                      <a:endParaRPr lang="zh-CN" sz="1400" kern="100" dirty="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dirty="0">
                          <a:effectLst/>
                        </a:rPr>
                        <a:t>点幂</a:t>
                      </a:r>
                      <a:endParaRPr lang="zh-CN" sz="1400" kern="100" dirty="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dirty="0">
                          <a:effectLst/>
                        </a:rPr>
                        <a:t>左除</a:t>
                      </a:r>
                      <a:endParaRPr lang="zh-CN" sz="1400" kern="100" dirty="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右除</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点左除</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点右除</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kron</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张量积</a:t>
                      </a:r>
                      <a:endParaRPr lang="zh-CN" sz="1400" kern="100">
                        <a:effectLst/>
                        <a:latin typeface="Times New Roman"/>
                        <a:ea typeface="宋体"/>
                      </a:endParaRPr>
                    </a:p>
                  </a:txBody>
                  <a:tcPr marL="68580" marR="68580" marT="0" marB="0"/>
                </a:tc>
              </a:tr>
              <a:tr h="232354">
                <a:tc>
                  <a:txBody>
                    <a:bodyPr/>
                    <a:lstStyle/>
                    <a:p>
                      <a:pPr algn="ctr">
                        <a:spcAft>
                          <a:spcPts val="200"/>
                        </a:spcAft>
                      </a:pPr>
                      <a:r>
                        <a:rPr lang="zh-CN"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分隔符</a:t>
                      </a:r>
                      <a:endParaRPr lang="zh-CN" sz="1400" kern="100">
                        <a:effectLst/>
                        <a:latin typeface="Times New Roman"/>
                        <a:ea typeface="宋体"/>
                      </a:endParaRPr>
                    </a:p>
                  </a:txBody>
                  <a:tcPr marL="68580" marR="68580" marT="0" marB="0"/>
                </a:tc>
              </a:tr>
              <a:tr h="724723">
                <a:tc>
                  <a:txBody>
                    <a:bodyPr/>
                    <a:lstStyle/>
                    <a:p>
                      <a:pPr algn="ctr">
                        <a:spcAft>
                          <a:spcPts val="200"/>
                        </a:spcAft>
                      </a:pPr>
                      <a:r>
                        <a:rPr lang="zh-CN"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en-US" sz="1400" kern="100">
                          <a:effectLst/>
                        </a:rPr>
                        <a:t>(a)</a:t>
                      </a:r>
                      <a:r>
                        <a:rPr lang="zh-CN" sz="1400" kern="100">
                          <a:effectLst/>
                        </a:rPr>
                        <a:t>写在表达式后面时运算后不显示计算结果</a:t>
                      </a:r>
                    </a:p>
                    <a:p>
                      <a:pPr algn="ctr">
                        <a:spcAft>
                          <a:spcPts val="200"/>
                        </a:spcAft>
                      </a:pPr>
                      <a:r>
                        <a:rPr lang="en-US" sz="1400" kern="100">
                          <a:effectLst/>
                        </a:rPr>
                        <a:t>(b)</a:t>
                      </a:r>
                      <a:r>
                        <a:rPr lang="zh-CN" sz="1400" kern="100">
                          <a:effectLst/>
                        </a:rPr>
                        <a:t>在创建矩阵的语句中指示一行元素的结束，例如</a:t>
                      </a:r>
                      <a:r>
                        <a:rPr lang="en-US" sz="1400" kern="100">
                          <a:effectLst/>
                        </a:rPr>
                        <a:t>m=[x y z;i j k] </a:t>
                      </a:r>
                      <a:endParaRPr lang="zh-CN" sz="1400" kern="100">
                        <a:effectLst/>
                        <a:latin typeface="Times New Roman"/>
                        <a:ea typeface="宋体"/>
                      </a:endParaRPr>
                    </a:p>
                  </a:txBody>
                  <a:tcPr marL="68580" marR="68580" marT="0" marB="0"/>
                </a:tc>
              </a:tr>
              <a:tr h="724723">
                <a:tc>
                  <a:txBody>
                    <a:bodyPr/>
                    <a:lstStyle/>
                    <a:p>
                      <a:pPr algn="ctr">
                        <a:spcAft>
                          <a:spcPts val="200"/>
                        </a:spcAft>
                      </a:pPr>
                      <a:r>
                        <a:rPr lang="zh-CN"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创建向量的表达式分隔符，如</a:t>
                      </a:r>
                      <a:r>
                        <a:rPr lang="en-US" sz="1400" kern="100">
                          <a:effectLst/>
                        </a:rPr>
                        <a:t>x=a:b:c</a:t>
                      </a:r>
                      <a:endParaRPr lang="zh-CN" sz="1400" kern="100">
                        <a:effectLst/>
                      </a:endParaRPr>
                    </a:p>
                    <a:p>
                      <a:pPr algn="ctr">
                        <a:spcAft>
                          <a:spcPts val="200"/>
                        </a:spcAft>
                      </a:pPr>
                      <a:r>
                        <a:rPr lang="en-US" sz="1400" kern="100">
                          <a:effectLst/>
                        </a:rPr>
                        <a:t>a(:,j)</a:t>
                      </a:r>
                      <a:r>
                        <a:rPr lang="zh-CN" sz="1400" kern="100">
                          <a:effectLst/>
                        </a:rPr>
                        <a:t>表示</a:t>
                      </a:r>
                      <a:r>
                        <a:rPr lang="en-US" sz="1400" kern="100">
                          <a:effectLst/>
                        </a:rPr>
                        <a:t>j</a:t>
                      </a:r>
                      <a:r>
                        <a:rPr lang="zh-CN" sz="1400" kern="100">
                          <a:effectLst/>
                        </a:rPr>
                        <a:t>列的所有行元素；</a:t>
                      </a:r>
                      <a:r>
                        <a:rPr lang="en-US" sz="1400" kern="100">
                          <a:effectLst/>
                        </a:rPr>
                        <a:t>a(i,:)</a:t>
                      </a:r>
                      <a:r>
                        <a:rPr lang="zh-CN" sz="1400" kern="100">
                          <a:effectLst/>
                        </a:rPr>
                        <a:t>表示</a:t>
                      </a:r>
                      <a:r>
                        <a:rPr lang="en-US" sz="1400" kern="100">
                          <a:effectLst/>
                        </a:rPr>
                        <a:t>i</a:t>
                      </a:r>
                      <a:r>
                        <a:rPr lang="zh-CN" sz="1400" kern="100">
                          <a:effectLst/>
                        </a:rPr>
                        <a:t>行的所有列元素</a:t>
                      </a:r>
                      <a:endParaRPr lang="zh-CN" sz="1400" kern="100">
                        <a:effectLst/>
                        <a:latin typeface="Times New Roman"/>
                        <a:ea typeface="宋体"/>
                      </a:endParaRPr>
                    </a:p>
                  </a:txBody>
                  <a:tcPr marL="68580" marR="68580" marT="0" marB="0"/>
                </a:tc>
              </a:tr>
              <a:tr h="232354">
                <a:tc>
                  <a:txBody>
                    <a:bodyPr/>
                    <a:lstStyle/>
                    <a:p>
                      <a:pPr algn="ctr">
                        <a:spcAft>
                          <a:spcPts val="200"/>
                        </a:spcAft>
                      </a:pPr>
                      <a:r>
                        <a:rPr lang="en-US" sz="1400" kern="100">
                          <a:effectLst/>
                        </a:rPr>
                        <a:t>[ ]</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dirty="0">
                          <a:effectLst/>
                        </a:rPr>
                        <a:t>创建数组、向量、矩阵或字符串</a:t>
                      </a:r>
                      <a:r>
                        <a:rPr lang="en-US" sz="1400" kern="100" dirty="0">
                          <a:effectLst/>
                        </a:rPr>
                        <a:t>(</a:t>
                      </a:r>
                      <a:r>
                        <a:rPr lang="zh-CN" sz="1400" kern="100" dirty="0">
                          <a:effectLst/>
                        </a:rPr>
                        <a:t>字母型</a:t>
                      </a:r>
                      <a:r>
                        <a:rPr lang="en-US" sz="1400" kern="100" dirty="0">
                          <a:effectLst/>
                        </a:rPr>
                        <a:t>)</a:t>
                      </a:r>
                      <a:endParaRPr lang="zh-CN" sz="1400" kern="100" dirty="0">
                        <a:effectLst/>
                        <a:latin typeface="Times New Roman"/>
                        <a:ea typeface="宋体"/>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61988" y="663575"/>
          <a:ext cx="9013825" cy="5273675"/>
        </p:xfrm>
        <a:graphic>
          <a:graphicData uri="http://schemas.openxmlformats.org/drawingml/2006/table">
            <a:tbl>
              <a:tblPr>
                <a:tableStyleId>{5C22544A-7EE6-4342-B048-85BDC9FD1C3A}</a:tableStyleId>
              </a:tblPr>
              <a:tblGrid>
                <a:gridCol w="2904982"/>
                <a:gridCol w="6108721"/>
              </a:tblGrid>
              <a:tr h="348824">
                <a:tc>
                  <a:txBody>
                    <a:bodyPr/>
                    <a:lstStyle/>
                    <a:p>
                      <a:pPr algn="ctr">
                        <a:spcAft>
                          <a:spcPts val="200"/>
                        </a:spcAft>
                      </a:pPr>
                      <a:r>
                        <a:rPr lang="en-US" sz="1400" kern="100">
                          <a:effectLst/>
                        </a:rPr>
                        <a:t>{ }</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创建单元矩阵或结构</a:t>
                      </a:r>
                      <a:endParaRPr lang="zh-CN" sz="1400" kern="100">
                        <a:effectLst/>
                        <a:latin typeface="Times New Roman"/>
                        <a:ea typeface="宋体"/>
                      </a:endParaRPr>
                    </a:p>
                  </a:txBody>
                  <a:tcPr marL="68580" marR="68580" marT="0" marB="0"/>
                </a:tc>
              </a:tr>
              <a:tr h="1046470">
                <a:tc>
                  <a:txBody>
                    <a:bodyPr/>
                    <a:lstStyle/>
                    <a:p>
                      <a:pPr algn="ctr">
                        <a:spcAft>
                          <a:spcPts val="200"/>
                        </a:spcAft>
                      </a:pPr>
                      <a:r>
                        <a:rPr lang="en-US" sz="1400" kern="100" dirty="0">
                          <a:effectLst/>
                        </a:rPr>
                        <a:t>%</a:t>
                      </a:r>
                      <a:endParaRPr lang="zh-CN" sz="1400" kern="100" dirty="0">
                        <a:effectLst/>
                        <a:latin typeface="Times New Roman"/>
                        <a:ea typeface="宋体"/>
                      </a:endParaRPr>
                    </a:p>
                  </a:txBody>
                  <a:tcPr marL="68580" marR="68580" marT="0" marB="0"/>
                </a:tc>
                <a:tc>
                  <a:txBody>
                    <a:bodyPr/>
                    <a:lstStyle/>
                    <a:p>
                      <a:pPr algn="ctr">
                        <a:spcAft>
                          <a:spcPts val="200"/>
                        </a:spcAft>
                      </a:pPr>
                      <a:r>
                        <a:rPr lang="zh-CN" sz="1400" kern="100">
                          <a:effectLst/>
                        </a:rPr>
                        <a:t>注释符</a:t>
                      </a:r>
                      <a:r>
                        <a:rPr lang="en-US" sz="1400" kern="100">
                          <a:effectLst/>
                        </a:rPr>
                        <a:t>,</a:t>
                      </a:r>
                      <a:r>
                        <a:rPr lang="zh-CN" sz="1400" kern="100">
                          <a:effectLst/>
                        </a:rPr>
                        <a:t>特别当编写自定义函数文件时，紧跟</a:t>
                      </a:r>
                      <a:r>
                        <a:rPr lang="en-US" sz="1400" kern="100">
                          <a:effectLst/>
                        </a:rPr>
                        <a:t>function</a:t>
                      </a:r>
                      <a:r>
                        <a:rPr lang="zh-CN" sz="1400" kern="100">
                          <a:effectLst/>
                        </a:rPr>
                        <a:t>后的注释语句， 在你使用</a:t>
                      </a:r>
                      <a:r>
                        <a:rPr lang="en-US" sz="1400" kern="100">
                          <a:effectLst/>
                        </a:rPr>
                        <a:t>help</a:t>
                      </a:r>
                      <a:r>
                        <a:rPr lang="zh-CN" sz="1400" kern="100">
                          <a:effectLst/>
                        </a:rPr>
                        <a:t>函数名时会显示出来。</a:t>
                      </a:r>
                      <a:endParaRPr lang="zh-CN" sz="1400" kern="100">
                        <a:effectLst/>
                        <a:latin typeface="Times New Roman"/>
                        <a:ea typeface="宋体"/>
                      </a:endParaRPr>
                    </a:p>
                  </a:txBody>
                  <a:tcPr marL="68580" marR="68580" marT="0" marB="0"/>
                </a:tc>
              </a:tr>
              <a:tr h="739173">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en-US" sz="1400" kern="100">
                          <a:effectLst/>
                        </a:rPr>
                        <a:t>(a)</a:t>
                      </a:r>
                      <a:r>
                        <a:rPr lang="zh-CN" sz="1400" kern="100">
                          <a:effectLst/>
                        </a:rPr>
                        <a:t>定义字符串用</a:t>
                      </a:r>
                    </a:p>
                    <a:p>
                      <a:pPr algn="ctr">
                        <a:spcAft>
                          <a:spcPts val="200"/>
                        </a:spcAft>
                      </a:pPr>
                      <a:r>
                        <a:rPr lang="en-US" sz="1400" kern="100">
                          <a:effectLst/>
                        </a:rPr>
                        <a:t>(b)</a:t>
                      </a:r>
                      <a:r>
                        <a:rPr lang="zh-CN" sz="1400" kern="100">
                          <a:effectLst/>
                        </a:rPr>
                        <a:t>向量或矩阵的共轭转置符</a:t>
                      </a:r>
                      <a:r>
                        <a:rPr lang="en-US" sz="1400" kern="100">
                          <a:effectLst/>
                        </a:rPr>
                        <a:t> </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一般转置符</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表达式换行标记，表示表达式继续到下一行</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赋值符号</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等于关系运算符</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&lt; , &gt;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小于，大于关系运算符</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&amp;</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逻辑与</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逻辑或</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a:effectLst/>
                        </a:rPr>
                        <a:t>逻辑非</a:t>
                      </a:r>
                      <a:endParaRPr lang="zh-CN" sz="1400" kern="100">
                        <a:effectLst/>
                        <a:latin typeface="Times New Roman"/>
                        <a:ea typeface="宋体"/>
                      </a:endParaRPr>
                    </a:p>
                  </a:txBody>
                  <a:tcPr marL="68580" marR="68580" marT="0" marB="0"/>
                </a:tc>
              </a:tr>
              <a:tr h="348824">
                <a:tc>
                  <a:txBody>
                    <a:bodyPr/>
                    <a:lstStyle/>
                    <a:p>
                      <a:pPr algn="ctr">
                        <a:spcAft>
                          <a:spcPts val="200"/>
                        </a:spcAft>
                      </a:pPr>
                      <a:r>
                        <a:rPr lang="en-US" sz="1400" kern="100">
                          <a:effectLst/>
                        </a:rPr>
                        <a:t>xor</a:t>
                      </a:r>
                      <a:endParaRPr lang="zh-CN" sz="1400" kern="100">
                        <a:effectLst/>
                        <a:latin typeface="Times New Roman"/>
                        <a:ea typeface="宋体"/>
                      </a:endParaRPr>
                    </a:p>
                  </a:txBody>
                  <a:tcPr marL="68580" marR="68580" marT="0" marB="0"/>
                </a:tc>
                <a:tc>
                  <a:txBody>
                    <a:bodyPr/>
                    <a:lstStyle/>
                    <a:p>
                      <a:pPr algn="ctr">
                        <a:spcAft>
                          <a:spcPts val="200"/>
                        </a:spcAft>
                      </a:pPr>
                      <a:r>
                        <a:rPr lang="zh-CN" sz="1400" kern="100" dirty="0">
                          <a:effectLst/>
                        </a:rPr>
                        <a:t>逻辑异或</a:t>
                      </a:r>
                      <a:endParaRPr lang="zh-CN" sz="1400" kern="100" dirty="0">
                        <a:effectLst/>
                        <a:latin typeface="Times New Roman"/>
                        <a:ea typeface="宋体"/>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en-US" altLang="zh-CN" b="1" smtClean="0"/>
              <a:t>3.1.5 </a:t>
            </a:r>
            <a:r>
              <a:rPr lang="zh-CN" altLang="zh-CN" b="1" smtClean="0"/>
              <a:t>符号表达式中自变量的确定</a:t>
            </a:r>
            <a:br>
              <a:rPr lang="zh-CN" altLang="zh-CN" b="1" smtClean="0"/>
            </a:br>
            <a:endParaRPr lang="zh-CN" altLang="en-US" smtClean="0"/>
          </a:p>
        </p:txBody>
      </p:sp>
      <p:sp>
        <p:nvSpPr>
          <p:cNvPr id="32770" name="内容占位符 2"/>
          <p:cNvSpPr>
            <a:spLocks noGrp="1"/>
          </p:cNvSpPr>
          <p:nvPr>
            <p:ph idx="1"/>
          </p:nvPr>
        </p:nvSpPr>
        <p:spPr>
          <a:xfrm>
            <a:off x="677863" y="1241425"/>
            <a:ext cx="8596312" cy="4995863"/>
          </a:xfrm>
        </p:spPr>
        <p:txBody>
          <a:bodyPr/>
          <a:lstStyle/>
          <a:p>
            <a:r>
              <a:rPr lang="en-US" altLang="zh-CN" smtClean="0"/>
              <a:t>Matlab</a:t>
            </a:r>
            <a:r>
              <a:rPr lang="zh-CN" altLang="zh-CN" smtClean="0"/>
              <a:t>中的符号可以表示符号变量和符号常量，</a:t>
            </a:r>
            <a:r>
              <a:rPr lang="en-US" altLang="zh-CN" smtClean="0"/>
              <a:t>findsym</a:t>
            </a:r>
            <a:r>
              <a:rPr lang="zh-CN" altLang="zh-CN" smtClean="0"/>
              <a:t>可以帮助用户查找一个符号表达式中的符号变量。其调用方法如下：</a:t>
            </a:r>
          </a:p>
          <a:p>
            <a:r>
              <a:rPr lang="en-US" altLang="zh-CN" smtClean="0"/>
              <a:t>findsym(expr)	</a:t>
            </a:r>
            <a:r>
              <a:rPr lang="zh-CN" altLang="zh-CN" smtClean="0"/>
              <a:t>确定表达式</a:t>
            </a:r>
            <a:r>
              <a:rPr lang="en-US" altLang="zh-CN" smtClean="0"/>
              <a:t>expr</a:t>
            </a:r>
            <a:r>
              <a:rPr lang="zh-CN" altLang="zh-CN" smtClean="0"/>
              <a:t>中的所有符号为自变量</a:t>
            </a:r>
          </a:p>
          <a:p>
            <a:r>
              <a:rPr lang="en-US" altLang="zh-CN" smtClean="0"/>
              <a:t>findsym(expr,n) 	</a:t>
            </a:r>
            <a:r>
              <a:rPr lang="zh-CN" altLang="zh-CN" smtClean="0"/>
              <a:t>确定表达式</a:t>
            </a:r>
            <a:r>
              <a:rPr lang="en-US" altLang="zh-CN" smtClean="0"/>
              <a:t>expr</a:t>
            </a:r>
            <a:r>
              <a:rPr lang="zh-CN" altLang="zh-CN" smtClean="0"/>
              <a:t>中靠</a:t>
            </a:r>
            <a:r>
              <a:rPr lang="en-US" altLang="zh-CN" smtClean="0"/>
              <a:t>x</a:t>
            </a:r>
            <a:r>
              <a:rPr lang="zh-CN" altLang="zh-CN" smtClean="0"/>
              <a:t>最近的</a:t>
            </a:r>
            <a:r>
              <a:rPr lang="en-US" altLang="zh-CN" smtClean="0"/>
              <a:t>n</a:t>
            </a:r>
            <a:r>
              <a:rPr lang="zh-CN" altLang="zh-CN" smtClean="0"/>
              <a:t>个自变量</a:t>
            </a:r>
          </a:p>
          <a:p>
            <a:r>
              <a:rPr lang="zh-CN" altLang="zh-CN" smtClean="0"/>
              <a:t>【例</a:t>
            </a:r>
            <a:r>
              <a:rPr lang="en-US" altLang="zh-CN" smtClean="0"/>
              <a:t>3-7</a:t>
            </a:r>
            <a:r>
              <a:rPr lang="zh-CN" altLang="zh-CN" smtClean="0"/>
              <a:t>】利用</a:t>
            </a:r>
            <a:r>
              <a:rPr lang="en-US" altLang="zh-CN" smtClean="0"/>
              <a:t>findsym</a:t>
            </a:r>
            <a:r>
              <a:rPr lang="zh-CN" altLang="zh-CN" smtClean="0"/>
              <a:t>确定表达式中的自变量</a:t>
            </a:r>
          </a:p>
          <a:p>
            <a:r>
              <a:rPr lang="pl-PL" altLang="zh-CN" smtClean="0"/>
              <a:t>syms a x y z t</a:t>
            </a:r>
            <a:endParaRPr lang="zh-CN" altLang="zh-CN" smtClean="0"/>
          </a:p>
          <a:p>
            <a:r>
              <a:rPr lang="pl-PL" altLang="zh-CN" smtClean="0"/>
              <a:t>findsym(sin(pi*t))</a:t>
            </a:r>
            <a:endParaRPr lang="zh-CN" altLang="zh-CN" smtClean="0"/>
          </a:p>
          <a:p>
            <a:r>
              <a:rPr lang="pl-PL" altLang="zh-CN" smtClean="0"/>
              <a:t>findsym(x+i*y-j*z,1)</a:t>
            </a:r>
            <a:endParaRPr lang="zh-CN" altLang="zh-CN" smtClean="0"/>
          </a:p>
          <a:p>
            <a:r>
              <a:rPr lang="pl-PL" altLang="zh-CN" smtClean="0"/>
              <a:t>findsym(x+i*y-j*z,2)</a:t>
            </a:r>
            <a:endParaRPr lang="zh-CN" altLang="zh-CN" smtClean="0"/>
          </a:p>
          <a:p>
            <a:r>
              <a:rPr lang="pl-PL" altLang="zh-CN" smtClean="0"/>
              <a:t>findsym(x+i*y-j*z,3)</a:t>
            </a:r>
            <a:endParaRPr lang="zh-CN" altLang="zh-CN" smtClean="0"/>
          </a:p>
          <a:p>
            <a:r>
              <a:rPr lang="pl-PL" altLang="zh-CN" smtClean="0"/>
              <a:t>syms x a y z b;    %</a:t>
            </a:r>
            <a:r>
              <a:rPr lang="zh-CN" altLang="zh-CN" smtClean="0"/>
              <a:t>定义</a:t>
            </a:r>
            <a:r>
              <a:rPr lang="pl-PL" altLang="zh-CN" smtClean="0"/>
              <a:t>5</a:t>
            </a:r>
            <a:r>
              <a:rPr lang="zh-CN" altLang="zh-CN" smtClean="0"/>
              <a:t>个符号变量</a:t>
            </a:r>
          </a:p>
          <a:p>
            <a:r>
              <a:rPr lang="pl-PL" altLang="zh-CN" smtClean="0"/>
              <a:t>s1=3*x+y;s2=a*y+b    %</a:t>
            </a:r>
            <a:r>
              <a:rPr lang="zh-CN" altLang="zh-CN" smtClean="0"/>
              <a:t>定义两个符号表达式</a:t>
            </a:r>
          </a:p>
          <a:p>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p:cNvSpPr>
          <p:nvPr>
            <p:ph idx="1"/>
          </p:nvPr>
        </p:nvSpPr>
        <p:spPr>
          <a:xfrm>
            <a:off x="663575" y="836613"/>
            <a:ext cx="8596313" cy="6021387"/>
          </a:xfrm>
        </p:spPr>
        <p:txBody>
          <a:bodyPr/>
          <a:lstStyle/>
          <a:p>
            <a:r>
              <a:rPr lang="pl-PL" altLang="zh-CN" smtClean="0"/>
              <a:t>findsym(s1)</a:t>
            </a:r>
            <a:endParaRPr lang="zh-CN" altLang="zh-CN" smtClean="0"/>
          </a:p>
          <a:p>
            <a:r>
              <a:rPr lang="pl-PL" altLang="zh-CN" smtClean="0"/>
              <a:t>findsym(s2,2)</a:t>
            </a:r>
            <a:endParaRPr lang="zh-CN" altLang="zh-CN" smtClean="0"/>
          </a:p>
          <a:p>
            <a:r>
              <a:rPr lang="en-US" altLang="zh-CN" smtClean="0"/>
              <a:t>syms x y;</a:t>
            </a:r>
            <a:endParaRPr lang="zh-CN" altLang="zh-CN" smtClean="0"/>
          </a:p>
          <a:p>
            <a:r>
              <a:rPr lang="en-US" altLang="zh-CN" smtClean="0"/>
              <a:t>s=2*x+3*y;</a:t>
            </a:r>
            <a:endParaRPr lang="zh-CN" altLang="zh-CN" smtClean="0"/>
          </a:p>
          <a:p>
            <a:r>
              <a:rPr lang="en-US" altLang="zh-CN" smtClean="0"/>
              <a:t>findsym(s)</a:t>
            </a:r>
            <a:endParaRPr lang="zh-CN" altLang="zh-CN" smtClean="0"/>
          </a:p>
          <a:p>
            <a:r>
              <a:rPr lang="en-US" altLang="zh-CN" smtClean="0"/>
              <a:t>ans =</a:t>
            </a:r>
            <a:endParaRPr lang="zh-CN" altLang="zh-CN" smtClean="0"/>
          </a:p>
          <a:p>
            <a:r>
              <a:rPr lang="en-US" altLang="zh-CN" smtClean="0"/>
              <a:t>x, y</a:t>
            </a:r>
            <a:endParaRPr lang="zh-CN" altLang="zh-CN" smtClean="0"/>
          </a:p>
          <a:p>
            <a:r>
              <a:rPr lang="en-US" altLang="zh-CN" smtClean="0"/>
              <a:t>syms a b x y;               </a:t>
            </a:r>
            <a:r>
              <a:rPr lang="zh-CN" altLang="zh-CN" smtClean="0"/>
              <a:t>％定义符号变量</a:t>
            </a:r>
            <a:r>
              <a:rPr lang="en-US" altLang="zh-CN" smtClean="0"/>
              <a:t>     </a:t>
            </a:r>
            <a:endParaRPr lang="zh-CN" altLang="zh-CN" smtClean="0"/>
          </a:p>
          <a:p>
            <a:r>
              <a:rPr lang="en-US" altLang="zh-CN" smtClean="0"/>
              <a:t>c=sym('3');                 </a:t>
            </a:r>
            <a:r>
              <a:rPr lang="zh-CN" altLang="zh-CN" smtClean="0"/>
              <a:t>％定义符号常量</a:t>
            </a:r>
            <a:r>
              <a:rPr lang="en-US" altLang="zh-CN" smtClean="0"/>
              <a:t>c</a:t>
            </a:r>
            <a:endParaRPr lang="zh-CN" altLang="zh-CN" smtClean="0"/>
          </a:p>
          <a:p>
            <a:r>
              <a:rPr lang="en-US" altLang="zh-CN" smtClean="0"/>
              <a:t>findsym(a*x+b*y+c)</a:t>
            </a:r>
            <a:endParaRPr lang="zh-CN" altLang="zh-CN" smtClean="0"/>
          </a:p>
          <a:p>
            <a:r>
              <a:rPr lang="en-US" altLang="zh-CN" smtClean="0"/>
              <a:t>ans =                       </a:t>
            </a:r>
            <a:r>
              <a:rPr lang="zh-CN" altLang="zh-CN" smtClean="0"/>
              <a:t>％</a:t>
            </a:r>
            <a:r>
              <a:rPr lang="en-US" altLang="zh-CN" smtClean="0"/>
              <a:t>c</a:t>
            </a:r>
            <a:r>
              <a:rPr lang="zh-CN" altLang="zh-CN" smtClean="0"/>
              <a:t>不在结果中出现</a:t>
            </a:r>
          </a:p>
          <a:p>
            <a:r>
              <a:rPr lang="en-US" altLang="zh-CN" smtClean="0"/>
              <a:t>a, b, x, y</a:t>
            </a:r>
            <a:endParaRPr lang="zh-CN" altLang="zh-CN" smtClean="0"/>
          </a:p>
          <a:p>
            <a:r>
              <a:rPr lang="zh-CN" altLang="zh-CN" smtClean="0"/>
              <a:t>注：</a:t>
            </a:r>
            <a:r>
              <a:rPr lang="en-US" altLang="zh-CN" smtClean="0"/>
              <a:t>Matlab</a:t>
            </a:r>
            <a:r>
              <a:rPr lang="zh-CN" altLang="zh-CN" smtClean="0"/>
              <a:t>按离字母</a:t>
            </a:r>
            <a:r>
              <a:rPr lang="en-US" altLang="zh-CN" smtClean="0"/>
              <a:t>x</a:t>
            </a:r>
            <a:r>
              <a:rPr lang="zh-CN" altLang="zh-CN" smtClean="0"/>
              <a:t>最近原则确定默认变量。</a:t>
            </a:r>
          </a:p>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b="1" smtClean="0"/>
              <a:t>3.2 </a:t>
            </a:r>
            <a:r>
              <a:rPr lang="zh-CN" altLang="zh-CN" b="1" smtClean="0"/>
              <a:t>符号表达式运算</a:t>
            </a:r>
            <a:br>
              <a:rPr lang="zh-CN" altLang="zh-CN" b="1" smtClean="0"/>
            </a:br>
            <a:endParaRPr lang="zh-CN" altLang="en-US" smtClean="0"/>
          </a:p>
        </p:txBody>
      </p:sp>
      <p:sp>
        <p:nvSpPr>
          <p:cNvPr id="34818" name="内容占位符 2"/>
          <p:cNvSpPr>
            <a:spLocks noGrp="1"/>
          </p:cNvSpPr>
          <p:nvPr>
            <p:ph idx="1"/>
          </p:nvPr>
        </p:nvSpPr>
        <p:spPr/>
        <p:txBody>
          <a:bodyPr/>
          <a:lstStyle/>
          <a:p>
            <a:r>
              <a:rPr lang="zh-CN" altLang="zh-CN" smtClean="0"/>
              <a:t>符号表达式可以进行多种运算，如基本的四则运算，也可进行表达式求值、数值转换及变量替换。</a:t>
            </a:r>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en-US" altLang="zh-CN" b="1" smtClean="0"/>
              <a:t>3.2.1 </a:t>
            </a:r>
            <a:r>
              <a:rPr lang="zh-CN" altLang="zh-CN" b="1" smtClean="0"/>
              <a:t>提取分子和分母</a:t>
            </a:r>
            <a:br>
              <a:rPr lang="zh-CN" altLang="zh-CN" b="1" smtClean="0"/>
            </a:br>
            <a:endParaRPr lang="zh-CN" altLang="en-US" smtClean="0"/>
          </a:p>
        </p:txBody>
      </p:sp>
      <p:sp>
        <p:nvSpPr>
          <p:cNvPr id="35842" name="内容占位符 2"/>
          <p:cNvSpPr>
            <a:spLocks noGrp="1"/>
          </p:cNvSpPr>
          <p:nvPr>
            <p:ph idx="1"/>
          </p:nvPr>
        </p:nvSpPr>
        <p:spPr>
          <a:xfrm>
            <a:off x="677863" y="1214438"/>
            <a:ext cx="8596312" cy="5643562"/>
          </a:xfrm>
        </p:spPr>
        <p:txBody>
          <a:bodyPr/>
          <a:lstStyle/>
          <a:p>
            <a:r>
              <a:rPr lang="zh-CN" altLang="zh-CN" smtClean="0"/>
              <a:t>如果表达式是一个有理分式</a:t>
            </a:r>
            <a:r>
              <a:rPr lang="en-US" altLang="zh-CN" smtClean="0"/>
              <a:t>(</a:t>
            </a:r>
            <a:r>
              <a:rPr lang="zh-CN" altLang="zh-CN" smtClean="0"/>
              <a:t>两个多项式之比</a:t>
            </a:r>
            <a:r>
              <a:rPr lang="en-US" altLang="zh-CN" smtClean="0"/>
              <a:t>)</a:t>
            </a:r>
            <a:r>
              <a:rPr lang="zh-CN" altLang="zh-CN" smtClean="0"/>
              <a:t>，或是可以展开为有理分式</a:t>
            </a:r>
            <a:r>
              <a:rPr lang="en-US" altLang="zh-CN" smtClean="0"/>
              <a:t>(</a:t>
            </a:r>
            <a:r>
              <a:rPr lang="zh-CN" altLang="zh-CN" smtClean="0"/>
              <a:t>包括哪些分母为</a:t>
            </a:r>
            <a:r>
              <a:rPr lang="en-US" altLang="zh-CN" smtClean="0"/>
              <a:t>1</a:t>
            </a:r>
            <a:r>
              <a:rPr lang="zh-CN" altLang="zh-CN" smtClean="0"/>
              <a:t>的分式</a:t>
            </a:r>
            <a:r>
              <a:rPr lang="en-US" altLang="zh-CN" smtClean="0"/>
              <a:t>)</a:t>
            </a:r>
            <a:r>
              <a:rPr lang="zh-CN" altLang="zh-CN" smtClean="0"/>
              <a:t>，可以利用</a:t>
            </a:r>
            <a:r>
              <a:rPr lang="en-US" altLang="zh-CN" smtClean="0"/>
              <a:t>numden</a:t>
            </a:r>
            <a:r>
              <a:rPr lang="zh-CN" altLang="zh-CN" smtClean="0"/>
              <a:t>将分子或分母提取出来。</a:t>
            </a:r>
          </a:p>
          <a:p>
            <a:r>
              <a:rPr lang="zh-CN" altLang="zh-CN" smtClean="0"/>
              <a:t>【例</a:t>
            </a:r>
            <a:r>
              <a:rPr lang="en-US" altLang="zh-CN" smtClean="0"/>
              <a:t>3-8</a:t>
            </a:r>
            <a:r>
              <a:rPr lang="zh-CN" altLang="zh-CN" smtClean="0"/>
              <a:t>】利用</a:t>
            </a:r>
            <a:r>
              <a:rPr lang="en-US" altLang="zh-CN" smtClean="0"/>
              <a:t>numden</a:t>
            </a:r>
            <a:r>
              <a:rPr lang="zh-CN" altLang="zh-CN" smtClean="0"/>
              <a:t>提取分子分母</a:t>
            </a:r>
          </a:p>
          <a:p>
            <a:r>
              <a:rPr lang="en-US" altLang="zh-CN" smtClean="0"/>
              <a:t> </a:t>
            </a:r>
            <a:r>
              <a:rPr lang="pt-BR" altLang="zh-CN" smtClean="0"/>
              <a:t>&gt;&gt; m= ' x^2 '   </a:t>
            </a:r>
            <a:endParaRPr lang="zh-CN" altLang="zh-CN" smtClean="0"/>
          </a:p>
          <a:p>
            <a:r>
              <a:rPr lang="pt-BR" altLang="zh-CN" smtClean="0"/>
              <a:t>m=       x^2</a:t>
            </a:r>
            <a:endParaRPr lang="zh-CN" altLang="zh-CN" smtClean="0"/>
          </a:p>
          <a:p>
            <a:r>
              <a:rPr lang="pt-BR" altLang="zh-CN" smtClean="0"/>
              <a:t> &gt;&gt; [n</a:t>
            </a:r>
            <a:r>
              <a:rPr lang="zh-CN" altLang="zh-CN" smtClean="0"/>
              <a:t>，</a:t>
            </a:r>
            <a:r>
              <a:rPr lang="pt-BR" altLang="zh-CN" smtClean="0"/>
              <a:t>d]=numden(m)  </a:t>
            </a:r>
            <a:endParaRPr lang="zh-CN" altLang="zh-CN" smtClean="0"/>
          </a:p>
          <a:p>
            <a:r>
              <a:rPr lang="pt-BR" altLang="zh-CN" smtClean="0"/>
              <a:t>n=       x^2</a:t>
            </a:r>
            <a:endParaRPr lang="zh-CN" altLang="zh-CN" smtClean="0"/>
          </a:p>
          <a:p>
            <a:r>
              <a:rPr lang="pt-BR" altLang="zh-CN" smtClean="0"/>
              <a:t>d=     1</a:t>
            </a:r>
            <a:endParaRPr lang="zh-CN" altLang="zh-CN" smtClean="0"/>
          </a:p>
          <a:p>
            <a:r>
              <a:rPr lang="pt-BR" altLang="zh-CN" smtClean="0"/>
              <a:t> &gt;&gt; f= ' a*x^2/(b-x) '   </a:t>
            </a:r>
            <a:endParaRPr lang="zh-CN" altLang="zh-CN" smtClean="0"/>
          </a:p>
          <a:p>
            <a:r>
              <a:rPr lang="en-US" altLang="zh-CN" smtClean="0"/>
              <a:t>f=       a*x^2/(b-x)</a:t>
            </a:r>
            <a:endParaRPr lang="zh-CN" altLang="zh-CN" smtClean="0"/>
          </a:p>
          <a:p>
            <a:r>
              <a:rPr lang="en-US" altLang="zh-CN" smtClean="0"/>
              <a:t> &gt;&gt; [n</a:t>
            </a:r>
            <a:r>
              <a:rPr lang="zh-CN" altLang="zh-CN" smtClean="0"/>
              <a:t>，</a:t>
            </a:r>
            <a:r>
              <a:rPr lang="en-US" altLang="zh-CN" smtClean="0"/>
              <a:t>d]=numden(f)  </a:t>
            </a:r>
            <a:endParaRPr lang="zh-CN" altLang="zh-CN" smtClean="0"/>
          </a:p>
          <a:p>
            <a:r>
              <a:rPr lang="en-US" altLang="zh-CN" smtClean="0"/>
              <a:t>n=       a*x^2</a:t>
            </a:r>
            <a:endParaRPr lang="zh-CN" altLang="zh-CN" smtClean="0"/>
          </a:p>
          <a:p>
            <a:r>
              <a:rPr lang="en-US" altLang="zh-CN" smtClean="0"/>
              <a:t>d=       b-x</a:t>
            </a:r>
            <a:endParaRPr lang="zh-CN" altLang="zh-CN" smtClean="0"/>
          </a:p>
          <a:p>
            <a:r>
              <a:rPr lang="en-US" altLang="zh-CN" smtClean="0"/>
              <a:t> %</a:t>
            </a:r>
            <a:r>
              <a:rPr lang="zh-CN" altLang="zh-CN" smtClean="0"/>
              <a:t>前二个表达式得到期望结果。</a:t>
            </a:r>
          </a:p>
          <a:p>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588" y="614363"/>
            <a:ext cx="8596312" cy="6100762"/>
          </a:xfrm>
        </p:spPr>
        <p:txBody>
          <a:bodyPr rtlCol="0">
            <a:normAutofit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 &gt;&gt; g= ' 3/2*x^2+2/3*x-3/5 '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       3/2*x^2+2/3*x-3/5</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&gt;&gt; [n</a:t>
            </a:r>
            <a:r>
              <a:rPr lang="zh-CN" altLang="zh-CN" dirty="0">
                <a:solidFill>
                  <a:schemeClr val="tx1">
                    <a:lumMod val="75000"/>
                    <a:lumOff val="25000"/>
                  </a:schemeClr>
                </a:solidFill>
              </a:rPr>
              <a:t>，</a:t>
            </a:r>
            <a:r>
              <a:rPr lang="en-US" altLang="zh-CN" dirty="0">
                <a:solidFill>
                  <a:schemeClr val="tx1">
                    <a:lumMod val="75000"/>
                    <a:lumOff val="25000"/>
                  </a:schemeClr>
                </a:solidFill>
              </a:rPr>
              <a:t>d]=</a:t>
            </a:r>
            <a:r>
              <a:rPr lang="en-US" altLang="zh-CN" dirty="0" err="1">
                <a:solidFill>
                  <a:schemeClr val="tx1">
                    <a:lumMod val="75000"/>
                    <a:lumOff val="25000"/>
                  </a:schemeClr>
                </a:solidFill>
              </a:rPr>
              <a:t>numden</a:t>
            </a:r>
            <a:r>
              <a:rPr lang="en-US" altLang="zh-CN" dirty="0">
                <a:solidFill>
                  <a:schemeClr val="tx1">
                    <a:lumMod val="75000"/>
                    <a:lumOff val="25000"/>
                  </a:schemeClr>
                </a:solidFill>
              </a:rPr>
              <a:t>(g)</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n=       45*x^2+20*x-18</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d=       30</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&gt;&gt; h= ' (x^2+3)/(2*x-1)+3*x/(x-1) '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h=       (x^2+3)/(2*x-1)+3*x/(x-1)</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&gt;&gt; [n</a:t>
            </a:r>
            <a:r>
              <a:rPr lang="zh-CN" altLang="zh-CN" dirty="0">
                <a:solidFill>
                  <a:schemeClr val="tx1">
                    <a:lumMod val="75000"/>
                    <a:lumOff val="25000"/>
                  </a:schemeClr>
                </a:solidFill>
              </a:rPr>
              <a:t>，</a:t>
            </a:r>
            <a:r>
              <a:rPr lang="en-US" altLang="zh-CN" dirty="0">
                <a:solidFill>
                  <a:schemeClr val="tx1">
                    <a:lumMod val="75000"/>
                    <a:lumOff val="25000"/>
                  </a:schemeClr>
                </a:solidFill>
              </a:rPr>
              <a:t>d]=</a:t>
            </a:r>
            <a:r>
              <a:rPr lang="en-US" altLang="zh-CN" dirty="0" err="1">
                <a:solidFill>
                  <a:schemeClr val="tx1">
                    <a:lumMod val="75000"/>
                    <a:lumOff val="25000"/>
                  </a:schemeClr>
                </a:solidFill>
              </a:rPr>
              <a:t>numden</a:t>
            </a:r>
            <a:r>
              <a:rPr lang="en-US" altLang="zh-CN" dirty="0">
                <a:solidFill>
                  <a:schemeClr val="tx1">
                    <a:lumMod val="75000"/>
                    <a:lumOff val="25000"/>
                  </a:schemeClr>
                </a:solidFill>
              </a:rPr>
              <a:t>(h)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n=       x^3+5*x^2-3</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d=       (2*x-1)*(x-1)</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a:t>
            </a:r>
            <a:r>
              <a:rPr lang="zh-CN" altLang="zh-CN" dirty="0">
                <a:solidFill>
                  <a:schemeClr val="tx1">
                    <a:lumMod val="75000"/>
                    <a:lumOff val="25000"/>
                  </a:schemeClr>
                </a:solidFill>
              </a:rPr>
              <a:t>在提取各部分之前，这二个表达式</a:t>
            </a:r>
            <a:r>
              <a:rPr lang="en-US" altLang="zh-CN" dirty="0">
                <a:solidFill>
                  <a:schemeClr val="tx1">
                    <a:lumMod val="75000"/>
                    <a:lumOff val="25000"/>
                  </a:schemeClr>
                </a:solidFill>
              </a:rPr>
              <a:t>g</a:t>
            </a:r>
            <a:r>
              <a:rPr lang="zh-CN" altLang="zh-CN" dirty="0">
                <a:solidFill>
                  <a:schemeClr val="tx1">
                    <a:lumMod val="75000"/>
                    <a:lumOff val="25000"/>
                  </a:schemeClr>
                </a:solidFill>
              </a:rPr>
              <a:t>和</a:t>
            </a:r>
            <a:r>
              <a:rPr lang="en-US" altLang="zh-CN" dirty="0">
                <a:solidFill>
                  <a:schemeClr val="tx1">
                    <a:lumMod val="75000"/>
                    <a:lumOff val="25000"/>
                  </a:schemeClr>
                </a:solidFill>
              </a:rPr>
              <a:t>h</a:t>
            </a:r>
            <a:r>
              <a:rPr lang="zh-CN" altLang="zh-CN" dirty="0">
                <a:solidFill>
                  <a:schemeClr val="tx1">
                    <a:lumMod val="75000"/>
                    <a:lumOff val="25000"/>
                  </a:schemeClr>
                </a:solidFill>
              </a:rPr>
              <a:t>被有理化，并变换成具有分子和分母的一个简单表达式。</a:t>
            </a:r>
          </a:p>
          <a:p>
            <a:pPr fontAlgn="auto">
              <a:spcAft>
                <a:spcPts val="0"/>
              </a:spcAft>
              <a:buFont typeface="Wingdings 3" charset="2"/>
              <a:buChar char=""/>
              <a:defRPr/>
            </a:pPr>
            <a:r>
              <a:rPr lang="en-US" altLang="zh-CN" dirty="0">
                <a:solidFill>
                  <a:schemeClr val="tx1">
                    <a:lumMod val="75000"/>
                    <a:lumOff val="25000"/>
                  </a:schemeClr>
                </a:solidFill>
              </a:rPr>
              <a:t>&gt;&gt; k=</a:t>
            </a:r>
            <a:r>
              <a:rPr lang="en-US" altLang="zh-CN" dirty="0" err="1">
                <a:solidFill>
                  <a:schemeClr val="tx1">
                    <a:lumMod val="75000"/>
                    <a:lumOff val="25000"/>
                  </a:schemeClr>
                </a:solidFill>
              </a:rPr>
              <a:t>sym</a:t>
            </a:r>
            <a:r>
              <a:rPr lang="en-US" altLang="zh-CN" dirty="0">
                <a:solidFill>
                  <a:schemeClr val="tx1">
                    <a:lumMod val="75000"/>
                    <a:lumOff val="25000"/>
                  </a:schemeClr>
                </a:solidFill>
              </a:rPr>
              <a:t>( ' [3/2</a:t>
            </a:r>
            <a:r>
              <a:rPr lang="zh-CN" altLang="zh-CN" dirty="0">
                <a:solidFill>
                  <a:schemeClr val="tx1">
                    <a:lumMod val="75000"/>
                    <a:lumOff val="25000"/>
                  </a:schemeClr>
                </a:solidFill>
              </a:rPr>
              <a:t>，</a:t>
            </a:r>
            <a:r>
              <a:rPr lang="en-US" altLang="zh-CN" dirty="0">
                <a:solidFill>
                  <a:schemeClr val="tx1">
                    <a:lumMod val="75000"/>
                    <a:lumOff val="25000"/>
                  </a:schemeClr>
                </a:solidFill>
              </a:rPr>
              <a:t>(2*x+1)/3</a:t>
            </a:r>
            <a:r>
              <a:rPr lang="zh-CN" altLang="zh-CN" dirty="0">
                <a:solidFill>
                  <a:schemeClr val="tx1">
                    <a:lumMod val="75000"/>
                    <a:lumOff val="25000"/>
                  </a:schemeClr>
                </a:solidFill>
              </a:rPr>
              <a:t>；</a:t>
            </a:r>
            <a:r>
              <a:rPr lang="en-US" altLang="zh-CN" dirty="0">
                <a:solidFill>
                  <a:schemeClr val="tx1">
                    <a:lumMod val="75000"/>
                    <a:lumOff val="25000"/>
                  </a:schemeClr>
                </a:solidFill>
              </a:rPr>
              <a:t>4/x^2</a:t>
            </a:r>
            <a:r>
              <a:rPr lang="zh-CN" altLang="zh-CN" dirty="0">
                <a:solidFill>
                  <a:schemeClr val="tx1">
                    <a:lumMod val="75000"/>
                    <a:lumOff val="25000"/>
                  </a:schemeClr>
                </a:solidFill>
              </a:rPr>
              <a:t>，</a:t>
            </a:r>
            <a:r>
              <a:rPr lang="en-US" altLang="zh-CN" dirty="0">
                <a:solidFill>
                  <a:schemeClr val="tx1">
                    <a:lumMod val="75000"/>
                    <a:lumOff val="25000"/>
                  </a:schemeClr>
                </a:solidFill>
              </a:rPr>
              <a:t>3*x+4] ' )  %   try a symbolic array</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k=</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3/2</a:t>
            </a:r>
            <a:r>
              <a:rPr lang="zh-CN" altLang="zh-CN" dirty="0">
                <a:solidFill>
                  <a:schemeClr val="tx1">
                    <a:lumMod val="75000"/>
                    <a:lumOff val="25000"/>
                  </a:schemeClr>
                </a:solidFill>
              </a:rPr>
              <a:t>，</a:t>
            </a:r>
            <a:r>
              <a:rPr lang="en-US" altLang="zh-CN" dirty="0">
                <a:solidFill>
                  <a:schemeClr val="tx1">
                    <a:lumMod val="75000"/>
                    <a:lumOff val="25000"/>
                  </a:schemeClr>
                </a:solidFill>
              </a:rPr>
              <a:t>(2*x+1)/3]</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[4/x^2</a:t>
            </a:r>
            <a:r>
              <a:rPr lang="zh-CN" altLang="zh-CN" dirty="0">
                <a:solidFill>
                  <a:schemeClr val="tx1">
                    <a:lumMod val="75000"/>
                    <a:lumOff val="25000"/>
                  </a:schemeClr>
                </a:solidFill>
              </a:rPr>
              <a:t>，</a:t>
            </a:r>
            <a:r>
              <a:rPr lang="en-US" altLang="zh-CN" dirty="0">
                <a:solidFill>
                  <a:schemeClr val="tx1">
                    <a:lumMod val="75000"/>
                    <a:lumOff val="25000"/>
                  </a:schemeClr>
                </a:solidFill>
              </a:rPr>
              <a:t>     3*x+4]</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9288" y="531813"/>
            <a:ext cx="8597900" cy="6224587"/>
          </a:xfrm>
        </p:spPr>
        <p:txBody>
          <a:bodyPr rtlCol="0">
            <a:normAutofit fontScale="92500" lnSpcReduction="10000"/>
          </a:bodyPr>
          <a:lstStyle/>
          <a:p>
            <a:pPr fontAlgn="auto">
              <a:spcAft>
                <a:spcPts val="0"/>
              </a:spcAft>
              <a:buFont typeface="Wingdings 3" charset="2"/>
              <a:buChar char=""/>
              <a:defRPr/>
            </a:pPr>
            <a:r>
              <a:rPr lang="en-US" altLang="zh-CN" dirty="0">
                <a:solidFill>
                  <a:schemeClr val="tx1">
                    <a:lumMod val="75000"/>
                    <a:lumOff val="25000"/>
                  </a:schemeClr>
                </a:solidFill>
              </a:rPr>
              <a:t>&gt;&gt; [n</a:t>
            </a:r>
            <a:r>
              <a:rPr lang="zh-CN" altLang="zh-CN" dirty="0">
                <a:solidFill>
                  <a:schemeClr val="tx1">
                    <a:lumMod val="75000"/>
                    <a:lumOff val="25000"/>
                  </a:schemeClr>
                </a:solidFill>
              </a:rPr>
              <a:t>，</a:t>
            </a:r>
            <a:r>
              <a:rPr lang="en-US" altLang="zh-CN" dirty="0">
                <a:solidFill>
                  <a:schemeClr val="tx1">
                    <a:lumMod val="75000"/>
                    <a:lumOff val="25000"/>
                  </a:schemeClr>
                </a:solidFill>
              </a:rPr>
              <a:t>d]=</a:t>
            </a:r>
            <a:r>
              <a:rPr lang="en-US" altLang="zh-CN" dirty="0" err="1">
                <a:solidFill>
                  <a:schemeClr val="tx1">
                    <a:lumMod val="75000"/>
                    <a:lumOff val="25000"/>
                  </a:schemeClr>
                </a:solidFill>
              </a:rPr>
              <a:t>numden</a:t>
            </a:r>
            <a:r>
              <a:rPr lang="en-US" altLang="zh-CN" dirty="0">
                <a:solidFill>
                  <a:schemeClr val="tx1">
                    <a:lumMod val="75000"/>
                    <a:lumOff val="25000"/>
                  </a:schemeClr>
                </a:solidFill>
              </a:rPr>
              <a:t>(k)</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n=</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[3</a:t>
            </a:r>
            <a:r>
              <a:rPr lang="zh-CN" altLang="zh-CN" dirty="0">
                <a:solidFill>
                  <a:schemeClr val="tx1">
                    <a:lumMod val="75000"/>
                    <a:lumOff val="25000"/>
                  </a:schemeClr>
                </a:solidFill>
              </a:rPr>
              <a:t>，</a:t>
            </a:r>
            <a:r>
              <a:rPr lang="en-US" altLang="zh-CN" dirty="0">
                <a:solidFill>
                  <a:schemeClr val="tx1">
                    <a:lumMod val="75000"/>
                    <a:lumOff val="25000"/>
                  </a:schemeClr>
                </a:solidFill>
              </a:rPr>
              <a:t> 2*x+1]</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[4</a:t>
            </a:r>
            <a:r>
              <a:rPr lang="zh-CN" altLang="zh-CN" dirty="0">
                <a:solidFill>
                  <a:schemeClr val="tx1">
                    <a:lumMod val="75000"/>
                    <a:lumOff val="25000"/>
                  </a:schemeClr>
                </a:solidFill>
              </a:rPr>
              <a:t>，</a:t>
            </a:r>
            <a:r>
              <a:rPr lang="en-US" altLang="zh-CN" dirty="0">
                <a:solidFill>
                  <a:schemeClr val="tx1">
                    <a:lumMod val="75000"/>
                    <a:lumOff val="25000"/>
                  </a:schemeClr>
                </a:solidFill>
              </a:rPr>
              <a:t> 3*x+4]</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d=</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2</a:t>
            </a:r>
            <a:r>
              <a:rPr lang="zh-CN" altLang="zh-CN" dirty="0">
                <a:solidFill>
                  <a:schemeClr val="tx1">
                    <a:lumMod val="75000"/>
                    <a:lumOff val="25000"/>
                  </a:schemeClr>
                </a:solidFill>
              </a:rPr>
              <a:t>，</a:t>
            </a:r>
            <a:r>
              <a:rPr lang="en-US" altLang="zh-CN" dirty="0">
                <a:solidFill>
                  <a:schemeClr val="tx1">
                    <a:lumMod val="75000"/>
                    <a:lumOff val="25000"/>
                  </a:schemeClr>
                </a:solidFill>
              </a:rPr>
              <a:t>3]</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[x^2</a:t>
            </a:r>
            <a:r>
              <a:rPr lang="zh-CN" altLang="zh-CN" dirty="0">
                <a:solidFill>
                  <a:schemeClr val="tx1">
                    <a:lumMod val="75000"/>
                    <a:lumOff val="25000"/>
                  </a:schemeClr>
                </a:solidFill>
              </a:rPr>
              <a:t>，</a:t>
            </a:r>
            <a:r>
              <a:rPr lang="en-US" altLang="zh-CN" dirty="0">
                <a:solidFill>
                  <a:schemeClr val="tx1">
                    <a:lumMod val="75000"/>
                    <a:lumOff val="25000"/>
                  </a:schemeClr>
                </a:solidFill>
              </a:rPr>
              <a:t>1]</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这个表达式</a:t>
            </a:r>
            <a:r>
              <a:rPr lang="en-US" altLang="zh-CN" dirty="0">
                <a:solidFill>
                  <a:schemeClr val="tx1">
                    <a:lumMod val="75000"/>
                    <a:lumOff val="25000"/>
                  </a:schemeClr>
                </a:solidFill>
              </a:rPr>
              <a:t>k</a:t>
            </a:r>
            <a:r>
              <a:rPr lang="zh-CN" altLang="zh-CN" dirty="0">
                <a:solidFill>
                  <a:schemeClr val="tx1">
                    <a:lumMod val="75000"/>
                    <a:lumOff val="25000"/>
                  </a:schemeClr>
                </a:solidFill>
              </a:rPr>
              <a:t>是符号数组，</a:t>
            </a:r>
            <a:r>
              <a:rPr lang="en-US" altLang="zh-CN" dirty="0" err="1">
                <a:solidFill>
                  <a:schemeClr val="tx1">
                    <a:lumMod val="75000"/>
                    <a:lumOff val="25000"/>
                  </a:schemeClr>
                </a:solidFill>
              </a:rPr>
              <a:t>numden</a:t>
            </a:r>
            <a:r>
              <a:rPr lang="zh-CN" altLang="zh-CN" dirty="0">
                <a:solidFill>
                  <a:schemeClr val="tx1">
                    <a:lumMod val="75000"/>
                    <a:lumOff val="25000"/>
                  </a:schemeClr>
                </a:solidFill>
              </a:rPr>
              <a:t>返回两个新数组</a:t>
            </a:r>
            <a:r>
              <a:rPr lang="en-US" altLang="zh-CN" dirty="0">
                <a:solidFill>
                  <a:schemeClr val="tx1">
                    <a:lumMod val="75000"/>
                    <a:lumOff val="25000"/>
                  </a:schemeClr>
                </a:solidFill>
              </a:rPr>
              <a:t>n</a:t>
            </a:r>
            <a:r>
              <a:rPr lang="zh-CN" altLang="zh-CN" dirty="0">
                <a:solidFill>
                  <a:schemeClr val="tx1">
                    <a:lumMod val="75000"/>
                    <a:lumOff val="25000"/>
                  </a:schemeClr>
                </a:solidFill>
              </a:rPr>
              <a:t>和</a:t>
            </a:r>
            <a:r>
              <a:rPr lang="en-US" altLang="zh-CN" dirty="0">
                <a:solidFill>
                  <a:schemeClr val="tx1">
                    <a:lumMod val="75000"/>
                    <a:lumOff val="25000"/>
                  </a:schemeClr>
                </a:solidFill>
              </a:rPr>
              <a:t>d</a:t>
            </a:r>
            <a:r>
              <a:rPr lang="zh-CN" altLang="zh-CN" dirty="0">
                <a:solidFill>
                  <a:schemeClr val="tx1">
                    <a:lumMod val="75000"/>
                    <a:lumOff val="25000"/>
                  </a:schemeClr>
                </a:solidFill>
              </a:rPr>
              <a:t>，其中</a:t>
            </a:r>
            <a:r>
              <a:rPr lang="en-US" altLang="zh-CN" dirty="0">
                <a:solidFill>
                  <a:schemeClr val="tx1">
                    <a:lumMod val="75000"/>
                    <a:lumOff val="25000"/>
                  </a:schemeClr>
                </a:solidFill>
              </a:rPr>
              <a:t>n</a:t>
            </a:r>
            <a:r>
              <a:rPr lang="zh-CN" altLang="zh-CN" dirty="0">
                <a:solidFill>
                  <a:schemeClr val="tx1">
                    <a:lumMod val="75000"/>
                    <a:lumOff val="25000"/>
                  </a:schemeClr>
                </a:solidFill>
              </a:rPr>
              <a:t>是分子数组，</a:t>
            </a:r>
            <a:r>
              <a:rPr lang="en-US" altLang="zh-CN" dirty="0">
                <a:solidFill>
                  <a:schemeClr val="tx1">
                    <a:lumMod val="75000"/>
                    <a:lumOff val="25000"/>
                  </a:schemeClr>
                </a:solidFill>
              </a:rPr>
              <a:t>d</a:t>
            </a:r>
            <a:r>
              <a:rPr lang="zh-CN" altLang="zh-CN" dirty="0">
                <a:solidFill>
                  <a:schemeClr val="tx1">
                    <a:lumMod val="75000"/>
                    <a:lumOff val="25000"/>
                  </a:schemeClr>
                </a:solidFill>
              </a:rPr>
              <a:t>是分母数组。如果采用</a:t>
            </a:r>
            <a:r>
              <a:rPr lang="en-US" altLang="zh-CN" dirty="0">
                <a:solidFill>
                  <a:schemeClr val="tx1">
                    <a:lumMod val="75000"/>
                    <a:lumOff val="25000"/>
                  </a:schemeClr>
                </a:solidFill>
              </a:rPr>
              <a:t>s=</a:t>
            </a:r>
            <a:r>
              <a:rPr lang="en-US" altLang="zh-CN" dirty="0" err="1">
                <a:solidFill>
                  <a:schemeClr val="tx1">
                    <a:lumMod val="75000"/>
                    <a:lumOff val="25000"/>
                  </a:schemeClr>
                </a:solidFill>
              </a:rPr>
              <a:t>numden</a:t>
            </a:r>
            <a:r>
              <a:rPr lang="en-US" altLang="zh-CN" dirty="0">
                <a:solidFill>
                  <a:schemeClr val="tx1">
                    <a:lumMod val="75000"/>
                    <a:lumOff val="25000"/>
                  </a:schemeClr>
                </a:solidFill>
              </a:rPr>
              <a:t>(f)</a:t>
            </a:r>
            <a:r>
              <a:rPr lang="zh-CN" altLang="zh-CN" dirty="0">
                <a:solidFill>
                  <a:schemeClr val="tx1">
                    <a:lumMod val="75000"/>
                    <a:lumOff val="25000"/>
                  </a:schemeClr>
                </a:solidFill>
              </a:rPr>
              <a:t>形式，</a:t>
            </a:r>
            <a:r>
              <a:rPr lang="en-US" altLang="zh-CN" dirty="0" err="1">
                <a:solidFill>
                  <a:schemeClr val="tx1">
                    <a:lumMod val="75000"/>
                    <a:lumOff val="25000"/>
                  </a:schemeClr>
                </a:solidFill>
              </a:rPr>
              <a:t>numden</a:t>
            </a:r>
            <a:r>
              <a:rPr lang="zh-CN" altLang="zh-CN" dirty="0">
                <a:solidFill>
                  <a:schemeClr val="tx1">
                    <a:lumMod val="75000"/>
                    <a:lumOff val="25000"/>
                  </a:schemeClr>
                </a:solidFill>
              </a:rPr>
              <a:t>仅把分子返回到变量</a:t>
            </a:r>
            <a:r>
              <a:rPr lang="en-US" altLang="zh-CN" dirty="0">
                <a:solidFill>
                  <a:schemeClr val="tx1">
                    <a:lumMod val="75000"/>
                    <a:lumOff val="25000"/>
                  </a:schemeClr>
                </a:solidFill>
              </a:rPr>
              <a:t>s</a:t>
            </a:r>
            <a:r>
              <a:rPr lang="zh-CN" altLang="zh-CN" dirty="0">
                <a:solidFill>
                  <a:schemeClr val="tx1">
                    <a:lumMod val="75000"/>
                    <a:lumOff val="25000"/>
                  </a:schemeClr>
                </a:solidFill>
              </a:rPr>
              <a:t>中。</a:t>
            </a:r>
          </a:p>
          <a:p>
            <a:pPr fontAlgn="auto">
              <a:spcAft>
                <a:spcPts val="0"/>
              </a:spcAft>
              <a:buFont typeface="Wingdings 3" charset="2"/>
              <a:buChar char=""/>
              <a:defRPr/>
            </a:pPr>
            <a:r>
              <a:rPr lang="en-US" altLang="zh-CN" dirty="0" err="1">
                <a:solidFill>
                  <a:schemeClr val="tx1">
                    <a:lumMod val="75000"/>
                    <a:lumOff val="25000"/>
                  </a:schemeClr>
                </a:solidFill>
              </a:rPr>
              <a:t>Numden</a:t>
            </a:r>
            <a:r>
              <a:rPr lang="zh-CN" altLang="zh-CN" dirty="0">
                <a:solidFill>
                  <a:schemeClr val="tx1">
                    <a:lumMod val="75000"/>
                    <a:lumOff val="25000"/>
                  </a:schemeClr>
                </a:solidFill>
              </a:rPr>
              <a:t>也可以化简分数表达式：</a:t>
            </a:r>
          </a:p>
          <a:p>
            <a:pPr fontAlgn="auto">
              <a:spcAft>
                <a:spcPts val="0"/>
              </a:spcAft>
              <a:buFont typeface="Wingdings 3" charset="2"/>
              <a:buChar char=""/>
              <a:defRPr/>
            </a:pPr>
            <a:r>
              <a:rPr lang="es-ES" altLang="zh-CN" dirty="0">
                <a:solidFill>
                  <a:schemeClr val="tx1">
                    <a:lumMod val="75000"/>
                    <a:lumOff val="25000"/>
                  </a:schemeClr>
                </a:solidFill>
              </a:rPr>
              <a:t>&gt;&gt; syms x y;</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&gt;&gt; f=x/y+y/x;</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&gt;&gt; [n,d]=numden(f)</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 n =</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 x^2 + y^2</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 d =</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 x*y</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en-US" altLang="zh-CN" smtClean="0"/>
              <a:t>3.1 </a:t>
            </a:r>
            <a:r>
              <a:rPr lang="zh-CN" altLang="zh-CN" smtClean="0"/>
              <a:t>符号运算入门</a:t>
            </a:r>
            <a:endParaRPr lang="zh-CN" altLang="en-US" smtClean="0"/>
          </a:p>
        </p:txBody>
      </p:sp>
      <p:sp>
        <p:nvSpPr>
          <p:cNvPr id="19458" name="内容占位符 2"/>
          <p:cNvSpPr>
            <a:spLocks noGrp="1"/>
          </p:cNvSpPr>
          <p:nvPr>
            <p:ph idx="1"/>
          </p:nvPr>
        </p:nvSpPr>
        <p:spPr/>
        <p:txBody>
          <a:bodyPr/>
          <a:lstStyle/>
          <a:p>
            <a:r>
              <a:rPr lang="zh-CN" altLang="zh-CN" smtClean="0"/>
              <a:t>符号运算与数值计算一样，都是科学研究中的重要内容。运用符号运算，可以轻松解决许多公式和关系式的推导问题。</a:t>
            </a:r>
          </a:p>
          <a:p>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en-US" altLang="zh-CN" b="1" smtClean="0"/>
              <a:t>3.2.2 </a:t>
            </a:r>
            <a:r>
              <a:rPr lang="zh-CN" altLang="zh-CN" b="1" smtClean="0"/>
              <a:t>数值转换</a:t>
            </a:r>
            <a:br>
              <a:rPr lang="zh-CN" altLang="zh-CN" b="1" smtClean="0"/>
            </a:br>
            <a:endParaRPr lang="zh-CN" altLang="en-US" smtClean="0"/>
          </a:p>
        </p:txBody>
      </p:sp>
      <p:sp>
        <p:nvSpPr>
          <p:cNvPr id="38914" name="内容占位符 2"/>
          <p:cNvSpPr>
            <a:spLocks noGrp="1"/>
          </p:cNvSpPr>
          <p:nvPr>
            <p:ph idx="1"/>
          </p:nvPr>
        </p:nvSpPr>
        <p:spPr>
          <a:xfrm>
            <a:off x="677863" y="1187450"/>
            <a:ext cx="8596312" cy="5670550"/>
          </a:xfrm>
        </p:spPr>
        <p:txBody>
          <a:bodyPr/>
          <a:lstStyle/>
          <a:p>
            <a:r>
              <a:rPr lang="en-US" altLang="zh-CN" smtClean="0"/>
              <a:t>1. </a:t>
            </a:r>
            <a:r>
              <a:rPr lang="zh-CN" altLang="zh-CN" smtClean="0"/>
              <a:t>数据类型转换函数</a:t>
            </a:r>
          </a:p>
          <a:p>
            <a:r>
              <a:rPr lang="zh-CN" altLang="zh-CN" smtClean="0"/>
              <a:t>利用数据类型转换函数可以将常数转换为数值，常用的数据类型转换函数见下表</a:t>
            </a:r>
            <a:r>
              <a:rPr lang="en-US" altLang="zh-CN" smtClean="0"/>
              <a:t>3-3</a:t>
            </a:r>
            <a:r>
              <a:rPr lang="zh-CN" altLang="zh-CN" smtClean="0"/>
              <a:t>。</a:t>
            </a:r>
          </a:p>
          <a:p>
            <a:r>
              <a:rPr lang="zh-CN" altLang="zh-CN" smtClean="0"/>
              <a:t>表</a:t>
            </a:r>
            <a:r>
              <a:rPr lang="en-US" altLang="zh-CN" smtClean="0"/>
              <a:t>3-3 </a:t>
            </a:r>
            <a:r>
              <a:rPr lang="zh-CN" altLang="zh-CN" smtClean="0"/>
              <a:t>数据类型转换函数</a:t>
            </a:r>
          </a:p>
          <a:p>
            <a:endParaRPr lang="zh-CN" altLang="en-US" smtClean="0"/>
          </a:p>
        </p:txBody>
      </p:sp>
      <p:graphicFrame>
        <p:nvGraphicFramePr>
          <p:cNvPr id="4" name="表格 3"/>
          <p:cNvGraphicFramePr>
            <a:graphicFrameLocks noGrp="1"/>
          </p:cNvGraphicFramePr>
          <p:nvPr/>
        </p:nvGraphicFramePr>
        <p:xfrm>
          <a:off x="219075" y="2565400"/>
          <a:ext cx="9593263" cy="4025900"/>
        </p:xfrm>
        <a:graphic>
          <a:graphicData uri="http://schemas.openxmlformats.org/drawingml/2006/table">
            <a:tbl>
              <a:tblPr>
                <a:tableStyleId>{5C22544A-7EE6-4342-B048-85BDC9FD1C3A}</a:tableStyleId>
              </a:tblPr>
              <a:tblGrid>
                <a:gridCol w="4246453"/>
                <a:gridCol w="5347923"/>
              </a:tblGrid>
              <a:tr h="402609">
                <a:tc>
                  <a:txBody>
                    <a:bodyPr/>
                    <a:lstStyle/>
                    <a:p>
                      <a:pPr algn="ctr">
                        <a:spcAft>
                          <a:spcPts val="200"/>
                        </a:spcAft>
                      </a:pPr>
                      <a:r>
                        <a:rPr lang="zh-CN" sz="1600" kern="100">
                          <a:effectLst/>
                        </a:rPr>
                        <a:t>函数名</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作用</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logical</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数值转化为逻辑值</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char</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转换为字符串数组</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int8</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a:t>
                      </a:r>
                      <a:r>
                        <a:rPr lang="en-US" sz="1600" kern="100">
                          <a:effectLst/>
                        </a:rPr>
                        <a:t>8</a:t>
                      </a:r>
                      <a:r>
                        <a:rPr lang="zh-CN" sz="1600" kern="100">
                          <a:effectLst/>
                        </a:rPr>
                        <a:t>字节整型数</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uint8</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dirty="0">
                          <a:effectLst/>
                        </a:rPr>
                        <a:t>转换为</a:t>
                      </a:r>
                      <a:r>
                        <a:rPr lang="en-US" sz="1600" kern="100" dirty="0">
                          <a:effectLst/>
                        </a:rPr>
                        <a:t>8</a:t>
                      </a:r>
                      <a:r>
                        <a:rPr lang="zh-CN" sz="1600" kern="100" dirty="0">
                          <a:effectLst/>
                        </a:rPr>
                        <a:t>字节数</a:t>
                      </a:r>
                      <a:endParaRPr lang="zh-CN" sz="1600" kern="100" dirty="0">
                        <a:effectLst/>
                        <a:latin typeface="Times New Roman"/>
                        <a:ea typeface="宋体"/>
                      </a:endParaRPr>
                    </a:p>
                  </a:txBody>
                  <a:tcPr marL="68580" marR="68580" marT="0" marB="0"/>
                </a:tc>
              </a:tr>
              <a:tr h="402609">
                <a:tc>
                  <a:txBody>
                    <a:bodyPr/>
                    <a:lstStyle/>
                    <a:p>
                      <a:pPr algn="ctr">
                        <a:spcAft>
                          <a:spcPts val="200"/>
                        </a:spcAft>
                      </a:pPr>
                      <a:r>
                        <a:rPr lang="en-US" sz="1600" kern="100">
                          <a:effectLst/>
                        </a:rPr>
                        <a:t>int16</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a:t>
                      </a:r>
                      <a:r>
                        <a:rPr lang="en-US" sz="1600" kern="100">
                          <a:effectLst/>
                        </a:rPr>
                        <a:t>16</a:t>
                      </a:r>
                      <a:r>
                        <a:rPr lang="zh-CN" sz="1600" kern="100">
                          <a:effectLst/>
                        </a:rPr>
                        <a:t>字节整型数</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uint16</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a:t>
                      </a:r>
                      <a:r>
                        <a:rPr lang="en-US" sz="1600" kern="100">
                          <a:effectLst/>
                        </a:rPr>
                        <a:t>16</a:t>
                      </a:r>
                      <a:r>
                        <a:rPr lang="zh-CN" sz="1600" kern="100">
                          <a:effectLst/>
                        </a:rPr>
                        <a:t>字节数</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int32</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a:t>
                      </a:r>
                      <a:r>
                        <a:rPr lang="en-US" sz="1600" kern="100">
                          <a:effectLst/>
                        </a:rPr>
                        <a:t>32</a:t>
                      </a:r>
                      <a:r>
                        <a:rPr lang="zh-CN" sz="1600" kern="100">
                          <a:effectLst/>
                        </a:rPr>
                        <a:t>字节整型数</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uint32</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a:t>
                      </a:r>
                      <a:r>
                        <a:rPr lang="en-US" sz="1600" kern="100">
                          <a:effectLst/>
                        </a:rPr>
                        <a:t>32</a:t>
                      </a:r>
                      <a:r>
                        <a:rPr lang="zh-CN" sz="1600" kern="100">
                          <a:effectLst/>
                        </a:rPr>
                        <a:t>字节数</a:t>
                      </a:r>
                      <a:endParaRPr lang="zh-CN" sz="1600" kern="100">
                        <a:effectLst/>
                        <a:latin typeface="Times New Roman"/>
                        <a:ea typeface="宋体"/>
                      </a:endParaRPr>
                    </a:p>
                  </a:txBody>
                  <a:tcPr marL="68580" marR="68580" marT="0" marB="0"/>
                </a:tc>
              </a:tr>
              <a:tr h="402609">
                <a:tc>
                  <a:txBody>
                    <a:bodyPr/>
                    <a:lstStyle/>
                    <a:p>
                      <a:pPr algn="ctr">
                        <a:spcAft>
                          <a:spcPts val="200"/>
                        </a:spcAft>
                      </a:pPr>
                      <a:r>
                        <a:rPr lang="en-US" sz="1600" kern="100">
                          <a:effectLst/>
                        </a:rPr>
                        <a:t>int64</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dirty="0">
                          <a:effectLst/>
                        </a:rPr>
                        <a:t>转换为</a:t>
                      </a:r>
                      <a:r>
                        <a:rPr lang="en-US" sz="1600" kern="100" dirty="0">
                          <a:effectLst/>
                        </a:rPr>
                        <a:t>64</a:t>
                      </a:r>
                      <a:r>
                        <a:rPr lang="zh-CN" sz="1600" kern="100" dirty="0">
                          <a:effectLst/>
                        </a:rPr>
                        <a:t>字节整型数</a:t>
                      </a:r>
                      <a:endParaRPr lang="zh-CN" sz="1600" kern="100" dirty="0">
                        <a:effectLst/>
                        <a:latin typeface="Times New Roman"/>
                        <a:ea typeface="宋体"/>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46100" y="763588"/>
          <a:ext cx="8856663" cy="2798762"/>
        </p:xfrm>
        <a:graphic>
          <a:graphicData uri="http://schemas.openxmlformats.org/drawingml/2006/table">
            <a:tbl>
              <a:tblPr>
                <a:tableStyleId>{5C22544A-7EE6-4342-B048-85BDC9FD1C3A}</a:tableStyleId>
              </a:tblPr>
              <a:tblGrid>
                <a:gridCol w="3920268"/>
                <a:gridCol w="4937129"/>
              </a:tblGrid>
              <a:tr h="559558">
                <a:tc>
                  <a:txBody>
                    <a:bodyPr/>
                    <a:lstStyle/>
                    <a:p>
                      <a:pPr algn="ctr">
                        <a:spcAft>
                          <a:spcPts val="200"/>
                        </a:spcAft>
                      </a:pPr>
                      <a:r>
                        <a:rPr lang="en-US" sz="1600" kern="100" dirty="0">
                          <a:effectLst/>
                        </a:rPr>
                        <a:t>uint64</a:t>
                      </a:r>
                      <a:endParaRPr lang="zh-CN" sz="1600" kern="100" dirty="0">
                        <a:effectLst/>
                        <a:latin typeface="Times New Roman"/>
                        <a:ea typeface="宋体"/>
                      </a:endParaRPr>
                    </a:p>
                  </a:txBody>
                  <a:tcPr marL="68580" marR="68580" marT="0" marB="0"/>
                </a:tc>
                <a:tc>
                  <a:txBody>
                    <a:bodyPr/>
                    <a:lstStyle/>
                    <a:p>
                      <a:pPr algn="ctr">
                        <a:spcAft>
                          <a:spcPts val="200"/>
                        </a:spcAft>
                      </a:pPr>
                      <a:r>
                        <a:rPr lang="zh-CN" sz="1600" kern="100" dirty="0">
                          <a:effectLst/>
                        </a:rPr>
                        <a:t>转换为</a:t>
                      </a:r>
                      <a:r>
                        <a:rPr lang="en-US" sz="1600" kern="100" dirty="0">
                          <a:effectLst/>
                        </a:rPr>
                        <a:t>64</a:t>
                      </a:r>
                      <a:r>
                        <a:rPr lang="zh-CN" sz="1600" kern="100" dirty="0">
                          <a:effectLst/>
                        </a:rPr>
                        <a:t>字节数</a:t>
                      </a:r>
                      <a:endParaRPr lang="zh-CN" sz="1600" kern="100" dirty="0">
                        <a:effectLst/>
                        <a:latin typeface="Times New Roman"/>
                        <a:ea typeface="宋体"/>
                      </a:endParaRPr>
                    </a:p>
                  </a:txBody>
                  <a:tcPr marL="68580" marR="68580" marT="0" marB="0"/>
                </a:tc>
              </a:tr>
              <a:tr h="559558">
                <a:tc>
                  <a:txBody>
                    <a:bodyPr/>
                    <a:lstStyle/>
                    <a:p>
                      <a:pPr algn="ctr">
                        <a:spcAft>
                          <a:spcPts val="200"/>
                        </a:spcAft>
                      </a:pPr>
                      <a:r>
                        <a:rPr lang="en-US" sz="1600" kern="100" dirty="0">
                          <a:effectLst/>
                        </a:rPr>
                        <a:t>single</a:t>
                      </a:r>
                      <a:endParaRPr lang="zh-CN" sz="1600" kern="100" dirty="0">
                        <a:effectLst/>
                        <a:latin typeface="Times New Roman"/>
                        <a:ea typeface="宋体"/>
                      </a:endParaRPr>
                    </a:p>
                  </a:txBody>
                  <a:tcPr marL="68580" marR="68580" marT="0" marB="0"/>
                </a:tc>
                <a:tc>
                  <a:txBody>
                    <a:bodyPr/>
                    <a:lstStyle/>
                    <a:p>
                      <a:pPr algn="ctr">
                        <a:spcAft>
                          <a:spcPts val="200"/>
                        </a:spcAft>
                      </a:pPr>
                      <a:r>
                        <a:rPr lang="zh-CN" sz="1600" kern="100">
                          <a:effectLst/>
                        </a:rPr>
                        <a:t>转换为单精度浮点数</a:t>
                      </a:r>
                      <a:endParaRPr lang="zh-CN" sz="1600" kern="100">
                        <a:effectLst/>
                        <a:latin typeface="Times New Roman"/>
                        <a:ea typeface="宋体"/>
                      </a:endParaRPr>
                    </a:p>
                  </a:txBody>
                  <a:tcPr marL="68580" marR="68580" marT="0" marB="0"/>
                </a:tc>
              </a:tr>
              <a:tr h="559558">
                <a:tc>
                  <a:txBody>
                    <a:bodyPr/>
                    <a:lstStyle/>
                    <a:p>
                      <a:pPr algn="ctr">
                        <a:spcAft>
                          <a:spcPts val="200"/>
                        </a:spcAft>
                      </a:pPr>
                      <a:r>
                        <a:rPr lang="en-US" sz="1600" kern="100">
                          <a:effectLst/>
                        </a:rPr>
                        <a:t>double</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a:t>
                      </a:r>
                      <a:r>
                        <a:rPr lang="en-US" sz="1600" kern="100">
                          <a:effectLst/>
                        </a:rPr>
                        <a:t>64</a:t>
                      </a:r>
                      <a:r>
                        <a:rPr lang="zh-CN" sz="1600" kern="100">
                          <a:effectLst/>
                        </a:rPr>
                        <a:t>字节浮点数</a:t>
                      </a:r>
                      <a:endParaRPr lang="zh-CN" sz="1600" kern="100">
                        <a:effectLst/>
                        <a:latin typeface="Times New Roman"/>
                        <a:ea typeface="宋体"/>
                      </a:endParaRPr>
                    </a:p>
                  </a:txBody>
                  <a:tcPr marL="68580" marR="68580" marT="0" marB="0"/>
                </a:tc>
              </a:tr>
              <a:tr h="559558">
                <a:tc>
                  <a:txBody>
                    <a:bodyPr/>
                    <a:lstStyle/>
                    <a:p>
                      <a:pPr algn="ctr">
                        <a:spcAft>
                          <a:spcPts val="200"/>
                        </a:spcAft>
                      </a:pPr>
                      <a:r>
                        <a:rPr lang="en-US" sz="1600" kern="100">
                          <a:effectLst/>
                        </a:rPr>
                        <a:t>cell</a:t>
                      </a:r>
                      <a:endParaRPr lang="zh-CN" sz="1600" kern="100">
                        <a:effectLst/>
                        <a:latin typeface="Times New Roman"/>
                        <a:ea typeface="宋体"/>
                      </a:endParaRPr>
                    </a:p>
                  </a:txBody>
                  <a:tcPr marL="68580" marR="68580" marT="0" marB="0"/>
                </a:tc>
                <a:tc>
                  <a:txBody>
                    <a:bodyPr/>
                    <a:lstStyle/>
                    <a:p>
                      <a:pPr algn="ctr">
                        <a:spcAft>
                          <a:spcPts val="200"/>
                        </a:spcAft>
                      </a:pPr>
                      <a:r>
                        <a:rPr lang="zh-CN" sz="1600" kern="100">
                          <a:effectLst/>
                        </a:rPr>
                        <a:t>转换为细胞数组</a:t>
                      </a:r>
                      <a:endParaRPr lang="zh-CN" sz="1600" kern="100">
                        <a:effectLst/>
                        <a:latin typeface="Times New Roman"/>
                        <a:ea typeface="宋体"/>
                      </a:endParaRPr>
                    </a:p>
                  </a:txBody>
                  <a:tcPr marL="68580" marR="68580" marT="0" marB="0"/>
                </a:tc>
              </a:tr>
              <a:tr h="559558">
                <a:tc>
                  <a:txBody>
                    <a:bodyPr/>
                    <a:lstStyle/>
                    <a:p>
                      <a:pPr algn="ctr">
                        <a:spcAft>
                          <a:spcPts val="200"/>
                        </a:spcAft>
                      </a:pPr>
                      <a:r>
                        <a:rPr lang="en-US" sz="1600" kern="100" dirty="0" err="1">
                          <a:effectLst/>
                        </a:rPr>
                        <a:t>struct</a:t>
                      </a:r>
                      <a:endParaRPr lang="zh-CN" sz="1600" kern="100" dirty="0">
                        <a:effectLst/>
                        <a:latin typeface="Times New Roman"/>
                        <a:ea typeface="宋体"/>
                      </a:endParaRPr>
                    </a:p>
                  </a:txBody>
                  <a:tcPr marL="68580" marR="68580" marT="0" marB="0"/>
                </a:tc>
                <a:tc>
                  <a:txBody>
                    <a:bodyPr/>
                    <a:lstStyle/>
                    <a:p>
                      <a:pPr algn="ctr">
                        <a:spcAft>
                          <a:spcPts val="200"/>
                        </a:spcAft>
                      </a:pPr>
                      <a:r>
                        <a:rPr lang="zh-CN" sz="1600" kern="100" dirty="0">
                          <a:effectLst/>
                        </a:rPr>
                        <a:t>转换为结构体类型</a:t>
                      </a:r>
                      <a:endParaRPr lang="zh-CN" sz="1600" kern="100" dirty="0">
                        <a:effectLst/>
                        <a:latin typeface="Times New Roman"/>
                        <a:ea typeface="宋体"/>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a:xfrm>
            <a:off x="677863" y="614363"/>
            <a:ext cx="8596312" cy="5759450"/>
          </a:xfrm>
        </p:spPr>
        <p:txBody>
          <a:bodyPr/>
          <a:lstStyle/>
          <a:p>
            <a:r>
              <a:rPr lang="zh-CN" altLang="zh-CN" smtClean="0"/>
              <a:t>【例</a:t>
            </a:r>
            <a:r>
              <a:rPr lang="fr-FR" altLang="zh-CN" smtClean="0"/>
              <a:t>3-10</a:t>
            </a:r>
            <a:r>
              <a:rPr lang="zh-CN" altLang="zh-CN" smtClean="0"/>
              <a:t>】使用</a:t>
            </a:r>
            <a:r>
              <a:rPr lang="fr-FR" altLang="zh-CN" smtClean="0"/>
              <a:t>sym2poly</a:t>
            </a:r>
            <a:r>
              <a:rPr lang="zh-CN" altLang="zh-CN" smtClean="0"/>
              <a:t>函数显示数值多项式的系数向量</a:t>
            </a:r>
          </a:p>
          <a:p>
            <a:r>
              <a:rPr lang="pl-PL" altLang="zh-CN" smtClean="0"/>
              <a:t>f=sym(7+3*x+5*x^2);</a:t>
            </a:r>
            <a:endParaRPr lang="zh-CN" altLang="zh-CN" smtClean="0"/>
          </a:p>
          <a:p>
            <a:r>
              <a:rPr lang="pl-PL" altLang="zh-CN" smtClean="0"/>
              <a:t>sym2poly(f)</a:t>
            </a:r>
            <a:endParaRPr lang="zh-CN" altLang="zh-CN" smtClean="0"/>
          </a:p>
          <a:p>
            <a:r>
              <a:rPr lang="fr-FR" altLang="zh-CN" smtClean="0"/>
              <a:t>ans=</a:t>
            </a:r>
            <a:endParaRPr lang="zh-CN" altLang="zh-CN" smtClean="0"/>
          </a:p>
          <a:p>
            <a:r>
              <a:rPr lang="fr-FR" altLang="zh-CN" smtClean="0"/>
              <a:t>5	3	7</a:t>
            </a:r>
            <a:endParaRPr lang="zh-CN" altLang="zh-CN" smtClean="0"/>
          </a:p>
          <a:p>
            <a:r>
              <a:rPr lang="fr-FR" altLang="zh-CN" smtClean="0"/>
              <a:t>3. poly2sym</a:t>
            </a:r>
            <a:endParaRPr lang="zh-CN" altLang="zh-CN" smtClean="0"/>
          </a:p>
          <a:p>
            <a:r>
              <a:rPr lang="fr-FR" altLang="zh-CN" smtClean="0"/>
              <a:t>poly2sym</a:t>
            </a:r>
            <a:r>
              <a:rPr lang="zh-CN" altLang="zh-CN" smtClean="0"/>
              <a:t>与</a:t>
            </a:r>
            <a:r>
              <a:rPr lang="fr-FR" altLang="zh-CN" smtClean="0"/>
              <a:t>sym2poly</a:t>
            </a:r>
            <a:r>
              <a:rPr lang="zh-CN" altLang="zh-CN" smtClean="0"/>
              <a:t>相反，可以将数值多项式的系数向量转换为符号表达式。</a:t>
            </a:r>
          </a:p>
          <a:p>
            <a:r>
              <a:rPr lang="fr-FR" altLang="zh-CN" smtClean="0"/>
              <a:t>a=[5 3 7];</a:t>
            </a:r>
            <a:endParaRPr lang="zh-CN" altLang="zh-CN" smtClean="0"/>
          </a:p>
          <a:p>
            <a:r>
              <a:rPr lang="fr-FR" altLang="zh-CN" smtClean="0"/>
              <a:t>poly2sym(a)</a:t>
            </a:r>
            <a:endParaRPr lang="zh-CN" altLang="zh-CN" smtClean="0"/>
          </a:p>
          <a:p>
            <a:r>
              <a:rPr lang="fr-FR" altLang="zh-CN" smtClean="0"/>
              <a:t>ans=</a:t>
            </a:r>
            <a:endParaRPr lang="zh-CN" altLang="zh-CN" smtClean="0"/>
          </a:p>
          <a:p>
            <a:r>
              <a:rPr lang="fr-FR" altLang="zh-CN" smtClean="0"/>
              <a:t>5*x^2+3*x+7</a:t>
            </a:r>
            <a:endParaRPr lang="zh-CN" altLang="zh-CN" smtClean="0"/>
          </a:p>
          <a:p>
            <a:r>
              <a:rPr lang="en-US" altLang="zh-CN" smtClean="0"/>
              <a:t>4. </a:t>
            </a:r>
            <a:r>
              <a:rPr lang="fr-FR" altLang="zh-CN" smtClean="0"/>
              <a:t>eval</a:t>
            </a:r>
            <a:endParaRPr lang="zh-CN" altLang="zh-CN" smtClean="0"/>
          </a:p>
          <a:p>
            <a:r>
              <a:rPr lang="fr-FR" altLang="zh-CN" smtClean="0"/>
              <a:t>MATLAB</a:t>
            </a:r>
            <a:r>
              <a:rPr lang="zh-CN" altLang="zh-CN" smtClean="0"/>
              <a:t>中的</a:t>
            </a:r>
            <a:r>
              <a:rPr lang="en-US" altLang="zh-CN" smtClean="0"/>
              <a:t>eval</a:t>
            </a:r>
            <a:r>
              <a:rPr lang="zh-CN" altLang="zh-CN" smtClean="0"/>
              <a:t>函数可以计算符号表达式的具体值：</a:t>
            </a:r>
          </a:p>
          <a:p>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en-US" altLang="zh-CN" b="1" smtClean="0"/>
              <a:t>3.2.3 </a:t>
            </a:r>
            <a:r>
              <a:rPr lang="zh-CN" altLang="zh-CN" b="1" smtClean="0"/>
              <a:t>变量替换</a:t>
            </a:r>
            <a:br>
              <a:rPr lang="zh-CN" altLang="zh-CN" b="1" smtClean="0"/>
            </a:br>
            <a:endParaRPr lang="zh-CN" altLang="en-US" smtClean="0"/>
          </a:p>
        </p:txBody>
      </p:sp>
      <p:sp>
        <p:nvSpPr>
          <p:cNvPr id="41986" name="内容占位符 2"/>
          <p:cNvSpPr>
            <a:spLocks noGrp="1"/>
          </p:cNvSpPr>
          <p:nvPr>
            <p:ph idx="1"/>
          </p:nvPr>
        </p:nvSpPr>
        <p:spPr>
          <a:xfrm>
            <a:off x="677863" y="1323975"/>
            <a:ext cx="8596312" cy="4718050"/>
          </a:xfrm>
        </p:spPr>
        <p:txBody>
          <a:bodyPr/>
          <a:lstStyle/>
          <a:p>
            <a:r>
              <a:rPr lang="en-US" altLang="zh-CN" smtClean="0"/>
              <a:t>MATLAB</a:t>
            </a:r>
            <a:r>
              <a:rPr lang="zh-CN" altLang="zh-CN" smtClean="0"/>
              <a:t>中提供了</a:t>
            </a:r>
            <a:r>
              <a:rPr lang="en-US" altLang="zh-CN" smtClean="0"/>
              <a:t>subs</a:t>
            </a:r>
            <a:r>
              <a:rPr lang="zh-CN" altLang="zh-CN" smtClean="0"/>
              <a:t>函数用于实现变量的替换，在处理复杂函数方程式的时候会使计算更简便。</a:t>
            </a:r>
          </a:p>
          <a:p>
            <a:r>
              <a:rPr lang="en-US" altLang="zh-CN" smtClean="0"/>
              <a:t>Subs(S,old,new)</a:t>
            </a:r>
            <a:r>
              <a:rPr lang="zh-CN" altLang="zh-CN" smtClean="0"/>
              <a:t>：用</a:t>
            </a:r>
            <a:r>
              <a:rPr lang="en-US" altLang="zh-CN" smtClean="0"/>
              <a:t>new</a:t>
            </a:r>
            <a:r>
              <a:rPr lang="zh-CN" altLang="zh-CN" smtClean="0"/>
              <a:t>替换</a:t>
            </a:r>
            <a:r>
              <a:rPr lang="en-US" altLang="zh-CN" smtClean="0"/>
              <a:t>S</a:t>
            </a:r>
            <a:r>
              <a:rPr lang="zh-CN" altLang="zh-CN" smtClean="0"/>
              <a:t>中的</a:t>
            </a:r>
            <a:r>
              <a:rPr lang="en-US" altLang="zh-CN" smtClean="0"/>
              <a:t>old</a:t>
            </a:r>
            <a:r>
              <a:rPr lang="zh-CN" altLang="zh-CN" smtClean="0"/>
              <a:t>变量， </a:t>
            </a:r>
            <a:r>
              <a:rPr lang="en-US" altLang="zh-CN" smtClean="0"/>
              <a:t>old</a:t>
            </a:r>
            <a:r>
              <a:rPr lang="zh-CN" altLang="zh-CN" smtClean="0"/>
              <a:t>必须是</a:t>
            </a:r>
            <a:r>
              <a:rPr lang="en-US" altLang="zh-CN" smtClean="0"/>
              <a:t>S</a:t>
            </a:r>
            <a:r>
              <a:rPr lang="zh-CN" altLang="zh-CN" smtClean="0"/>
              <a:t>中的符号变量。</a:t>
            </a:r>
          </a:p>
          <a:p>
            <a:r>
              <a:rPr lang="en-US" altLang="zh-CN" smtClean="0"/>
              <a:t>Subs(S,new)</a:t>
            </a:r>
            <a:r>
              <a:rPr lang="zh-CN" altLang="zh-CN" smtClean="0"/>
              <a:t>：用</a:t>
            </a:r>
            <a:r>
              <a:rPr lang="en-US" altLang="zh-CN" smtClean="0"/>
              <a:t>new</a:t>
            </a:r>
            <a:r>
              <a:rPr lang="zh-CN" altLang="zh-CN" smtClean="0"/>
              <a:t>替换</a:t>
            </a:r>
            <a:r>
              <a:rPr lang="en-US" altLang="zh-CN" smtClean="0"/>
              <a:t>S</a:t>
            </a:r>
            <a:r>
              <a:rPr lang="zh-CN" altLang="zh-CN" smtClean="0"/>
              <a:t>中的自变量。</a:t>
            </a:r>
          </a:p>
          <a:p>
            <a:r>
              <a:rPr lang="zh-CN" altLang="zh-CN" smtClean="0"/>
              <a:t>【例</a:t>
            </a:r>
            <a:r>
              <a:rPr lang="en-US" altLang="zh-CN" smtClean="0"/>
              <a:t>3-12</a:t>
            </a:r>
            <a:r>
              <a:rPr lang="zh-CN" altLang="zh-CN" smtClean="0"/>
              <a:t>】</a:t>
            </a:r>
            <a:r>
              <a:rPr lang="en-US" altLang="zh-CN" smtClean="0"/>
              <a:t>subs</a:t>
            </a:r>
            <a:r>
              <a:rPr lang="zh-CN" altLang="zh-CN" smtClean="0"/>
              <a:t>函数用于实现变量的替换</a:t>
            </a:r>
          </a:p>
          <a:p>
            <a:r>
              <a:rPr lang="en-US" altLang="zh-CN" smtClean="0"/>
              <a:t>&gt;&gt; syms a m n w;</a:t>
            </a:r>
            <a:endParaRPr lang="zh-CN" altLang="zh-CN" smtClean="0"/>
          </a:p>
          <a:p>
            <a:r>
              <a:rPr lang="en-US" altLang="zh-CN" smtClean="0"/>
              <a:t>&gt;&gt; f=2+3^a;</a:t>
            </a:r>
            <a:endParaRPr lang="zh-CN" altLang="zh-CN" smtClean="0"/>
          </a:p>
          <a:p>
            <a:r>
              <a:rPr lang="pt-BR" altLang="zh-CN" smtClean="0"/>
              <a:t>&gt;&gt; subs(f,'a','m^2+5*n+w')</a:t>
            </a:r>
            <a:endParaRPr lang="zh-CN" altLang="zh-CN" smtClean="0"/>
          </a:p>
          <a:p>
            <a:r>
              <a:rPr lang="pt-BR" altLang="zh-CN" smtClean="0"/>
              <a:t> </a:t>
            </a:r>
            <a:r>
              <a:rPr lang="en-US" altLang="zh-CN" smtClean="0"/>
              <a:t>ans =</a:t>
            </a:r>
            <a:endParaRPr lang="zh-CN" altLang="zh-CN" smtClean="0"/>
          </a:p>
          <a:p>
            <a:r>
              <a:rPr lang="en-US" altLang="zh-CN" smtClean="0"/>
              <a:t> 3^(m^2 + 5*n + w) + 2</a:t>
            </a:r>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en-US" altLang="zh-CN" b="1" smtClean="0"/>
              <a:t>3.2.4 </a:t>
            </a:r>
            <a:r>
              <a:rPr lang="zh-CN" altLang="zh-CN" b="1" smtClean="0"/>
              <a:t>化简与格式化</a:t>
            </a:r>
            <a:br>
              <a:rPr lang="zh-CN" altLang="zh-CN" b="1" smtClean="0"/>
            </a:br>
            <a:endParaRPr lang="zh-CN" altLang="en-US" smtClean="0"/>
          </a:p>
        </p:txBody>
      </p:sp>
      <p:sp>
        <p:nvSpPr>
          <p:cNvPr id="43010" name="内容占位符 2"/>
          <p:cNvSpPr>
            <a:spLocks noGrp="1"/>
          </p:cNvSpPr>
          <p:nvPr>
            <p:ph idx="1"/>
          </p:nvPr>
        </p:nvSpPr>
        <p:spPr>
          <a:xfrm>
            <a:off x="677863" y="1296988"/>
            <a:ext cx="8596312" cy="4745037"/>
          </a:xfrm>
        </p:spPr>
        <p:txBody>
          <a:bodyPr/>
          <a:lstStyle/>
          <a:p>
            <a:r>
              <a:rPr lang="en-US" altLang="zh-CN" smtClean="0"/>
              <a:t>MATLAB</a:t>
            </a:r>
            <a:r>
              <a:rPr lang="zh-CN" altLang="zh-CN" smtClean="0"/>
              <a:t>提供了多种函数来实现对符号运算表达式进行化简，如</a:t>
            </a:r>
            <a:r>
              <a:rPr lang="en-US" altLang="zh-CN" smtClean="0"/>
              <a:t>factor(</a:t>
            </a:r>
            <a:r>
              <a:rPr lang="zh-CN" altLang="zh-CN" smtClean="0"/>
              <a:t>因式分解</a:t>
            </a:r>
            <a:r>
              <a:rPr lang="en-US" altLang="zh-CN" smtClean="0"/>
              <a:t>)</a:t>
            </a:r>
            <a:r>
              <a:rPr lang="zh-CN" altLang="zh-CN" smtClean="0"/>
              <a:t>，</a:t>
            </a:r>
            <a:r>
              <a:rPr lang="en-US" altLang="zh-CN" smtClean="0"/>
              <a:t>collect(</a:t>
            </a:r>
            <a:r>
              <a:rPr lang="zh-CN" altLang="zh-CN" smtClean="0"/>
              <a:t>合并同类项</a:t>
            </a:r>
            <a:r>
              <a:rPr lang="en-US" altLang="zh-CN" smtClean="0"/>
              <a:t>)</a:t>
            </a:r>
            <a:r>
              <a:rPr lang="zh-CN" altLang="zh-CN" smtClean="0"/>
              <a:t>，</a:t>
            </a:r>
            <a:r>
              <a:rPr lang="en-US" altLang="zh-CN" smtClean="0"/>
              <a:t>horner(</a:t>
            </a:r>
            <a:r>
              <a:rPr lang="zh-CN" altLang="zh-CN" smtClean="0"/>
              <a:t>将多项式分解为嵌套形式</a:t>
            </a:r>
            <a:r>
              <a:rPr lang="en-US" altLang="zh-CN" smtClean="0"/>
              <a:t>)</a:t>
            </a:r>
            <a:r>
              <a:rPr lang="zh-CN" altLang="zh-CN" smtClean="0"/>
              <a:t>，</a:t>
            </a:r>
            <a:r>
              <a:rPr lang="en-US" altLang="zh-CN" smtClean="0"/>
              <a:t>expand(</a:t>
            </a:r>
            <a:r>
              <a:rPr lang="zh-CN" altLang="zh-CN" smtClean="0"/>
              <a:t>展开表达式为多项式、指数函数、对数函数、三角函数</a:t>
            </a:r>
            <a:r>
              <a:rPr lang="en-US" altLang="zh-CN" smtClean="0"/>
              <a:t>)</a:t>
            </a:r>
            <a:r>
              <a:rPr lang="zh-CN" altLang="zh-CN" smtClean="0"/>
              <a:t>、</a:t>
            </a:r>
            <a:r>
              <a:rPr lang="en-US" altLang="zh-CN" smtClean="0"/>
              <a:t>simplify(</a:t>
            </a:r>
            <a:r>
              <a:rPr lang="zh-CN" altLang="zh-CN" smtClean="0"/>
              <a:t>化简一个表达式</a:t>
            </a:r>
            <a:r>
              <a:rPr lang="en-US" altLang="zh-CN" smtClean="0"/>
              <a:t>)</a:t>
            </a:r>
            <a:r>
              <a:rPr lang="zh-CN" altLang="zh-CN" smtClean="0"/>
              <a:t>、</a:t>
            </a:r>
            <a:r>
              <a:rPr lang="en-US" altLang="zh-CN" smtClean="0"/>
              <a:t>simple(</a:t>
            </a:r>
            <a:r>
              <a:rPr lang="zh-CN" altLang="zh-CN" smtClean="0"/>
              <a:t>将表达式化到最简形式</a:t>
            </a:r>
            <a:r>
              <a:rPr lang="en-US" altLang="zh-CN" smtClean="0"/>
              <a:t>)</a:t>
            </a:r>
            <a:r>
              <a:rPr lang="zh-CN" altLang="zh-CN" smtClean="0"/>
              <a:t>。</a:t>
            </a:r>
          </a:p>
          <a:p>
            <a:r>
              <a:rPr lang="en-US" altLang="zh-CN" smtClean="0"/>
              <a:t>1. </a:t>
            </a:r>
            <a:r>
              <a:rPr lang="zh-CN" altLang="zh-CN" smtClean="0"/>
              <a:t>因式分解</a:t>
            </a:r>
            <a:r>
              <a:rPr lang="en-US" altLang="zh-CN" smtClean="0"/>
              <a:t>factor</a:t>
            </a:r>
            <a:endParaRPr lang="zh-CN" altLang="zh-CN" smtClean="0"/>
          </a:p>
          <a:p>
            <a:r>
              <a:rPr lang="en-US" altLang="zh-CN" smtClean="0"/>
              <a:t>factor(x)</a:t>
            </a:r>
            <a:r>
              <a:rPr lang="zh-CN" altLang="zh-CN" smtClean="0"/>
              <a:t>，若</a:t>
            </a:r>
            <a:r>
              <a:rPr lang="en-US" altLang="zh-CN" smtClean="0"/>
              <a:t>x</a:t>
            </a:r>
            <a:r>
              <a:rPr lang="zh-CN" altLang="zh-CN" smtClean="0"/>
              <a:t>可分解时，返回分解后的表达式，否则返回原</a:t>
            </a:r>
            <a:r>
              <a:rPr lang="en-US" altLang="zh-CN" smtClean="0"/>
              <a:t>x</a:t>
            </a:r>
            <a:r>
              <a:rPr lang="zh-CN" altLang="zh-CN" smtClean="0"/>
              <a:t>。</a:t>
            </a:r>
            <a:endParaRPr lang="en-US" altLang="zh-CN" smtClean="0"/>
          </a:p>
          <a:p>
            <a:r>
              <a:rPr lang="en-US" altLang="zh-CN" smtClean="0"/>
              <a:t>2. </a:t>
            </a:r>
            <a:r>
              <a:rPr lang="zh-CN" altLang="zh-CN" smtClean="0"/>
              <a:t>合并同类项</a:t>
            </a:r>
            <a:r>
              <a:rPr lang="en-US" altLang="zh-CN" smtClean="0"/>
              <a:t>collect</a:t>
            </a:r>
            <a:endParaRPr lang="zh-CN" altLang="zh-CN" smtClean="0"/>
          </a:p>
          <a:p>
            <a:r>
              <a:rPr lang="en-US" altLang="zh-CN" smtClean="0"/>
              <a:t>collect(S):</a:t>
            </a:r>
            <a:r>
              <a:rPr lang="zh-CN" altLang="zh-CN" smtClean="0"/>
              <a:t>将</a:t>
            </a:r>
            <a:r>
              <a:rPr lang="en-US" altLang="zh-CN" smtClean="0"/>
              <a:t>S</a:t>
            </a:r>
            <a:r>
              <a:rPr lang="zh-CN" altLang="zh-CN" smtClean="0"/>
              <a:t>中相同次幂的项合并，</a:t>
            </a:r>
            <a:r>
              <a:rPr lang="en-US" altLang="zh-CN" smtClean="0"/>
              <a:t>S</a:t>
            </a:r>
            <a:r>
              <a:rPr lang="zh-CN" altLang="zh-CN" smtClean="0"/>
              <a:t>可以是表达式也可以是符号矩阵。</a:t>
            </a:r>
          </a:p>
          <a:p>
            <a:r>
              <a:rPr lang="en-US" altLang="zh-CN" smtClean="0"/>
              <a:t>collect(S,v):</a:t>
            </a:r>
            <a:r>
              <a:rPr lang="zh-CN" altLang="zh-CN" smtClean="0"/>
              <a:t>将</a:t>
            </a:r>
            <a:r>
              <a:rPr lang="en-US" altLang="zh-CN" smtClean="0"/>
              <a:t>S</a:t>
            </a:r>
            <a:r>
              <a:rPr lang="zh-CN" altLang="zh-CN" smtClean="0"/>
              <a:t>中</a:t>
            </a:r>
            <a:r>
              <a:rPr lang="en-US" altLang="zh-CN" smtClean="0"/>
              <a:t>v</a:t>
            </a:r>
            <a:r>
              <a:rPr lang="zh-CN" altLang="zh-CN" smtClean="0"/>
              <a:t>的相同幂次的项进行合并。</a:t>
            </a:r>
          </a:p>
          <a:p>
            <a:r>
              <a:rPr lang="fr-FR" altLang="zh-CN" smtClean="0"/>
              <a:t>3. </a:t>
            </a:r>
            <a:r>
              <a:rPr lang="zh-CN" altLang="zh-CN" smtClean="0"/>
              <a:t>多项式分解</a:t>
            </a:r>
            <a:r>
              <a:rPr lang="fr-FR" altLang="zh-CN" smtClean="0"/>
              <a:t> horner</a:t>
            </a:r>
            <a:endParaRPr lang="zh-CN" altLang="zh-CN" smtClean="0"/>
          </a:p>
          <a:p>
            <a:r>
              <a:rPr lang="zh-CN" altLang="zh-CN" smtClean="0"/>
              <a:t>用法：</a:t>
            </a:r>
            <a:r>
              <a:rPr lang="fr-FR" altLang="zh-CN" smtClean="0"/>
              <a:t>horner(S)</a:t>
            </a:r>
            <a:r>
              <a:rPr lang="zh-CN" altLang="zh-CN" smtClean="0"/>
              <a:t>，</a:t>
            </a:r>
            <a:r>
              <a:rPr lang="fr-FR" altLang="zh-CN" smtClean="0"/>
              <a:t>S</a:t>
            </a:r>
            <a:r>
              <a:rPr lang="zh-CN" altLang="zh-CN" smtClean="0"/>
              <a:t>是符号多项式矩阵，</a:t>
            </a:r>
            <a:r>
              <a:rPr lang="fr-FR" altLang="zh-CN" smtClean="0"/>
              <a:t>horner</a:t>
            </a:r>
            <a:r>
              <a:rPr lang="zh-CN" altLang="zh-CN" smtClean="0"/>
              <a:t>函数可以将每个多项式转换成嵌套形式。</a:t>
            </a:r>
          </a:p>
          <a:p>
            <a:endParaRPr lang="zh-CN"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649288" y="727075"/>
            <a:ext cx="8597900" cy="5195888"/>
          </a:xfrm>
        </p:spPr>
        <p:txBody>
          <a:bodyPr/>
          <a:lstStyle/>
          <a:p>
            <a:r>
              <a:rPr lang="fr-FR" altLang="zh-CN" smtClean="0"/>
              <a:t>4. </a:t>
            </a:r>
            <a:r>
              <a:rPr lang="zh-CN" altLang="zh-CN" smtClean="0"/>
              <a:t>展开表达式</a:t>
            </a:r>
            <a:r>
              <a:rPr lang="fr-FR" altLang="zh-CN" smtClean="0"/>
              <a:t> expand</a:t>
            </a:r>
            <a:endParaRPr lang="zh-CN" altLang="zh-CN" smtClean="0"/>
          </a:p>
          <a:p>
            <a:r>
              <a:rPr lang="zh-CN" altLang="zh-CN" smtClean="0"/>
              <a:t>用法</a:t>
            </a:r>
            <a:r>
              <a:rPr lang="fr-FR" altLang="zh-CN" smtClean="0"/>
              <a:t>:expand(S)</a:t>
            </a:r>
            <a:r>
              <a:rPr lang="zh-CN" altLang="zh-CN" smtClean="0"/>
              <a:t>，若</a:t>
            </a:r>
            <a:r>
              <a:rPr lang="fr-FR" altLang="zh-CN" smtClean="0"/>
              <a:t>S</a:t>
            </a:r>
            <a:r>
              <a:rPr lang="zh-CN" altLang="zh-CN" smtClean="0"/>
              <a:t>是多项式，则展开为相应和形式；若</a:t>
            </a:r>
            <a:r>
              <a:rPr lang="fr-FR" altLang="zh-CN" smtClean="0"/>
              <a:t>S</a:t>
            </a:r>
            <a:r>
              <a:rPr lang="zh-CN" altLang="zh-CN" smtClean="0"/>
              <a:t>是三角函数，指数函数和对数函数，则根据要求展开成相应形式。</a:t>
            </a:r>
          </a:p>
          <a:p>
            <a:r>
              <a:rPr lang="fr-FR" altLang="zh-CN" smtClean="0"/>
              <a:t>5. </a:t>
            </a:r>
            <a:r>
              <a:rPr lang="zh-CN" altLang="zh-CN" smtClean="0"/>
              <a:t>化简表达式</a:t>
            </a:r>
            <a:r>
              <a:rPr lang="fr-FR" altLang="zh-CN" smtClean="0"/>
              <a:t> simplify</a:t>
            </a:r>
            <a:endParaRPr lang="zh-CN" altLang="zh-CN" smtClean="0"/>
          </a:p>
          <a:p>
            <a:r>
              <a:rPr lang="zh-CN" altLang="zh-CN" smtClean="0"/>
              <a:t>用法</a:t>
            </a:r>
            <a:r>
              <a:rPr lang="fr-FR" altLang="zh-CN" smtClean="0"/>
              <a:t>:simplify(S)</a:t>
            </a:r>
            <a:r>
              <a:rPr lang="zh-CN" altLang="zh-CN" smtClean="0"/>
              <a:t>，表达式</a:t>
            </a:r>
            <a:r>
              <a:rPr lang="fr-FR" altLang="zh-CN" smtClean="0"/>
              <a:t>S</a:t>
            </a:r>
            <a:r>
              <a:rPr lang="zh-CN" altLang="zh-CN" smtClean="0"/>
              <a:t>可以是多项式也可以是符号表达式矩阵。</a:t>
            </a:r>
          </a:p>
          <a:p>
            <a:r>
              <a:rPr lang="en-US" altLang="zh-CN" smtClean="0"/>
              <a:t>6. </a:t>
            </a:r>
            <a:r>
              <a:rPr lang="zh-CN" altLang="zh-CN" smtClean="0"/>
              <a:t>最简转化</a:t>
            </a:r>
            <a:r>
              <a:rPr lang="es-ES" altLang="zh-CN" smtClean="0"/>
              <a:t> simple</a:t>
            </a:r>
            <a:endParaRPr lang="zh-CN" altLang="zh-CN" smtClean="0"/>
          </a:p>
          <a:p>
            <a:r>
              <a:rPr lang="zh-CN" altLang="zh-CN" smtClean="0"/>
              <a:t>两种用法</a:t>
            </a:r>
            <a:r>
              <a:rPr lang="es-ES" altLang="zh-CN" smtClean="0"/>
              <a:t>:</a:t>
            </a:r>
            <a:endParaRPr lang="zh-CN" altLang="zh-CN" smtClean="0"/>
          </a:p>
          <a:p>
            <a:r>
              <a:rPr lang="es-ES" altLang="zh-CN" smtClean="0"/>
              <a:t>[r,how]=simple(S)	</a:t>
            </a:r>
            <a:r>
              <a:rPr lang="zh-CN" altLang="zh-CN" smtClean="0"/>
              <a:t>，返回值</a:t>
            </a:r>
            <a:r>
              <a:rPr lang="es-ES" altLang="zh-CN" smtClean="0"/>
              <a:t>r</a:t>
            </a:r>
            <a:r>
              <a:rPr lang="zh-CN" altLang="zh-CN" smtClean="0"/>
              <a:t>是最简形式的符号表达式，</a:t>
            </a:r>
            <a:r>
              <a:rPr lang="es-ES" altLang="zh-CN" smtClean="0"/>
              <a:t>how</a:t>
            </a:r>
            <a:r>
              <a:rPr lang="zh-CN" altLang="zh-CN" smtClean="0"/>
              <a:t>是描述简化过程的字符串。</a:t>
            </a:r>
          </a:p>
          <a:p>
            <a:r>
              <a:rPr lang="es-ES" altLang="zh-CN" smtClean="0"/>
              <a:t>r=simple(S)</a:t>
            </a:r>
            <a:r>
              <a:rPr lang="zh-CN" altLang="zh-CN" smtClean="0"/>
              <a:t>，</a:t>
            </a:r>
            <a:r>
              <a:rPr lang="es-ES" altLang="zh-CN" smtClean="0"/>
              <a:t>simple</a:t>
            </a:r>
            <a:r>
              <a:rPr lang="zh-CN" altLang="zh-CN" smtClean="0"/>
              <a:t>函数将显示表达式</a:t>
            </a:r>
            <a:r>
              <a:rPr lang="es-ES" altLang="zh-CN" smtClean="0"/>
              <a:t>S</a:t>
            </a:r>
            <a:r>
              <a:rPr lang="zh-CN" altLang="zh-CN" smtClean="0"/>
              <a:t>所有的简化形式，并返回其中最短的一个。</a:t>
            </a:r>
          </a:p>
          <a:p>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en-US" altLang="zh-CN" b="1" dirty="0"/>
              <a:t>3.2.5 </a:t>
            </a:r>
            <a:r>
              <a:rPr lang="zh-CN" altLang="zh-CN" b="1" dirty="0"/>
              <a:t>数值表达式和符号表达式的互相转换</a:t>
            </a:r>
            <a:br>
              <a:rPr lang="zh-CN" altLang="zh-CN" b="1" dirty="0"/>
            </a:br>
            <a:endParaRPr lang="zh-CN" altLang="en-US" dirty="0"/>
          </a:p>
        </p:txBody>
      </p:sp>
      <p:sp>
        <p:nvSpPr>
          <p:cNvPr id="3" name="内容占位符 2"/>
          <p:cNvSpPr>
            <a:spLocks noGrp="1"/>
          </p:cNvSpPr>
          <p:nvPr>
            <p:ph idx="1"/>
          </p:nvPr>
        </p:nvSpPr>
        <p:spPr>
          <a:xfrm>
            <a:off x="677863" y="1296988"/>
            <a:ext cx="8596312" cy="4745037"/>
          </a:xfrm>
        </p:spPr>
        <p:txBody>
          <a:bodyPr rtlCol="0">
            <a:normAutofit lnSpcReduction="10000"/>
          </a:bodyPr>
          <a:lstStyle/>
          <a:p>
            <a:pPr fontAlgn="auto">
              <a:spcAft>
                <a:spcPts val="0"/>
              </a:spcAft>
              <a:buFont typeface="Wingdings 3" charset="2"/>
              <a:buChar char=""/>
              <a:defRPr/>
            </a:pPr>
            <a:r>
              <a:rPr lang="zh-CN" altLang="zh-CN" dirty="0">
                <a:solidFill>
                  <a:schemeClr val="tx1">
                    <a:lumMod val="75000"/>
                    <a:lumOff val="25000"/>
                  </a:schemeClr>
                </a:solidFill>
              </a:rPr>
              <a:t>利用函数</a:t>
            </a:r>
            <a:r>
              <a:rPr lang="en-US" altLang="zh-CN" dirty="0" err="1">
                <a:solidFill>
                  <a:schemeClr val="tx1">
                    <a:lumMod val="75000"/>
                    <a:lumOff val="25000"/>
                  </a:schemeClr>
                </a:solidFill>
              </a:rPr>
              <a:t>sym</a:t>
            </a:r>
            <a:r>
              <a:rPr lang="zh-CN" altLang="zh-CN" dirty="0">
                <a:solidFill>
                  <a:schemeClr val="tx1">
                    <a:lumMod val="75000"/>
                    <a:lumOff val="25000"/>
                  </a:schemeClr>
                </a:solidFill>
              </a:rPr>
              <a:t>可以将数值表达式变换为它的符号表达式。</a:t>
            </a:r>
          </a:p>
          <a:p>
            <a:pPr fontAlgn="auto">
              <a:spcAft>
                <a:spcPts val="0"/>
              </a:spcAft>
              <a:buFont typeface="Wingdings 3" charset="2"/>
              <a:buChar char=""/>
              <a:defRPr/>
            </a:pPr>
            <a:r>
              <a:rPr lang="es-ES" altLang="zh-CN" dirty="0">
                <a:solidFill>
                  <a:schemeClr val="tx1">
                    <a:lumMod val="75000"/>
                    <a:lumOff val="25000"/>
                  </a:schemeClr>
                </a:solidFill>
              </a:rPr>
              <a:t>&gt;&gt;sym(1.5)</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ans =</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3/2</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&gt;&gt; sym(4.45)</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 ans =</a:t>
            </a:r>
            <a:endParaRPr lang="zh-CN" altLang="zh-CN" dirty="0">
              <a:solidFill>
                <a:schemeClr val="tx1">
                  <a:lumMod val="75000"/>
                  <a:lumOff val="25000"/>
                </a:schemeClr>
              </a:solidFill>
            </a:endParaRPr>
          </a:p>
          <a:p>
            <a:pPr fontAlgn="auto">
              <a:spcAft>
                <a:spcPts val="0"/>
              </a:spcAft>
              <a:buFont typeface="Wingdings 3" charset="2"/>
              <a:buChar char=""/>
              <a:defRPr/>
            </a:pPr>
            <a:r>
              <a:rPr lang="es-ES" altLang="zh-CN" dirty="0">
                <a:solidFill>
                  <a:schemeClr val="tx1">
                    <a:lumMod val="75000"/>
                    <a:lumOff val="25000"/>
                  </a:schemeClr>
                </a:solidFill>
              </a:rPr>
              <a:t> 89/20</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函数</a:t>
            </a:r>
            <a:r>
              <a:rPr lang="en-US" altLang="zh-CN" dirty="0">
                <a:solidFill>
                  <a:schemeClr val="tx1">
                    <a:lumMod val="75000"/>
                    <a:lumOff val="25000"/>
                  </a:schemeClr>
                </a:solidFill>
              </a:rPr>
              <a:t>numeric</a:t>
            </a:r>
            <a:r>
              <a:rPr lang="zh-CN" altLang="zh-CN" dirty="0">
                <a:solidFill>
                  <a:schemeClr val="tx1">
                    <a:lumMod val="75000"/>
                    <a:lumOff val="25000"/>
                  </a:schemeClr>
                </a:solidFill>
              </a:rPr>
              <a:t>或</a:t>
            </a:r>
            <a:r>
              <a:rPr lang="en-US" altLang="zh-CN" dirty="0" err="1">
                <a:solidFill>
                  <a:schemeClr val="tx1">
                    <a:lumMod val="75000"/>
                    <a:lumOff val="25000"/>
                  </a:schemeClr>
                </a:solidFill>
              </a:rPr>
              <a:t>eval</a:t>
            </a:r>
            <a:r>
              <a:rPr lang="zh-CN" altLang="zh-CN" dirty="0">
                <a:solidFill>
                  <a:schemeClr val="tx1">
                    <a:lumMod val="75000"/>
                    <a:lumOff val="25000"/>
                  </a:schemeClr>
                </a:solidFill>
              </a:rPr>
              <a:t>可以将符号表达式变换成数值表达式：</a:t>
            </a:r>
          </a:p>
          <a:p>
            <a:pPr fontAlgn="auto">
              <a:spcAft>
                <a:spcPts val="0"/>
              </a:spcAft>
              <a:buFont typeface="Wingdings 3" charset="2"/>
              <a:buChar char=""/>
              <a:defRPr/>
            </a:pPr>
            <a:r>
              <a:rPr lang="fr-FR" altLang="zh-CN" dirty="0">
                <a:solidFill>
                  <a:schemeClr val="tx1">
                    <a:lumMod val="75000"/>
                    <a:lumOff val="25000"/>
                  </a:schemeClr>
                </a:solidFill>
              </a:rPr>
              <a:t>phi='(1+sqrt(5))/2'</a:t>
            </a:r>
            <a:endParaRPr lang="zh-CN" altLang="zh-CN" dirty="0">
              <a:solidFill>
                <a:schemeClr val="tx1">
                  <a:lumMod val="75000"/>
                  <a:lumOff val="25000"/>
                </a:schemeClr>
              </a:solidFill>
            </a:endParaRPr>
          </a:p>
          <a:p>
            <a:pPr fontAlgn="auto">
              <a:spcAft>
                <a:spcPts val="0"/>
              </a:spcAft>
              <a:buFont typeface="Wingdings 3" charset="2"/>
              <a:buChar char=""/>
              <a:defRPr/>
            </a:pPr>
            <a:r>
              <a:rPr lang="fr-FR" altLang="zh-CN" dirty="0">
                <a:solidFill>
                  <a:schemeClr val="tx1">
                    <a:lumMod val="75000"/>
                    <a:lumOff val="25000"/>
                  </a:schemeClr>
                </a:solidFill>
              </a:rPr>
              <a:t>phi =</a:t>
            </a:r>
            <a:endParaRPr lang="zh-CN" altLang="zh-CN" dirty="0">
              <a:solidFill>
                <a:schemeClr val="tx1">
                  <a:lumMod val="75000"/>
                  <a:lumOff val="25000"/>
                </a:schemeClr>
              </a:solidFill>
            </a:endParaRPr>
          </a:p>
          <a:p>
            <a:pPr fontAlgn="auto">
              <a:spcAft>
                <a:spcPts val="0"/>
              </a:spcAft>
              <a:buFont typeface="Wingdings 3" charset="2"/>
              <a:buChar char=""/>
              <a:defRPr/>
            </a:pPr>
            <a:r>
              <a:rPr lang="fr-FR" altLang="zh-CN" dirty="0">
                <a:solidFill>
                  <a:schemeClr val="tx1">
                    <a:lumMod val="75000"/>
                    <a:lumOff val="25000"/>
                  </a:schemeClr>
                </a:solidFill>
              </a:rPr>
              <a:t>(1+sqrt(5))/2</a:t>
            </a:r>
            <a:endParaRPr lang="zh-CN" altLang="zh-CN" dirty="0">
              <a:solidFill>
                <a:schemeClr val="tx1">
                  <a:lumMod val="75000"/>
                  <a:lumOff val="25000"/>
                </a:schemeClr>
              </a:solidFill>
            </a:endParaRPr>
          </a:p>
          <a:p>
            <a:pPr fontAlgn="auto">
              <a:spcAft>
                <a:spcPts val="0"/>
              </a:spcAft>
              <a:buFont typeface="Wingdings 3" charset="2"/>
              <a:buChar char=""/>
              <a:defRPr/>
            </a:pPr>
            <a:r>
              <a:rPr lang="fr-FR" altLang="zh-CN" dirty="0">
                <a:solidFill>
                  <a:schemeClr val="tx1">
                    <a:lumMod val="75000"/>
                    <a:lumOff val="25000"/>
                  </a:schemeClr>
                </a:solidFill>
              </a:rPr>
              <a:t>numeric(phi)</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idx="1"/>
          </p:nvPr>
        </p:nvSpPr>
        <p:spPr>
          <a:xfrm>
            <a:off x="663575" y="700088"/>
            <a:ext cx="8596313" cy="3881437"/>
          </a:xfrm>
        </p:spPr>
        <p:txBody>
          <a:bodyPr/>
          <a:lstStyle/>
          <a:p>
            <a:r>
              <a:rPr lang="fr-FR" altLang="zh-CN" smtClean="0"/>
              <a:t>ans =</a:t>
            </a:r>
            <a:endParaRPr lang="zh-CN" altLang="zh-CN" smtClean="0"/>
          </a:p>
          <a:p>
            <a:r>
              <a:rPr lang="fr-FR" altLang="zh-CN" smtClean="0"/>
              <a:t>1.6180</a:t>
            </a:r>
            <a:endParaRPr lang="zh-CN" altLang="zh-CN" smtClean="0"/>
          </a:p>
          <a:p>
            <a:r>
              <a:rPr lang="fr-FR" altLang="zh-CN" smtClean="0"/>
              <a:t>&gt;&gt; p='(1+2^3)/2'</a:t>
            </a:r>
            <a:endParaRPr lang="zh-CN" altLang="zh-CN" smtClean="0"/>
          </a:p>
          <a:p>
            <a:r>
              <a:rPr lang="fr-FR" altLang="zh-CN" smtClean="0"/>
              <a:t>p =</a:t>
            </a:r>
            <a:endParaRPr lang="zh-CN" altLang="zh-CN" smtClean="0"/>
          </a:p>
          <a:p>
            <a:r>
              <a:rPr lang="fr-FR" altLang="zh-CN" smtClean="0"/>
              <a:t> (1+2^3)/2</a:t>
            </a:r>
            <a:endParaRPr lang="zh-CN" altLang="zh-CN" smtClean="0"/>
          </a:p>
          <a:p>
            <a:r>
              <a:rPr lang="fr-FR" altLang="zh-CN" smtClean="0"/>
              <a:t>&gt;&gt; eval(p)</a:t>
            </a:r>
            <a:endParaRPr lang="zh-CN" altLang="zh-CN" smtClean="0"/>
          </a:p>
          <a:p>
            <a:r>
              <a:rPr lang="fr-FR" altLang="zh-CN" smtClean="0"/>
              <a:t>ans =</a:t>
            </a:r>
            <a:endParaRPr lang="zh-CN" altLang="zh-CN" smtClean="0"/>
          </a:p>
          <a:p>
            <a:r>
              <a:rPr lang="fr-FR" altLang="zh-CN" smtClean="0"/>
              <a:t>       4.5000</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fr-FR" altLang="zh-CN" b="1" smtClean="0"/>
              <a:t>3.2.6 </a:t>
            </a:r>
            <a:r>
              <a:rPr lang="zh-CN" altLang="zh-CN" b="1" smtClean="0"/>
              <a:t>反函数</a:t>
            </a:r>
            <a:br>
              <a:rPr lang="zh-CN" altLang="zh-CN" b="1" smtClean="0"/>
            </a:br>
            <a:endParaRPr lang="zh-CN" altLang="en-US" smtClean="0"/>
          </a:p>
        </p:txBody>
      </p:sp>
      <p:sp>
        <p:nvSpPr>
          <p:cNvPr id="47106" name="内容占位符 2"/>
          <p:cNvSpPr>
            <a:spLocks noGrp="1"/>
          </p:cNvSpPr>
          <p:nvPr>
            <p:ph idx="1"/>
          </p:nvPr>
        </p:nvSpPr>
        <p:spPr>
          <a:xfrm>
            <a:off x="677863" y="1404938"/>
            <a:ext cx="8596312" cy="4637087"/>
          </a:xfrm>
        </p:spPr>
        <p:txBody>
          <a:bodyPr/>
          <a:lstStyle/>
          <a:p>
            <a:r>
              <a:rPr lang="zh-CN" altLang="zh-CN" smtClean="0"/>
              <a:t>在</a:t>
            </a:r>
            <a:r>
              <a:rPr lang="fr-FR" altLang="zh-CN" smtClean="0"/>
              <a:t>MATLAB</a:t>
            </a:r>
            <a:r>
              <a:rPr lang="zh-CN" altLang="zh-CN" smtClean="0"/>
              <a:t>中，可以使用</a:t>
            </a:r>
            <a:r>
              <a:rPr lang="fr-FR" altLang="zh-CN" smtClean="0"/>
              <a:t>finverse</a:t>
            </a:r>
            <a:r>
              <a:rPr lang="zh-CN" altLang="zh-CN" smtClean="0"/>
              <a:t>计算反函数。</a:t>
            </a:r>
          </a:p>
          <a:p>
            <a:r>
              <a:rPr lang="en-US" altLang="zh-CN" smtClean="0"/>
              <a:t>1. g=finverse(f):</a:t>
            </a:r>
            <a:r>
              <a:rPr lang="zh-CN" altLang="zh-CN" smtClean="0"/>
              <a:t>返回符号函数</a:t>
            </a:r>
            <a:r>
              <a:rPr lang="en-US" altLang="zh-CN" smtClean="0"/>
              <a:t>f</a:t>
            </a:r>
            <a:r>
              <a:rPr lang="zh-CN" altLang="zh-CN" smtClean="0"/>
              <a:t>的反函数</a:t>
            </a:r>
            <a:r>
              <a:rPr lang="en-US" altLang="zh-CN" smtClean="0"/>
              <a:t>g</a:t>
            </a:r>
            <a:r>
              <a:rPr lang="zh-CN" altLang="zh-CN" smtClean="0"/>
              <a:t>。其中，</a:t>
            </a:r>
            <a:r>
              <a:rPr lang="en-US" altLang="zh-CN" smtClean="0"/>
              <a:t>f</a:t>
            </a:r>
            <a:r>
              <a:rPr lang="zh-CN" altLang="zh-CN" smtClean="0"/>
              <a:t>是一个符号函数表达式，其变量为</a:t>
            </a:r>
            <a:r>
              <a:rPr lang="en-US" altLang="zh-CN" smtClean="0"/>
              <a:t>x</a:t>
            </a:r>
            <a:r>
              <a:rPr lang="zh-CN" altLang="zh-CN" smtClean="0"/>
              <a:t>。求得的反函数</a:t>
            </a:r>
            <a:r>
              <a:rPr lang="en-US" altLang="zh-CN" smtClean="0"/>
              <a:t>g</a:t>
            </a:r>
            <a:r>
              <a:rPr lang="zh-CN" altLang="zh-CN" smtClean="0"/>
              <a:t>是一个满足</a:t>
            </a:r>
            <a:r>
              <a:rPr lang="en-US" altLang="zh-CN" smtClean="0"/>
              <a:t>g(f(x))=x</a:t>
            </a:r>
            <a:r>
              <a:rPr lang="zh-CN" altLang="zh-CN" smtClean="0"/>
              <a:t>的符号函数。</a:t>
            </a:r>
          </a:p>
          <a:p>
            <a:r>
              <a:rPr lang="en-US" altLang="zh-CN" smtClean="0"/>
              <a:t>&gt;&gt; syms x;</a:t>
            </a:r>
            <a:endParaRPr lang="zh-CN" altLang="zh-CN" smtClean="0"/>
          </a:p>
          <a:p>
            <a:r>
              <a:rPr lang="en-US" altLang="zh-CN" smtClean="0"/>
              <a:t>&gt;&gt; f=sym(2/sin(x));</a:t>
            </a:r>
            <a:endParaRPr lang="zh-CN" altLang="zh-CN" smtClean="0"/>
          </a:p>
          <a:p>
            <a:r>
              <a:rPr lang="en-US" altLang="zh-CN" smtClean="0"/>
              <a:t>&gt;&gt; finverse(f)</a:t>
            </a:r>
            <a:endParaRPr lang="zh-CN" altLang="zh-CN" smtClean="0"/>
          </a:p>
          <a:p>
            <a:r>
              <a:rPr lang="en-US" altLang="zh-CN" smtClean="0"/>
              <a:t>ans =</a:t>
            </a:r>
            <a:endParaRPr lang="zh-CN" altLang="zh-CN" smtClean="0"/>
          </a:p>
          <a:p>
            <a:r>
              <a:rPr lang="en-US" altLang="zh-CN" smtClean="0"/>
              <a:t>asin(2/x)</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2"/>
          <p:cNvSpPr>
            <a:spLocks noGrp="1"/>
          </p:cNvSpPr>
          <p:nvPr>
            <p:ph idx="1"/>
          </p:nvPr>
        </p:nvSpPr>
        <p:spPr>
          <a:xfrm>
            <a:off x="677863" y="687388"/>
            <a:ext cx="8596312" cy="3879850"/>
          </a:xfrm>
        </p:spPr>
        <p:txBody>
          <a:bodyPr/>
          <a:lstStyle/>
          <a:p>
            <a:r>
              <a:rPr lang="en-US" altLang="zh-CN" smtClean="0"/>
              <a:t>2. g=finverse(f,v):</a:t>
            </a:r>
            <a:r>
              <a:rPr lang="zh-CN" altLang="zh-CN" smtClean="0"/>
              <a:t>返回自变量</a:t>
            </a:r>
            <a:r>
              <a:rPr lang="en-US" altLang="zh-CN" smtClean="0"/>
              <a:t>v</a:t>
            </a:r>
            <a:r>
              <a:rPr lang="zh-CN" altLang="zh-CN" smtClean="0"/>
              <a:t>的符号函数</a:t>
            </a:r>
            <a:r>
              <a:rPr lang="en-US" altLang="zh-CN" smtClean="0"/>
              <a:t>f</a:t>
            </a:r>
            <a:r>
              <a:rPr lang="zh-CN" altLang="zh-CN" smtClean="0"/>
              <a:t>的反函数。求得的反函数</a:t>
            </a:r>
            <a:r>
              <a:rPr lang="en-US" altLang="zh-CN" smtClean="0"/>
              <a:t>g</a:t>
            </a:r>
            <a:r>
              <a:rPr lang="zh-CN" altLang="zh-CN" smtClean="0"/>
              <a:t>是一个满足</a:t>
            </a:r>
            <a:r>
              <a:rPr lang="en-US" altLang="zh-CN" smtClean="0"/>
              <a:t>g(f(v))=v</a:t>
            </a:r>
            <a:r>
              <a:rPr lang="zh-CN" altLang="zh-CN" smtClean="0"/>
              <a:t>的符号函数。当</a:t>
            </a:r>
            <a:r>
              <a:rPr lang="en-US" altLang="zh-CN" smtClean="0"/>
              <a:t>f</a:t>
            </a:r>
            <a:r>
              <a:rPr lang="zh-CN" altLang="zh-CN" smtClean="0"/>
              <a:t>包含不止一个符号变量时，往往调用这个格式。</a:t>
            </a:r>
          </a:p>
          <a:p>
            <a:r>
              <a:rPr lang="zh-CN" altLang="zh-CN" smtClean="0"/>
              <a:t>当</a:t>
            </a:r>
            <a:r>
              <a:rPr lang="en-US" altLang="zh-CN" smtClean="0"/>
              <a:t>finverse</a:t>
            </a:r>
            <a:r>
              <a:rPr lang="zh-CN" altLang="zh-CN" smtClean="0"/>
              <a:t>求得的解不惟一时，</a:t>
            </a:r>
            <a:r>
              <a:rPr lang="en-US" altLang="zh-CN" smtClean="0"/>
              <a:t>matlab</a:t>
            </a:r>
            <a:r>
              <a:rPr lang="zh-CN" altLang="zh-CN" smtClean="0"/>
              <a:t>会给出警告。</a:t>
            </a:r>
          </a:p>
          <a:p>
            <a:r>
              <a:rPr lang="en-US" altLang="zh-CN" smtClean="0"/>
              <a:t>&gt;&gt; syms x;</a:t>
            </a:r>
            <a:endParaRPr lang="zh-CN" altLang="zh-CN" smtClean="0"/>
          </a:p>
          <a:p>
            <a:r>
              <a:rPr lang="en-US" altLang="zh-CN" smtClean="0"/>
              <a:t>&gt;&gt; f=sym(x^2+1);</a:t>
            </a:r>
            <a:endParaRPr lang="zh-CN" altLang="zh-CN" smtClean="0"/>
          </a:p>
          <a:p>
            <a:r>
              <a:rPr lang="en-US" altLang="zh-CN" smtClean="0"/>
              <a:t>&gt;&gt; finverse(f)</a:t>
            </a:r>
            <a:endParaRPr lang="zh-CN" altLang="zh-CN" smtClean="0"/>
          </a:p>
          <a:p>
            <a:r>
              <a:rPr lang="en-US" altLang="zh-CN" smtClean="0"/>
              <a:t>ans =</a:t>
            </a:r>
            <a:endParaRPr lang="zh-CN" altLang="zh-CN" smtClean="0"/>
          </a:p>
          <a:p>
            <a:r>
              <a:rPr lang="en-US" altLang="zh-CN" smtClean="0"/>
              <a:t> (-1+x)^(1/2)</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a:lstStyle/>
          <a:p>
            <a:r>
              <a:rPr lang="en-US" altLang="zh-CN" b="1" smtClean="0"/>
              <a:t>3.1.1 </a:t>
            </a:r>
            <a:r>
              <a:rPr lang="zh-CN" altLang="zh-CN" b="1" smtClean="0"/>
              <a:t>符号对象的创建</a:t>
            </a:r>
            <a:br>
              <a:rPr lang="zh-CN" altLang="zh-CN" b="1" smtClean="0"/>
            </a:br>
            <a:endParaRPr lang="zh-CN" altLang="en-US" smtClean="0"/>
          </a:p>
        </p:txBody>
      </p:sp>
      <p:sp>
        <p:nvSpPr>
          <p:cNvPr id="103426" name="内容占位符 2"/>
          <p:cNvSpPr>
            <a:spLocks noGrp="1"/>
          </p:cNvSpPr>
          <p:nvPr>
            <p:ph idx="1"/>
          </p:nvPr>
        </p:nvSpPr>
        <p:spPr/>
        <p:txBody>
          <a:bodyPr/>
          <a:lstStyle/>
          <a:p>
            <a:r>
              <a:rPr lang="en-US" altLang="zh-CN" smtClean="0"/>
              <a:t>MATLAB</a:t>
            </a:r>
            <a:r>
              <a:rPr lang="zh-CN" altLang="zh-CN" smtClean="0"/>
              <a:t>提供了两个建立符号对象的函数：</a:t>
            </a:r>
            <a:r>
              <a:rPr lang="en-US" altLang="zh-CN" smtClean="0"/>
              <a:t>sym</a:t>
            </a:r>
            <a:r>
              <a:rPr lang="zh-CN" altLang="zh-CN" smtClean="0"/>
              <a:t>和</a:t>
            </a:r>
            <a:r>
              <a:rPr lang="en-US" altLang="zh-CN" smtClean="0"/>
              <a:t>syms</a:t>
            </a:r>
            <a:r>
              <a:rPr lang="zh-CN" altLang="zh-CN" smtClean="0"/>
              <a:t>，两个函数的用法不同。</a:t>
            </a:r>
          </a:p>
          <a:p>
            <a:r>
              <a:rPr lang="en-US" altLang="zh-CN" smtClean="0"/>
              <a:t>1. sym</a:t>
            </a:r>
            <a:r>
              <a:rPr lang="zh-CN" altLang="zh-CN" smtClean="0"/>
              <a:t>函数</a:t>
            </a:r>
          </a:p>
          <a:p>
            <a:r>
              <a:rPr lang="en-US" altLang="zh-CN" smtClean="0"/>
              <a:t>sym</a:t>
            </a:r>
            <a:r>
              <a:rPr lang="zh-CN" altLang="zh-CN" smtClean="0"/>
              <a:t>函数用来创建单个符号量，调用格式为：</a:t>
            </a:r>
          </a:p>
          <a:p>
            <a:r>
              <a:rPr lang="zh-CN" altLang="zh-CN" smtClean="0"/>
              <a:t>符号量名</a:t>
            </a:r>
            <a:r>
              <a:rPr lang="en-US" altLang="zh-CN" smtClean="0"/>
              <a:t>=sym(</a:t>
            </a:r>
            <a:r>
              <a:rPr lang="zh-CN" altLang="zh-CN" smtClean="0"/>
              <a:t>‘符号字符串’</a:t>
            </a:r>
            <a:r>
              <a:rPr lang="en-US" altLang="zh-CN" smtClean="0"/>
              <a:t>)</a:t>
            </a:r>
            <a:endParaRPr lang="zh-CN" altLang="zh-CN" smtClean="0"/>
          </a:p>
          <a:p>
            <a:r>
              <a:rPr lang="zh-CN" altLang="zh-CN" smtClean="0"/>
              <a:t>该函数可以建立一个符号量，符号字符串可以是常量、变量、函数或表达式。</a:t>
            </a:r>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r>
              <a:rPr lang="en-US" altLang="zh-CN" b="1" smtClean="0"/>
              <a:t>3.2.7 </a:t>
            </a:r>
            <a:r>
              <a:rPr lang="zh-CN" altLang="zh-CN" b="1" smtClean="0"/>
              <a:t>表达式替换函数</a:t>
            </a:r>
            <a:br>
              <a:rPr lang="zh-CN" altLang="zh-CN" b="1" smtClean="0"/>
            </a:br>
            <a:endParaRPr lang="zh-CN" altLang="en-US" smtClean="0"/>
          </a:p>
        </p:txBody>
      </p:sp>
      <p:sp>
        <p:nvSpPr>
          <p:cNvPr id="49154" name="内容占位符 2"/>
          <p:cNvSpPr>
            <a:spLocks noGrp="1"/>
          </p:cNvSpPr>
          <p:nvPr>
            <p:ph idx="1"/>
          </p:nvPr>
        </p:nvSpPr>
        <p:spPr>
          <a:xfrm>
            <a:off x="677863" y="1624013"/>
            <a:ext cx="8596312" cy="4418012"/>
          </a:xfrm>
        </p:spPr>
        <p:txBody>
          <a:bodyPr/>
          <a:lstStyle/>
          <a:p>
            <a:r>
              <a:rPr lang="en-US" altLang="zh-CN" smtClean="0"/>
              <a:t>(1)subs(s) </a:t>
            </a:r>
            <a:r>
              <a:rPr lang="zh-CN" altLang="zh-CN" smtClean="0"/>
              <a:t>用赋值语句中给定值替换表达式中所有同名变量；</a:t>
            </a:r>
            <a:r>
              <a:rPr lang="en-US" altLang="zh-CN" smtClean="0"/>
              <a:t> </a:t>
            </a:r>
            <a:endParaRPr lang="zh-CN" altLang="zh-CN" smtClean="0"/>
          </a:p>
          <a:p>
            <a:r>
              <a:rPr lang="en-US" altLang="zh-CN" smtClean="0"/>
              <a:t>(2)subs (s, old, new) </a:t>
            </a:r>
            <a:r>
              <a:rPr lang="zh-CN" altLang="zh-CN" smtClean="0"/>
              <a:t>用符号或数值变量</a:t>
            </a:r>
            <a:r>
              <a:rPr lang="en-US" altLang="zh-CN" smtClean="0"/>
              <a:t>new</a:t>
            </a:r>
            <a:r>
              <a:rPr lang="zh-CN" altLang="zh-CN" smtClean="0"/>
              <a:t>替换</a:t>
            </a:r>
            <a:r>
              <a:rPr lang="en-US" altLang="zh-CN" smtClean="0"/>
              <a:t>s</a:t>
            </a:r>
            <a:r>
              <a:rPr lang="zh-CN" altLang="zh-CN" smtClean="0"/>
              <a:t>中的符号变量</a:t>
            </a:r>
            <a:r>
              <a:rPr lang="en-US" altLang="zh-CN" smtClean="0"/>
              <a:t>old</a:t>
            </a:r>
            <a:r>
              <a:rPr lang="zh-CN" altLang="zh-CN" smtClean="0"/>
              <a:t>符号表达式的替换求值函数。</a:t>
            </a:r>
          </a:p>
          <a:p>
            <a:r>
              <a:rPr lang="zh-CN" altLang="zh-CN" smtClean="0"/>
              <a:t>常用格式：</a:t>
            </a:r>
          </a:p>
          <a:p>
            <a:r>
              <a:rPr lang="en-US" altLang="zh-CN" smtClean="0"/>
              <a:t>subs(f) 		(</a:t>
            </a:r>
            <a:r>
              <a:rPr lang="zh-CN" altLang="zh-CN" smtClean="0"/>
              <a:t>求符号表达式</a:t>
            </a:r>
            <a:r>
              <a:rPr lang="en-US" altLang="zh-CN" smtClean="0"/>
              <a:t>f</a:t>
            </a:r>
            <a:r>
              <a:rPr lang="zh-CN" altLang="zh-CN" smtClean="0"/>
              <a:t>的值</a:t>
            </a:r>
            <a:r>
              <a:rPr lang="en-US" altLang="zh-CN" smtClean="0"/>
              <a:t>)</a:t>
            </a:r>
            <a:endParaRPr lang="zh-CN" altLang="zh-CN" smtClean="0"/>
          </a:p>
          <a:p>
            <a:r>
              <a:rPr lang="en-US" altLang="zh-CN" smtClean="0"/>
              <a:t>subs(f,a) 	    (</a:t>
            </a:r>
            <a:r>
              <a:rPr lang="zh-CN" altLang="zh-CN" smtClean="0"/>
              <a:t>用</a:t>
            </a:r>
            <a:r>
              <a:rPr lang="en-US" altLang="zh-CN" smtClean="0"/>
              <a:t>a</a:t>
            </a:r>
            <a:r>
              <a:rPr lang="zh-CN" altLang="zh-CN" smtClean="0"/>
              <a:t>替换</a:t>
            </a:r>
            <a:r>
              <a:rPr lang="en-US" altLang="zh-CN" smtClean="0"/>
              <a:t>f</a:t>
            </a:r>
            <a:r>
              <a:rPr lang="zh-CN" altLang="zh-CN" smtClean="0"/>
              <a:t>中的默认变量</a:t>
            </a:r>
            <a:r>
              <a:rPr lang="en-US" altLang="zh-CN" smtClean="0"/>
              <a:t>x</a:t>
            </a:r>
            <a:r>
              <a:rPr lang="zh-CN" altLang="zh-CN" smtClean="0"/>
              <a:t>，并求值</a:t>
            </a:r>
            <a:r>
              <a:rPr lang="en-US" altLang="zh-CN" smtClean="0"/>
              <a:t>)</a:t>
            </a:r>
            <a:endParaRPr lang="zh-CN" altLang="zh-CN" smtClean="0"/>
          </a:p>
          <a:p>
            <a:r>
              <a:rPr lang="en-US" altLang="zh-CN" smtClean="0"/>
              <a:t>subs(f,x,a) 	(</a:t>
            </a:r>
            <a:r>
              <a:rPr lang="zh-CN" altLang="zh-CN" smtClean="0"/>
              <a:t>用</a:t>
            </a:r>
            <a:r>
              <a:rPr lang="en-US" altLang="zh-CN" smtClean="0"/>
              <a:t>a</a:t>
            </a:r>
            <a:r>
              <a:rPr lang="zh-CN" altLang="zh-CN" smtClean="0"/>
              <a:t>替换</a:t>
            </a:r>
            <a:r>
              <a:rPr lang="en-US" altLang="zh-CN" smtClean="0"/>
              <a:t>f</a:t>
            </a:r>
            <a:r>
              <a:rPr lang="zh-CN" altLang="zh-CN" smtClean="0"/>
              <a:t>中的指定变量</a:t>
            </a:r>
            <a:r>
              <a:rPr lang="en-US" altLang="zh-CN" smtClean="0"/>
              <a:t>x</a:t>
            </a:r>
            <a:r>
              <a:rPr lang="zh-CN" altLang="zh-CN" smtClean="0"/>
              <a:t>，并求值</a:t>
            </a:r>
            <a:r>
              <a:rPr lang="en-US" altLang="zh-CN" smtClean="0"/>
              <a:t>)</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649288" y="768350"/>
            <a:ext cx="8597900" cy="5345113"/>
          </a:xfrm>
        </p:spPr>
        <p:txBody>
          <a:bodyPr/>
          <a:lstStyle/>
          <a:p>
            <a:r>
              <a:rPr lang="zh-CN" altLang="zh-CN" smtClean="0"/>
              <a:t>【例</a:t>
            </a:r>
            <a:r>
              <a:rPr lang="en-US" altLang="zh-CN" smtClean="0"/>
              <a:t>3-19</a:t>
            </a:r>
            <a:r>
              <a:rPr lang="zh-CN" altLang="zh-CN" smtClean="0"/>
              <a:t>】表达式替换函数演示</a:t>
            </a:r>
          </a:p>
          <a:p>
            <a:r>
              <a:rPr lang="en-US" altLang="zh-CN" smtClean="0"/>
              <a:t>(1)</a:t>
            </a:r>
            <a:r>
              <a:rPr lang="zh-CN" altLang="zh-CN" smtClean="0"/>
              <a:t>将表达式</a:t>
            </a:r>
            <a:r>
              <a:rPr lang="en-US" altLang="zh-CN" smtClean="0"/>
              <a:t>x^2+y^2</a:t>
            </a:r>
            <a:r>
              <a:rPr lang="zh-CN" altLang="zh-CN" smtClean="0"/>
              <a:t>中</a:t>
            </a:r>
            <a:r>
              <a:rPr lang="en-US" altLang="zh-CN" smtClean="0"/>
              <a:t>x</a:t>
            </a:r>
            <a:r>
              <a:rPr lang="zh-CN" altLang="zh-CN" smtClean="0"/>
              <a:t>取值为</a:t>
            </a:r>
            <a:r>
              <a:rPr lang="en-US" altLang="zh-CN" smtClean="0"/>
              <a:t>2</a:t>
            </a:r>
            <a:endParaRPr lang="zh-CN" altLang="zh-CN" smtClean="0"/>
          </a:p>
          <a:p>
            <a:r>
              <a:rPr lang="en-US" altLang="zh-CN" smtClean="0"/>
              <a:t>  </a:t>
            </a:r>
            <a:r>
              <a:rPr lang="zh-CN" altLang="zh-CN" smtClean="0"/>
              <a:t>       syms x y;</a:t>
            </a:r>
          </a:p>
          <a:p>
            <a:r>
              <a:rPr lang="zh-CN" altLang="zh-CN" smtClean="0"/>
              <a:t>       f=x^2+y^2; </a:t>
            </a:r>
          </a:p>
          <a:p>
            <a:r>
              <a:rPr lang="zh-CN" altLang="zh-CN" smtClean="0"/>
              <a:t>       subs(f,x,2) </a:t>
            </a:r>
          </a:p>
          <a:p>
            <a:r>
              <a:rPr lang="en-US" altLang="zh-CN" smtClean="0"/>
              <a:t>(2)</a:t>
            </a:r>
            <a:r>
              <a:rPr lang="zh-CN" altLang="zh-CN" smtClean="0"/>
              <a:t>同时对两个或多个变量取值求解</a:t>
            </a:r>
          </a:p>
          <a:p>
            <a:r>
              <a:rPr lang="en-US" altLang="zh-CN" smtClean="0"/>
              <a:t>syms x y ; </a:t>
            </a:r>
            <a:endParaRPr lang="zh-CN" altLang="zh-CN" smtClean="0"/>
          </a:p>
          <a:p>
            <a:r>
              <a:rPr lang="en-US" altLang="zh-CN" smtClean="0"/>
              <a:t>f=x^2+y^2; </a:t>
            </a:r>
            <a:endParaRPr lang="zh-CN" altLang="zh-CN" smtClean="0"/>
          </a:p>
          <a:p>
            <a:r>
              <a:rPr lang="en-US" altLang="zh-CN" smtClean="0"/>
              <a:t>subs(f,[x,y],[1,2])	   %</a:t>
            </a:r>
            <a:r>
              <a:rPr lang="zh-CN" altLang="zh-CN" smtClean="0"/>
              <a:t>同时替换两个变量并求值</a:t>
            </a:r>
          </a:p>
          <a:p>
            <a:r>
              <a:rPr lang="en-US" altLang="zh-CN" smtClean="0"/>
              <a:t>subs(f,[x,y],[a+b,a-b])  %</a:t>
            </a:r>
            <a:r>
              <a:rPr lang="zh-CN" altLang="zh-CN" smtClean="0"/>
              <a:t>方括号换成大花括号也可以</a:t>
            </a:r>
          </a:p>
          <a:p>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lang="en-US" altLang="zh-CN" b="1" smtClean="0"/>
              <a:t>3.3 </a:t>
            </a:r>
            <a:r>
              <a:rPr lang="zh-CN" altLang="zh-CN" b="1" smtClean="0"/>
              <a:t>符号运算精度</a:t>
            </a:r>
            <a:br>
              <a:rPr lang="zh-CN" altLang="zh-CN" b="1" smtClean="0"/>
            </a:br>
            <a:endParaRPr lang="zh-CN" altLang="en-US" smtClean="0"/>
          </a:p>
        </p:txBody>
      </p:sp>
      <p:sp>
        <p:nvSpPr>
          <p:cNvPr id="51202" name="内容占位符 2"/>
          <p:cNvSpPr>
            <a:spLocks noGrp="1"/>
          </p:cNvSpPr>
          <p:nvPr>
            <p:ph idx="1"/>
          </p:nvPr>
        </p:nvSpPr>
        <p:spPr>
          <a:xfrm>
            <a:off x="677863" y="1582738"/>
            <a:ext cx="8596312" cy="4459287"/>
          </a:xfrm>
        </p:spPr>
        <p:txBody>
          <a:bodyPr/>
          <a:lstStyle/>
          <a:p>
            <a:r>
              <a:rPr lang="en-US" altLang="zh-CN" smtClean="0"/>
              <a:t>MATLAB</a:t>
            </a:r>
            <a:r>
              <a:rPr lang="zh-CN" altLang="zh-CN" smtClean="0"/>
              <a:t>提供了三种计算精度：浮点运算的数值算法，精确运算的符号算法和可控精度的算法。</a:t>
            </a:r>
          </a:p>
          <a:p>
            <a:r>
              <a:rPr lang="en-US" altLang="zh-CN" smtClean="0"/>
              <a:t>1. </a:t>
            </a:r>
            <a:r>
              <a:rPr lang="zh-CN" altLang="zh-CN" smtClean="0"/>
              <a:t>浮点运算的数值算法</a:t>
            </a:r>
          </a:p>
          <a:p>
            <a:r>
              <a:rPr lang="zh-CN" altLang="zh-CN" smtClean="0"/>
              <a:t>浮点运算的数值算法是运算速度最快的运算方法，由于在计算机中以二进制进行寸储，</a:t>
            </a:r>
            <a:endParaRPr lang="en-US" altLang="zh-CN" smtClean="0"/>
          </a:p>
          <a:p>
            <a:r>
              <a:rPr lang="en-US" altLang="zh-CN" smtClean="0"/>
              <a:t>2. </a:t>
            </a:r>
            <a:r>
              <a:rPr lang="zh-CN" altLang="zh-CN" smtClean="0"/>
              <a:t>精确运算的符号算法</a:t>
            </a:r>
          </a:p>
          <a:p>
            <a:r>
              <a:rPr lang="zh-CN" altLang="zh-CN" smtClean="0"/>
              <a:t>精确运算速度较慢，但精确。计算时取近似值，不可避免的会产生误差。</a:t>
            </a:r>
            <a:endParaRPr lang="en-US" altLang="zh-CN" smtClean="0"/>
          </a:p>
          <a:p>
            <a:r>
              <a:rPr lang="en-US" altLang="zh-CN" smtClean="0"/>
              <a:t>3. </a:t>
            </a:r>
            <a:r>
              <a:rPr lang="zh-CN" altLang="zh-CN" smtClean="0"/>
              <a:t>可控精度的算法</a:t>
            </a:r>
          </a:p>
          <a:p>
            <a:r>
              <a:rPr lang="zh-CN" altLang="zh-CN" smtClean="0"/>
              <a:t>可控精度的算法通过规定有效数字位数控制精度，位数不同精度也不同。</a:t>
            </a:r>
          </a:p>
          <a:p>
            <a:r>
              <a:rPr lang="en-US" altLang="zh-CN" smtClean="0"/>
              <a:t>digits(n)	</a:t>
            </a:r>
            <a:r>
              <a:rPr lang="zh-CN" altLang="zh-CN" smtClean="0"/>
              <a:t>规定参加运算有效数字的位数，</a:t>
            </a:r>
            <a:r>
              <a:rPr lang="en-US" altLang="zh-CN" smtClean="0"/>
              <a:t>MATLAB</a:t>
            </a:r>
            <a:r>
              <a:rPr lang="zh-CN" altLang="zh-CN" smtClean="0"/>
              <a:t>默认值为</a:t>
            </a:r>
            <a:r>
              <a:rPr lang="en-US" altLang="zh-CN" smtClean="0"/>
              <a:t>32</a:t>
            </a:r>
            <a:r>
              <a:rPr lang="zh-CN" altLang="zh-CN" smtClean="0"/>
              <a:t>。</a:t>
            </a:r>
          </a:p>
          <a:p>
            <a:r>
              <a:rPr lang="en-US" altLang="zh-CN" smtClean="0"/>
              <a:t>vpa(s)</a:t>
            </a:r>
            <a:r>
              <a:rPr lang="zh-CN" altLang="zh-CN" smtClean="0"/>
              <a:t>在</a:t>
            </a:r>
            <a:r>
              <a:rPr lang="en-US" altLang="zh-CN" smtClean="0"/>
              <a:t>digits(n)</a:t>
            </a:r>
            <a:r>
              <a:rPr lang="zh-CN" altLang="zh-CN" smtClean="0"/>
              <a:t>控制下计算指定精度的</a:t>
            </a:r>
            <a:r>
              <a:rPr lang="en-US" altLang="zh-CN" smtClean="0"/>
              <a:t>s</a:t>
            </a:r>
            <a:r>
              <a:rPr lang="zh-CN" altLang="zh-CN" smtClean="0"/>
              <a:t>，如果</a:t>
            </a:r>
            <a:r>
              <a:rPr lang="en-US" altLang="zh-CN" smtClean="0"/>
              <a:t>n</a:t>
            </a:r>
            <a:r>
              <a:rPr lang="zh-CN" altLang="zh-CN" smtClean="0"/>
              <a:t>未指定则默认</a:t>
            </a:r>
            <a:r>
              <a:rPr lang="en-US" altLang="zh-CN" smtClean="0"/>
              <a:t>32</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r>
              <a:rPr lang="en-US" altLang="zh-CN" b="1" smtClean="0"/>
              <a:t>3.4 </a:t>
            </a:r>
            <a:r>
              <a:rPr lang="zh-CN" altLang="zh-CN" b="1" smtClean="0"/>
              <a:t>符号矩阵的计算</a:t>
            </a:r>
            <a:br>
              <a:rPr lang="zh-CN" altLang="zh-CN" b="1" smtClean="0"/>
            </a:br>
            <a:endParaRPr lang="zh-CN" altLang="en-US" smtClean="0"/>
          </a:p>
        </p:txBody>
      </p:sp>
      <p:sp>
        <p:nvSpPr>
          <p:cNvPr id="52226" name="内容占位符 2"/>
          <p:cNvSpPr>
            <a:spLocks noGrp="1"/>
          </p:cNvSpPr>
          <p:nvPr>
            <p:ph idx="1"/>
          </p:nvPr>
        </p:nvSpPr>
        <p:spPr>
          <a:xfrm>
            <a:off x="677863" y="1733550"/>
            <a:ext cx="8596312" cy="4308475"/>
          </a:xfrm>
        </p:spPr>
        <p:txBody>
          <a:bodyPr/>
          <a:lstStyle/>
          <a:p>
            <a:r>
              <a:rPr lang="zh-CN" altLang="zh-CN" smtClean="0"/>
              <a:t>在进行符号矩阵的计算时，很多方面在形式上同数值计算都是相同的，不必再去重新学习一套关于符号运算的新规则。在这里介绍的符号矩阵运算在形式上与数值计算中的运算十分相似，容易掌握。</a:t>
            </a:r>
          </a:p>
          <a:p>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lang="en-US" altLang="zh-CN" b="1" smtClean="0"/>
              <a:t>3.4.1 </a:t>
            </a:r>
            <a:r>
              <a:rPr lang="zh-CN" altLang="zh-CN" b="1" smtClean="0"/>
              <a:t>基本代数运算</a:t>
            </a:r>
            <a:br>
              <a:rPr lang="zh-CN" altLang="zh-CN" b="1" smtClean="0"/>
            </a:br>
            <a:endParaRPr lang="zh-CN" altLang="en-US" smtClean="0"/>
          </a:p>
        </p:txBody>
      </p:sp>
      <p:sp>
        <p:nvSpPr>
          <p:cNvPr id="3" name="内容占位符 2"/>
          <p:cNvSpPr>
            <a:spLocks noGrp="1"/>
          </p:cNvSpPr>
          <p:nvPr>
            <p:ph idx="1"/>
          </p:nvPr>
        </p:nvSpPr>
        <p:spPr>
          <a:xfrm>
            <a:off x="677863" y="1338263"/>
            <a:ext cx="8596312" cy="4703762"/>
          </a:xfrm>
        </p:spPr>
        <p:txBody>
          <a:bodyPr rtlCol="0">
            <a:normAutofit fontScale="92500" lnSpcReduction="20000"/>
          </a:bodyPr>
          <a:lstStyle/>
          <a:p>
            <a:pPr fontAlgn="auto">
              <a:spcAft>
                <a:spcPts val="0"/>
              </a:spcAft>
              <a:buFont typeface="Wingdings 3" charset="2"/>
              <a:buChar char=""/>
              <a:defRPr/>
            </a:pPr>
            <a:r>
              <a:rPr lang="zh-CN" altLang="zh-CN" dirty="0">
                <a:solidFill>
                  <a:schemeClr val="tx1">
                    <a:lumMod val="75000"/>
                    <a:lumOff val="25000"/>
                  </a:schemeClr>
                </a:solidFill>
              </a:rPr>
              <a:t>在</a:t>
            </a:r>
            <a:r>
              <a:rPr lang="en-US" altLang="zh-CN" dirty="0">
                <a:solidFill>
                  <a:schemeClr val="tx1">
                    <a:lumMod val="75000"/>
                    <a:lumOff val="25000"/>
                  </a:schemeClr>
                </a:solidFill>
              </a:rPr>
              <a:t>MATLAB</a:t>
            </a:r>
            <a:r>
              <a:rPr lang="zh-CN" altLang="zh-CN" dirty="0">
                <a:solidFill>
                  <a:schemeClr val="tx1">
                    <a:lumMod val="75000"/>
                    <a:lumOff val="25000"/>
                  </a:schemeClr>
                </a:solidFill>
              </a:rPr>
              <a:t>中，符号对象的代数运算和双精度运算从形式上看是一样的，由于</a:t>
            </a:r>
            <a:r>
              <a:rPr lang="en-US" altLang="zh-CN" dirty="0">
                <a:solidFill>
                  <a:schemeClr val="tx1">
                    <a:lumMod val="75000"/>
                    <a:lumOff val="25000"/>
                  </a:schemeClr>
                </a:solidFill>
              </a:rPr>
              <a:t>MATLAB</a:t>
            </a:r>
            <a:r>
              <a:rPr lang="zh-CN" altLang="zh-CN" dirty="0">
                <a:solidFill>
                  <a:schemeClr val="tx1">
                    <a:lumMod val="75000"/>
                    <a:lumOff val="25000"/>
                  </a:schemeClr>
                </a:solidFill>
              </a:rPr>
              <a:t>中采用了符号的重载，用于双精度运算的运算符同样可以用于符号对象。</a:t>
            </a:r>
          </a:p>
          <a:p>
            <a:pPr fontAlgn="auto">
              <a:spcAft>
                <a:spcPts val="0"/>
              </a:spcAft>
              <a:buFont typeface="Wingdings 3" charset="2"/>
              <a:buChar char=""/>
              <a:defRPr/>
            </a:pPr>
            <a:r>
              <a:rPr lang="zh-CN" altLang="zh-CN" dirty="0">
                <a:solidFill>
                  <a:schemeClr val="tx1">
                    <a:lumMod val="75000"/>
                    <a:lumOff val="25000"/>
                  </a:schemeClr>
                </a:solidFill>
              </a:rPr>
              <a:t>【例</a:t>
            </a:r>
            <a:r>
              <a:rPr lang="en-US" altLang="zh-CN" dirty="0">
                <a:solidFill>
                  <a:schemeClr val="tx1">
                    <a:lumMod val="75000"/>
                    <a:lumOff val="25000"/>
                  </a:schemeClr>
                </a:solidFill>
              </a:rPr>
              <a:t>3-26</a:t>
            </a:r>
            <a:r>
              <a:rPr lang="zh-CN" altLang="zh-CN" dirty="0">
                <a:solidFill>
                  <a:schemeClr val="tx1">
                    <a:lumMod val="75000"/>
                    <a:lumOff val="25000"/>
                  </a:schemeClr>
                </a:solidFill>
              </a:rPr>
              <a:t>】计算符号矩阵的指数，输入指令如下所示：</a:t>
            </a:r>
          </a:p>
          <a:p>
            <a:pPr fontAlgn="auto">
              <a:spcAft>
                <a:spcPts val="0"/>
              </a:spcAft>
              <a:buFont typeface="Wingdings 3" charset="2"/>
              <a:buChar char=""/>
              <a:defRPr/>
            </a:pPr>
            <a:r>
              <a:rPr lang="en-US" altLang="zh-CN" dirty="0">
                <a:solidFill>
                  <a:schemeClr val="tx1">
                    <a:lumMod val="75000"/>
                    <a:lumOff val="25000"/>
                  </a:schemeClr>
                </a:solidFill>
              </a:rPr>
              <a:t>&gt;&gt; A=</a:t>
            </a:r>
            <a:r>
              <a:rPr lang="en-US" altLang="zh-CN" dirty="0" err="1">
                <a:solidFill>
                  <a:schemeClr val="tx1">
                    <a:lumMod val="75000"/>
                    <a:lumOff val="25000"/>
                  </a:schemeClr>
                </a:solidFill>
              </a:rPr>
              <a:t>sym</a:t>
            </a:r>
            <a:r>
              <a:rPr lang="en-US" altLang="zh-CN" dirty="0">
                <a:solidFill>
                  <a:schemeClr val="tx1">
                    <a:lumMod val="75000"/>
                    <a:lumOff val="25000"/>
                  </a:schemeClr>
                </a:solidFill>
              </a:rPr>
              <a:t>('[1 2 3;4 5 6;7 8 9]');           %</a:t>
            </a:r>
            <a:r>
              <a:rPr lang="zh-CN" altLang="zh-CN" dirty="0">
                <a:solidFill>
                  <a:schemeClr val="tx1">
                    <a:lumMod val="75000"/>
                    <a:lumOff val="25000"/>
                  </a:schemeClr>
                </a:solidFill>
              </a:rPr>
              <a:t>定义符号矩阵</a:t>
            </a:r>
          </a:p>
          <a:p>
            <a:pPr fontAlgn="auto">
              <a:spcAft>
                <a:spcPts val="0"/>
              </a:spcAft>
              <a:buFont typeface="Wingdings 3" charset="2"/>
              <a:buChar char=""/>
              <a:defRPr/>
            </a:pPr>
            <a:r>
              <a:rPr lang="en-US" altLang="zh-CN" dirty="0">
                <a:solidFill>
                  <a:schemeClr val="tx1">
                    <a:lumMod val="75000"/>
                    <a:lumOff val="25000"/>
                  </a:schemeClr>
                </a:solidFill>
              </a:rPr>
              <a:t>&gt;&gt;B=</a:t>
            </a:r>
            <a:r>
              <a:rPr lang="en-US" altLang="zh-CN" dirty="0" err="1">
                <a:solidFill>
                  <a:schemeClr val="tx1">
                    <a:lumMod val="75000"/>
                    <a:lumOff val="25000"/>
                  </a:schemeClr>
                </a:solidFill>
              </a:rPr>
              <a:t>exp</a:t>
            </a:r>
            <a:r>
              <a:rPr lang="en-US" altLang="zh-CN" dirty="0">
                <a:solidFill>
                  <a:schemeClr val="tx1">
                    <a:lumMod val="75000"/>
                    <a:lumOff val="25000"/>
                  </a:schemeClr>
                </a:solidFill>
              </a:rPr>
              <a:t>(A)</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输出结果如下：</a:t>
            </a:r>
          </a:p>
          <a:p>
            <a:pPr fontAlgn="auto">
              <a:spcAft>
                <a:spcPts val="0"/>
              </a:spcAft>
              <a:buFont typeface="Wingdings 3" charset="2"/>
              <a:buChar char=""/>
              <a:defRPr/>
            </a:pPr>
            <a:r>
              <a:rPr lang="en-US" altLang="zh-CN" dirty="0">
                <a:solidFill>
                  <a:schemeClr val="tx1">
                    <a:lumMod val="75000"/>
                    <a:lumOff val="25000"/>
                  </a:schemeClr>
                </a:solidFill>
              </a:rPr>
              <a:t>A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[ 1, 2, 3]</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[ 4, 5, 6]</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[ 7, 8, 9]</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B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exp</a:t>
            </a:r>
            <a:r>
              <a:rPr lang="en-US" altLang="zh-CN" dirty="0">
                <a:solidFill>
                  <a:schemeClr val="tx1">
                    <a:lumMod val="75000"/>
                    <a:lumOff val="25000"/>
                  </a:schemeClr>
                </a:solidFill>
              </a:rPr>
              <a:t>(1), </a:t>
            </a:r>
            <a:r>
              <a:rPr lang="en-US" altLang="zh-CN" dirty="0" err="1">
                <a:solidFill>
                  <a:schemeClr val="tx1">
                    <a:lumMod val="75000"/>
                    <a:lumOff val="25000"/>
                  </a:schemeClr>
                </a:solidFill>
              </a:rPr>
              <a:t>exp</a:t>
            </a:r>
            <a:r>
              <a:rPr lang="en-US" altLang="zh-CN" dirty="0">
                <a:solidFill>
                  <a:schemeClr val="tx1">
                    <a:lumMod val="75000"/>
                    <a:lumOff val="25000"/>
                  </a:schemeClr>
                </a:solidFill>
              </a:rPr>
              <a:t>(2), </a:t>
            </a:r>
            <a:r>
              <a:rPr lang="en-US" altLang="zh-CN" dirty="0" err="1">
                <a:solidFill>
                  <a:schemeClr val="tx1">
                    <a:lumMod val="75000"/>
                    <a:lumOff val="25000"/>
                  </a:schemeClr>
                </a:solidFill>
              </a:rPr>
              <a:t>exp</a:t>
            </a:r>
            <a:r>
              <a:rPr lang="en-US" altLang="zh-CN" dirty="0">
                <a:solidFill>
                  <a:schemeClr val="tx1">
                    <a:lumMod val="75000"/>
                    <a:lumOff val="25000"/>
                  </a:schemeClr>
                </a:solidFill>
              </a:rPr>
              <a:t>(3)]</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exp</a:t>
            </a:r>
            <a:r>
              <a:rPr lang="en-US" altLang="zh-CN" dirty="0">
                <a:solidFill>
                  <a:schemeClr val="tx1">
                    <a:lumMod val="75000"/>
                    <a:lumOff val="25000"/>
                  </a:schemeClr>
                </a:solidFill>
              </a:rPr>
              <a:t>(4), </a:t>
            </a:r>
            <a:r>
              <a:rPr lang="en-US" altLang="zh-CN" dirty="0" err="1">
                <a:solidFill>
                  <a:schemeClr val="tx1">
                    <a:lumMod val="75000"/>
                    <a:lumOff val="25000"/>
                  </a:schemeClr>
                </a:solidFill>
              </a:rPr>
              <a:t>exp</a:t>
            </a:r>
            <a:r>
              <a:rPr lang="en-US" altLang="zh-CN" dirty="0">
                <a:solidFill>
                  <a:schemeClr val="tx1">
                    <a:lumMod val="75000"/>
                    <a:lumOff val="25000"/>
                  </a:schemeClr>
                </a:solidFill>
              </a:rPr>
              <a:t>(5), </a:t>
            </a:r>
            <a:r>
              <a:rPr lang="en-US" altLang="zh-CN" dirty="0" err="1">
                <a:solidFill>
                  <a:schemeClr val="tx1">
                    <a:lumMod val="75000"/>
                    <a:lumOff val="25000"/>
                  </a:schemeClr>
                </a:solidFill>
              </a:rPr>
              <a:t>exp</a:t>
            </a:r>
            <a:r>
              <a:rPr lang="en-US" altLang="zh-CN" dirty="0">
                <a:solidFill>
                  <a:schemeClr val="tx1">
                    <a:lumMod val="75000"/>
                    <a:lumOff val="25000"/>
                  </a:schemeClr>
                </a:solidFill>
              </a:rPr>
              <a:t>(6)]</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 </a:t>
            </a:r>
            <a:r>
              <a:rPr lang="en-US" altLang="zh-CN" dirty="0" err="1">
                <a:solidFill>
                  <a:schemeClr val="tx1">
                    <a:lumMod val="75000"/>
                    <a:lumOff val="25000"/>
                  </a:schemeClr>
                </a:solidFill>
              </a:rPr>
              <a:t>exp</a:t>
            </a:r>
            <a:r>
              <a:rPr lang="en-US" altLang="zh-CN" dirty="0">
                <a:solidFill>
                  <a:schemeClr val="tx1">
                    <a:lumMod val="75000"/>
                    <a:lumOff val="25000"/>
                  </a:schemeClr>
                </a:solidFill>
              </a:rPr>
              <a:t>(7), </a:t>
            </a:r>
            <a:r>
              <a:rPr lang="en-US" altLang="zh-CN" dirty="0" err="1">
                <a:solidFill>
                  <a:schemeClr val="tx1">
                    <a:lumMod val="75000"/>
                    <a:lumOff val="25000"/>
                  </a:schemeClr>
                </a:solidFill>
              </a:rPr>
              <a:t>exp</a:t>
            </a:r>
            <a:r>
              <a:rPr lang="en-US" altLang="zh-CN" dirty="0">
                <a:solidFill>
                  <a:schemeClr val="tx1">
                    <a:lumMod val="75000"/>
                    <a:lumOff val="25000"/>
                  </a:schemeClr>
                </a:solidFill>
              </a:rPr>
              <a:t>(8), </a:t>
            </a:r>
            <a:r>
              <a:rPr lang="en-US" altLang="zh-CN" dirty="0" err="1">
                <a:solidFill>
                  <a:schemeClr val="tx1">
                    <a:lumMod val="75000"/>
                    <a:lumOff val="25000"/>
                  </a:schemeClr>
                </a:solidFill>
              </a:rPr>
              <a:t>exp</a:t>
            </a:r>
            <a:r>
              <a:rPr lang="en-US" altLang="zh-CN" dirty="0">
                <a:solidFill>
                  <a:schemeClr val="tx1">
                    <a:lumMod val="75000"/>
                    <a:lumOff val="25000"/>
                  </a:schemeClr>
                </a:solidFill>
              </a:rPr>
              <a:t>(9)]</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lang="en-US" altLang="zh-CN" b="1" smtClean="0"/>
              <a:t>3.4.2 </a:t>
            </a:r>
            <a:r>
              <a:rPr lang="zh-CN" altLang="zh-CN" b="1" smtClean="0"/>
              <a:t>线性代数运算</a:t>
            </a:r>
            <a:br>
              <a:rPr lang="zh-CN" altLang="zh-CN" b="1" smtClean="0"/>
            </a:br>
            <a:endParaRPr lang="zh-CN" altLang="en-US" smtClean="0"/>
          </a:p>
        </p:txBody>
      </p:sp>
      <p:sp>
        <p:nvSpPr>
          <p:cNvPr id="54274" name="内容占位符 2"/>
          <p:cNvSpPr>
            <a:spLocks noGrp="1"/>
          </p:cNvSpPr>
          <p:nvPr>
            <p:ph idx="1"/>
          </p:nvPr>
        </p:nvSpPr>
        <p:spPr>
          <a:xfrm>
            <a:off x="677863" y="1255713"/>
            <a:ext cx="8596312" cy="4786312"/>
          </a:xfrm>
        </p:spPr>
        <p:txBody>
          <a:bodyPr/>
          <a:lstStyle/>
          <a:p>
            <a:r>
              <a:rPr lang="zh-CN" altLang="zh-CN" smtClean="0"/>
              <a:t>符号对象的线性代数运算和双精度的线性代数运算一样，有以下几种函数指令，如表</a:t>
            </a:r>
            <a:r>
              <a:rPr lang="en-US" altLang="zh-CN" smtClean="0"/>
              <a:t>3-4</a:t>
            </a:r>
            <a:r>
              <a:rPr lang="zh-CN" altLang="zh-CN" smtClean="0"/>
              <a:t>。</a:t>
            </a:r>
          </a:p>
          <a:p>
            <a:r>
              <a:rPr lang="zh-CN" altLang="zh-CN" smtClean="0"/>
              <a:t>表</a:t>
            </a:r>
            <a:r>
              <a:rPr lang="en-US" altLang="zh-CN" smtClean="0"/>
              <a:t>3-4 </a:t>
            </a:r>
            <a:r>
              <a:rPr lang="zh-CN" altLang="zh-CN" smtClean="0"/>
              <a:t>符号矩阵线性运算函数</a:t>
            </a:r>
          </a:p>
          <a:p>
            <a:endParaRPr lang="zh-CN" altLang="en-US" smtClean="0"/>
          </a:p>
        </p:txBody>
      </p:sp>
      <p:graphicFrame>
        <p:nvGraphicFramePr>
          <p:cNvPr id="4" name="表格 3"/>
          <p:cNvGraphicFramePr>
            <a:graphicFrameLocks noGrp="1"/>
          </p:cNvGraphicFramePr>
          <p:nvPr/>
        </p:nvGraphicFramePr>
        <p:xfrm>
          <a:off x="996950" y="2511425"/>
          <a:ext cx="7672388" cy="3343275"/>
        </p:xfrm>
        <a:graphic>
          <a:graphicData uri="http://schemas.openxmlformats.org/drawingml/2006/table">
            <a:tbl>
              <a:tblPr>
                <a:tableStyleId>{5C22544A-7EE6-4342-B048-85BDC9FD1C3A}</a:tableStyleId>
              </a:tblPr>
              <a:tblGrid>
                <a:gridCol w="3635205"/>
                <a:gridCol w="4038090"/>
              </a:tblGrid>
              <a:tr h="557284">
                <a:tc>
                  <a:txBody>
                    <a:bodyPr/>
                    <a:lstStyle/>
                    <a:p>
                      <a:pPr algn="ctr">
                        <a:spcAft>
                          <a:spcPts val="200"/>
                        </a:spcAft>
                      </a:pPr>
                      <a:r>
                        <a:rPr lang="zh-CN" sz="1600" kern="100" dirty="0">
                          <a:effectLst/>
                        </a:rPr>
                        <a:t>函数</a:t>
                      </a:r>
                      <a:r>
                        <a:rPr lang="zh-CN" sz="1600" kern="100" dirty="0" smtClean="0">
                          <a:effectLst/>
                        </a:rPr>
                        <a:t>名称</a:t>
                      </a:r>
                      <a:r>
                        <a:rPr lang="en-US" altLang="zh-CN" sz="1600" kern="100" dirty="0" smtClean="0">
                          <a:effectLst/>
                        </a:rPr>
                        <a:t>A</a:t>
                      </a:r>
                      <a:endParaRPr lang="zh-CN" sz="1600" kern="100" dirty="0">
                        <a:effectLst/>
                        <a:latin typeface="Times New Roman"/>
                        <a:ea typeface="宋体"/>
                      </a:endParaRPr>
                    </a:p>
                  </a:txBody>
                  <a:tcPr marL="68580" marR="68580" marT="0" marB="0" anchor="ctr"/>
                </a:tc>
                <a:tc>
                  <a:txBody>
                    <a:bodyPr/>
                    <a:lstStyle/>
                    <a:p>
                      <a:pPr algn="ctr">
                        <a:spcAft>
                          <a:spcPts val="200"/>
                        </a:spcAft>
                      </a:pPr>
                      <a:r>
                        <a:rPr lang="zh-CN" sz="1600" kern="100">
                          <a:effectLst/>
                        </a:rPr>
                        <a:t>功能介绍</a:t>
                      </a:r>
                      <a:endParaRPr lang="zh-CN" sz="1600" kern="100">
                        <a:effectLst/>
                        <a:latin typeface="Times New Roman"/>
                        <a:ea typeface="宋体"/>
                      </a:endParaRPr>
                    </a:p>
                  </a:txBody>
                  <a:tcPr marL="68580" marR="68580" marT="0" marB="0" anchor="ctr"/>
                </a:tc>
              </a:tr>
              <a:tr h="557284">
                <a:tc>
                  <a:txBody>
                    <a:bodyPr/>
                    <a:lstStyle/>
                    <a:p>
                      <a:pPr algn="ctr">
                        <a:spcAft>
                          <a:spcPts val="200"/>
                        </a:spcAft>
                      </a:pPr>
                      <a:r>
                        <a:rPr lang="en-US" sz="1600" kern="100" dirty="0" err="1">
                          <a:effectLst/>
                        </a:rPr>
                        <a:t>inv</a:t>
                      </a:r>
                      <a:endParaRPr lang="zh-CN" sz="1600" kern="100" dirty="0">
                        <a:effectLst/>
                        <a:latin typeface="Times New Roman"/>
                        <a:ea typeface="宋体"/>
                      </a:endParaRPr>
                    </a:p>
                  </a:txBody>
                  <a:tcPr marL="68580" marR="68580" marT="0" marB="0" anchor="ctr"/>
                </a:tc>
                <a:tc>
                  <a:txBody>
                    <a:bodyPr/>
                    <a:lstStyle/>
                    <a:p>
                      <a:pPr algn="ctr">
                        <a:spcAft>
                          <a:spcPts val="200"/>
                        </a:spcAft>
                      </a:pPr>
                      <a:r>
                        <a:rPr lang="zh-CN" sz="1600" kern="100">
                          <a:effectLst/>
                        </a:rPr>
                        <a:t>矩阵求逆</a:t>
                      </a:r>
                      <a:endParaRPr lang="zh-CN" sz="1600" kern="100">
                        <a:effectLst/>
                        <a:latin typeface="Times New Roman"/>
                        <a:ea typeface="宋体"/>
                      </a:endParaRPr>
                    </a:p>
                  </a:txBody>
                  <a:tcPr marL="68580" marR="68580" marT="0" marB="0" anchor="ctr"/>
                </a:tc>
              </a:tr>
              <a:tr h="557284">
                <a:tc>
                  <a:txBody>
                    <a:bodyPr/>
                    <a:lstStyle/>
                    <a:p>
                      <a:pPr algn="ctr">
                        <a:spcAft>
                          <a:spcPts val="200"/>
                        </a:spcAft>
                      </a:pPr>
                      <a:r>
                        <a:rPr lang="en-US" sz="1600" kern="100">
                          <a:effectLst/>
                        </a:rPr>
                        <a:t>det</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计算行列式的值</a:t>
                      </a:r>
                      <a:endParaRPr lang="zh-CN" sz="1600" kern="100">
                        <a:effectLst/>
                        <a:latin typeface="Times New Roman"/>
                        <a:ea typeface="宋体"/>
                      </a:endParaRPr>
                    </a:p>
                  </a:txBody>
                  <a:tcPr marL="68580" marR="68580" marT="0" marB="0" anchor="ctr"/>
                </a:tc>
              </a:tr>
              <a:tr h="557284">
                <a:tc>
                  <a:txBody>
                    <a:bodyPr/>
                    <a:lstStyle/>
                    <a:p>
                      <a:pPr algn="ctr">
                        <a:spcAft>
                          <a:spcPts val="200"/>
                        </a:spcAft>
                      </a:pPr>
                      <a:r>
                        <a:rPr lang="en-US" sz="1600" kern="100">
                          <a:effectLst/>
                        </a:rPr>
                        <a:t>diag</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对角矩阵</a:t>
                      </a:r>
                      <a:endParaRPr lang="zh-CN" sz="1600" kern="100">
                        <a:effectLst/>
                        <a:latin typeface="Times New Roman"/>
                        <a:ea typeface="宋体"/>
                      </a:endParaRPr>
                    </a:p>
                  </a:txBody>
                  <a:tcPr marL="68580" marR="68580" marT="0" marB="0" anchor="ctr"/>
                </a:tc>
              </a:tr>
              <a:tr h="557284">
                <a:tc>
                  <a:txBody>
                    <a:bodyPr/>
                    <a:lstStyle/>
                    <a:p>
                      <a:pPr algn="ctr">
                        <a:spcAft>
                          <a:spcPts val="200"/>
                        </a:spcAft>
                      </a:pPr>
                      <a:r>
                        <a:rPr lang="en-US" sz="1600" kern="100">
                          <a:effectLst/>
                        </a:rPr>
                        <a:t>triu</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抽取矩阵的上三角部分</a:t>
                      </a:r>
                      <a:endParaRPr lang="zh-CN" sz="1600" kern="100">
                        <a:effectLst/>
                        <a:latin typeface="Times New Roman"/>
                        <a:ea typeface="宋体"/>
                      </a:endParaRPr>
                    </a:p>
                  </a:txBody>
                  <a:tcPr marL="68580" marR="68580" marT="0" marB="0" anchor="ctr"/>
                </a:tc>
              </a:tr>
              <a:tr h="557284">
                <a:tc>
                  <a:txBody>
                    <a:bodyPr/>
                    <a:lstStyle/>
                    <a:p>
                      <a:pPr algn="ctr">
                        <a:spcAft>
                          <a:spcPts val="200"/>
                        </a:spcAft>
                      </a:pPr>
                      <a:r>
                        <a:rPr lang="en-US" sz="1600" kern="100">
                          <a:effectLst/>
                        </a:rPr>
                        <a:t>tril</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dirty="0">
                          <a:effectLst/>
                        </a:rPr>
                        <a:t>抽取矩阵的下三角部分</a:t>
                      </a:r>
                      <a:endParaRPr lang="zh-CN" sz="1600" kern="100" dirty="0">
                        <a:effectLst/>
                        <a:latin typeface="Times New Roman"/>
                        <a:ea typeface="宋体"/>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58800" y="504825"/>
          <a:ext cx="8599488" cy="3479800"/>
        </p:xfrm>
        <a:graphic>
          <a:graphicData uri="http://schemas.openxmlformats.org/drawingml/2006/table">
            <a:tbl>
              <a:tblPr>
                <a:tableStyleId>{5C22544A-7EE6-4342-B048-85BDC9FD1C3A}</a:tableStyleId>
              </a:tblPr>
              <a:tblGrid>
                <a:gridCol w="4073324"/>
                <a:gridCol w="4524765"/>
              </a:tblGrid>
              <a:tr h="434879">
                <a:tc>
                  <a:txBody>
                    <a:bodyPr/>
                    <a:lstStyle/>
                    <a:p>
                      <a:pPr algn="ctr">
                        <a:spcAft>
                          <a:spcPts val="200"/>
                        </a:spcAft>
                      </a:pPr>
                      <a:r>
                        <a:rPr lang="en-US" sz="1600" kern="100">
                          <a:effectLst/>
                        </a:rPr>
                        <a:t>rank</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计算矩阵的秩</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a:effectLst/>
                        </a:rPr>
                        <a:t>rref</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返回矩阵的所见行阶梯矩阵</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a:effectLst/>
                        </a:rPr>
                        <a:t>null</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零空间的正交基</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dirty="0" err="1">
                          <a:effectLst/>
                        </a:rPr>
                        <a:t>colspace</a:t>
                      </a:r>
                      <a:endParaRPr lang="zh-CN" sz="1600" kern="100" dirty="0">
                        <a:effectLst/>
                        <a:latin typeface="Times New Roman"/>
                        <a:ea typeface="宋体"/>
                      </a:endParaRPr>
                    </a:p>
                  </a:txBody>
                  <a:tcPr marL="68580" marR="68580" marT="0" marB="0" anchor="ctr"/>
                </a:tc>
                <a:tc>
                  <a:txBody>
                    <a:bodyPr/>
                    <a:lstStyle/>
                    <a:p>
                      <a:pPr algn="ctr">
                        <a:spcAft>
                          <a:spcPts val="200"/>
                        </a:spcAft>
                      </a:pPr>
                      <a:r>
                        <a:rPr lang="zh-CN" sz="1600" kern="100">
                          <a:effectLst/>
                        </a:rPr>
                        <a:t>返回矩阵列空间的基</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a:effectLst/>
                        </a:rPr>
                        <a:t>transpose</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返回矩阵的转置</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a:effectLst/>
                        </a:rPr>
                        <a:t>eig</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特征值分解</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a:effectLst/>
                        </a:rPr>
                        <a:t>jordan</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a:effectLst/>
                        </a:rPr>
                        <a:t>约当标准型变换</a:t>
                      </a:r>
                      <a:endParaRPr lang="zh-CN" sz="1600" kern="100">
                        <a:effectLst/>
                        <a:latin typeface="Times New Roman"/>
                        <a:ea typeface="宋体"/>
                      </a:endParaRPr>
                    </a:p>
                  </a:txBody>
                  <a:tcPr marL="68580" marR="68580" marT="0" marB="0" anchor="ctr"/>
                </a:tc>
              </a:tr>
              <a:tr h="434879">
                <a:tc>
                  <a:txBody>
                    <a:bodyPr/>
                    <a:lstStyle/>
                    <a:p>
                      <a:pPr algn="ctr">
                        <a:spcAft>
                          <a:spcPts val="200"/>
                        </a:spcAft>
                      </a:pPr>
                      <a:r>
                        <a:rPr lang="en-US" sz="1600" kern="100">
                          <a:effectLst/>
                        </a:rPr>
                        <a:t>svd</a:t>
                      </a:r>
                      <a:endParaRPr lang="zh-CN" sz="1600" kern="100">
                        <a:effectLst/>
                        <a:latin typeface="Times New Roman"/>
                        <a:ea typeface="宋体"/>
                      </a:endParaRPr>
                    </a:p>
                  </a:txBody>
                  <a:tcPr marL="68580" marR="68580" marT="0" marB="0" anchor="ctr"/>
                </a:tc>
                <a:tc>
                  <a:txBody>
                    <a:bodyPr/>
                    <a:lstStyle/>
                    <a:p>
                      <a:pPr algn="ctr">
                        <a:spcAft>
                          <a:spcPts val="200"/>
                        </a:spcAft>
                      </a:pPr>
                      <a:r>
                        <a:rPr lang="zh-CN" sz="1600" kern="100" dirty="0">
                          <a:effectLst/>
                        </a:rPr>
                        <a:t>奇异值分解</a:t>
                      </a:r>
                      <a:endParaRPr lang="zh-CN" sz="1600" kern="100" dirty="0">
                        <a:effectLst/>
                        <a:latin typeface="Times New Roman"/>
                        <a:ea typeface="宋体"/>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内容占位符 2"/>
          <p:cNvSpPr>
            <a:spLocks noGrp="1"/>
          </p:cNvSpPr>
          <p:nvPr>
            <p:ph idx="1"/>
          </p:nvPr>
        </p:nvSpPr>
        <p:spPr>
          <a:xfrm>
            <a:off x="677863" y="709613"/>
            <a:ext cx="8596312" cy="5332412"/>
          </a:xfrm>
        </p:spPr>
        <p:txBody>
          <a:bodyPr/>
          <a:lstStyle/>
          <a:p>
            <a:r>
              <a:rPr lang="zh-CN" altLang="zh-CN" smtClean="0"/>
              <a:t>函数的具体用法如下：</a:t>
            </a:r>
          </a:p>
          <a:p>
            <a:r>
              <a:rPr lang="en-US" altLang="zh-CN" smtClean="0"/>
              <a:t>1. inv</a:t>
            </a:r>
            <a:r>
              <a:rPr lang="zh-CN" altLang="zh-CN" smtClean="0"/>
              <a:t>函数</a:t>
            </a:r>
          </a:p>
          <a:p>
            <a:r>
              <a:rPr lang="en-US" altLang="zh-CN" smtClean="0"/>
              <a:t>MATLAB</a:t>
            </a:r>
            <a:r>
              <a:rPr lang="zh-CN" altLang="zh-CN" smtClean="0"/>
              <a:t>提供了</a:t>
            </a:r>
            <a:r>
              <a:rPr lang="en-US" altLang="zh-CN" smtClean="0"/>
              <a:t>inv</a:t>
            </a:r>
            <a:r>
              <a:rPr lang="zh-CN" altLang="zh-CN" smtClean="0"/>
              <a:t>函数指令用于计算符号矩阵的逆，其具体用法如下：</a:t>
            </a:r>
          </a:p>
          <a:p>
            <a:r>
              <a:rPr lang="en-US" altLang="zh-CN" smtClean="0"/>
              <a:t>inv(A)</a:t>
            </a:r>
            <a:r>
              <a:rPr lang="zh-CN" altLang="zh-CN" smtClean="0"/>
              <a:t>，计算符号矩阵的逆。</a:t>
            </a:r>
          </a:p>
          <a:p>
            <a:r>
              <a:rPr lang="en-US" altLang="zh-CN" smtClean="0"/>
              <a:t>2. det</a:t>
            </a:r>
            <a:r>
              <a:rPr lang="zh-CN" altLang="zh-CN" smtClean="0"/>
              <a:t>函数</a:t>
            </a:r>
          </a:p>
          <a:p>
            <a:r>
              <a:rPr lang="en-US" altLang="zh-CN" smtClean="0"/>
              <a:t>MATLAB</a:t>
            </a:r>
            <a:r>
              <a:rPr lang="zh-CN" altLang="zh-CN" smtClean="0"/>
              <a:t>提供了</a:t>
            </a:r>
            <a:r>
              <a:rPr lang="en-US" altLang="zh-CN" smtClean="0"/>
              <a:t>det</a:t>
            </a:r>
            <a:r>
              <a:rPr lang="zh-CN" altLang="zh-CN" smtClean="0"/>
              <a:t>函数指令用于计算符号矩阵的行列式，其具体用法如下：</a:t>
            </a:r>
          </a:p>
          <a:p>
            <a:r>
              <a:rPr lang="en-US" altLang="zh-CN" smtClean="0"/>
              <a:t>det(A)</a:t>
            </a:r>
            <a:r>
              <a:rPr lang="zh-CN" altLang="zh-CN" smtClean="0"/>
              <a:t>，计算矩阵</a:t>
            </a:r>
            <a:r>
              <a:rPr lang="en-US" altLang="zh-CN" smtClean="0"/>
              <a:t>A</a:t>
            </a:r>
            <a:r>
              <a:rPr lang="zh-CN" altLang="zh-CN" smtClean="0"/>
              <a:t>的行列式。</a:t>
            </a:r>
          </a:p>
          <a:p>
            <a:r>
              <a:rPr lang="fr-FR" altLang="zh-CN" smtClean="0"/>
              <a:t> 1/6048000</a:t>
            </a:r>
            <a:endParaRPr lang="zh-CN" altLang="zh-CN" smtClean="0"/>
          </a:p>
          <a:p>
            <a:r>
              <a:rPr lang="en-US" altLang="zh-CN" smtClean="0"/>
              <a:t>3. diag</a:t>
            </a:r>
            <a:r>
              <a:rPr lang="zh-CN" altLang="zh-CN" smtClean="0"/>
              <a:t>函数</a:t>
            </a:r>
          </a:p>
          <a:p>
            <a:r>
              <a:rPr lang="en-US" altLang="zh-CN" smtClean="0"/>
              <a:t>diag</a:t>
            </a:r>
            <a:r>
              <a:rPr lang="zh-CN" altLang="zh-CN" smtClean="0"/>
              <a:t>函数指令用于实现对符号矩阵对角线元素的操作，其具体用法如下：</a:t>
            </a:r>
          </a:p>
          <a:p>
            <a:r>
              <a:rPr lang="en-US" altLang="zh-CN" smtClean="0"/>
              <a:t>diag(v,k)</a:t>
            </a:r>
            <a:r>
              <a:rPr lang="zh-CN" altLang="zh-CN" smtClean="0"/>
              <a:t>，若</a:t>
            </a:r>
            <a:r>
              <a:rPr lang="en-US" altLang="zh-CN" smtClean="0"/>
              <a:t>v</a:t>
            </a:r>
            <a:r>
              <a:rPr lang="zh-CN" altLang="zh-CN" smtClean="0"/>
              <a:t>是由ｎ个元素构成的矢量，则结果是</a:t>
            </a:r>
            <a:r>
              <a:rPr lang="en-US" altLang="zh-CN" smtClean="0"/>
              <a:t>n+abs(k)</a:t>
            </a:r>
            <a:r>
              <a:rPr lang="zh-CN" altLang="zh-CN" smtClean="0"/>
              <a:t>阶方阵，当</a:t>
            </a:r>
            <a:r>
              <a:rPr lang="en-US" altLang="zh-CN" smtClean="0"/>
              <a:t>k=0</a:t>
            </a:r>
            <a:r>
              <a:rPr lang="zh-CN" altLang="zh-CN" smtClean="0"/>
              <a:t>时，将矢量</a:t>
            </a:r>
            <a:r>
              <a:rPr lang="en-US" altLang="zh-CN" smtClean="0"/>
              <a:t>v</a:t>
            </a:r>
            <a:r>
              <a:rPr lang="zh-CN" altLang="zh-CN" smtClean="0"/>
              <a:t>至于主对角线上；当</a:t>
            </a:r>
            <a:r>
              <a:rPr lang="en-US" altLang="zh-CN" smtClean="0"/>
              <a:t>k&lt;0</a:t>
            </a:r>
            <a:r>
              <a:rPr lang="zh-CN" altLang="zh-CN" smtClean="0"/>
              <a:t>时，将矢量</a:t>
            </a:r>
            <a:r>
              <a:rPr lang="en-US" altLang="zh-CN" smtClean="0"/>
              <a:t>v</a:t>
            </a:r>
            <a:r>
              <a:rPr lang="zh-CN" altLang="zh-CN" smtClean="0"/>
              <a:t>置于主对角线之下；当</a:t>
            </a:r>
            <a:r>
              <a:rPr lang="en-US" altLang="zh-CN" smtClean="0"/>
              <a:t>k&gt;0</a:t>
            </a:r>
            <a:r>
              <a:rPr lang="zh-CN" altLang="zh-CN" smtClean="0"/>
              <a:t>时，将矢量</a:t>
            </a:r>
            <a:r>
              <a:rPr lang="en-US" altLang="zh-CN" smtClean="0"/>
              <a:t>v</a:t>
            </a:r>
            <a:r>
              <a:rPr lang="zh-CN" altLang="zh-CN" smtClean="0"/>
              <a:t>置于主对角线之下。</a:t>
            </a: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idx="1"/>
          </p:nvPr>
        </p:nvSpPr>
        <p:spPr>
          <a:xfrm>
            <a:off x="677863" y="655638"/>
            <a:ext cx="8596312" cy="5386387"/>
          </a:xfrm>
        </p:spPr>
        <p:txBody>
          <a:bodyPr/>
          <a:lstStyle/>
          <a:p>
            <a:r>
              <a:rPr lang="en-US" altLang="zh-CN" smtClean="0"/>
              <a:t>diag(v)</a:t>
            </a:r>
            <a:r>
              <a:rPr lang="zh-CN" altLang="zh-CN" smtClean="0"/>
              <a:t>，与</a:t>
            </a:r>
            <a:r>
              <a:rPr lang="en-US" altLang="zh-CN" smtClean="0"/>
              <a:t>k=0</a:t>
            </a:r>
            <a:r>
              <a:rPr lang="zh-CN" altLang="zh-CN" smtClean="0"/>
              <a:t>相同，将矢量</a:t>
            </a:r>
            <a:r>
              <a:rPr lang="en-US" altLang="zh-CN" smtClean="0"/>
              <a:t>v</a:t>
            </a:r>
            <a:r>
              <a:rPr lang="zh-CN" altLang="zh-CN" smtClean="0"/>
              <a:t>置于主对角线上。</a:t>
            </a:r>
          </a:p>
          <a:p>
            <a:r>
              <a:rPr lang="en-US" altLang="zh-CN" smtClean="0"/>
              <a:t>diag(A,k)</a:t>
            </a:r>
            <a:r>
              <a:rPr lang="zh-CN" altLang="zh-CN" smtClean="0"/>
              <a:t>，</a:t>
            </a:r>
            <a:r>
              <a:rPr lang="en-US" altLang="zh-CN" smtClean="0"/>
              <a:t>A</a:t>
            </a:r>
            <a:r>
              <a:rPr lang="zh-CN" altLang="zh-CN" smtClean="0"/>
              <a:t>是矩阵，结果是由矩阵</a:t>
            </a:r>
            <a:r>
              <a:rPr lang="en-US" altLang="zh-CN" smtClean="0"/>
              <a:t>A</a:t>
            </a:r>
            <a:r>
              <a:rPr lang="zh-CN" altLang="zh-CN" smtClean="0"/>
              <a:t>的第</a:t>
            </a:r>
            <a:r>
              <a:rPr lang="en-US" altLang="zh-CN" smtClean="0"/>
              <a:t>k</a:t>
            </a:r>
            <a:r>
              <a:rPr lang="zh-CN" altLang="zh-CN" smtClean="0"/>
              <a:t>条对角线上的元素组成的列矢量。</a:t>
            </a:r>
          </a:p>
          <a:p>
            <a:r>
              <a:rPr lang="en-US" altLang="zh-CN" smtClean="0"/>
              <a:t>diag(A)</a:t>
            </a:r>
            <a:r>
              <a:rPr lang="zh-CN" altLang="zh-CN" smtClean="0"/>
              <a:t>，</a:t>
            </a:r>
            <a:r>
              <a:rPr lang="en-US" altLang="zh-CN" smtClean="0"/>
              <a:t>A</a:t>
            </a:r>
            <a:r>
              <a:rPr lang="zh-CN" altLang="zh-CN" smtClean="0"/>
              <a:t>是矩阵，是</a:t>
            </a:r>
            <a:r>
              <a:rPr lang="en-US" altLang="zh-CN" smtClean="0"/>
              <a:t>diag(A,k)</a:t>
            </a:r>
            <a:r>
              <a:rPr lang="zh-CN" altLang="zh-CN" smtClean="0"/>
              <a:t>用法中</a:t>
            </a:r>
            <a:r>
              <a:rPr lang="en-US" altLang="zh-CN" smtClean="0"/>
              <a:t>k=0</a:t>
            </a:r>
            <a:r>
              <a:rPr lang="zh-CN" altLang="zh-CN" smtClean="0"/>
              <a:t>的情况，结果是由矩阵</a:t>
            </a:r>
            <a:r>
              <a:rPr lang="en-US" altLang="zh-CN" smtClean="0"/>
              <a:t>A</a:t>
            </a:r>
            <a:r>
              <a:rPr lang="zh-CN" altLang="zh-CN" smtClean="0"/>
              <a:t>的主对角线元素组成的列矢量。</a:t>
            </a:r>
          </a:p>
          <a:p>
            <a:r>
              <a:rPr lang="en-US" altLang="zh-CN" smtClean="0"/>
              <a:t>4. triu</a:t>
            </a:r>
            <a:r>
              <a:rPr lang="zh-CN" altLang="zh-CN" smtClean="0"/>
              <a:t>函数</a:t>
            </a:r>
          </a:p>
          <a:p>
            <a:r>
              <a:rPr lang="en-US" altLang="zh-CN" smtClean="0"/>
              <a:t>MATLAB</a:t>
            </a:r>
            <a:r>
              <a:rPr lang="zh-CN" altLang="zh-CN" smtClean="0"/>
              <a:t>提供了</a:t>
            </a:r>
            <a:r>
              <a:rPr lang="en-US" altLang="zh-CN" smtClean="0"/>
              <a:t>triu</a:t>
            </a:r>
            <a:r>
              <a:rPr lang="zh-CN" altLang="zh-CN" smtClean="0"/>
              <a:t>函数来对符号矩阵的上三角部分进行操作，其具体用法如下：</a:t>
            </a:r>
          </a:p>
          <a:p>
            <a:r>
              <a:rPr lang="en-US" altLang="zh-CN" smtClean="0"/>
              <a:t>triu(A)</a:t>
            </a:r>
            <a:r>
              <a:rPr lang="zh-CN" altLang="zh-CN" smtClean="0"/>
              <a:t>，抽取矩阵</a:t>
            </a:r>
            <a:r>
              <a:rPr lang="en-US" altLang="zh-CN" smtClean="0"/>
              <a:t>A</a:t>
            </a:r>
            <a:r>
              <a:rPr lang="zh-CN" altLang="zh-CN" smtClean="0"/>
              <a:t>主对角线上的三角部分重新组成一个新矩阵，其他部分用</a:t>
            </a:r>
            <a:r>
              <a:rPr lang="en-US" altLang="zh-CN" smtClean="0"/>
              <a:t>0</a:t>
            </a:r>
            <a:r>
              <a:rPr lang="zh-CN" altLang="zh-CN" smtClean="0"/>
              <a:t>来填充；</a:t>
            </a:r>
          </a:p>
          <a:p>
            <a:r>
              <a:rPr lang="en-US" altLang="zh-CN" smtClean="0"/>
              <a:t>triu(A,k)</a:t>
            </a:r>
            <a:r>
              <a:rPr lang="zh-CN" altLang="zh-CN" smtClean="0"/>
              <a:t>，抽取矩阵</a:t>
            </a:r>
            <a:r>
              <a:rPr lang="en-US" altLang="zh-CN" smtClean="0"/>
              <a:t>A</a:t>
            </a:r>
            <a:r>
              <a:rPr lang="zh-CN" altLang="zh-CN" smtClean="0"/>
              <a:t>的第</a:t>
            </a:r>
            <a:r>
              <a:rPr lang="en-US" altLang="zh-CN" smtClean="0"/>
              <a:t>k</a:t>
            </a:r>
            <a:r>
              <a:rPr lang="zh-CN" altLang="zh-CN" smtClean="0"/>
              <a:t>条对角线上的部重新组成一个新矩阵，其他部分用</a:t>
            </a:r>
            <a:r>
              <a:rPr lang="en-US" altLang="zh-CN" smtClean="0"/>
              <a:t>0</a:t>
            </a:r>
            <a:r>
              <a:rPr lang="zh-CN" altLang="zh-CN" smtClean="0"/>
              <a:t>来填充。当</a:t>
            </a:r>
            <a:r>
              <a:rPr lang="en-US" altLang="zh-CN" smtClean="0"/>
              <a:t>k&gt;0</a:t>
            </a:r>
            <a:r>
              <a:rPr lang="zh-CN" altLang="zh-CN" smtClean="0"/>
              <a:t>时。抽取的元素是在主对角线上且在</a:t>
            </a:r>
            <a:r>
              <a:rPr lang="en-US" altLang="zh-CN" smtClean="0"/>
              <a:t>k</a:t>
            </a:r>
            <a:r>
              <a:rPr lang="zh-CN" altLang="zh-CN" smtClean="0"/>
              <a:t>条对角线上的元素，其他部分用</a:t>
            </a:r>
            <a:r>
              <a:rPr lang="en-US" altLang="zh-CN" smtClean="0"/>
              <a:t>0</a:t>
            </a:r>
            <a:r>
              <a:rPr lang="zh-CN" altLang="zh-CN" smtClean="0"/>
              <a:t>来填充。当</a:t>
            </a:r>
            <a:r>
              <a:rPr lang="en-US" altLang="zh-CN" smtClean="0"/>
              <a:t>k&lt;0</a:t>
            </a:r>
            <a:r>
              <a:rPr lang="zh-CN" altLang="zh-CN" smtClean="0"/>
              <a:t>时，抽取的元素是在主对角线下且在</a:t>
            </a:r>
            <a:r>
              <a:rPr lang="en-US" altLang="zh-CN" smtClean="0"/>
              <a:t>k</a:t>
            </a:r>
            <a:r>
              <a:rPr lang="zh-CN" altLang="zh-CN" smtClean="0"/>
              <a:t>条对角线上的元素，其他部分用</a:t>
            </a:r>
            <a:r>
              <a:rPr lang="en-US" altLang="zh-CN" smtClean="0"/>
              <a:t>0</a:t>
            </a:r>
            <a:r>
              <a:rPr lang="zh-CN" altLang="zh-CN" smtClean="0"/>
              <a:t>来填充</a:t>
            </a:r>
            <a:r>
              <a:rPr lang="en-US" altLang="zh-CN" smtClean="0"/>
              <a:t>,</a:t>
            </a:r>
            <a:r>
              <a:rPr lang="zh-CN" altLang="zh-CN" smtClean="0"/>
              <a:t>当</a:t>
            </a:r>
            <a:r>
              <a:rPr lang="en-US" altLang="zh-CN" smtClean="0"/>
              <a:t>k=0</a:t>
            </a:r>
            <a:r>
              <a:rPr lang="zh-CN" altLang="zh-CN" smtClean="0"/>
              <a:t>时，即</a:t>
            </a:r>
            <a:r>
              <a:rPr lang="en-US" altLang="zh-CN" smtClean="0"/>
              <a:t>triu(A,0),</a:t>
            </a:r>
            <a:r>
              <a:rPr lang="zh-CN" altLang="zh-CN" smtClean="0"/>
              <a:t>与</a:t>
            </a:r>
            <a:r>
              <a:rPr lang="en-US" altLang="zh-CN" smtClean="0"/>
              <a:t>triu(A)</a:t>
            </a:r>
            <a:r>
              <a:rPr lang="zh-CN" altLang="zh-CN" smtClean="0"/>
              <a:t>相同，抽取主对角线上的部分。</a:t>
            </a:r>
          </a:p>
          <a:p>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677863" y="600075"/>
            <a:ext cx="9717087" cy="5773738"/>
          </a:xfrm>
        </p:spPr>
        <p:txBody>
          <a:bodyPr/>
          <a:lstStyle/>
          <a:p>
            <a:r>
              <a:rPr lang="en-US" altLang="zh-CN" smtClean="0"/>
              <a:t>5.tril</a:t>
            </a:r>
            <a:r>
              <a:rPr lang="zh-CN" altLang="zh-CN" smtClean="0"/>
              <a:t>函数</a:t>
            </a:r>
          </a:p>
          <a:p>
            <a:r>
              <a:rPr lang="en-US" altLang="zh-CN" smtClean="0"/>
              <a:t>MATLAB</a:t>
            </a:r>
            <a:r>
              <a:rPr lang="zh-CN" altLang="zh-CN" smtClean="0"/>
              <a:t>提供了</a:t>
            </a:r>
            <a:r>
              <a:rPr lang="en-US" altLang="zh-CN" smtClean="0"/>
              <a:t>tril</a:t>
            </a:r>
            <a:r>
              <a:rPr lang="zh-CN" altLang="zh-CN" smtClean="0"/>
              <a:t>函数生成一个新矩阵，该新矩阵式抽取原矩阵的下三角部分，其他部分用</a:t>
            </a:r>
            <a:r>
              <a:rPr lang="en-US" altLang="zh-CN" smtClean="0"/>
              <a:t>0</a:t>
            </a:r>
            <a:r>
              <a:rPr lang="zh-CN" altLang="zh-CN" smtClean="0"/>
              <a:t>来填充，他的具体用法如下：</a:t>
            </a:r>
          </a:p>
          <a:p>
            <a:r>
              <a:rPr lang="en-US" altLang="zh-CN" smtClean="0"/>
              <a:t>tril(A)</a:t>
            </a:r>
            <a:r>
              <a:rPr lang="zh-CN" altLang="zh-CN" smtClean="0"/>
              <a:t>，抽取矩阵</a:t>
            </a:r>
            <a:r>
              <a:rPr lang="en-US" altLang="zh-CN" smtClean="0"/>
              <a:t>A</a:t>
            </a:r>
            <a:r>
              <a:rPr lang="zh-CN" altLang="zh-CN" smtClean="0"/>
              <a:t>的主对角线下的三角部分重新组成一个新矩阵，其他部分用</a:t>
            </a:r>
            <a:r>
              <a:rPr lang="en-US" altLang="zh-CN" smtClean="0"/>
              <a:t>0</a:t>
            </a:r>
            <a:r>
              <a:rPr lang="zh-CN" altLang="zh-CN" smtClean="0"/>
              <a:t>来填充；</a:t>
            </a:r>
          </a:p>
          <a:p>
            <a:r>
              <a:rPr lang="en-US" altLang="zh-CN" smtClean="0"/>
              <a:t>tril(A,k)</a:t>
            </a:r>
            <a:r>
              <a:rPr lang="zh-CN" altLang="zh-CN" smtClean="0"/>
              <a:t>，抽取矩阵</a:t>
            </a:r>
            <a:r>
              <a:rPr lang="en-US" altLang="zh-CN" smtClean="0"/>
              <a:t>A</a:t>
            </a:r>
            <a:r>
              <a:rPr lang="zh-CN" altLang="zh-CN" smtClean="0"/>
              <a:t>的第</a:t>
            </a:r>
            <a:r>
              <a:rPr lang="en-US" altLang="zh-CN" smtClean="0"/>
              <a:t>k</a:t>
            </a:r>
            <a:r>
              <a:rPr lang="zh-CN" altLang="zh-CN" smtClean="0"/>
              <a:t>条对角线下的部分重新组成一个新矩阵，其他部分用</a:t>
            </a:r>
            <a:r>
              <a:rPr lang="en-US" altLang="zh-CN" smtClean="0"/>
              <a:t>0</a:t>
            </a:r>
            <a:r>
              <a:rPr lang="zh-CN" altLang="zh-CN" smtClean="0"/>
              <a:t>来填充。当</a:t>
            </a:r>
            <a:r>
              <a:rPr lang="en-US" altLang="zh-CN" smtClean="0"/>
              <a:t>k&gt;0</a:t>
            </a:r>
            <a:r>
              <a:rPr lang="zh-CN" altLang="zh-CN" smtClean="0"/>
              <a:t>时，抽取的元素是在主对角线上且</a:t>
            </a:r>
            <a:r>
              <a:rPr lang="en-US" altLang="zh-CN" smtClean="0"/>
              <a:t>k</a:t>
            </a:r>
            <a:r>
              <a:rPr lang="zh-CN" altLang="zh-CN" smtClean="0"/>
              <a:t>条对角线下的元素，其他部分用</a:t>
            </a:r>
            <a:r>
              <a:rPr lang="en-US" altLang="zh-CN" smtClean="0"/>
              <a:t>0</a:t>
            </a:r>
            <a:r>
              <a:rPr lang="zh-CN" altLang="zh-CN" smtClean="0"/>
              <a:t>来填充</a:t>
            </a:r>
            <a:r>
              <a:rPr lang="en-US" altLang="zh-CN" smtClean="0"/>
              <a:t>.</a:t>
            </a:r>
            <a:r>
              <a:rPr lang="zh-CN" altLang="zh-CN" smtClean="0"/>
              <a:t>当</a:t>
            </a:r>
            <a:r>
              <a:rPr lang="en-US" altLang="zh-CN" smtClean="0"/>
              <a:t>k&lt;0</a:t>
            </a:r>
            <a:r>
              <a:rPr lang="zh-CN" altLang="zh-CN" smtClean="0"/>
              <a:t>时，抽取的元素是在主对角线下且</a:t>
            </a:r>
            <a:r>
              <a:rPr lang="en-US" altLang="zh-CN" smtClean="0"/>
              <a:t>k</a:t>
            </a:r>
            <a:r>
              <a:rPr lang="zh-CN" altLang="zh-CN" smtClean="0"/>
              <a:t>条对角线下的元素，其他部分用</a:t>
            </a:r>
            <a:r>
              <a:rPr lang="en-US" altLang="zh-CN" smtClean="0"/>
              <a:t>0</a:t>
            </a:r>
            <a:r>
              <a:rPr lang="zh-CN" altLang="zh-CN" smtClean="0"/>
              <a:t>来填充，当</a:t>
            </a:r>
            <a:r>
              <a:rPr lang="en-US" altLang="zh-CN" smtClean="0"/>
              <a:t>k=0</a:t>
            </a:r>
            <a:r>
              <a:rPr lang="zh-CN" altLang="zh-CN" smtClean="0"/>
              <a:t>时，即</a:t>
            </a:r>
            <a:r>
              <a:rPr lang="en-US" altLang="zh-CN" smtClean="0"/>
              <a:t>tril(A,0),</a:t>
            </a:r>
            <a:r>
              <a:rPr lang="zh-CN" altLang="zh-CN" smtClean="0"/>
              <a:t>与</a:t>
            </a:r>
            <a:r>
              <a:rPr lang="en-US" altLang="zh-CN" smtClean="0"/>
              <a:t>tril</a:t>
            </a:r>
            <a:r>
              <a:rPr lang="zh-CN" altLang="zh-CN" smtClean="0"/>
              <a:t>相同，抽取主对角线下的部分。</a:t>
            </a:r>
          </a:p>
          <a:p>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idx="1"/>
          </p:nvPr>
        </p:nvSpPr>
        <p:spPr>
          <a:xfrm>
            <a:off x="758825" y="723900"/>
            <a:ext cx="8596313" cy="5676900"/>
          </a:xfrm>
        </p:spPr>
        <p:txBody>
          <a:bodyPr/>
          <a:lstStyle/>
          <a:p>
            <a:r>
              <a:rPr lang="zh-CN" altLang="zh-CN" smtClean="0"/>
              <a:t>【例</a:t>
            </a:r>
            <a:r>
              <a:rPr lang="en-US" altLang="zh-CN" smtClean="0"/>
              <a:t>3-1</a:t>
            </a:r>
            <a:r>
              <a:rPr lang="zh-CN" altLang="zh-CN" smtClean="0"/>
              <a:t>】利用</a:t>
            </a:r>
            <a:r>
              <a:rPr lang="en-US" altLang="zh-CN" smtClean="0"/>
              <a:t>sym</a:t>
            </a:r>
            <a:r>
              <a:rPr lang="zh-CN" altLang="zh-CN" smtClean="0"/>
              <a:t>函数创建符号变量，完成对方程组求解：</a:t>
            </a:r>
          </a:p>
          <a:p>
            <a:r>
              <a:rPr lang="pl-PL" altLang="zh-CN" smtClean="0"/>
              <a:t>&gt;&gt; a=sym('a');</a:t>
            </a:r>
            <a:endParaRPr lang="zh-CN" altLang="zh-CN" smtClean="0"/>
          </a:p>
          <a:p>
            <a:r>
              <a:rPr lang="pl-PL" altLang="zh-CN" smtClean="0"/>
              <a:t>&gt;&gt; b=sym('b');</a:t>
            </a:r>
            <a:endParaRPr lang="zh-CN" altLang="zh-CN" smtClean="0"/>
          </a:p>
          <a:p>
            <a:r>
              <a:rPr lang="es-ES" altLang="zh-CN" smtClean="0"/>
              <a:t>&gt;&gt; x=sym('x');</a:t>
            </a:r>
            <a:endParaRPr lang="zh-CN" altLang="zh-CN" smtClean="0"/>
          </a:p>
          <a:p>
            <a:r>
              <a:rPr lang="es-ES" altLang="zh-CN" smtClean="0"/>
              <a:t>&gt;&gt; y=sym('y');</a:t>
            </a:r>
            <a:endParaRPr lang="zh-CN" altLang="zh-CN" smtClean="0"/>
          </a:p>
          <a:p>
            <a:r>
              <a:rPr lang="es-ES" altLang="zh-CN" smtClean="0"/>
              <a:t>&gt;&gt; [x,y]=solve('a*x-b*y=1','a*x+b*y=3','x','y')</a:t>
            </a:r>
            <a:endParaRPr lang="zh-CN" altLang="zh-CN" smtClean="0"/>
          </a:p>
          <a:p>
            <a:r>
              <a:rPr lang="es-ES" altLang="zh-CN" smtClean="0"/>
              <a:t> </a:t>
            </a:r>
            <a:r>
              <a:rPr lang="en-US" altLang="zh-CN" smtClean="0"/>
              <a:t>x =</a:t>
            </a:r>
            <a:endParaRPr lang="zh-CN" altLang="zh-CN" smtClean="0"/>
          </a:p>
          <a:p>
            <a:r>
              <a:rPr lang="en-US" altLang="zh-CN" smtClean="0"/>
              <a:t> 2/a</a:t>
            </a:r>
            <a:endParaRPr lang="zh-CN" altLang="zh-CN" smtClean="0"/>
          </a:p>
          <a:p>
            <a:r>
              <a:rPr lang="en-US" altLang="zh-CN" smtClean="0"/>
              <a:t> y =</a:t>
            </a:r>
            <a:endParaRPr lang="zh-CN" altLang="zh-CN" smtClean="0"/>
          </a:p>
          <a:p>
            <a:r>
              <a:rPr lang="en-US" altLang="zh-CN" smtClean="0"/>
              <a:t> 1/b</a:t>
            </a:r>
            <a:endParaRPr lang="zh-CN" altLang="zh-CN" smtClean="0"/>
          </a:p>
          <a:p>
            <a:r>
              <a:rPr lang="en-US" altLang="zh-CN" smtClean="0"/>
              <a:t> &gt;&gt; </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内容占位符 2"/>
          <p:cNvSpPr>
            <a:spLocks noGrp="1"/>
          </p:cNvSpPr>
          <p:nvPr>
            <p:ph idx="1"/>
          </p:nvPr>
        </p:nvSpPr>
        <p:spPr>
          <a:xfrm>
            <a:off x="677863" y="600075"/>
            <a:ext cx="8596312" cy="5441950"/>
          </a:xfrm>
        </p:spPr>
        <p:txBody>
          <a:bodyPr/>
          <a:lstStyle/>
          <a:p>
            <a:r>
              <a:rPr lang="en-US" altLang="zh-CN" smtClean="0"/>
              <a:t>6. rank</a:t>
            </a:r>
            <a:r>
              <a:rPr lang="zh-CN" altLang="zh-CN" smtClean="0"/>
              <a:t>函数</a:t>
            </a:r>
          </a:p>
          <a:p>
            <a:r>
              <a:rPr lang="zh-CN" altLang="zh-CN" smtClean="0"/>
              <a:t>在</a:t>
            </a:r>
            <a:r>
              <a:rPr lang="en-US" altLang="zh-CN" smtClean="0">
                <a:hlinkClick r:id="rId3"/>
              </a:rPr>
              <a:t>线性代数</a:t>
            </a:r>
            <a:r>
              <a:rPr lang="zh-CN" altLang="zh-CN" smtClean="0"/>
              <a:t>中，一个</a:t>
            </a:r>
            <a:r>
              <a:rPr lang="en-US" altLang="zh-CN" smtClean="0">
                <a:hlinkClick r:id="rId4"/>
              </a:rPr>
              <a:t>矩阵</a:t>
            </a:r>
            <a:r>
              <a:rPr lang="en-US" altLang="zh-CN" smtClean="0"/>
              <a:t>A</a:t>
            </a:r>
            <a:r>
              <a:rPr lang="zh-CN" altLang="zh-CN" smtClean="0"/>
              <a:t>的列秩是</a:t>
            </a:r>
            <a:r>
              <a:rPr lang="en-US" altLang="zh-CN" smtClean="0"/>
              <a:t>A</a:t>
            </a:r>
            <a:r>
              <a:rPr lang="zh-CN" altLang="zh-CN" smtClean="0"/>
              <a:t>的</a:t>
            </a:r>
            <a:r>
              <a:rPr lang="en-US" altLang="zh-CN" smtClean="0">
                <a:hlinkClick r:id="rId5"/>
              </a:rPr>
              <a:t>线性无关</a:t>
            </a:r>
            <a:r>
              <a:rPr lang="zh-CN" altLang="zh-CN" smtClean="0"/>
              <a:t>的纵列的极大数目。类似地，行秩是</a:t>
            </a:r>
            <a:r>
              <a:rPr lang="en-US" altLang="zh-CN" smtClean="0"/>
              <a:t>A</a:t>
            </a:r>
            <a:r>
              <a:rPr lang="zh-CN" altLang="zh-CN" smtClean="0"/>
              <a:t>的线性无关的横行的极大数目。矩阵的列秩和行秩总是相等的，因此它们可以简单地称作矩阵</a:t>
            </a:r>
            <a:r>
              <a:rPr lang="en-US" altLang="zh-CN" smtClean="0"/>
              <a:t>A</a:t>
            </a:r>
            <a:r>
              <a:rPr lang="zh-CN" altLang="zh-CN" smtClean="0"/>
              <a:t>的秩。通常表示为</a:t>
            </a:r>
            <a:r>
              <a:rPr lang="en-US" altLang="zh-CN" smtClean="0"/>
              <a:t>r(A)</a:t>
            </a:r>
            <a:r>
              <a:rPr lang="zh-CN" altLang="zh-CN" smtClean="0"/>
              <a:t>，</a:t>
            </a:r>
            <a:r>
              <a:rPr lang="en-US" altLang="zh-CN" smtClean="0"/>
              <a:t>rk(A)</a:t>
            </a:r>
            <a:r>
              <a:rPr lang="zh-CN" altLang="zh-CN" smtClean="0"/>
              <a:t>或</a:t>
            </a:r>
            <a:r>
              <a:rPr lang="en-US" altLang="zh-CN" smtClean="0"/>
              <a:t>rank A</a:t>
            </a:r>
            <a:r>
              <a:rPr lang="zh-CN" altLang="zh-CN" smtClean="0"/>
              <a:t>。</a:t>
            </a:r>
          </a:p>
          <a:p>
            <a:r>
              <a:rPr lang="zh-CN" altLang="zh-CN" smtClean="0"/>
              <a:t>在</a:t>
            </a:r>
            <a:r>
              <a:rPr lang="en-US" altLang="zh-CN" smtClean="0"/>
              <a:t>MATLAB</a:t>
            </a:r>
            <a:r>
              <a:rPr lang="zh-CN" altLang="zh-CN" smtClean="0"/>
              <a:t>中提供了</a:t>
            </a:r>
            <a:r>
              <a:rPr lang="en-US" altLang="zh-CN" smtClean="0"/>
              <a:t>rank</a:t>
            </a:r>
            <a:r>
              <a:rPr lang="zh-CN" altLang="zh-CN" smtClean="0"/>
              <a:t>函数指令用来计算符号矩阵的秩，其具体用法如下：</a:t>
            </a:r>
          </a:p>
          <a:p>
            <a:r>
              <a:rPr lang="en-US" altLang="zh-CN" smtClean="0"/>
              <a:t>rank(A)</a:t>
            </a:r>
            <a:r>
              <a:rPr lang="zh-CN" altLang="zh-CN" smtClean="0"/>
              <a:t>，返回矩阵</a:t>
            </a:r>
            <a:r>
              <a:rPr lang="en-US" altLang="zh-CN" smtClean="0"/>
              <a:t>A</a:t>
            </a:r>
            <a:r>
              <a:rPr lang="zh-CN" altLang="zh-CN" smtClean="0"/>
              <a:t>的秩。</a:t>
            </a:r>
          </a:p>
          <a:p>
            <a:r>
              <a:rPr lang="en-US" altLang="zh-CN" smtClean="0"/>
              <a:t>7.rref</a:t>
            </a:r>
            <a:r>
              <a:rPr lang="zh-CN" altLang="zh-CN" smtClean="0"/>
              <a:t>函数</a:t>
            </a:r>
          </a:p>
          <a:p>
            <a:r>
              <a:rPr lang="zh-CN" altLang="zh-CN" smtClean="0"/>
              <a:t>矩阵的简化行阶梯式是高斯</a:t>
            </a:r>
            <a:r>
              <a:rPr lang="en-US" altLang="zh-CN" smtClean="0"/>
              <a:t>-</a:t>
            </a:r>
            <a:r>
              <a:rPr lang="zh-CN" altLang="zh-CN" smtClean="0"/>
              <a:t>约旦消元法解线性方程组的结果，其形式为：</a:t>
            </a:r>
          </a:p>
          <a:p>
            <a:endParaRPr lang="zh-CN" altLang="en-US" smtClean="0"/>
          </a:p>
        </p:txBody>
      </p:sp>
      <p:sp>
        <p:nvSpPr>
          <p:cNvPr id="9231"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9229" name="Object 13"/>
          <p:cNvGraphicFramePr>
            <a:graphicFrameLocks noChangeAspect="1"/>
          </p:cNvGraphicFramePr>
          <p:nvPr/>
        </p:nvGraphicFramePr>
        <p:xfrm>
          <a:off x="2416175" y="3740150"/>
          <a:ext cx="3957638" cy="1787525"/>
        </p:xfrm>
        <a:graphic>
          <a:graphicData uri="http://schemas.openxmlformats.org/presentationml/2006/ole">
            <p:oleObj spid="_x0000_s9229" name="公式" r:id="rId6" imgW="1060081" imgH="715236"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a:xfrm>
            <a:off x="677863" y="614363"/>
            <a:ext cx="8596312" cy="5427662"/>
          </a:xfrm>
        </p:spPr>
        <p:txBody>
          <a:bodyPr/>
          <a:lstStyle/>
          <a:p>
            <a:r>
              <a:rPr lang="en-US" altLang="zh-CN" smtClean="0"/>
              <a:t>MATLAB</a:t>
            </a:r>
            <a:r>
              <a:rPr lang="zh-CN" altLang="zh-CN" smtClean="0"/>
              <a:t>提供了</a:t>
            </a:r>
            <a:r>
              <a:rPr lang="en-US" altLang="zh-CN" smtClean="0"/>
              <a:t>rref</a:t>
            </a:r>
            <a:r>
              <a:rPr lang="zh-CN" altLang="zh-CN" smtClean="0"/>
              <a:t>函数返回符号矩阵的简化行阶梯矩阵，其的具体用法如下：</a:t>
            </a:r>
          </a:p>
          <a:p>
            <a:r>
              <a:rPr lang="en-US" altLang="zh-CN" smtClean="0"/>
              <a:t>R=rref(A)</a:t>
            </a:r>
            <a:r>
              <a:rPr lang="zh-CN" altLang="zh-CN" smtClean="0"/>
              <a:t>，在计算的过程中利用高斯</a:t>
            </a:r>
            <a:r>
              <a:rPr lang="en-US" altLang="zh-CN" smtClean="0"/>
              <a:t>-</a:t>
            </a:r>
            <a:r>
              <a:rPr lang="zh-CN" altLang="zh-CN" smtClean="0"/>
              <a:t>约当消元法和行主元素法，返回矩阵的简化行阶梯矩阵</a:t>
            </a:r>
            <a:r>
              <a:rPr lang="en-US" altLang="zh-CN" smtClean="0"/>
              <a:t>R</a:t>
            </a:r>
            <a:r>
              <a:rPr lang="zh-CN" altLang="zh-CN" smtClean="0"/>
              <a:t>。</a:t>
            </a:r>
          </a:p>
          <a:p>
            <a:r>
              <a:rPr lang="en-US" altLang="zh-CN" smtClean="0"/>
              <a:t>[R,jb]=rref(A)</a:t>
            </a:r>
            <a:r>
              <a:rPr lang="zh-CN" altLang="zh-CN" smtClean="0"/>
              <a:t>，返回矩阵的简化行阶梯矩阵</a:t>
            </a:r>
            <a:r>
              <a:rPr lang="en-US" altLang="zh-CN" smtClean="0"/>
              <a:t>R</a:t>
            </a:r>
            <a:r>
              <a:rPr lang="zh-CN" altLang="zh-CN" smtClean="0"/>
              <a:t>和矢量</a:t>
            </a:r>
            <a:r>
              <a:rPr lang="en-US" altLang="zh-CN" smtClean="0"/>
              <a:t>jb</a:t>
            </a:r>
            <a:r>
              <a:rPr lang="zh-CN" altLang="zh-CN" smtClean="0"/>
              <a:t>。</a:t>
            </a:r>
            <a:r>
              <a:rPr lang="en-US" altLang="zh-CN" smtClean="0"/>
              <a:t>R(l:r,jb)</a:t>
            </a:r>
            <a:r>
              <a:rPr lang="zh-CN" altLang="zh-CN" smtClean="0"/>
              <a:t>为</a:t>
            </a:r>
            <a:r>
              <a:rPr lang="en-US" altLang="zh-CN" smtClean="0"/>
              <a:t>r*r</a:t>
            </a:r>
            <a:r>
              <a:rPr lang="zh-CN" altLang="zh-CN" smtClean="0"/>
              <a:t>阶不确矩阵，矩阵</a:t>
            </a:r>
            <a:r>
              <a:rPr lang="en-US" altLang="zh-CN" smtClean="0"/>
              <a:t>A</a:t>
            </a:r>
            <a:r>
              <a:rPr lang="zh-CN" altLang="zh-CN" smtClean="0"/>
              <a:t>的秩为</a:t>
            </a:r>
            <a:r>
              <a:rPr lang="en-US" altLang="zh-CN" smtClean="0"/>
              <a:t>r=length(jb):  x(jb)</a:t>
            </a:r>
            <a:r>
              <a:rPr lang="zh-CN" altLang="zh-CN" smtClean="0"/>
              <a:t>为线性系统</a:t>
            </a:r>
            <a:r>
              <a:rPr lang="en-US" altLang="zh-CN" smtClean="0"/>
              <a:t>Ax=b</a:t>
            </a:r>
            <a:r>
              <a:rPr lang="zh-CN" altLang="zh-CN" smtClean="0"/>
              <a:t>的边界向量。</a:t>
            </a:r>
          </a:p>
          <a:p>
            <a:r>
              <a:rPr lang="en-US" altLang="zh-CN" smtClean="0"/>
              <a:t>[R,jb]=rref(A,tol)</a:t>
            </a:r>
            <a:r>
              <a:rPr lang="zh-CN" altLang="zh-CN" smtClean="0"/>
              <a:t>，返回矩阵的简化行阶梯</a:t>
            </a:r>
            <a:r>
              <a:rPr lang="en-US" altLang="zh-CN" smtClean="0"/>
              <a:t>R</a:t>
            </a:r>
            <a:r>
              <a:rPr lang="zh-CN" altLang="zh-CN" smtClean="0"/>
              <a:t>和矢量</a:t>
            </a:r>
            <a:r>
              <a:rPr lang="en-US" altLang="zh-CN" smtClean="0"/>
              <a:t>jb</a:t>
            </a:r>
            <a:r>
              <a:rPr lang="zh-CN" altLang="zh-CN" smtClean="0"/>
              <a:t>的要求与以上提到的相同，</a:t>
            </a:r>
            <a:r>
              <a:rPr lang="en-US" altLang="zh-CN" smtClean="0"/>
              <a:t>tol</a:t>
            </a:r>
            <a:r>
              <a:rPr lang="zh-CN" altLang="zh-CN" smtClean="0"/>
              <a:t>指明了返回矩阵元素的误差。</a:t>
            </a:r>
          </a:p>
          <a:p>
            <a:r>
              <a:rPr lang="en-US" altLang="zh-CN" smtClean="0"/>
              <a:t>8. null</a:t>
            </a:r>
            <a:r>
              <a:rPr lang="zh-CN" altLang="zh-CN" smtClean="0"/>
              <a:t>函数</a:t>
            </a:r>
          </a:p>
          <a:p>
            <a:r>
              <a:rPr lang="zh-CN" altLang="zh-CN" smtClean="0"/>
              <a:t>与线性系统相联系的两个子空间是值域和零空间。如果</a:t>
            </a:r>
            <a:r>
              <a:rPr lang="en-US" altLang="zh-CN" smtClean="0"/>
              <a:t>A</a:t>
            </a:r>
            <a:r>
              <a:rPr lang="zh-CN" altLang="zh-CN" smtClean="0"/>
              <a:t>为</a:t>
            </a:r>
            <a:r>
              <a:rPr lang="en-US" altLang="zh-CN" smtClean="0"/>
              <a:t>mxn</a:t>
            </a:r>
            <a:r>
              <a:rPr lang="zh-CN" altLang="zh-CN" smtClean="0"/>
              <a:t>的矩阵，它的秩为</a:t>
            </a:r>
            <a:r>
              <a:rPr lang="en-US" altLang="zh-CN" smtClean="0"/>
              <a:t>r</a:t>
            </a:r>
            <a:r>
              <a:rPr lang="zh-CN" altLang="zh-CN" smtClean="0"/>
              <a:t>，那么</a:t>
            </a:r>
            <a:r>
              <a:rPr lang="en-US" altLang="zh-CN" smtClean="0"/>
              <a:t>A</a:t>
            </a:r>
            <a:r>
              <a:rPr lang="zh-CN" altLang="zh-CN" smtClean="0"/>
              <a:t>的向量空间就是由</a:t>
            </a:r>
            <a:r>
              <a:rPr lang="en-US" altLang="zh-CN" smtClean="0"/>
              <a:t>A</a:t>
            </a:r>
            <a:r>
              <a:rPr lang="zh-CN" altLang="zh-CN" smtClean="0"/>
              <a:t>的列划分的线性空间，这个空间的维数是</a:t>
            </a:r>
            <a:r>
              <a:rPr lang="en-US" altLang="zh-CN" smtClean="0"/>
              <a:t>r</a:t>
            </a:r>
            <a:r>
              <a:rPr lang="zh-CN" altLang="zh-CN" smtClean="0"/>
              <a:t>，也就是</a:t>
            </a:r>
            <a:r>
              <a:rPr lang="en-US" altLang="zh-CN" smtClean="0"/>
              <a:t>A</a:t>
            </a:r>
            <a:r>
              <a:rPr lang="zh-CN" altLang="zh-CN" smtClean="0"/>
              <a:t>的秩。如果</a:t>
            </a:r>
            <a:r>
              <a:rPr lang="en-US" altLang="zh-CN" smtClean="0"/>
              <a:t>r=n</a:t>
            </a:r>
            <a:r>
              <a:rPr lang="zh-CN" altLang="zh-CN" smtClean="0"/>
              <a:t>，则</a:t>
            </a:r>
            <a:r>
              <a:rPr lang="en-US" altLang="zh-CN" smtClean="0"/>
              <a:t>A</a:t>
            </a:r>
            <a:r>
              <a:rPr lang="zh-CN" altLang="zh-CN" smtClean="0"/>
              <a:t>的列线性无关。</a:t>
            </a:r>
            <a:r>
              <a:rPr lang="en-US" altLang="zh-CN" smtClean="0"/>
              <a:t>A</a:t>
            </a:r>
            <a:r>
              <a:rPr lang="zh-CN" altLang="zh-CN" smtClean="0"/>
              <a:t>的零空间是由满足</a:t>
            </a:r>
            <a:r>
              <a:rPr lang="en-US" altLang="zh-CN" smtClean="0"/>
              <a:t>Ax=0</a:t>
            </a:r>
            <a:r>
              <a:rPr lang="zh-CN" altLang="zh-CN" smtClean="0"/>
              <a:t>的所有向量</a:t>
            </a:r>
            <a:r>
              <a:rPr lang="en-US" altLang="zh-CN" smtClean="0"/>
              <a:t>x</a:t>
            </a:r>
            <a:r>
              <a:rPr lang="zh-CN" altLang="zh-CN" smtClean="0"/>
              <a:t>组成的线性子空间。在</a:t>
            </a:r>
            <a:r>
              <a:rPr lang="en-US" altLang="zh-CN" smtClean="0"/>
              <a:t>MATLAB</a:t>
            </a:r>
            <a:r>
              <a:rPr lang="zh-CN" altLang="zh-CN" smtClean="0"/>
              <a:t>中可以用</a:t>
            </a:r>
            <a:r>
              <a:rPr lang="en-US" altLang="zh-CN" smtClean="0"/>
              <a:t>null</a:t>
            </a:r>
            <a:r>
              <a:rPr lang="zh-CN" altLang="zh-CN" smtClean="0"/>
              <a:t>函数来求得零空间的正交基，其具体用法如下：</a:t>
            </a:r>
          </a:p>
          <a:p>
            <a:r>
              <a:rPr lang="en-US" altLang="zh-CN" smtClean="0"/>
              <a:t>N=null(A):</a:t>
            </a:r>
            <a:r>
              <a:rPr lang="zh-CN" altLang="zh-CN" smtClean="0"/>
              <a:t>计算矩阵</a:t>
            </a:r>
            <a:r>
              <a:rPr lang="en-US" altLang="zh-CN" smtClean="0"/>
              <a:t>A</a:t>
            </a:r>
            <a:r>
              <a:rPr lang="zh-CN" altLang="zh-CN" smtClean="0"/>
              <a:t>的零空间的正交基，运算依赖矩阵</a:t>
            </a:r>
            <a:r>
              <a:rPr lang="en-US" altLang="zh-CN" smtClean="0"/>
              <a:t>A</a:t>
            </a:r>
            <a:r>
              <a:rPr lang="zh-CN" altLang="zh-CN" smtClean="0"/>
              <a:t>的奇异值分解。</a:t>
            </a:r>
          </a:p>
          <a:p>
            <a:r>
              <a:rPr lang="en-US" altLang="zh-CN" smtClean="0"/>
              <a:t>N=null(A,'r'):</a:t>
            </a:r>
            <a:r>
              <a:rPr lang="zh-CN" altLang="zh-CN" smtClean="0"/>
              <a:t>计算矩阵</a:t>
            </a:r>
            <a:r>
              <a:rPr lang="en-US" altLang="zh-CN" smtClean="0"/>
              <a:t>A</a:t>
            </a:r>
            <a:r>
              <a:rPr lang="zh-CN" altLang="zh-CN" smtClean="0"/>
              <a:t>的零空间的正交基，运算依赖矩阵</a:t>
            </a:r>
            <a:r>
              <a:rPr lang="en-US" altLang="zh-CN" smtClean="0"/>
              <a:t>A</a:t>
            </a:r>
            <a:r>
              <a:rPr lang="zh-CN" altLang="zh-CN" smtClean="0"/>
              <a:t>的简化行阶梯矩阵。</a:t>
            </a:r>
          </a:p>
          <a:p>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2"/>
          <p:cNvSpPr>
            <a:spLocks noGrp="1"/>
          </p:cNvSpPr>
          <p:nvPr>
            <p:ph idx="1"/>
          </p:nvPr>
        </p:nvSpPr>
        <p:spPr>
          <a:xfrm>
            <a:off x="677863" y="573088"/>
            <a:ext cx="8596312" cy="5468937"/>
          </a:xfrm>
        </p:spPr>
        <p:txBody>
          <a:bodyPr/>
          <a:lstStyle/>
          <a:p>
            <a:r>
              <a:rPr lang="en-US" altLang="zh-CN" smtClean="0"/>
              <a:t>9.colspace</a:t>
            </a:r>
            <a:r>
              <a:rPr lang="zh-CN" altLang="zh-CN" smtClean="0"/>
              <a:t>函数</a:t>
            </a:r>
          </a:p>
          <a:p>
            <a:r>
              <a:rPr lang="en-US" altLang="zh-CN" smtClean="0"/>
              <a:t>MATLAB</a:t>
            </a:r>
            <a:r>
              <a:rPr lang="zh-CN" altLang="zh-CN" smtClean="0"/>
              <a:t>提供了</a:t>
            </a:r>
            <a:r>
              <a:rPr lang="en-US" altLang="zh-CN" smtClean="0"/>
              <a:t>colspace</a:t>
            </a:r>
            <a:r>
              <a:rPr lang="zh-CN" altLang="zh-CN" smtClean="0"/>
              <a:t>函数计算矩阵空间的基，其具体用法如下：</a:t>
            </a:r>
          </a:p>
          <a:p>
            <a:r>
              <a:rPr lang="en-US" altLang="zh-CN" smtClean="0"/>
              <a:t>C=colspace(A):</a:t>
            </a:r>
            <a:r>
              <a:rPr lang="zh-CN" altLang="zh-CN" smtClean="0"/>
              <a:t>返回符号矩阵</a:t>
            </a:r>
            <a:r>
              <a:rPr lang="en-US" altLang="zh-CN" smtClean="0"/>
              <a:t>A</a:t>
            </a:r>
            <a:r>
              <a:rPr lang="zh-CN" altLang="zh-CN" smtClean="0"/>
              <a:t>的列空间的基。</a:t>
            </a:r>
          </a:p>
          <a:p>
            <a:r>
              <a:rPr lang="en-US" altLang="zh-CN" smtClean="0"/>
              <a:t>10.transpose</a:t>
            </a:r>
            <a:r>
              <a:rPr lang="zh-CN" altLang="zh-CN" smtClean="0"/>
              <a:t>函数</a:t>
            </a:r>
          </a:p>
          <a:p>
            <a:r>
              <a:rPr lang="en-US" altLang="zh-CN" smtClean="0"/>
              <a:t>MATLAB</a:t>
            </a:r>
            <a:r>
              <a:rPr lang="zh-CN" altLang="zh-CN" smtClean="0"/>
              <a:t>提供了</a:t>
            </a:r>
            <a:r>
              <a:rPr lang="en-US" altLang="zh-CN" smtClean="0"/>
              <a:t>transpose</a:t>
            </a:r>
            <a:r>
              <a:rPr lang="zh-CN" altLang="zh-CN" smtClean="0"/>
              <a:t>函数计算矩阵的转置，其具体用法如下：</a:t>
            </a:r>
          </a:p>
          <a:p>
            <a:r>
              <a:rPr lang="en-US" altLang="zh-CN" smtClean="0"/>
              <a:t>T=transpose(A):</a:t>
            </a:r>
            <a:r>
              <a:rPr lang="zh-CN" altLang="zh-CN" smtClean="0"/>
              <a:t>返回符号矩阵</a:t>
            </a:r>
            <a:r>
              <a:rPr lang="en-US" altLang="zh-CN" smtClean="0"/>
              <a:t>A</a:t>
            </a:r>
            <a:r>
              <a:rPr lang="zh-CN" altLang="zh-CN" smtClean="0"/>
              <a:t>的转置。</a:t>
            </a:r>
          </a:p>
          <a:p>
            <a:r>
              <a:rPr lang="en-US" altLang="zh-CN" smtClean="0"/>
              <a:t>11. eig</a:t>
            </a:r>
            <a:r>
              <a:rPr lang="zh-CN" altLang="zh-CN" smtClean="0"/>
              <a:t>函数</a:t>
            </a:r>
          </a:p>
          <a:p>
            <a:r>
              <a:rPr lang="en-US" altLang="zh-CN" smtClean="0"/>
              <a:t>MATLAB</a:t>
            </a:r>
            <a:r>
              <a:rPr lang="zh-CN" altLang="zh-CN" smtClean="0"/>
              <a:t>提供了</a:t>
            </a:r>
            <a:r>
              <a:rPr lang="en-US" altLang="zh-CN" smtClean="0"/>
              <a:t>eig</a:t>
            </a:r>
            <a:r>
              <a:rPr lang="zh-CN" altLang="zh-CN" smtClean="0"/>
              <a:t>函数对符号矩阵进行特征值分解，即计算矩阵的特征值和特征向量，其具体用法如下：</a:t>
            </a:r>
          </a:p>
          <a:p>
            <a:r>
              <a:rPr lang="en-US" altLang="zh-CN" smtClean="0"/>
              <a:t>E=eig(A),</a:t>
            </a:r>
            <a:r>
              <a:rPr lang="zh-CN" altLang="zh-CN" smtClean="0"/>
              <a:t>返回由方阵</a:t>
            </a:r>
            <a:r>
              <a:rPr lang="en-US" altLang="zh-CN" smtClean="0"/>
              <a:t>A</a:t>
            </a:r>
            <a:r>
              <a:rPr lang="zh-CN" altLang="zh-CN" smtClean="0"/>
              <a:t>的特征值组成的矩阵。</a:t>
            </a:r>
          </a:p>
          <a:p>
            <a:r>
              <a:rPr lang="en-US" altLang="zh-CN" smtClean="0"/>
              <a:t>[V,D]=eig(A),</a:t>
            </a:r>
            <a:r>
              <a:rPr lang="zh-CN" altLang="zh-CN" smtClean="0"/>
              <a:t>返回方阵</a:t>
            </a:r>
            <a:r>
              <a:rPr lang="en-US" altLang="zh-CN" smtClean="0"/>
              <a:t>A</a:t>
            </a:r>
            <a:r>
              <a:rPr lang="zh-CN" altLang="zh-CN" smtClean="0"/>
              <a:t>的特征值矩阵</a:t>
            </a:r>
            <a:r>
              <a:rPr lang="en-US" altLang="zh-CN" smtClean="0"/>
              <a:t>D</a:t>
            </a:r>
            <a:r>
              <a:rPr lang="zh-CN" altLang="zh-CN" smtClean="0"/>
              <a:t>和特证矢量矩阵</a:t>
            </a:r>
            <a:r>
              <a:rPr lang="en-US" altLang="zh-CN" smtClean="0"/>
              <a:t>V, </a:t>
            </a:r>
            <a:r>
              <a:rPr lang="zh-CN" altLang="zh-CN" smtClean="0"/>
              <a:t>其中特征值矩阵</a:t>
            </a:r>
            <a:r>
              <a:rPr lang="en-US" altLang="zh-CN" smtClean="0"/>
              <a:t>D</a:t>
            </a:r>
            <a:r>
              <a:rPr lang="zh-CN" altLang="zh-CN" smtClean="0"/>
              <a:t>是由</a:t>
            </a:r>
            <a:r>
              <a:rPr lang="en-US" altLang="zh-CN" smtClean="0"/>
              <a:t>A</a:t>
            </a:r>
            <a:r>
              <a:rPr lang="zh-CN" altLang="zh-CN" smtClean="0"/>
              <a:t>的特征值为对角线组成的对角矩阵，</a:t>
            </a:r>
            <a:r>
              <a:rPr lang="en-US" altLang="zh-CN" smtClean="0"/>
              <a:t>V,D</a:t>
            </a:r>
            <a:r>
              <a:rPr lang="zh-CN" altLang="zh-CN" smtClean="0"/>
              <a:t>和</a:t>
            </a:r>
            <a:r>
              <a:rPr lang="en-US" altLang="zh-CN" smtClean="0"/>
              <a:t>A</a:t>
            </a:r>
            <a:r>
              <a:rPr lang="zh-CN" altLang="zh-CN" smtClean="0"/>
              <a:t>之问满足</a:t>
            </a:r>
            <a:r>
              <a:rPr lang="en-US" altLang="zh-CN" smtClean="0"/>
              <a:t>:AV=VD</a:t>
            </a:r>
            <a:r>
              <a:rPr lang="zh-CN" altLang="zh-CN" smtClean="0"/>
              <a:t>。</a:t>
            </a:r>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677863" y="641350"/>
            <a:ext cx="8596312" cy="6073775"/>
          </a:xfrm>
        </p:spPr>
        <p:txBody>
          <a:bodyPr/>
          <a:lstStyle/>
          <a:p>
            <a:r>
              <a:rPr lang="en-US" altLang="zh-CN" smtClean="0"/>
              <a:t>12. jordan</a:t>
            </a:r>
            <a:r>
              <a:rPr lang="zh-CN" altLang="zh-CN" smtClean="0"/>
              <a:t>函数</a:t>
            </a:r>
          </a:p>
          <a:p>
            <a:r>
              <a:rPr lang="en-US" altLang="zh-CN" smtClean="0"/>
              <a:t>MATLAB</a:t>
            </a:r>
            <a:r>
              <a:rPr lang="zh-CN" altLang="zh-CN" smtClean="0"/>
              <a:t>提供了</a:t>
            </a:r>
            <a:r>
              <a:rPr lang="en-US" altLang="zh-CN" smtClean="0"/>
              <a:t>jordan</a:t>
            </a:r>
            <a:r>
              <a:rPr lang="zh-CN" altLang="zh-CN" smtClean="0"/>
              <a:t>函数讲矩阵变换为约当标准型，计算约当标准型也就是找一个非奇异矩阵</a:t>
            </a:r>
            <a:r>
              <a:rPr lang="en-US" altLang="zh-CN" smtClean="0"/>
              <a:t>V</a:t>
            </a:r>
            <a:r>
              <a:rPr lang="zh-CN" altLang="zh-CN" smtClean="0"/>
              <a:t>，是</a:t>
            </a:r>
            <a:r>
              <a:rPr lang="en-US" altLang="zh-CN" smtClean="0"/>
              <a:t>J=V/A*V</a:t>
            </a:r>
            <a:r>
              <a:rPr lang="zh-CN" altLang="zh-CN" smtClean="0"/>
              <a:t>最接近对角矩阵，其中</a:t>
            </a:r>
            <a:r>
              <a:rPr lang="en-US" altLang="zh-CN" smtClean="0"/>
              <a:t>V</a:t>
            </a:r>
            <a:r>
              <a:rPr lang="zh-CN" altLang="zh-CN" smtClean="0"/>
              <a:t>称为转换矩阵。利用矩阵分块可以简化很多有关矩阵的证明和计算，任何仿真都可以通过相似变换，变为约当标准型。</a:t>
            </a:r>
            <a:r>
              <a:rPr lang="en-US" altLang="zh-CN" smtClean="0"/>
              <a:t>Jordan</a:t>
            </a:r>
            <a:r>
              <a:rPr lang="zh-CN" altLang="zh-CN" smtClean="0"/>
              <a:t>函数的具体用法如下：</a:t>
            </a:r>
          </a:p>
          <a:p>
            <a:r>
              <a:rPr lang="en-US" altLang="zh-CN" smtClean="0"/>
              <a:t>J=jordan(A):</a:t>
            </a:r>
            <a:r>
              <a:rPr lang="zh-CN" altLang="zh-CN" smtClean="0"/>
              <a:t>返回矩阵</a:t>
            </a:r>
            <a:r>
              <a:rPr lang="en-US" altLang="zh-CN" smtClean="0"/>
              <a:t>A</a:t>
            </a:r>
            <a:r>
              <a:rPr lang="zh-CN" altLang="zh-CN" smtClean="0"/>
              <a:t>的约当标准型。</a:t>
            </a:r>
          </a:p>
          <a:p>
            <a:r>
              <a:rPr lang="en-US" altLang="zh-CN" smtClean="0"/>
              <a:t>[V,J]=jordan(A)</a:t>
            </a:r>
            <a:r>
              <a:rPr lang="zh-CN" altLang="zh-CN" smtClean="0"/>
              <a:t>返回矩阵</a:t>
            </a:r>
            <a:r>
              <a:rPr lang="en-US" altLang="zh-CN" smtClean="0"/>
              <a:t>A</a:t>
            </a:r>
            <a:r>
              <a:rPr lang="zh-CN" altLang="zh-CN" smtClean="0"/>
              <a:t>的约当标准型并且给出变换矩阵</a:t>
            </a:r>
            <a:r>
              <a:rPr lang="en-US" altLang="zh-CN" smtClean="0"/>
              <a:t>V,</a:t>
            </a:r>
            <a:r>
              <a:rPr lang="zh-CN" altLang="zh-CN" smtClean="0"/>
              <a:t>满</a:t>
            </a:r>
            <a:r>
              <a:rPr lang="en-US" altLang="zh-CN" smtClean="0"/>
              <a:t>J=V/A*V</a:t>
            </a:r>
            <a:r>
              <a:rPr lang="zh-CN" altLang="zh-CN" smtClean="0"/>
              <a:t>。</a:t>
            </a:r>
          </a:p>
          <a:p>
            <a:r>
              <a:rPr lang="en-US" altLang="zh-CN" smtClean="0"/>
              <a:t>13. svd</a:t>
            </a:r>
            <a:r>
              <a:rPr lang="zh-CN" altLang="zh-CN" smtClean="0"/>
              <a:t>函数</a:t>
            </a:r>
          </a:p>
          <a:p>
            <a:r>
              <a:rPr lang="zh-CN" altLang="zh-CN" smtClean="0"/>
              <a:t>在</a:t>
            </a:r>
            <a:r>
              <a:rPr lang="en-US" altLang="zh-CN" smtClean="0"/>
              <a:t>MATLAB</a:t>
            </a:r>
            <a:r>
              <a:rPr lang="zh-CN" altLang="zh-CN" smtClean="0"/>
              <a:t>中利用</a:t>
            </a:r>
            <a:r>
              <a:rPr lang="en-US" altLang="zh-CN" smtClean="0"/>
              <a:t>svd</a:t>
            </a:r>
            <a:r>
              <a:rPr lang="zh-CN" altLang="zh-CN" smtClean="0"/>
              <a:t>函数来进行矩阵的奇异值分解。</a:t>
            </a:r>
          </a:p>
          <a:p>
            <a:r>
              <a:rPr lang="zh-CN" altLang="zh-CN" smtClean="0"/>
              <a:t>奇异值分解在矩阵分解中占有极其重要的地位，即对于</a:t>
            </a:r>
            <a:r>
              <a:rPr lang="en-US" altLang="zh-CN" smtClean="0"/>
              <a:t> </a:t>
            </a:r>
            <a:r>
              <a:rPr lang="zh-CN" altLang="zh-CN" smtClean="0"/>
              <a:t>的矩阵</a:t>
            </a:r>
            <a:r>
              <a:rPr lang="en-US" altLang="zh-CN" smtClean="0"/>
              <a:t>A</a:t>
            </a:r>
            <a:r>
              <a:rPr lang="zh-CN" altLang="zh-CN" smtClean="0"/>
              <a:t>，若存在</a:t>
            </a:r>
            <a:r>
              <a:rPr lang="en-US" altLang="zh-CN" smtClean="0"/>
              <a:t> </a:t>
            </a:r>
            <a:r>
              <a:rPr lang="zh-CN" altLang="zh-CN" smtClean="0"/>
              <a:t>的酉矩阵</a:t>
            </a:r>
            <a:r>
              <a:rPr lang="en-US" altLang="zh-CN" smtClean="0"/>
              <a:t>U</a:t>
            </a:r>
            <a:r>
              <a:rPr lang="zh-CN" altLang="zh-CN" smtClean="0"/>
              <a:t>和</a:t>
            </a:r>
            <a:r>
              <a:rPr lang="en-US" altLang="zh-CN" smtClean="0"/>
              <a:t> </a:t>
            </a:r>
            <a:r>
              <a:rPr lang="zh-CN" altLang="zh-CN" smtClean="0"/>
              <a:t>的酉矩阵</a:t>
            </a:r>
            <a:r>
              <a:rPr lang="en-US" altLang="zh-CN" smtClean="0"/>
              <a:t>V</a:t>
            </a:r>
            <a:r>
              <a:rPr lang="zh-CN" altLang="zh-CN" smtClean="0"/>
              <a:t>使得</a:t>
            </a:r>
            <a:r>
              <a:rPr lang="en-US" altLang="zh-CN" smtClean="0"/>
              <a:t> </a:t>
            </a:r>
            <a:r>
              <a:rPr lang="zh-CN" altLang="zh-CN" smtClean="0"/>
              <a:t>，其中</a:t>
            </a:r>
            <a:r>
              <a:rPr lang="en-US" altLang="zh-CN" smtClean="0"/>
              <a:t> </a:t>
            </a:r>
            <a:r>
              <a:rPr lang="zh-CN" altLang="zh-CN" smtClean="0"/>
              <a:t>为一个</a:t>
            </a:r>
            <a:r>
              <a:rPr lang="en-US" altLang="zh-CN" smtClean="0"/>
              <a:t> </a:t>
            </a:r>
            <a:r>
              <a:rPr lang="zh-CN" altLang="zh-CN" smtClean="0"/>
              <a:t>的非负对角矩阵，并且其对角元素的值按降序排列，则</a:t>
            </a:r>
            <a:r>
              <a:rPr lang="en-US" altLang="zh-CN" smtClean="0"/>
              <a:t> </a:t>
            </a:r>
            <a:r>
              <a:rPr lang="zh-CN" altLang="zh-CN" smtClean="0"/>
              <a:t>即为矩阵</a:t>
            </a:r>
            <a:r>
              <a:rPr lang="en-US" altLang="zh-CN" smtClean="0"/>
              <a:t>A</a:t>
            </a:r>
            <a:r>
              <a:rPr lang="zh-CN" altLang="zh-CN" smtClean="0"/>
              <a:t>的奇异值分解，</a:t>
            </a:r>
            <a:r>
              <a:rPr lang="en-US" altLang="zh-CN" smtClean="0"/>
              <a:t>U</a:t>
            </a:r>
            <a:r>
              <a:rPr lang="zh-CN" altLang="zh-CN" smtClean="0"/>
              <a:t>，</a:t>
            </a:r>
            <a:r>
              <a:rPr lang="en-US" altLang="zh-CN" smtClean="0"/>
              <a:t> </a:t>
            </a:r>
            <a:r>
              <a:rPr lang="zh-CN" altLang="zh-CN" smtClean="0"/>
              <a:t>和</a:t>
            </a:r>
            <a:r>
              <a:rPr lang="en-US" altLang="zh-CN" smtClean="0"/>
              <a:t>V</a:t>
            </a:r>
            <a:r>
              <a:rPr lang="zh-CN" altLang="zh-CN" smtClean="0"/>
              <a:t>称为矩阵</a:t>
            </a:r>
            <a:r>
              <a:rPr lang="en-US" altLang="zh-CN" smtClean="0"/>
              <a:t>A</a:t>
            </a:r>
            <a:r>
              <a:rPr lang="zh-CN" altLang="zh-CN" smtClean="0"/>
              <a:t>的奇异值分解的三对组</a:t>
            </a:r>
          </a:p>
          <a:p>
            <a:r>
              <a:rPr lang="zh-CN" altLang="zh-CN" smtClean="0"/>
              <a:t>由符号计算产生的公式一般都很长而且很复杂，所以计算制定精度矩阵的奇异值分解才是有意义的。</a:t>
            </a:r>
            <a:r>
              <a:rPr lang="en-US" altLang="zh-CN" smtClean="0"/>
              <a:t>svd</a:t>
            </a:r>
            <a:r>
              <a:rPr lang="zh-CN" altLang="zh-CN" smtClean="0"/>
              <a:t>函数的具体调用如下：</a:t>
            </a:r>
          </a:p>
          <a:p>
            <a:r>
              <a:rPr lang="en-US" altLang="zh-CN" smtClean="0"/>
              <a:t>S=svd(A),</a:t>
            </a:r>
            <a:r>
              <a:rPr lang="zh-CN" altLang="zh-CN" smtClean="0"/>
              <a:t>返回符号矩阵的奇异值对角矩阵，计算精度由函数</a:t>
            </a:r>
            <a:r>
              <a:rPr lang="en-US" altLang="zh-CN" smtClean="0"/>
              <a:t>,digits</a:t>
            </a:r>
            <a:r>
              <a:rPr lang="zh-CN" altLang="zh-CN" smtClean="0"/>
              <a:t>来指定。</a:t>
            </a:r>
          </a:p>
          <a:p>
            <a:r>
              <a:rPr lang="en-US" altLang="zh-CN" smtClean="0"/>
              <a:t>[U,S,VJ=svd(A),</a:t>
            </a:r>
            <a:r>
              <a:rPr lang="zh-CN" altLang="zh-CN" smtClean="0"/>
              <a:t>输出的矩阵</a:t>
            </a:r>
            <a:r>
              <a:rPr lang="en-US" altLang="zh-CN" smtClean="0"/>
              <a:t>U</a:t>
            </a:r>
            <a:r>
              <a:rPr lang="zh-CN" altLang="zh-CN" smtClean="0"/>
              <a:t>和</a:t>
            </a:r>
            <a:r>
              <a:rPr lang="en-US" altLang="zh-CN" smtClean="0"/>
              <a:t>V</a:t>
            </a:r>
            <a:r>
              <a:rPr lang="zh-CN" altLang="zh-CN" smtClean="0"/>
              <a:t>是正交矩阵</a:t>
            </a:r>
            <a:r>
              <a:rPr lang="en-US" altLang="zh-CN" smtClean="0"/>
              <a:t>, </a:t>
            </a:r>
            <a:r>
              <a:rPr lang="zh-CN" altLang="zh-CN" smtClean="0"/>
              <a:t>并且它们满足关系式</a:t>
            </a:r>
            <a:r>
              <a:rPr lang="en-US" altLang="zh-CN" smtClean="0"/>
              <a:t>:A=U*S*V</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a:lstStyle/>
          <a:p>
            <a:r>
              <a:rPr lang="en-US" altLang="zh-CN" b="1" smtClean="0"/>
              <a:t>3.4.3 </a:t>
            </a:r>
            <a:r>
              <a:rPr lang="zh-CN" altLang="zh-CN" b="1" smtClean="0"/>
              <a:t>科学计算</a:t>
            </a:r>
            <a:br>
              <a:rPr lang="zh-CN" altLang="zh-CN" b="1" smtClean="0"/>
            </a:br>
            <a:endParaRPr lang="zh-CN" altLang="en-US" smtClean="0"/>
          </a:p>
        </p:txBody>
      </p:sp>
      <p:sp>
        <p:nvSpPr>
          <p:cNvPr id="64514" name="内容占位符 2"/>
          <p:cNvSpPr>
            <a:spLocks noGrp="1"/>
          </p:cNvSpPr>
          <p:nvPr>
            <p:ph idx="1"/>
          </p:nvPr>
        </p:nvSpPr>
        <p:spPr>
          <a:xfrm>
            <a:off x="677863" y="1338263"/>
            <a:ext cx="8596312" cy="4703762"/>
          </a:xfrm>
        </p:spPr>
        <p:txBody>
          <a:bodyPr/>
          <a:lstStyle/>
          <a:p>
            <a:r>
              <a:rPr lang="zh-CN" altLang="zh-CN" smtClean="0"/>
              <a:t>极限、微分和积分是微积分学中的核心和基础，</a:t>
            </a:r>
            <a:r>
              <a:rPr lang="en-US" altLang="zh-CN" smtClean="0"/>
              <a:t>MATLAB</a:t>
            </a:r>
            <a:r>
              <a:rPr lang="zh-CN" altLang="zh-CN" smtClean="0"/>
              <a:t>提供了强大的函数指令来对其进行计算，下面做以简单的介绍。</a:t>
            </a:r>
          </a:p>
          <a:p>
            <a:r>
              <a:rPr lang="en-US" altLang="zh-CN" smtClean="0"/>
              <a:t>1. </a:t>
            </a:r>
            <a:r>
              <a:rPr lang="zh-CN" altLang="zh-CN" smtClean="0"/>
              <a:t>符号极限的计算</a:t>
            </a:r>
          </a:p>
          <a:p>
            <a:r>
              <a:rPr lang="zh-CN" altLang="zh-CN" smtClean="0"/>
              <a:t>极限是高等数学的出发点和基础，高等数学的许多内容部是建立在极限理论基础上的。在</a:t>
            </a:r>
            <a:r>
              <a:rPr lang="en-US" altLang="zh-CN" smtClean="0"/>
              <a:t>MATLAB</a:t>
            </a:r>
            <a:r>
              <a:rPr lang="zh-CN" altLang="zh-CN" smtClean="0"/>
              <a:t>中提供了</a:t>
            </a:r>
            <a:r>
              <a:rPr lang="en-US" altLang="zh-CN" smtClean="0"/>
              <a:t>limit</a:t>
            </a:r>
            <a:r>
              <a:rPr lang="zh-CN" altLang="zh-CN" smtClean="0"/>
              <a:t>函数指令来对极限进行运算，其用法如下：</a:t>
            </a:r>
          </a:p>
          <a:p>
            <a:r>
              <a:rPr lang="en-US" altLang="zh-CN" smtClean="0"/>
              <a:t>limit(fx,a)</a:t>
            </a:r>
            <a:r>
              <a:rPr lang="zh-CN" altLang="zh-CN" smtClean="0"/>
              <a:t>，当变量</a:t>
            </a:r>
            <a:r>
              <a:rPr lang="en-US" altLang="zh-CN" smtClean="0"/>
              <a:t>x</a:t>
            </a:r>
            <a:r>
              <a:rPr lang="zh-CN" altLang="zh-CN" smtClean="0"/>
              <a:t>趋近于常数</a:t>
            </a:r>
            <a:r>
              <a:rPr lang="en-US" altLang="zh-CN" smtClean="0"/>
              <a:t>a</a:t>
            </a:r>
            <a:r>
              <a:rPr lang="zh-CN" altLang="zh-CN" smtClean="0"/>
              <a:t>时，计算符号函数</a:t>
            </a:r>
            <a:r>
              <a:rPr lang="en-US" altLang="zh-CN" smtClean="0"/>
              <a:t>f(x)</a:t>
            </a:r>
            <a:r>
              <a:rPr lang="zh-CN" altLang="zh-CN" smtClean="0"/>
              <a:t>的极限值。</a:t>
            </a:r>
          </a:p>
          <a:p>
            <a:r>
              <a:rPr lang="en-US" altLang="zh-CN" smtClean="0"/>
              <a:t>limit(f,a)</a:t>
            </a:r>
            <a:r>
              <a:rPr lang="zh-CN" altLang="zh-CN" smtClean="0"/>
              <a:t>，相当于变量</a:t>
            </a:r>
            <a:r>
              <a:rPr lang="en-US" altLang="zh-CN" smtClean="0"/>
              <a:t>x</a:t>
            </a:r>
            <a:r>
              <a:rPr lang="zh-CN" altLang="zh-CN" smtClean="0"/>
              <a:t>趋近于</a:t>
            </a:r>
            <a:r>
              <a:rPr lang="en-US" altLang="zh-CN" smtClean="0"/>
              <a:t>a</a:t>
            </a:r>
            <a:r>
              <a:rPr lang="zh-CN" altLang="zh-CN" smtClean="0"/>
              <a:t>时，计算符号函数</a:t>
            </a:r>
            <a:r>
              <a:rPr lang="en-US" altLang="zh-CN" smtClean="0"/>
              <a:t>f(x)</a:t>
            </a:r>
            <a:r>
              <a:rPr lang="zh-CN" altLang="zh-CN" smtClean="0"/>
              <a:t>的极限值。在没有指定符号函数</a:t>
            </a:r>
            <a:r>
              <a:rPr lang="en-US" altLang="zh-CN" smtClean="0"/>
              <a:t>f(x)</a:t>
            </a:r>
            <a:r>
              <a:rPr lang="zh-CN" altLang="zh-CN" smtClean="0"/>
              <a:t>的自变量时，使用此函数来计算符号函数的极限</a:t>
            </a:r>
            <a:r>
              <a:rPr lang="en-US" altLang="zh-CN" smtClean="0"/>
              <a:t>.</a:t>
            </a:r>
            <a:r>
              <a:rPr lang="zh-CN" altLang="zh-CN" smtClean="0"/>
              <a:t>系统按</a:t>
            </a:r>
            <a:r>
              <a:rPr lang="en-US" altLang="zh-CN" smtClean="0"/>
              <a:t>findsym</a:t>
            </a:r>
            <a:r>
              <a:rPr lang="zh-CN" altLang="zh-CN" smtClean="0"/>
              <a:t>函数指示的默认变量来确定符号函数</a:t>
            </a:r>
            <a:r>
              <a:rPr lang="en-US" altLang="zh-CN" smtClean="0"/>
              <a:t>f(x)</a:t>
            </a:r>
            <a:r>
              <a:rPr lang="zh-CN" altLang="zh-CN" smtClean="0"/>
              <a:t>的变量。</a:t>
            </a:r>
          </a:p>
          <a:p>
            <a:r>
              <a:rPr lang="en-US" altLang="zh-CN" smtClean="0"/>
              <a:t>limit(f)</a:t>
            </a:r>
            <a:r>
              <a:rPr lang="zh-CN" altLang="zh-CN" smtClean="0"/>
              <a:t>，在没有指定变量的目标值时，系统默认变量趋近于</a:t>
            </a:r>
            <a:r>
              <a:rPr lang="en-US" altLang="zh-CN" smtClean="0"/>
              <a:t>0</a:t>
            </a:r>
            <a:r>
              <a:rPr lang="zh-CN" altLang="zh-CN" smtClean="0"/>
              <a:t>相当于变量</a:t>
            </a:r>
            <a:r>
              <a:rPr lang="en-US" altLang="zh-CN" smtClean="0"/>
              <a:t>x</a:t>
            </a:r>
            <a:r>
              <a:rPr lang="zh-CN" altLang="zh-CN" smtClean="0"/>
              <a:t>趋近于</a:t>
            </a:r>
            <a:r>
              <a:rPr lang="en-US" altLang="zh-CN" smtClean="0"/>
              <a:t>0</a:t>
            </a:r>
            <a:r>
              <a:rPr lang="zh-CN" altLang="zh-CN" smtClean="0"/>
              <a:t>，计算符号函数</a:t>
            </a:r>
            <a:r>
              <a:rPr lang="en-US" altLang="zh-CN" smtClean="0"/>
              <a:t>f(x)</a:t>
            </a:r>
            <a:r>
              <a:rPr lang="zh-CN" altLang="zh-CN" smtClean="0"/>
              <a:t>的极限值，系统按</a:t>
            </a:r>
            <a:r>
              <a:rPr lang="en-US" altLang="zh-CN" smtClean="0"/>
              <a:t>findsym</a:t>
            </a:r>
            <a:r>
              <a:rPr lang="zh-CN" altLang="zh-CN" smtClean="0"/>
              <a:t>函数指示的默认变量来确定符号函数</a:t>
            </a:r>
            <a:r>
              <a:rPr lang="en-US" altLang="zh-CN" smtClean="0"/>
              <a:t>f(x)</a:t>
            </a:r>
            <a:r>
              <a:rPr lang="zh-CN" altLang="zh-CN" smtClean="0"/>
              <a:t>的变量。</a:t>
            </a:r>
          </a:p>
          <a:p>
            <a:endParaRPr lang="zh-CN"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677863" y="655638"/>
            <a:ext cx="9771062" cy="5881687"/>
          </a:xfrm>
        </p:spPr>
        <p:txBody>
          <a:bodyPr/>
          <a:lstStyle/>
          <a:p>
            <a:r>
              <a:rPr lang="en-US" altLang="zh-CN" smtClean="0"/>
              <a:t>limit(f,x,a,'right')</a:t>
            </a:r>
            <a:r>
              <a:rPr lang="zh-CN" altLang="zh-CN" smtClean="0"/>
              <a:t>和</a:t>
            </a:r>
            <a:r>
              <a:rPr lang="en-US" altLang="zh-CN" smtClean="0"/>
              <a:t>llimitf,x,a,'left')</a:t>
            </a:r>
            <a:r>
              <a:rPr lang="zh-CN" altLang="zh-CN" smtClean="0"/>
              <a:t>，由于求极限可以从两边趋近，对于某些从左面趋近和从右面</a:t>
            </a:r>
            <a:r>
              <a:rPr lang="en-US" altLang="zh-CN" smtClean="0"/>
              <a:t>A</a:t>
            </a:r>
            <a:r>
              <a:rPr lang="zh-CN" altLang="zh-CN" smtClean="0"/>
              <a:t>趋近得到的结果是不同的，针对这种情况函数</a:t>
            </a:r>
            <a:r>
              <a:rPr lang="en-US" altLang="zh-CN" smtClean="0"/>
              <a:t>limit</a:t>
            </a:r>
            <a:r>
              <a:rPr lang="zh-CN" altLang="zh-CN" smtClean="0"/>
              <a:t>专门提供了本语句来计算函数的左极限和右极限，</a:t>
            </a:r>
            <a:r>
              <a:rPr lang="en-US" altLang="zh-CN" smtClean="0"/>
              <a:t>'right'</a:t>
            </a:r>
            <a:r>
              <a:rPr lang="zh-CN" altLang="zh-CN" smtClean="0"/>
              <a:t>表示符号函数</a:t>
            </a:r>
            <a:r>
              <a:rPr lang="en-US" altLang="zh-CN" smtClean="0"/>
              <a:t>f(x)</a:t>
            </a:r>
            <a:r>
              <a:rPr lang="zh-CN" altLang="zh-CN" smtClean="0"/>
              <a:t>的右极限，即变星</a:t>
            </a:r>
            <a:r>
              <a:rPr lang="en-US" altLang="zh-CN" smtClean="0"/>
              <a:t>x</a:t>
            </a:r>
            <a:r>
              <a:rPr lang="zh-CN" altLang="zh-CN" smtClean="0"/>
              <a:t>从右边趋近于</a:t>
            </a:r>
            <a:r>
              <a:rPr lang="en-US" altLang="zh-CN" smtClean="0"/>
              <a:t>a, 'left'</a:t>
            </a:r>
            <a:r>
              <a:rPr lang="zh-CN" altLang="zh-CN" smtClean="0"/>
              <a:t>表示符号函数</a:t>
            </a:r>
            <a:r>
              <a:rPr lang="en-US" altLang="zh-CN" smtClean="0"/>
              <a:t>f(x)</a:t>
            </a:r>
            <a:r>
              <a:rPr lang="zh-CN" altLang="zh-CN" smtClean="0"/>
              <a:t>的左极限，即变量</a:t>
            </a:r>
            <a:r>
              <a:rPr lang="en-US" altLang="zh-CN" smtClean="0"/>
              <a:t>x</a:t>
            </a:r>
            <a:r>
              <a:rPr lang="zh-CN" altLang="zh-CN" smtClean="0"/>
              <a:t>从左边趋近于</a:t>
            </a:r>
            <a:r>
              <a:rPr lang="en-US" altLang="zh-CN" smtClean="0"/>
              <a:t>a</a:t>
            </a:r>
            <a:r>
              <a:rPr lang="zh-CN" altLang="zh-CN" smtClean="0"/>
              <a:t>。</a:t>
            </a:r>
          </a:p>
          <a:p>
            <a:r>
              <a:rPr lang="en-US" altLang="zh-CN" smtClean="0"/>
              <a:t>2. </a:t>
            </a:r>
            <a:r>
              <a:rPr lang="zh-CN" altLang="zh-CN" smtClean="0"/>
              <a:t>符号微分的计算</a:t>
            </a:r>
          </a:p>
          <a:p>
            <a:r>
              <a:rPr lang="en-US" altLang="zh-CN" smtClean="0"/>
              <a:t>MATLAB</a:t>
            </a:r>
            <a:r>
              <a:rPr lang="zh-CN" altLang="zh-CN" smtClean="0"/>
              <a:t>提供了</a:t>
            </a:r>
            <a:r>
              <a:rPr lang="en-US" altLang="zh-CN" smtClean="0"/>
              <a:t>diff</a:t>
            </a:r>
            <a:r>
              <a:rPr lang="zh-CN" altLang="zh-CN" smtClean="0"/>
              <a:t>函数指令计算符号表达式的微分，具体用法如下：</a:t>
            </a:r>
          </a:p>
          <a:p>
            <a:r>
              <a:rPr lang="en-US" altLang="zh-CN" smtClean="0"/>
              <a:t>diff(s)</a:t>
            </a:r>
            <a:r>
              <a:rPr lang="zh-CN" altLang="zh-CN" smtClean="0"/>
              <a:t>，没有指定变量和导数阶数，则系统按</a:t>
            </a:r>
            <a:r>
              <a:rPr lang="en-US" altLang="zh-CN" smtClean="0"/>
              <a:t>findsym</a:t>
            </a:r>
            <a:r>
              <a:rPr lang="zh-CN" altLang="zh-CN" smtClean="0"/>
              <a:t>函数指定的默认变量对符号表达式</a:t>
            </a:r>
            <a:r>
              <a:rPr lang="en-US" altLang="zh-CN" smtClean="0"/>
              <a:t>s</a:t>
            </a:r>
            <a:r>
              <a:rPr lang="zh-CN" altLang="zh-CN" smtClean="0"/>
              <a:t>求阶导数。</a:t>
            </a:r>
          </a:p>
          <a:p>
            <a:r>
              <a:rPr lang="en-US" altLang="zh-CN" smtClean="0"/>
              <a:t>3. </a:t>
            </a:r>
            <a:r>
              <a:rPr lang="zh-CN" altLang="zh-CN" smtClean="0"/>
              <a:t>符号积分的计算</a:t>
            </a:r>
          </a:p>
          <a:p>
            <a:r>
              <a:rPr lang="zh-CN" altLang="zh-CN" smtClean="0"/>
              <a:t>积分运算是微分运算的逆运算，</a:t>
            </a:r>
            <a:r>
              <a:rPr lang="en-US" altLang="zh-CN" smtClean="0"/>
              <a:t>MATLAB</a:t>
            </a:r>
            <a:r>
              <a:rPr lang="zh-CN" altLang="zh-CN" smtClean="0"/>
              <a:t>提供了</a:t>
            </a:r>
            <a:r>
              <a:rPr lang="en-US" altLang="zh-CN" smtClean="0"/>
              <a:t>int</a:t>
            </a:r>
            <a:r>
              <a:rPr lang="zh-CN" altLang="zh-CN" smtClean="0"/>
              <a:t>函数指令计算符号表达式的积分。该函数既可以计算定积分，也可以计算不定积分和广义积分，其具体用法如下：</a:t>
            </a:r>
          </a:p>
          <a:p>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2"/>
          <p:cNvSpPr>
            <a:spLocks noGrp="1"/>
          </p:cNvSpPr>
          <p:nvPr>
            <p:ph idx="1"/>
          </p:nvPr>
        </p:nvSpPr>
        <p:spPr>
          <a:xfrm>
            <a:off x="677863" y="600075"/>
            <a:ext cx="8596312" cy="6115050"/>
          </a:xfrm>
        </p:spPr>
        <p:txBody>
          <a:bodyPr/>
          <a:lstStyle/>
          <a:p>
            <a:r>
              <a:rPr lang="en-US" altLang="zh-CN" smtClean="0"/>
              <a:t>int(s)</a:t>
            </a:r>
            <a:r>
              <a:rPr lang="zh-CN" altLang="zh-CN" smtClean="0"/>
              <a:t>，没有指定积分变量和积分阶数，系统按</a:t>
            </a:r>
            <a:r>
              <a:rPr lang="en-US" altLang="zh-CN" smtClean="0"/>
              <a:t>findsym</a:t>
            </a:r>
            <a:r>
              <a:rPr lang="zh-CN" altLang="zh-CN" smtClean="0"/>
              <a:t>函</a:t>
            </a:r>
            <a:r>
              <a:rPr lang="en-US" altLang="zh-CN" smtClean="0"/>
              <a:t>l</a:t>
            </a:r>
            <a:r>
              <a:rPr lang="zh-CN" altLang="zh-CN" smtClean="0"/>
              <a:t>数指示的默认变量对被积函数或符号表达式</a:t>
            </a:r>
            <a:r>
              <a:rPr lang="en-US" altLang="zh-CN" smtClean="0"/>
              <a:t>s</a:t>
            </a:r>
            <a:r>
              <a:rPr lang="zh-CN" altLang="zh-CN" smtClean="0"/>
              <a:t>求不定积分。</a:t>
            </a:r>
          </a:p>
          <a:p>
            <a:r>
              <a:rPr lang="en-US" altLang="zh-CN" smtClean="0"/>
              <a:t>int(s,v)</a:t>
            </a:r>
            <a:r>
              <a:rPr lang="zh-CN" altLang="zh-CN" smtClean="0"/>
              <a:t>，以</a:t>
            </a:r>
            <a:r>
              <a:rPr lang="en-US" altLang="zh-CN" smtClean="0"/>
              <a:t>v</a:t>
            </a:r>
            <a:r>
              <a:rPr lang="zh-CN" altLang="zh-CN" smtClean="0"/>
              <a:t>为自变量，计算被积函数或符号表达式</a:t>
            </a:r>
            <a:r>
              <a:rPr lang="en-US" altLang="zh-CN" smtClean="0"/>
              <a:t>s</a:t>
            </a:r>
            <a:r>
              <a:rPr lang="zh-CN" altLang="zh-CN" smtClean="0"/>
              <a:t>的不定积分。</a:t>
            </a:r>
          </a:p>
          <a:p>
            <a:r>
              <a:rPr lang="en-US" altLang="zh-CN" smtClean="0"/>
              <a:t>int(s,v,a,b)</a:t>
            </a:r>
            <a:r>
              <a:rPr lang="zh-CN" altLang="zh-CN" smtClean="0"/>
              <a:t>，符号表达式采用符号标量</a:t>
            </a:r>
            <a:r>
              <a:rPr lang="en-US" altLang="zh-CN" smtClean="0"/>
              <a:t>v</a:t>
            </a:r>
            <a:r>
              <a:rPr lang="zh-CN" altLang="zh-CN" smtClean="0"/>
              <a:t>作为标量，求</a:t>
            </a:r>
            <a:r>
              <a:rPr lang="en-US" altLang="zh-CN" smtClean="0"/>
              <a:t>v</a:t>
            </a:r>
            <a:r>
              <a:rPr lang="zh-CN" altLang="zh-CN" smtClean="0"/>
              <a:t>从</a:t>
            </a:r>
            <a:r>
              <a:rPr lang="en-US" altLang="zh-CN" smtClean="0"/>
              <a:t>a</a:t>
            </a:r>
            <a:r>
              <a:rPr lang="zh-CN" altLang="zh-CN" smtClean="0"/>
              <a:t>变到</a:t>
            </a:r>
            <a:r>
              <a:rPr lang="en-US" altLang="zh-CN" smtClean="0"/>
              <a:t>b</a:t>
            </a:r>
            <a:r>
              <a:rPr lang="zh-CN" altLang="zh-CN" smtClean="0"/>
              <a:t>时，符号表达式</a:t>
            </a:r>
            <a:r>
              <a:rPr lang="en-US" altLang="zh-CN" smtClean="0"/>
              <a:t>s</a:t>
            </a:r>
            <a:r>
              <a:rPr lang="zh-CN" altLang="zh-CN" smtClean="0"/>
              <a:t>的定积分值，</a:t>
            </a:r>
            <a:r>
              <a:rPr lang="en-US" altLang="zh-CN" smtClean="0"/>
              <a:t>a</a:t>
            </a:r>
            <a:r>
              <a:rPr lang="zh-CN" altLang="zh-CN" smtClean="0"/>
              <a:t>和</a:t>
            </a:r>
            <a:r>
              <a:rPr lang="en-US" altLang="zh-CN" smtClean="0"/>
              <a:t>b</a:t>
            </a:r>
            <a:r>
              <a:rPr lang="zh-CN" altLang="zh-CN" smtClean="0"/>
              <a:t>的规定同上。</a:t>
            </a:r>
          </a:p>
          <a:p>
            <a:r>
              <a:rPr lang="en-US" altLang="zh-CN" smtClean="0"/>
              <a:t>4. </a:t>
            </a:r>
            <a:r>
              <a:rPr lang="zh-CN" altLang="zh-CN" smtClean="0"/>
              <a:t>级数求和的计算</a:t>
            </a:r>
          </a:p>
          <a:p>
            <a:r>
              <a:rPr lang="en-US" altLang="zh-CN" smtClean="0"/>
              <a:t>MATLAB</a:t>
            </a:r>
            <a:r>
              <a:rPr lang="zh-CN" altLang="zh-CN" smtClean="0"/>
              <a:t>提供了</a:t>
            </a:r>
            <a:r>
              <a:rPr lang="en-US" altLang="zh-CN" smtClean="0"/>
              <a:t>symsum</a:t>
            </a:r>
            <a:r>
              <a:rPr lang="zh-CN" altLang="zh-CN" smtClean="0"/>
              <a:t>函数指令用于计算符号表达式的和，其具体用法如下：</a:t>
            </a:r>
          </a:p>
          <a:p>
            <a:r>
              <a:rPr lang="en-US" altLang="zh-CN" smtClean="0"/>
              <a:t>r=symsum(s)</a:t>
            </a:r>
            <a:r>
              <a:rPr lang="zh-CN" altLang="zh-CN" smtClean="0"/>
              <a:t>，自变量是由</a:t>
            </a:r>
            <a:r>
              <a:rPr lang="en-US" altLang="zh-CN" smtClean="0"/>
              <a:t>findsym</a:t>
            </a:r>
            <a:r>
              <a:rPr lang="zh-CN" altLang="zh-CN" smtClean="0"/>
              <a:t>函数所确定的符号变量，默认自变量为</a:t>
            </a:r>
            <a:r>
              <a:rPr lang="en-US" altLang="zh-CN" smtClean="0"/>
              <a:t>k,</a:t>
            </a:r>
            <a:r>
              <a:rPr lang="zh-CN" altLang="zh-CN" smtClean="0"/>
              <a:t>计算表达式</a:t>
            </a:r>
            <a:r>
              <a:rPr lang="en-US" altLang="zh-CN" smtClean="0"/>
              <a:t>s</a:t>
            </a:r>
            <a:r>
              <a:rPr lang="zh-CN" altLang="zh-CN" smtClean="0"/>
              <a:t>从</a:t>
            </a:r>
            <a:r>
              <a:rPr lang="en-US" altLang="zh-CN" smtClean="0"/>
              <a:t>0</a:t>
            </a:r>
            <a:r>
              <a:rPr lang="zh-CN" altLang="zh-CN" smtClean="0"/>
              <a:t>到</a:t>
            </a:r>
            <a:r>
              <a:rPr lang="en-US" altLang="zh-CN" smtClean="0"/>
              <a:t>k-1</a:t>
            </a:r>
            <a:r>
              <a:rPr lang="zh-CN" altLang="zh-CN" smtClean="0"/>
              <a:t>的和。</a:t>
            </a:r>
          </a:p>
          <a:p>
            <a:r>
              <a:rPr lang="en-US" altLang="zh-CN" smtClean="0"/>
              <a:t>r=symsum(s,v)</a:t>
            </a:r>
            <a:r>
              <a:rPr lang="zh-CN" altLang="zh-CN" smtClean="0"/>
              <a:t>，计算表达式</a:t>
            </a:r>
            <a:r>
              <a:rPr lang="en-US" altLang="zh-CN" smtClean="0"/>
              <a:t>s</a:t>
            </a:r>
            <a:r>
              <a:rPr lang="zh-CN" altLang="zh-CN" smtClean="0"/>
              <a:t>从</a:t>
            </a:r>
            <a:r>
              <a:rPr lang="en-US" altLang="zh-CN" smtClean="0"/>
              <a:t>0</a:t>
            </a:r>
            <a:r>
              <a:rPr lang="zh-CN" altLang="zh-CN" smtClean="0"/>
              <a:t>到</a:t>
            </a:r>
            <a:r>
              <a:rPr lang="en-US" altLang="zh-CN" smtClean="0"/>
              <a:t>v-1</a:t>
            </a:r>
            <a:r>
              <a:rPr lang="zh-CN" altLang="zh-CN" smtClean="0"/>
              <a:t>的和。</a:t>
            </a:r>
          </a:p>
          <a:p>
            <a:r>
              <a:rPr lang="en-US" altLang="zh-CN" smtClean="0"/>
              <a:t>r=symsum(s,a,b)</a:t>
            </a:r>
            <a:r>
              <a:rPr lang="zh-CN" altLang="zh-CN" smtClean="0"/>
              <a:t>，计算表达式</a:t>
            </a:r>
            <a:r>
              <a:rPr lang="en-US" altLang="zh-CN" smtClean="0"/>
              <a:t>s</a:t>
            </a:r>
            <a:r>
              <a:rPr lang="zh-CN" altLang="zh-CN" smtClean="0"/>
              <a:t>默认变量从</a:t>
            </a:r>
            <a:r>
              <a:rPr lang="en-US" altLang="zh-CN" smtClean="0"/>
              <a:t>a</a:t>
            </a:r>
            <a:r>
              <a:rPr lang="zh-CN" altLang="zh-CN" smtClean="0"/>
              <a:t>到</a:t>
            </a:r>
            <a:r>
              <a:rPr lang="en-US" altLang="zh-CN" smtClean="0"/>
              <a:t>b</a:t>
            </a:r>
            <a:r>
              <a:rPr lang="zh-CN" altLang="zh-CN" smtClean="0"/>
              <a:t>的和。</a:t>
            </a:r>
          </a:p>
          <a:p>
            <a:r>
              <a:rPr lang="en-US" altLang="zh-CN" smtClean="0"/>
              <a:t>r=symsum(s,v,a,b)</a:t>
            </a:r>
            <a:r>
              <a:rPr lang="zh-CN" altLang="zh-CN" smtClean="0"/>
              <a:t>，计算表达式</a:t>
            </a:r>
            <a:r>
              <a:rPr lang="en-US" altLang="zh-CN" smtClean="0"/>
              <a:t>s</a:t>
            </a:r>
            <a:r>
              <a:rPr lang="zh-CN" altLang="zh-CN" smtClean="0"/>
              <a:t>变量</a:t>
            </a:r>
            <a:r>
              <a:rPr lang="en-US" altLang="zh-CN" smtClean="0"/>
              <a:t>v</a:t>
            </a:r>
            <a:r>
              <a:rPr lang="zh-CN" altLang="zh-CN" smtClean="0"/>
              <a:t>从</a:t>
            </a:r>
            <a:r>
              <a:rPr lang="en-US" altLang="zh-CN" smtClean="0"/>
              <a:t>a</a:t>
            </a:r>
            <a:r>
              <a:rPr lang="zh-CN" altLang="zh-CN" smtClean="0"/>
              <a:t>到</a:t>
            </a:r>
            <a:r>
              <a:rPr lang="en-US" altLang="zh-CN" smtClean="0"/>
              <a:t>b</a:t>
            </a:r>
            <a:r>
              <a:rPr lang="zh-CN" altLang="zh-CN" smtClean="0"/>
              <a:t>的和。</a:t>
            </a:r>
          </a:p>
          <a:p>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idx="1"/>
          </p:nvPr>
        </p:nvSpPr>
        <p:spPr>
          <a:xfrm>
            <a:off x="677863" y="627063"/>
            <a:ext cx="8596312" cy="5237162"/>
          </a:xfrm>
        </p:spPr>
        <p:txBody>
          <a:bodyPr/>
          <a:lstStyle/>
          <a:p>
            <a:r>
              <a:rPr lang="en-US" altLang="zh-CN" smtClean="0"/>
              <a:t>5. Taylor</a:t>
            </a:r>
            <a:r>
              <a:rPr lang="zh-CN" altLang="zh-CN" smtClean="0"/>
              <a:t>级数的计算</a:t>
            </a:r>
          </a:p>
          <a:p>
            <a:r>
              <a:rPr lang="en-US" altLang="zh-CN" smtClean="0"/>
              <a:t>MATLAB</a:t>
            </a:r>
            <a:r>
              <a:rPr lang="zh-CN" altLang="zh-CN" smtClean="0"/>
              <a:t>提供了</a:t>
            </a:r>
            <a:r>
              <a:rPr lang="en-US" altLang="zh-CN" smtClean="0"/>
              <a:t>Taylor</a:t>
            </a:r>
            <a:r>
              <a:rPr lang="zh-CN" altLang="zh-CN" smtClean="0"/>
              <a:t>函数用来计算符号表达式的泰勒级数展开式，其具体用法如下</a:t>
            </a:r>
            <a:r>
              <a:rPr lang="en-US" altLang="zh-CN" smtClean="0"/>
              <a:t>:</a:t>
            </a:r>
            <a:endParaRPr lang="zh-CN" altLang="zh-CN" smtClean="0"/>
          </a:p>
          <a:p>
            <a:r>
              <a:rPr lang="en-US" altLang="zh-CN" smtClean="0"/>
              <a:t>r=taylor(f),  f</a:t>
            </a:r>
            <a:r>
              <a:rPr lang="zh-CN" altLang="zh-CN" smtClean="0"/>
              <a:t>是符号表达式，自变量是由</a:t>
            </a:r>
            <a:r>
              <a:rPr lang="en-US" altLang="zh-CN" smtClean="0"/>
              <a:t>findsym</a:t>
            </a:r>
            <a:r>
              <a:rPr lang="zh-CN" altLang="zh-CN" smtClean="0"/>
              <a:t>函数所确定的符号变量，该函数将返回</a:t>
            </a:r>
            <a:r>
              <a:rPr lang="en-US" altLang="zh-CN" smtClean="0"/>
              <a:t>f</a:t>
            </a:r>
            <a:r>
              <a:rPr lang="zh-CN" altLang="zh-CN" smtClean="0"/>
              <a:t>在变量等于</a:t>
            </a:r>
            <a:r>
              <a:rPr lang="en-US" altLang="zh-CN" smtClean="0"/>
              <a:t>0</a:t>
            </a:r>
            <a:r>
              <a:rPr lang="zh-CN" altLang="zh-CN" smtClean="0"/>
              <a:t>处进行</a:t>
            </a:r>
            <a:r>
              <a:rPr lang="en-US" altLang="zh-CN" smtClean="0"/>
              <a:t>5</a:t>
            </a:r>
            <a:r>
              <a:rPr lang="zh-CN" altLang="zh-CN" smtClean="0"/>
              <a:t>阶泰勒展开时的展开式。</a:t>
            </a:r>
          </a:p>
          <a:p>
            <a:r>
              <a:rPr lang="en-US" altLang="zh-CN" smtClean="0"/>
              <a:t>r=taylor(f,n,v)</a:t>
            </a:r>
            <a:r>
              <a:rPr lang="zh-CN" altLang="zh-CN" smtClean="0"/>
              <a:t>，符号表达式</a:t>
            </a:r>
            <a:r>
              <a:rPr lang="en-US" altLang="zh-CN" smtClean="0"/>
              <a:t>f</a:t>
            </a:r>
            <a:r>
              <a:rPr lang="zh-CN" altLang="zh-CN" smtClean="0"/>
              <a:t>以符号标量</a:t>
            </a:r>
            <a:r>
              <a:rPr lang="en-US" altLang="zh-CN" smtClean="0"/>
              <a:t>v</a:t>
            </a:r>
            <a:r>
              <a:rPr lang="zh-CN" altLang="zh-CN" smtClean="0"/>
              <a:t>作为自变量，返回</a:t>
            </a:r>
            <a:r>
              <a:rPr lang="en-US" altLang="zh-CN" smtClean="0"/>
              <a:t>f</a:t>
            </a:r>
            <a:r>
              <a:rPr lang="zh-CN" altLang="zh-CN" smtClean="0"/>
              <a:t>的</a:t>
            </a:r>
            <a:r>
              <a:rPr lang="en-US" altLang="zh-CN" smtClean="0"/>
              <a:t>n-1</a:t>
            </a:r>
            <a:r>
              <a:rPr lang="zh-CN" altLang="zh-CN" smtClean="0"/>
              <a:t>阶麦克劳林级数</a:t>
            </a:r>
            <a:r>
              <a:rPr lang="en-US" altLang="zh-CN" smtClean="0"/>
              <a:t>(</a:t>
            </a:r>
            <a:r>
              <a:rPr lang="zh-CN" altLang="zh-CN" smtClean="0"/>
              <a:t>即在</a:t>
            </a:r>
            <a:r>
              <a:rPr lang="en-US" altLang="zh-CN" smtClean="0"/>
              <a:t>v=0</a:t>
            </a:r>
            <a:r>
              <a:rPr lang="zh-CN" altLang="zh-CN" smtClean="0"/>
              <a:t>处进行泰勒展开</a:t>
            </a:r>
            <a:r>
              <a:rPr lang="en-US" altLang="zh-CN" smtClean="0"/>
              <a:t>)</a:t>
            </a:r>
            <a:r>
              <a:rPr lang="zh-CN" altLang="zh-CN" smtClean="0"/>
              <a:t>展开式。</a:t>
            </a:r>
          </a:p>
          <a:p>
            <a:r>
              <a:rPr lang="en-US" altLang="zh-CN" smtClean="0"/>
              <a:t>r=taylor(f,n,v,a)</a:t>
            </a:r>
            <a:r>
              <a:rPr lang="zh-CN" altLang="zh-CN" smtClean="0"/>
              <a:t>，返同符号表达式</a:t>
            </a:r>
            <a:r>
              <a:rPr lang="en-US" altLang="zh-CN" smtClean="0"/>
              <a:t>f</a:t>
            </a:r>
            <a:r>
              <a:rPr lang="zh-CN" altLang="zh-CN" smtClean="0"/>
              <a:t>在</a:t>
            </a:r>
            <a:r>
              <a:rPr lang="en-US" altLang="zh-CN" smtClean="0"/>
              <a:t>v=a</a:t>
            </a:r>
            <a:r>
              <a:rPr lang="zh-CN" altLang="zh-CN" smtClean="0"/>
              <a:t>处进行</a:t>
            </a:r>
            <a:r>
              <a:rPr lang="en-US" altLang="zh-CN" smtClean="0"/>
              <a:t>n-1</a:t>
            </a:r>
            <a:r>
              <a:rPr lang="zh-CN" altLang="zh-CN" smtClean="0"/>
              <a:t>阶泰勒展开的展开式。</a:t>
            </a:r>
          </a:p>
          <a:p>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lang="en-US" altLang="zh-CN" b="1" smtClean="0"/>
              <a:t>3.5 </a:t>
            </a:r>
            <a:r>
              <a:rPr lang="zh-CN" altLang="zh-CN" b="1" smtClean="0"/>
              <a:t>符号表达式积分变换</a:t>
            </a:r>
            <a:br>
              <a:rPr lang="zh-CN" altLang="zh-CN" b="1" smtClean="0"/>
            </a:br>
            <a:endParaRPr lang="zh-CN" altLang="en-US" smtClean="0"/>
          </a:p>
        </p:txBody>
      </p:sp>
      <p:sp>
        <p:nvSpPr>
          <p:cNvPr id="68610" name="内容占位符 2"/>
          <p:cNvSpPr>
            <a:spLocks noGrp="1"/>
          </p:cNvSpPr>
          <p:nvPr>
            <p:ph idx="1"/>
          </p:nvPr>
        </p:nvSpPr>
        <p:spPr/>
        <p:txBody>
          <a:bodyPr/>
          <a:lstStyle/>
          <a:p>
            <a:r>
              <a:rPr lang="zh-CN" altLang="zh-CN" smtClean="0"/>
              <a:t>积分变换是工程设计和计算常用的工具，常见的积分变换有傅立叶</a:t>
            </a:r>
            <a:r>
              <a:rPr lang="en-US" altLang="zh-CN" smtClean="0"/>
              <a:t>(Fourier)</a:t>
            </a:r>
            <a:r>
              <a:rPr lang="zh-CN" altLang="zh-CN" smtClean="0"/>
              <a:t>变换、拉普拉斯</a:t>
            </a:r>
            <a:r>
              <a:rPr lang="en-US" altLang="zh-CN" smtClean="0"/>
              <a:t>(Laplace)</a:t>
            </a:r>
            <a:r>
              <a:rPr lang="zh-CN" altLang="zh-CN" smtClean="0"/>
              <a:t>变化和</a:t>
            </a:r>
            <a:r>
              <a:rPr lang="en-US" altLang="zh-CN" smtClean="0"/>
              <a:t>Z</a:t>
            </a:r>
            <a:r>
              <a:rPr lang="zh-CN" altLang="zh-CN" smtClean="0"/>
              <a:t>变换。</a:t>
            </a:r>
          </a:p>
          <a:p>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8" name="标题 1"/>
          <p:cNvSpPr>
            <a:spLocks noGrp="1"/>
          </p:cNvSpPr>
          <p:nvPr>
            <p:ph type="title"/>
          </p:nvPr>
        </p:nvSpPr>
        <p:spPr/>
        <p:txBody>
          <a:bodyPr/>
          <a:lstStyle/>
          <a:p>
            <a:r>
              <a:rPr lang="en-US" altLang="zh-CN" b="1" smtClean="0"/>
              <a:t>3.5.1 Fourier</a:t>
            </a:r>
            <a:r>
              <a:rPr lang="zh-CN" altLang="zh-CN" b="1" smtClean="0"/>
              <a:t>变换及其反变换</a:t>
            </a:r>
            <a:br>
              <a:rPr lang="zh-CN" altLang="zh-CN" b="1" smtClean="0"/>
            </a:br>
            <a:endParaRPr lang="zh-CN" altLang="en-US" smtClean="0"/>
          </a:p>
        </p:txBody>
      </p:sp>
      <p:sp>
        <p:nvSpPr>
          <p:cNvPr id="3" name="内容占位符 2"/>
          <p:cNvSpPr>
            <a:spLocks noGrp="1"/>
          </p:cNvSpPr>
          <p:nvPr>
            <p:ph idx="1"/>
          </p:nvPr>
        </p:nvSpPr>
        <p:spPr>
          <a:xfrm>
            <a:off x="677863" y="1392238"/>
            <a:ext cx="8596312" cy="4649787"/>
          </a:xfrm>
        </p:spPr>
        <p:txBody>
          <a:bodyPr rtlCol="0">
            <a:normAutofit/>
          </a:bodyPr>
          <a:lstStyle/>
          <a:p>
            <a:pPr fontAlgn="auto">
              <a:spcAft>
                <a:spcPts val="0"/>
              </a:spcAft>
              <a:buFont typeface="Wingdings 3" charset="2"/>
              <a:buChar char=""/>
              <a:defRPr/>
            </a:pPr>
            <a:r>
              <a:rPr lang="zh-CN" altLang="zh-CN" dirty="0">
                <a:solidFill>
                  <a:schemeClr val="tx1">
                    <a:lumMod val="75000"/>
                    <a:lumOff val="25000"/>
                  </a:schemeClr>
                </a:solidFill>
              </a:rPr>
              <a:t>傅里叶变换是一种分析信号的方法，它可分析信号的成分，也可用这些成分合成信号。许多波形可作为信号的成分，比如正弦波、方波、锯齿波等，傅里叶变换用正弦波作为信号的成分。</a:t>
            </a:r>
          </a:p>
          <a:p>
            <a:pPr fontAlgn="auto">
              <a:spcAft>
                <a:spcPts val="0"/>
              </a:spcAft>
              <a:buFont typeface="Wingdings 3" charset="2"/>
              <a:buChar char=""/>
              <a:defRPr/>
            </a:pPr>
            <a:r>
              <a:rPr lang="en-US" altLang="zh-CN" dirty="0">
                <a:solidFill>
                  <a:schemeClr val="tx1">
                    <a:lumMod val="75000"/>
                    <a:lumOff val="25000"/>
                  </a:schemeClr>
                </a:solidFill>
              </a:rPr>
              <a:t>f(x)</a:t>
            </a:r>
            <a:r>
              <a:rPr lang="zh-CN" altLang="zh-CN" dirty="0">
                <a:solidFill>
                  <a:schemeClr val="tx1">
                    <a:lumMod val="75000"/>
                    <a:lumOff val="25000"/>
                  </a:schemeClr>
                </a:solidFill>
              </a:rPr>
              <a:t>是关于</a:t>
            </a:r>
            <a:r>
              <a:rPr lang="en-US" altLang="zh-CN" dirty="0">
                <a:solidFill>
                  <a:schemeClr val="tx1">
                    <a:lumMod val="75000"/>
                    <a:lumOff val="25000"/>
                  </a:schemeClr>
                </a:solidFill>
              </a:rPr>
              <a:t>x</a:t>
            </a:r>
            <a:r>
              <a:rPr lang="zh-CN" altLang="zh-CN" dirty="0">
                <a:solidFill>
                  <a:schemeClr val="tx1">
                    <a:lumMod val="75000"/>
                    <a:lumOff val="25000"/>
                  </a:schemeClr>
                </a:solidFill>
              </a:rPr>
              <a:t>的函数，如果</a:t>
            </a:r>
            <a:r>
              <a:rPr lang="en-US" altLang="zh-CN" dirty="0">
                <a:solidFill>
                  <a:schemeClr val="tx1">
                    <a:lumMod val="75000"/>
                    <a:lumOff val="25000"/>
                  </a:schemeClr>
                </a:solidFill>
              </a:rPr>
              <a:t>x</a:t>
            </a:r>
            <a:r>
              <a:rPr lang="zh-CN" altLang="zh-CN" dirty="0">
                <a:solidFill>
                  <a:schemeClr val="tx1">
                    <a:lumMod val="75000"/>
                    <a:lumOff val="25000"/>
                  </a:schemeClr>
                </a:solidFill>
              </a:rPr>
              <a:t>满足狄里赫莱条件：具有有限个间断点；具有有限</a:t>
            </a:r>
            <a:r>
              <a:rPr lang="zh-CN" altLang="zh-CN" dirty="0" smtClean="0">
                <a:solidFill>
                  <a:schemeClr val="tx1">
                    <a:lumMod val="75000"/>
                    <a:lumOff val="25000"/>
                  </a:schemeClr>
                </a:solidFill>
              </a:rPr>
              <a:t>个</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zh-CN" altLang="zh-CN" dirty="0" smtClean="0">
                <a:solidFill>
                  <a:schemeClr val="tx1">
                    <a:lumMod val="75000"/>
                    <a:lumOff val="25000"/>
                  </a:schemeClr>
                </a:solidFill>
              </a:rPr>
              <a:t>极值点</a:t>
            </a:r>
            <a:r>
              <a:rPr lang="zh-CN" altLang="zh-CN" dirty="0">
                <a:solidFill>
                  <a:schemeClr val="tx1">
                    <a:lumMod val="75000"/>
                    <a:lumOff val="25000"/>
                  </a:schemeClr>
                </a:solidFill>
              </a:rPr>
              <a:t>；绝对可积。则有如下公式成立</a:t>
            </a:r>
            <a:r>
              <a:rPr lang="zh-CN" altLang="zh-CN" dirty="0" smtClean="0">
                <a:solidFill>
                  <a:schemeClr val="tx1">
                    <a:lumMod val="75000"/>
                    <a:lumOff val="25000"/>
                  </a:schemeClr>
                </a:solidFill>
              </a:rPr>
              <a:t>：</a:t>
            </a: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时域中的</a:t>
            </a:r>
            <a:r>
              <a:rPr lang="en-US" altLang="zh-CN" dirty="0">
                <a:solidFill>
                  <a:schemeClr val="tx1">
                    <a:lumMod val="75000"/>
                    <a:lumOff val="25000"/>
                  </a:schemeClr>
                </a:solidFill>
              </a:rPr>
              <a:t> </a:t>
            </a:r>
            <a:r>
              <a:rPr lang="zh-CN" altLang="zh-CN" dirty="0">
                <a:solidFill>
                  <a:schemeClr val="tx1">
                    <a:lumMod val="75000"/>
                    <a:lumOff val="25000"/>
                  </a:schemeClr>
                </a:solidFill>
              </a:rPr>
              <a:t>和频域中的</a:t>
            </a:r>
            <a:r>
              <a:rPr lang="en-US" altLang="zh-CN" dirty="0">
                <a:solidFill>
                  <a:schemeClr val="tx1">
                    <a:lumMod val="75000"/>
                    <a:lumOff val="25000"/>
                  </a:schemeClr>
                </a:solidFill>
              </a:rPr>
              <a:t> </a:t>
            </a:r>
            <a:r>
              <a:rPr lang="zh-CN" altLang="zh-CN" dirty="0">
                <a:solidFill>
                  <a:schemeClr val="tx1">
                    <a:lumMod val="75000"/>
                    <a:lumOff val="25000"/>
                  </a:schemeClr>
                </a:solidFill>
              </a:rPr>
              <a:t>的</a:t>
            </a:r>
            <a:r>
              <a:rPr lang="en-US" altLang="zh-CN" dirty="0">
                <a:solidFill>
                  <a:schemeClr val="tx1">
                    <a:lumMod val="75000"/>
                    <a:lumOff val="25000"/>
                  </a:schemeClr>
                </a:solidFill>
              </a:rPr>
              <a:t>Fourier</a:t>
            </a:r>
            <a:r>
              <a:rPr lang="zh-CN" altLang="zh-CN" dirty="0">
                <a:solidFill>
                  <a:schemeClr val="tx1">
                    <a:lumMod val="75000"/>
                    <a:lumOff val="25000"/>
                  </a:schemeClr>
                </a:solidFill>
              </a:rPr>
              <a:t>反变换存在如下关系：</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marL="0" indent="0" fontAlgn="auto">
              <a:spcAft>
                <a:spcPts val="0"/>
              </a:spcAft>
              <a:buFont typeface="Wingdings 3" charset="2"/>
              <a:buNone/>
              <a:defRPr/>
            </a:pPr>
            <a:endParaRPr lang="en-US" altLang="zh-CN" dirty="0" smtClean="0">
              <a:solidFill>
                <a:schemeClr val="tx1">
                  <a:lumMod val="75000"/>
                  <a:lumOff val="25000"/>
                </a:schemeClr>
              </a:solidFill>
            </a:endParaRPr>
          </a:p>
        </p:txBody>
      </p:sp>
      <p:sp>
        <p:nvSpPr>
          <p:cNvPr id="10270"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66" name="Object 26"/>
          <p:cNvGraphicFramePr>
            <a:graphicFrameLocks noChangeAspect="1"/>
          </p:cNvGraphicFramePr>
          <p:nvPr/>
        </p:nvGraphicFramePr>
        <p:xfrm>
          <a:off x="5235575" y="2811463"/>
          <a:ext cx="2584450" cy="682625"/>
        </p:xfrm>
        <a:graphic>
          <a:graphicData uri="http://schemas.openxmlformats.org/presentationml/2006/ole">
            <p:oleObj spid="_x0000_s10266" name="公式" r:id="rId3" imgW="1441201" imgH="331556" progId="Equation.3">
              <p:embed/>
            </p:oleObj>
          </a:graphicData>
        </a:graphic>
      </p:graphicFrame>
      <p:sp>
        <p:nvSpPr>
          <p:cNvPr id="10271" name="Rectangle 3"/>
          <p:cNvSpPr>
            <a:spLocks noChangeArrowheads="1"/>
          </p:cNvSpPr>
          <p:nvPr/>
        </p:nvSpPr>
        <p:spPr bwMode="auto">
          <a:xfrm>
            <a:off x="0" y="333375"/>
            <a:ext cx="12192000" cy="0"/>
          </a:xfrm>
          <a:prstGeom prst="rect">
            <a:avLst/>
          </a:prstGeom>
          <a:noFill/>
          <a:ln w="9525">
            <a:noFill/>
            <a:miter lim="800000"/>
            <a:headEnd/>
            <a:tailEnd/>
          </a:ln>
        </p:spPr>
        <p:txBody>
          <a:bodyPr wrap="none" anchor="ctr">
            <a:spAutoFit/>
          </a:bodyPr>
          <a:lstStyle/>
          <a:p>
            <a:r>
              <a:rPr lang="zh-CN" altLang="en-US" sz="1000">
                <a:solidFill>
                  <a:srgbClr val="FF0000"/>
                </a:solidFill>
                <a:latin typeface="Times New Roman" pitchFamily="18" charset="0"/>
                <a:cs typeface="Times New Roman" pitchFamily="18" charset="0"/>
              </a:rPr>
              <a:t>。</a:t>
            </a:r>
            <a:r>
              <a:rPr lang="zh-CN" altLang="en-US" sz="1200">
                <a:cs typeface="Times New Roman" pitchFamily="18" charset="0"/>
              </a:rPr>
              <a:t> </a:t>
            </a:r>
            <a:endParaRPr lang="zh-CN" altLang="en-US">
              <a:cs typeface="Times New Roman" pitchFamily="18" charset="0"/>
            </a:endParaRPr>
          </a:p>
        </p:txBody>
      </p:sp>
      <p:sp>
        <p:nvSpPr>
          <p:cNvPr id="10272"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67" name="Object 27"/>
          <p:cNvGraphicFramePr>
            <a:graphicFrameLocks noChangeAspect="1"/>
          </p:cNvGraphicFramePr>
          <p:nvPr/>
        </p:nvGraphicFramePr>
        <p:xfrm>
          <a:off x="2565400" y="4162425"/>
          <a:ext cx="5978525" cy="1597025"/>
        </p:xfrm>
        <a:graphic>
          <a:graphicData uri="http://schemas.openxmlformats.org/presentationml/2006/ole">
            <p:oleObj spid="_x0000_s10267" name="公式" r:id="rId4" imgW="1626040" imgH="393635"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a:xfrm>
            <a:off x="773113" y="700088"/>
            <a:ext cx="8596312" cy="5249862"/>
          </a:xfrm>
        </p:spPr>
        <p:txBody>
          <a:bodyPr/>
          <a:lstStyle/>
          <a:p>
            <a:r>
              <a:rPr lang="zh-CN" altLang="zh-CN" smtClean="0"/>
              <a:t>【例</a:t>
            </a:r>
            <a:r>
              <a:rPr lang="en-US" altLang="zh-CN" smtClean="0"/>
              <a:t>3-2</a:t>
            </a:r>
            <a:r>
              <a:rPr lang="zh-CN" altLang="zh-CN" smtClean="0"/>
              <a:t>】创建符号变量，求复数表达式</a:t>
            </a:r>
            <a:r>
              <a:rPr lang="en-US" altLang="zh-CN" smtClean="0"/>
              <a:t>z=x+i*y</a:t>
            </a:r>
            <a:r>
              <a:rPr lang="zh-CN" altLang="zh-CN" smtClean="0"/>
              <a:t>的共轭复数</a:t>
            </a:r>
          </a:p>
          <a:p>
            <a:r>
              <a:rPr lang="es-ES" altLang="zh-CN" smtClean="0"/>
              <a:t>&gt;&gt; x=sym('x','real');</a:t>
            </a:r>
            <a:endParaRPr lang="zh-CN" altLang="zh-CN" smtClean="0"/>
          </a:p>
          <a:p>
            <a:r>
              <a:rPr lang="es-ES" altLang="zh-CN" smtClean="0"/>
              <a:t>&gt;&gt; y=x+i*y;</a:t>
            </a:r>
            <a:endParaRPr lang="zh-CN" altLang="zh-CN" smtClean="0"/>
          </a:p>
          <a:p>
            <a:r>
              <a:rPr lang="es-ES" altLang="zh-CN" smtClean="0"/>
              <a:t>&gt;&gt; x=sym('x','real');</a:t>
            </a:r>
            <a:endParaRPr lang="zh-CN" altLang="zh-CN" smtClean="0"/>
          </a:p>
          <a:p>
            <a:r>
              <a:rPr lang="es-ES" altLang="zh-CN" smtClean="0"/>
              <a:t>&gt;&gt; y=sym('y','real');</a:t>
            </a:r>
            <a:endParaRPr lang="zh-CN" altLang="zh-CN" smtClean="0"/>
          </a:p>
          <a:p>
            <a:r>
              <a:rPr lang="pl-PL" altLang="zh-CN" smtClean="0"/>
              <a:t>&gt;&gt; z=x+i*y;</a:t>
            </a:r>
            <a:endParaRPr lang="zh-CN" altLang="zh-CN" smtClean="0"/>
          </a:p>
          <a:p>
            <a:r>
              <a:rPr lang="pl-PL" altLang="zh-CN" smtClean="0"/>
              <a:t>&gt;&gt; conj(z)</a:t>
            </a:r>
            <a:endParaRPr lang="zh-CN" altLang="zh-CN" smtClean="0"/>
          </a:p>
          <a:p>
            <a:r>
              <a:rPr lang="pl-PL" altLang="zh-CN" smtClean="0"/>
              <a:t>   ans =</a:t>
            </a:r>
            <a:endParaRPr lang="zh-CN" altLang="zh-CN" smtClean="0"/>
          </a:p>
          <a:p>
            <a:r>
              <a:rPr lang="pl-PL" altLang="zh-CN" smtClean="0"/>
              <a:t>x - y*i</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内容占位符 2"/>
          <p:cNvSpPr>
            <a:spLocks noGrp="1"/>
          </p:cNvSpPr>
          <p:nvPr>
            <p:ph idx="1"/>
          </p:nvPr>
        </p:nvSpPr>
        <p:spPr>
          <a:xfrm>
            <a:off x="677863" y="668338"/>
            <a:ext cx="9891712" cy="5827712"/>
          </a:xfrm>
        </p:spPr>
        <p:txBody>
          <a:bodyPr/>
          <a:lstStyle/>
          <a:p>
            <a:r>
              <a:rPr lang="en-US" altLang="zh-CN" smtClean="0"/>
              <a:t>1</a:t>
            </a:r>
            <a:r>
              <a:rPr lang="zh-CN" altLang="zh-CN" smtClean="0"/>
              <a:t>．</a:t>
            </a:r>
            <a:r>
              <a:rPr lang="en-US" altLang="zh-CN" smtClean="0"/>
              <a:t>Fourier</a:t>
            </a:r>
            <a:r>
              <a:rPr lang="zh-CN" altLang="zh-CN" smtClean="0"/>
              <a:t>变换</a:t>
            </a:r>
          </a:p>
          <a:p>
            <a:r>
              <a:rPr lang="zh-CN" altLang="zh-CN" smtClean="0"/>
              <a:t>在</a:t>
            </a:r>
            <a:r>
              <a:rPr lang="en-US" altLang="zh-CN" smtClean="0"/>
              <a:t>Matlab</a:t>
            </a:r>
            <a:r>
              <a:rPr lang="zh-CN" altLang="zh-CN" smtClean="0"/>
              <a:t>中进行傅里叶变换的函数指令为：</a:t>
            </a:r>
          </a:p>
          <a:p>
            <a:r>
              <a:rPr lang="en-US" altLang="zh-CN" smtClean="0"/>
              <a:t>fourier(f)</a:t>
            </a:r>
            <a:r>
              <a:rPr lang="zh-CN" altLang="zh-CN" smtClean="0"/>
              <a:t>，默认函数</a:t>
            </a:r>
            <a:r>
              <a:rPr lang="en-US" altLang="zh-CN" smtClean="0"/>
              <a:t>f</a:t>
            </a:r>
            <a:r>
              <a:rPr lang="zh-CN" altLang="zh-CN" smtClean="0"/>
              <a:t>的自变量是</a:t>
            </a:r>
            <a:r>
              <a:rPr lang="en-US" altLang="zh-CN" smtClean="0"/>
              <a:t>x</a:t>
            </a:r>
            <a:r>
              <a:rPr lang="zh-CN" altLang="zh-CN" smtClean="0"/>
              <a:t>，对默认变量计算</a:t>
            </a:r>
            <a:r>
              <a:rPr lang="en-US" altLang="zh-CN" smtClean="0"/>
              <a:t>Fourier</a:t>
            </a:r>
            <a:r>
              <a:rPr lang="zh-CN" altLang="zh-CN" smtClean="0"/>
              <a:t>变幻时，并且默认输出结果</a:t>
            </a:r>
            <a:r>
              <a:rPr lang="en-US" altLang="zh-CN" smtClean="0"/>
              <a:t>F</a:t>
            </a:r>
            <a:r>
              <a:rPr lang="zh-CN" altLang="zh-CN" smtClean="0"/>
              <a:t>是变量</a:t>
            </a:r>
            <a:r>
              <a:rPr lang="zh-CN" altLang="zh-CN" i="1" smtClean="0"/>
              <a:t>ω</a:t>
            </a:r>
            <a:r>
              <a:rPr lang="zh-CN" altLang="zh-CN" smtClean="0"/>
              <a:t>的函数，记为</a:t>
            </a:r>
            <a:r>
              <a:rPr lang="en-US" altLang="zh-CN" smtClean="0"/>
              <a:t> </a:t>
            </a:r>
            <a:r>
              <a:rPr lang="zh-CN" altLang="zh-CN" smtClean="0"/>
              <a:t>。</a:t>
            </a:r>
          </a:p>
          <a:p>
            <a:r>
              <a:rPr lang="en-US" altLang="zh-CN" smtClean="0"/>
              <a:t>fourier(f,v)</a:t>
            </a:r>
            <a:r>
              <a:rPr lang="zh-CN" altLang="zh-CN" smtClean="0"/>
              <a:t>，在默认函数</a:t>
            </a:r>
            <a:r>
              <a:rPr lang="en-US" altLang="zh-CN" smtClean="0"/>
              <a:t>f</a:t>
            </a:r>
            <a:r>
              <a:rPr lang="zh-CN" altLang="zh-CN" smtClean="0"/>
              <a:t>的自变量是</a:t>
            </a:r>
            <a:r>
              <a:rPr lang="en-US" altLang="zh-CN" smtClean="0"/>
              <a:t>u</a:t>
            </a:r>
            <a:r>
              <a:rPr lang="zh-CN" altLang="zh-CN" smtClean="0"/>
              <a:t>、制定参数是</a:t>
            </a:r>
            <a:r>
              <a:rPr lang="en-US" altLang="zh-CN" smtClean="0"/>
              <a:t>v</a:t>
            </a:r>
            <a:r>
              <a:rPr lang="zh-CN" altLang="zh-CN" smtClean="0"/>
              <a:t>，求函数</a:t>
            </a:r>
            <a:r>
              <a:rPr lang="en-US" altLang="zh-CN" smtClean="0"/>
              <a:t>f</a:t>
            </a:r>
            <a:r>
              <a:rPr lang="zh-CN" altLang="zh-CN" smtClean="0"/>
              <a:t>的</a:t>
            </a:r>
            <a:r>
              <a:rPr lang="en-US" altLang="zh-CN" smtClean="0"/>
              <a:t>Fourier</a:t>
            </a:r>
            <a:r>
              <a:rPr lang="zh-CN" altLang="zh-CN" smtClean="0"/>
              <a:t>变换，记为</a:t>
            </a:r>
            <a:r>
              <a:rPr lang="en-US" altLang="zh-CN" smtClean="0"/>
              <a:t> </a:t>
            </a:r>
            <a:r>
              <a:rPr lang="zh-CN" altLang="zh-CN" smtClean="0"/>
              <a:t>。</a:t>
            </a:r>
          </a:p>
          <a:p>
            <a:r>
              <a:rPr lang="en-US" altLang="zh-CN" smtClean="0"/>
              <a:t>fourier(f,u,v)</a:t>
            </a:r>
            <a:r>
              <a:rPr lang="zh-CN" altLang="zh-CN" smtClean="0"/>
              <a:t>，制定函数</a:t>
            </a:r>
            <a:r>
              <a:rPr lang="en-US" altLang="zh-CN" smtClean="0"/>
              <a:t>f</a:t>
            </a:r>
            <a:r>
              <a:rPr lang="zh-CN" altLang="zh-CN" smtClean="0"/>
              <a:t>的自变量是</a:t>
            </a:r>
            <a:r>
              <a:rPr lang="en-US" altLang="zh-CN" smtClean="0"/>
              <a:t>u,</a:t>
            </a:r>
            <a:r>
              <a:rPr lang="zh-CN" altLang="zh-CN" smtClean="0"/>
              <a:t>指定参数变为</a:t>
            </a:r>
            <a:r>
              <a:rPr lang="en-US" altLang="zh-CN" smtClean="0"/>
              <a:t>v</a:t>
            </a:r>
            <a:r>
              <a:rPr lang="zh-CN" altLang="zh-CN" smtClean="0"/>
              <a:t>，对函数</a:t>
            </a:r>
            <a:r>
              <a:rPr lang="en-US" altLang="zh-CN" smtClean="0"/>
              <a:t>f</a:t>
            </a:r>
            <a:r>
              <a:rPr lang="zh-CN" altLang="zh-CN" smtClean="0"/>
              <a:t>进行</a:t>
            </a:r>
            <a:r>
              <a:rPr lang="en-US" altLang="zh-CN" smtClean="0"/>
              <a:t>Fourier</a:t>
            </a:r>
            <a:r>
              <a:rPr lang="zh-CN" altLang="zh-CN" smtClean="0"/>
              <a:t>变换，记为</a:t>
            </a:r>
            <a:r>
              <a:rPr lang="en-US" altLang="zh-CN" smtClean="0"/>
              <a:t> </a:t>
            </a:r>
            <a:r>
              <a:rPr lang="zh-CN" altLang="zh-CN" smtClean="0"/>
              <a:t>。</a:t>
            </a:r>
          </a:p>
          <a:p>
            <a:r>
              <a:rPr lang="en-US" altLang="zh-CN" smtClean="0"/>
              <a:t>2</a:t>
            </a:r>
            <a:r>
              <a:rPr lang="zh-CN" altLang="zh-CN" smtClean="0"/>
              <a:t>．</a:t>
            </a:r>
            <a:r>
              <a:rPr lang="en-US" altLang="zh-CN" smtClean="0"/>
              <a:t>Fourier</a:t>
            </a:r>
            <a:r>
              <a:rPr lang="zh-CN" altLang="zh-CN" smtClean="0"/>
              <a:t>反变换</a:t>
            </a:r>
          </a:p>
          <a:p>
            <a:r>
              <a:rPr lang="en-US" altLang="zh-CN" smtClean="0"/>
              <a:t>ifourier(F):</a:t>
            </a:r>
            <a:r>
              <a:rPr lang="zh-CN" altLang="zh-CN" smtClean="0"/>
              <a:t>在系统默认自变量和变换参数的情况下，计算函数的</a:t>
            </a:r>
            <a:r>
              <a:rPr lang="en-US" altLang="zh-CN" smtClean="0"/>
              <a:t>Fourier</a:t>
            </a:r>
            <a:r>
              <a:rPr lang="zh-CN" altLang="zh-CN" smtClean="0"/>
              <a:t>反变换，记为：</a:t>
            </a:r>
            <a:r>
              <a:rPr lang="en-US" altLang="zh-CN" smtClean="0"/>
              <a:t> </a:t>
            </a:r>
            <a:r>
              <a:rPr lang="zh-CN" altLang="zh-CN" smtClean="0"/>
              <a:t>。</a:t>
            </a:r>
          </a:p>
          <a:p>
            <a:r>
              <a:rPr lang="en-US" altLang="zh-CN" smtClean="0"/>
              <a:t>ifourier(F,v):</a:t>
            </a:r>
            <a:r>
              <a:rPr lang="zh-CN" altLang="zh-CN" smtClean="0"/>
              <a:t>在系统默认自变量，并指定变换参数是</a:t>
            </a:r>
            <a:r>
              <a:rPr lang="en-US" altLang="zh-CN" smtClean="0"/>
              <a:t>v</a:t>
            </a:r>
            <a:r>
              <a:rPr lang="zh-CN" altLang="zh-CN" smtClean="0"/>
              <a:t>的情况下，计算函数的</a:t>
            </a:r>
            <a:endParaRPr lang="en-US" altLang="zh-CN" smtClean="0"/>
          </a:p>
          <a:p>
            <a:r>
              <a:rPr lang="en-US" altLang="zh-CN" smtClean="0"/>
              <a:t>Fourier</a:t>
            </a:r>
            <a:r>
              <a:rPr lang="zh-CN" altLang="zh-CN" smtClean="0"/>
              <a:t>反变换，记为：</a:t>
            </a:r>
            <a:r>
              <a:rPr lang="en-US" altLang="zh-CN" smtClean="0"/>
              <a:t>                                            </a:t>
            </a:r>
            <a:r>
              <a:rPr lang="zh-CN" altLang="zh-CN" smtClean="0"/>
              <a:t>。</a:t>
            </a:r>
          </a:p>
        </p:txBody>
      </p:sp>
      <p:sp>
        <p:nvSpPr>
          <p:cNvPr id="11291"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289" name="Object 25"/>
          <p:cNvGraphicFramePr>
            <a:graphicFrameLocks noChangeAspect="1"/>
          </p:cNvGraphicFramePr>
          <p:nvPr/>
        </p:nvGraphicFramePr>
        <p:xfrm>
          <a:off x="3452813" y="4899025"/>
          <a:ext cx="2538412" cy="519113"/>
        </p:xfrm>
        <a:graphic>
          <a:graphicData uri="http://schemas.openxmlformats.org/presentationml/2006/ole">
            <p:oleObj spid="_x0000_s11289" name="公式" r:id="rId3" imgW="1702390" imgH="393635" progId="Equation.3">
              <p:embed/>
            </p:oleObj>
          </a:graphicData>
        </a:graphic>
      </p:graphicFrame>
      <p:sp>
        <p:nvSpPr>
          <p:cNvPr id="11292"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6" name="标题 1"/>
          <p:cNvSpPr>
            <a:spLocks noGrp="1"/>
          </p:cNvSpPr>
          <p:nvPr>
            <p:ph type="title"/>
          </p:nvPr>
        </p:nvSpPr>
        <p:spPr/>
        <p:txBody>
          <a:bodyPr/>
          <a:lstStyle/>
          <a:p>
            <a:r>
              <a:rPr lang="en-US" altLang="zh-CN" b="1" smtClean="0"/>
              <a:t>3.5.2 Laplace</a:t>
            </a:r>
            <a:r>
              <a:rPr lang="zh-CN" altLang="zh-CN" b="1" smtClean="0"/>
              <a:t>变换及其反变换</a:t>
            </a:r>
            <a:br>
              <a:rPr lang="zh-CN" altLang="zh-CN" b="1" smtClean="0"/>
            </a:br>
            <a:endParaRPr lang="zh-CN" altLang="en-US" smtClean="0"/>
          </a:p>
        </p:txBody>
      </p:sp>
      <p:sp>
        <p:nvSpPr>
          <p:cNvPr id="8257" name="内容占位符 2"/>
          <p:cNvSpPr>
            <a:spLocks noGrp="1"/>
          </p:cNvSpPr>
          <p:nvPr>
            <p:ph idx="1"/>
          </p:nvPr>
        </p:nvSpPr>
        <p:spPr>
          <a:xfrm>
            <a:off x="677863" y="1392238"/>
            <a:ext cx="8596312" cy="4649787"/>
          </a:xfrm>
        </p:spPr>
        <p:txBody>
          <a:bodyPr/>
          <a:lstStyle/>
          <a:p>
            <a:r>
              <a:rPr lang="zh-CN" altLang="zh-CN" smtClean="0"/>
              <a:t>拉普拉斯变换是</a:t>
            </a:r>
            <a:r>
              <a:rPr lang="en-US" altLang="zh-CN" smtClean="0">
                <a:hlinkClick r:id="rId3"/>
              </a:rPr>
              <a:t>工程数学</a:t>
            </a:r>
            <a:r>
              <a:rPr lang="zh-CN" altLang="zh-CN" smtClean="0"/>
              <a:t>中常用的一种</a:t>
            </a:r>
            <a:r>
              <a:rPr lang="en-US" altLang="zh-CN" smtClean="0">
                <a:hlinkClick r:id="rId4"/>
              </a:rPr>
              <a:t>积分变换</a:t>
            </a:r>
            <a:r>
              <a:rPr lang="zh-CN" altLang="zh-CN" smtClean="0"/>
              <a:t>，又名拉氏转换。拉氏变换是一个</a:t>
            </a:r>
            <a:r>
              <a:rPr lang="en-US" altLang="zh-CN" smtClean="0">
                <a:hlinkClick r:id="rId5"/>
              </a:rPr>
              <a:t>线性变换</a:t>
            </a:r>
            <a:r>
              <a:rPr lang="zh-CN" altLang="zh-CN" smtClean="0"/>
              <a:t>，可将一个有引数实数</a:t>
            </a:r>
            <a:r>
              <a:rPr lang="en-US" altLang="zh-CN" smtClean="0"/>
              <a:t>t(t≥ 0)</a:t>
            </a:r>
            <a:r>
              <a:rPr lang="zh-CN" altLang="zh-CN" smtClean="0"/>
              <a:t>的函数转换为一个引数为复数</a:t>
            </a:r>
            <a:r>
              <a:rPr lang="en-US" altLang="zh-CN" smtClean="0"/>
              <a:t>s</a:t>
            </a:r>
            <a:r>
              <a:rPr lang="zh-CN" altLang="zh-CN" smtClean="0"/>
              <a:t>的函数。</a:t>
            </a:r>
          </a:p>
          <a:p>
            <a:r>
              <a:rPr lang="zh-CN" altLang="zh-CN" smtClean="0"/>
              <a:t>如果函数</a:t>
            </a:r>
            <a:r>
              <a:rPr lang="en-US" altLang="zh-CN" smtClean="0"/>
              <a:t> </a:t>
            </a:r>
            <a:r>
              <a:rPr lang="zh-CN" altLang="zh-CN" smtClean="0"/>
              <a:t>在区间</a:t>
            </a:r>
            <a:r>
              <a:rPr lang="en-US" altLang="zh-CN" smtClean="0"/>
              <a:t> </a:t>
            </a:r>
            <a:r>
              <a:rPr lang="zh-CN" altLang="zh-CN" smtClean="0"/>
              <a:t>上有定义，并且积分</a:t>
            </a:r>
            <a:r>
              <a:rPr lang="en-US" altLang="zh-CN" smtClean="0"/>
              <a:t>                                  </a:t>
            </a:r>
            <a:r>
              <a:rPr lang="zh-CN" altLang="zh-CN" smtClean="0"/>
              <a:t>在</a:t>
            </a:r>
            <a:r>
              <a:rPr lang="en-US" altLang="zh-CN" i="1" smtClean="0"/>
              <a:t>s</a:t>
            </a:r>
            <a:r>
              <a:rPr lang="zh-CN" altLang="zh-CN" smtClean="0"/>
              <a:t>的某一区域内收敛，则由这个积分确定函数</a:t>
            </a:r>
            <a:r>
              <a:rPr lang="en-US" altLang="zh-CN" smtClean="0"/>
              <a:t> </a:t>
            </a:r>
            <a:r>
              <a:rPr lang="zh-CN" altLang="zh-CN" smtClean="0"/>
              <a:t>，即</a:t>
            </a:r>
            <a:r>
              <a:rPr lang="en-US" altLang="zh-CN" smtClean="0"/>
              <a:t>                                             </a:t>
            </a:r>
            <a:r>
              <a:rPr lang="zh-CN" altLang="zh-CN" smtClean="0"/>
              <a:t>。此式称为函数</a:t>
            </a:r>
            <a:r>
              <a:rPr lang="en-US" altLang="zh-CN" smtClean="0"/>
              <a:t> </a:t>
            </a:r>
            <a:r>
              <a:rPr lang="zh-CN" altLang="zh-CN" smtClean="0"/>
              <a:t>的</a:t>
            </a:r>
            <a:r>
              <a:rPr lang="en-US" altLang="zh-CN" smtClean="0"/>
              <a:t>Laplace</a:t>
            </a:r>
            <a:r>
              <a:rPr lang="zh-CN" altLang="zh-CN" smtClean="0"/>
              <a:t>变换式，记为</a:t>
            </a:r>
            <a:r>
              <a:rPr lang="en-US" altLang="zh-CN" smtClean="0"/>
              <a:t>                              </a:t>
            </a:r>
            <a:r>
              <a:rPr lang="zh-CN" altLang="zh-CN" smtClean="0"/>
              <a:t>。</a:t>
            </a:r>
            <a:endParaRPr lang="en-US" altLang="zh-CN" smtClean="0"/>
          </a:p>
          <a:p>
            <a:endParaRPr lang="zh-CN" altLang="zh-CN" smtClean="0"/>
          </a:p>
          <a:p>
            <a:r>
              <a:rPr lang="en-US" altLang="zh-CN" smtClean="0"/>
              <a:t>Laplace</a:t>
            </a:r>
            <a:r>
              <a:rPr lang="zh-CN" altLang="zh-CN" smtClean="0"/>
              <a:t>反变换定义为：</a:t>
            </a:r>
            <a:r>
              <a:rPr lang="en-US" altLang="zh-CN" smtClean="0"/>
              <a:t>                                                 </a:t>
            </a:r>
            <a:r>
              <a:rPr lang="zh-CN" altLang="zh-CN" smtClean="0"/>
              <a:t>，其中</a:t>
            </a:r>
            <a:r>
              <a:rPr lang="en-US" altLang="zh-CN" i="1" smtClean="0"/>
              <a:t>c</a:t>
            </a:r>
            <a:r>
              <a:rPr lang="zh-CN" altLang="zh-CN" smtClean="0"/>
              <a:t>为使函数</a:t>
            </a:r>
            <a:r>
              <a:rPr lang="en-US" altLang="zh-CN" i="1" smtClean="0"/>
              <a:t>L(s)</a:t>
            </a:r>
            <a:r>
              <a:rPr lang="zh-CN" altLang="zh-CN" smtClean="0"/>
              <a:t>的所有奇点位于直线</a:t>
            </a:r>
            <a:r>
              <a:rPr lang="en-US" altLang="zh-CN" i="1" smtClean="0"/>
              <a:t>s=c</a:t>
            </a:r>
            <a:r>
              <a:rPr lang="zh-CN" altLang="zh-CN" smtClean="0"/>
              <a:t>左边</a:t>
            </a:r>
            <a:endParaRPr lang="en-US" altLang="zh-CN" smtClean="0"/>
          </a:p>
          <a:p>
            <a:endParaRPr lang="en-US" altLang="zh-CN" smtClean="0"/>
          </a:p>
          <a:p>
            <a:r>
              <a:rPr lang="zh-CN" altLang="zh-CN" smtClean="0"/>
              <a:t>的实数，</a:t>
            </a:r>
            <a:r>
              <a:rPr lang="en-US" altLang="zh-CN" smtClean="0"/>
              <a:t>Laplace</a:t>
            </a:r>
            <a:r>
              <a:rPr lang="zh-CN" altLang="zh-CN" smtClean="0"/>
              <a:t>反变换记为：</a:t>
            </a:r>
            <a:r>
              <a:rPr lang="en-US" altLang="zh-CN" smtClean="0"/>
              <a:t>                                   </a:t>
            </a:r>
            <a:r>
              <a:rPr lang="zh-CN" altLang="zh-CN" smtClean="0"/>
              <a:t>。</a:t>
            </a:r>
          </a:p>
          <a:p>
            <a:endParaRPr lang="zh-CN" altLang="en-US" smtClean="0"/>
          </a:p>
        </p:txBody>
      </p:sp>
      <p:sp>
        <p:nvSpPr>
          <p:cNvPr id="8258"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sp>
        <p:nvSpPr>
          <p:cNvPr id="8259"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51" name="Object 59"/>
          <p:cNvGraphicFramePr>
            <a:graphicFrameLocks noChangeAspect="1"/>
          </p:cNvGraphicFramePr>
          <p:nvPr/>
        </p:nvGraphicFramePr>
        <p:xfrm>
          <a:off x="4899025" y="1951038"/>
          <a:ext cx="2265363" cy="492125"/>
        </p:xfrm>
        <a:graphic>
          <a:graphicData uri="http://schemas.openxmlformats.org/presentationml/2006/ole">
            <p:oleObj spid="_x0000_s8251" r:id="rId6" imgW="723586" imgH="279279" progId="Equation.DSMT4">
              <p:embed/>
            </p:oleObj>
          </a:graphicData>
        </a:graphic>
      </p:graphicFrame>
      <p:sp>
        <p:nvSpPr>
          <p:cNvPr id="8260"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52" name="Object 60"/>
          <p:cNvGraphicFramePr>
            <a:graphicFrameLocks noChangeAspect="1"/>
          </p:cNvGraphicFramePr>
          <p:nvPr/>
        </p:nvGraphicFramePr>
        <p:xfrm>
          <a:off x="4394200" y="2360613"/>
          <a:ext cx="2962275" cy="477837"/>
        </p:xfrm>
        <a:graphic>
          <a:graphicData uri="http://schemas.openxmlformats.org/presentationml/2006/ole">
            <p:oleObj spid="_x0000_s8252" r:id="rId7" imgW="1104900" imgH="279400" progId="Equation.DSMT4">
              <p:embed/>
            </p:oleObj>
          </a:graphicData>
        </a:graphic>
      </p:graphicFrame>
      <p:sp>
        <p:nvSpPr>
          <p:cNvPr id="8261"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53" name="Object 61"/>
          <p:cNvGraphicFramePr>
            <a:graphicFrameLocks noChangeAspect="1"/>
          </p:cNvGraphicFramePr>
          <p:nvPr/>
        </p:nvGraphicFramePr>
        <p:xfrm>
          <a:off x="3521075" y="2716213"/>
          <a:ext cx="1855788" cy="368300"/>
        </p:xfrm>
        <a:graphic>
          <a:graphicData uri="http://schemas.openxmlformats.org/presentationml/2006/ole">
            <p:oleObj spid="_x0000_s8253" r:id="rId8" imgW="787400" imgH="190500" progId="Equation.DSMT4">
              <p:embed/>
            </p:oleObj>
          </a:graphicData>
        </a:graphic>
      </p:graphicFrame>
      <p:sp>
        <p:nvSpPr>
          <p:cNvPr id="8262"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54" name="Object 62"/>
          <p:cNvGraphicFramePr>
            <a:graphicFrameLocks noChangeAspect="1"/>
          </p:cNvGraphicFramePr>
          <p:nvPr/>
        </p:nvGraphicFramePr>
        <p:xfrm>
          <a:off x="3343275" y="3262313"/>
          <a:ext cx="3398838" cy="736600"/>
        </p:xfrm>
        <a:graphic>
          <a:graphicData uri="http://schemas.openxmlformats.org/presentationml/2006/ole">
            <p:oleObj spid="_x0000_s8254" r:id="rId9" imgW="1320227" imgH="355446" progId="Equation.DSMT4">
              <p:embed/>
            </p:oleObj>
          </a:graphicData>
        </a:graphic>
      </p:graphicFrame>
      <p:sp>
        <p:nvSpPr>
          <p:cNvPr id="8263"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55" name="Object 63"/>
          <p:cNvGraphicFramePr>
            <a:graphicFrameLocks noChangeAspect="1"/>
          </p:cNvGraphicFramePr>
          <p:nvPr/>
        </p:nvGraphicFramePr>
        <p:xfrm>
          <a:off x="4081463" y="4545013"/>
          <a:ext cx="2414587" cy="641350"/>
        </p:xfrm>
        <a:graphic>
          <a:graphicData uri="http://schemas.openxmlformats.org/presentationml/2006/ole">
            <p:oleObj spid="_x0000_s8255" r:id="rId10" imgW="850531" imgH="203112"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2" name="内容占位符 2"/>
          <p:cNvSpPr>
            <a:spLocks noGrp="1"/>
          </p:cNvSpPr>
          <p:nvPr>
            <p:ph idx="1"/>
          </p:nvPr>
        </p:nvSpPr>
        <p:spPr>
          <a:xfrm>
            <a:off x="677863" y="614363"/>
            <a:ext cx="8596312" cy="5813425"/>
          </a:xfrm>
        </p:spPr>
        <p:txBody>
          <a:bodyPr/>
          <a:lstStyle/>
          <a:p>
            <a:r>
              <a:rPr lang="en-US" altLang="zh-CN" smtClean="0"/>
              <a:t>1. Laplace</a:t>
            </a:r>
            <a:r>
              <a:rPr lang="zh-CN" altLang="zh-CN" smtClean="0"/>
              <a:t>变换</a:t>
            </a:r>
          </a:p>
          <a:p>
            <a:r>
              <a:rPr lang="zh-CN" altLang="zh-CN" smtClean="0"/>
              <a:t>在</a:t>
            </a:r>
            <a:r>
              <a:rPr lang="en-US" altLang="zh-CN" smtClean="0"/>
              <a:t>MATLAB</a:t>
            </a:r>
            <a:r>
              <a:rPr lang="zh-CN" altLang="zh-CN" smtClean="0"/>
              <a:t>中提供了如下函数来进行</a:t>
            </a:r>
            <a:r>
              <a:rPr lang="en-US" altLang="zh-CN" smtClean="0"/>
              <a:t>Laplace</a:t>
            </a:r>
            <a:r>
              <a:rPr lang="zh-CN" altLang="zh-CN" smtClean="0"/>
              <a:t>变换：</a:t>
            </a:r>
          </a:p>
          <a:p>
            <a:r>
              <a:rPr lang="en-US" altLang="zh-CN" smtClean="0"/>
              <a:t>laplace(F)</a:t>
            </a:r>
            <a:r>
              <a:rPr lang="zh-CN" altLang="zh-CN" smtClean="0"/>
              <a:t>，在默认自变量</a:t>
            </a:r>
            <a:r>
              <a:rPr lang="en-US" altLang="zh-CN" smtClean="0"/>
              <a:t>(</a:t>
            </a:r>
            <a:r>
              <a:rPr lang="zh-CN" altLang="zh-CN" smtClean="0"/>
              <a:t>自变量默认为</a:t>
            </a:r>
            <a:r>
              <a:rPr lang="en-US" altLang="zh-CN" smtClean="0"/>
              <a:t>x)</a:t>
            </a:r>
            <a:r>
              <a:rPr lang="zh-CN" altLang="zh-CN" smtClean="0"/>
              <a:t>和参变量</a:t>
            </a:r>
            <a:r>
              <a:rPr lang="en-US" altLang="zh-CN" smtClean="0"/>
              <a:t>(</a:t>
            </a:r>
            <a:r>
              <a:rPr lang="zh-CN" altLang="zh-CN" smtClean="0"/>
              <a:t>参变量默认为</a:t>
            </a:r>
            <a:r>
              <a:rPr lang="en-US" altLang="zh-CN" smtClean="0"/>
              <a:t>s)</a:t>
            </a:r>
            <a:r>
              <a:rPr lang="zh-CN" altLang="zh-CN" smtClean="0"/>
              <a:t>的情况下，</a:t>
            </a:r>
            <a:endParaRPr lang="en-US" altLang="zh-CN" smtClean="0"/>
          </a:p>
          <a:p>
            <a:endParaRPr lang="en-US" altLang="zh-CN" smtClean="0"/>
          </a:p>
          <a:p>
            <a:r>
              <a:rPr lang="zh-CN" altLang="zh-CN" smtClean="0"/>
              <a:t>计算符号函数的</a:t>
            </a:r>
            <a:r>
              <a:rPr lang="en-US" altLang="zh-CN" smtClean="0"/>
              <a:t>Laplace</a:t>
            </a:r>
            <a:r>
              <a:rPr lang="zh-CN" altLang="zh-CN" smtClean="0"/>
              <a:t>变换，记为：</a:t>
            </a:r>
            <a:r>
              <a:rPr lang="en-US" altLang="zh-CN" smtClean="0"/>
              <a:t>                                         </a:t>
            </a:r>
            <a:r>
              <a:rPr lang="zh-CN" altLang="zh-CN" smtClean="0"/>
              <a:t>。</a:t>
            </a:r>
            <a:endParaRPr lang="en-US" altLang="zh-CN" smtClean="0"/>
          </a:p>
          <a:p>
            <a:endParaRPr lang="zh-CN" altLang="zh-CN" smtClean="0"/>
          </a:p>
          <a:p>
            <a:r>
              <a:rPr lang="en-US" altLang="zh-CN" smtClean="0"/>
              <a:t>laplace(F,z)</a:t>
            </a:r>
            <a:r>
              <a:rPr lang="zh-CN" altLang="zh-CN" smtClean="0"/>
              <a:t>，在默认自变量</a:t>
            </a:r>
            <a:r>
              <a:rPr lang="en-US" altLang="zh-CN" smtClean="0"/>
              <a:t>(</a:t>
            </a:r>
            <a:r>
              <a:rPr lang="zh-CN" altLang="zh-CN" smtClean="0"/>
              <a:t>自变量默认为</a:t>
            </a:r>
            <a:r>
              <a:rPr lang="en-US" altLang="zh-CN" smtClean="0"/>
              <a:t>x)</a:t>
            </a:r>
            <a:r>
              <a:rPr lang="zh-CN" altLang="zh-CN" smtClean="0"/>
              <a:t>，并指定参变量为</a:t>
            </a:r>
            <a:r>
              <a:rPr lang="en-US" altLang="zh-CN" smtClean="0"/>
              <a:t>z</a:t>
            </a:r>
            <a:r>
              <a:rPr lang="zh-CN" altLang="zh-CN" smtClean="0"/>
              <a:t>的情况下，计算</a:t>
            </a:r>
            <a:endParaRPr lang="en-US" altLang="zh-CN" smtClean="0"/>
          </a:p>
          <a:p>
            <a:endParaRPr lang="en-US" altLang="zh-CN" smtClean="0"/>
          </a:p>
          <a:p>
            <a:r>
              <a:rPr lang="zh-CN" altLang="zh-CN" smtClean="0"/>
              <a:t>函数的拉普拉斯变换，记为：</a:t>
            </a:r>
            <a:r>
              <a:rPr lang="en-US" altLang="zh-CN" smtClean="0"/>
              <a:t>                                     </a:t>
            </a:r>
            <a:r>
              <a:rPr lang="zh-CN" altLang="zh-CN" smtClean="0"/>
              <a:t>。</a:t>
            </a:r>
            <a:endParaRPr lang="en-US" altLang="zh-CN" smtClean="0"/>
          </a:p>
          <a:p>
            <a:endParaRPr lang="zh-CN" altLang="zh-CN" smtClean="0"/>
          </a:p>
          <a:p>
            <a:r>
              <a:rPr lang="en-US" altLang="zh-CN" smtClean="0"/>
              <a:t>laplace(F,w,z)</a:t>
            </a:r>
            <a:r>
              <a:rPr lang="zh-CN" altLang="zh-CN" smtClean="0"/>
              <a:t>，在指定自变量为</a:t>
            </a:r>
            <a:r>
              <a:rPr lang="en-US" altLang="zh-CN" smtClean="0"/>
              <a:t>w</a:t>
            </a:r>
            <a:r>
              <a:rPr lang="zh-CN" altLang="zh-CN" smtClean="0"/>
              <a:t>，并指定参变量为</a:t>
            </a:r>
            <a:r>
              <a:rPr lang="en-US" altLang="zh-CN" smtClean="0"/>
              <a:t>z</a:t>
            </a:r>
            <a:r>
              <a:rPr lang="zh-CN" altLang="zh-CN" smtClean="0"/>
              <a:t>的情况下，计算函数的拉</a:t>
            </a:r>
            <a:endParaRPr lang="en-US" altLang="zh-CN" smtClean="0"/>
          </a:p>
          <a:p>
            <a:endParaRPr lang="en-US" altLang="zh-CN" smtClean="0"/>
          </a:p>
          <a:p>
            <a:r>
              <a:rPr lang="zh-CN" altLang="zh-CN" smtClean="0"/>
              <a:t>普拉斯变换，记为：</a:t>
            </a:r>
            <a:r>
              <a:rPr lang="en-US" altLang="zh-CN" smtClean="0"/>
              <a:t>                                       </a:t>
            </a:r>
            <a:r>
              <a:rPr lang="zh-CN" altLang="zh-CN" smtClean="0"/>
              <a:t>。</a:t>
            </a:r>
          </a:p>
          <a:p>
            <a:endParaRPr lang="zh-CN" altLang="en-US" smtClean="0"/>
          </a:p>
        </p:txBody>
      </p:sp>
      <p:sp>
        <p:nvSpPr>
          <p:cNvPr id="12323"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19" name="Object 31"/>
          <p:cNvGraphicFramePr>
            <a:graphicFrameLocks noChangeAspect="1"/>
          </p:cNvGraphicFramePr>
          <p:nvPr/>
        </p:nvGraphicFramePr>
        <p:xfrm>
          <a:off x="4830763" y="2033588"/>
          <a:ext cx="2811462" cy="777875"/>
        </p:xfrm>
        <a:graphic>
          <a:graphicData uri="http://schemas.openxmlformats.org/presentationml/2006/ole">
            <p:oleObj spid="_x0000_s12319" r:id="rId3" imgW="1143000" imgH="279400" progId="Equation.DSMT4">
              <p:embed/>
            </p:oleObj>
          </a:graphicData>
        </a:graphic>
      </p:graphicFrame>
      <p:sp>
        <p:nvSpPr>
          <p:cNvPr id="12324"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20" name="Object 32"/>
          <p:cNvGraphicFramePr>
            <a:graphicFrameLocks noChangeAspect="1"/>
          </p:cNvGraphicFramePr>
          <p:nvPr/>
        </p:nvGraphicFramePr>
        <p:xfrm>
          <a:off x="3984625" y="3603625"/>
          <a:ext cx="2552700" cy="873125"/>
        </p:xfrm>
        <a:graphic>
          <a:graphicData uri="http://schemas.openxmlformats.org/presentationml/2006/ole">
            <p:oleObj spid="_x0000_s12320" r:id="rId4" imgW="1143000" imgH="279400" progId="Equation.DSMT4">
              <p:embed/>
            </p:oleObj>
          </a:graphicData>
        </a:graphic>
      </p:graphicFrame>
      <p:sp>
        <p:nvSpPr>
          <p:cNvPr id="12325"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21" name="Object 33"/>
          <p:cNvGraphicFramePr>
            <a:graphicFrameLocks noChangeAspect="1"/>
          </p:cNvGraphicFramePr>
          <p:nvPr/>
        </p:nvGraphicFramePr>
        <p:xfrm>
          <a:off x="3084513" y="5199063"/>
          <a:ext cx="2674937" cy="750887"/>
        </p:xfrm>
        <a:graphic>
          <a:graphicData uri="http://schemas.openxmlformats.org/presentationml/2006/ole">
            <p:oleObj spid="_x0000_s12321" r:id="rId5" imgW="1206500" imgH="27940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87375"/>
            <a:ext cx="8596312" cy="5854700"/>
          </a:xfrm>
        </p:spPr>
        <p:txBody>
          <a:bodyPr rtlCol="0">
            <a:normAutofit fontScale="92500" lnSpcReduction="10000"/>
          </a:bodyPr>
          <a:lstStyle/>
          <a:p>
            <a:pPr fontAlgn="auto">
              <a:spcAft>
                <a:spcPts val="0"/>
              </a:spcAft>
              <a:buFont typeface="Wingdings 3" charset="2"/>
              <a:buChar char=""/>
              <a:defRPr/>
            </a:pPr>
            <a:r>
              <a:rPr lang="pl-PL" altLang="zh-CN" dirty="0">
                <a:solidFill>
                  <a:schemeClr val="tx1">
                    <a:lumMod val="75000"/>
                    <a:lumOff val="25000"/>
                  </a:schemeClr>
                </a:solidFill>
              </a:rPr>
              <a:t> 2. </a:t>
            </a:r>
            <a:r>
              <a:rPr lang="zh-CN" altLang="zh-CN" dirty="0">
                <a:solidFill>
                  <a:schemeClr val="tx1">
                    <a:lumMod val="75000"/>
                    <a:lumOff val="25000"/>
                  </a:schemeClr>
                </a:solidFill>
              </a:rPr>
              <a:t>进行</a:t>
            </a:r>
            <a:r>
              <a:rPr lang="pl-PL" altLang="zh-CN" dirty="0">
                <a:solidFill>
                  <a:schemeClr val="tx1">
                    <a:lumMod val="75000"/>
                    <a:lumOff val="25000"/>
                  </a:schemeClr>
                </a:solidFill>
              </a:rPr>
              <a:t>Laplace</a:t>
            </a:r>
            <a:r>
              <a:rPr lang="zh-CN" altLang="zh-CN" dirty="0">
                <a:solidFill>
                  <a:schemeClr val="tx1">
                    <a:lumMod val="75000"/>
                    <a:lumOff val="25000"/>
                  </a:schemeClr>
                </a:solidFill>
              </a:rPr>
              <a:t>函数范变化的指令为：</a:t>
            </a:r>
          </a:p>
          <a:p>
            <a:pPr fontAlgn="auto">
              <a:spcAft>
                <a:spcPts val="0"/>
              </a:spcAft>
              <a:buFont typeface="Wingdings 3" charset="2"/>
              <a:buChar char=""/>
              <a:defRPr/>
            </a:pPr>
            <a:r>
              <a:rPr lang="en-US" altLang="zh-CN" dirty="0" err="1">
                <a:solidFill>
                  <a:schemeClr val="tx1">
                    <a:lumMod val="75000"/>
                    <a:lumOff val="25000"/>
                  </a:schemeClr>
                </a:solidFill>
              </a:rPr>
              <a:t>ilaplace</a:t>
            </a:r>
            <a:r>
              <a:rPr lang="en-US" altLang="zh-CN" dirty="0">
                <a:solidFill>
                  <a:schemeClr val="tx1">
                    <a:lumMod val="75000"/>
                    <a:lumOff val="25000"/>
                  </a:schemeClr>
                </a:solidFill>
              </a:rPr>
              <a:t>(L)</a:t>
            </a:r>
            <a:r>
              <a:rPr lang="zh-CN" altLang="zh-CN" dirty="0">
                <a:solidFill>
                  <a:schemeClr val="tx1">
                    <a:lumMod val="75000"/>
                    <a:lumOff val="25000"/>
                  </a:schemeClr>
                </a:solidFill>
              </a:rPr>
              <a:t>，在默认自变量</a:t>
            </a:r>
            <a:r>
              <a:rPr lang="en-US" altLang="zh-CN" dirty="0">
                <a:solidFill>
                  <a:schemeClr val="tx1">
                    <a:lumMod val="75000"/>
                    <a:lumOff val="25000"/>
                  </a:schemeClr>
                </a:solidFill>
              </a:rPr>
              <a:t>(</a:t>
            </a:r>
            <a:r>
              <a:rPr lang="zh-CN" altLang="zh-CN" dirty="0">
                <a:solidFill>
                  <a:schemeClr val="tx1">
                    <a:lumMod val="75000"/>
                    <a:lumOff val="25000"/>
                  </a:schemeClr>
                </a:solidFill>
              </a:rPr>
              <a:t>自变量默认为</a:t>
            </a:r>
            <a:r>
              <a:rPr lang="en-US" altLang="zh-CN" dirty="0">
                <a:solidFill>
                  <a:schemeClr val="tx1">
                    <a:lumMod val="75000"/>
                    <a:lumOff val="25000"/>
                  </a:schemeClr>
                </a:solidFill>
              </a:rPr>
              <a:t>s)</a:t>
            </a:r>
            <a:r>
              <a:rPr lang="zh-CN" altLang="zh-CN" dirty="0">
                <a:solidFill>
                  <a:schemeClr val="tx1">
                    <a:lumMod val="75000"/>
                    <a:lumOff val="25000"/>
                  </a:schemeClr>
                </a:solidFill>
              </a:rPr>
              <a:t>和参变量</a:t>
            </a:r>
            <a:r>
              <a:rPr lang="en-US" altLang="zh-CN" dirty="0">
                <a:solidFill>
                  <a:schemeClr val="tx1">
                    <a:lumMod val="75000"/>
                    <a:lumOff val="25000"/>
                  </a:schemeClr>
                </a:solidFill>
              </a:rPr>
              <a:t>(</a:t>
            </a:r>
            <a:r>
              <a:rPr lang="zh-CN" altLang="zh-CN" dirty="0">
                <a:solidFill>
                  <a:schemeClr val="tx1">
                    <a:lumMod val="75000"/>
                    <a:lumOff val="25000"/>
                  </a:schemeClr>
                </a:solidFill>
              </a:rPr>
              <a:t>参变量默认为</a:t>
            </a:r>
            <a:r>
              <a:rPr lang="en-US" altLang="zh-CN" dirty="0">
                <a:solidFill>
                  <a:schemeClr val="tx1">
                    <a:lumMod val="75000"/>
                    <a:lumOff val="25000"/>
                  </a:schemeClr>
                </a:solidFill>
              </a:rPr>
              <a:t>t)</a:t>
            </a:r>
            <a:r>
              <a:rPr lang="zh-CN" altLang="zh-CN" dirty="0">
                <a:solidFill>
                  <a:schemeClr val="tx1">
                    <a:lumMod val="75000"/>
                    <a:lumOff val="25000"/>
                  </a:schemeClr>
                </a:solidFill>
              </a:rPr>
              <a:t>的情况下</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zh-CN" altLang="zh-CN" dirty="0" smtClean="0">
                <a:solidFill>
                  <a:schemeClr val="tx1">
                    <a:lumMod val="75000"/>
                    <a:lumOff val="25000"/>
                  </a:schemeClr>
                </a:solidFill>
              </a:rPr>
              <a:t>计算</a:t>
            </a:r>
            <a:r>
              <a:rPr lang="zh-CN" altLang="zh-CN" dirty="0">
                <a:solidFill>
                  <a:schemeClr val="tx1">
                    <a:lumMod val="75000"/>
                    <a:lumOff val="25000"/>
                  </a:schemeClr>
                </a:solidFill>
              </a:rPr>
              <a:t>函数</a:t>
            </a:r>
            <a:r>
              <a:rPr lang="en-US" altLang="zh-CN" dirty="0">
                <a:solidFill>
                  <a:schemeClr val="tx1">
                    <a:lumMod val="75000"/>
                    <a:lumOff val="25000"/>
                  </a:schemeClr>
                </a:solidFill>
              </a:rPr>
              <a:t>L(s)</a:t>
            </a:r>
            <a:r>
              <a:rPr lang="zh-CN" altLang="zh-CN" dirty="0">
                <a:solidFill>
                  <a:schemeClr val="tx1">
                    <a:lumMod val="75000"/>
                    <a:lumOff val="25000"/>
                  </a:schemeClr>
                </a:solidFill>
              </a:rPr>
              <a:t>的</a:t>
            </a:r>
            <a:r>
              <a:rPr lang="en-US" altLang="zh-CN" dirty="0">
                <a:solidFill>
                  <a:schemeClr val="tx1">
                    <a:lumMod val="75000"/>
                    <a:lumOff val="25000"/>
                  </a:schemeClr>
                </a:solidFill>
              </a:rPr>
              <a:t>Laplace</a:t>
            </a:r>
            <a:r>
              <a:rPr lang="zh-CN" altLang="zh-CN" dirty="0">
                <a:solidFill>
                  <a:schemeClr val="tx1">
                    <a:lumMod val="75000"/>
                    <a:lumOff val="25000"/>
                  </a:schemeClr>
                </a:solidFill>
              </a:rPr>
              <a:t>反变换，记</a:t>
            </a:r>
            <a:r>
              <a:rPr lang="zh-CN" altLang="zh-CN" dirty="0" smtClean="0">
                <a:solidFill>
                  <a:schemeClr val="tx1">
                    <a:lumMod val="75000"/>
                    <a:lumOff val="25000"/>
                  </a:schemeClr>
                </a:solidFill>
              </a:rPr>
              <a:t>为</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a:solidFill>
                  <a:schemeClr val="tx1">
                    <a:lumMod val="75000"/>
                    <a:lumOff val="25000"/>
                  </a:schemeClr>
                </a:solidFill>
              </a:rPr>
              <a:t>，其中</a:t>
            </a:r>
            <a:r>
              <a:rPr lang="en-US" altLang="zh-CN" dirty="0">
                <a:solidFill>
                  <a:schemeClr val="tx1">
                    <a:lumMod val="75000"/>
                    <a:lumOff val="25000"/>
                  </a:schemeClr>
                </a:solidFill>
              </a:rPr>
              <a:t>c</a:t>
            </a:r>
            <a:r>
              <a:rPr lang="zh-CN" altLang="zh-CN" dirty="0">
                <a:solidFill>
                  <a:schemeClr val="tx1">
                    <a:lumMod val="75000"/>
                    <a:lumOff val="25000"/>
                  </a:schemeClr>
                </a:solidFill>
              </a:rPr>
              <a:t>为使函数</a:t>
            </a:r>
            <a:r>
              <a:rPr lang="en-US" altLang="zh-CN" dirty="0">
                <a:solidFill>
                  <a:schemeClr val="tx1">
                    <a:lumMod val="75000"/>
                    <a:lumOff val="25000"/>
                  </a:schemeClr>
                </a:solidFill>
              </a:rPr>
              <a:t>L(s)</a:t>
            </a:r>
            <a:r>
              <a:rPr lang="zh-CN" altLang="zh-CN" dirty="0">
                <a:solidFill>
                  <a:schemeClr val="tx1">
                    <a:lumMod val="75000"/>
                    <a:lumOff val="25000"/>
                  </a:schemeClr>
                </a:solidFill>
              </a:rPr>
              <a:t>的所有奇点位于直线</a:t>
            </a:r>
            <a:r>
              <a:rPr lang="en-US" altLang="zh-CN" dirty="0">
                <a:solidFill>
                  <a:schemeClr val="tx1">
                    <a:lumMod val="75000"/>
                    <a:lumOff val="25000"/>
                  </a:schemeClr>
                </a:solidFill>
              </a:rPr>
              <a:t>s=c</a:t>
            </a:r>
            <a:r>
              <a:rPr lang="zh-CN" altLang="zh-CN" dirty="0">
                <a:solidFill>
                  <a:schemeClr val="tx1">
                    <a:lumMod val="75000"/>
                    <a:lumOff val="25000"/>
                  </a:schemeClr>
                </a:solidFill>
              </a:rPr>
              <a:t>左边的实数。</a:t>
            </a:r>
          </a:p>
          <a:p>
            <a:pPr fontAlgn="auto">
              <a:spcAft>
                <a:spcPts val="0"/>
              </a:spcAft>
              <a:buFont typeface="Wingdings 3" charset="2"/>
              <a:buChar char=""/>
              <a:defRPr/>
            </a:pPr>
            <a:r>
              <a:rPr lang="en-US" altLang="zh-CN" dirty="0" err="1">
                <a:solidFill>
                  <a:schemeClr val="tx1">
                    <a:lumMod val="75000"/>
                    <a:lumOff val="25000"/>
                  </a:schemeClr>
                </a:solidFill>
              </a:rPr>
              <a:t>ilaplace</a:t>
            </a:r>
            <a:r>
              <a:rPr lang="en-US" altLang="zh-CN" dirty="0">
                <a:solidFill>
                  <a:schemeClr val="tx1">
                    <a:lumMod val="75000"/>
                    <a:lumOff val="25000"/>
                  </a:schemeClr>
                </a:solidFill>
              </a:rPr>
              <a:t>(</a:t>
            </a:r>
            <a:r>
              <a:rPr lang="en-US" altLang="zh-CN" dirty="0" err="1">
                <a:solidFill>
                  <a:schemeClr val="tx1">
                    <a:lumMod val="75000"/>
                    <a:lumOff val="25000"/>
                  </a:schemeClr>
                </a:solidFill>
              </a:rPr>
              <a:t>L,v</a:t>
            </a:r>
            <a:r>
              <a:rPr lang="en-US" altLang="zh-CN" dirty="0">
                <a:solidFill>
                  <a:schemeClr val="tx1">
                    <a:lumMod val="75000"/>
                    <a:lumOff val="25000"/>
                  </a:schemeClr>
                </a:solidFill>
              </a:rPr>
              <a:t>)</a:t>
            </a:r>
            <a:r>
              <a:rPr lang="zh-CN" altLang="zh-CN" dirty="0">
                <a:solidFill>
                  <a:schemeClr val="tx1">
                    <a:lumMod val="75000"/>
                    <a:lumOff val="25000"/>
                  </a:schemeClr>
                </a:solidFill>
              </a:rPr>
              <a:t>，在默认自变量</a:t>
            </a:r>
            <a:r>
              <a:rPr lang="en-US" altLang="zh-CN" dirty="0">
                <a:solidFill>
                  <a:schemeClr val="tx1">
                    <a:lumMod val="75000"/>
                    <a:lumOff val="25000"/>
                  </a:schemeClr>
                </a:solidFill>
              </a:rPr>
              <a:t>(</a:t>
            </a:r>
            <a:r>
              <a:rPr lang="zh-CN" altLang="zh-CN" dirty="0">
                <a:solidFill>
                  <a:schemeClr val="tx1">
                    <a:lumMod val="75000"/>
                    <a:lumOff val="25000"/>
                  </a:schemeClr>
                </a:solidFill>
              </a:rPr>
              <a:t>自变量默认为</a:t>
            </a:r>
            <a:r>
              <a:rPr lang="en-US" altLang="zh-CN" dirty="0">
                <a:solidFill>
                  <a:schemeClr val="tx1">
                    <a:lumMod val="75000"/>
                    <a:lumOff val="25000"/>
                  </a:schemeClr>
                </a:solidFill>
              </a:rPr>
              <a:t>s)</a:t>
            </a:r>
            <a:r>
              <a:rPr lang="zh-CN" altLang="zh-CN" dirty="0">
                <a:solidFill>
                  <a:schemeClr val="tx1">
                    <a:lumMod val="75000"/>
                    <a:lumOff val="25000"/>
                  </a:schemeClr>
                </a:solidFill>
              </a:rPr>
              <a:t>并指定参变量</a:t>
            </a:r>
            <a:r>
              <a:rPr lang="en-US" altLang="zh-CN" dirty="0">
                <a:solidFill>
                  <a:schemeClr val="tx1">
                    <a:lumMod val="75000"/>
                    <a:lumOff val="25000"/>
                  </a:schemeClr>
                </a:solidFill>
              </a:rPr>
              <a:t>v</a:t>
            </a:r>
            <a:r>
              <a:rPr lang="zh-CN" altLang="zh-CN" dirty="0">
                <a:solidFill>
                  <a:schemeClr val="tx1">
                    <a:lumMod val="75000"/>
                    <a:lumOff val="25000"/>
                  </a:schemeClr>
                </a:solidFill>
              </a:rPr>
              <a:t>的情况下，计算</a:t>
            </a:r>
            <a:r>
              <a:rPr lang="zh-CN" altLang="zh-CN" dirty="0" smtClean="0">
                <a:solidFill>
                  <a:schemeClr val="tx1">
                    <a:lumMod val="75000"/>
                    <a:lumOff val="25000"/>
                  </a:schemeClr>
                </a:solidFill>
              </a:rPr>
              <a:t>函数</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L(s</a:t>
            </a:r>
            <a:r>
              <a:rPr lang="en-US" altLang="zh-CN" dirty="0">
                <a:solidFill>
                  <a:schemeClr val="tx1">
                    <a:lumMod val="75000"/>
                    <a:lumOff val="25000"/>
                  </a:schemeClr>
                </a:solidFill>
              </a:rPr>
              <a:t>)</a:t>
            </a:r>
            <a:r>
              <a:rPr lang="zh-CN" altLang="zh-CN" dirty="0">
                <a:solidFill>
                  <a:schemeClr val="tx1">
                    <a:lumMod val="75000"/>
                    <a:lumOff val="25000"/>
                  </a:schemeClr>
                </a:solidFill>
              </a:rPr>
              <a:t>的</a:t>
            </a:r>
            <a:r>
              <a:rPr lang="en-US" altLang="zh-CN" dirty="0">
                <a:solidFill>
                  <a:schemeClr val="tx1">
                    <a:lumMod val="75000"/>
                    <a:lumOff val="25000"/>
                  </a:schemeClr>
                </a:solidFill>
              </a:rPr>
              <a:t>Laplace</a:t>
            </a:r>
            <a:r>
              <a:rPr lang="zh-CN" altLang="zh-CN" dirty="0">
                <a:solidFill>
                  <a:schemeClr val="tx1">
                    <a:lumMod val="75000"/>
                    <a:lumOff val="25000"/>
                  </a:schemeClr>
                </a:solidFill>
              </a:rPr>
              <a:t>反变换，记</a:t>
            </a:r>
            <a:r>
              <a:rPr lang="zh-CN" altLang="zh-CN" dirty="0" smtClean="0">
                <a:solidFill>
                  <a:schemeClr val="tx1">
                    <a:lumMod val="75000"/>
                    <a:lumOff val="25000"/>
                  </a:schemeClr>
                </a:solidFill>
              </a:rPr>
              <a:t>为</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a:solidFill>
                  <a:schemeClr val="tx1">
                    <a:lumMod val="75000"/>
                    <a:lumOff val="25000"/>
                  </a:schemeClr>
                </a:solidFill>
              </a:rPr>
              <a:t>，其中</a:t>
            </a:r>
            <a:r>
              <a:rPr lang="en-US" altLang="zh-CN" dirty="0">
                <a:solidFill>
                  <a:schemeClr val="tx1">
                    <a:lumMod val="75000"/>
                    <a:lumOff val="25000"/>
                  </a:schemeClr>
                </a:solidFill>
              </a:rPr>
              <a:t>c</a:t>
            </a:r>
            <a:r>
              <a:rPr lang="zh-CN" altLang="zh-CN" dirty="0">
                <a:solidFill>
                  <a:schemeClr val="tx1">
                    <a:lumMod val="75000"/>
                    <a:lumOff val="25000"/>
                  </a:schemeClr>
                </a:solidFill>
              </a:rPr>
              <a:t>为使用函数</a:t>
            </a:r>
            <a:r>
              <a:rPr lang="en-US" altLang="zh-CN" dirty="0">
                <a:solidFill>
                  <a:schemeClr val="tx1">
                    <a:lumMod val="75000"/>
                    <a:lumOff val="25000"/>
                  </a:schemeClr>
                </a:solidFill>
              </a:rPr>
              <a:t>L(s)</a:t>
            </a:r>
            <a:r>
              <a:rPr lang="zh-CN" altLang="zh-CN" dirty="0">
                <a:solidFill>
                  <a:schemeClr val="tx1">
                    <a:lumMod val="75000"/>
                    <a:lumOff val="25000"/>
                  </a:schemeClr>
                </a:solidFill>
              </a:rPr>
              <a:t>的所有奇点位于直线</a:t>
            </a:r>
            <a:r>
              <a:rPr lang="en-US" altLang="zh-CN" dirty="0">
                <a:solidFill>
                  <a:schemeClr val="tx1">
                    <a:lumMod val="75000"/>
                    <a:lumOff val="25000"/>
                  </a:schemeClr>
                </a:solidFill>
              </a:rPr>
              <a:t>s=c</a:t>
            </a:r>
            <a:r>
              <a:rPr lang="zh-CN" altLang="zh-CN" dirty="0">
                <a:solidFill>
                  <a:schemeClr val="tx1">
                    <a:lumMod val="75000"/>
                    <a:lumOff val="25000"/>
                  </a:schemeClr>
                </a:solidFill>
              </a:rPr>
              <a:t>左边的实数。</a:t>
            </a:r>
          </a:p>
          <a:p>
            <a:pPr fontAlgn="auto">
              <a:spcAft>
                <a:spcPts val="0"/>
              </a:spcAft>
              <a:buFont typeface="Wingdings 3" charset="2"/>
              <a:buChar char=""/>
              <a:defRPr/>
            </a:pPr>
            <a:r>
              <a:rPr lang="en-US" altLang="zh-CN" dirty="0" err="1">
                <a:solidFill>
                  <a:schemeClr val="tx1">
                    <a:lumMod val="75000"/>
                    <a:lumOff val="25000"/>
                  </a:schemeClr>
                </a:solidFill>
              </a:rPr>
              <a:t>ilaplace</a:t>
            </a:r>
            <a:r>
              <a:rPr lang="en-US" altLang="zh-CN" dirty="0">
                <a:solidFill>
                  <a:schemeClr val="tx1">
                    <a:lumMod val="75000"/>
                    <a:lumOff val="25000"/>
                  </a:schemeClr>
                </a:solidFill>
              </a:rPr>
              <a:t>(</a:t>
            </a:r>
            <a:r>
              <a:rPr lang="en-US" altLang="zh-CN" dirty="0" err="1">
                <a:solidFill>
                  <a:schemeClr val="tx1">
                    <a:lumMod val="75000"/>
                    <a:lumOff val="25000"/>
                  </a:schemeClr>
                </a:solidFill>
              </a:rPr>
              <a:t>L,v,x</a:t>
            </a:r>
            <a:r>
              <a:rPr lang="en-US" altLang="zh-CN" dirty="0">
                <a:solidFill>
                  <a:schemeClr val="tx1">
                    <a:lumMod val="75000"/>
                    <a:lumOff val="25000"/>
                  </a:schemeClr>
                </a:solidFill>
              </a:rPr>
              <a:t>)</a:t>
            </a:r>
            <a:r>
              <a:rPr lang="zh-CN" altLang="zh-CN" dirty="0">
                <a:solidFill>
                  <a:schemeClr val="tx1">
                    <a:lumMod val="75000"/>
                    <a:lumOff val="25000"/>
                  </a:schemeClr>
                </a:solidFill>
              </a:rPr>
              <a:t>，在指定自变量为</a:t>
            </a:r>
            <a:r>
              <a:rPr lang="en-US" altLang="zh-CN" dirty="0">
                <a:solidFill>
                  <a:schemeClr val="tx1">
                    <a:lumMod val="75000"/>
                    <a:lumOff val="25000"/>
                  </a:schemeClr>
                </a:solidFill>
              </a:rPr>
              <a:t>x</a:t>
            </a:r>
            <a:r>
              <a:rPr lang="zh-CN" altLang="zh-CN" dirty="0">
                <a:solidFill>
                  <a:schemeClr val="tx1">
                    <a:lumMod val="75000"/>
                    <a:lumOff val="25000"/>
                  </a:schemeClr>
                </a:solidFill>
              </a:rPr>
              <a:t>并指定参变量</a:t>
            </a:r>
            <a:r>
              <a:rPr lang="en-US" altLang="zh-CN" dirty="0">
                <a:solidFill>
                  <a:schemeClr val="tx1">
                    <a:lumMod val="75000"/>
                    <a:lumOff val="25000"/>
                  </a:schemeClr>
                </a:solidFill>
              </a:rPr>
              <a:t>v</a:t>
            </a:r>
            <a:r>
              <a:rPr lang="zh-CN" altLang="zh-CN" dirty="0">
                <a:solidFill>
                  <a:schemeClr val="tx1">
                    <a:lumMod val="75000"/>
                    <a:lumOff val="25000"/>
                  </a:schemeClr>
                </a:solidFill>
              </a:rPr>
              <a:t>的情况下，计算函数</a:t>
            </a:r>
            <a:r>
              <a:rPr lang="en-US" altLang="zh-CN" dirty="0">
                <a:solidFill>
                  <a:schemeClr val="tx1">
                    <a:lumMod val="75000"/>
                    <a:lumOff val="25000"/>
                  </a:schemeClr>
                </a:solidFill>
              </a:rPr>
              <a:t>L(s)</a:t>
            </a:r>
            <a:r>
              <a:rPr lang="zh-CN" altLang="zh-CN" dirty="0" smtClean="0">
                <a:solidFill>
                  <a:schemeClr val="tx1">
                    <a:lumMod val="75000"/>
                    <a:lumOff val="25000"/>
                  </a:schemeClr>
                </a:solidFill>
              </a:rPr>
              <a:t>的</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Laplace</a:t>
            </a:r>
            <a:r>
              <a:rPr lang="zh-CN" altLang="zh-CN" dirty="0">
                <a:solidFill>
                  <a:schemeClr val="tx1">
                    <a:lumMod val="75000"/>
                    <a:lumOff val="25000"/>
                  </a:schemeClr>
                </a:solidFill>
              </a:rPr>
              <a:t>反变换，记</a:t>
            </a:r>
            <a:r>
              <a:rPr lang="zh-CN" altLang="zh-CN" dirty="0" smtClean="0">
                <a:solidFill>
                  <a:schemeClr val="tx1">
                    <a:lumMod val="75000"/>
                    <a:lumOff val="25000"/>
                  </a:schemeClr>
                </a:solidFill>
              </a:rPr>
              <a:t>为</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en-US"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 </a:t>
            </a:r>
            <a:r>
              <a:rPr lang="zh-CN" altLang="zh-CN" dirty="0">
                <a:solidFill>
                  <a:schemeClr val="tx1">
                    <a:lumMod val="75000"/>
                    <a:lumOff val="25000"/>
                  </a:schemeClr>
                </a:solidFill>
              </a:rPr>
              <a:t>，其中</a:t>
            </a:r>
            <a:r>
              <a:rPr lang="en-US" altLang="zh-CN" dirty="0">
                <a:solidFill>
                  <a:schemeClr val="tx1">
                    <a:lumMod val="75000"/>
                    <a:lumOff val="25000"/>
                  </a:schemeClr>
                </a:solidFill>
              </a:rPr>
              <a:t>c</a:t>
            </a:r>
            <a:r>
              <a:rPr lang="zh-CN" altLang="zh-CN" dirty="0">
                <a:solidFill>
                  <a:schemeClr val="tx1">
                    <a:lumMod val="75000"/>
                    <a:lumOff val="25000"/>
                  </a:schemeClr>
                </a:solidFill>
              </a:rPr>
              <a:t>为使用函数</a:t>
            </a:r>
            <a:r>
              <a:rPr lang="en-US" altLang="zh-CN" dirty="0">
                <a:solidFill>
                  <a:schemeClr val="tx1">
                    <a:lumMod val="75000"/>
                    <a:lumOff val="25000"/>
                  </a:schemeClr>
                </a:solidFill>
              </a:rPr>
              <a:t>L(s)</a:t>
            </a:r>
            <a:r>
              <a:rPr lang="zh-CN" altLang="zh-CN" dirty="0">
                <a:solidFill>
                  <a:schemeClr val="tx1">
                    <a:lumMod val="75000"/>
                    <a:lumOff val="25000"/>
                  </a:schemeClr>
                </a:solidFill>
              </a:rPr>
              <a:t>的所有奇点位于直线</a:t>
            </a:r>
            <a:r>
              <a:rPr lang="en-US" altLang="zh-CN" dirty="0">
                <a:solidFill>
                  <a:schemeClr val="tx1">
                    <a:lumMod val="75000"/>
                    <a:lumOff val="25000"/>
                  </a:schemeClr>
                </a:solidFill>
              </a:rPr>
              <a:t>s=c</a:t>
            </a:r>
            <a:r>
              <a:rPr lang="zh-CN" altLang="zh-CN" dirty="0">
                <a:solidFill>
                  <a:schemeClr val="tx1">
                    <a:lumMod val="75000"/>
                    <a:lumOff val="25000"/>
                  </a:schemeClr>
                </a:solidFill>
              </a:rPr>
              <a:t>左边的实数。</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endParaRPr lang="zh-CN" altLang="en-US" dirty="0">
              <a:solidFill>
                <a:schemeClr val="tx1">
                  <a:lumMod val="75000"/>
                  <a:lumOff val="25000"/>
                </a:schemeClr>
              </a:solidFill>
            </a:endParaRPr>
          </a:p>
        </p:txBody>
      </p:sp>
      <p:sp>
        <p:nvSpPr>
          <p:cNvPr id="13344"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40" name="Object 28"/>
          <p:cNvGraphicFramePr>
            <a:graphicFrameLocks noChangeAspect="1"/>
          </p:cNvGraphicFramePr>
          <p:nvPr/>
        </p:nvGraphicFramePr>
        <p:xfrm>
          <a:off x="4654550" y="1392238"/>
          <a:ext cx="4025900" cy="788987"/>
        </p:xfrm>
        <a:graphic>
          <a:graphicData uri="http://schemas.openxmlformats.org/presentationml/2006/ole">
            <p:oleObj spid="_x0000_s13340" r:id="rId3" imgW="1916868" imgH="355446" progId="Equation.DSMT4">
              <p:embed/>
            </p:oleObj>
          </a:graphicData>
        </a:graphic>
      </p:graphicFrame>
      <p:sp>
        <p:nvSpPr>
          <p:cNvPr id="13345"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41" name="Object 29"/>
          <p:cNvGraphicFramePr>
            <a:graphicFrameLocks noChangeAspect="1"/>
          </p:cNvGraphicFramePr>
          <p:nvPr/>
        </p:nvGraphicFramePr>
        <p:xfrm>
          <a:off x="3711575" y="3233738"/>
          <a:ext cx="4518025" cy="860425"/>
        </p:xfrm>
        <a:graphic>
          <a:graphicData uri="http://schemas.openxmlformats.org/presentationml/2006/ole">
            <p:oleObj spid="_x0000_s13341" r:id="rId4" imgW="1943100" imgH="355600" progId="Equation.DSMT4">
              <p:embed/>
            </p:oleObj>
          </a:graphicData>
        </a:graphic>
      </p:graphicFrame>
      <p:sp>
        <p:nvSpPr>
          <p:cNvPr id="13346"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42" name="Object 30"/>
          <p:cNvGraphicFramePr>
            <a:graphicFrameLocks noChangeAspect="1"/>
          </p:cNvGraphicFramePr>
          <p:nvPr/>
        </p:nvGraphicFramePr>
        <p:xfrm>
          <a:off x="3233738" y="5076825"/>
          <a:ext cx="4886325" cy="709613"/>
        </p:xfrm>
        <a:graphic>
          <a:graphicData uri="http://schemas.openxmlformats.org/presentationml/2006/ole">
            <p:oleObj spid="_x0000_s13342" r:id="rId5" imgW="1968500" imgH="355600" progId="Equation.DSMT4">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8" name="标题 1"/>
          <p:cNvSpPr>
            <a:spLocks noGrp="1"/>
          </p:cNvSpPr>
          <p:nvPr>
            <p:ph type="title"/>
          </p:nvPr>
        </p:nvSpPr>
        <p:spPr/>
        <p:txBody>
          <a:bodyPr/>
          <a:lstStyle/>
          <a:p>
            <a:r>
              <a:rPr lang="en-US" altLang="zh-CN" b="1" smtClean="0"/>
              <a:t>3.5.3 Z</a:t>
            </a:r>
            <a:r>
              <a:rPr lang="zh-CN" altLang="zh-CN" b="1" smtClean="0"/>
              <a:t>变换及其反变换</a:t>
            </a:r>
            <a:br>
              <a:rPr lang="zh-CN" altLang="zh-CN" b="1" smtClean="0"/>
            </a:br>
            <a:endParaRPr lang="zh-CN" altLang="en-US" smtClean="0"/>
          </a:p>
        </p:txBody>
      </p:sp>
      <p:sp>
        <p:nvSpPr>
          <p:cNvPr id="14419" name="内容占位符 2"/>
          <p:cNvSpPr>
            <a:spLocks noGrp="1"/>
          </p:cNvSpPr>
          <p:nvPr>
            <p:ph idx="1"/>
          </p:nvPr>
        </p:nvSpPr>
        <p:spPr/>
        <p:txBody>
          <a:bodyPr/>
          <a:lstStyle/>
          <a:p>
            <a:r>
              <a:rPr lang="en-US" altLang="zh-CN" smtClean="0"/>
              <a:t>Z</a:t>
            </a:r>
            <a:r>
              <a:rPr lang="zh-CN" altLang="zh-CN" smtClean="0"/>
              <a:t>变换的算法是：当</a:t>
            </a:r>
            <a:r>
              <a:rPr lang="en-US" altLang="zh-CN" smtClean="0"/>
              <a:t>t&lt;0</a:t>
            </a:r>
            <a:r>
              <a:rPr lang="zh-CN" altLang="zh-CN" smtClean="0"/>
              <a:t>时，</a:t>
            </a:r>
            <a:r>
              <a:rPr lang="en-US" altLang="zh-CN" smtClean="0"/>
              <a:t>                                      </a:t>
            </a:r>
            <a:r>
              <a:rPr lang="zh-CN" altLang="zh-CN" smtClean="0"/>
              <a:t>；当</a:t>
            </a:r>
            <a:r>
              <a:rPr lang="en-US" altLang="zh-CN" smtClean="0"/>
              <a:t>t</a:t>
            </a:r>
            <a:r>
              <a:rPr lang="zh-CN" altLang="zh-CN" smtClean="0"/>
              <a:t>≥</a:t>
            </a:r>
            <a:r>
              <a:rPr lang="en-US" altLang="zh-CN" smtClean="0"/>
              <a:t>0</a:t>
            </a:r>
            <a:r>
              <a:rPr lang="zh-CN" altLang="zh-CN" smtClean="0"/>
              <a:t>时，</a:t>
            </a:r>
            <a:r>
              <a:rPr lang="en-US" altLang="zh-CN" smtClean="0"/>
              <a:t>                                            </a:t>
            </a:r>
            <a:r>
              <a:rPr lang="zh-CN" altLang="zh-CN" smtClean="0"/>
              <a:t>。</a:t>
            </a:r>
            <a:endParaRPr lang="en-US" altLang="zh-CN" smtClean="0"/>
          </a:p>
          <a:p>
            <a:r>
              <a:rPr lang="en-US" altLang="zh-CN" smtClean="0"/>
              <a:t>  </a:t>
            </a:r>
            <a:endParaRPr lang="zh-CN" altLang="zh-CN" smtClean="0"/>
          </a:p>
          <a:p>
            <a:r>
              <a:rPr lang="zh-CN" altLang="zh-CN" smtClean="0"/>
              <a:t>对该式进行</a:t>
            </a:r>
            <a:r>
              <a:rPr lang="en-US" altLang="zh-CN" smtClean="0"/>
              <a:t>Laplace</a:t>
            </a:r>
            <a:r>
              <a:rPr lang="zh-CN" altLang="zh-CN" smtClean="0"/>
              <a:t>变换，得到</a:t>
            </a:r>
            <a:r>
              <a:rPr lang="en-US" altLang="zh-CN" smtClean="0"/>
              <a:t>                                                                    </a:t>
            </a:r>
          </a:p>
          <a:p>
            <a:endParaRPr lang="en-US" altLang="zh-CN" smtClean="0"/>
          </a:p>
          <a:p>
            <a:r>
              <a:rPr lang="en-US" altLang="zh-CN" smtClean="0"/>
              <a:t>   </a:t>
            </a:r>
            <a:r>
              <a:rPr lang="zh-CN" altLang="zh-CN" smtClean="0"/>
              <a:t>，此时令</a:t>
            </a:r>
            <a:r>
              <a:rPr lang="en-US" altLang="zh-CN" smtClean="0"/>
              <a:t>                </a:t>
            </a:r>
            <a:r>
              <a:rPr lang="zh-CN" altLang="zh-CN" smtClean="0"/>
              <a:t>，于是函数变为</a:t>
            </a:r>
            <a:endParaRPr lang="en-US" altLang="zh-CN" smtClean="0"/>
          </a:p>
          <a:p>
            <a:endParaRPr lang="zh-CN" altLang="zh-CN" smtClean="0"/>
          </a:p>
          <a:p>
            <a:r>
              <a:rPr lang="zh-CN" altLang="zh-CN" smtClean="0"/>
              <a:t>，在函数</a:t>
            </a:r>
            <a:r>
              <a:rPr lang="en-US" altLang="zh-CN" smtClean="0"/>
              <a:t>          </a:t>
            </a:r>
            <a:r>
              <a:rPr lang="zh-CN" altLang="zh-CN" smtClean="0"/>
              <a:t>收敛的情况下，称</a:t>
            </a:r>
            <a:r>
              <a:rPr lang="en-US" altLang="zh-CN" smtClean="0"/>
              <a:t>            </a:t>
            </a:r>
            <a:r>
              <a:rPr lang="zh-CN" altLang="zh-CN" smtClean="0"/>
              <a:t>是</a:t>
            </a:r>
            <a:r>
              <a:rPr lang="en-US" altLang="zh-CN" smtClean="0"/>
              <a:t>           </a:t>
            </a:r>
            <a:r>
              <a:rPr lang="zh-CN" altLang="zh-CN" smtClean="0"/>
              <a:t>的</a:t>
            </a:r>
            <a:r>
              <a:rPr lang="en-US" altLang="zh-CN" smtClean="0"/>
              <a:t>Z</a:t>
            </a:r>
            <a:r>
              <a:rPr lang="zh-CN" altLang="zh-CN" smtClean="0"/>
              <a:t>变换，</a:t>
            </a:r>
            <a:r>
              <a:rPr lang="en-US" altLang="zh-CN" smtClean="0"/>
              <a:t>Z</a:t>
            </a:r>
            <a:r>
              <a:rPr lang="zh-CN" altLang="zh-CN" smtClean="0"/>
              <a:t>变换记为</a:t>
            </a:r>
            <a:r>
              <a:rPr lang="en-US" altLang="zh-CN" smtClean="0"/>
              <a:t> </a:t>
            </a:r>
            <a:r>
              <a:rPr lang="zh-CN" altLang="zh-CN" smtClean="0"/>
              <a:t>。</a:t>
            </a:r>
          </a:p>
          <a:p>
            <a:endParaRPr lang="zh-CN" altLang="en-US" smtClean="0"/>
          </a:p>
        </p:txBody>
      </p:sp>
      <p:sp>
        <p:nvSpPr>
          <p:cNvPr id="14420"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09" name="Object 73"/>
          <p:cNvGraphicFramePr>
            <a:graphicFrameLocks noChangeAspect="1"/>
          </p:cNvGraphicFramePr>
          <p:nvPr/>
        </p:nvGraphicFramePr>
        <p:xfrm>
          <a:off x="3767138" y="2060575"/>
          <a:ext cx="2619375" cy="628650"/>
        </p:xfrm>
        <a:graphic>
          <a:graphicData uri="http://schemas.openxmlformats.org/presentationml/2006/ole">
            <p:oleObj spid="_x0000_s14409" r:id="rId3" imgW="863225" imgH="203112" progId="Equation.DSMT4">
              <p:embed/>
            </p:oleObj>
          </a:graphicData>
        </a:graphic>
      </p:graphicFrame>
      <p:sp>
        <p:nvSpPr>
          <p:cNvPr id="14421"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0" name="Object 74"/>
          <p:cNvGraphicFramePr>
            <a:graphicFrameLocks noChangeAspect="1"/>
          </p:cNvGraphicFramePr>
          <p:nvPr/>
        </p:nvGraphicFramePr>
        <p:xfrm>
          <a:off x="1433513" y="2238375"/>
          <a:ext cx="3055937" cy="995363"/>
        </p:xfrm>
        <a:graphic>
          <a:graphicData uri="http://schemas.openxmlformats.org/presentationml/2006/ole">
            <p:oleObj spid="_x0000_s14410" r:id="rId4" imgW="1397000" imgH="368300" progId="Equation.DSMT4">
              <p:embed/>
            </p:oleObj>
          </a:graphicData>
        </a:graphic>
      </p:graphicFrame>
      <p:sp>
        <p:nvSpPr>
          <p:cNvPr id="14422"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1" name="Object 75"/>
          <p:cNvGraphicFramePr>
            <a:graphicFrameLocks noChangeAspect="1"/>
          </p:cNvGraphicFramePr>
          <p:nvPr/>
        </p:nvGraphicFramePr>
        <p:xfrm>
          <a:off x="4257675" y="2933700"/>
          <a:ext cx="4259263" cy="914400"/>
        </p:xfrm>
        <a:graphic>
          <a:graphicData uri="http://schemas.openxmlformats.org/presentationml/2006/ole">
            <p:oleObj spid="_x0000_s14411" r:id="rId5" imgW="1181100" imgH="368300" progId="Equation.DSMT4">
              <p:embed/>
            </p:oleObj>
          </a:graphicData>
        </a:graphic>
      </p:graphicFrame>
      <p:sp>
        <p:nvSpPr>
          <p:cNvPr id="14423"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2" name="Object 76"/>
          <p:cNvGraphicFramePr>
            <a:graphicFrameLocks noChangeAspect="1"/>
          </p:cNvGraphicFramePr>
          <p:nvPr/>
        </p:nvGraphicFramePr>
        <p:xfrm>
          <a:off x="2235200" y="3960813"/>
          <a:ext cx="1081088" cy="433387"/>
        </p:xfrm>
        <a:graphic>
          <a:graphicData uri="http://schemas.openxmlformats.org/presentationml/2006/ole">
            <p:oleObj spid="_x0000_s14412" name="公式" r:id="rId6" imgW="545760" imgH="203040" progId="Equation.3">
              <p:embed/>
            </p:oleObj>
          </a:graphicData>
        </a:graphic>
      </p:graphicFrame>
      <p:sp>
        <p:nvSpPr>
          <p:cNvPr id="14424" name="Rectangle 10"/>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3" name="Object 77"/>
          <p:cNvGraphicFramePr>
            <a:graphicFrameLocks noChangeAspect="1"/>
          </p:cNvGraphicFramePr>
          <p:nvPr/>
        </p:nvGraphicFramePr>
        <p:xfrm>
          <a:off x="4981575" y="3821113"/>
          <a:ext cx="4148138" cy="750887"/>
        </p:xfrm>
        <a:graphic>
          <a:graphicData uri="http://schemas.openxmlformats.org/presentationml/2006/ole">
            <p:oleObj spid="_x0000_s14413" r:id="rId7" imgW="1117600" imgH="368300" progId="Equation.DSMT4">
              <p:embed/>
            </p:oleObj>
          </a:graphicData>
        </a:graphic>
      </p:graphicFrame>
      <p:sp>
        <p:nvSpPr>
          <p:cNvPr id="14425" name="Rectangle 1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4" name="Object 78"/>
          <p:cNvGraphicFramePr>
            <a:graphicFrameLocks noChangeAspect="1"/>
          </p:cNvGraphicFramePr>
          <p:nvPr/>
        </p:nvGraphicFramePr>
        <p:xfrm>
          <a:off x="2033588" y="4830763"/>
          <a:ext cx="695325" cy="423862"/>
        </p:xfrm>
        <a:graphic>
          <a:graphicData uri="http://schemas.openxmlformats.org/presentationml/2006/ole">
            <p:oleObj spid="_x0000_s14414" name="公式" r:id="rId8" imgW="409628" imgH="230597" progId="Equation.3">
              <p:embed/>
            </p:oleObj>
          </a:graphicData>
        </a:graphic>
      </p:graphicFrame>
      <p:sp>
        <p:nvSpPr>
          <p:cNvPr id="14426" name="Rectangle 1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5" name="Object 79"/>
          <p:cNvGraphicFramePr>
            <a:graphicFrameLocks noChangeAspect="1"/>
          </p:cNvGraphicFramePr>
          <p:nvPr/>
        </p:nvGraphicFramePr>
        <p:xfrm>
          <a:off x="4545013" y="4776788"/>
          <a:ext cx="763587" cy="504825"/>
        </p:xfrm>
        <a:graphic>
          <a:graphicData uri="http://schemas.openxmlformats.org/presentationml/2006/ole">
            <p:oleObj spid="_x0000_s14415" name="公式" r:id="rId9" imgW="409628" imgH="230597" progId="Equation.3">
              <p:embed/>
            </p:oleObj>
          </a:graphicData>
        </a:graphic>
      </p:graphicFrame>
      <p:sp>
        <p:nvSpPr>
          <p:cNvPr id="14427" name="Rectangle 1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6" name="Object 80"/>
          <p:cNvGraphicFramePr>
            <a:graphicFrameLocks noChangeAspect="1"/>
          </p:cNvGraphicFramePr>
          <p:nvPr/>
        </p:nvGraphicFramePr>
        <p:xfrm>
          <a:off x="5475288" y="4722813"/>
          <a:ext cx="887412" cy="585787"/>
        </p:xfrm>
        <a:graphic>
          <a:graphicData uri="http://schemas.openxmlformats.org/presentationml/2006/ole">
            <p:oleObj spid="_x0000_s14416" r:id="rId10" imgW="317225" imgH="203024" progId="Equation.DSMT4">
              <p:embed/>
            </p:oleObj>
          </a:graphicData>
        </a:graphic>
      </p:graphicFrame>
      <p:sp>
        <p:nvSpPr>
          <p:cNvPr id="14428" name="Rectangle 1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417" name="Object 81"/>
          <p:cNvGraphicFramePr>
            <a:graphicFrameLocks noChangeAspect="1"/>
          </p:cNvGraphicFramePr>
          <p:nvPr/>
        </p:nvGraphicFramePr>
        <p:xfrm>
          <a:off x="1187450" y="5267325"/>
          <a:ext cx="3984625" cy="887413"/>
        </p:xfrm>
        <a:graphic>
          <a:graphicData uri="http://schemas.openxmlformats.org/presentationml/2006/ole">
            <p:oleObj spid="_x0000_s14417" r:id="rId11" imgW="990600" imgH="368300" progId="Equation.DSMT4">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9" name="内容占位符 2"/>
          <p:cNvSpPr>
            <a:spLocks noGrp="1"/>
          </p:cNvSpPr>
          <p:nvPr>
            <p:ph idx="1"/>
          </p:nvPr>
        </p:nvSpPr>
        <p:spPr>
          <a:xfrm>
            <a:off x="677863" y="655638"/>
            <a:ext cx="8596312" cy="5386387"/>
          </a:xfrm>
        </p:spPr>
        <p:txBody>
          <a:bodyPr/>
          <a:lstStyle/>
          <a:p>
            <a:r>
              <a:rPr lang="zh-CN" altLang="zh-CN" smtClean="0"/>
              <a:t>在</a:t>
            </a:r>
            <a:r>
              <a:rPr lang="en-US" altLang="zh-CN" smtClean="0"/>
              <a:t>Matlab</a:t>
            </a:r>
            <a:r>
              <a:rPr lang="zh-CN" altLang="zh-CN" smtClean="0"/>
              <a:t>中进行</a:t>
            </a:r>
            <a:r>
              <a:rPr lang="en-US" altLang="zh-CN" smtClean="0"/>
              <a:t>Z</a:t>
            </a:r>
            <a:r>
              <a:rPr lang="zh-CN" altLang="zh-CN" smtClean="0"/>
              <a:t>变换的函数是：</a:t>
            </a:r>
          </a:p>
          <a:p>
            <a:r>
              <a:rPr lang="en-US" altLang="zh-CN" smtClean="0"/>
              <a:t>ztrans(f)</a:t>
            </a:r>
            <a:r>
              <a:rPr lang="zh-CN" altLang="zh-CN" smtClean="0"/>
              <a:t>，在默认自变量</a:t>
            </a:r>
            <a:r>
              <a:rPr lang="en-US" altLang="zh-CN" smtClean="0"/>
              <a:t>(</a:t>
            </a:r>
            <a:r>
              <a:rPr lang="zh-CN" altLang="zh-CN" smtClean="0"/>
              <a:t>默认自变量为</a:t>
            </a:r>
            <a:r>
              <a:rPr lang="en-US" altLang="zh-CN" smtClean="0"/>
              <a:t>n)</a:t>
            </a:r>
            <a:r>
              <a:rPr lang="zh-CN" altLang="zh-CN" smtClean="0"/>
              <a:t>和参变量</a:t>
            </a:r>
            <a:r>
              <a:rPr lang="en-US" altLang="zh-CN" smtClean="0"/>
              <a:t>(</a:t>
            </a:r>
            <a:r>
              <a:rPr lang="zh-CN" altLang="zh-CN" smtClean="0"/>
              <a:t>参变量默认为</a:t>
            </a:r>
            <a:r>
              <a:rPr lang="en-US" altLang="zh-CN" smtClean="0"/>
              <a:t>z)</a:t>
            </a:r>
            <a:r>
              <a:rPr lang="zh-CN" altLang="zh-CN" smtClean="0"/>
              <a:t>的情况下，</a:t>
            </a:r>
            <a:endParaRPr lang="en-US" altLang="zh-CN" smtClean="0"/>
          </a:p>
          <a:p>
            <a:endParaRPr lang="en-US" altLang="zh-CN" smtClean="0"/>
          </a:p>
          <a:p>
            <a:r>
              <a:rPr lang="zh-CN" altLang="zh-CN" smtClean="0"/>
              <a:t>计算符号函数的</a:t>
            </a:r>
            <a:r>
              <a:rPr lang="en-US" altLang="zh-CN" smtClean="0"/>
              <a:t>Z</a:t>
            </a:r>
            <a:r>
              <a:rPr lang="zh-CN" altLang="zh-CN" smtClean="0"/>
              <a:t>变换 。记为：</a:t>
            </a:r>
            <a:r>
              <a:rPr lang="en-US" altLang="zh-CN" smtClean="0"/>
              <a:t>                                      </a:t>
            </a:r>
            <a:r>
              <a:rPr lang="zh-CN" altLang="zh-CN" smtClean="0"/>
              <a:t>。</a:t>
            </a:r>
            <a:endParaRPr lang="en-US" altLang="zh-CN" smtClean="0"/>
          </a:p>
          <a:p>
            <a:endParaRPr lang="zh-CN" altLang="zh-CN" smtClean="0"/>
          </a:p>
          <a:p>
            <a:r>
              <a:rPr lang="en-US" altLang="zh-CN" smtClean="0"/>
              <a:t>ztrans(f,v)</a:t>
            </a:r>
            <a:r>
              <a:rPr lang="zh-CN" altLang="zh-CN" smtClean="0"/>
              <a:t>，在默认自变量</a:t>
            </a:r>
            <a:r>
              <a:rPr lang="en-US" altLang="zh-CN" smtClean="0"/>
              <a:t>(</a:t>
            </a:r>
            <a:r>
              <a:rPr lang="zh-CN" altLang="zh-CN" smtClean="0"/>
              <a:t>默认自变量为</a:t>
            </a:r>
            <a:r>
              <a:rPr lang="en-US" altLang="zh-CN" smtClean="0"/>
              <a:t>n)</a:t>
            </a:r>
            <a:r>
              <a:rPr lang="zh-CN" altLang="zh-CN" smtClean="0"/>
              <a:t>并制定参变量为</a:t>
            </a:r>
            <a:r>
              <a:rPr lang="en-US" altLang="zh-CN" smtClean="0"/>
              <a:t>v</a:t>
            </a:r>
            <a:r>
              <a:rPr lang="zh-CN" altLang="zh-CN" smtClean="0"/>
              <a:t>的情况下，计算符</a:t>
            </a:r>
            <a:endParaRPr lang="en-US" altLang="zh-CN" smtClean="0"/>
          </a:p>
          <a:p>
            <a:endParaRPr lang="en-US" altLang="zh-CN" smtClean="0"/>
          </a:p>
          <a:p>
            <a:r>
              <a:rPr lang="zh-CN" altLang="zh-CN" smtClean="0"/>
              <a:t>号函数的</a:t>
            </a:r>
            <a:r>
              <a:rPr lang="en-US" altLang="zh-CN" smtClean="0"/>
              <a:t>Z</a:t>
            </a:r>
            <a:r>
              <a:rPr lang="zh-CN" altLang="zh-CN" smtClean="0"/>
              <a:t>变换，记为：</a:t>
            </a:r>
            <a:r>
              <a:rPr lang="en-US" altLang="zh-CN" smtClean="0"/>
              <a:t>                                   </a:t>
            </a:r>
            <a:r>
              <a:rPr lang="zh-CN" altLang="zh-CN" smtClean="0"/>
              <a:t>。</a:t>
            </a:r>
            <a:endParaRPr lang="en-US" altLang="zh-CN" smtClean="0"/>
          </a:p>
          <a:p>
            <a:endParaRPr lang="zh-CN" altLang="zh-CN" smtClean="0"/>
          </a:p>
          <a:p>
            <a:r>
              <a:rPr lang="en-US" altLang="zh-CN" smtClean="0"/>
              <a:t>ztrans(f,k,v):</a:t>
            </a:r>
            <a:r>
              <a:rPr lang="zh-CN" altLang="zh-CN" smtClean="0"/>
              <a:t>在制定自变量为</a:t>
            </a:r>
            <a:r>
              <a:rPr lang="en-US" altLang="zh-CN" smtClean="0"/>
              <a:t>k</a:t>
            </a:r>
            <a:r>
              <a:rPr lang="zh-CN" altLang="zh-CN" smtClean="0"/>
              <a:t>，并制定参变量为</a:t>
            </a:r>
            <a:r>
              <a:rPr lang="en-US" altLang="zh-CN" smtClean="0"/>
              <a:t>v</a:t>
            </a:r>
            <a:r>
              <a:rPr lang="zh-CN" altLang="zh-CN" smtClean="0"/>
              <a:t>的情况下，计算符号函数的</a:t>
            </a:r>
            <a:r>
              <a:rPr lang="en-US" altLang="zh-CN" smtClean="0"/>
              <a:t>Z</a:t>
            </a:r>
          </a:p>
          <a:p>
            <a:endParaRPr lang="en-US" altLang="zh-CN" smtClean="0"/>
          </a:p>
          <a:p>
            <a:r>
              <a:rPr lang="zh-CN" altLang="zh-CN" smtClean="0"/>
              <a:t>变换，记为：</a:t>
            </a:r>
            <a:r>
              <a:rPr lang="en-US" altLang="zh-CN" smtClean="0"/>
              <a:t>                                       </a:t>
            </a:r>
            <a:r>
              <a:rPr lang="zh-CN" altLang="zh-CN" smtClean="0"/>
              <a:t>。</a:t>
            </a:r>
          </a:p>
          <a:p>
            <a:endParaRPr lang="zh-CN" altLang="en-US" smtClean="0"/>
          </a:p>
        </p:txBody>
      </p:sp>
      <p:sp>
        <p:nvSpPr>
          <p:cNvPr id="15380"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76" name="Object 16"/>
          <p:cNvGraphicFramePr>
            <a:graphicFrameLocks noChangeAspect="1"/>
          </p:cNvGraphicFramePr>
          <p:nvPr/>
        </p:nvGraphicFramePr>
        <p:xfrm>
          <a:off x="4244975" y="1624013"/>
          <a:ext cx="2633663" cy="914400"/>
        </p:xfrm>
        <a:graphic>
          <a:graphicData uri="http://schemas.openxmlformats.org/presentationml/2006/ole">
            <p:oleObj spid="_x0000_s15376" r:id="rId3" imgW="990600" imgH="368300" progId="Equation.DSMT4">
              <p:embed/>
            </p:oleObj>
          </a:graphicData>
        </a:graphic>
      </p:graphicFrame>
      <p:sp>
        <p:nvSpPr>
          <p:cNvPr id="15381"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77" name="Object 17"/>
          <p:cNvGraphicFramePr>
            <a:graphicFrameLocks noChangeAspect="1"/>
          </p:cNvGraphicFramePr>
          <p:nvPr/>
        </p:nvGraphicFramePr>
        <p:xfrm>
          <a:off x="3479800" y="3125788"/>
          <a:ext cx="2333625" cy="914400"/>
        </p:xfrm>
        <a:graphic>
          <a:graphicData uri="http://schemas.openxmlformats.org/presentationml/2006/ole">
            <p:oleObj spid="_x0000_s15377" r:id="rId4" imgW="977900" imgH="368300" progId="Equation.DSMT4">
              <p:embed/>
            </p:oleObj>
          </a:graphicData>
        </a:graphic>
      </p:graphicFrame>
      <p:sp>
        <p:nvSpPr>
          <p:cNvPr id="15382"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78" name="Object 18"/>
          <p:cNvGraphicFramePr>
            <a:graphicFrameLocks noChangeAspect="1"/>
          </p:cNvGraphicFramePr>
          <p:nvPr/>
        </p:nvGraphicFramePr>
        <p:xfrm>
          <a:off x="2387600" y="4845050"/>
          <a:ext cx="2730500" cy="900113"/>
        </p:xfrm>
        <a:graphic>
          <a:graphicData uri="http://schemas.openxmlformats.org/presentationml/2006/ole">
            <p:oleObj spid="_x0000_s15378" r:id="rId5" imgW="990600" imgH="368300" progId="Equation.DSMT4">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p:cNvSpPr>
          <p:nvPr>
            <p:ph idx="1"/>
          </p:nvPr>
        </p:nvSpPr>
        <p:spPr>
          <a:xfrm>
            <a:off x="677863" y="709613"/>
            <a:ext cx="8596312" cy="5332412"/>
          </a:xfrm>
        </p:spPr>
        <p:txBody>
          <a:bodyPr/>
          <a:lstStyle/>
          <a:p>
            <a:r>
              <a:rPr lang="zh-CN" altLang="zh-CN" smtClean="0"/>
              <a:t>【例</a:t>
            </a:r>
            <a:r>
              <a:rPr lang="en-US" altLang="zh-CN" smtClean="0"/>
              <a:t>3-86</a:t>
            </a:r>
            <a:r>
              <a:rPr lang="zh-CN" altLang="zh-CN" smtClean="0"/>
              <a:t>】使用函数指令</a:t>
            </a:r>
            <a:r>
              <a:rPr lang="en-US" altLang="zh-CN" smtClean="0"/>
              <a:t>iztrans(F,v)</a:t>
            </a:r>
            <a:r>
              <a:rPr lang="zh-CN" altLang="zh-CN" smtClean="0"/>
              <a:t>和</a:t>
            </a:r>
            <a:r>
              <a:rPr lang="en-US" altLang="zh-CN" smtClean="0"/>
              <a:t>iztrans(F,w,v)</a:t>
            </a:r>
            <a:r>
              <a:rPr lang="zh-CN" altLang="zh-CN" smtClean="0"/>
              <a:t>分别计算函数的</a:t>
            </a:r>
            <a:r>
              <a:rPr lang="en-US" altLang="zh-CN" smtClean="0"/>
              <a:t>Z</a:t>
            </a:r>
            <a:r>
              <a:rPr lang="zh-CN" altLang="zh-CN" smtClean="0"/>
              <a:t>反变换，输入指令如下所示：</a:t>
            </a:r>
          </a:p>
          <a:p>
            <a:r>
              <a:rPr lang="pl-PL" altLang="zh-CN" smtClean="0"/>
              <a:t>&gt;&gt; syms w,v;</a:t>
            </a:r>
            <a:endParaRPr lang="zh-CN" altLang="zh-CN" smtClean="0"/>
          </a:p>
          <a:p>
            <a:r>
              <a:rPr lang="pl-PL" altLang="zh-CN" smtClean="0"/>
              <a:t>&gt;&gt; f=w*(w-3)*(w/2+f*w-2);</a:t>
            </a:r>
            <a:endParaRPr lang="zh-CN" altLang="zh-CN" smtClean="0"/>
          </a:p>
          <a:p>
            <a:r>
              <a:rPr lang="pl-PL" altLang="zh-CN" smtClean="0"/>
              <a:t>&gt;&gt; iztrans(f,v)</a:t>
            </a:r>
            <a:endParaRPr lang="zh-CN" altLang="zh-CN" smtClean="0"/>
          </a:p>
          <a:p>
            <a:r>
              <a:rPr lang="zh-CN" altLang="zh-CN" smtClean="0"/>
              <a:t>输出结果如下：</a:t>
            </a:r>
          </a:p>
          <a:p>
            <a:r>
              <a:rPr lang="pl-PL" altLang="zh-CN" smtClean="0"/>
              <a:t>ans =</a:t>
            </a:r>
            <a:endParaRPr lang="zh-CN" altLang="zh-CN" smtClean="0"/>
          </a:p>
          <a:p>
            <a:r>
              <a:rPr lang="pl-PL" altLang="zh-CN" smtClean="0"/>
              <a:t>(w^3*kroneckerDelta(v, 0))/2 - (7*w^2*kroneckerDelta(v, 0))/2 + </a:t>
            </a:r>
            <a:endParaRPr lang="zh-CN" altLang="zh-CN" smtClean="0"/>
          </a:p>
          <a:p>
            <a:r>
              <a:rPr lang="pl-PL" altLang="zh-CN" smtClean="0"/>
              <a:t>(3*w^2 - w^3)*iztrans(x^3, x, v) - (9*w^2 - 3*w^3)*iztrans(x^2, x, v) </a:t>
            </a:r>
            <a:endParaRPr lang="zh-CN" altLang="zh-CN" smtClean="0"/>
          </a:p>
          <a:p>
            <a:r>
              <a:rPr lang="pl-PL" altLang="zh-CN" smtClean="0"/>
              <a:t>+ 6*w*kroneckerDelta(v, 0)</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a:lstStyle/>
          <a:p>
            <a:r>
              <a:rPr lang="en-US" altLang="zh-CN" b="1" smtClean="0"/>
              <a:t>3.6 </a:t>
            </a:r>
            <a:r>
              <a:rPr lang="zh-CN" altLang="zh-CN" b="1" smtClean="0"/>
              <a:t>符号函数的图形绘制</a:t>
            </a:r>
            <a:br>
              <a:rPr lang="zh-CN" altLang="zh-CN" b="1" smtClean="0"/>
            </a:br>
            <a:endParaRPr lang="zh-CN" altLang="en-US" smtClean="0"/>
          </a:p>
        </p:txBody>
      </p:sp>
      <p:sp>
        <p:nvSpPr>
          <p:cNvPr id="84994" name="内容占位符 2"/>
          <p:cNvSpPr>
            <a:spLocks noGrp="1"/>
          </p:cNvSpPr>
          <p:nvPr>
            <p:ph idx="1"/>
          </p:nvPr>
        </p:nvSpPr>
        <p:spPr>
          <a:xfrm>
            <a:off x="677863" y="1843088"/>
            <a:ext cx="8596312" cy="4198937"/>
          </a:xfrm>
        </p:spPr>
        <p:txBody>
          <a:bodyPr/>
          <a:lstStyle/>
          <a:p>
            <a:r>
              <a:rPr lang="zh-CN" altLang="zh-CN" smtClean="0"/>
              <a:t>图形是解决数学问题的必要途径，</a:t>
            </a:r>
            <a:r>
              <a:rPr lang="en-US" altLang="zh-CN" smtClean="0"/>
              <a:t>Matlab</a:t>
            </a:r>
            <a:r>
              <a:rPr lang="zh-CN" altLang="zh-CN" smtClean="0"/>
              <a:t>除了为解决代数方程提供了支持外还对函数图像的绘制提供了强大的支持。本节对简单的符号函数绘制加以简单介绍，详细的图形绘制我们在第四章系统的学习。</a:t>
            </a:r>
            <a:endParaRPr lang="zh-C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lang="en-US" altLang="zh-CN" b="1" smtClean="0"/>
              <a:t>3.6.1 </a:t>
            </a:r>
            <a:r>
              <a:rPr lang="zh-CN" altLang="zh-CN" b="1" smtClean="0"/>
              <a:t>符号函数的曲线绘制</a:t>
            </a:r>
            <a:br>
              <a:rPr lang="zh-CN" altLang="zh-CN" b="1" smtClean="0"/>
            </a:br>
            <a:endParaRPr lang="zh-CN" altLang="en-US" smtClean="0"/>
          </a:p>
        </p:txBody>
      </p:sp>
      <p:sp>
        <p:nvSpPr>
          <p:cNvPr id="86018" name="内容占位符 2"/>
          <p:cNvSpPr>
            <a:spLocks noGrp="1"/>
          </p:cNvSpPr>
          <p:nvPr>
            <p:ph idx="1"/>
          </p:nvPr>
        </p:nvSpPr>
        <p:spPr>
          <a:xfrm>
            <a:off x="677863" y="1570038"/>
            <a:ext cx="8596312" cy="4471987"/>
          </a:xfrm>
        </p:spPr>
        <p:txBody>
          <a:bodyPr/>
          <a:lstStyle/>
          <a:p>
            <a:r>
              <a:rPr lang="en-US" altLang="zh-CN" smtClean="0"/>
              <a:t>MATLAB</a:t>
            </a:r>
            <a:r>
              <a:rPr lang="zh-CN" altLang="zh-CN" smtClean="0"/>
              <a:t>提供了</a:t>
            </a:r>
            <a:r>
              <a:rPr lang="en-US" altLang="zh-CN" smtClean="0"/>
              <a:t>ezplotl</a:t>
            </a:r>
            <a:r>
              <a:rPr lang="zh-CN" altLang="zh-CN" smtClean="0"/>
              <a:t>函数和</a:t>
            </a:r>
            <a:r>
              <a:rPr lang="en-US" altLang="zh-CN" smtClean="0"/>
              <a:t>ezplot3</a:t>
            </a:r>
            <a:r>
              <a:rPr lang="zh-CN" altLang="zh-CN" smtClean="0"/>
              <a:t>函数用于绘制符号函数的二维曲线和三维曲线</a:t>
            </a:r>
          </a:p>
          <a:p>
            <a:r>
              <a:rPr lang="en-US" altLang="zh-CN" smtClean="0"/>
              <a:t>1. </a:t>
            </a:r>
            <a:r>
              <a:rPr lang="zh-CN" altLang="zh-CN" smtClean="0"/>
              <a:t>二维曲线的绘制</a:t>
            </a:r>
          </a:p>
          <a:p>
            <a:r>
              <a:rPr lang="en-US" altLang="zh-CN" smtClean="0"/>
              <a:t>MATLAB</a:t>
            </a:r>
            <a:r>
              <a:rPr lang="zh-CN" altLang="zh-CN" smtClean="0"/>
              <a:t>提供了</a:t>
            </a:r>
            <a:r>
              <a:rPr lang="en-US" altLang="zh-CN" smtClean="0"/>
              <a:t>ezplot</a:t>
            </a:r>
            <a:r>
              <a:rPr lang="zh-CN" altLang="zh-CN" smtClean="0"/>
              <a:t>函数来绘制符号函数的二维曲线，此函数可以绘制显函数图形、隐函数图形和参数方程的图形，具体用法如下：</a:t>
            </a:r>
          </a:p>
          <a:p>
            <a:r>
              <a:rPr lang="en-US" altLang="zh-CN" smtClean="0"/>
              <a:t>ezplot(f)</a:t>
            </a:r>
            <a:r>
              <a:rPr lang="zh-CN" altLang="zh-CN" smtClean="0"/>
              <a:t>，绘制显函数</a:t>
            </a:r>
            <a:r>
              <a:rPr lang="en-US" altLang="zh-CN" smtClean="0"/>
              <a:t>f</a:t>
            </a:r>
            <a:r>
              <a:rPr lang="zh-CN" altLang="zh-CN" smtClean="0"/>
              <a:t>在区间</a:t>
            </a:r>
            <a:r>
              <a:rPr lang="en-US" altLang="zh-CN" smtClean="0"/>
              <a:t>[</a:t>
            </a:r>
            <a:r>
              <a:rPr lang="zh-CN" altLang="zh-CN" smtClean="0"/>
              <a:t>一</a:t>
            </a:r>
            <a:r>
              <a:rPr lang="en-US" altLang="zh-CN" smtClean="0"/>
              <a:t>2,2]</a:t>
            </a:r>
            <a:r>
              <a:rPr lang="zh-CN" altLang="zh-CN" smtClean="0"/>
              <a:t>的二维曲线；绘制参数方程</a:t>
            </a:r>
            <a:r>
              <a:rPr lang="en-US" altLang="zh-CN" smtClean="0"/>
              <a:t>x=x(t),  y=y(t)</a:t>
            </a:r>
            <a:r>
              <a:rPr lang="zh-CN" altLang="zh-CN" smtClean="0"/>
              <a:t>在区间</a:t>
            </a:r>
            <a:r>
              <a:rPr lang="en-US" altLang="zh-CN" smtClean="0"/>
              <a:t>0&lt;t&lt;2</a:t>
            </a:r>
            <a:r>
              <a:rPr lang="zh-CN" altLang="zh-CN" smtClean="0"/>
              <a:t>的曲线。</a:t>
            </a:r>
          </a:p>
          <a:p>
            <a:r>
              <a:rPr lang="en-US" altLang="zh-CN" smtClean="0"/>
              <a:t>ezplot(f,[min,max]),  ezplot(f,[xmin,xmax,ymin,ymax,])</a:t>
            </a:r>
            <a:r>
              <a:rPr lang="zh-CN" altLang="zh-CN" smtClean="0"/>
              <a:t>和</a:t>
            </a:r>
            <a:r>
              <a:rPr lang="en-US" altLang="zh-CN" smtClean="0"/>
              <a:t>ezplot(x,y,[min,tmax]):</a:t>
            </a:r>
            <a:r>
              <a:rPr lang="zh-CN" altLang="zh-CN" smtClean="0"/>
              <a:t>第一种用法是绘制显函数</a:t>
            </a:r>
            <a:r>
              <a:rPr lang="en-US" altLang="zh-CN" smtClean="0"/>
              <a:t>f</a:t>
            </a:r>
            <a:r>
              <a:rPr lang="zh-CN" altLang="zh-CN" smtClean="0"/>
              <a:t>在指定区间</a:t>
            </a:r>
            <a:r>
              <a:rPr lang="en-US" altLang="zh-CN" smtClean="0"/>
              <a:t>[min,max]</a:t>
            </a:r>
            <a:r>
              <a:rPr lang="zh-CN" altLang="zh-CN" smtClean="0"/>
              <a:t>的二维曲线；第二种用法是绘制隐函数</a:t>
            </a:r>
            <a:r>
              <a:rPr lang="en-US" altLang="zh-CN" smtClean="0"/>
              <a:t>f</a:t>
            </a:r>
            <a:r>
              <a:rPr lang="zh-CN" altLang="zh-CN" smtClean="0"/>
              <a:t>在指定区间</a:t>
            </a:r>
            <a:r>
              <a:rPr lang="en-US" altLang="zh-CN" smtClean="0"/>
              <a:t>xmin&lt;x&lt;xmax</a:t>
            </a:r>
            <a:r>
              <a:rPr lang="zh-CN" altLang="zh-CN" smtClean="0"/>
              <a:t>、</a:t>
            </a:r>
            <a:r>
              <a:rPr lang="en-US" altLang="zh-CN" smtClean="0"/>
              <a:t>ymin&lt;y&lt;ymax</a:t>
            </a:r>
            <a:r>
              <a:rPr lang="zh-CN" altLang="zh-CN" smtClean="0"/>
              <a:t>的曲线；第三种用法是绘制参数方程</a:t>
            </a:r>
            <a:r>
              <a:rPr lang="en-US" altLang="zh-CN" smtClean="0"/>
              <a:t>x=x(t),y=y(t)</a:t>
            </a:r>
            <a:r>
              <a:rPr lang="zh-CN" altLang="zh-CN" smtClean="0"/>
              <a:t>在区间</a:t>
            </a:r>
            <a:r>
              <a:rPr lang="en-US" altLang="zh-CN" smtClean="0"/>
              <a:t>tmin&lt;t&lt;tmax</a:t>
            </a:r>
            <a:r>
              <a:rPr lang="zh-CN" altLang="zh-CN" smtClean="0"/>
              <a:t>的曲线。</a:t>
            </a:r>
          </a:p>
          <a:p>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2"/>
          <p:cNvSpPr>
            <a:spLocks noGrp="1"/>
          </p:cNvSpPr>
          <p:nvPr>
            <p:ph idx="1"/>
          </p:nvPr>
        </p:nvSpPr>
        <p:spPr>
          <a:xfrm>
            <a:off x="677863" y="600075"/>
            <a:ext cx="8596312" cy="5441950"/>
          </a:xfrm>
        </p:spPr>
        <p:txBody>
          <a:bodyPr/>
          <a:lstStyle/>
          <a:p>
            <a:r>
              <a:rPr lang="zh-CN" altLang="zh-CN" smtClean="0"/>
              <a:t>【例</a:t>
            </a:r>
            <a:r>
              <a:rPr lang="en-US" altLang="zh-CN" smtClean="0"/>
              <a:t>3-87</a:t>
            </a:r>
            <a:r>
              <a:rPr lang="zh-CN" altLang="zh-CN" smtClean="0"/>
              <a:t>】使用</a:t>
            </a:r>
            <a:r>
              <a:rPr lang="en-US" altLang="zh-CN" smtClean="0"/>
              <a:t>ezplot(f)</a:t>
            </a:r>
            <a:r>
              <a:rPr lang="zh-CN" altLang="zh-CN" smtClean="0"/>
              <a:t>函数指令绘制显函数的二维曲线。输入指令如下：</a:t>
            </a:r>
          </a:p>
          <a:p>
            <a:r>
              <a:rPr lang="fr-FR" altLang="zh-CN" smtClean="0"/>
              <a:t>&gt;&gt; syms </a:t>
            </a:r>
            <a:r>
              <a:rPr lang="en-US" altLang="zh-CN" smtClean="0"/>
              <a:t>x</a:t>
            </a:r>
            <a:r>
              <a:rPr lang="fr-FR" altLang="zh-CN" smtClean="0"/>
              <a:t>;                    </a:t>
            </a:r>
            <a:endParaRPr lang="zh-CN" altLang="zh-CN" smtClean="0"/>
          </a:p>
          <a:p>
            <a:r>
              <a:rPr lang="fr-FR" altLang="zh-CN" smtClean="0"/>
              <a:t>&gt;&gt;</a:t>
            </a:r>
            <a:r>
              <a:rPr lang="en-US" altLang="zh-CN" smtClean="0"/>
              <a:t>f=sin(x)</a:t>
            </a:r>
            <a:r>
              <a:rPr lang="fr-FR" altLang="zh-CN" smtClean="0"/>
              <a:t>;                     </a:t>
            </a:r>
            <a:endParaRPr lang="zh-CN" altLang="zh-CN" smtClean="0"/>
          </a:p>
          <a:p>
            <a:r>
              <a:rPr lang="fr-FR" altLang="zh-CN" smtClean="0"/>
              <a:t>&gt;&gt; </a:t>
            </a:r>
            <a:r>
              <a:rPr lang="en-US" altLang="zh-CN" smtClean="0"/>
              <a:t>ezplot(f)</a:t>
            </a:r>
            <a:r>
              <a:rPr lang="fr-FR" altLang="zh-CN" smtClean="0"/>
              <a:t>;          </a:t>
            </a:r>
            <a:endParaRPr lang="zh-CN" altLang="zh-CN" smtClean="0"/>
          </a:p>
          <a:p>
            <a:r>
              <a:rPr lang="fr-FR" altLang="zh-CN" smtClean="0"/>
              <a:t>&gt;&gt; </a:t>
            </a:r>
            <a:r>
              <a:rPr lang="en-US" altLang="zh-CN" smtClean="0"/>
              <a:t>grid</a:t>
            </a:r>
            <a:r>
              <a:rPr lang="fr-FR" altLang="zh-CN" smtClean="0"/>
              <a:t>;                          </a:t>
            </a:r>
            <a:endParaRPr lang="zh-CN" altLang="zh-CN" smtClean="0"/>
          </a:p>
          <a:p>
            <a:r>
              <a:rPr lang="fr-FR" altLang="zh-CN" smtClean="0"/>
              <a:t>&gt;&gt; </a:t>
            </a:r>
            <a:r>
              <a:rPr lang="en-US" altLang="zh-CN" smtClean="0"/>
              <a:t>title(‘sin(x)’);</a:t>
            </a:r>
            <a:r>
              <a:rPr lang="fr-FR" altLang="zh-CN" smtClean="0"/>
              <a:t>     </a:t>
            </a:r>
            <a:r>
              <a:rPr lang="en-US" altLang="zh-CN" smtClean="0"/>
              <a:t>                      </a:t>
            </a:r>
            <a:endParaRPr lang="zh-CN" altLang="zh-CN" smtClean="0"/>
          </a:p>
          <a:p>
            <a:r>
              <a:rPr lang="en-US" altLang="zh-CN" smtClean="0"/>
              <a:t>  </a:t>
            </a:r>
            <a:r>
              <a:rPr lang="zh-CN" altLang="zh-CN" smtClean="0"/>
              <a:t>输出结果如图</a:t>
            </a:r>
            <a:r>
              <a:rPr lang="en-US" altLang="zh-CN" smtClean="0"/>
              <a:t>3-1</a:t>
            </a:r>
            <a:r>
              <a:rPr lang="zh-CN" altLang="zh-CN" smtClean="0"/>
              <a:t>。</a:t>
            </a:r>
          </a:p>
          <a:p>
            <a:endParaRPr lang="zh-CN" altLang="en-US" smtClean="0"/>
          </a:p>
        </p:txBody>
      </p:sp>
      <p:pic>
        <p:nvPicPr>
          <p:cNvPr id="87042" name="Picture 2" descr="3-79"/>
          <p:cNvPicPr>
            <a:picLocks noChangeAspect="1" noChangeArrowheads="1"/>
          </p:cNvPicPr>
          <p:nvPr/>
        </p:nvPicPr>
        <p:blipFill>
          <a:blip r:embed="rId2"/>
          <a:srcRect/>
          <a:stretch>
            <a:fillRect/>
          </a:stretch>
        </p:blipFill>
        <p:spPr bwMode="auto">
          <a:xfrm>
            <a:off x="3971925" y="1338263"/>
            <a:ext cx="6196013" cy="479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p:cNvSpPr>
            <a:spLocks noGrp="1"/>
          </p:cNvSpPr>
          <p:nvPr>
            <p:ph idx="1"/>
          </p:nvPr>
        </p:nvSpPr>
        <p:spPr>
          <a:xfrm>
            <a:off x="677863" y="755650"/>
            <a:ext cx="9904412" cy="5322888"/>
          </a:xfrm>
        </p:spPr>
        <p:txBody>
          <a:bodyPr/>
          <a:lstStyle/>
          <a:p>
            <a:r>
              <a:rPr lang="pl-PL" altLang="zh-CN" smtClean="0"/>
              <a:t>2. syms</a:t>
            </a:r>
            <a:r>
              <a:rPr lang="zh-CN" altLang="zh-CN" smtClean="0"/>
              <a:t>函数</a:t>
            </a:r>
          </a:p>
          <a:p>
            <a:r>
              <a:rPr lang="pl-PL" altLang="zh-CN" smtClean="0"/>
              <a:t>syms</a:t>
            </a:r>
            <a:r>
              <a:rPr lang="zh-CN" altLang="zh-CN" smtClean="0"/>
              <a:t>函数可以在一条语句中定义多个符号变量，调用格式为：</a:t>
            </a:r>
          </a:p>
          <a:p>
            <a:r>
              <a:rPr lang="en-US" altLang="zh-CN" smtClean="0"/>
              <a:t>syms  </a:t>
            </a:r>
            <a:r>
              <a:rPr lang="zh-CN" altLang="zh-CN" smtClean="0"/>
              <a:t>符号变量名</a:t>
            </a:r>
            <a:r>
              <a:rPr lang="en-US" altLang="zh-CN" smtClean="0"/>
              <a:t>1 </a:t>
            </a:r>
            <a:r>
              <a:rPr lang="zh-CN" altLang="zh-CN" smtClean="0"/>
              <a:t>符号变量名</a:t>
            </a:r>
            <a:r>
              <a:rPr lang="en-US" altLang="zh-CN" smtClean="0"/>
              <a:t>2 … </a:t>
            </a:r>
            <a:r>
              <a:rPr lang="zh-CN" altLang="zh-CN" smtClean="0"/>
              <a:t>符号变量名</a:t>
            </a:r>
            <a:r>
              <a:rPr lang="en-US" altLang="zh-CN" smtClean="0"/>
              <a:t>n</a:t>
            </a:r>
            <a:endParaRPr lang="zh-CN" altLang="zh-CN" smtClean="0"/>
          </a:p>
          <a:p>
            <a:r>
              <a:rPr lang="zh-CN" altLang="zh-CN" smtClean="0"/>
              <a:t>用这种格式定义符号变量时不要在变量名上加字符串分界符</a:t>
            </a:r>
            <a:r>
              <a:rPr lang="en-US" altLang="zh-CN" smtClean="0"/>
              <a:t>(</a:t>
            </a:r>
            <a:r>
              <a:rPr lang="zh-CN" altLang="zh-CN" smtClean="0"/>
              <a:t>‘</a:t>
            </a:r>
            <a:r>
              <a:rPr lang="en-US" altLang="zh-CN" smtClean="0"/>
              <a:t>)</a:t>
            </a:r>
            <a:r>
              <a:rPr lang="zh-CN" altLang="zh-CN" smtClean="0"/>
              <a:t>，变量间用空格而不要用逗号分隔。在数学表达式中，一般习惯于使用排在字母表中前面的字母作为变量的系数，而用排在后面的字母表示变量。</a:t>
            </a:r>
          </a:p>
          <a:p>
            <a:r>
              <a:rPr lang="zh-CN" altLang="zh-CN" smtClean="0"/>
              <a:t>例如：</a:t>
            </a:r>
            <a:r>
              <a:rPr lang="en-US" altLang="zh-CN" smtClean="0"/>
              <a:t>f=ax2+bx+c</a:t>
            </a:r>
            <a:r>
              <a:rPr lang="zh-CN" altLang="zh-CN" smtClean="0"/>
              <a:t>，表达式中的</a:t>
            </a:r>
            <a:r>
              <a:rPr lang="en-US" altLang="zh-CN" smtClean="0"/>
              <a:t>a</a:t>
            </a:r>
            <a:r>
              <a:rPr lang="zh-CN" altLang="zh-CN" smtClean="0"/>
              <a:t>，</a:t>
            </a:r>
            <a:r>
              <a:rPr lang="en-US" altLang="zh-CN" smtClean="0"/>
              <a:t>b</a:t>
            </a:r>
            <a:r>
              <a:rPr lang="zh-CN" altLang="zh-CN" smtClean="0"/>
              <a:t>，</a:t>
            </a:r>
            <a:r>
              <a:rPr lang="en-US" altLang="zh-CN" smtClean="0"/>
              <a:t>c</a:t>
            </a:r>
            <a:r>
              <a:rPr lang="zh-CN" altLang="zh-CN" smtClean="0"/>
              <a:t>通常被认为是常数，用作变量的系数；而将</a:t>
            </a:r>
            <a:r>
              <a:rPr lang="en-US" altLang="zh-CN" smtClean="0"/>
              <a:t>x</a:t>
            </a:r>
            <a:r>
              <a:rPr lang="zh-CN" altLang="zh-CN" smtClean="0"/>
              <a:t>看作自变量。若在</a:t>
            </a:r>
            <a:r>
              <a:rPr lang="en-US" altLang="zh-CN" smtClean="0"/>
              <a:t>MATLAB</a:t>
            </a:r>
            <a:r>
              <a:rPr lang="zh-CN" altLang="zh-CN" smtClean="0"/>
              <a:t>中表示上述表达式，首先用</a:t>
            </a:r>
            <a:r>
              <a:rPr lang="en-US" altLang="zh-CN" smtClean="0"/>
              <a:t>syms </a:t>
            </a:r>
            <a:r>
              <a:rPr lang="zh-CN" altLang="zh-CN" smtClean="0"/>
              <a:t>函数定义</a:t>
            </a:r>
            <a:r>
              <a:rPr lang="en-US" altLang="zh-CN" smtClean="0"/>
              <a:t>a</a:t>
            </a:r>
            <a:r>
              <a:rPr lang="zh-CN" altLang="zh-CN" smtClean="0"/>
              <a:t>，</a:t>
            </a:r>
            <a:r>
              <a:rPr lang="en-US" altLang="zh-CN" smtClean="0"/>
              <a:t>b</a:t>
            </a:r>
            <a:r>
              <a:rPr lang="zh-CN" altLang="zh-CN" smtClean="0"/>
              <a:t>，</a:t>
            </a:r>
            <a:r>
              <a:rPr lang="en-US" altLang="zh-CN" smtClean="0"/>
              <a:t>x</a:t>
            </a:r>
            <a:r>
              <a:rPr lang="zh-CN" altLang="zh-CN" smtClean="0"/>
              <a:t>为符号对象。在进行导数运算时，由于没有指定符号变量，则系统采用数学习惯来确定表达式中的自变量，默认</a:t>
            </a:r>
            <a:r>
              <a:rPr lang="en-US" altLang="zh-CN" smtClean="0"/>
              <a:t>a,b,c</a:t>
            </a:r>
            <a:r>
              <a:rPr lang="zh-CN" altLang="zh-CN" smtClean="0"/>
              <a:t>为符号常数，</a:t>
            </a:r>
            <a:r>
              <a:rPr lang="en-US" altLang="zh-CN" smtClean="0"/>
              <a:t>x</a:t>
            </a:r>
            <a:r>
              <a:rPr lang="zh-CN" altLang="zh-CN" smtClean="0"/>
              <a:t>为符号变量。即，对函数</a:t>
            </a:r>
            <a:r>
              <a:rPr lang="en-US" altLang="zh-CN" smtClean="0"/>
              <a:t>f</a:t>
            </a:r>
            <a:r>
              <a:rPr lang="zh-CN" altLang="zh-CN" smtClean="0"/>
              <a:t>求导为：</a:t>
            </a:r>
            <a:r>
              <a:rPr lang="en-US" altLang="zh-CN" smtClean="0"/>
              <a:t>df/dx</a:t>
            </a:r>
            <a:r>
              <a:rPr lang="zh-CN" altLang="zh-CN" smtClean="0"/>
              <a:t>。</a:t>
            </a:r>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68338"/>
            <a:ext cx="8596312" cy="5373687"/>
          </a:xfrm>
        </p:spPr>
        <p:txBody>
          <a:bodyPr rtlCol="0">
            <a:normAutofit/>
          </a:bodyPr>
          <a:lstStyle/>
          <a:p>
            <a:pPr fontAlgn="auto">
              <a:spcAft>
                <a:spcPts val="0"/>
              </a:spcAft>
              <a:buFont typeface="Wingdings 3" charset="2"/>
              <a:buChar char=""/>
              <a:defRPr/>
            </a:pPr>
            <a:r>
              <a:rPr lang="zh-CN" altLang="zh-CN" dirty="0">
                <a:solidFill>
                  <a:schemeClr val="tx1">
                    <a:lumMod val="75000"/>
                    <a:lumOff val="25000"/>
                  </a:schemeClr>
                </a:solidFill>
              </a:rPr>
              <a:t>【例</a:t>
            </a:r>
            <a:r>
              <a:rPr lang="en-US" altLang="zh-CN" dirty="0">
                <a:solidFill>
                  <a:schemeClr val="tx1">
                    <a:lumMod val="75000"/>
                    <a:lumOff val="25000"/>
                  </a:schemeClr>
                </a:solidFill>
              </a:rPr>
              <a:t>3-88</a:t>
            </a:r>
            <a:r>
              <a:rPr lang="zh-CN" altLang="zh-CN" dirty="0">
                <a:solidFill>
                  <a:schemeClr val="tx1">
                    <a:lumMod val="75000"/>
                    <a:lumOff val="25000"/>
                  </a:schemeClr>
                </a:solidFill>
              </a:rPr>
              <a:t>】绘制函数</a:t>
            </a:r>
            <a:r>
              <a:rPr lang="en-US" altLang="zh-CN" dirty="0">
                <a:solidFill>
                  <a:schemeClr val="tx1">
                    <a:lumMod val="75000"/>
                    <a:lumOff val="25000"/>
                  </a:schemeClr>
                </a:solidFill>
              </a:rPr>
              <a:t> </a:t>
            </a:r>
            <a:r>
              <a:rPr lang="zh-CN" altLang="zh-CN" dirty="0">
                <a:solidFill>
                  <a:schemeClr val="tx1">
                    <a:lumMod val="75000"/>
                    <a:lumOff val="25000"/>
                  </a:schemeClr>
                </a:solidFill>
              </a:rPr>
              <a:t>的二维曲线。输入指令如下：</a:t>
            </a: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syms</a:t>
            </a:r>
            <a:r>
              <a:rPr lang="en-US" altLang="zh-CN" dirty="0">
                <a:solidFill>
                  <a:schemeClr val="tx1">
                    <a:lumMod val="75000"/>
                    <a:lumOff val="25000"/>
                  </a:schemeClr>
                </a:solidFill>
              </a:rPr>
              <a:t> x;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&gt;&gt;f=x^3-X^2-x+1;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 </a:t>
            </a:r>
            <a:r>
              <a:rPr lang="en-US" altLang="zh-CN" dirty="0" err="1">
                <a:solidFill>
                  <a:schemeClr val="tx1">
                    <a:lumMod val="75000"/>
                    <a:lumOff val="25000"/>
                  </a:schemeClr>
                </a:solidFill>
              </a:rPr>
              <a:t>ezplot</a:t>
            </a:r>
            <a:r>
              <a:rPr lang="en-US" altLang="zh-CN" dirty="0">
                <a:solidFill>
                  <a:schemeClr val="tx1">
                    <a:lumMod val="75000"/>
                    <a:lumOff val="25000"/>
                  </a:schemeClr>
                </a:solidFill>
              </a:rPr>
              <a:t>(f);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 grid;                          </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&gt;&gt; title(‘</a:t>
            </a:r>
            <a:r>
              <a:rPr lang="en-US" altLang="zh-CN" dirty="0" err="1">
                <a:solidFill>
                  <a:schemeClr val="tx1">
                    <a:lumMod val="75000"/>
                    <a:lumOff val="25000"/>
                  </a:schemeClr>
                </a:solidFill>
              </a:rPr>
              <a:t>exp</a:t>
            </a:r>
            <a:r>
              <a:rPr lang="en-US" altLang="zh-CN" dirty="0">
                <a:solidFill>
                  <a:schemeClr val="tx1">
                    <a:lumMod val="75000"/>
                    <a:lumOff val="25000"/>
                  </a:schemeClr>
                </a:solidFill>
              </a:rPr>
              <a:t>’);                           </a:t>
            </a:r>
            <a:endParaRPr lang="zh-CN" altLang="zh-CN" dirty="0">
              <a:solidFill>
                <a:schemeClr val="tx1">
                  <a:lumMod val="75000"/>
                  <a:lumOff val="25000"/>
                </a:schemeClr>
              </a:solidFill>
            </a:endParaRPr>
          </a:p>
          <a:p>
            <a:pPr fontAlgn="auto">
              <a:spcAft>
                <a:spcPts val="0"/>
              </a:spcAft>
              <a:buFont typeface="Wingdings 3" charset="2"/>
              <a:buChar char=""/>
              <a:defRPr/>
            </a:pPr>
            <a:r>
              <a:rPr lang="zh-CN" altLang="zh-CN" dirty="0">
                <a:solidFill>
                  <a:schemeClr val="tx1">
                    <a:lumMod val="75000"/>
                    <a:lumOff val="25000"/>
                  </a:schemeClr>
                </a:solidFill>
              </a:rPr>
              <a:t>输出图形如图</a:t>
            </a:r>
            <a:r>
              <a:rPr lang="en-US" altLang="zh-CN" dirty="0">
                <a:solidFill>
                  <a:schemeClr val="tx1">
                    <a:lumMod val="75000"/>
                    <a:lumOff val="25000"/>
                  </a:schemeClr>
                </a:solidFill>
              </a:rPr>
              <a:t>3-2</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fontAlgn="auto">
              <a:spcAft>
                <a:spcPts val="0"/>
              </a:spcAft>
              <a:buFont typeface="Wingdings 3" charset="2"/>
              <a:buNone/>
              <a:defRPr/>
            </a:pP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2</a:t>
            </a:r>
            <a:r>
              <a:rPr lang="zh-CN" altLang="zh-CN" dirty="0">
                <a:solidFill>
                  <a:schemeClr val="tx1">
                    <a:lumMod val="75000"/>
                    <a:lumOff val="25000"/>
                  </a:schemeClr>
                </a:solidFill>
              </a:rPr>
              <a:t>．三维曲线的绘制</a:t>
            </a:r>
          </a:p>
          <a:p>
            <a:pPr fontAlgn="auto">
              <a:spcAft>
                <a:spcPts val="0"/>
              </a:spcAft>
              <a:buFont typeface="Wingdings 3" charset="2"/>
              <a:buChar char=""/>
              <a:defRPr/>
            </a:pPr>
            <a:r>
              <a:rPr lang="en-US" altLang="zh-CN" dirty="0">
                <a:solidFill>
                  <a:schemeClr val="tx1">
                    <a:lumMod val="75000"/>
                    <a:lumOff val="25000"/>
                  </a:schemeClr>
                </a:solidFill>
              </a:rPr>
              <a:t>ezplot3</a:t>
            </a:r>
            <a:r>
              <a:rPr lang="zh-CN" altLang="zh-CN" dirty="0">
                <a:solidFill>
                  <a:schemeClr val="tx1">
                    <a:lumMod val="75000"/>
                    <a:lumOff val="25000"/>
                  </a:schemeClr>
                </a:solidFill>
              </a:rPr>
              <a:t>函数用于绘制符号函数的三维曲线，具体用法如下</a:t>
            </a:r>
            <a:r>
              <a:rPr lang="en-US" altLang="zh-CN" dirty="0">
                <a:solidFill>
                  <a:schemeClr val="tx1">
                    <a:lumMod val="75000"/>
                    <a:lumOff val="25000"/>
                  </a:schemeClr>
                </a:solidFill>
              </a:rPr>
              <a:t>:</a:t>
            </a: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a:solidFill>
                  <a:schemeClr val="tx1">
                    <a:lumMod val="75000"/>
                    <a:lumOff val="25000"/>
                  </a:schemeClr>
                </a:solidFill>
              </a:rPr>
              <a:t>ezplot3(</a:t>
            </a:r>
            <a:r>
              <a:rPr lang="en-US" altLang="zh-CN" dirty="0" err="1">
                <a:solidFill>
                  <a:schemeClr val="tx1">
                    <a:lumMod val="75000"/>
                    <a:lumOff val="25000"/>
                  </a:schemeClr>
                </a:solidFill>
              </a:rPr>
              <a:t>x,y,z</a:t>
            </a:r>
            <a:r>
              <a:rPr lang="en-US" altLang="zh-CN" dirty="0">
                <a:solidFill>
                  <a:schemeClr val="tx1">
                    <a:lumMod val="75000"/>
                    <a:lumOff val="25000"/>
                  </a:schemeClr>
                </a:solidFill>
              </a:rPr>
              <a:t>)</a:t>
            </a:r>
            <a:r>
              <a:rPr lang="zh-CN" altLang="zh-CN" dirty="0">
                <a:solidFill>
                  <a:schemeClr val="tx1">
                    <a:lumMod val="75000"/>
                    <a:lumOff val="25000"/>
                  </a:schemeClr>
                </a:solidFill>
              </a:rPr>
              <a:t>，绘制参数方程</a:t>
            </a:r>
            <a:r>
              <a:rPr lang="en-US" altLang="zh-CN" dirty="0">
                <a:solidFill>
                  <a:schemeClr val="tx1">
                    <a:lumMod val="75000"/>
                    <a:lumOff val="25000"/>
                  </a:schemeClr>
                </a:solidFill>
              </a:rPr>
              <a:t>.x=x(t),y=y(t),z=z(t)</a:t>
            </a:r>
            <a:r>
              <a:rPr lang="zh-CN" altLang="zh-CN" dirty="0">
                <a:solidFill>
                  <a:schemeClr val="tx1">
                    <a:lumMod val="75000"/>
                    <a:lumOff val="25000"/>
                  </a:schemeClr>
                </a:solidFill>
              </a:rPr>
              <a:t>在默认区间</a:t>
            </a:r>
            <a:r>
              <a:rPr lang="en-US" altLang="zh-CN" dirty="0">
                <a:solidFill>
                  <a:schemeClr val="tx1">
                    <a:lumMod val="75000"/>
                    <a:lumOff val="25000"/>
                  </a:schemeClr>
                </a:solidFill>
              </a:rPr>
              <a:t>0&lt;t&lt;2</a:t>
            </a:r>
            <a:r>
              <a:rPr lang="zh-CN" altLang="zh-CN" dirty="0">
                <a:solidFill>
                  <a:schemeClr val="tx1">
                    <a:lumMod val="75000"/>
                    <a:lumOff val="25000"/>
                  </a:schemeClr>
                </a:solidFill>
              </a:rPr>
              <a:t>的三维曲线。</a:t>
            </a:r>
          </a:p>
          <a:p>
            <a:pPr fontAlgn="auto">
              <a:spcAft>
                <a:spcPts val="0"/>
              </a:spcAft>
              <a:buFont typeface="Wingdings 3" charset="2"/>
              <a:buChar char=""/>
              <a:defRPr/>
            </a:pPr>
            <a:r>
              <a:rPr lang="en-US" altLang="zh-CN" dirty="0">
                <a:solidFill>
                  <a:schemeClr val="tx1">
                    <a:lumMod val="75000"/>
                    <a:lumOff val="25000"/>
                  </a:schemeClr>
                </a:solidFill>
              </a:rPr>
              <a:t>ezplot3(</a:t>
            </a:r>
            <a:r>
              <a:rPr lang="en-US" altLang="zh-CN" dirty="0" err="1">
                <a:solidFill>
                  <a:schemeClr val="tx1">
                    <a:lumMod val="75000"/>
                    <a:lumOff val="25000"/>
                  </a:schemeClr>
                </a:solidFill>
              </a:rPr>
              <a:t>x,y,z</a:t>
            </a:r>
            <a:r>
              <a:rPr lang="en-US" altLang="zh-CN" dirty="0">
                <a:solidFill>
                  <a:schemeClr val="tx1">
                    <a:lumMod val="75000"/>
                    <a:lumOff val="25000"/>
                  </a:schemeClr>
                </a:solidFill>
              </a:rPr>
              <a:t>[</a:t>
            </a:r>
            <a:r>
              <a:rPr lang="en-US" altLang="zh-CN" dirty="0" err="1">
                <a:solidFill>
                  <a:schemeClr val="tx1">
                    <a:lumMod val="75000"/>
                    <a:lumOff val="25000"/>
                  </a:schemeClr>
                </a:solidFill>
              </a:rPr>
              <a:t>t,min,tmaxJ</a:t>
            </a:r>
            <a:r>
              <a:rPr lang="en-US" altLang="zh-CN" dirty="0">
                <a:solidFill>
                  <a:schemeClr val="tx1">
                    <a:lumMod val="75000"/>
                    <a:lumOff val="25000"/>
                  </a:schemeClr>
                </a:solidFill>
              </a:rPr>
              <a:t>)</a:t>
            </a:r>
            <a:r>
              <a:rPr lang="zh-CN" altLang="zh-CN" dirty="0">
                <a:solidFill>
                  <a:schemeClr val="tx1">
                    <a:lumMod val="75000"/>
                    <a:lumOff val="25000"/>
                  </a:schemeClr>
                </a:solidFill>
              </a:rPr>
              <a:t>，绘制参数方程</a:t>
            </a:r>
            <a:r>
              <a:rPr lang="en-US" altLang="zh-CN" dirty="0">
                <a:solidFill>
                  <a:schemeClr val="tx1">
                    <a:lumMod val="75000"/>
                    <a:lumOff val="25000"/>
                  </a:schemeClr>
                </a:solidFill>
              </a:rPr>
              <a:t>x=x(t), y=y(t), z=z(t)</a:t>
            </a:r>
            <a:r>
              <a:rPr lang="zh-CN" altLang="zh-CN" dirty="0">
                <a:solidFill>
                  <a:schemeClr val="tx1">
                    <a:lumMod val="75000"/>
                    <a:lumOff val="25000"/>
                  </a:schemeClr>
                </a:solidFill>
              </a:rPr>
              <a:t>在区间</a:t>
            </a:r>
            <a:r>
              <a:rPr lang="en-US" altLang="zh-CN" dirty="0" err="1">
                <a:solidFill>
                  <a:schemeClr val="tx1">
                    <a:lumMod val="75000"/>
                    <a:lumOff val="25000"/>
                  </a:schemeClr>
                </a:solidFill>
              </a:rPr>
              <a:t>tmin</a:t>
            </a:r>
            <a:r>
              <a:rPr lang="en-US" altLang="zh-CN" dirty="0">
                <a:solidFill>
                  <a:schemeClr val="tx1">
                    <a:lumMod val="75000"/>
                    <a:lumOff val="25000"/>
                  </a:schemeClr>
                </a:solidFill>
              </a:rPr>
              <a:t>&lt;t&lt;</a:t>
            </a:r>
            <a:r>
              <a:rPr lang="en-US" altLang="zh-CN" dirty="0" err="1">
                <a:solidFill>
                  <a:schemeClr val="tx1">
                    <a:lumMod val="75000"/>
                    <a:lumOff val="25000"/>
                  </a:schemeClr>
                </a:solidFill>
              </a:rPr>
              <a:t>tmax</a:t>
            </a:r>
            <a:r>
              <a:rPr lang="zh-CN" altLang="zh-CN" dirty="0">
                <a:solidFill>
                  <a:schemeClr val="tx1">
                    <a:lumMod val="75000"/>
                    <a:lumOff val="25000"/>
                  </a:schemeClr>
                </a:solidFill>
              </a:rPr>
              <a:t>的三维曲线。</a:t>
            </a:r>
            <a:r>
              <a:rPr lang="en-US" altLang="zh-CN" dirty="0">
                <a:solidFill>
                  <a:schemeClr val="tx1">
                    <a:lumMod val="75000"/>
                    <a:lumOff val="25000"/>
                  </a:schemeClr>
                </a:solidFill>
              </a:rPr>
              <a:t>ezplot3(...'animate'),  </a:t>
            </a:r>
            <a:r>
              <a:rPr lang="zh-CN" altLang="zh-CN" dirty="0">
                <a:solidFill>
                  <a:schemeClr val="tx1">
                    <a:lumMod val="75000"/>
                    <a:lumOff val="25000"/>
                  </a:schemeClr>
                </a:solidFill>
              </a:rPr>
              <a:t>生成空间曲线的动态轨迹。</a:t>
            </a:r>
          </a:p>
          <a:p>
            <a:pPr fontAlgn="auto">
              <a:spcAft>
                <a:spcPts val="0"/>
              </a:spcAft>
              <a:buFont typeface="Wingdings 3" charset="2"/>
              <a:buChar char=""/>
              <a:defRPr/>
            </a:pPr>
            <a:endParaRPr lang="zh-CN" altLang="en-US" dirty="0">
              <a:solidFill>
                <a:schemeClr val="tx1">
                  <a:lumMod val="75000"/>
                  <a:lumOff val="25000"/>
                </a:schemeClr>
              </a:solidFill>
            </a:endParaRPr>
          </a:p>
        </p:txBody>
      </p:sp>
      <p:pic>
        <p:nvPicPr>
          <p:cNvPr id="88066" name="Picture 2" descr="3-82"/>
          <p:cNvPicPr>
            <a:picLocks noChangeAspect="1" noChangeArrowheads="1"/>
          </p:cNvPicPr>
          <p:nvPr/>
        </p:nvPicPr>
        <p:blipFill>
          <a:blip r:embed="rId2"/>
          <a:srcRect/>
          <a:stretch>
            <a:fillRect/>
          </a:stretch>
        </p:blipFill>
        <p:spPr bwMode="auto">
          <a:xfrm>
            <a:off x="3876675" y="1009650"/>
            <a:ext cx="4857750" cy="323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677863" y="668338"/>
            <a:ext cx="8596312" cy="5373687"/>
          </a:xfrm>
        </p:spPr>
        <p:txBody>
          <a:bodyPr/>
          <a:lstStyle/>
          <a:p>
            <a:r>
              <a:rPr lang="zh-CN" altLang="zh-CN" smtClean="0"/>
              <a:t>【例</a:t>
            </a:r>
            <a:r>
              <a:rPr lang="en-US" altLang="zh-CN" smtClean="0"/>
              <a:t>3-89</a:t>
            </a:r>
            <a:r>
              <a:rPr lang="zh-CN" altLang="zh-CN" smtClean="0"/>
              <a:t>】绘制函数的三维曲线，输入指令如下：</a:t>
            </a:r>
          </a:p>
          <a:p>
            <a:r>
              <a:rPr lang="fr-FR" altLang="zh-CN" smtClean="0"/>
              <a:t>&gt;&gt; syms t;                    </a:t>
            </a:r>
            <a:endParaRPr lang="zh-CN" altLang="zh-CN" smtClean="0"/>
          </a:p>
          <a:p>
            <a:r>
              <a:rPr lang="fr-FR" altLang="zh-CN" smtClean="0"/>
              <a:t>&gt;&gt;x=cos(t);                     </a:t>
            </a:r>
            <a:endParaRPr lang="zh-CN" altLang="zh-CN" smtClean="0"/>
          </a:p>
          <a:p>
            <a:r>
              <a:rPr lang="es-ES" altLang="zh-CN" smtClean="0"/>
              <a:t>&gt;&gt; y=tan(t);          </a:t>
            </a:r>
            <a:endParaRPr lang="zh-CN" altLang="zh-CN" smtClean="0"/>
          </a:p>
          <a:p>
            <a:r>
              <a:rPr lang="es-ES" altLang="zh-CN" smtClean="0"/>
              <a:t>&gt;&gt; z=t;</a:t>
            </a:r>
            <a:endParaRPr lang="zh-CN" altLang="zh-CN" smtClean="0"/>
          </a:p>
          <a:p>
            <a:r>
              <a:rPr lang="es-ES" altLang="zh-CN" smtClean="0"/>
              <a:t>&gt;&gt; ezplot3(x,y,z)                          </a:t>
            </a:r>
            <a:endParaRPr lang="zh-CN" altLang="zh-CN" smtClean="0"/>
          </a:p>
          <a:p>
            <a:r>
              <a:rPr lang="zh-CN" altLang="zh-CN" smtClean="0"/>
              <a:t>输出图形如图</a:t>
            </a:r>
            <a:r>
              <a:rPr lang="en-US" altLang="zh-CN" smtClean="0"/>
              <a:t>3-3</a:t>
            </a:r>
            <a:endParaRPr lang="zh-CN" altLang="zh-CN" smtClean="0"/>
          </a:p>
          <a:p>
            <a:endParaRPr lang="zh-CN" altLang="en-US" smtClean="0"/>
          </a:p>
        </p:txBody>
      </p:sp>
      <p:pic>
        <p:nvPicPr>
          <p:cNvPr id="89090" name="Picture 3" descr="3-84"/>
          <p:cNvPicPr>
            <a:picLocks noChangeAspect="1" noChangeArrowheads="1"/>
          </p:cNvPicPr>
          <p:nvPr/>
        </p:nvPicPr>
        <p:blipFill>
          <a:blip r:embed="rId2"/>
          <a:srcRect/>
          <a:stretch>
            <a:fillRect/>
          </a:stretch>
        </p:blipFill>
        <p:spPr bwMode="auto">
          <a:xfrm>
            <a:off x="3411538" y="1158875"/>
            <a:ext cx="6973887" cy="501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p:txBody>
          <a:bodyPr/>
          <a:lstStyle/>
          <a:p>
            <a:r>
              <a:rPr lang="en-US" altLang="zh-CN" b="1" smtClean="0"/>
              <a:t>3.6.2 </a:t>
            </a:r>
            <a:r>
              <a:rPr lang="zh-CN" altLang="zh-CN" b="1" smtClean="0"/>
              <a:t>符号函数等值线的绘制</a:t>
            </a:r>
            <a:br>
              <a:rPr lang="zh-CN" altLang="zh-CN" b="1" smtClean="0"/>
            </a:br>
            <a:endParaRPr lang="zh-CN" altLang="en-US" smtClean="0"/>
          </a:p>
        </p:txBody>
      </p:sp>
      <p:sp>
        <p:nvSpPr>
          <p:cNvPr id="90114" name="内容占位符 2"/>
          <p:cNvSpPr>
            <a:spLocks noGrp="1"/>
          </p:cNvSpPr>
          <p:nvPr>
            <p:ph idx="1"/>
          </p:nvPr>
        </p:nvSpPr>
        <p:spPr>
          <a:xfrm>
            <a:off x="677863" y="1651000"/>
            <a:ext cx="8596312" cy="4391025"/>
          </a:xfrm>
        </p:spPr>
        <p:txBody>
          <a:bodyPr/>
          <a:lstStyle/>
          <a:p>
            <a:r>
              <a:rPr lang="en-US" altLang="zh-CN" smtClean="0"/>
              <a:t>MAJILAB</a:t>
            </a:r>
            <a:r>
              <a:rPr lang="zh-CN" altLang="zh-CN" smtClean="0"/>
              <a:t>提供了</a:t>
            </a:r>
            <a:r>
              <a:rPr lang="en-US" altLang="zh-CN" smtClean="0"/>
              <a:t>ezcontour</a:t>
            </a:r>
            <a:r>
              <a:rPr lang="zh-CN" altLang="zh-CN" smtClean="0"/>
              <a:t>函数和</a:t>
            </a:r>
            <a:r>
              <a:rPr lang="en-US" altLang="zh-CN" smtClean="0"/>
              <a:t>ezcontourfd</a:t>
            </a:r>
            <a:r>
              <a:rPr lang="zh-CN" altLang="zh-CN" smtClean="0"/>
              <a:t>函数用于绘制符号函数的等值线，两个函数的使用方法类似，区别在于</a:t>
            </a:r>
            <a:r>
              <a:rPr lang="en-US" altLang="zh-CN" smtClean="0"/>
              <a:t>ezcontourfd</a:t>
            </a:r>
            <a:r>
              <a:rPr lang="zh-CN" altLang="zh-CN" smtClean="0"/>
              <a:t>函数绘制带有填充区域的等值线。</a:t>
            </a:r>
            <a:r>
              <a:rPr lang="en-US" altLang="zh-CN" smtClean="0"/>
              <a:t>ezcontour</a:t>
            </a:r>
            <a:r>
              <a:rPr lang="zh-CN" altLang="zh-CN" smtClean="0"/>
              <a:t>函数的具体用法如下：</a:t>
            </a:r>
          </a:p>
          <a:p>
            <a:r>
              <a:rPr lang="en-US" altLang="zh-CN" smtClean="0"/>
              <a:t>ezcontour(f)</a:t>
            </a:r>
            <a:r>
              <a:rPr lang="zh-CN" altLang="zh-CN" smtClean="0"/>
              <a:t>，绘制二元函数</a:t>
            </a:r>
            <a:r>
              <a:rPr lang="en-US" altLang="zh-CN" smtClean="0"/>
              <a:t>f(x,y)</a:t>
            </a:r>
            <a:r>
              <a:rPr lang="zh-CN" altLang="zh-CN" smtClean="0"/>
              <a:t>在默认区域的等值线。</a:t>
            </a:r>
          </a:p>
          <a:p>
            <a:r>
              <a:rPr lang="en-US" altLang="zh-CN" smtClean="0"/>
              <a:t>ezcontour(f,domain)</a:t>
            </a:r>
            <a:r>
              <a:rPr lang="zh-CN" altLang="zh-CN" smtClean="0"/>
              <a:t>，绘制二元函数</a:t>
            </a:r>
            <a:r>
              <a:rPr lang="en-US" altLang="zh-CN" smtClean="0"/>
              <a:t>f(x,y)</a:t>
            </a:r>
            <a:r>
              <a:rPr lang="zh-CN" altLang="zh-CN" smtClean="0"/>
              <a:t>在指定区域的等值线。</a:t>
            </a:r>
          </a:p>
          <a:p>
            <a:r>
              <a:rPr lang="en-US" altLang="zh-CN" smtClean="0"/>
              <a:t>ezcontour(...,n)</a:t>
            </a:r>
            <a:r>
              <a:rPr lang="zh-CN" altLang="zh-CN" smtClean="0"/>
              <a:t>，绘制等值线图</a:t>
            </a:r>
            <a:r>
              <a:rPr lang="en-US" altLang="zh-CN" smtClean="0"/>
              <a:t>,</a:t>
            </a:r>
            <a:r>
              <a:rPr lang="zh-CN" altLang="zh-CN" smtClean="0"/>
              <a:t>并指定等值线的条数。</a:t>
            </a:r>
          </a:p>
          <a:p>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a:xfrm>
            <a:off x="677863" y="655638"/>
            <a:ext cx="8596312" cy="5386387"/>
          </a:xfrm>
        </p:spPr>
        <p:txBody>
          <a:bodyPr/>
          <a:lstStyle/>
          <a:p>
            <a:r>
              <a:rPr lang="zh-CN" altLang="zh-CN" smtClean="0"/>
              <a:t>【例</a:t>
            </a:r>
            <a:r>
              <a:rPr lang="en-US" altLang="zh-CN" smtClean="0"/>
              <a:t>3-90</a:t>
            </a:r>
            <a:r>
              <a:rPr lang="zh-CN" altLang="zh-CN" smtClean="0"/>
              <a:t>】使用</a:t>
            </a:r>
            <a:r>
              <a:rPr lang="en-US" altLang="zh-CN" smtClean="0"/>
              <a:t>ezcontour</a:t>
            </a:r>
            <a:r>
              <a:rPr lang="zh-CN" altLang="zh-CN" smtClean="0"/>
              <a:t>函数绘制符号函数的等值线。输入指令如下：</a:t>
            </a:r>
          </a:p>
          <a:p>
            <a:r>
              <a:rPr lang="fr-FR" altLang="zh-CN" smtClean="0"/>
              <a:t>&gt;&gt; syms </a:t>
            </a:r>
            <a:r>
              <a:rPr lang="en-US" altLang="zh-CN" smtClean="0"/>
              <a:t>x</a:t>
            </a:r>
            <a:r>
              <a:rPr lang="fr-FR" altLang="zh-CN" smtClean="0"/>
              <a:t>;                    </a:t>
            </a:r>
            <a:endParaRPr lang="zh-CN" altLang="zh-CN" smtClean="0"/>
          </a:p>
          <a:p>
            <a:r>
              <a:rPr lang="fr-FR" altLang="zh-CN" smtClean="0"/>
              <a:t>&gt;&gt;</a:t>
            </a:r>
            <a:r>
              <a:rPr lang="en-US" altLang="zh-CN" smtClean="0"/>
              <a:t>f=x^3-x^2-x+1</a:t>
            </a:r>
            <a:r>
              <a:rPr lang="fr-FR" altLang="zh-CN" smtClean="0"/>
              <a:t>;                     </a:t>
            </a:r>
            <a:endParaRPr lang="zh-CN" altLang="zh-CN" smtClean="0"/>
          </a:p>
          <a:p>
            <a:r>
              <a:rPr lang="fr-FR" altLang="zh-CN" smtClean="0"/>
              <a:t>&gt;&gt; </a:t>
            </a:r>
            <a:r>
              <a:rPr lang="en-US" altLang="zh-CN" smtClean="0"/>
              <a:t>ezcontour(f)</a:t>
            </a:r>
            <a:r>
              <a:rPr lang="fr-FR" altLang="zh-CN" smtClean="0"/>
              <a:t>;  </a:t>
            </a:r>
            <a:r>
              <a:rPr lang="en-US" altLang="zh-CN" smtClean="0"/>
              <a:t>                                 </a:t>
            </a:r>
            <a:endParaRPr lang="zh-CN" altLang="zh-CN" smtClean="0"/>
          </a:p>
          <a:p>
            <a:r>
              <a:rPr lang="zh-CN" altLang="zh-CN" smtClean="0"/>
              <a:t>输出图像如图</a:t>
            </a:r>
            <a:r>
              <a:rPr lang="en-US" altLang="zh-CN" smtClean="0"/>
              <a:t>3-4</a:t>
            </a:r>
            <a:r>
              <a:rPr lang="zh-CN" altLang="zh-CN" smtClean="0"/>
              <a:t>。</a:t>
            </a:r>
          </a:p>
          <a:p>
            <a:endParaRPr lang="zh-CN" altLang="en-US" smtClean="0"/>
          </a:p>
        </p:txBody>
      </p:sp>
      <p:pic>
        <p:nvPicPr>
          <p:cNvPr id="91138" name="Picture 2" descr="3-86"/>
          <p:cNvPicPr>
            <a:picLocks noChangeAspect="1" noChangeArrowheads="1"/>
          </p:cNvPicPr>
          <p:nvPr/>
        </p:nvPicPr>
        <p:blipFill>
          <a:blip r:embed="rId2"/>
          <a:srcRect/>
          <a:stretch>
            <a:fillRect/>
          </a:stretch>
        </p:blipFill>
        <p:spPr bwMode="auto">
          <a:xfrm>
            <a:off x="3808413" y="1350963"/>
            <a:ext cx="6508750"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p:txBody>
          <a:bodyPr/>
          <a:lstStyle/>
          <a:p>
            <a:r>
              <a:rPr lang="en-US" altLang="zh-CN" b="1" smtClean="0"/>
              <a:t>3.6.3 </a:t>
            </a:r>
            <a:r>
              <a:rPr lang="zh-CN" altLang="zh-CN" b="1" smtClean="0"/>
              <a:t>符号函数曲面图及表面图的绘制</a:t>
            </a:r>
            <a:br>
              <a:rPr lang="zh-CN" altLang="zh-CN" b="1" smtClean="0"/>
            </a:br>
            <a:endParaRPr lang="zh-CN" altLang="en-US" smtClean="0"/>
          </a:p>
        </p:txBody>
      </p:sp>
      <p:sp>
        <p:nvSpPr>
          <p:cNvPr id="92162" name="内容占位符 2"/>
          <p:cNvSpPr>
            <a:spLocks noGrp="1"/>
          </p:cNvSpPr>
          <p:nvPr>
            <p:ph idx="1"/>
          </p:nvPr>
        </p:nvSpPr>
        <p:spPr>
          <a:xfrm>
            <a:off x="677863" y="1338263"/>
            <a:ext cx="8596312" cy="5076825"/>
          </a:xfrm>
        </p:spPr>
        <p:txBody>
          <a:bodyPr/>
          <a:lstStyle/>
          <a:p>
            <a:r>
              <a:rPr lang="en-US" altLang="zh-CN" smtClean="0"/>
              <a:t>MATLAS</a:t>
            </a:r>
            <a:r>
              <a:rPr lang="zh-CN" altLang="zh-CN" smtClean="0"/>
              <a:t>提供了</a:t>
            </a:r>
            <a:r>
              <a:rPr lang="en-US" altLang="zh-CN" smtClean="0"/>
              <a:t>ezmesh</a:t>
            </a:r>
            <a:r>
              <a:rPr lang="zh-CN" altLang="zh-CN" smtClean="0"/>
              <a:t>函数和</a:t>
            </a:r>
            <a:r>
              <a:rPr lang="en-US" altLang="zh-CN" smtClean="0"/>
              <a:t>ezmeshc</a:t>
            </a:r>
            <a:r>
              <a:rPr lang="zh-CN" altLang="zh-CN" smtClean="0"/>
              <a:t>函数用于绘制符号函数的三维曲面图。以及</a:t>
            </a:r>
            <a:r>
              <a:rPr lang="en-US" altLang="zh-CN" smtClean="0"/>
              <a:t>ezsurf</a:t>
            </a:r>
            <a:r>
              <a:rPr lang="zh-CN" altLang="zh-CN" smtClean="0"/>
              <a:t>函数和</a:t>
            </a:r>
            <a:r>
              <a:rPr lang="en-US" altLang="zh-CN" smtClean="0"/>
              <a:t>ezsurfc</a:t>
            </a:r>
            <a:r>
              <a:rPr lang="zh-CN" altLang="zh-CN" smtClean="0"/>
              <a:t>函数用于绘制符号函数的三维表面图</a:t>
            </a:r>
          </a:p>
          <a:p>
            <a:r>
              <a:rPr lang="en-US" altLang="zh-CN" smtClean="0"/>
              <a:t>ezmesh</a:t>
            </a:r>
            <a:r>
              <a:rPr lang="zh-CN" altLang="zh-CN" smtClean="0"/>
              <a:t>函数和</a:t>
            </a:r>
            <a:r>
              <a:rPr lang="en-US" altLang="zh-CN" smtClean="0"/>
              <a:t>ezmeshc</a:t>
            </a:r>
            <a:r>
              <a:rPr lang="zh-CN" altLang="zh-CN" smtClean="0"/>
              <a:t>函数的区别在于</a:t>
            </a:r>
            <a:r>
              <a:rPr lang="en-US" altLang="zh-CN" smtClean="0"/>
              <a:t>:ezmeshc</a:t>
            </a:r>
            <a:r>
              <a:rPr lang="zh-CN" altLang="zh-CN" smtClean="0"/>
              <a:t>函数在绘制三维曲面图的同时绘制等值线，</a:t>
            </a:r>
            <a:r>
              <a:rPr lang="en-US" altLang="zh-CN" smtClean="0"/>
              <a:t>ezsurf</a:t>
            </a:r>
            <a:r>
              <a:rPr lang="zh-CN" altLang="zh-CN" smtClean="0"/>
              <a:t>函数和</a:t>
            </a:r>
            <a:r>
              <a:rPr lang="en-US" altLang="zh-CN" smtClean="0"/>
              <a:t>ezsurfc</a:t>
            </a:r>
            <a:r>
              <a:rPr lang="zh-CN" altLang="zh-CN" smtClean="0"/>
              <a:t>函数的区别在于</a:t>
            </a:r>
            <a:r>
              <a:rPr lang="en-US" altLang="zh-CN" smtClean="0"/>
              <a:t>:ezsurfc</a:t>
            </a:r>
            <a:r>
              <a:rPr lang="zh-CN" altLang="zh-CN" smtClean="0"/>
              <a:t>函数在绘制三维表面图的同时绘制等值线。</a:t>
            </a:r>
          </a:p>
          <a:p>
            <a:r>
              <a:rPr lang="en-US" altLang="zh-CN" smtClean="0"/>
              <a:t>1. ezmesh</a:t>
            </a:r>
            <a:r>
              <a:rPr lang="zh-CN" altLang="zh-CN" smtClean="0"/>
              <a:t>函数和</a:t>
            </a:r>
            <a:r>
              <a:rPr lang="en-US" altLang="zh-CN" smtClean="0"/>
              <a:t>ezsurf</a:t>
            </a:r>
            <a:r>
              <a:rPr lang="zh-CN" altLang="zh-CN" smtClean="0"/>
              <a:t>函数</a:t>
            </a:r>
          </a:p>
          <a:p>
            <a:r>
              <a:rPr lang="en-US" altLang="zh-CN" smtClean="0"/>
              <a:t>ezmesh</a:t>
            </a:r>
            <a:r>
              <a:rPr lang="zh-CN" altLang="zh-CN" smtClean="0"/>
              <a:t>函数用于绘制三维曲面图，</a:t>
            </a:r>
            <a:r>
              <a:rPr lang="en-US" altLang="zh-CN" smtClean="0"/>
              <a:t>ezsurf</a:t>
            </a:r>
            <a:r>
              <a:rPr lang="zh-CN" altLang="zh-CN" smtClean="0"/>
              <a:t>函数绘制三维表面图。</a:t>
            </a:r>
            <a:r>
              <a:rPr lang="en-US" altLang="zh-CN" smtClean="0"/>
              <a:t>ezmesh</a:t>
            </a:r>
            <a:r>
              <a:rPr lang="zh-CN" altLang="zh-CN" smtClean="0"/>
              <a:t>的具体用法如下：</a:t>
            </a:r>
          </a:p>
          <a:p>
            <a:r>
              <a:rPr lang="en-US" altLang="zh-CN" smtClean="0"/>
              <a:t>ezmesh(f)</a:t>
            </a:r>
            <a:r>
              <a:rPr lang="zh-CN" altLang="zh-CN" smtClean="0"/>
              <a:t>，绘制</a:t>
            </a:r>
            <a:r>
              <a:rPr lang="en-US" altLang="zh-CN" smtClean="0"/>
              <a:t>f(x,y)</a:t>
            </a:r>
            <a:r>
              <a:rPr lang="zh-CN" altLang="zh-CN" smtClean="0"/>
              <a:t>的图像。</a:t>
            </a:r>
          </a:p>
          <a:p>
            <a:r>
              <a:rPr lang="en-US" altLang="zh-CN" smtClean="0"/>
              <a:t>ezmesh(f,domain)</a:t>
            </a:r>
            <a:r>
              <a:rPr lang="zh-CN" altLang="zh-CN" smtClean="0"/>
              <a:t>，在指定区域绘制</a:t>
            </a:r>
            <a:r>
              <a:rPr lang="en-US" altLang="zh-CN" smtClean="0"/>
              <a:t>f(x,y)</a:t>
            </a:r>
            <a:r>
              <a:rPr lang="zh-CN" altLang="zh-CN" smtClean="0"/>
              <a:t>的图像。</a:t>
            </a:r>
          </a:p>
          <a:p>
            <a:r>
              <a:rPr lang="en-US" altLang="zh-CN" smtClean="0"/>
              <a:t>ezmesh(x,y,z)</a:t>
            </a:r>
            <a:r>
              <a:rPr lang="zh-CN" altLang="zh-CN" smtClean="0"/>
              <a:t>，在默认区域绘制三维参数方程的图像。</a:t>
            </a:r>
          </a:p>
          <a:p>
            <a:r>
              <a:rPr lang="en-US" altLang="zh-CN" smtClean="0"/>
              <a:t>ezmesh(x,y,z, [smin,smax,tmin,tmax])</a:t>
            </a:r>
            <a:r>
              <a:rPr lang="zh-CN" altLang="zh-CN" smtClean="0"/>
              <a:t>或</a:t>
            </a:r>
            <a:r>
              <a:rPr lang="en-US" altLang="zh-CN" smtClean="0"/>
              <a:t>ezmesh(x,y,z,[min,max])</a:t>
            </a:r>
            <a:r>
              <a:rPr lang="zh-CN" altLang="zh-CN" smtClean="0"/>
              <a:t>，在指定区域绘制维参数方程的图像。</a:t>
            </a:r>
          </a:p>
          <a:p>
            <a:endParaRPr lang="zh-CN" alt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677863" y="587375"/>
            <a:ext cx="8596312" cy="5454650"/>
          </a:xfrm>
        </p:spPr>
        <p:txBody>
          <a:bodyPr/>
          <a:lstStyle/>
          <a:p>
            <a:r>
              <a:rPr lang="en-US" altLang="zh-CN" smtClean="0"/>
              <a:t>2. ezmeshc</a:t>
            </a:r>
            <a:r>
              <a:rPr lang="zh-CN" altLang="zh-CN" smtClean="0"/>
              <a:t>函数和</a:t>
            </a:r>
            <a:r>
              <a:rPr lang="en-US" altLang="zh-CN" smtClean="0"/>
              <a:t>ezsurfc</a:t>
            </a:r>
            <a:r>
              <a:rPr lang="zh-CN" altLang="zh-CN" smtClean="0"/>
              <a:t>函数</a:t>
            </a:r>
          </a:p>
          <a:p>
            <a:r>
              <a:rPr lang="en-US" altLang="zh-CN" smtClean="0"/>
              <a:t>MATLAB</a:t>
            </a:r>
            <a:r>
              <a:rPr lang="zh-CN" altLang="zh-CN" smtClean="0"/>
              <a:t>提供了</a:t>
            </a:r>
            <a:r>
              <a:rPr lang="en-US" altLang="zh-CN" smtClean="0"/>
              <a:t>ezmeshc</a:t>
            </a:r>
            <a:r>
              <a:rPr lang="zh-CN" altLang="zh-CN" smtClean="0"/>
              <a:t>函数用于绘制带等值线的三维曲面图，</a:t>
            </a:r>
            <a:r>
              <a:rPr lang="en-US" altLang="zh-CN" smtClean="0"/>
              <a:t>ezsurfc</a:t>
            </a:r>
            <a:r>
              <a:rPr lang="zh-CN" altLang="zh-CN" smtClean="0"/>
              <a:t>函数绘制带等值线的三维表面图，两个函数使用的方法类似。</a:t>
            </a:r>
            <a:r>
              <a:rPr lang="en-US" altLang="zh-CN" smtClean="0"/>
              <a:t>ezmeshc</a:t>
            </a:r>
            <a:r>
              <a:rPr lang="zh-CN" altLang="zh-CN" smtClean="0"/>
              <a:t>函数的具体用法如下：</a:t>
            </a:r>
          </a:p>
          <a:p>
            <a:r>
              <a:rPr lang="en-US" altLang="zh-CN" smtClean="0"/>
              <a:t>ezmeshc(f):</a:t>
            </a:r>
            <a:r>
              <a:rPr lang="zh-CN" altLang="zh-CN" smtClean="0"/>
              <a:t>在默认区域一</a:t>
            </a:r>
            <a:r>
              <a:rPr lang="en-US" altLang="zh-CN" smtClean="0"/>
              <a:t>2rz&lt;rQn</a:t>
            </a:r>
            <a:r>
              <a:rPr lang="zh-CN" altLang="zh-CN" smtClean="0"/>
              <a:t>，一</a:t>
            </a:r>
            <a:r>
              <a:rPr lang="en-US" altLang="zh-CN" smtClean="0"/>
              <a:t>2rz&lt;vQrz</a:t>
            </a:r>
            <a:r>
              <a:rPr lang="zh-CN" altLang="zh-CN" smtClean="0"/>
              <a:t>绘制二元函数</a:t>
            </a:r>
            <a:r>
              <a:rPr lang="en-US" altLang="zh-CN" smtClean="0"/>
              <a:t>f(x,y)</a:t>
            </a:r>
            <a:r>
              <a:rPr lang="zh-CN" altLang="zh-CN" smtClean="0"/>
              <a:t>的图像</a:t>
            </a:r>
            <a:r>
              <a:rPr lang="en-US" altLang="zh-CN" smtClean="0"/>
              <a:t>.</a:t>
            </a:r>
            <a:endParaRPr lang="zh-CN" altLang="zh-CN" smtClean="0"/>
          </a:p>
          <a:p>
            <a:r>
              <a:rPr lang="en-US" altLang="zh-CN" smtClean="0"/>
              <a:t>ezmeshc(f,domain):</a:t>
            </a:r>
            <a:r>
              <a:rPr lang="zh-CN" altLang="zh-CN" smtClean="0"/>
              <a:t>在指定区域绘制二元函数</a:t>
            </a:r>
            <a:r>
              <a:rPr lang="en-US" altLang="zh-CN" smtClean="0"/>
              <a:t>f(x,y)</a:t>
            </a:r>
            <a:r>
              <a:rPr lang="zh-CN" altLang="zh-CN" smtClean="0"/>
              <a:t>的图像</a:t>
            </a:r>
          </a:p>
          <a:p>
            <a:r>
              <a:rPr lang="en-US" altLang="zh-CN" smtClean="0"/>
              <a:t>ezmeshc(x,y,z): </a:t>
            </a:r>
            <a:r>
              <a:rPr lang="zh-CN" altLang="zh-CN" smtClean="0"/>
              <a:t>在默认区域一</a:t>
            </a:r>
            <a:r>
              <a:rPr lang="en-US" altLang="zh-CN" smtClean="0"/>
              <a:t>2rz&lt;.sQrz</a:t>
            </a:r>
            <a:r>
              <a:rPr lang="zh-CN" altLang="zh-CN" smtClean="0"/>
              <a:t>一</a:t>
            </a:r>
            <a:r>
              <a:rPr lang="en-US" altLang="zh-CN" smtClean="0"/>
              <a:t>2na&lt;2n}</a:t>
            </a:r>
            <a:r>
              <a:rPr lang="zh-CN" altLang="zh-CN" smtClean="0"/>
              <a:t>绘制三维参数方程</a:t>
            </a:r>
            <a:r>
              <a:rPr lang="en-US" altLang="zh-CN" smtClean="0"/>
              <a:t>x=x(s,t),y(s,t),z=z(s,t)</a:t>
            </a:r>
            <a:r>
              <a:rPr lang="zh-CN" altLang="zh-CN" smtClean="0"/>
              <a:t>的图像</a:t>
            </a:r>
          </a:p>
          <a:p>
            <a:r>
              <a:rPr lang="en-US" altLang="zh-CN" smtClean="0"/>
              <a:t>ezmeshc(x,y,z,[smin,smax,tmin,tmax])</a:t>
            </a:r>
            <a:r>
              <a:rPr lang="zh-CN" altLang="zh-CN" smtClean="0"/>
              <a:t>或</a:t>
            </a:r>
            <a:r>
              <a:rPr lang="en-US" altLang="zh-CN" smtClean="0"/>
              <a:t>ezmeshc(x,y,z,[min,max]),</a:t>
            </a:r>
            <a:r>
              <a:rPr lang="zh-CN" altLang="zh-CN" smtClean="0"/>
              <a:t>在指定区域绘制三维参数方程的图像。</a:t>
            </a:r>
          </a:p>
          <a:p>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en-US" altLang="zh-CN" b="1" smtClean="0"/>
              <a:t>3.7 </a:t>
            </a:r>
            <a:r>
              <a:rPr lang="zh-CN" altLang="zh-CN" b="1" smtClean="0"/>
              <a:t>符号方程的求解</a:t>
            </a:r>
            <a:br>
              <a:rPr lang="zh-CN" altLang="zh-CN" b="1" smtClean="0"/>
            </a:br>
            <a:endParaRPr lang="zh-CN" altLang="en-US" smtClean="0"/>
          </a:p>
        </p:txBody>
      </p:sp>
      <p:sp>
        <p:nvSpPr>
          <p:cNvPr id="94210" name="内容占位符 2"/>
          <p:cNvSpPr>
            <a:spLocks noGrp="1"/>
          </p:cNvSpPr>
          <p:nvPr>
            <p:ph idx="1"/>
          </p:nvPr>
        </p:nvSpPr>
        <p:spPr>
          <a:xfrm>
            <a:off x="677863" y="1897063"/>
            <a:ext cx="8596312" cy="4144962"/>
          </a:xfrm>
        </p:spPr>
        <p:txBody>
          <a:bodyPr/>
          <a:lstStyle/>
          <a:p>
            <a:r>
              <a:rPr lang="zh-CN" altLang="zh-CN" smtClean="0"/>
              <a:t>在学习代数的过程中，我们一直在探索关于方程求解的各种理论与方法，从最基础的消元法到高斯迭代，方程成为了我们在数学计算中必不可少的步骤，其重要性不言而喻。</a:t>
            </a:r>
            <a:r>
              <a:rPr lang="en-US" altLang="zh-CN" smtClean="0"/>
              <a:t>Matlab</a:t>
            </a:r>
            <a:r>
              <a:rPr lang="zh-CN" altLang="zh-CN" smtClean="0"/>
              <a:t>为方程的求解提供了更便利的方法。</a:t>
            </a:r>
          </a:p>
          <a:p>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p:txBody>
          <a:bodyPr/>
          <a:lstStyle/>
          <a:p>
            <a:r>
              <a:rPr lang="en-US" altLang="zh-CN" b="1" smtClean="0"/>
              <a:t>3.7.1 </a:t>
            </a:r>
            <a:r>
              <a:rPr lang="zh-CN" altLang="zh-CN" b="1" smtClean="0"/>
              <a:t>代数方程的求解</a:t>
            </a:r>
            <a:br>
              <a:rPr lang="zh-CN" altLang="zh-CN" b="1" smtClean="0"/>
            </a:br>
            <a:endParaRPr lang="zh-CN" altLang="en-US" smtClean="0"/>
          </a:p>
        </p:txBody>
      </p:sp>
      <p:sp>
        <p:nvSpPr>
          <p:cNvPr id="95234" name="内容占位符 2"/>
          <p:cNvSpPr>
            <a:spLocks noGrp="1"/>
          </p:cNvSpPr>
          <p:nvPr>
            <p:ph idx="1"/>
          </p:nvPr>
        </p:nvSpPr>
        <p:spPr>
          <a:xfrm>
            <a:off x="677863" y="1801813"/>
            <a:ext cx="8596312" cy="4240212"/>
          </a:xfrm>
        </p:spPr>
        <p:txBody>
          <a:bodyPr/>
          <a:lstStyle/>
          <a:p>
            <a:r>
              <a:rPr lang="zh-CN" altLang="zh-CN" smtClean="0"/>
              <a:t>代数方程分为线性方程，非线性方程以及超越方程。对于代数方程，</a:t>
            </a:r>
            <a:r>
              <a:rPr lang="en-US" altLang="zh-CN" smtClean="0"/>
              <a:t>Matlab</a:t>
            </a:r>
            <a:r>
              <a:rPr lang="zh-CN" altLang="zh-CN" smtClean="0"/>
              <a:t>提供了一种对方程的求解指令</a:t>
            </a:r>
            <a:r>
              <a:rPr lang="en-US" altLang="zh-CN" smtClean="0"/>
              <a:t>solve</a:t>
            </a:r>
            <a:r>
              <a:rPr lang="zh-CN" altLang="zh-CN" smtClean="0"/>
              <a:t>。</a:t>
            </a:r>
            <a:r>
              <a:rPr lang="en-US" altLang="zh-CN" smtClean="0"/>
              <a:t>solve</a:t>
            </a:r>
            <a:r>
              <a:rPr lang="zh-CN" altLang="zh-CN" smtClean="0"/>
              <a:t>指令的格式如下：</a:t>
            </a:r>
          </a:p>
          <a:p>
            <a:r>
              <a:rPr lang="en-US" altLang="zh-CN" smtClean="0"/>
              <a:t>g=solve(eq)</a:t>
            </a:r>
            <a:r>
              <a:rPr lang="zh-CN" altLang="zh-CN" smtClean="0"/>
              <a:t>，其中</a:t>
            </a:r>
            <a:r>
              <a:rPr lang="en-US" altLang="zh-CN" smtClean="0"/>
              <a:t>eq</a:t>
            </a:r>
            <a:r>
              <a:rPr lang="zh-CN" altLang="zh-CN" smtClean="0"/>
              <a:t>可以是符号表达式或者不带符号的字符串，该函数用于求解方程</a:t>
            </a:r>
            <a:r>
              <a:rPr lang="en-US" altLang="zh-CN" smtClean="0"/>
              <a:t>eq=0</a:t>
            </a:r>
            <a:r>
              <a:rPr lang="zh-CN" altLang="zh-CN" smtClean="0"/>
              <a:t>，其自变量采用默认变量，也可以通过</a:t>
            </a:r>
            <a:r>
              <a:rPr lang="en-US" altLang="zh-CN" smtClean="0"/>
              <a:t>findsym</a:t>
            </a:r>
            <a:r>
              <a:rPr lang="zh-CN" altLang="zh-CN" smtClean="0"/>
              <a:t>函数来确定。</a:t>
            </a:r>
          </a:p>
          <a:p>
            <a:r>
              <a:rPr lang="en-US" altLang="zh-CN" smtClean="0"/>
              <a:t>g=(eq,var)</a:t>
            </a:r>
            <a:r>
              <a:rPr lang="zh-CN" altLang="zh-CN" smtClean="0"/>
              <a:t>，求解方程</a:t>
            </a:r>
            <a:r>
              <a:rPr lang="en-US" altLang="zh-CN" smtClean="0"/>
              <a:t>eq=0</a:t>
            </a:r>
            <a:r>
              <a:rPr lang="zh-CN" altLang="zh-CN" smtClean="0"/>
              <a:t>，其自变量参数由</a:t>
            </a:r>
            <a:r>
              <a:rPr lang="en-US" altLang="zh-CN" smtClean="0"/>
              <a:t>var</a:t>
            </a:r>
            <a:r>
              <a:rPr lang="zh-CN" altLang="zh-CN" smtClean="0"/>
              <a:t>来指定，其中</a:t>
            </a:r>
            <a:r>
              <a:rPr lang="en-US" altLang="zh-CN" smtClean="0"/>
              <a:t>eq</a:t>
            </a:r>
            <a:r>
              <a:rPr lang="zh-CN" altLang="zh-CN" smtClean="0"/>
              <a:t>和上一中调用方式相同，返回值</a:t>
            </a:r>
            <a:r>
              <a:rPr lang="en-US" altLang="zh-CN" smtClean="0"/>
              <a:t>g</a:t>
            </a:r>
            <a:r>
              <a:rPr lang="zh-CN" altLang="zh-CN" smtClean="0"/>
              <a:t>是由方程所有解构成的列向量。</a:t>
            </a:r>
          </a:p>
          <a:p>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内容占位符 2"/>
          <p:cNvSpPr>
            <a:spLocks noGrp="1"/>
          </p:cNvSpPr>
          <p:nvPr>
            <p:ph idx="1"/>
          </p:nvPr>
        </p:nvSpPr>
        <p:spPr>
          <a:xfrm>
            <a:off x="677863" y="587375"/>
            <a:ext cx="8596312" cy="5454650"/>
          </a:xfrm>
        </p:spPr>
        <p:txBody>
          <a:bodyPr/>
          <a:lstStyle/>
          <a:p>
            <a:r>
              <a:rPr lang="zh-CN" altLang="zh-CN" smtClean="0"/>
              <a:t>【例</a:t>
            </a:r>
            <a:r>
              <a:rPr lang="en-US" altLang="zh-CN" smtClean="0"/>
              <a:t>3-95</a:t>
            </a:r>
            <a:r>
              <a:rPr lang="zh-CN" altLang="zh-CN" smtClean="0"/>
              <a:t>】使用</a:t>
            </a:r>
            <a:r>
              <a:rPr lang="en-US" altLang="zh-CN" smtClean="0"/>
              <a:t>solve</a:t>
            </a:r>
            <a:r>
              <a:rPr lang="zh-CN" altLang="zh-CN" smtClean="0"/>
              <a:t>函数解代数方程</a:t>
            </a:r>
            <a:r>
              <a:rPr lang="en-US" altLang="zh-CN" smtClean="0"/>
              <a:t>4ax2+bx+c=0.</a:t>
            </a:r>
            <a:r>
              <a:rPr lang="zh-CN" altLang="zh-CN" smtClean="0"/>
              <a:t>其中</a:t>
            </a:r>
            <a:r>
              <a:rPr lang="en-US" altLang="zh-CN" smtClean="0"/>
              <a:t>b</a:t>
            </a:r>
            <a:r>
              <a:rPr lang="zh-CN" altLang="zh-CN" smtClean="0"/>
              <a:t>为自变量，输入指令如下：</a:t>
            </a:r>
          </a:p>
          <a:p>
            <a:r>
              <a:rPr lang="en-US" altLang="zh-CN" smtClean="0"/>
              <a:t>&gt;&gt; syms x a b c;                     </a:t>
            </a:r>
            <a:endParaRPr lang="zh-CN" altLang="zh-CN" smtClean="0"/>
          </a:p>
          <a:p>
            <a:r>
              <a:rPr lang="pt-BR" altLang="zh-CN" smtClean="0"/>
              <a:t>&gt;&gt;x=solve(‘4*a*x^2+b*x+c’.’b’);                     </a:t>
            </a:r>
            <a:endParaRPr lang="zh-CN" altLang="zh-CN" smtClean="0"/>
          </a:p>
          <a:p>
            <a:r>
              <a:rPr lang="zh-CN" altLang="zh-CN" smtClean="0"/>
              <a:t>输出结果如下：</a:t>
            </a:r>
          </a:p>
          <a:p>
            <a:r>
              <a:rPr lang="en-US" altLang="zh-CN" smtClean="0"/>
              <a:t>x=                     </a:t>
            </a:r>
            <a:endParaRPr lang="zh-CN" altLang="zh-CN" smtClean="0"/>
          </a:p>
          <a:p>
            <a:r>
              <a:rPr lang="en-US" altLang="zh-CN" smtClean="0"/>
              <a:t>-(4*a*x^2+c)/x </a:t>
            </a:r>
            <a:endParaRPr lang="zh-CN" altLang="zh-CN" smtClean="0"/>
          </a:p>
          <a:p>
            <a:r>
              <a:rPr lang="en-US" altLang="zh-CN" smtClean="0"/>
              <a:t>solve</a:t>
            </a:r>
            <a:r>
              <a:rPr lang="zh-CN" altLang="zh-CN" smtClean="0"/>
              <a:t>求解指令同样适用于求解代数方程组，指令格式如下：</a:t>
            </a:r>
          </a:p>
          <a:p>
            <a:r>
              <a:rPr lang="en-US" altLang="zh-CN" smtClean="0"/>
              <a:t>g=(eq1,eq2,...eqn)</a:t>
            </a:r>
            <a:r>
              <a:rPr lang="zh-CN" altLang="zh-CN" smtClean="0"/>
              <a:t>，求解由符号表达式或不带符号的字符串</a:t>
            </a:r>
            <a:r>
              <a:rPr lang="en-US" altLang="zh-CN" smtClean="0"/>
              <a:t>eq1,eq2,...eqn</a:t>
            </a:r>
            <a:r>
              <a:rPr lang="zh-CN" altLang="zh-CN" smtClean="0"/>
              <a:t>组成的方程组，其中的自变量为整个方程组的默认变量，即将函数</a:t>
            </a:r>
            <a:r>
              <a:rPr lang="en-US" altLang="zh-CN" smtClean="0"/>
              <a:t>findsym</a:t>
            </a:r>
            <a:r>
              <a:rPr lang="zh-CN" altLang="zh-CN" smtClean="0"/>
              <a:t>作用于整个方程组时返回的变量。</a:t>
            </a:r>
          </a:p>
          <a:p>
            <a:r>
              <a:rPr lang="en-US" altLang="zh-CN" smtClean="0"/>
              <a:t>g=(eq1,eq2,...eqn,var1,var2...,varn)</a:t>
            </a:r>
            <a:r>
              <a:rPr lang="zh-CN" altLang="zh-CN" smtClean="0"/>
              <a:t>，求解由符号表达或不带符号的字符串</a:t>
            </a:r>
            <a:r>
              <a:rPr lang="en-US" altLang="zh-CN" smtClean="0"/>
              <a:t>eq1,eq2,...eqn</a:t>
            </a:r>
            <a:r>
              <a:rPr lang="zh-CN" altLang="zh-CN" smtClean="0"/>
              <a:t>组成的方程组，其自变量由输入参数</a:t>
            </a:r>
            <a:r>
              <a:rPr lang="en-US" altLang="zh-CN" smtClean="0"/>
              <a:t>var1,var2...,varn</a:t>
            </a:r>
            <a:r>
              <a:rPr lang="zh-CN" altLang="zh-CN" smtClean="0"/>
              <a:t>指定。</a:t>
            </a:r>
          </a:p>
          <a:p>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en-US" altLang="zh-CN" b="1" smtClean="0"/>
              <a:t>3.7.2 </a:t>
            </a:r>
            <a:r>
              <a:rPr lang="zh-CN" altLang="zh-CN" b="1" smtClean="0"/>
              <a:t>微分方程求解</a:t>
            </a:r>
            <a:br>
              <a:rPr lang="zh-CN" altLang="zh-CN" b="1" smtClean="0"/>
            </a:br>
            <a:endParaRPr lang="zh-CN" altLang="en-US" smtClean="0"/>
          </a:p>
        </p:txBody>
      </p:sp>
      <p:sp>
        <p:nvSpPr>
          <p:cNvPr id="97282" name="内容占位符 2"/>
          <p:cNvSpPr>
            <a:spLocks noGrp="1"/>
          </p:cNvSpPr>
          <p:nvPr>
            <p:ph idx="1"/>
          </p:nvPr>
        </p:nvSpPr>
        <p:spPr>
          <a:xfrm>
            <a:off x="677863" y="1309688"/>
            <a:ext cx="8596312" cy="4732337"/>
          </a:xfrm>
        </p:spPr>
        <p:txBody>
          <a:bodyPr/>
          <a:lstStyle/>
          <a:p>
            <a:r>
              <a:rPr lang="zh-CN" altLang="zh-CN" smtClean="0"/>
              <a:t>从数值计算的角度来看，微分方程要比代数方程复杂困难的多，这时候我们不妨通过符号计算指令来进行求解。对于符号计算来说，无论是初值问题还是边值问题，其求解微分方程的指令行事都相同，而且比较简单。但是存在的问题为符号计算可能会花费较多的计算机资源，可能得不到简单的解析解或封闭形式的解，甚至无法求解，所以没有万能的求解微分方程的一般解法。既然没有万能的微分方程一般解法，那么求解微分方程的符号发和数值法就有很好的互补作用。</a:t>
            </a:r>
          </a:p>
          <a:p>
            <a:r>
              <a:rPr lang="zh-CN" altLang="zh-CN" smtClean="0"/>
              <a:t>对于微分方程，</a:t>
            </a:r>
            <a:r>
              <a:rPr lang="en-US" altLang="zh-CN" smtClean="0"/>
              <a:t>Matlab</a:t>
            </a:r>
            <a:r>
              <a:rPr lang="zh-CN" altLang="zh-CN" smtClean="0"/>
              <a:t>提供了</a:t>
            </a:r>
            <a:r>
              <a:rPr lang="en-US" altLang="zh-CN" smtClean="0"/>
              <a:t>dsolve</a:t>
            </a:r>
            <a:r>
              <a:rPr lang="zh-CN" altLang="zh-CN" smtClean="0"/>
              <a:t>函数指令来对其进行求解，其函数的调用格式如下：</a:t>
            </a:r>
          </a:p>
          <a:p>
            <a:r>
              <a:rPr lang="en-US" altLang="zh-CN" smtClean="0"/>
              <a:t>r=dsolve(</a:t>
            </a:r>
            <a:r>
              <a:rPr lang="zh-CN" altLang="zh-CN" smtClean="0"/>
              <a:t>‘</a:t>
            </a:r>
            <a:r>
              <a:rPr lang="en-US" altLang="zh-CN" smtClean="0"/>
              <a:t>eq1,eq2,...</a:t>
            </a:r>
            <a:r>
              <a:rPr lang="zh-CN" altLang="zh-CN" smtClean="0"/>
              <a:t>’</a:t>
            </a:r>
            <a:r>
              <a:rPr lang="en-US" altLang="zh-CN" smtClean="0"/>
              <a:t>,</a:t>
            </a:r>
            <a:r>
              <a:rPr lang="zh-CN" altLang="zh-CN" smtClean="0"/>
              <a:t>‘</a:t>
            </a:r>
            <a:r>
              <a:rPr lang="en-US" altLang="zh-CN" smtClean="0"/>
              <a:t>cond1,cond2,...</a:t>
            </a:r>
            <a:r>
              <a:rPr lang="zh-CN" altLang="zh-CN" smtClean="0"/>
              <a:t>’</a:t>
            </a:r>
            <a:r>
              <a:rPr lang="en-US" altLang="zh-CN" smtClean="0"/>
              <a:t>,</a:t>
            </a:r>
            <a:r>
              <a:rPr lang="zh-CN" altLang="zh-CN" smtClean="0"/>
              <a:t>‘</a:t>
            </a:r>
            <a:r>
              <a:rPr lang="en-US" altLang="zh-CN" smtClean="0"/>
              <a:t>v</a:t>
            </a:r>
            <a:r>
              <a:rPr lang="zh-CN" altLang="zh-CN" smtClean="0"/>
              <a:t>’</a:t>
            </a:r>
            <a:r>
              <a:rPr lang="en-US" altLang="zh-CN" smtClean="0"/>
              <a:t>)</a:t>
            </a:r>
            <a:r>
              <a:rPr lang="zh-CN" altLang="zh-CN" smtClean="0"/>
              <a:t>，计算由</a:t>
            </a:r>
            <a:r>
              <a:rPr lang="en-US" altLang="zh-CN" smtClean="0"/>
              <a:t>eq1,eq2,...</a:t>
            </a:r>
            <a:r>
              <a:rPr lang="zh-CN" altLang="zh-CN" smtClean="0"/>
              <a:t>指定的常微分方程的符号解。常微分方程以变量</a:t>
            </a:r>
            <a:r>
              <a:rPr lang="en-US" altLang="zh-CN" smtClean="0"/>
              <a:t>v</a:t>
            </a:r>
            <a:r>
              <a:rPr lang="zh-CN" altLang="zh-CN" smtClean="0"/>
              <a:t>作为自变量，参数</a:t>
            </a:r>
            <a:r>
              <a:rPr lang="en-US" altLang="zh-CN" smtClean="0"/>
              <a:t>cond1,cond2,...</a:t>
            </a:r>
            <a:r>
              <a:rPr lang="zh-CN" altLang="zh-CN" smtClean="0"/>
              <a:t>用于指定方程的边界条件或者初始条件，如果不指定</a:t>
            </a:r>
            <a:r>
              <a:rPr lang="en-US" altLang="zh-CN" smtClean="0"/>
              <a:t>v</a:t>
            </a:r>
            <a:r>
              <a:rPr lang="zh-CN" altLang="zh-CN" smtClean="0"/>
              <a:t>，将默认</a:t>
            </a:r>
            <a:r>
              <a:rPr lang="en-US" altLang="zh-CN" smtClean="0"/>
              <a:t>t</a:t>
            </a:r>
            <a:r>
              <a:rPr lang="zh-CN" altLang="zh-CN" smtClean="0"/>
              <a:t>为自变量。</a:t>
            </a:r>
          </a:p>
          <a:p>
            <a:r>
              <a:rPr lang="en-US" altLang="zh-CN" smtClean="0"/>
              <a:t>r=(</a:t>
            </a:r>
            <a:r>
              <a:rPr lang="zh-CN" altLang="zh-CN" smtClean="0"/>
              <a:t>‘</a:t>
            </a:r>
            <a:r>
              <a:rPr lang="en-US" altLang="zh-CN" smtClean="0"/>
              <a:t>eq1</a:t>
            </a:r>
            <a:r>
              <a:rPr lang="zh-CN" altLang="zh-CN" smtClean="0"/>
              <a:t>’</a:t>
            </a:r>
            <a:r>
              <a:rPr lang="en-US" altLang="zh-CN" smtClean="0"/>
              <a:t>,</a:t>
            </a:r>
            <a:r>
              <a:rPr lang="zh-CN" altLang="zh-CN" smtClean="0"/>
              <a:t>‘</a:t>
            </a:r>
            <a:r>
              <a:rPr lang="en-US" altLang="zh-CN" smtClean="0"/>
              <a:t>eq2</a:t>
            </a:r>
            <a:r>
              <a:rPr lang="zh-CN" altLang="zh-CN" smtClean="0"/>
              <a:t>’</a:t>
            </a:r>
            <a:r>
              <a:rPr lang="en-US" altLang="zh-CN" smtClean="0"/>
              <a:t>,...</a:t>
            </a:r>
            <a:r>
              <a:rPr lang="zh-CN" altLang="zh-CN" smtClean="0"/>
              <a:t>‘</a:t>
            </a:r>
            <a:r>
              <a:rPr lang="en-US" altLang="zh-CN" smtClean="0"/>
              <a:t>cond1</a:t>
            </a:r>
            <a:r>
              <a:rPr lang="zh-CN" altLang="zh-CN" smtClean="0"/>
              <a:t>’‘</a:t>
            </a:r>
            <a:r>
              <a:rPr lang="en-US" altLang="zh-CN" smtClean="0"/>
              <a:t>cond2</a:t>
            </a:r>
            <a:r>
              <a:rPr lang="zh-CN" altLang="zh-CN" smtClean="0"/>
              <a:t>’</a:t>
            </a:r>
            <a:r>
              <a:rPr lang="en-US" altLang="zh-CN" smtClean="0"/>
              <a:t>,</a:t>
            </a:r>
            <a:r>
              <a:rPr lang="zh-CN" altLang="zh-CN" smtClean="0"/>
              <a:t>‘</a:t>
            </a:r>
            <a:r>
              <a:rPr lang="en-US" altLang="zh-CN" smtClean="0"/>
              <a:t>v</a:t>
            </a:r>
            <a:r>
              <a:rPr lang="zh-CN" altLang="zh-CN" smtClean="0"/>
              <a:t>’</a:t>
            </a:r>
            <a:r>
              <a:rPr lang="en-US" altLang="zh-CN" smtClean="0"/>
              <a:t>)</a:t>
            </a:r>
            <a:r>
              <a:rPr lang="zh-CN" altLang="zh-CN" smtClean="0"/>
              <a:t>，计算由</a:t>
            </a:r>
            <a:r>
              <a:rPr lang="en-US" altLang="zh-CN" smtClean="0"/>
              <a:t>eq1,eq2,...</a:t>
            </a:r>
            <a:r>
              <a:rPr lang="zh-CN" altLang="zh-CN" smtClean="0"/>
              <a:t>指定的常微分方程的符号解。这些常微分方程都以</a:t>
            </a:r>
            <a:r>
              <a:rPr lang="en-US" altLang="zh-CN" smtClean="0"/>
              <a:t>v</a:t>
            </a:r>
            <a:r>
              <a:rPr lang="zh-CN" altLang="zh-CN" smtClean="0"/>
              <a:t>作为自变量，这些单独输入的方程的最大允许个数为</a:t>
            </a:r>
            <a:r>
              <a:rPr lang="en-US" altLang="zh-CN" smtClean="0"/>
              <a:t>12</a:t>
            </a:r>
            <a:r>
              <a:rPr lang="zh-CN" altLang="zh-CN" smtClean="0"/>
              <a:t>，其他参数调用方式同上。</a:t>
            </a:r>
          </a:p>
          <a:p>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标题 1"/>
          <p:cNvSpPr>
            <a:spLocks noGrp="1"/>
          </p:cNvSpPr>
          <p:nvPr>
            <p:ph type="title"/>
          </p:nvPr>
        </p:nvSpPr>
        <p:spPr>
          <a:xfrm>
            <a:off x="677863" y="609600"/>
            <a:ext cx="8596312" cy="1738313"/>
          </a:xfrm>
        </p:spPr>
        <p:txBody>
          <a:bodyPr/>
          <a:lstStyle/>
          <a:p>
            <a:r>
              <a:rPr lang="en-US" altLang="zh-CN" b="1" smtClean="0"/>
              <a:t>3.1.2 </a:t>
            </a:r>
            <a:r>
              <a:rPr lang="zh-CN" altLang="zh-CN" b="1" smtClean="0"/>
              <a:t>符号表达式的创建</a:t>
            </a:r>
            <a:br>
              <a:rPr lang="zh-CN" altLang="zh-CN" b="1" smtClean="0"/>
            </a:br>
            <a:endParaRPr lang="zh-CN" altLang="en-US" smtClean="0"/>
          </a:p>
        </p:txBody>
      </p:sp>
      <p:sp>
        <p:nvSpPr>
          <p:cNvPr id="1117" name="内容占位符 2"/>
          <p:cNvSpPr>
            <a:spLocks noGrp="1"/>
          </p:cNvSpPr>
          <p:nvPr>
            <p:ph idx="1"/>
          </p:nvPr>
        </p:nvSpPr>
        <p:spPr>
          <a:xfrm>
            <a:off x="677863" y="1270000"/>
            <a:ext cx="8596312" cy="4772025"/>
          </a:xfrm>
        </p:spPr>
        <p:txBody>
          <a:bodyPr/>
          <a:lstStyle/>
          <a:p>
            <a:r>
              <a:rPr lang="zh-CN" altLang="zh-CN" smtClean="0"/>
              <a:t>含有符号对象的表达式被称为符号表达式，一个符号表达式应该由符号变量、函数、算术运算符组成，符号表达式的书写格式与数据表达式相同。</a:t>
            </a:r>
          </a:p>
          <a:p>
            <a:r>
              <a:rPr lang="en-US" altLang="zh-CN" smtClean="0"/>
              <a:t>                       </a:t>
            </a:r>
            <a:r>
              <a:rPr lang="zh-CN" altLang="zh-CN" smtClean="0"/>
              <a:t>表</a:t>
            </a:r>
            <a:r>
              <a:rPr lang="en-US" altLang="zh-CN" smtClean="0"/>
              <a:t>3-1</a:t>
            </a:r>
            <a:r>
              <a:rPr lang="zh-CN" altLang="zh-CN" smtClean="0"/>
              <a:t>符号表达式和</a:t>
            </a:r>
            <a:r>
              <a:rPr lang="en-US" altLang="zh-CN" smtClean="0"/>
              <a:t>MATLAB</a:t>
            </a:r>
            <a:r>
              <a:rPr lang="zh-CN" altLang="zh-CN" smtClean="0"/>
              <a:t>表达式的对照</a:t>
            </a:r>
          </a:p>
          <a:p>
            <a:endParaRPr lang="zh-CN" altLang="en-US" smtClean="0"/>
          </a:p>
        </p:txBody>
      </p:sp>
      <p:graphicFrame>
        <p:nvGraphicFramePr>
          <p:cNvPr id="32" name="表格 31"/>
          <p:cNvGraphicFramePr>
            <a:graphicFrameLocks noGrp="1"/>
          </p:cNvGraphicFramePr>
          <p:nvPr/>
        </p:nvGraphicFramePr>
        <p:xfrm>
          <a:off x="587375" y="2374900"/>
          <a:ext cx="8542338" cy="4176713"/>
        </p:xfrm>
        <a:graphic>
          <a:graphicData uri="http://schemas.openxmlformats.org/drawingml/2006/table">
            <a:tbl>
              <a:tblPr>
                <a:tableStyleId>{5C22544A-7EE6-4342-B048-85BDC9FD1C3A}</a:tableStyleId>
              </a:tblPr>
              <a:tblGrid>
                <a:gridCol w="4170139"/>
                <a:gridCol w="4373359"/>
              </a:tblGrid>
              <a:tr h="835243">
                <a:tc>
                  <a:txBody>
                    <a:bodyPr/>
                    <a:lstStyle/>
                    <a:p>
                      <a:pPr algn="ctr">
                        <a:spcAft>
                          <a:spcPts val="200"/>
                        </a:spcAft>
                      </a:pPr>
                      <a:r>
                        <a:rPr lang="zh-CN" sz="1800" kern="100" dirty="0">
                          <a:effectLst/>
                        </a:rPr>
                        <a:t>符号表达式</a:t>
                      </a:r>
                      <a:endParaRPr lang="zh-CN" sz="1800" kern="100" dirty="0">
                        <a:effectLst/>
                        <a:latin typeface="Times New Roman"/>
                        <a:ea typeface="宋体"/>
                      </a:endParaRPr>
                    </a:p>
                  </a:txBody>
                  <a:tcPr marL="68580" marR="68580" marT="0" marB="0"/>
                </a:tc>
                <a:tc>
                  <a:txBody>
                    <a:bodyPr/>
                    <a:lstStyle/>
                    <a:p>
                      <a:pPr algn="ctr">
                        <a:spcAft>
                          <a:spcPts val="200"/>
                        </a:spcAft>
                      </a:pPr>
                      <a:r>
                        <a:rPr lang="en-US" sz="1800" kern="100" dirty="0">
                          <a:effectLst/>
                        </a:rPr>
                        <a:t>MATLAB</a:t>
                      </a:r>
                      <a:r>
                        <a:rPr lang="zh-CN" sz="1800" kern="100" dirty="0">
                          <a:effectLst/>
                        </a:rPr>
                        <a:t>表达式</a:t>
                      </a:r>
                      <a:endParaRPr lang="zh-CN" sz="1800" kern="100" dirty="0">
                        <a:effectLst/>
                        <a:latin typeface="Times New Roman"/>
                        <a:ea typeface="宋体"/>
                      </a:endParaRPr>
                    </a:p>
                  </a:txBody>
                  <a:tcPr marL="68580" marR="68580" marT="0" marB="0"/>
                </a:tc>
              </a:tr>
              <a:tr h="835243">
                <a:tc>
                  <a:txBody>
                    <a:bodyPr/>
                    <a:lstStyle/>
                    <a:p>
                      <a:pPr algn="ctr">
                        <a:spcAft>
                          <a:spcPts val="200"/>
                        </a:spcAft>
                      </a:pPr>
                      <a:endParaRPr lang="en-US" sz="1800" kern="100">
                        <a:effectLst/>
                        <a:latin typeface="Times New Roman"/>
                        <a:ea typeface="宋体"/>
                      </a:endParaRPr>
                    </a:p>
                  </a:txBody>
                  <a:tcPr marL="68580" marR="68580" marT="0" marB="0"/>
                </a:tc>
                <a:tc>
                  <a:txBody>
                    <a:bodyPr/>
                    <a:lstStyle/>
                    <a:p>
                      <a:pPr algn="ctr">
                        <a:spcAft>
                          <a:spcPts val="200"/>
                        </a:spcAft>
                      </a:pPr>
                      <a:r>
                        <a:rPr lang="en-US" sz="1800" kern="100">
                          <a:effectLst/>
                        </a:rPr>
                        <a:t>y=’1/sqrt(2*x)’</a:t>
                      </a:r>
                      <a:endParaRPr lang="zh-CN" sz="1800" kern="100">
                        <a:effectLst/>
                        <a:latin typeface="Times New Roman"/>
                        <a:ea typeface="宋体"/>
                      </a:endParaRPr>
                    </a:p>
                  </a:txBody>
                  <a:tcPr marL="68580" marR="68580" marT="0" marB="0" anchor="ctr"/>
                </a:tc>
              </a:tr>
              <a:tr h="835243">
                <a:tc>
                  <a:txBody>
                    <a:bodyPr/>
                    <a:lstStyle/>
                    <a:p>
                      <a:pPr algn="ctr">
                        <a:spcAft>
                          <a:spcPts val="200"/>
                        </a:spcAft>
                      </a:pPr>
                      <a:endParaRPr lang="en-US" sz="1800" kern="100" dirty="0">
                        <a:effectLst/>
                        <a:latin typeface="Times New Roman"/>
                        <a:ea typeface="宋体"/>
                      </a:endParaRPr>
                    </a:p>
                  </a:txBody>
                  <a:tcPr marL="68580" marR="68580" marT="0" marB="0"/>
                </a:tc>
                <a:tc>
                  <a:txBody>
                    <a:bodyPr/>
                    <a:lstStyle/>
                    <a:p>
                      <a:pPr algn="ctr">
                        <a:spcAft>
                          <a:spcPts val="200"/>
                        </a:spcAft>
                      </a:pPr>
                      <a:r>
                        <a:rPr lang="es-ES" sz="1800" kern="100" dirty="0">
                          <a:effectLst/>
                        </a:rPr>
                        <a:t>‘cos(x^2)-sin(2*x)’</a:t>
                      </a:r>
                      <a:endParaRPr lang="zh-CN" sz="1800" kern="100" dirty="0">
                        <a:effectLst/>
                        <a:latin typeface="Times New Roman"/>
                        <a:ea typeface="宋体"/>
                      </a:endParaRPr>
                    </a:p>
                  </a:txBody>
                  <a:tcPr marL="68580" marR="68580" marT="0" marB="0" anchor="ctr"/>
                </a:tc>
              </a:tr>
              <a:tr h="835243">
                <a:tc>
                  <a:txBody>
                    <a:bodyPr/>
                    <a:lstStyle/>
                    <a:p>
                      <a:pPr algn="ctr">
                        <a:spcAft>
                          <a:spcPts val="200"/>
                        </a:spcAft>
                      </a:pPr>
                      <a:endParaRPr lang="en-US" sz="1800" kern="100">
                        <a:effectLst/>
                        <a:latin typeface="Times New Roman"/>
                        <a:ea typeface="宋体"/>
                      </a:endParaRPr>
                    </a:p>
                  </a:txBody>
                  <a:tcPr marL="68580" marR="68580" marT="0" marB="0"/>
                </a:tc>
                <a:tc>
                  <a:txBody>
                    <a:bodyPr/>
                    <a:lstStyle/>
                    <a:p>
                      <a:pPr algn="ctr">
                        <a:spcAft>
                          <a:spcPts val="200"/>
                        </a:spcAft>
                      </a:pPr>
                      <a:r>
                        <a:rPr lang="en-US" sz="1800" kern="100">
                          <a:effectLst/>
                        </a:rPr>
                        <a:t>‘exp(x^3)/sqrt(1-x)’</a:t>
                      </a:r>
                      <a:endParaRPr lang="zh-CN" sz="1800" kern="100">
                        <a:effectLst/>
                        <a:latin typeface="Times New Roman"/>
                        <a:ea typeface="宋体"/>
                      </a:endParaRPr>
                    </a:p>
                  </a:txBody>
                  <a:tcPr marL="68580" marR="68580" marT="0" marB="0" anchor="ctr"/>
                </a:tc>
              </a:tr>
              <a:tr h="835243">
                <a:tc>
                  <a:txBody>
                    <a:bodyPr/>
                    <a:lstStyle/>
                    <a:p>
                      <a:pPr algn="ctr">
                        <a:spcAft>
                          <a:spcPts val="200"/>
                        </a:spcAft>
                      </a:pPr>
                      <a:endParaRPr lang="en-US" sz="1800" kern="100" dirty="0">
                        <a:effectLst/>
                        <a:latin typeface="Times New Roman"/>
                        <a:ea typeface="宋体"/>
                      </a:endParaRPr>
                    </a:p>
                  </a:txBody>
                  <a:tcPr marL="68580" marR="68580" marT="0" marB="0"/>
                </a:tc>
                <a:tc>
                  <a:txBody>
                    <a:bodyPr/>
                    <a:lstStyle/>
                    <a:p>
                      <a:pPr algn="ctr">
                        <a:spcAft>
                          <a:spcPts val="200"/>
                        </a:spcAft>
                      </a:pPr>
                      <a:r>
                        <a:rPr lang="zh-CN" sz="1800" kern="100" dirty="0">
                          <a:effectLst/>
                        </a:rPr>
                        <a:t>‘</a:t>
                      </a:r>
                      <a:r>
                        <a:rPr lang="en-US" sz="1800" kern="100" dirty="0">
                          <a:effectLst/>
                        </a:rPr>
                        <a:t>1/(2*</a:t>
                      </a:r>
                      <a:r>
                        <a:rPr lang="en-US" sz="1800" kern="100" dirty="0" err="1">
                          <a:effectLst/>
                        </a:rPr>
                        <a:t>x^n</a:t>
                      </a:r>
                      <a:r>
                        <a:rPr lang="en-US" sz="1800" kern="100" dirty="0">
                          <a:effectLst/>
                        </a:rPr>
                        <a:t>)</a:t>
                      </a:r>
                      <a:r>
                        <a:rPr lang="zh-CN" sz="1800" kern="100" dirty="0">
                          <a:effectLst/>
                        </a:rPr>
                        <a:t>’</a:t>
                      </a:r>
                      <a:endParaRPr lang="zh-CN" sz="1800" kern="100" dirty="0">
                        <a:effectLst/>
                        <a:latin typeface="Times New Roman"/>
                        <a:ea typeface="宋体"/>
                      </a:endParaRPr>
                    </a:p>
                  </a:txBody>
                  <a:tcPr marL="68580" marR="68580" marT="0" marB="0" anchor="ctr"/>
                </a:tc>
              </a:tr>
            </a:tbl>
          </a:graphicData>
        </a:graphic>
      </p:graphicFrame>
      <p:graphicFrame>
        <p:nvGraphicFramePr>
          <p:cNvPr id="1112" name="Object 88"/>
          <p:cNvGraphicFramePr>
            <a:graphicFrameLocks noChangeAspect="1"/>
          </p:cNvGraphicFramePr>
          <p:nvPr/>
        </p:nvGraphicFramePr>
        <p:xfrm>
          <a:off x="1541463" y="5784850"/>
          <a:ext cx="1747837" cy="684213"/>
        </p:xfrm>
        <a:graphic>
          <a:graphicData uri="http://schemas.openxmlformats.org/presentationml/2006/ole">
            <p:oleObj spid="_x0000_s1112" name="公式" r:id="rId3" imgW="586924" imgH="421196" progId="Equation.3">
              <p:embed/>
            </p:oleObj>
          </a:graphicData>
        </a:graphic>
      </p:graphicFrame>
      <p:graphicFrame>
        <p:nvGraphicFramePr>
          <p:cNvPr id="1113" name="Object 89"/>
          <p:cNvGraphicFramePr>
            <a:graphicFrameLocks noChangeAspect="1"/>
          </p:cNvGraphicFramePr>
          <p:nvPr/>
        </p:nvGraphicFramePr>
        <p:xfrm>
          <a:off x="1270000" y="4162425"/>
          <a:ext cx="2687638" cy="587375"/>
        </p:xfrm>
        <a:graphic>
          <a:graphicData uri="http://schemas.openxmlformats.org/presentationml/2006/ole">
            <p:oleObj spid="_x0000_s1113" name="公式" r:id="rId4" imgW="1046062" imgH="229685" progId="Equation.3">
              <p:embed/>
            </p:oleObj>
          </a:graphicData>
        </a:graphic>
      </p:graphicFrame>
      <p:graphicFrame>
        <p:nvGraphicFramePr>
          <p:cNvPr id="1114" name="Object 90"/>
          <p:cNvGraphicFramePr>
            <a:graphicFrameLocks noChangeAspect="1"/>
          </p:cNvGraphicFramePr>
          <p:nvPr/>
        </p:nvGraphicFramePr>
        <p:xfrm>
          <a:off x="1487488" y="4911725"/>
          <a:ext cx="1719262" cy="696913"/>
        </p:xfrm>
        <a:graphic>
          <a:graphicData uri="http://schemas.openxmlformats.org/presentationml/2006/ole">
            <p:oleObj spid="_x0000_s1114" name="公式" r:id="rId5" imgW="448478" imgH="461561" progId="Equation.3">
              <p:embed/>
            </p:oleObj>
          </a:graphicData>
        </a:graphic>
      </p:graphicFrame>
      <p:graphicFrame>
        <p:nvGraphicFramePr>
          <p:cNvPr id="1115" name="Object 91"/>
          <p:cNvGraphicFramePr>
            <a:graphicFrameLocks noChangeAspect="1"/>
          </p:cNvGraphicFramePr>
          <p:nvPr/>
        </p:nvGraphicFramePr>
        <p:xfrm>
          <a:off x="1870075" y="3262313"/>
          <a:ext cx="1187450" cy="709612"/>
        </p:xfrm>
        <a:graphic>
          <a:graphicData uri="http://schemas.openxmlformats.org/presentationml/2006/ole">
            <p:oleObj spid="_x0000_s1115" name="公式" r:id="rId6" imgW="307465" imgH="397233" progId="Equation.3">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p:cNvSpPr>
          <p:nvPr>
            <p:ph idx="1"/>
          </p:nvPr>
        </p:nvSpPr>
        <p:spPr>
          <a:xfrm>
            <a:off x="677863" y="587375"/>
            <a:ext cx="8596312" cy="5454650"/>
          </a:xfrm>
        </p:spPr>
        <p:txBody>
          <a:bodyPr/>
          <a:lstStyle/>
          <a:p>
            <a:r>
              <a:rPr lang="zh-CN" altLang="zh-CN" smtClean="0"/>
              <a:t>在方程中，用</a:t>
            </a:r>
            <a:r>
              <a:rPr lang="en-US" altLang="zh-CN" smtClean="0"/>
              <a:t>D</a:t>
            </a:r>
            <a:r>
              <a:rPr lang="zh-CN" altLang="zh-CN" smtClean="0"/>
              <a:t>来表示一次微分，</a:t>
            </a:r>
            <a:r>
              <a:rPr lang="en-US" altLang="zh-CN" smtClean="0"/>
              <a:t>D2</a:t>
            </a:r>
            <a:r>
              <a:rPr lang="zh-CN" altLang="zh-CN" smtClean="0"/>
              <a:t>，</a:t>
            </a:r>
            <a:r>
              <a:rPr lang="en-US" altLang="zh-CN" smtClean="0"/>
              <a:t>D3</a:t>
            </a:r>
            <a:r>
              <a:rPr lang="zh-CN" altLang="zh-CN" smtClean="0"/>
              <a:t>分别表示二次、三次微分，以此类推。例如符号</a:t>
            </a:r>
            <a:r>
              <a:rPr lang="en-US" altLang="zh-CN" smtClean="0"/>
              <a:t> </a:t>
            </a:r>
            <a:r>
              <a:rPr lang="zh-CN" altLang="zh-CN" smtClean="0"/>
              <a:t>来表示</a:t>
            </a:r>
            <a:r>
              <a:rPr lang="en-US" altLang="zh-CN" smtClean="0"/>
              <a:t> </a:t>
            </a:r>
            <a:r>
              <a:rPr lang="zh-CN" altLang="zh-CN" smtClean="0"/>
              <a:t>函数</a:t>
            </a:r>
            <a:r>
              <a:rPr lang="en-US" altLang="zh-CN" smtClean="0"/>
              <a:t>dsolve</a:t>
            </a:r>
            <a:r>
              <a:rPr lang="zh-CN" altLang="zh-CN" smtClean="0"/>
              <a:t>把</a:t>
            </a:r>
            <a:r>
              <a:rPr lang="en-US" altLang="zh-CN" smtClean="0"/>
              <a:t>d</a:t>
            </a:r>
            <a:r>
              <a:rPr lang="zh-CN" altLang="zh-CN" smtClean="0"/>
              <a:t>后面的字符当做因变量，并默认所有这些变量对</a:t>
            </a:r>
            <a:r>
              <a:rPr lang="en-US" altLang="zh-CN" smtClean="0"/>
              <a:t>t</a:t>
            </a:r>
            <a:r>
              <a:rPr lang="zh-CN" altLang="zh-CN" smtClean="0"/>
              <a:t>进行求导。</a:t>
            </a:r>
          </a:p>
          <a:p>
            <a:r>
              <a:rPr lang="zh-CN" altLang="zh-CN" smtClean="0"/>
              <a:t>微分方程的初始条件或边界条件都以变量</a:t>
            </a:r>
            <a:r>
              <a:rPr lang="en-US" altLang="zh-CN" smtClean="0"/>
              <a:t>v</a:t>
            </a:r>
            <a:r>
              <a:rPr lang="zh-CN" altLang="zh-CN" smtClean="0"/>
              <a:t>作为自变量，其形式为</a:t>
            </a:r>
            <a:r>
              <a:rPr lang="en-US" altLang="zh-CN" smtClean="0"/>
              <a:t>y(a)=b</a:t>
            </a:r>
            <a:r>
              <a:rPr lang="zh-CN" altLang="zh-CN" smtClean="0"/>
              <a:t>或</a:t>
            </a:r>
            <a:r>
              <a:rPr lang="en-US" altLang="zh-CN" smtClean="0"/>
              <a:t>Dy(a)=b</a:t>
            </a:r>
            <a:r>
              <a:rPr lang="zh-CN" altLang="zh-CN" smtClean="0"/>
              <a:t>，其中</a:t>
            </a:r>
            <a:r>
              <a:rPr lang="en-US" altLang="zh-CN" smtClean="0"/>
              <a:t>y</a:t>
            </a:r>
            <a:r>
              <a:rPr lang="zh-CN" altLang="zh-CN" smtClean="0"/>
              <a:t>是微分方程的因变量，</a:t>
            </a:r>
            <a:r>
              <a:rPr lang="en-US" altLang="zh-CN" smtClean="0"/>
              <a:t>a</a:t>
            </a:r>
            <a:r>
              <a:rPr lang="zh-CN" altLang="zh-CN" smtClean="0"/>
              <a:t>和</a:t>
            </a:r>
            <a:r>
              <a:rPr lang="en-US" altLang="zh-CN" smtClean="0"/>
              <a:t>b</a:t>
            </a:r>
            <a:r>
              <a:rPr lang="zh-CN" altLang="zh-CN" smtClean="0"/>
              <a:t>是常数。如果指定的出事条件和边界条件比方程中的因变量个数少，那么所得的解中将包含积分常数</a:t>
            </a:r>
            <a:r>
              <a:rPr lang="en-US" altLang="zh-CN" smtClean="0"/>
              <a:t>C1</a:t>
            </a:r>
            <a:r>
              <a:rPr lang="zh-CN" altLang="zh-CN" smtClean="0"/>
              <a:t>、</a:t>
            </a:r>
            <a:r>
              <a:rPr lang="en-US" altLang="zh-CN" smtClean="0"/>
              <a:t>C2</a:t>
            </a:r>
            <a:r>
              <a:rPr lang="zh-CN" altLang="zh-CN" smtClean="0"/>
              <a:t>等。</a:t>
            </a:r>
          </a:p>
          <a:p>
            <a:r>
              <a:rPr lang="zh-CN" altLang="zh-CN" smtClean="0"/>
              <a:t>函数</a:t>
            </a:r>
            <a:r>
              <a:rPr lang="en-US" altLang="zh-CN" smtClean="0"/>
              <a:t>dsolve</a:t>
            </a:r>
            <a:r>
              <a:rPr lang="zh-CN" altLang="zh-CN" smtClean="0"/>
              <a:t>的输出结果同</a:t>
            </a:r>
            <a:r>
              <a:rPr lang="en-US" altLang="zh-CN" smtClean="0"/>
              <a:t>solve</a:t>
            </a:r>
            <a:r>
              <a:rPr lang="zh-CN" altLang="zh-CN" smtClean="0"/>
              <a:t>相似，既可以用和因变量个数相同的输出参数分别接收每个变量的解，也可以把方程的解写入一个结构数组中。</a:t>
            </a:r>
          </a:p>
          <a:p>
            <a:r>
              <a:rPr lang="zh-CN" altLang="zh-CN" smtClean="0"/>
              <a:t>【例</a:t>
            </a:r>
            <a:r>
              <a:rPr lang="en-US" altLang="zh-CN" smtClean="0"/>
              <a:t>3-99</a:t>
            </a:r>
            <a:r>
              <a:rPr lang="zh-CN" altLang="zh-CN" smtClean="0"/>
              <a:t>】使用</a:t>
            </a:r>
            <a:r>
              <a:rPr lang="en-US" altLang="zh-CN" smtClean="0"/>
              <a:t>dsolve</a:t>
            </a:r>
            <a:r>
              <a:rPr lang="zh-CN" altLang="zh-CN" smtClean="0"/>
              <a:t>函数指令在指定初值的情况下求解微分方程</a:t>
            </a:r>
            <a:r>
              <a:rPr lang="en-US" altLang="zh-CN" smtClean="0"/>
              <a:t> </a:t>
            </a:r>
            <a:r>
              <a:rPr lang="es-ES" altLang="zh-CN" smtClean="0"/>
              <a:t>,</a:t>
            </a:r>
            <a:r>
              <a:rPr lang="zh-CN" altLang="zh-CN" smtClean="0"/>
              <a:t>输入如下：</a:t>
            </a:r>
          </a:p>
          <a:p>
            <a:r>
              <a:rPr lang="es-ES" altLang="zh-CN" smtClean="0"/>
              <a:t>&gt;&gt; dsolve(‘D2y=-a^2*y’,’y(0)=1’,’Dy(pi/2)=0’);       %</a:t>
            </a:r>
            <a:r>
              <a:rPr lang="zh-CN" altLang="zh-CN" smtClean="0"/>
              <a:t>限定初值</a:t>
            </a:r>
            <a:r>
              <a:rPr lang="es-ES" altLang="zh-CN" smtClean="0"/>
              <a:t>     </a:t>
            </a:r>
            <a:endParaRPr lang="zh-CN" altLang="zh-CN" smtClean="0"/>
          </a:p>
          <a:p>
            <a:r>
              <a:rPr lang="zh-CN" altLang="zh-CN" smtClean="0"/>
              <a:t>输出结果如下所示：</a:t>
            </a:r>
          </a:p>
          <a:p>
            <a:r>
              <a:rPr lang="es-ES" altLang="zh-CN" smtClean="0"/>
              <a:t>ans =</a:t>
            </a:r>
            <a:endParaRPr lang="zh-CN" altLang="zh-CN" smtClean="0"/>
          </a:p>
          <a:p>
            <a:r>
              <a:rPr lang="es-ES" altLang="zh-CN" smtClean="0"/>
              <a:t>     sin(1/2*a*pi)/cos(1/2*a*pi)*sin(a*t)+cos(a*t)</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p:txBody>
          <a:bodyPr/>
          <a:lstStyle/>
          <a:p>
            <a:r>
              <a:rPr lang="en-US" altLang="zh-CN" b="1" smtClean="0"/>
              <a:t>3.7.3 </a:t>
            </a:r>
            <a:r>
              <a:rPr lang="zh-CN" altLang="zh-CN" b="1" smtClean="0"/>
              <a:t>复合方程的求解</a:t>
            </a:r>
            <a:br>
              <a:rPr lang="zh-CN" altLang="zh-CN" b="1" smtClean="0"/>
            </a:br>
            <a:endParaRPr lang="zh-CN" altLang="en-US" smtClean="0"/>
          </a:p>
        </p:txBody>
      </p:sp>
      <p:sp>
        <p:nvSpPr>
          <p:cNvPr id="99330" name="内容占位符 2"/>
          <p:cNvSpPr>
            <a:spLocks noGrp="1"/>
          </p:cNvSpPr>
          <p:nvPr>
            <p:ph idx="1"/>
          </p:nvPr>
        </p:nvSpPr>
        <p:spPr>
          <a:xfrm>
            <a:off x="677863" y="1419225"/>
            <a:ext cx="8596312" cy="4622800"/>
          </a:xfrm>
        </p:spPr>
        <p:txBody>
          <a:bodyPr/>
          <a:lstStyle/>
          <a:p>
            <a:r>
              <a:rPr lang="zh-CN" altLang="zh-CN" smtClean="0"/>
              <a:t>了解了代数求解之后我们不禁会产生疑问，复合方程怎样求解呢？是否是多次代数方程求解的叠加？针对复合方程，</a:t>
            </a:r>
            <a:r>
              <a:rPr lang="es-ES" altLang="zh-CN" smtClean="0"/>
              <a:t>Matlab</a:t>
            </a:r>
            <a:r>
              <a:rPr lang="zh-CN" altLang="zh-CN" smtClean="0"/>
              <a:t>提供了</a:t>
            </a:r>
            <a:r>
              <a:rPr lang="es-ES" altLang="zh-CN" smtClean="0"/>
              <a:t>compose</a:t>
            </a:r>
            <a:r>
              <a:rPr lang="zh-CN" altLang="zh-CN" smtClean="0"/>
              <a:t>函数指令来求解复合方程。其调用格式如下：</a:t>
            </a:r>
          </a:p>
          <a:p>
            <a:r>
              <a:rPr lang="en-US" altLang="zh-CN" smtClean="0"/>
              <a:t>compose(f,g)</a:t>
            </a:r>
            <a:r>
              <a:rPr lang="zh-CN" altLang="zh-CN" smtClean="0"/>
              <a:t>，返回函数</a:t>
            </a:r>
            <a:r>
              <a:rPr lang="en-US" altLang="zh-CN" smtClean="0"/>
              <a:t>f(g(y))</a:t>
            </a:r>
            <a:r>
              <a:rPr lang="zh-CN" altLang="zh-CN" smtClean="0"/>
              <a:t>，其中</a:t>
            </a:r>
            <a:r>
              <a:rPr lang="en-US" altLang="zh-CN" smtClean="0"/>
              <a:t>x</a:t>
            </a:r>
            <a:r>
              <a:rPr lang="zh-CN" altLang="zh-CN" smtClean="0"/>
              <a:t>是</a:t>
            </a:r>
            <a:r>
              <a:rPr lang="en-US" altLang="zh-CN" smtClean="0"/>
              <a:t>f</a:t>
            </a:r>
            <a:r>
              <a:rPr lang="zh-CN" altLang="zh-CN" smtClean="0"/>
              <a:t>的默认变量，即</a:t>
            </a:r>
            <a:r>
              <a:rPr lang="en-US" altLang="zh-CN" smtClean="0"/>
              <a:t>f=f(x),y</a:t>
            </a:r>
            <a:r>
              <a:rPr lang="zh-CN" altLang="zh-CN" smtClean="0"/>
              <a:t>是</a:t>
            </a:r>
            <a:r>
              <a:rPr lang="en-US" altLang="zh-CN" smtClean="0"/>
              <a:t>g</a:t>
            </a:r>
            <a:r>
              <a:rPr lang="zh-CN" altLang="zh-CN" smtClean="0"/>
              <a:t>的默认变量，即</a:t>
            </a:r>
            <a:r>
              <a:rPr lang="en-US" altLang="zh-CN" smtClean="0"/>
              <a:t>g=g(y).</a:t>
            </a:r>
            <a:endParaRPr lang="zh-CN" altLang="zh-CN" smtClean="0"/>
          </a:p>
          <a:p>
            <a:r>
              <a:rPr lang="en-US" altLang="zh-CN" smtClean="0"/>
              <a:t>Compose(f,g,z)</a:t>
            </a:r>
            <a:r>
              <a:rPr lang="zh-CN" altLang="zh-CN" smtClean="0"/>
              <a:t>，返回函数</a:t>
            </a:r>
            <a:r>
              <a:rPr lang="en-US" altLang="zh-CN" smtClean="0"/>
              <a:t>f(g(z))</a:t>
            </a:r>
            <a:r>
              <a:rPr lang="zh-CN" altLang="zh-CN" smtClean="0"/>
              <a:t>，自变量指定为</a:t>
            </a:r>
            <a:r>
              <a:rPr lang="en-US" altLang="zh-CN" smtClean="0"/>
              <a:t>z</a:t>
            </a:r>
            <a:r>
              <a:rPr lang="zh-CN" altLang="zh-CN" smtClean="0"/>
              <a:t>。</a:t>
            </a:r>
          </a:p>
          <a:p>
            <a:r>
              <a:rPr lang="en-US" altLang="zh-CN" smtClean="0"/>
              <a:t>compose(f,g,x,z)</a:t>
            </a:r>
            <a:r>
              <a:rPr lang="zh-CN" altLang="zh-CN" smtClean="0"/>
              <a:t>，返回函数</a:t>
            </a:r>
            <a:r>
              <a:rPr lang="en-US" altLang="zh-CN" smtClean="0"/>
              <a:t>f(g(z))</a:t>
            </a:r>
            <a:r>
              <a:rPr lang="zh-CN" altLang="zh-CN" smtClean="0"/>
              <a:t>，指定</a:t>
            </a:r>
            <a:r>
              <a:rPr lang="en-US" altLang="zh-CN" smtClean="0"/>
              <a:t>f</a:t>
            </a:r>
            <a:r>
              <a:rPr lang="zh-CN" altLang="zh-CN" smtClean="0"/>
              <a:t>的自变量是</a:t>
            </a:r>
            <a:r>
              <a:rPr lang="en-US" altLang="zh-CN" smtClean="0"/>
              <a:t>x</a:t>
            </a:r>
            <a:r>
              <a:rPr lang="zh-CN" altLang="zh-CN" smtClean="0"/>
              <a:t>。</a:t>
            </a:r>
          </a:p>
          <a:p>
            <a:r>
              <a:rPr lang="en-US" altLang="zh-CN" smtClean="0"/>
              <a:t>Compose(f,gx,y,z)</a:t>
            </a:r>
            <a:r>
              <a:rPr lang="zh-CN" altLang="zh-CN" smtClean="0"/>
              <a:t>，返回函数</a:t>
            </a:r>
            <a:r>
              <a:rPr lang="en-US" altLang="zh-CN" smtClean="0"/>
              <a:t>f(g(z))</a:t>
            </a:r>
            <a:r>
              <a:rPr lang="zh-CN" altLang="zh-CN" smtClean="0"/>
              <a:t>，指定</a:t>
            </a:r>
            <a:r>
              <a:rPr lang="en-US" altLang="zh-CN" smtClean="0"/>
              <a:t>f</a:t>
            </a:r>
            <a:r>
              <a:rPr lang="zh-CN" altLang="zh-CN" smtClean="0"/>
              <a:t>的自变量是</a:t>
            </a:r>
            <a:r>
              <a:rPr lang="en-US" altLang="zh-CN" smtClean="0"/>
              <a:t>x.</a:t>
            </a:r>
            <a:r>
              <a:rPr lang="zh-CN" altLang="zh-CN" smtClean="0"/>
              <a:t>指定</a:t>
            </a:r>
            <a:r>
              <a:rPr lang="en-US" altLang="zh-CN" smtClean="0"/>
              <a:t>g</a:t>
            </a:r>
            <a:r>
              <a:rPr lang="zh-CN" altLang="zh-CN" smtClean="0"/>
              <a:t>的自变量为</a:t>
            </a:r>
            <a:r>
              <a:rPr lang="en-US" altLang="zh-CN" smtClean="0"/>
              <a:t>y</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a:lstStyle/>
          <a:p>
            <a:r>
              <a:rPr lang="es-ES" altLang="zh-CN" b="1" smtClean="0"/>
              <a:t>3.7.4 </a:t>
            </a:r>
            <a:r>
              <a:rPr lang="zh-CN" altLang="zh-CN" b="1" smtClean="0"/>
              <a:t>反方程求解</a:t>
            </a:r>
            <a:br>
              <a:rPr lang="zh-CN" altLang="zh-CN" b="1" smtClean="0"/>
            </a:br>
            <a:endParaRPr lang="zh-CN" altLang="en-US" smtClean="0"/>
          </a:p>
        </p:txBody>
      </p:sp>
      <p:sp>
        <p:nvSpPr>
          <p:cNvPr id="100354" name="内容占位符 2"/>
          <p:cNvSpPr>
            <a:spLocks noGrp="1"/>
          </p:cNvSpPr>
          <p:nvPr>
            <p:ph idx="1"/>
          </p:nvPr>
        </p:nvSpPr>
        <p:spPr>
          <a:xfrm>
            <a:off x="677863" y="1570038"/>
            <a:ext cx="8596312" cy="4471987"/>
          </a:xfrm>
        </p:spPr>
        <p:txBody>
          <a:bodyPr/>
          <a:lstStyle/>
          <a:p>
            <a:r>
              <a:rPr lang="zh-CN" altLang="zh-CN" smtClean="0"/>
              <a:t>在了解了代数方程、微分方程以及复合方程的求解方式以后，有的人会产生疑问，那么反方程是否有便捷的求解方式呢？</a:t>
            </a:r>
          </a:p>
          <a:p>
            <a:r>
              <a:rPr lang="fr-FR" altLang="zh-CN" smtClean="0"/>
              <a:t>Matlab</a:t>
            </a:r>
            <a:r>
              <a:rPr lang="zh-CN" altLang="zh-CN" smtClean="0"/>
              <a:t>同样提供</a:t>
            </a:r>
            <a:r>
              <a:rPr lang="fr-FR" altLang="zh-CN" smtClean="0"/>
              <a:t>finverse</a:t>
            </a:r>
            <a:r>
              <a:rPr lang="zh-CN" altLang="zh-CN" smtClean="0"/>
              <a:t>函数指令来求解反方程，其调用方式如下：</a:t>
            </a:r>
          </a:p>
          <a:p>
            <a:r>
              <a:rPr lang="fr-FR" altLang="zh-CN" smtClean="0"/>
              <a:t>g=finverse(f)</a:t>
            </a:r>
            <a:r>
              <a:rPr lang="zh-CN" altLang="zh-CN" smtClean="0"/>
              <a:t>，在</a:t>
            </a:r>
            <a:r>
              <a:rPr lang="fr-FR" altLang="zh-CN" smtClean="0"/>
              <a:t>f</a:t>
            </a:r>
            <a:r>
              <a:rPr lang="zh-CN" altLang="zh-CN" smtClean="0"/>
              <a:t>函数的反函数存在的情况下，返回</a:t>
            </a:r>
            <a:r>
              <a:rPr lang="fr-FR" altLang="zh-CN" smtClean="0"/>
              <a:t>f</a:t>
            </a:r>
            <a:r>
              <a:rPr lang="zh-CN" altLang="zh-CN" smtClean="0"/>
              <a:t>函数的反函数自变量为默认变量。</a:t>
            </a:r>
          </a:p>
          <a:p>
            <a:r>
              <a:rPr lang="fr-FR" altLang="zh-CN" smtClean="0"/>
              <a:t>g=finverse(f,v)</a:t>
            </a:r>
            <a:r>
              <a:rPr lang="zh-CN" altLang="zh-CN" smtClean="0"/>
              <a:t>，在</a:t>
            </a:r>
            <a:r>
              <a:rPr lang="fr-FR" altLang="zh-CN" smtClean="0"/>
              <a:t>f</a:t>
            </a:r>
            <a:r>
              <a:rPr lang="zh-CN" altLang="zh-CN" smtClean="0"/>
              <a:t>函数的反函数存在的情况下，返回</a:t>
            </a:r>
            <a:r>
              <a:rPr lang="fr-FR" altLang="zh-CN" smtClean="0"/>
              <a:t>f</a:t>
            </a:r>
            <a:r>
              <a:rPr lang="zh-CN" altLang="zh-CN" smtClean="0"/>
              <a:t>函数的反函数，自变量设置为</a:t>
            </a:r>
            <a:r>
              <a:rPr lang="fr-FR" altLang="zh-CN" smtClean="0"/>
              <a:t>v</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p:txBody>
          <a:bodyPr/>
          <a:lstStyle/>
          <a:p>
            <a:r>
              <a:rPr lang="en-US" altLang="zh-CN" b="1" smtClean="0"/>
              <a:t>3.8 </a:t>
            </a:r>
            <a:r>
              <a:rPr lang="zh-CN" altLang="zh-CN" b="1" smtClean="0"/>
              <a:t>本章小结</a:t>
            </a:r>
            <a:br>
              <a:rPr lang="zh-CN" altLang="zh-CN" b="1" smtClean="0"/>
            </a:br>
            <a:endParaRPr lang="zh-CN" altLang="en-US" smtClean="0"/>
          </a:p>
        </p:txBody>
      </p:sp>
      <p:sp>
        <p:nvSpPr>
          <p:cNvPr id="101378" name="内容占位符 2"/>
          <p:cNvSpPr>
            <a:spLocks noGrp="1"/>
          </p:cNvSpPr>
          <p:nvPr>
            <p:ph idx="1"/>
          </p:nvPr>
        </p:nvSpPr>
        <p:spPr>
          <a:xfrm>
            <a:off x="677863" y="1555750"/>
            <a:ext cx="8596312" cy="4486275"/>
          </a:xfrm>
        </p:spPr>
        <p:txBody>
          <a:bodyPr/>
          <a:lstStyle/>
          <a:p>
            <a:r>
              <a:rPr lang="zh-CN" altLang="zh-CN" smtClean="0"/>
              <a:t>本章学习了</a:t>
            </a:r>
            <a:r>
              <a:rPr lang="en-US" altLang="zh-CN" smtClean="0"/>
              <a:t>MATLAB</a:t>
            </a:r>
            <a:r>
              <a:rPr lang="zh-CN" altLang="zh-CN" smtClean="0"/>
              <a:t>的符号计算，它是对未赋值的符号对象</a:t>
            </a:r>
            <a:r>
              <a:rPr lang="en-US" altLang="zh-CN" smtClean="0"/>
              <a:t>(</a:t>
            </a:r>
            <a:r>
              <a:rPr lang="zh-CN" altLang="zh-CN" smtClean="0"/>
              <a:t>可以是常数、变量、表达式</a:t>
            </a:r>
            <a:r>
              <a:rPr lang="en-US" altLang="zh-CN" smtClean="0"/>
              <a:t>)</a:t>
            </a:r>
            <a:r>
              <a:rPr lang="zh-CN" altLang="zh-CN" smtClean="0"/>
              <a:t>进行运算和处理。数值型计算会在计算过程中产生舍入误差，而符号计算则可以避免这个问题，符号计算在计算过程中不会出现数值型计算，不存在舍入误差问题。然后本章学习了符号表达式、运算符号运算精度和符号矩阵的计算；最后学习了符号函数的图形绘制和符号方程的求解。通过本章的学习读者可初步掌握了符号计算的方式和使用方法。符号运算与数值计算一样，都是科学研究中的重要内容。运用符号运算，可以轻松解决许多公式和关系式的推导问题。</a:t>
            </a:r>
          </a:p>
          <a:p>
            <a:endParaRPr lang="zh-CN" alt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6" name="标题 1"/>
          <p:cNvSpPr>
            <a:spLocks noGrp="1"/>
          </p:cNvSpPr>
          <p:nvPr>
            <p:ph type="title"/>
          </p:nvPr>
        </p:nvSpPr>
        <p:spPr/>
        <p:txBody>
          <a:bodyPr/>
          <a:lstStyle/>
          <a:p>
            <a:r>
              <a:rPr lang="en-US" altLang="zh-CN" b="1" smtClean="0"/>
              <a:t>3.9 </a:t>
            </a:r>
            <a:r>
              <a:rPr lang="zh-CN" altLang="zh-CN" b="1" smtClean="0"/>
              <a:t>习题</a:t>
            </a:r>
            <a:br>
              <a:rPr lang="zh-CN" altLang="zh-CN" b="1" smtClean="0"/>
            </a:br>
            <a:endParaRPr lang="zh-CN" altLang="en-US" smtClean="0"/>
          </a:p>
        </p:txBody>
      </p:sp>
      <p:sp>
        <p:nvSpPr>
          <p:cNvPr id="3" name="内容占位符 2"/>
          <p:cNvSpPr>
            <a:spLocks noGrp="1"/>
          </p:cNvSpPr>
          <p:nvPr>
            <p:ph idx="1"/>
          </p:nvPr>
        </p:nvSpPr>
        <p:spPr/>
        <p:txBody>
          <a:bodyPr rtlCol="0">
            <a:normAutofit/>
          </a:bodyPr>
          <a:lstStyle/>
          <a:p>
            <a:pPr fontAlgn="auto">
              <a:spcAft>
                <a:spcPts val="0"/>
              </a:spcAft>
              <a:buFont typeface="Wingdings 3" charset="2"/>
              <a:buChar char=""/>
              <a:defRPr/>
            </a:pPr>
            <a:r>
              <a:rPr lang="en-US" altLang="zh-CN" dirty="0" smtClean="0">
                <a:solidFill>
                  <a:schemeClr val="tx1">
                    <a:lumMod val="75000"/>
                    <a:lumOff val="25000"/>
                  </a:schemeClr>
                </a:solidFill>
              </a:rPr>
              <a:t>(1)</a:t>
            </a:r>
            <a:r>
              <a:rPr lang="zh-CN" altLang="zh-CN" dirty="0" smtClean="0">
                <a:solidFill>
                  <a:schemeClr val="tx1">
                    <a:lumMod val="75000"/>
                    <a:lumOff val="25000"/>
                  </a:schemeClr>
                </a:solidFill>
              </a:rPr>
              <a:t>符号</a:t>
            </a:r>
            <a:r>
              <a:rPr lang="zh-CN" altLang="zh-CN" dirty="0">
                <a:solidFill>
                  <a:schemeClr val="tx1">
                    <a:lumMod val="75000"/>
                    <a:lumOff val="25000"/>
                  </a:schemeClr>
                </a:solidFill>
              </a:rPr>
              <a:t>运算与数值运算的区别</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fontAlgn="auto">
              <a:spcAft>
                <a:spcPts val="0"/>
              </a:spcAft>
              <a:buFont typeface="Wingdings 3" charset="2"/>
              <a:buNone/>
              <a:defRPr/>
            </a:pP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(2)</a:t>
            </a:r>
            <a:r>
              <a:rPr lang="zh-CN" altLang="zh-CN" dirty="0" smtClean="0">
                <a:solidFill>
                  <a:schemeClr val="tx1">
                    <a:lumMod val="75000"/>
                    <a:lumOff val="25000"/>
                  </a:schemeClr>
                </a:solidFill>
              </a:rPr>
              <a:t>求</a:t>
            </a:r>
            <a:r>
              <a:rPr lang="zh-CN" altLang="zh-CN" dirty="0">
                <a:solidFill>
                  <a:schemeClr val="tx1">
                    <a:lumMod val="75000"/>
                    <a:lumOff val="25000"/>
                  </a:schemeClr>
                </a:solidFill>
              </a:rPr>
              <a:t>矩阵</a:t>
            </a:r>
            <a:r>
              <a:rPr lang="en-US" altLang="zh-CN" dirty="0">
                <a:solidFill>
                  <a:schemeClr val="tx1">
                    <a:lumMod val="75000"/>
                    <a:lumOff val="25000"/>
                  </a:schemeClr>
                </a:solidFill>
              </a:rPr>
              <a:t> </a:t>
            </a: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的</a:t>
            </a:r>
            <a:r>
              <a:rPr lang="zh-CN" altLang="zh-CN" dirty="0">
                <a:solidFill>
                  <a:schemeClr val="tx1">
                    <a:lumMod val="75000"/>
                    <a:lumOff val="25000"/>
                  </a:schemeClr>
                </a:solidFill>
              </a:rPr>
              <a:t>行列式值、非共轭转置和特征值</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(3)</a:t>
            </a:r>
            <a:r>
              <a:rPr lang="zh-CN" altLang="zh-CN" dirty="0" smtClean="0">
                <a:solidFill>
                  <a:schemeClr val="tx1">
                    <a:lumMod val="75000"/>
                    <a:lumOff val="25000"/>
                  </a:schemeClr>
                </a:solidFill>
              </a:rPr>
              <a:t>符号</a:t>
            </a:r>
            <a:r>
              <a:rPr lang="zh-CN" altLang="zh-CN" dirty="0">
                <a:solidFill>
                  <a:schemeClr val="tx1">
                    <a:lumMod val="75000"/>
                    <a:lumOff val="25000"/>
                  </a:schemeClr>
                </a:solidFill>
              </a:rPr>
              <a:t>表达式</a:t>
            </a:r>
            <a:r>
              <a:rPr lang="en-US" altLang="zh-CN" dirty="0">
                <a:solidFill>
                  <a:schemeClr val="tx1">
                    <a:lumMod val="75000"/>
                    <a:lumOff val="25000"/>
                  </a:schemeClr>
                </a:solidFill>
              </a:rPr>
              <a:t>f=2x</a:t>
            </a:r>
            <a:r>
              <a:rPr lang="en-US" altLang="zh-CN" baseline="30000" dirty="0">
                <a:solidFill>
                  <a:schemeClr val="tx1">
                    <a:lumMod val="75000"/>
                    <a:lumOff val="25000"/>
                  </a:schemeClr>
                </a:solidFill>
              </a:rPr>
              <a:t>2</a:t>
            </a:r>
            <a:r>
              <a:rPr lang="en-US" altLang="zh-CN" dirty="0">
                <a:solidFill>
                  <a:schemeClr val="tx1">
                    <a:lumMod val="75000"/>
                    <a:lumOff val="25000"/>
                  </a:schemeClr>
                </a:solidFill>
              </a:rPr>
              <a:t>+3x+4</a:t>
            </a:r>
            <a:r>
              <a:rPr lang="zh-CN" altLang="zh-CN" dirty="0">
                <a:solidFill>
                  <a:schemeClr val="tx1">
                    <a:lumMod val="75000"/>
                    <a:lumOff val="25000"/>
                  </a:schemeClr>
                </a:solidFill>
              </a:rPr>
              <a:t>与</a:t>
            </a:r>
            <a:r>
              <a:rPr lang="en-US" altLang="zh-CN" dirty="0">
                <a:solidFill>
                  <a:schemeClr val="tx1">
                    <a:lumMod val="75000"/>
                    <a:lumOff val="25000"/>
                  </a:schemeClr>
                </a:solidFill>
              </a:rPr>
              <a:t>g=5x+6</a:t>
            </a:r>
            <a:r>
              <a:rPr lang="zh-CN" altLang="zh-CN" dirty="0">
                <a:solidFill>
                  <a:schemeClr val="tx1">
                    <a:lumMod val="75000"/>
                    <a:lumOff val="25000"/>
                  </a:schemeClr>
                </a:solidFill>
              </a:rPr>
              <a:t>的代数运算。</a:t>
            </a:r>
          </a:p>
          <a:p>
            <a:pPr fontAlgn="auto">
              <a:spcAft>
                <a:spcPts val="0"/>
              </a:spcAft>
              <a:buFont typeface="Wingdings 3" charset="2"/>
              <a:buChar char=""/>
              <a:defRPr/>
            </a:pPr>
            <a:r>
              <a:rPr lang="en-US" altLang="zh-CN" dirty="0" smtClean="0">
                <a:solidFill>
                  <a:schemeClr val="tx1">
                    <a:lumMod val="75000"/>
                    <a:lumOff val="25000"/>
                  </a:schemeClr>
                </a:solidFill>
              </a:rPr>
              <a:t>(4)</a:t>
            </a:r>
            <a:r>
              <a:rPr lang="zh-CN" altLang="zh-CN" dirty="0" smtClean="0">
                <a:solidFill>
                  <a:schemeClr val="tx1">
                    <a:lumMod val="75000"/>
                    <a:lumOff val="25000"/>
                  </a:schemeClr>
                </a:solidFill>
              </a:rPr>
              <a:t>对</a:t>
            </a:r>
            <a:r>
              <a:rPr lang="zh-CN" altLang="zh-CN" dirty="0">
                <a:solidFill>
                  <a:schemeClr val="tx1">
                    <a:lumMod val="75000"/>
                    <a:lumOff val="25000"/>
                  </a:schemeClr>
                </a:solidFill>
              </a:rPr>
              <a:t>表达式</a:t>
            </a:r>
            <a:r>
              <a:rPr lang="en-US" altLang="zh-CN" dirty="0">
                <a:solidFill>
                  <a:schemeClr val="tx1">
                    <a:lumMod val="75000"/>
                    <a:lumOff val="25000"/>
                  </a:schemeClr>
                </a:solidFill>
              </a:rPr>
              <a:t> </a:t>
            </a:r>
            <a:r>
              <a:rPr lang="en-US" altLang="zh-CN" dirty="0" smtClean="0">
                <a:solidFill>
                  <a:schemeClr val="tx1">
                    <a:lumMod val="75000"/>
                    <a:lumOff val="25000"/>
                  </a:schemeClr>
                </a:solidFill>
              </a:rPr>
              <a:t>              </a:t>
            </a:r>
            <a:r>
              <a:rPr lang="zh-CN" altLang="zh-CN" dirty="0" smtClean="0">
                <a:solidFill>
                  <a:schemeClr val="tx1">
                    <a:lumMod val="75000"/>
                    <a:lumOff val="25000"/>
                  </a:schemeClr>
                </a:solidFill>
              </a:rPr>
              <a:t>进行</a:t>
            </a:r>
            <a:r>
              <a:rPr lang="zh-CN" altLang="zh-CN" dirty="0">
                <a:solidFill>
                  <a:schemeClr val="tx1">
                    <a:lumMod val="75000"/>
                    <a:lumOff val="25000"/>
                  </a:schemeClr>
                </a:solidFill>
              </a:rPr>
              <a:t>任意精度控制的比较</a:t>
            </a:r>
            <a:r>
              <a:rPr lang="zh-CN" altLang="zh-CN" dirty="0" smtClean="0">
                <a:solidFill>
                  <a:schemeClr val="tx1">
                    <a:lumMod val="75000"/>
                    <a:lumOff val="25000"/>
                  </a:schemeClr>
                </a:solidFill>
              </a:rPr>
              <a:t>。</a:t>
            </a:r>
            <a:endParaRPr lang="en-US" altLang="zh-CN" dirty="0" smtClean="0">
              <a:solidFill>
                <a:schemeClr val="tx1">
                  <a:lumMod val="75000"/>
                  <a:lumOff val="25000"/>
                </a:schemeClr>
              </a:solidFill>
            </a:endParaRPr>
          </a:p>
          <a:p>
            <a:pPr fontAlgn="auto">
              <a:spcAft>
                <a:spcPts val="0"/>
              </a:spcAft>
              <a:buFont typeface="Wingdings 3" charset="2"/>
              <a:buChar char=""/>
              <a:defRPr/>
            </a:pPr>
            <a:endParaRPr lang="zh-CN" altLang="zh-CN" dirty="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(5)</a:t>
            </a:r>
            <a:r>
              <a:rPr lang="zh-CN" altLang="zh-CN" dirty="0" smtClean="0">
                <a:solidFill>
                  <a:schemeClr val="tx1">
                    <a:lumMod val="75000"/>
                    <a:lumOff val="25000"/>
                  </a:schemeClr>
                </a:solidFill>
              </a:rPr>
              <a:t>求微分方程</a:t>
            </a:r>
            <a:r>
              <a:rPr lang="en-US" altLang="zh-CN" smtClean="0">
                <a:solidFill>
                  <a:schemeClr val="tx1">
                    <a:lumMod val="75000"/>
                    <a:lumOff val="25000"/>
                  </a:schemeClr>
                </a:solidFill>
              </a:rPr>
              <a:t>                                   </a:t>
            </a:r>
            <a:r>
              <a:rPr lang="zh-CN" altLang="zh-CN" smtClean="0">
                <a:solidFill>
                  <a:schemeClr val="tx1">
                    <a:lumMod val="75000"/>
                    <a:lumOff val="25000"/>
                  </a:schemeClr>
                </a:solidFill>
              </a:rPr>
              <a:t>，</a:t>
            </a:r>
            <a:r>
              <a:rPr lang="en-US" altLang="zh-CN" dirty="0">
                <a:solidFill>
                  <a:schemeClr val="tx1">
                    <a:lumMod val="75000"/>
                    <a:lumOff val="25000"/>
                  </a:schemeClr>
                </a:solidFill>
              </a:rPr>
              <a:t>y(1)=0</a:t>
            </a:r>
            <a:r>
              <a:rPr lang="zh-CN" altLang="zh-CN" dirty="0">
                <a:solidFill>
                  <a:schemeClr val="tx1">
                    <a:lumMod val="75000"/>
                    <a:lumOff val="25000"/>
                  </a:schemeClr>
                </a:solidFill>
              </a:rPr>
              <a:t>，</a:t>
            </a:r>
            <a:r>
              <a:rPr lang="en-US" altLang="zh-CN" dirty="0">
                <a:solidFill>
                  <a:schemeClr val="tx1">
                    <a:lumMod val="75000"/>
                    <a:lumOff val="25000"/>
                  </a:schemeClr>
                </a:solidFill>
              </a:rPr>
              <a:t>y(0)=0</a:t>
            </a:r>
            <a:r>
              <a:rPr lang="zh-CN" altLang="zh-CN" dirty="0">
                <a:solidFill>
                  <a:schemeClr val="tx1">
                    <a:lumMod val="75000"/>
                    <a:lumOff val="25000"/>
                  </a:schemeClr>
                </a:solidFill>
              </a:rPr>
              <a:t>的解。</a:t>
            </a:r>
          </a:p>
          <a:p>
            <a:pPr fontAlgn="auto">
              <a:spcAft>
                <a:spcPts val="0"/>
              </a:spcAft>
              <a:buFont typeface="Wingdings 3" charset="2"/>
              <a:buChar char=""/>
              <a:defRPr/>
            </a:pPr>
            <a:endParaRPr lang="zh-CN" altLang="en-US" dirty="0">
              <a:solidFill>
                <a:schemeClr val="tx1">
                  <a:lumMod val="75000"/>
                  <a:lumOff val="25000"/>
                </a:schemeClr>
              </a:solidFill>
            </a:endParaRPr>
          </a:p>
        </p:txBody>
      </p:sp>
      <p:sp>
        <p:nvSpPr>
          <p:cNvPr id="20498"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93" name="Object 13"/>
          <p:cNvGraphicFramePr>
            <a:graphicFrameLocks noChangeAspect="1"/>
          </p:cNvGraphicFramePr>
          <p:nvPr/>
        </p:nvGraphicFramePr>
        <p:xfrm>
          <a:off x="2116138" y="2689225"/>
          <a:ext cx="1624012" cy="982663"/>
        </p:xfrm>
        <a:graphic>
          <a:graphicData uri="http://schemas.openxmlformats.org/presentationml/2006/ole">
            <p:oleObj spid="_x0000_s20493" name="公式" r:id="rId3" imgW="850531" imgH="418918" progId="Equation.3">
              <p:embed/>
            </p:oleObj>
          </a:graphicData>
        </a:graphic>
      </p:graphicFrame>
      <p:sp>
        <p:nvSpPr>
          <p:cNvPr id="20499"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94" name="Object 14"/>
          <p:cNvGraphicFramePr>
            <a:graphicFrameLocks noChangeAspect="1"/>
          </p:cNvGraphicFramePr>
          <p:nvPr/>
        </p:nvGraphicFramePr>
        <p:xfrm>
          <a:off x="2374900" y="4162425"/>
          <a:ext cx="900113" cy="382588"/>
        </p:xfrm>
        <a:graphic>
          <a:graphicData uri="http://schemas.openxmlformats.org/presentationml/2006/ole">
            <p:oleObj spid="_x0000_s20494" name="公式" r:id="rId4" imgW="469696" imgH="215806" progId="Equation.3">
              <p:embed/>
            </p:oleObj>
          </a:graphicData>
        </a:graphic>
      </p:graphicFrame>
      <p:sp>
        <p:nvSpPr>
          <p:cNvPr id="20500"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95" name="Object 15"/>
          <p:cNvGraphicFramePr>
            <a:graphicFrameLocks noChangeAspect="1"/>
          </p:cNvGraphicFramePr>
          <p:nvPr/>
        </p:nvGraphicFramePr>
        <p:xfrm>
          <a:off x="2620963" y="4803775"/>
          <a:ext cx="2306637" cy="663575"/>
        </p:xfrm>
        <a:graphic>
          <a:graphicData uri="http://schemas.openxmlformats.org/presentationml/2006/ole">
            <p:oleObj spid="_x0000_s20495" name="公式" r:id="rId5" imgW="977476" imgH="393529"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a:xfrm>
            <a:off x="663575" y="727075"/>
            <a:ext cx="8596313" cy="5495925"/>
          </a:xfrm>
        </p:spPr>
        <p:txBody>
          <a:bodyPr/>
          <a:lstStyle/>
          <a:p>
            <a:r>
              <a:rPr lang="zh-CN" altLang="zh-CN" smtClean="0"/>
              <a:t>符号表达式有三种建立的办法：</a:t>
            </a:r>
          </a:p>
          <a:p>
            <a:r>
              <a:rPr lang="en-US" altLang="zh-CN" smtClean="0"/>
              <a:t>(1)</a:t>
            </a:r>
            <a:r>
              <a:rPr lang="zh-CN" altLang="zh-CN" smtClean="0"/>
              <a:t>利用单引号来生成符号表达式。</a:t>
            </a:r>
          </a:p>
          <a:p>
            <a:r>
              <a:rPr lang="en-US" altLang="zh-CN" smtClean="0"/>
              <a:t>(2)</a:t>
            </a:r>
            <a:r>
              <a:rPr lang="zh-CN" altLang="zh-CN" smtClean="0"/>
              <a:t>用</a:t>
            </a:r>
            <a:r>
              <a:rPr lang="en-US" altLang="zh-CN" smtClean="0"/>
              <a:t>sym</a:t>
            </a:r>
            <a:r>
              <a:rPr lang="zh-CN" altLang="zh-CN" smtClean="0"/>
              <a:t>函数建立符号表达式。</a:t>
            </a:r>
          </a:p>
          <a:p>
            <a:r>
              <a:rPr lang="en-US" altLang="zh-CN" smtClean="0"/>
              <a:t>(3)</a:t>
            </a:r>
            <a:r>
              <a:rPr lang="zh-CN" altLang="zh-CN" smtClean="0"/>
              <a:t>使用已经定义的符号变量组成符号表达式。</a:t>
            </a:r>
          </a:p>
          <a:p>
            <a:r>
              <a:rPr lang="zh-CN" altLang="zh-CN" smtClean="0"/>
              <a:t>将表达式中的自变量定义为符号变量后，赋值给符号函数名，即可生成符号函数。例如有一数学表达式：</a:t>
            </a:r>
          </a:p>
          <a:p>
            <a:r>
              <a:rPr lang="zh-CN" altLang="zh-CN" smtClean="0"/>
              <a:t>其用符号表达式生成符号函数</a:t>
            </a:r>
            <a:r>
              <a:rPr lang="en-US" altLang="zh-CN" smtClean="0"/>
              <a:t>fxy</a:t>
            </a:r>
            <a:r>
              <a:rPr lang="zh-CN" altLang="zh-CN" smtClean="0"/>
              <a:t>的过程为：</a:t>
            </a:r>
            <a:r>
              <a:rPr lang="en-US" altLang="zh-CN" smtClean="0"/>
              <a:t/>
            </a:r>
            <a:br>
              <a:rPr lang="en-US" altLang="zh-CN" smtClean="0"/>
            </a:br>
            <a:r>
              <a:rPr lang="en-US" altLang="zh-CN" smtClean="0"/>
              <a:t>     syms a b c x y              %</a:t>
            </a:r>
            <a:r>
              <a:rPr lang="zh-CN" altLang="zh-CN" smtClean="0"/>
              <a:t>定义符号运算量</a:t>
            </a:r>
            <a:r>
              <a:rPr lang="en-US" altLang="zh-CN" smtClean="0"/>
              <a:t/>
            </a:r>
            <a:br>
              <a:rPr lang="en-US" altLang="zh-CN" smtClean="0"/>
            </a:br>
            <a:r>
              <a:rPr lang="en-US" altLang="zh-CN" smtClean="0"/>
              <a:t>     fxy=(a*x^2+b*y^2)/c^2      %</a:t>
            </a:r>
            <a:r>
              <a:rPr lang="zh-CN" altLang="zh-CN" smtClean="0"/>
              <a:t>生成符号函数</a:t>
            </a:r>
            <a:r>
              <a:rPr lang="en-US" altLang="zh-CN" smtClean="0"/>
              <a:t/>
            </a:r>
            <a:br>
              <a:rPr lang="en-US" altLang="zh-CN" smtClean="0"/>
            </a:br>
            <a:r>
              <a:rPr lang="zh-CN" altLang="zh-CN" smtClean="0"/>
              <a:t>生成符号函数</a:t>
            </a:r>
            <a:r>
              <a:rPr lang="en-US" altLang="zh-CN" smtClean="0"/>
              <a:t>fxy</a:t>
            </a:r>
            <a:r>
              <a:rPr lang="zh-CN" altLang="zh-CN" smtClean="0"/>
              <a:t>后，即可用于微积分等符号计算。</a:t>
            </a:r>
          </a:p>
          <a:p>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690563" y="822325"/>
            <a:ext cx="8596312" cy="4718050"/>
          </a:xfrm>
        </p:spPr>
        <p:txBody>
          <a:bodyPr/>
          <a:lstStyle/>
          <a:p>
            <a:r>
              <a:rPr lang="zh-CN" altLang="zh-CN" smtClean="0"/>
              <a:t>【例</a:t>
            </a:r>
            <a:r>
              <a:rPr lang="en-US" altLang="zh-CN" smtClean="0"/>
              <a:t>3-3</a:t>
            </a:r>
            <a:r>
              <a:rPr lang="zh-CN" altLang="zh-CN" smtClean="0"/>
              <a:t>】符号函数</a:t>
            </a:r>
            <a:r>
              <a:rPr lang="en-US" altLang="zh-CN" smtClean="0"/>
              <a:t> fxy=(a*x2+b*y2)/c2 </a:t>
            </a:r>
            <a:r>
              <a:rPr lang="zh-CN" altLang="zh-CN" smtClean="0"/>
              <a:t>，分别求该函数对</a:t>
            </a:r>
            <a:r>
              <a:rPr lang="en-US" altLang="zh-CN" smtClean="0"/>
              <a:t>x</a:t>
            </a:r>
            <a:r>
              <a:rPr lang="zh-CN" altLang="zh-CN" smtClean="0"/>
              <a:t>、</a:t>
            </a:r>
            <a:r>
              <a:rPr lang="en-US" altLang="zh-CN" smtClean="0"/>
              <a:t>y</a:t>
            </a:r>
            <a:r>
              <a:rPr lang="zh-CN" altLang="zh-CN" smtClean="0"/>
              <a:t>的导数和对</a:t>
            </a:r>
            <a:r>
              <a:rPr lang="en-US" altLang="zh-CN" smtClean="0"/>
              <a:t>x</a:t>
            </a:r>
            <a:r>
              <a:rPr lang="zh-CN" altLang="zh-CN" smtClean="0"/>
              <a:t>的积分。</a:t>
            </a:r>
          </a:p>
          <a:p>
            <a:r>
              <a:rPr lang="en-US" altLang="zh-CN" smtClean="0"/>
              <a:t>syms a b c x y          %</a:t>
            </a:r>
            <a:r>
              <a:rPr lang="zh-CN" altLang="zh-CN" smtClean="0"/>
              <a:t>定义符号变量</a:t>
            </a:r>
          </a:p>
          <a:p>
            <a:r>
              <a:rPr lang="en-US" altLang="zh-CN" smtClean="0"/>
              <a:t>fxy=(a*x^2+b*y^2)/c^2;  %</a:t>
            </a:r>
            <a:r>
              <a:rPr lang="zh-CN" altLang="zh-CN" smtClean="0"/>
              <a:t>生成符号函数</a:t>
            </a:r>
            <a:r>
              <a:rPr lang="en-US" altLang="zh-CN" smtClean="0"/>
              <a:t> </a:t>
            </a:r>
            <a:endParaRPr lang="zh-CN" altLang="zh-CN" smtClean="0"/>
          </a:p>
          <a:p>
            <a:r>
              <a:rPr lang="en-US" altLang="zh-CN" smtClean="0"/>
              <a:t>diff(fxy,x)             %</a:t>
            </a:r>
            <a:r>
              <a:rPr lang="zh-CN" altLang="zh-CN" smtClean="0"/>
              <a:t>符号函数</a:t>
            </a:r>
            <a:r>
              <a:rPr lang="en-US" altLang="zh-CN" smtClean="0"/>
              <a:t>fxy</a:t>
            </a:r>
            <a:r>
              <a:rPr lang="zh-CN" altLang="zh-CN" smtClean="0"/>
              <a:t>对</a:t>
            </a:r>
            <a:r>
              <a:rPr lang="en-US" altLang="zh-CN" smtClean="0"/>
              <a:t>x</a:t>
            </a:r>
            <a:r>
              <a:rPr lang="zh-CN" altLang="zh-CN" smtClean="0"/>
              <a:t>求导数</a:t>
            </a:r>
          </a:p>
          <a:p>
            <a:r>
              <a:rPr lang="en-US" altLang="zh-CN" smtClean="0"/>
              <a:t>ans =2*a*x/c^2</a:t>
            </a:r>
            <a:endParaRPr lang="zh-CN" altLang="zh-CN" smtClean="0"/>
          </a:p>
          <a:p>
            <a:r>
              <a:rPr lang="en-US" altLang="zh-CN" smtClean="0"/>
              <a:t>diff(fxy, y)            %</a:t>
            </a:r>
            <a:r>
              <a:rPr lang="zh-CN" altLang="zh-CN" smtClean="0"/>
              <a:t>符号函数</a:t>
            </a:r>
            <a:r>
              <a:rPr lang="en-US" altLang="zh-CN" smtClean="0"/>
              <a:t>fxy</a:t>
            </a:r>
            <a:r>
              <a:rPr lang="zh-CN" altLang="zh-CN" smtClean="0"/>
              <a:t>对</a:t>
            </a:r>
            <a:r>
              <a:rPr lang="en-US" altLang="zh-CN" smtClean="0"/>
              <a:t>y</a:t>
            </a:r>
            <a:r>
              <a:rPr lang="zh-CN" altLang="zh-CN" smtClean="0"/>
              <a:t>求导数</a:t>
            </a:r>
            <a:r>
              <a:rPr lang="en-US" altLang="zh-CN" smtClean="0"/>
              <a:t>   </a:t>
            </a:r>
            <a:endParaRPr lang="zh-CN" altLang="zh-CN" smtClean="0"/>
          </a:p>
          <a:p>
            <a:r>
              <a:rPr lang="en-US" altLang="zh-CN" smtClean="0"/>
              <a:t>ans =2*b*y/c^2</a:t>
            </a:r>
            <a:endParaRPr lang="zh-CN" altLang="zh-CN" smtClean="0"/>
          </a:p>
          <a:p>
            <a:r>
              <a:rPr lang="en-US" altLang="zh-CN" smtClean="0"/>
              <a:t>int(fxy, x)             %</a:t>
            </a:r>
            <a:r>
              <a:rPr lang="zh-CN" altLang="zh-CN" smtClean="0"/>
              <a:t>符号函数</a:t>
            </a:r>
            <a:r>
              <a:rPr lang="en-US" altLang="zh-CN" smtClean="0"/>
              <a:t>fxy</a:t>
            </a:r>
            <a:r>
              <a:rPr lang="zh-CN" altLang="zh-CN" smtClean="0"/>
              <a:t>对</a:t>
            </a:r>
            <a:r>
              <a:rPr lang="en-US" altLang="zh-CN" smtClean="0"/>
              <a:t>x</a:t>
            </a:r>
            <a:r>
              <a:rPr lang="zh-CN" altLang="zh-CN" smtClean="0"/>
              <a:t>求积分</a:t>
            </a:r>
          </a:p>
          <a:p>
            <a:r>
              <a:rPr lang="en-US" altLang="zh-CN" smtClean="0"/>
              <a:t>ans =1/c^2*(1/3*a*x^3+b*y^2*x)</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TotalTime>
  <Words>10301</Words>
  <Application>Microsoft Office PowerPoint</Application>
  <PresentationFormat>自定义</PresentationFormat>
  <Paragraphs>672</Paragraphs>
  <Slides>74</Slides>
  <Notes>0</Notes>
  <HiddenSlides>0</HiddenSlides>
  <MMClips>0</MMClips>
  <ScaleCrop>false</ScaleCrop>
  <HeadingPairs>
    <vt:vector size="8" baseType="variant">
      <vt:variant>
        <vt:lpstr>已用的字体</vt:lpstr>
      </vt:variant>
      <vt:variant>
        <vt:i4>8</vt:i4>
      </vt:variant>
      <vt:variant>
        <vt:lpstr>演示文稿设计模板</vt:lpstr>
      </vt:variant>
      <vt:variant>
        <vt:i4>4</vt:i4>
      </vt:variant>
      <vt:variant>
        <vt:lpstr>嵌入 OLE 服务器</vt:lpstr>
      </vt:variant>
      <vt:variant>
        <vt:i4>2</vt:i4>
      </vt:variant>
      <vt:variant>
        <vt:lpstr>幻灯片标题</vt:lpstr>
      </vt:variant>
      <vt:variant>
        <vt:i4>74</vt:i4>
      </vt:variant>
    </vt:vector>
  </HeadingPairs>
  <TitlesOfParts>
    <vt:vector size="88" baseType="lpstr">
      <vt:lpstr>Trebuchet MS</vt:lpstr>
      <vt:lpstr>华文新魏</vt:lpstr>
      <vt:lpstr>Arial</vt:lpstr>
      <vt:lpstr>方正姚体</vt:lpstr>
      <vt:lpstr>Wingdings 3</vt:lpstr>
      <vt:lpstr>Calibri</vt:lpstr>
      <vt:lpstr>宋体</vt:lpstr>
      <vt:lpstr>Times New Roman</vt:lpstr>
      <vt:lpstr>平面</vt:lpstr>
      <vt:lpstr>平面</vt:lpstr>
      <vt:lpstr>平面</vt:lpstr>
      <vt:lpstr>平面</vt:lpstr>
      <vt:lpstr>公式</vt:lpstr>
      <vt:lpstr>MathType 6.0 Equation</vt:lpstr>
      <vt:lpstr>第3章  MATLAB符号运算 </vt:lpstr>
      <vt:lpstr>3.1 符号运算入门</vt:lpstr>
      <vt:lpstr>3.1.1 符号对象的创建 </vt:lpstr>
      <vt:lpstr>幻灯片 4</vt:lpstr>
      <vt:lpstr>幻灯片 5</vt:lpstr>
      <vt:lpstr>幻灯片 6</vt:lpstr>
      <vt:lpstr>3.1.2 符号表达式的创建 </vt:lpstr>
      <vt:lpstr>幻灯片 8</vt:lpstr>
      <vt:lpstr>幻灯片 9</vt:lpstr>
      <vt:lpstr>3.1.3 符号矩阵的相关操作 </vt:lpstr>
      <vt:lpstr>幻灯片 11</vt:lpstr>
      <vt:lpstr>3.1.4 符号运算中的运算符 </vt:lpstr>
      <vt:lpstr>幻灯片 13</vt:lpstr>
      <vt:lpstr>3.1.5 符号表达式中自变量的确定 </vt:lpstr>
      <vt:lpstr>幻灯片 15</vt:lpstr>
      <vt:lpstr>3.2 符号表达式运算 </vt:lpstr>
      <vt:lpstr>3.2.1 提取分子和分母 </vt:lpstr>
      <vt:lpstr>幻灯片 18</vt:lpstr>
      <vt:lpstr>幻灯片 19</vt:lpstr>
      <vt:lpstr>3.2.2 数值转换 </vt:lpstr>
      <vt:lpstr>幻灯片 21</vt:lpstr>
      <vt:lpstr>幻灯片 22</vt:lpstr>
      <vt:lpstr>3.2.3 变量替换 </vt:lpstr>
      <vt:lpstr>3.2.4 化简与格式化 </vt:lpstr>
      <vt:lpstr>幻灯片 25</vt:lpstr>
      <vt:lpstr>3.2.5 数值表达式和符号表达式的互相转换 </vt:lpstr>
      <vt:lpstr>幻灯片 27</vt:lpstr>
      <vt:lpstr>3.2.6 反函数 </vt:lpstr>
      <vt:lpstr>幻灯片 29</vt:lpstr>
      <vt:lpstr>3.2.7 表达式替换函数 </vt:lpstr>
      <vt:lpstr>幻灯片 31</vt:lpstr>
      <vt:lpstr>3.3 符号运算精度 </vt:lpstr>
      <vt:lpstr>3.4 符号矩阵的计算 </vt:lpstr>
      <vt:lpstr>3.4.1 基本代数运算 </vt:lpstr>
      <vt:lpstr>3.4.2 线性代数运算 </vt:lpstr>
      <vt:lpstr>幻灯片 36</vt:lpstr>
      <vt:lpstr>幻灯片 37</vt:lpstr>
      <vt:lpstr>幻灯片 38</vt:lpstr>
      <vt:lpstr>幻灯片 39</vt:lpstr>
      <vt:lpstr>幻灯片 40</vt:lpstr>
      <vt:lpstr>幻灯片 41</vt:lpstr>
      <vt:lpstr>幻灯片 42</vt:lpstr>
      <vt:lpstr>幻灯片 43</vt:lpstr>
      <vt:lpstr>3.4.3 科学计算 </vt:lpstr>
      <vt:lpstr>幻灯片 45</vt:lpstr>
      <vt:lpstr>幻灯片 46</vt:lpstr>
      <vt:lpstr>幻灯片 47</vt:lpstr>
      <vt:lpstr>3.5 符号表达式积分变换 </vt:lpstr>
      <vt:lpstr>3.5.1 Fourier变换及其反变换 </vt:lpstr>
      <vt:lpstr>幻灯片 50</vt:lpstr>
      <vt:lpstr>3.5.2 Laplace变换及其反变换 </vt:lpstr>
      <vt:lpstr>幻灯片 52</vt:lpstr>
      <vt:lpstr>幻灯片 53</vt:lpstr>
      <vt:lpstr>3.5.3 Z变换及其反变换 </vt:lpstr>
      <vt:lpstr>幻灯片 55</vt:lpstr>
      <vt:lpstr>幻灯片 56</vt:lpstr>
      <vt:lpstr>3.6 符号函数的图形绘制 </vt:lpstr>
      <vt:lpstr>3.6.1 符号函数的曲线绘制 </vt:lpstr>
      <vt:lpstr>幻灯片 59</vt:lpstr>
      <vt:lpstr>幻灯片 60</vt:lpstr>
      <vt:lpstr>幻灯片 61</vt:lpstr>
      <vt:lpstr>3.6.2 符号函数等值线的绘制 </vt:lpstr>
      <vt:lpstr>幻灯片 63</vt:lpstr>
      <vt:lpstr>3.6.3 符号函数曲面图及表面图的绘制 </vt:lpstr>
      <vt:lpstr>幻灯片 65</vt:lpstr>
      <vt:lpstr>3.7 符号方程的求解 </vt:lpstr>
      <vt:lpstr>3.7.1 代数方程的求解 </vt:lpstr>
      <vt:lpstr>幻灯片 68</vt:lpstr>
      <vt:lpstr>3.7.2 微分方程求解 </vt:lpstr>
      <vt:lpstr>幻灯片 70</vt:lpstr>
      <vt:lpstr>3.7.3 复合方程的求解 </vt:lpstr>
      <vt:lpstr>3.7.4 反方程求解 </vt:lpstr>
      <vt:lpstr>3.8 本章小结 </vt:lpstr>
      <vt:lpstr>3.9 习题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雨林木风</cp:lastModifiedBy>
  <cp:revision>21</cp:revision>
  <dcterms:created xsi:type="dcterms:W3CDTF">2014-04-09T04:17:59Z</dcterms:created>
  <dcterms:modified xsi:type="dcterms:W3CDTF">2014-11-23T14:03:53Z</dcterms:modified>
</cp:coreProperties>
</file>