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0"/>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60"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2" r:id="rId56"/>
    <p:sldId id="311"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58" r:id="rId88"/>
    <p:sldId id="343" r:id="rId89"/>
    <p:sldId id="344" r:id="rId90"/>
    <p:sldId id="345" r:id="rId91"/>
    <p:sldId id="346" r:id="rId92"/>
    <p:sldId id="347" r:id="rId93"/>
    <p:sldId id="348" r:id="rId94"/>
    <p:sldId id="349" r:id="rId95"/>
    <p:sldId id="350" r:id="rId96"/>
    <p:sldId id="351" r:id="rId97"/>
    <p:sldId id="352" r:id="rId98"/>
    <p:sldId id="353" r:id="rId99"/>
    <p:sldId id="359" r:id="rId100"/>
    <p:sldId id="360" r:id="rId101"/>
    <p:sldId id="361" r:id="rId102"/>
    <p:sldId id="362" r:id="rId103"/>
    <p:sldId id="363" r:id="rId104"/>
    <p:sldId id="364" r:id="rId105"/>
    <p:sldId id="365" r:id="rId106"/>
    <p:sldId id="366" r:id="rId107"/>
    <p:sldId id="367" r:id="rId108"/>
    <p:sldId id="368" r:id="rId10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06" d="100"/>
          <a:sy n="106" d="100"/>
        </p:scale>
        <p:origin x="-108" y="-1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77BB181C-686E-44A3-8301-73BF585F9608}" type="datetimeFigureOut">
              <a:rPr lang="zh-CN" altLang="en-US"/>
              <a:pPr>
                <a:defRPr/>
              </a:pPr>
              <a:t>2014-11-23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B771CAA2-A839-41CA-9325-CAEA7CDC618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B6D7E5-4739-471A-8646-0BFB605A993A}" type="slidenum">
              <a:rPr lang="zh-CN" altLang="en-US"/>
              <a:pPr fontAlgn="base">
                <a:spcBef>
                  <a:spcPct val="0"/>
                </a:spcBef>
                <a:spcAft>
                  <a:spcPct val="0"/>
                </a:spcAft>
              </a:pPr>
              <a:t>59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DFEA5411-579D-4BFE-84C8-75C475DF9B2E}" type="datetimeFigureOut">
              <a:rPr lang="zh-CN" altLang="en-US"/>
              <a:pPr>
                <a:defRPr/>
              </a:pPr>
              <a:t>2014-11-23</a:t>
            </a:fld>
            <a:endParaRPr lang="zh-CN" altLang="en-US"/>
          </a:p>
        </p:txBody>
      </p:sp>
      <p:sp>
        <p:nvSpPr>
          <p:cNvPr id="16" name="Footer Placeholder 4"/>
          <p:cNvSpPr>
            <a:spLocks noGrp="1"/>
          </p:cNvSpPr>
          <p:nvPr>
            <p:ph type="ftr" sz="quarter" idx="11"/>
          </p:nvPr>
        </p:nvSpPr>
        <p:spPr/>
        <p:txBody>
          <a:bodyPr/>
          <a:lstStyle>
            <a:lvl1pPr>
              <a:defRPr/>
            </a:lvl1pPr>
          </a:lstStyle>
          <a:p>
            <a:pPr>
              <a:defRPr/>
            </a:pPr>
            <a:endParaRPr lang="zh-CN" altLang="en-US"/>
          </a:p>
        </p:txBody>
      </p:sp>
      <p:sp>
        <p:nvSpPr>
          <p:cNvPr id="17" name="Slide Number Placeholder 5"/>
          <p:cNvSpPr>
            <a:spLocks noGrp="1"/>
          </p:cNvSpPr>
          <p:nvPr>
            <p:ph type="sldNum" sz="quarter" idx="12"/>
          </p:nvPr>
        </p:nvSpPr>
        <p:spPr/>
        <p:txBody>
          <a:bodyPr/>
          <a:lstStyle>
            <a:lvl1pPr>
              <a:defRPr/>
            </a:lvl1pPr>
          </a:lstStyle>
          <a:p>
            <a:pPr>
              <a:defRPr/>
            </a:pPr>
            <a:fld id="{184F137D-73B4-4387-8B5A-6A20CD9D443C}"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EEBEBA09-7F25-46C2-A87B-01C06B40BF9E}"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3F179894-16A8-45CE-9D54-B27F362174B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6" name="TextBox 21"/>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dirty="0">
              <a:solidFill>
                <a:schemeClr val="accent1">
                  <a:lumMod val="60000"/>
                  <a:lumOff val="40000"/>
                </a:schemeClr>
              </a:solidFill>
              <a:latin typeface="Arial"/>
              <a:ea typeface="+mn-ea"/>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BCF03F40-83AB-402F-9768-C7A9709AD502}"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D0CCA050-7F3F-4737-AF7C-F328F265BC44}"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2169248A-DD4E-45C6-870F-9841D4149CA9}"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8172CA8-60E8-40B3-A72B-16956E6E72E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6" name="TextBox 24"/>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892ABBC6-3CEC-43E3-8840-8DB8676F0FF8}"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143C30C0-E6CE-40F4-92CC-1E60D66E6E03}"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4"/>
          </p:nvPr>
        </p:nvSpPr>
        <p:spPr/>
        <p:txBody>
          <a:bodyPr/>
          <a:lstStyle>
            <a:lvl1pPr>
              <a:defRPr/>
            </a:lvl1pPr>
          </a:lstStyle>
          <a:p>
            <a:pPr>
              <a:defRPr/>
            </a:pPr>
            <a:fld id="{17645887-F924-4687-BD7E-AB27E960CA01}" type="datetimeFigureOut">
              <a:rPr lang="zh-CN" altLang="en-US"/>
              <a:pPr>
                <a:defRPr/>
              </a:pPr>
              <a:t>2014-11-23</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4B78B12A-31DB-484D-B3B0-A589309C1E8F}"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0CA022DF-ACCC-4A01-99CC-18FCFF66A4CD}"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A438177-45E5-4DAB-B35B-E898BE75446C}"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D29591A-6CC2-45F2-AEC7-D79F8947E3AC}"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6C4098D-180A-40FF-B2C7-FB542CA1D36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9B390EA4-D697-49BF-A1E5-C2944C2148C5}"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899AEB-7A2E-44C3-B3F4-6EE8F54DA0AA}"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7B2C2015-CD6A-483E-9E5E-0B18D525975F}"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F5AF729-4708-4786-95D6-0A174287843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1166707A-76E9-409A-963E-CBBF3E102CA1}"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C0D9AC6D-D1A8-4848-A7D4-48EE808890C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FEBC6E7B-B334-4BDE-AE70-4D0B09C48282}" type="datetimeFigureOut">
              <a:rPr lang="zh-CN" altLang="en-US"/>
              <a:pPr>
                <a:defRPr/>
              </a:pPr>
              <a:t>2014-11-23</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6DD2C364-93CC-45B0-AF37-C661E6998F0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32C8A05D-3287-4BC8-8C2A-8C93E128BECA}" type="datetimeFigureOut">
              <a:rPr lang="zh-CN" altLang="en-US"/>
              <a:pPr>
                <a:defRPr/>
              </a:pPr>
              <a:t>2014-11-23</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448C28E5-B7E8-4F54-A11E-7B9FD4A60E3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F163EDE-E57A-4EFF-A65B-8AD3F360F016}" type="datetimeFigureOut">
              <a:rPr lang="zh-CN" altLang="en-US"/>
              <a:pPr>
                <a:defRPr/>
              </a:pPr>
              <a:t>2014-11-23</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7EEE0BF6-903E-40F9-A84D-667A1249237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53C934DB-E313-413B-A050-DC06F5662B2F}"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821814-4633-4197-8434-F0DEC089E93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6DFA281D-1654-441E-8623-F020A767737D}"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9F1A636-4320-4CC8-ACAB-EB87FBCD58ED}"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77863" y="609600"/>
            <a:ext cx="8596312"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smtClean="0"/>
          </a:p>
        </p:txBody>
      </p:sp>
      <p:sp>
        <p:nvSpPr>
          <p:cNvPr id="1028" name="Text Placeholder 2"/>
          <p:cNvSpPr>
            <a:spLocks noGrp="1"/>
          </p:cNvSpPr>
          <p:nvPr>
            <p:ph type="body" idx="1"/>
          </p:nvPr>
        </p:nvSpPr>
        <p:spPr bwMode="auto">
          <a:xfrm>
            <a:off x="677863" y="2160588"/>
            <a:ext cx="8596312"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ea typeface="+mn-ea"/>
              </a:defRPr>
            </a:lvl1pPr>
          </a:lstStyle>
          <a:p>
            <a:pPr>
              <a:defRPr/>
            </a:pPr>
            <a:fld id="{C4A64505-B94B-47A7-B22C-F11CEBB8855D}" type="datetimeFigureOut">
              <a:rPr lang="zh-CN" altLang="en-US"/>
              <a:pPr>
                <a:defRPr/>
              </a:pPr>
              <a:t>2014-11-23</a:t>
            </a:fld>
            <a:endParaRPr lang="zh-CN" alt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accent1"/>
                </a:solidFill>
                <a:latin typeface="+mn-lt"/>
                <a:ea typeface="+mn-ea"/>
              </a:defRPr>
            </a:lvl1pPr>
          </a:lstStyle>
          <a:p>
            <a:pPr>
              <a:defRPr/>
            </a:pPr>
            <a:fld id="{79C3DF52-987F-441B-BA12-357C7EAE6A4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78" r:id="rId11"/>
    <p:sldLayoutId id="2147483667" r:id="rId12"/>
    <p:sldLayoutId id="2147483679" r:id="rId13"/>
    <p:sldLayoutId id="2147483666" r:id="rId14"/>
    <p:sldLayoutId id="2147483665" r:id="rId15"/>
    <p:sldLayoutId id="2147483664"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ea typeface="方正姚体" pitchFamily="2" charset="-122"/>
        </a:defRPr>
      </a:lvl2pPr>
      <a:lvl3pPr algn="l" defTabSz="457200" rtl="0" fontAlgn="base">
        <a:spcBef>
          <a:spcPct val="0"/>
        </a:spcBef>
        <a:spcAft>
          <a:spcPct val="0"/>
        </a:spcAft>
        <a:defRPr sz="3600">
          <a:solidFill>
            <a:schemeClr val="accent1"/>
          </a:solidFill>
          <a:latin typeface="Trebuchet MS" pitchFamily="34" charset="0"/>
          <a:ea typeface="方正姚体" pitchFamily="2" charset="-122"/>
        </a:defRPr>
      </a:lvl3pPr>
      <a:lvl4pPr algn="l" defTabSz="457200" rtl="0" fontAlgn="base">
        <a:spcBef>
          <a:spcPct val="0"/>
        </a:spcBef>
        <a:spcAft>
          <a:spcPct val="0"/>
        </a:spcAft>
        <a:defRPr sz="3600">
          <a:solidFill>
            <a:schemeClr val="accent1"/>
          </a:solidFill>
          <a:latin typeface="Trebuchet MS" pitchFamily="34" charset="0"/>
          <a:ea typeface="方正姚体" pitchFamily="2" charset="-122"/>
        </a:defRPr>
      </a:lvl4pPr>
      <a:lvl5pPr algn="l" defTabSz="457200" rtl="0" fontAlgn="base">
        <a:spcBef>
          <a:spcPct val="0"/>
        </a:spcBef>
        <a:spcAft>
          <a:spcPct val="0"/>
        </a:spcAft>
        <a:defRPr sz="3600">
          <a:solidFill>
            <a:schemeClr val="accent1"/>
          </a:solidFill>
          <a:latin typeface="Trebuchet MS"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file:///C:\Users\zgs\AppData\Roaming\Tencent\Users\416257531\QQ\WinTemp\RichOle\F35@1FG1%5d36EX0_%5d%25D%5bJ3D4.jpg" TargetMode="External"/><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file:///C:\Users\zgs\AppData\Roaming\Tencent\Users\416257531\QQ\WinTemp\RichOle\Z1E5KLUQGRIVQ4(X)O158RN.jpg"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file:///C:\Users\zgs\AppData\Roaming\Tencent\Users\416257531\QQ\WinTemp\RichOle\OPJ2N6)DU8DJHGPGX%7b$RKGL.jpg" TargetMode="External"/><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zhidao.baidu.com/search?word=&#19977;&#32500;&#22270;&#24418;&amp;fr=qb_search_exp&amp;ie=utf8"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3100" y="1866900"/>
            <a:ext cx="9520238" cy="1646238"/>
          </a:xfrm>
        </p:spPr>
        <p:txBody>
          <a:bodyPr rtlCol="0">
            <a:normAutofit fontScale="90000"/>
          </a:bodyPr>
          <a:lstStyle/>
          <a:p>
            <a:pPr fontAlgn="auto">
              <a:spcAft>
                <a:spcPts val="0"/>
              </a:spcAft>
              <a:defRPr/>
            </a:pPr>
            <a:r>
              <a:rPr lang="zh-CN" altLang="zh-CN" b="1" dirty="0"/>
              <a:t>第</a:t>
            </a:r>
            <a:r>
              <a:rPr lang="en-US" altLang="zh-CN" b="1" dirty="0"/>
              <a:t>4</a:t>
            </a:r>
            <a:r>
              <a:rPr lang="zh-CN" altLang="zh-CN" b="1" dirty="0"/>
              <a:t>章</a:t>
            </a:r>
            <a:r>
              <a:rPr lang="en-US" altLang="zh-CN" b="1" dirty="0"/>
              <a:t>  MATLAB</a:t>
            </a:r>
            <a:r>
              <a:rPr lang="zh-CN" altLang="zh-CN" b="1" dirty="0"/>
              <a:t>图形图像功能</a:t>
            </a:r>
            <a:br>
              <a:rPr lang="zh-CN" altLang="zh-CN" b="1" dirty="0"/>
            </a:b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2"/>
          <p:cNvSpPr>
            <a:spLocks noGrp="1"/>
          </p:cNvSpPr>
          <p:nvPr>
            <p:ph idx="1"/>
          </p:nvPr>
        </p:nvSpPr>
        <p:spPr>
          <a:xfrm>
            <a:off x="512763" y="522288"/>
            <a:ext cx="8596312" cy="3881437"/>
          </a:xfrm>
        </p:spPr>
        <p:txBody>
          <a:bodyPr/>
          <a:lstStyle/>
          <a:p>
            <a:r>
              <a:rPr lang="zh-CN" altLang="zh-CN" smtClean="0"/>
              <a:t>【例</a:t>
            </a:r>
            <a:r>
              <a:rPr lang="en-US" altLang="zh-CN" smtClean="0"/>
              <a:t>4-3</a:t>
            </a:r>
            <a:r>
              <a:rPr lang="zh-CN" altLang="zh-CN" smtClean="0"/>
              <a:t>】</a:t>
            </a:r>
            <a:r>
              <a:rPr lang="en-US" altLang="zh-CN" smtClean="0"/>
              <a:t>plot</a:t>
            </a:r>
            <a:r>
              <a:rPr lang="zh-CN" altLang="zh-CN" smtClean="0"/>
              <a:t>函数举例</a:t>
            </a:r>
          </a:p>
          <a:p>
            <a:r>
              <a:rPr lang="zh-CN" altLang="zh-CN" smtClean="0"/>
              <a:t>解：在命令窗口输入以下命令：</a:t>
            </a:r>
          </a:p>
          <a:p>
            <a:r>
              <a:rPr lang="en-US" altLang="zh-CN" smtClean="0"/>
              <a:t>&gt;&gt;x=linspace(0, 2*pi, 100); % 100</a:t>
            </a:r>
            <a:r>
              <a:rPr lang="zh-CN" altLang="zh-CN" smtClean="0"/>
              <a:t>个点的</a:t>
            </a:r>
            <a:r>
              <a:rPr lang="en-US" altLang="zh-CN" smtClean="0"/>
              <a:t>x</a:t>
            </a:r>
            <a:r>
              <a:rPr lang="zh-CN" altLang="zh-CN" smtClean="0"/>
              <a:t>坐标</a:t>
            </a:r>
            <a:r>
              <a:rPr lang="en-US" altLang="zh-CN" smtClean="0"/>
              <a:t> </a:t>
            </a:r>
            <a:endParaRPr lang="zh-CN" altLang="zh-CN" smtClean="0"/>
          </a:p>
          <a:p>
            <a:r>
              <a:rPr lang="en-US" altLang="zh-CN" smtClean="0"/>
              <a:t>&gt;&gt;y=sin(x); % </a:t>
            </a:r>
            <a:r>
              <a:rPr lang="zh-CN" altLang="zh-CN" smtClean="0"/>
              <a:t>对应的</a:t>
            </a:r>
            <a:r>
              <a:rPr lang="en-US" altLang="zh-CN" smtClean="0"/>
              <a:t>y</a:t>
            </a:r>
            <a:r>
              <a:rPr lang="zh-CN" altLang="zh-CN" smtClean="0"/>
              <a:t>坐标</a:t>
            </a:r>
            <a:r>
              <a:rPr lang="en-US" altLang="zh-CN" smtClean="0"/>
              <a:t> </a:t>
            </a:r>
            <a:endParaRPr lang="zh-CN" altLang="zh-CN" smtClean="0"/>
          </a:p>
          <a:p>
            <a:r>
              <a:rPr lang="en-US" altLang="zh-CN" smtClean="0"/>
              <a:t>&gt;&gt;plot(x,y); </a:t>
            </a:r>
            <a:endParaRPr lang="zh-CN" altLang="zh-CN" smtClean="0"/>
          </a:p>
          <a:p>
            <a:r>
              <a:rPr lang="zh-CN" altLang="zh-CN" smtClean="0"/>
              <a:t>运行以上程序代码后，得到如图</a:t>
            </a:r>
            <a:r>
              <a:rPr lang="en-US" altLang="zh-CN" smtClean="0"/>
              <a:t>4-3</a:t>
            </a:r>
            <a:r>
              <a:rPr lang="zh-CN" altLang="zh-CN" smtClean="0"/>
              <a:t>的图形：</a:t>
            </a:r>
          </a:p>
          <a:p>
            <a:endParaRPr lang="zh-CN" altLang="en-US" smtClean="0"/>
          </a:p>
        </p:txBody>
      </p:sp>
      <p:pic>
        <p:nvPicPr>
          <p:cNvPr id="28674" name="图片 3" descr="a1"/>
          <p:cNvPicPr>
            <a:picLocks noChangeAspect="1" noChangeArrowheads="1"/>
          </p:cNvPicPr>
          <p:nvPr/>
        </p:nvPicPr>
        <p:blipFill>
          <a:blip r:embed="rId2"/>
          <a:srcRect/>
          <a:stretch>
            <a:fillRect/>
          </a:stretch>
        </p:blipFill>
        <p:spPr bwMode="auto">
          <a:xfrm>
            <a:off x="641350" y="3097213"/>
            <a:ext cx="3892550" cy="2611437"/>
          </a:xfrm>
          <a:prstGeom prst="rect">
            <a:avLst/>
          </a:prstGeom>
          <a:noFill/>
          <a:ln w="9525">
            <a:noFill/>
            <a:miter lim="800000"/>
            <a:headEnd/>
            <a:tailEnd/>
          </a:ln>
        </p:spPr>
      </p:pic>
      <p:sp>
        <p:nvSpPr>
          <p:cNvPr id="28675" name="文本框 4"/>
          <p:cNvSpPr txBox="1">
            <a:spLocks noChangeArrowheads="1"/>
          </p:cNvSpPr>
          <p:nvPr/>
        </p:nvSpPr>
        <p:spPr bwMode="auto">
          <a:xfrm>
            <a:off x="1041400" y="6007100"/>
            <a:ext cx="35306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4-3 </a:t>
            </a:r>
            <a:r>
              <a:rPr lang="zh-CN" altLang="zh-CN">
                <a:latin typeface="Trebuchet MS" pitchFamily="34" charset="0"/>
                <a:ea typeface="华文新魏" pitchFamily="2" charset="-122"/>
              </a:rPr>
              <a:t>正弦曲线</a:t>
            </a:r>
          </a:p>
        </p:txBody>
      </p:sp>
      <p:sp>
        <p:nvSpPr>
          <p:cNvPr id="28676" name="文本框 5"/>
          <p:cNvSpPr txBox="1">
            <a:spLocks noChangeArrowheads="1"/>
          </p:cNvSpPr>
          <p:nvPr/>
        </p:nvSpPr>
        <p:spPr bwMode="auto">
          <a:xfrm>
            <a:off x="5232400" y="2774950"/>
            <a:ext cx="5245100" cy="3416300"/>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注意：</a:t>
            </a:r>
          </a:p>
          <a:p>
            <a:r>
              <a:rPr lang="zh-CN" altLang="zh-CN">
                <a:latin typeface="Trebuchet MS" pitchFamily="34" charset="0"/>
                <a:ea typeface="华文新魏" pitchFamily="2" charset="-122"/>
              </a:rPr>
              <a:t>若要画出多条曲线，只需将坐标对依次放入</a:t>
            </a:r>
            <a:r>
              <a:rPr lang="en-US" altLang="zh-CN">
                <a:latin typeface="Trebuchet MS" pitchFamily="34" charset="0"/>
                <a:ea typeface="华文新魏" pitchFamily="2" charset="-122"/>
              </a:rPr>
              <a:t>plot</a:t>
            </a:r>
            <a:r>
              <a:rPr lang="zh-CN" altLang="zh-CN">
                <a:latin typeface="Trebuchet MS" pitchFamily="34" charset="0"/>
                <a:ea typeface="华文新魏" pitchFamily="2" charset="-122"/>
              </a:rPr>
              <a:t>函数即可。如：</a:t>
            </a:r>
          </a:p>
          <a:p>
            <a:r>
              <a:rPr lang="en-US" altLang="zh-CN">
                <a:latin typeface="Trebuchet MS" pitchFamily="34" charset="0"/>
                <a:ea typeface="华文新魏" pitchFamily="2" charset="-122"/>
              </a:rPr>
              <a:t>plot(x, sin(x), x, cos(x));</a:t>
            </a:r>
            <a:endParaRPr lang="zh-CN" altLang="zh-CN">
              <a:latin typeface="Trebuchet MS" pitchFamily="34" charset="0"/>
              <a:ea typeface="华文新魏" pitchFamily="2" charset="-122"/>
            </a:endParaRPr>
          </a:p>
          <a:p>
            <a:r>
              <a:rPr lang="zh-CN" altLang="zh-CN">
                <a:latin typeface="Trebuchet MS" pitchFamily="34" charset="0"/>
                <a:ea typeface="华文新魏" pitchFamily="2" charset="-122"/>
              </a:rPr>
              <a:t>若要改变颜色，在坐标对后面加上相关字串即可。如：</a:t>
            </a:r>
          </a:p>
          <a:p>
            <a:r>
              <a:rPr lang="en-US" altLang="zh-CN">
                <a:latin typeface="Trebuchet MS" pitchFamily="34" charset="0"/>
                <a:ea typeface="华文新魏" pitchFamily="2" charset="-122"/>
              </a:rPr>
              <a:t>plot(x, sin(x), 'c', x, cos(x), 'g');</a:t>
            </a:r>
            <a:endParaRPr lang="zh-CN" altLang="zh-CN">
              <a:latin typeface="Trebuchet MS" pitchFamily="34" charset="0"/>
              <a:ea typeface="华文新魏" pitchFamily="2" charset="-122"/>
            </a:endParaRPr>
          </a:p>
          <a:p>
            <a:r>
              <a:rPr lang="zh-CN" altLang="zh-CN">
                <a:latin typeface="Trebuchet MS" pitchFamily="34" charset="0"/>
                <a:ea typeface="华文新魏" pitchFamily="2" charset="-122"/>
              </a:rPr>
              <a:t>若要同时改变颜色及图线型态</a:t>
            </a:r>
            <a:r>
              <a:rPr lang="en-US" altLang="zh-CN">
                <a:latin typeface="Trebuchet MS" pitchFamily="34" charset="0"/>
                <a:ea typeface="华文新魏" pitchFamily="2" charset="-122"/>
              </a:rPr>
              <a:t>(Line style)</a:t>
            </a:r>
            <a:r>
              <a:rPr lang="zh-CN" altLang="zh-CN">
                <a:latin typeface="Trebuchet MS" pitchFamily="34" charset="0"/>
                <a:ea typeface="华文新魏" pitchFamily="2" charset="-122"/>
              </a:rPr>
              <a:t>，也是在坐标对后面加上相关字串即可。</a:t>
            </a:r>
          </a:p>
          <a:p>
            <a:r>
              <a:rPr lang="en-US" altLang="zh-CN">
                <a:latin typeface="Trebuchet MS" pitchFamily="34" charset="0"/>
                <a:ea typeface="华文新魏" pitchFamily="2" charset="-122"/>
              </a:rPr>
              <a:t>plot</a:t>
            </a:r>
            <a:r>
              <a:rPr lang="zh-CN" altLang="zh-CN">
                <a:latin typeface="Trebuchet MS" pitchFamily="34" charset="0"/>
                <a:ea typeface="华文新魏" pitchFamily="2" charset="-122"/>
              </a:rPr>
              <a:t>是绘制一维曲线的基本函数，但在使用此函数之前，我们需先定义曲线上每一点的</a:t>
            </a:r>
            <a:r>
              <a:rPr lang="en-US" altLang="zh-CN">
                <a:latin typeface="Trebuchet MS" pitchFamily="34" charset="0"/>
                <a:ea typeface="华文新魏" pitchFamily="2" charset="-122"/>
              </a:rPr>
              <a:t>x</a:t>
            </a:r>
            <a:r>
              <a:rPr lang="zh-CN" altLang="zh-CN">
                <a:latin typeface="Trebuchet MS" pitchFamily="34" charset="0"/>
                <a:ea typeface="华文新魏" pitchFamily="2" charset="-122"/>
              </a:rPr>
              <a:t>及</a:t>
            </a:r>
            <a:r>
              <a:rPr lang="en-US" altLang="zh-CN">
                <a:latin typeface="Trebuchet MS" pitchFamily="34" charset="0"/>
                <a:ea typeface="华文新魏" pitchFamily="2" charset="-122"/>
              </a:rPr>
              <a:t>y</a:t>
            </a:r>
            <a:r>
              <a:rPr lang="zh-CN" altLang="zh-CN">
                <a:latin typeface="Trebuchet MS" pitchFamily="34" charset="0"/>
                <a:ea typeface="华文新魏" pitchFamily="2" charset="-122"/>
              </a:rPr>
              <a:t>坐标。下例可画出一条正弦曲线。</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9300" y="381001"/>
            <a:ext cx="8524702" cy="5660362"/>
          </a:xfrm>
        </p:spPr>
        <p:txBody>
          <a:bodyPr numCol="2" rtlCol="0">
            <a:normAutofit fontScale="92500" lnSpcReduction="20000"/>
          </a:bodyPr>
          <a:lstStyle/>
          <a:p>
            <a:pPr fontAlgn="auto">
              <a:spcAft>
                <a:spcPts val="0"/>
              </a:spcAft>
              <a:buFont typeface="Wingdings 3" charset="2"/>
              <a:buChar char=""/>
              <a:defRPr/>
            </a:pPr>
            <a:r>
              <a:rPr lang="pt-BR" altLang="zh-CN" dirty="0">
                <a:solidFill>
                  <a:schemeClr val="tx1">
                    <a:lumMod val="75000"/>
                    <a:lumOff val="25000"/>
                  </a:schemeClr>
                </a:solidFill>
              </a:rPr>
              <a:t>41</a:t>
            </a:r>
            <a:r>
              <a:rPr lang="zh-CN" altLang="zh-CN" dirty="0">
                <a:solidFill>
                  <a:schemeClr val="tx1">
                    <a:lumMod val="75000"/>
                    <a:lumOff val="25000"/>
                  </a:schemeClr>
                </a:solidFill>
              </a:rPr>
              <a:t>．</a:t>
            </a:r>
            <a:r>
              <a:rPr lang="pt-BR" altLang="zh-CN" dirty="0">
                <a:solidFill>
                  <a:schemeClr val="tx1">
                    <a:lumMod val="75000"/>
                    <a:lumOff val="25000"/>
                  </a:schemeClr>
                </a:solidFill>
              </a:rPr>
              <a:t>grayslice</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功能：从灰度图像创建索引图像。</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pt-BR" altLang="zh-CN" dirty="0">
                <a:solidFill>
                  <a:schemeClr val="tx1">
                    <a:lumMod val="75000"/>
                    <a:lumOff val="25000"/>
                  </a:schemeClr>
                </a:solidFill>
              </a:rPr>
              <a:t>X = grayslice(I,n)</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X = grayslice(I,v)</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42</a:t>
            </a:r>
            <a:r>
              <a:rPr lang="zh-CN" altLang="zh-CN" dirty="0">
                <a:solidFill>
                  <a:schemeClr val="tx1">
                    <a:lumMod val="75000"/>
                    <a:lumOff val="25000"/>
                  </a:schemeClr>
                </a:solidFill>
              </a:rPr>
              <a:t>．</a:t>
            </a:r>
            <a:r>
              <a:rPr lang="en-US" altLang="zh-CN" dirty="0" err="1">
                <a:solidFill>
                  <a:schemeClr val="tx1">
                    <a:lumMod val="75000"/>
                    <a:lumOff val="25000"/>
                  </a:schemeClr>
                </a:solidFill>
              </a:rPr>
              <a:t>histeq</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功能：用柱状图均等化增强对比。</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J = </a:t>
            </a:r>
            <a:r>
              <a:rPr lang="en-US" altLang="zh-CN" dirty="0" err="1">
                <a:solidFill>
                  <a:schemeClr val="tx1">
                    <a:lumMod val="75000"/>
                    <a:lumOff val="25000"/>
                  </a:schemeClr>
                </a:solidFill>
              </a:rPr>
              <a:t>histeq</a:t>
            </a:r>
            <a:r>
              <a:rPr lang="en-US" altLang="zh-CN" dirty="0">
                <a:solidFill>
                  <a:schemeClr val="tx1">
                    <a:lumMod val="75000"/>
                    <a:lumOff val="25000"/>
                  </a:schemeClr>
                </a:solidFill>
              </a:rPr>
              <a:t>(</a:t>
            </a:r>
            <a:r>
              <a:rPr lang="en-US" altLang="zh-CN" dirty="0" err="1">
                <a:solidFill>
                  <a:schemeClr val="tx1">
                    <a:lumMod val="75000"/>
                    <a:lumOff val="25000"/>
                  </a:schemeClr>
                </a:solidFill>
              </a:rPr>
              <a:t>I,hgram</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J = </a:t>
            </a:r>
            <a:r>
              <a:rPr lang="en-US" altLang="zh-CN" dirty="0" err="1">
                <a:solidFill>
                  <a:schemeClr val="tx1">
                    <a:lumMod val="75000"/>
                    <a:lumOff val="25000"/>
                  </a:schemeClr>
                </a:solidFill>
              </a:rPr>
              <a:t>histeq</a:t>
            </a:r>
            <a:r>
              <a:rPr lang="en-US" altLang="zh-CN" dirty="0">
                <a:solidFill>
                  <a:schemeClr val="tx1">
                    <a:lumMod val="75000"/>
                    <a:lumOff val="25000"/>
                  </a:schemeClr>
                </a:solidFill>
              </a:rPr>
              <a:t>(</a:t>
            </a:r>
            <a:r>
              <a:rPr lang="en-US" altLang="zh-CN" dirty="0" err="1">
                <a:solidFill>
                  <a:schemeClr val="tx1">
                    <a:lumMod val="75000"/>
                    <a:lumOff val="25000"/>
                  </a:schemeClr>
                </a:solidFill>
              </a:rPr>
              <a:t>I,n</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[J,T] = </a:t>
            </a:r>
            <a:r>
              <a:rPr lang="en-US" altLang="zh-CN" dirty="0" err="1">
                <a:solidFill>
                  <a:schemeClr val="tx1">
                    <a:lumMod val="75000"/>
                    <a:lumOff val="25000"/>
                  </a:schemeClr>
                </a:solidFill>
              </a:rPr>
              <a:t>histeq</a:t>
            </a:r>
            <a:r>
              <a:rPr lang="en-US" altLang="zh-CN" dirty="0">
                <a:solidFill>
                  <a:schemeClr val="tx1">
                    <a:lumMod val="75000"/>
                    <a:lumOff val="25000"/>
                  </a:schemeClr>
                </a:solidFill>
              </a:rPr>
              <a:t>(I,...)</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43</a:t>
            </a:r>
            <a:r>
              <a:rPr lang="zh-CN" altLang="zh-CN" dirty="0">
                <a:solidFill>
                  <a:schemeClr val="tx1">
                    <a:lumMod val="75000"/>
                    <a:lumOff val="25000"/>
                  </a:schemeClr>
                </a:solidFill>
              </a:rPr>
              <a:t>．</a:t>
            </a:r>
            <a:r>
              <a:rPr lang="en-US" altLang="zh-CN" dirty="0">
                <a:solidFill>
                  <a:schemeClr val="tx1">
                    <a:lumMod val="75000"/>
                    <a:lumOff val="25000"/>
                  </a:schemeClr>
                </a:solidFill>
              </a:rPr>
              <a:t>hsv2rgb</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功能：转换</a:t>
            </a:r>
            <a:r>
              <a:rPr lang="en-US" altLang="zh-CN" dirty="0">
                <a:solidFill>
                  <a:schemeClr val="tx1">
                    <a:lumMod val="75000"/>
                    <a:lumOff val="25000"/>
                  </a:schemeClr>
                </a:solidFill>
              </a:rPr>
              <a:t>HSV </a:t>
            </a:r>
            <a:r>
              <a:rPr lang="zh-CN" altLang="zh-CN" dirty="0">
                <a:solidFill>
                  <a:schemeClr val="tx1">
                    <a:lumMod val="75000"/>
                    <a:lumOff val="25000"/>
                  </a:schemeClr>
                </a:solidFill>
              </a:rPr>
              <a:t>值为</a:t>
            </a:r>
            <a:r>
              <a:rPr lang="en-US" altLang="zh-CN" dirty="0">
                <a:solidFill>
                  <a:schemeClr val="tx1">
                    <a:lumMod val="75000"/>
                    <a:lumOff val="25000"/>
                  </a:schemeClr>
                </a:solidFill>
              </a:rPr>
              <a:t>RGB </a:t>
            </a:r>
            <a:r>
              <a:rPr lang="zh-CN" altLang="zh-CN" dirty="0">
                <a:solidFill>
                  <a:schemeClr val="tx1">
                    <a:lumMod val="75000"/>
                    <a:lumOff val="25000"/>
                  </a:schemeClr>
                </a:solidFill>
              </a:rPr>
              <a:t>颜色空间。</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err="1">
                <a:solidFill>
                  <a:schemeClr val="tx1">
                    <a:lumMod val="75000"/>
                    <a:lumOff val="25000"/>
                  </a:schemeClr>
                </a:solidFill>
              </a:rPr>
              <a:t>rgbmap</a:t>
            </a:r>
            <a:r>
              <a:rPr lang="en-US" altLang="zh-CN" dirty="0">
                <a:solidFill>
                  <a:schemeClr val="tx1">
                    <a:lumMod val="75000"/>
                    <a:lumOff val="25000"/>
                  </a:schemeClr>
                </a:solidFill>
              </a:rPr>
              <a:t> = hsv2rgb(</a:t>
            </a:r>
            <a:r>
              <a:rPr lang="en-US" altLang="zh-CN" dirty="0" err="1">
                <a:solidFill>
                  <a:schemeClr val="tx1">
                    <a:lumMod val="75000"/>
                    <a:lumOff val="25000"/>
                  </a:schemeClr>
                </a:solidFill>
              </a:rPr>
              <a:t>hsvmap</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RGB = hsv2rgb(HSV)</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p>
          <a:p>
            <a:pPr fontAlgn="auto">
              <a:spcAft>
                <a:spcPts val="0"/>
              </a:spcAft>
              <a:buFont typeface="Wingdings 3" charset="2"/>
              <a:buChar char=""/>
              <a:defRPr/>
            </a:pPr>
            <a:r>
              <a:rPr lang="en-US" altLang="zh-CN" dirty="0">
                <a:solidFill>
                  <a:schemeClr val="tx1">
                    <a:lumMod val="75000"/>
                    <a:lumOff val="25000"/>
                  </a:schemeClr>
                </a:solidFill>
              </a:rPr>
              <a:t>rgb2hsv, </a:t>
            </a:r>
            <a:r>
              <a:rPr lang="en-US" altLang="zh-CN" dirty="0" err="1">
                <a:solidFill>
                  <a:schemeClr val="tx1">
                    <a:lumMod val="75000"/>
                    <a:lumOff val="25000"/>
                  </a:schemeClr>
                </a:solidFill>
              </a:rPr>
              <a:t>rgbplot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44</a:t>
            </a:r>
            <a:r>
              <a:rPr lang="zh-CN" altLang="zh-CN" dirty="0">
                <a:solidFill>
                  <a:schemeClr val="tx1">
                    <a:lumMod val="75000"/>
                    <a:lumOff val="25000"/>
                  </a:schemeClr>
                </a:solidFill>
              </a:rPr>
              <a:t>．</a:t>
            </a:r>
            <a:r>
              <a:rPr lang="en-US" altLang="zh-CN" dirty="0">
                <a:solidFill>
                  <a:schemeClr val="tx1">
                    <a:lumMod val="75000"/>
                    <a:lumOff val="25000"/>
                  </a:schemeClr>
                </a:solidFill>
              </a:rPr>
              <a:t>idct2</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功能：计算二维离散反余弦变换。</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 = idct2(A)</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idct2(</a:t>
            </a:r>
            <a:r>
              <a:rPr lang="en-US" altLang="zh-CN" dirty="0" err="1">
                <a:solidFill>
                  <a:schemeClr val="tx1">
                    <a:lumMod val="75000"/>
                    <a:lumOff val="25000"/>
                  </a:schemeClr>
                </a:solidFill>
              </a:rPr>
              <a:t>A,m,n</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idct2(A,[m n])</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p>
          <a:p>
            <a:pPr fontAlgn="auto">
              <a:spcAft>
                <a:spcPts val="0"/>
              </a:spcAft>
              <a:buFont typeface="Wingdings 3" charset="2"/>
              <a:buChar char=""/>
              <a:defRPr/>
            </a:pPr>
            <a:r>
              <a:rPr lang="en-US" altLang="zh-CN" dirty="0">
                <a:solidFill>
                  <a:schemeClr val="tx1">
                    <a:lumMod val="75000"/>
                    <a:lumOff val="25000"/>
                  </a:schemeClr>
                </a:solidFill>
              </a:rPr>
              <a:t>dct2, </a:t>
            </a:r>
            <a:r>
              <a:rPr lang="en-US" altLang="zh-CN" dirty="0" err="1">
                <a:solidFill>
                  <a:schemeClr val="tx1">
                    <a:lumMod val="75000"/>
                    <a:lumOff val="25000"/>
                  </a:schemeClr>
                </a:solidFill>
              </a:rPr>
              <a:t>dctmtx</a:t>
            </a:r>
            <a:r>
              <a:rPr lang="en-US" altLang="zh-CN" dirty="0">
                <a:solidFill>
                  <a:schemeClr val="tx1">
                    <a:lumMod val="75000"/>
                    <a:lumOff val="25000"/>
                  </a:schemeClr>
                </a:solidFill>
              </a:rPr>
              <a:t>, fft2, ifft2</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45</a:t>
            </a:r>
            <a:r>
              <a:rPr lang="zh-CN" altLang="zh-CN" dirty="0">
                <a:solidFill>
                  <a:schemeClr val="tx1">
                    <a:lumMod val="75000"/>
                    <a:lumOff val="25000"/>
                  </a:schemeClr>
                </a:solidFill>
              </a:rPr>
              <a:t>．</a:t>
            </a:r>
            <a:r>
              <a:rPr lang="en-US" altLang="zh-CN" dirty="0">
                <a:solidFill>
                  <a:schemeClr val="tx1">
                    <a:lumMod val="75000"/>
                    <a:lumOff val="25000"/>
                  </a:schemeClr>
                </a:solidFill>
              </a:rPr>
              <a:t>ifft2</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功能：计算二维快速傅里叶反变换。</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 = ifft2(A)</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ifft2(</a:t>
            </a:r>
            <a:r>
              <a:rPr lang="en-US" altLang="zh-CN" dirty="0" err="1">
                <a:solidFill>
                  <a:schemeClr val="tx1">
                    <a:lumMod val="75000"/>
                    <a:lumOff val="25000"/>
                  </a:schemeClr>
                </a:solidFill>
              </a:rPr>
              <a:t>A,m,n</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p>
          <a:p>
            <a:pPr fontAlgn="auto">
              <a:spcAft>
                <a:spcPts val="0"/>
              </a:spcAft>
              <a:buFont typeface="Wingdings 3" charset="2"/>
              <a:buChar char=""/>
              <a:defRPr/>
            </a:pPr>
            <a:r>
              <a:rPr lang="en-US" altLang="zh-CN" dirty="0">
                <a:solidFill>
                  <a:schemeClr val="tx1">
                    <a:lumMod val="75000"/>
                    <a:lumOff val="25000"/>
                  </a:schemeClr>
                </a:solidFill>
              </a:rPr>
              <a:t>fft2, </a:t>
            </a:r>
            <a:r>
              <a:rPr lang="en-US" altLang="zh-CN" dirty="0" err="1">
                <a:solidFill>
                  <a:schemeClr val="tx1">
                    <a:lumMod val="75000"/>
                    <a:lumOff val="25000"/>
                  </a:schemeClr>
                </a:solidFill>
              </a:rPr>
              <a:t>fftshift</a:t>
            </a:r>
            <a:r>
              <a:rPr lang="en-US" altLang="zh-CN" dirty="0">
                <a:solidFill>
                  <a:schemeClr val="tx1">
                    <a:lumMod val="75000"/>
                    <a:lumOff val="25000"/>
                  </a:schemeClr>
                </a:solidFill>
              </a:rPr>
              <a:t>, idct2</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9300" y="381001"/>
            <a:ext cx="8524702" cy="5660362"/>
          </a:xfrm>
        </p:spPr>
        <p:txBody>
          <a:bodyPr numCol="2" rtlCol="0">
            <a:normAutofit fontScale="92500" lnSpcReduction="20000"/>
          </a:bodyPr>
          <a:lstStyle/>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43</a:t>
            </a: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hsv2rgb</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功能：转换</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HSV </a:t>
            </a: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值为</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RGB </a:t>
            </a: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颜色空间。</a:t>
            </a: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语法：</a:t>
            </a:r>
          </a:p>
          <a:p>
            <a:pPr indent="266700" algn="just" fontAlgn="auto">
              <a:spcAft>
                <a:spcPts val="0"/>
              </a:spcAft>
              <a:buFont typeface="Wingdings 3" charset="2"/>
              <a:buChar char=""/>
              <a:defRPr/>
            </a:pPr>
            <a:r>
              <a:rPr lang="en-US" altLang="zh-CN" kern="100" dirty="0" err="1">
                <a:solidFill>
                  <a:schemeClr val="tx1">
                    <a:lumMod val="75000"/>
                    <a:lumOff val="25000"/>
                  </a:schemeClr>
                </a:solidFill>
                <a:latin typeface="Times New Roman" panose="02020603050405020304" pitchFamily="18" charset="0"/>
                <a:ea typeface="宋体" panose="02010600030101010101" pitchFamily="2" charset="-122"/>
              </a:rPr>
              <a:t>rgbmap</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 = hsv2rgb(</a:t>
            </a:r>
            <a:r>
              <a:rPr lang="en-US" altLang="zh-CN" kern="100" dirty="0" err="1">
                <a:solidFill>
                  <a:schemeClr val="tx1">
                    <a:lumMod val="75000"/>
                    <a:lumOff val="25000"/>
                  </a:schemeClr>
                </a:solidFill>
                <a:latin typeface="Times New Roman" panose="02020603050405020304" pitchFamily="18" charset="0"/>
                <a:ea typeface="宋体" panose="02010600030101010101" pitchFamily="2" charset="-122"/>
              </a:rPr>
              <a:t>hsvmap</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RGB = hsv2rgb(HSV)</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相关命令：</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rgb2hsv, </a:t>
            </a:r>
            <a:r>
              <a:rPr lang="en-US" altLang="zh-CN" kern="100" dirty="0" err="1">
                <a:solidFill>
                  <a:schemeClr val="tx1">
                    <a:lumMod val="75000"/>
                    <a:lumOff val="25000"/>
                  </a:schemeClr>
                </a:solidFill>
                <a:latin typeface="Times New Roman" panose="02020603050405020304" pitchFamily="18" charset="0"/>
                <a:ea typeface="宋体" panose="02010600030101010101" pitchFamily="2" charset="-122"/>
              </a:rPr>
              <a:t>rgbplot</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44</a:t>
            </a: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idct2</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功能：计算二维离散反余弦变换。</a:t>
            </a: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语法：</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B = idct2(A)</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B = idct2(</a:t>
            </a:r>
            <a:r>
              <a:rPr lang="en-US" altLang="zh-CN" kern="100" dirty="0" err="1">
                <a:solidFill>
                  <a:schemeClr val="tx1">
                    <a:lumMod val="75000"/>
                    <a:lumOff val="25000"/>
                  </a:schemeClr>
                </a:solidFill>
                <a:latin typeface="Times New Roman" panose="02020603050405020304" pitchFamily="18" charset="0"/>
                <a:ea typeface="宋体" panose="02010600030101010101" pitchFamily="2" charset="-122"/>
              </a:rPr>
              <a:t>A,m,n</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B = idct2(A,[m n])</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相关命令：</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dct2, </a:t>
            </a:r>
            <a:r>
              <a:rPr lang="en-US" altLang="zh-CN" kern="100" dirty="0" err="1">
                <a:solidFill>
                  <a:schemeClr val="tx1">
                    <a:lumMod val="75000"/>
                    <a:lumOff val="25000"/>
                  </a:schemeClr>
                </a:solidFill>
                <a:latin typeface="Times New Roman" panose="02020603050405020304" pitchFamily="18" charset="0"/>
                <a:ea typeface="宋体" panose="02010600030101010101" pitchFamily="2" charset="-122"/>
              </a:rPr>
              <a:t>dctmtx</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 fft2, ifft2</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45</a:t>
            </a: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ifft2</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功能：计算二维快速傅里叶反变换。</a:t>
            </a: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语法：</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B = ifft2(A)</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B = ifft2(</a:t>
            </a:r>
            <a:r>
              <a:rPr lang="en-US" altLang="zh-CN" kern="100" dirty="0" err="1">
                <a:solidFill>
                  <a:schemeClr val="tx1">
                    <a:lumMod val="75000"/>
                    <a:lumOff val="25000"/>
                  </a:schemeClr>
                </a:solidFill>
                <a:latin typeface="Times New Roman" panose="02020603050405020304" pitchFamily="18" charset="0"/>
                <a:ea typeface="宋体" panose="02010600030101010101" pitchFamily="2" charset="-122"/>
              </a:rPr>
              <a:t>A,m,n</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相关命令：</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fft2, </a:t>
            </a:r>
            <a:r>
              <a:rPr lang="en-US" altLang="zh-CN" kern="100" dirty="0" err="1">
                <a:solidFill>
                  <a:schemeClr val="tx1">
                    <a:lumMod val="75000"/>
                    <a:lumOff val="25000"/>
                  </a:schemeClr>
                </a:solidFill>
                <a:latin typeface="Times New Roman" panose="02020603050405020304" pitchFamily="18" charset="0"/>
                <a:ea typeface="宋体" panose="02010600030101010101" pitchFamily="2" charset="-122"/>
              </a:rPr>
              <a:t>fftshift</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 idct2</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fontAlgn="auto">
              <a:spcAft>
                <a:spcPts val="0"/>
              </a:spcAft>
              <a:buFont typeface="Wingdings 3" charset="2"/>
              <a:buChar char=""/>
              <a:defRPr/>
            </a:pPr>
            <a:r>
              <a:rPr lang="en-US" altLang="zh-CN" dirty="0">
                <a:solidFill>
                  <a:schemeClr val="tx1">
                    <a:lumMod val="75000"/>
                    <a:lumOff val="25000"/>
                  </a:schemeClr>
                </a:solidFill>
              </a:rPr>
              <a:t>48</a:t>
            </a:r>
            <a:r>
              <a:rPr lang="zh-CN" altLang="zh-CN" dirty="0">
                <a:solidFill>
                  <a:schemeClr val="tx1">
                    <a:lumMod val="75000"/>
                    <a:lumOff val="25000"/>
                  </a:schemeClr>
                </a:solidFill>
              </a:rPr>
              <a:t>．</a:t>
            </a:r>
            <a:r>
              <a:rPr lang="en-US" altLang="zh-CN" dirty="0">
                <a:solidFill>
                  <a:schemeClr val="tx1">
                    <a:lumMod val="75000"/>
                    <a:lumOff val="25000"/>
                  </a:schemeClr>
                </a:solidFill>
              </a:rPr>
              <a:t>im2col</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功能：重调图像块为列。</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 = im2col(A,[m n],</a:t>
            </a:r>
            <a:r>
              <a:rPr lang="en-US" altLang="zh-CN" dirty="0" err="1">
                <a:solidFill>
                  <a:schemeClr val="tx1">
                    <a:lumMod val="75000"/>
                    <a:lumOff val="25000"/>
                  </a:schemeClr>
                </a:solidFill>
              </a:rPr>
              <a:t>block_type</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im2col(A,[m n])</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im2col(</a:t>
            </a:r>
            <a:r>
              <a:rPr lang="en-US" altLang="zh-CN" dirty="0" err="1">
                <a:solidFill>
                  <a:schemeClr val="tx1">
                    <a:lumMod val="75000"/>
                    <a:lumOff val="25000"/>
                  </a:schemeClr>
                </a:solidFill>
              </a:rPr>
              <a:t>A,'indexed</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p>
          <a:p>
            <a:pPr fontAlgn="auto">
              <a:spcAft>
                <a:spcPts val="0"/>
              </a:spcAft>
              <a:buFont typeface="Wingdings 3" charset="2"/>
              <a:buChar char=""/>
              <a:defRPr/>
            </a:pPr>
            <a:r>
              <a:rPr lang="en-US" altLang="zh-CN" dirty="0" err="1">
                <a:solidFill>
                  <a:schemeClr val="tx1">
                    <a:lumMod val="75000"/>
                    <a:lumOff val="25000"/>
                  </a:schemeClr>
                </a:solidFill>
              </a:rPr>
              <a:t>blkproc</a:t>
            </a:r>
            <a:r>
              <a:rPr lang="en-US" altLang="zh-CN" dirty="0">
                <a:solidFill>
                  <a:schemeClr val="tx1">
                    <a:lumMod val="75000"/>
                    <a:lumOff val="25000"/>
                  </a:schemeClr>
                </a:solidFill>
              </a:rPr>
              <a:t>, col2im, </a:t>
            </a:r>
            <a:r>
              <a:rPr lang="en-US" altLang="zh-CN" dirty="0" err="1">
                <a:solidFill>
                  <a:schemeClr val="tx1">
                    <a:lumMod val="75000"/>
                    <a:lumOff val="25000"/>
                  </a:schemeClr>
                </a:solidFill>
              </a:rPr>
              <a:t>colfilt</a:t>
            </a:r>
            <a:r>
              <a:rPr lang="en-US" altLang="zh-CN" dirty="0">
                <a:solidFill>
                  <a:schemeClr val="tx1">
                    <a:lumMod val="75000"/>
                    <a:lumOff val="25000"/>
                  </a:schemeClr>
                </a:solidFill>
              </a:rPr>
              <a:t>, </a:t>
            </a:r>
            <a:r>
              <a:rPr lang="en-US" altLang="zh-CN" dirty="0" err="1">
                <a:solidFill>
                  <a:schemeClr val="tx1">
                    <a:lumMod val="75000"/>
                    <a:lumOff val="25000"/>
                  </a:schemeClr>
                </a:solidFill>
              </a:rPr>
              <a:t>nlfilter</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900" y="103188"/>
            <a:ext cx="8524875" cy="5659437"/>
          </a:xfrm>
        </p:spPr>
        <p:txBody>
          <a:bodyPr rtlCol="0">
            <a:normAutofit fontScale="85000" lnSpcReduction="20000"/>
          </a:bodyPr>
          <a:lstStyle/>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49</a:t>
            </a: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im2double</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功能：转换图像矩阵为双精度型。</a:t>
            </a: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语法：</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I2 = im2double(I1)</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RGB2 = im2double(RGB1)</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BW2 = im2double(BW1)</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X2 = im2double(X1,'indexed')</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相关命令：</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double, im2uint8, uint8</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50</a:t>
            </a: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im2uint8</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功能：转换图像阵列为</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8 </a:t>
            </a: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位无符号整型。</a:t>
            </a: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语法：</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I2 = im2uint8(I1)</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RGB2 = im2uint8(RGB1)</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BW2 = im2uint8(BW1)</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X2 = im2uint8(X1,'indexed')</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indent="266700" algn="just" fontAlgn="auto">
              <a:spcAft>
                <a:spcPts val="0"/>
              </a:spcAft>
              <a:buFont typeface="Wingdings 3" charset="2"/>
              <a:buChar char=""/>
              <a:defRPr/>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相关命令：</a:t>
            </a:r>
          </a:p>
          <a:p>
            <a:pPr indent="266700" algn="just" fontAlgn="auto">
              <a:spcAft>
                <a:spcPts val="0"/>
              </a:spcAft>
              <a:buFont typeface="Wingdings 3" charset="2"/>
              <a:buChar char=""/>
              <a:defRPr/>
            </a:pP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im2uint16, double, im2double, uint8, </a:t>
            </a:r>
            <a:r>
              <a:rPr lang="en-US" altLang="zh-CN" kern="100" dirty="0" err="1">
                <a:solidFill>
                  <a:schemeClr val="tx1">
                    <a:lumMod val="75000"/>
                    <a:lumOff val="25000"/>
                  </a:schemeClr>
                </a:solidFill>
                <a:latin typeface="Times New Roman" panose="02020603050405020304" pitchFamily="18" charset="0"/>
                <a:ea typeface="宋体" panose="02010600030101010101" pitchFamily="2" charset="-122"/>
              </a:rPr>
              <a:t>imapprox</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 uint16</a:t>
            </a:r>
            <a:endParaRPr lang="zh-CN" altLang="zh-CN" kern="100" dirty="0">
              <a:solidFill>
                <a:schemeClr val="tx1">
                  <a:lumMod val="75000"/>
                  <a:lumOff val="25000"/>
                </a:schemeClr>
              </a:solidFill>
              <a:latin typeface="Times New Roman" panose="02020603050405020304" pitchFamily="18" charset="0"/>
              <a:ea typeface="宋体" panose="02010600030101010101" pitchFamily="2" charset="-122"/>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标题 1"/>
          <p:cNvSpPr>
            <a:spLocks noGrp="1"/>
          </p:cNvSpPr>
          <p:nvPr>
            <p:ph type="title"/>
          </p:nvPr>
        </p:nvSpPr>
        <p:spPr/>
        <p:txBody>
          <a:bodyPr/>
          <a:lstStyle/>
          <a:p>
            <a:r>
              <a:rPr lang="en-US" altLang="zh-CN" smtClean="0"/>
              <a:t>4.8 </a:t>
            </a:r>
            <a:r>
              <a:rPr lang="zh-CN" altLang="en-US" smtClean="0"/>
              <a:t>本章小结</a:t>
            </a:r>
            <a:br>
              <a:rPr lang="zh-CN" altLang="en-US" smtClean="0"/>
            </a:br>
            <a:endParaRPr lang="zh-CN" altLang="en-US" smtClean="0"/>
          </a:p>
        </p:txBody>
      </p:sp>
      <p:sp>
        <p:nvSpPr>
          <p:cNvPr id="130050" name="内容占位符 2"/>
          <p:cNvSpPr>
            <a:spLocks noGrp="1"/>
          </p:cNvSpPr>
          <p:nvPr>
            <p:ph idx="1"/>
          </p:nvPr>
        </p:nvSpPr>
        <p:spPr/>
        <p:txBody>
          <a:bodyPr/>
          <a:lstStyle/>
          <a:p>
            <a:r>
              <a:rPr lang="zh-CN" altLang="en-US" smtClean="0"/>
              <a:t>通过本章学习</a:t>
            </a:r>
            <a:r>
              <a:rPr lang="en-US" altLang="zh-CN" smtClean="0"/>
              <a:t>MATLAB</a:t>
            </a:r>
            <a:r>
              <a:rPr lang="zh-CN" altLang="en-US" smtClean="0"/>
              <a:t>，读者初步掌握了有关图像处理与图像分析的基本概念、基础理论和实用技术，了解和掌握图像处理的方法及手段，深刻体会到</a:t>
            </a:r>
            <a:r>
              <a:rPr lang="en-US" altLang="zh-CN" smtClean="0"/>
              <a:t>MATLAB</a:t>
            </a:r>
            <a:r>
              <a:rPr lang="zh-CN" altLang="en-US" smtClean="0"/>
              <a:t>是一款基于矩阵数学运算的仿真综合处理软件， 图像处理模块可以应用于航空，国防，影像通讯等各个图像处理应用方面。</a:t>
            </a:r>
            <a:r>
              <a:rPr lang="en-US" altLang="zh-CN" smtClean="0"/>
              <a:t>MATLAB</a:t>
            </a:r>
            <a:r>
              <a:rPr lang="zh-CN" altLang="en-US" smtClean="0"/>
              <a:t>提供的图像处理函数包括排列、变换和锐化等操作，同样利用这些函数能够完成裁减图像和尺寸变换等操作。 利用</a:t>
            </a:r>
            <a:r>
              <a:rPr lang="en-US" altLang="zh-CN" smtClean="0"/>
              <a:t>MATLAB</a:t>
            </a:r>
            <a:r>
              <a:rPr lang="zh-CN" altLang="en-US" smtClean="0"/>
              <a:t>的设计理念，用矩阵的运算出发，对图像进行处理，其中涵盖内容全面，能使我们对图像处理技术有一个更加深刻的认识，从本质出发看待问题。</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1"/>
          <p:cNvSpPr>
            <a:spLocks noGrp="1"/>
          </p:cNvSpPr>
          <p:nvPr>
            <p:ph type="title"/>
          </p:nvPr>
        </p:nvSpPr>
        <p:spPr/>
        <p:txBody>
          <a:bodyPr/>
          <a:lstStyle/>
          <a:p>
            <a:r>
              <a:rPr lang="en-US" altLang="zh-CN" b="1" smtClean="0"/>
              <a:t>4.9 </a:t>
            </a:r>
            <a:r>
              <a:rPr lang="zh-CN" altLang="zh-CN" b="1" smtClean="0"/>
              <a:t>习题</a:t>
            </a:r>
            <a:br>
              <a:rPr lang="zh-CN" altLang="zh-CN" b="1" smtClean="0"/>
            </a:br>
            <a:endParaRPr lang="zh-CN" altLang="en-US" smtClean="0"/>
          </a:p>
        </p:txBody>
      </p:sp>
      <p:sp>
        <p:nvSpPr>
          <p:cNvPr id="131074" name="内容占位符 2"/>
          <p:cNvSpPr>
            <a:spLocks noGrp="1"/>
          </p:cNvSpPr>
          <p:nvPr>
            <p:ph idx="1"/>
          </p:nvPr>
        </p:nvSpPr>
        <p:spPr/>
        <p:txBody>
          <a:bodyPr/>
          <a:lstStyle/>
          <a:p>
            <a:r>
              <a:rPr lang="zh-CN" altLang="en-US" smtClean="0"/>
              <a:t>（</a:t>
            </a:r>
            <a:r>
              <a:rPr lang="en-US" altLang="zh-CN" smtClean="0"/>
              <a:t>1</a:t>
            </a:r>
            <a:r>
              <a:rPr lang="zh-CN" altLang="en-US" smtClean="0"/>
              <a:t>）</a:t>
            </a:r>
            <a:endParaRPr lang="en-US" altLang="zh-CN" smtClean="0"/>
          </a:p>
          <a:p>
            <a:r>
              <a:rPr lang="zh-CN" altLang="zh-CN" smtClean="0"/>
              <a:t>采集一张格式为</a:t>
            </a:r>
            <a:r>
              <a:rPr lang="en-US" altLang="zh-CN" smtClean="0"/>
              <a:t>*.jpg</a:t>
            </a:r>
            <a:r>
              <a:rPr lang="zh-CN" altLang="zh-CN" smtClean="0"/>
              <a:t>的图像，用</a:t>
            </a:r>
            <a:r>
              <a:rPr lang="en-US" altLang="zh-CN" smtClean="0"/>
              <a:t>MATLAB</a:t>
            </a:r>
            <a:r>
              <a:rPr lang="zh-CN" altLang="zh-CN" smtClean="0"/>
              <a:t>的</a:t>
            </a:r>
            <a:r>
              <a:rPr lang="en-US" altLang="zh-CN" smtClean="0"/>
              <a:t>imread</a:t>
            </a:r>
            <a:r>
              <a:rPr lang="zh-CN" altLang="zh-CN" smtClean="0"/>
              <a:t>函数读入图像文件，并用</a:t>
            </a:r>
            <a:r>
              <a:rPr lang="en-US" altLang="zh-CN" smtClean="0"/>
              <a:t>image</a:t>
            </a:r>
            <a:r>
              <a:rPr lang="zh-CN" altLang="zh-CN" smtClean="0"/>
              <a:t>函数显示图像。</a:t>
            </a:r>
          </a:p>
          <a:p>
            <a:r>
              <a:rPr lang="zh-CN" altLang="zh-CN" smtClean="0"/>
              <a:t>解题提示：</a:t>
            </a:r>
          </a:p>
          <a:p>
            <a:r>
              <a:rPr lang="en-US" altLang="zh-CN" smtClean="0"/>
              <a:t>&gt;&gt; i=imread('eee.jpg'); </a:t>
            </a:r>
            <a:endParaRPr lang="zh-CN" altLang="zh-CN" smtClean="0"/>
          </a:p>
          <a:p>
            <a:r>
              <a:rPr lang="en-US" altLang="zh-CN" smtClean="0"/>
              <a:t>&gt;&gt; image(i) </a:t>
            </a:r>
            <a:endParaRPr lang="zh-CN" altLang="zh-CN" smtClean="0"/>
          </a:p>
          <a:p>
            <a:r>
              <a:rPr lang="zh-CN" altLang="zh-CN" smtClean="0"/>
              <a:t>显示的图像为：</a:t>
            </a:r>
          </a:p>
          <a:p>
            <a:endParaRPr lang="zh-CN" altLang="en-US" smtClean="0"/>
          </a:p>
        </p:txBody>
      </p:sp>
      <p:pic>
        <p:nvPicPr>
          <p:cNvPr id="131075" name="图片 3" descr="C:\Users\zgs\AppData\Roaming\Tencent\Users\416257531\QQ\WinTemp\RichOle\F35@1FG1]36EX0_]%D[J3D4.jpg"/>
          <p:cNvPicPr>
            <a:picLocks noChangeAspect="1" noChangeArrowheads="1"/>
          </p:cNvPicPr>
          <p:nvPr/>
        </p:nvPicPr>
        <p:blipFill>
          <a:blip r:embed="rId2" r:link="rId3"/>
          <a:srcRect/>
          <a:stretch>
            <a:fillRect/>
          </a:stretch>
        </p:blipFill>
        <p:spPr bwMode="auto">
          <a:xfrm>
            <a:off x="4279900" y="2730500"/>
            <a:ext cx="4394200" cy="3643313"/>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内容占位符 2"/>
          <p:cNvSpPr>
            <a:spLocks noGrp="1"/>
          </p:cNvSpPr>
          <p:nvPr>
            <p:ph idx="1"/>
          </p:nvPr>
        </p:nvSpPr>
        <p:spPr>
          <a:xfrm>
            <a:off x="334963" y="522288"/>
            <a:ext cx="8596312" cy="3881437"/>
          </a:xfrm>
        </p:spPr>
        <p:txBody>
          <a:bodyPr/>
          <a:lstStyle/>
          <a:p>
            <a:r>
              <a:rPr lang="zh-CN" altLang="en-US" smtClean="0"/>
              <a:t>（</a:t>
            </a:r>
            <a:r>
              <a:rPr lang="en-US" altLang="zh-CN" smtClean="0"/>
              <a:t>2</a:t>
            </a:r>
            <a:r>
              <a:rPr lang="zh-CN" altLang="en-US" smtClean="0"/>
              <a:t>）</a:t>
            </a:r>
            <a:endParaRPr lang="en-US" altLang="zh-CN" smtClean="0"/>
          </a:p>
          <a:p>
            <a:r>
              <a:rPr lang="zh-CN" altLang="zh-CN" smtClean="0"/>
              <a:t>试编写一</a:t>
            </a:r>
            <a:r>
              <a:rPr lang="en-US" altLang="zh-CN" smtClean="0"/>
              <a:t>M</a:t>
            </a:r>
            <a:r>
              <a:rPr lang="zh-CN" altLang="zh-CN" smtClean="0"/>
              <a:t>文件，对采集的图像进行最近邻插值，并且显示出来与原图像进行对比。</a:t>
            </a:r>
          </a:p>
          <a:p>
            <a:r>
              <a:rPr lang="zh-CN" altLang="zh-CN" smtClean="0"/>
              <a:t>解题提示：</a:t>
            </a:r>
          </a:p>
          <a:p>
            <a:r>
              <a:rPr lang="en-US" altLang="zh-CN" smtClean="0"/>
              <a:t>&gt;&gt; j=imresize(i,2,'nearest'); </a:t>
            </a:r>
            <a:endParaRPr lang="zh-CN" altLang="zh-CN" smtClean="0"/>
          </a:p>
          <a:p>
            <a:r>
              <a:rPr lang="en-US" altLang="zh-CN" smtClean="0"/>
              <a:t>&gt;&gt; subplot(1,2,1),image(i),title('</a:t>
            </a:r>
            <a:r>
              <a:rPr lang="zh-CN" altLang="zh-CN" smtClean="0"/>
              <a:t>原图</a:t>
            </a:r>
            <a:r>
              <a:rPr lang="en-US" altLang="zh-CN" smtClean="0"/>
              <a:t>'), subplot(1,2,2),image(j),title('</a:t>
            </a:r>
            <a:r>
              <a:rPr lang="zh-CN" altLang="zh-CN" smtClean="0"/>
              <a:t>最近邻</a:t>
            </a:r>
            <a:r>
              <a:rPr lang="en-US" altLang="zh-CN" smtClean="0"/>
              <a:t>')</a:t>
            </a:r>
            <a:endParaRPr lang="zh-CN" altLang="zh-CN" smtClean="0"/>
          </a:p>
          <a:p>
            <a:r>
              <a:rPr lang="zh-CN" altLang="zh-CN" smtClean="0"/>
              <a:t>显示的图像为：</a:t>
            </a:r>
            <a:endParaRPr lang="zh-CN" altLang="en-US" smtClean="0"/>
          </a:p>
        </p:txBody>
      </p:sp>
      <p:pic>
        <p:nvPicPr>
          <p:cNvPr id="132098" name="图片 3" descr="C:\Users\zgs\AppData\Roaming\Tencent\Users\416257531\QQ\WinTemp\RichOle\Z1E5KLUQGRIVQ4(X)O158RN.jpg"/>
          <p:cNvPicPr>
            <a:picLocks noChangeAspect="1" noChangeArrowheads="1"/>
          </p:cNvPicPr>
          <p:nvPr/>
        </p:nvPicPr>
        <p:blipFill>
          <a:blip r:embed="rId2" r:link="rId3"/>
          <a:srcRect/>
          <a:stretch>
            <a:fillRect/>
          </a:stretch>
        </p:blipFill>
        <p:spPr bwMode="auto">
          <a:xfrm>
            <a:off x="4213225" y="2894013"/>
            <a:ext cx="6061075" cy="3506787"/>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8800" y="584200"/>
            <a:ext cx="8715375" cy="5969000"/>
          </a:xfrm>
        </p:spPr>
        <p:txBody>
          <a:bodyPr rtlCol="0">
            <a:normAutofit fontScale="85000" lnSpcReduction="20000"/>
          </a:bodyPr>
          <a:lstStyle/>
          <a:p>
            <a:pPr fontAlgn="auto">
              <a:spcAft>
                <a:spcPts val="0"/>
              </a:spcAft>
              <a:buFont typeface="Wingdings 3" charset="2"/>
              <a:buChar char=""/>
              <a:defRPr/>
            </a:pPr>
            <a:r>
              <a:rPr lang="zh-CN" altLang="en-US" dirty="0" smtClean="0">
                <a:solidFill>
                  <a:schemeClr val="tx1">
                    <a:lumMod val="75000"/>
                    <a:lumOff val="25000"/>
                  </a:schemeClr>
                </a:solidFill>
              </a:rPr>
              <a:t>（</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a:t>
            </a:r>
            <a:r>
              <a:rPr lang="zh-CN" altLang="zh-CN" dirty="0">
                <a:solidFill>
                  <a:schemeClr val="tx1">
                    <a:lumMod val="75000"/>
                    <a:lumOff val="25000"/>
                  </a:schemeClr>
                </a:solidFill>
              </a:rPr>
              <a:t>编写程序，对采集的图像进行最近邻插值。</a:t>
            </a:r>
          </a:p>
          <a:p>
            <a:pPr fontAlgn="auto">
              <a:spcAft>
                <a:spcPts val="0"/>
              </a:spcAft>
              <a:buFont typeface="Wingdings 3" charset="2"/>
              <a:buChar char=""/>
              <a:defRPr/>
            </a:pPr>
            <a:r>
              <a:rPr lang="zh-CN" altLang="zh-CN" dirty="0">
                <a:solidFill>
                  <a:schemeClr val="tx1">
                    <a:lumMod val="75000"/>
                    <a:lumOff val="25000"/>
                  </a:schemeClr>
                </a:solidFill>
              </a:rPr>
              <a:t>解题提示：</a:t>
            </a:r>
          </a:p>
          <a:p>
            <a:pPr fontAlgn="auto">
              <a:spcAft>
                <a:spcPts val="0"/>
              </a:spcAft>
              <a:buFont typeface="Wingdings 3" charset="2"/>
              <a:buChar char=""/>
              <a:defRPr/>
            </a:pPr>
            <a:r>
              <a:rPr lang="en-US" altLang="zh-CN" dirty="0">
                <a:solidFill>
                  <a:schemeClr val="tx1">
                    <a:lumMod val="75000"/>
                    <a:lumOff val="25000"/>
                  </a:schemeClr>
                </a:solidFill>
              </a:rPr>
              <a:t>&gt;&gt; [</a:t>
            </a:r>
            <a:r>
              <a:rPr lang="en-US" altLang="zh-CN" dirty="0" err="1">
                <a:solidFill>
                  <a:schemeClr val="tx1">
                    <a:lumMod val="75000"/>
                    <a:lumOff val="25000"/>
                  </a:schemeClr>
                </a:solidFill>
              </a:rPr>
              <a:t>r,c</a:t>
            </a:r>
            <a:r>
              <a:rPr lang="en-US" altLang="zh-CN" dirty="0">
                <a:solidFill>
                  <a:schemeClr val="tx1">
                    <a:lumMod val="75000"/>
                    <a:lumOff val="25000"/>
                  </a:schemeClr>
                </a:solidFill>
              </a:rPr>
              <a:t>]=size('eee.jpg')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&gt;&gt;  for </a:t>
            </a:r>
            <a:r>
              <a:rPr lang="en-US" altLang="zh-CN" dirty="0" err="1">
                <a:solidFill>
                  <a:schemeClr val="tx1">
                    <a:lumMod val="75000"/>
                    <a:lumOff val="25000"/>
                  </a:schemeClr>
                </a:solidFill>
              </a:rPr>
              <a:t>i</a:t>
            </a:r>
            <a:r>
              <a:rPr lang="en-US" altLang="zh-CN" dirty="0">
                <a:solidFill>
                  <a:schemeClr val="tx1">
                    <a:lumMod val="75000"/>
                    <a:lumOff val="25000"/>
                  </a:schemeClr>
                </a:solidFill>
              </a:rPr>
              <a:t>=1:r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for j=1:c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B(i,2*j)=</a:t>
            </a:r>
            <a:r>
              <a:rPr lang="en-US" altLang="zh-CN" dirty="0" err="1">
                <a:solidFill>
                  <a:schemeClr val="tx1">
                    <a:lumMod val="75000"/>
                    <a:lumOff val="25000"/>
                  </a:schemeClr>
                </a:solidFill>
              </a:rPr>
              <a:t>eee</a:t>
            </a:r>
            <a:r>
              <a:rPr lang="en-US" altLang="zh-CN" dirty="0">
                <a:solidFill>
                  <a:schemeClr val="tx1">
                    <a:lumMod val="75000"/>
                    <a:lumOff val="25000"/>
                  </a:schemeClr>
                </a:solidFill>
              </a:rPr>
              <a:t>(</a:t>
            </a:r>
            <a:r>
              <a:rPr lang="en-US" altLang="zh-CN" dirty="0" err="1">
                <a:solidFill>
                  <a:schemeClr val="tx1">
                    <a:lumMod val="75000"/>
                    <a:lumOff val="25000"/>
                  </a:schemeClr>
                </a:solidFill>
              </a:rPr>
              <a:t>i,j</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B(i,2*j-1)=</a:t>
            </a:r>
            <a:r>
              <a:rPr lang="en-US" altLang="zh-CN" dirty="0" err="1">
                <a:solidFill>
                  <a:schemeClr val="tx1">
                    <a:lumMod val="75000"/>
                    <a:lumOff val="25000"/>
                  </a:schemeClr>
                </a:solidFill>
              </a:rPr>
              <a:t>eee</a:t>
            </a:r>
            <a:r>
              <a:rPr lang="en-US" altLang="zh-CN" dirty="0">
                <a:solidFill>
                  <a:schemeClr val="tx1">
                    <a:lumMod val="75000"/>
                    <a:lumOff val="25000"/>
                  </a:schemeClr>
                </a:solidFill>
              </a:rPr>
              <a:t>(</a:t>
            </a:r>
            <a:r>
              <a:rPr lang="en-US" altLang="zh-CN" dirty="0" err="1">
                <a:solidFill>
                  <a:schemeClr val="tx1">
                    <a:lumMod val="75000"/>
                    <a:lumOff val="25000"/>
                  </a:schemeClr>
                </a:solidFill>
              </a:rPr>
              <a:t>i,j</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end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end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for </a:t>
            </a:r>
            <a:r>
              <a:rPr lang="en-US" altLang="zh-CN" dirty="0" err="1">
                <a:solidFill>
                  <a:schemeClr val="tx1">
                    <a:lumMod val="75000"/>
                    <a:lumOff val="25000"/>
                  </a:schemeClr>
                </a:solidFill>
              </a:rPr>
              <a:t>i</a:t>
            </a:r>
            <a:r>
              <a:rPr lang="en-US" altLang="zh-CN" dirty="0">
                <a:solidFill>
                  <a:schemeClr val="tx1">
                    <a:lumMod val="75000"/>
                    <a:lumOff val="25000"/>
                  </a:schemeClr>
                </a:solidFill>
              </a:rPr>
              <a:t>=1:r        </a:t>
            </a:r>
            <a:endParaRPr lang="zh-CN" altLang="zh-CN" dirty="0">
              <a:solidFill>
                <a:schemeClr val="tx1">
                  <a:lumMod val="75000"/>
                  <a:lumOff val="25000"/>
                </a:schemeClr>
              </a:solidFill>
            </a:endParaRPr>
          </a:p>
          <a:p>
            <a:pPr fontAlgn="auto">
              <a:spcAft>
                <a:spcPts val="0"/>
              </a:spcAft>
              <a:buFont typeface="Wingdings 3" charset="2"/>
              <a:buChar char=""/>
              <a:defRPr/>
            </a:pPr>
            <a:r>
              <a:rPr lang="nb-NO" altLang="zh-CN" dirty="0">
                <a:solidFill>
                  <a:schemeClr val="tx1">
                    <a:lumMod val="75000"/>
                    <a:lumOff val="25000"/>
                  </a:schemeClr>
                </a:solidFill>
              </a:rPr>
              <a:t> for j=1:2*c            </a:t>
            </a:r>
            <a:endParaRPr lang="zh-CN" altLang="zh-CN" dirty="0">
              <a:solidFill>
                <a:schemeClr val="tx1">
                  <a:lumMod val="75000"/>
                  <a:lumOff val="25000"/>
                </a:schemeClr>
              </a:solidFill>
            </a:endParaRPr>
          </a:p>
          <a:p>
            <a:pPr fontAlgn="auto">
              <a:spcAft>
                <a:spcPts val="0"/>
              </a:spcAft>
              <a:buFont typeface="Wingdings 3" charset="2"/>
              <a:buChar char=""/>
              <a:defRPr/>
            </a:pPr>
            <a:r>
              <a:rPr lang="nb-NO" altLang="zh-CN" dirty="0">
                <a:solidFill>
                  <a:schemeClr val="tx1">
                    <a:lumMod val="75000"/>
                    <a:lumOff val="25000"/>
                  </a:schemeClr>
                </a:solidFill>
              </a:rPr>
              <a:t> C(2*i,j)=B(i,j);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C(2*i-1,j)=B(</a:t>
            </a:r>
            <a:r>
              <a:rPr lang="en-US" altLang="zh-CN" dirty="0" err="1">
                <a:solidFill>
                  <a:schemeClr val="tx1">
                    <a:lumMod val="75000"/>
                    <a:lumOff val="25000"/>
                  </a:schemeClr>
                </a:solidFill>
              </a:rPr>
              <a:t>i,j</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end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end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subplot(1,2,1);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&gt;&gt; </a:t>
            </a:r>
            <a:r>
              <a:rPr lang="en-US" altLang="zh-CN" dirty="0" err="1">
                <a:solidFill>
                  <a:schemeClr val="tx1">
                    <a:lumMod val="75000"/>
                    <a:lumOff val="25000"/>
                  </a:schemeClr>
                </a:solidFill>
              </a:rPr>
              <a:t>imshow</a:t>
            </a:r>
            <a:r>
              <a:rPr lang="en-US" altLang="zh-CN" dirty="0">
                <a:solidFill>
                  <a:schemeClr val="tx1">
                    <a:lumMod val="75000"/>
                    <a:lumOff val="25000"/>
                  </a:schemeClr>
                </a:solidFill>
              </a:rPr>
              <a:t>(</a:t>
            </a:r>
            <a:r>
              <a:rPr lang="en-US" altLang="zh-CN" dirty="0" err="1">
                <a:solidFill>
                  <a:schemeClr val="tx1">
                    <a:lumMod val="75000"/>
                    <a:lumOff val="25000"/>
                  </a:schemeClr>
                </a:solidFill>
              </a:rPr>
              <a:t>eee</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&gt;&gt; subplot(1,2,2);</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&gt;&gt; </a:t>
            </a:r>
            <a:r>
              <a:rPr lang="en-US" altLang="zh-CN" dirty="0" err="1">
                <a:solidFill>
                  <a:schemeClr val="tx1">
                    <a:lumMod val="75000"/>
                    <a:lumOff val="25000"/>
                  </a:schemeClr>
                </a:solidFill>
              </a:rPr>
              <a:t>imshow</a:t>
            </a:r>
            <a:r>
              <a:rPr lang="en-US" altLang="zh-CN" dirty="0">
                <a:solidFill>
                  <a:schemeClr val="tx1">
                    <a:lumMod val="75000"/>
                    <a:lumOff val="25000"/>
                  </a:schemeClr>
                </a:solidFill>
              </a:rPr>
              <a:t>(C) </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pic>
        <p:nvPicPr>
          <p:cNvPr id="133122" name="图片 3" descr="C:\Users\zgs\AppData\Roaming\Tencent\Users\416257531\QQ\WinTemp\RichOle\OPJ2N6)DU8DJHGPGX{$RKGL.jpg"/>
          <p:cNvPicPr>
            <a:picLocks noChangeAspect="1" noChangeArrowheads="1"/>
          </p:cNvPicPr>
          <p:nvPr/>
        </p:nvPicPr>
        <p:blipFill>
          <a:blip r:embed="rId2" r:link="rId3"/>
          <a:srcRect/>
          <a:stretch>
            <a:fillRect/>
          </a:stretch>
        </p:blipFill>
        <p:spPr bwMode="auto">
          <a:xfrm>
            <a:off x="4273550" y="1136650"/>
            <a:ext cx="5543550" cy="518795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9900" y="457201"/>
            <a:ext cx="8804102" cy="5495262"/>
          </a:xfrm>
        </p:spPr>
        <p:txBody>
          <a:bodyPr numCol="2" rtlCol="0">
            <a:normAutofit/>
          </a:bodyPr>
          <a:lstStyle/>
          <a:p>
            <a:pPr fontAlgn="auto">
              <a:spcAft>
                <a:spcPts val="0"/>
              </a:spcAft>
              <a:buFont typeface="Wingdings 3" charset="2"/>
              <a:buChar char=""/>
              <a:defRPr/>
            </a:pPr>
            <a:r>
              <a:rPr lang="zh-CN" altLang="en-US" dirty="0" smtClean="0">
                <a:solidFill>
                  <a:schemeClr val="tx1">
                    <a:lumMod val="75000"/>
                    <a:lumOff val="25000"/>
                  </a:schemeClr>
                </a:solidFill>
              </a:rPr>
              <a:t>（</a:t>
            </a:r>
            <a:r>
              <a:rPr lang="en-US" altLang="zh-CN" dirty="0" smtClean="0">
                <a:solidFill>
                  <a:schemeClr val="tx1">
                    <a:lumMod val="75000"/>
                    <a:lumOff val="25000"/>
                  </a:schemeClr>
                </a:solidFill>
              </a:rPr>
              <a:t>4</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MATLAB </a:t>
            </a:r>
            <a:r>
              <a:rPr lang="zh-CN" altLang="zh-CN" dirty="0">
                <a:solidFill>
                  <a:schemeClr val="tx1">
                    <a:lumMod val="75000"/>
                    <a:lumOff val="25000"/>
                  </a:schemeClr>
                </a:solidFill>
              </a:rPr>
              <a:t>可以将图像数据进行压缩处理，分析下面的代码说明压缩的原理代码。</a:t>
            </a:r>
          </a:p>
          <a:p>
            <a:pPr fontAlgn="auto">
              <a:spcAft>
                <a:spcPts val="0"/>
              </a:spcAft>
              <a:buFont typeface="Wingdings 3" charset="2"/>
              <a:buChar char=""/>
              <a:defRPr/>
            </a:pPr>
            <a:r>
              <a:rPr lang="en-US" altLang="zh-CN" dirty="0">
                <a:solidFill>
                  <a:schemeClr val="tx1">
                    <a:lumMod val="75000"/>
                    <a:lumOff val="25000"/>
                  </a:schemeClr>
                </a:solidFill>
              </a:rPr>
              <a:t>I = </a:t>
            </a:r>
            <a:r>
              <a:rPr lang="en-US" altLang="zh-CN" dirty="0" err="1">
                <a:solidFill>
                  <a:schemeClr val="tx1">
                    <a:lumMod val="75000"/>
                    <a:lumOff val="25000"/>
                  </a:schemeClr>
                </a:solidFill>
              </a:rPr>
              <a:t>imread</a:t>
            </a:r>
            <a:r>
              <a:rPr lang="en-US" altLang="zh-CN" dirty="0">
                <a:solidFill>
                  <a:schemeClr val="tx1">
                    <a:lumMod val="75000"/>
                    <a:lumOff val="25000"/>
                  </a:schemeClr>
                </a:solidFill>
              </a:rPr>
              <a:t>('</a:t>
            </a:r>
            <a:r>
              <a:rPr lang="en-US" altLang="zh-CN" dirty="0" err="1">
                <a:solidFill>
                  <a:schemeClr val="tx1">
                    <a:lumMod val="75000"/>
                    <a:lumOff val="25000"/>
                  </a:schemeClr>
                </a:solidFill>
              </a:rPr>
              <a:t>cameraman.tif</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I = im2double(I);</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T = </a:t>
            </a:r>
            <a:r>
              <a:rPr lang="en-US" altLang="zh-CN" dirty="0" err="1">
                <a:solidFill>
                  <a:schemeClr val="tx1">
                    <a:lumMod val="75000"/>
                    <a:lumOff val="25000"/>
                  </a:schemeClr>
                </a:solidFill>
              </a:rPr>
              <a:t>dctmtx</a:t>
            </a:r>
            <a:r>
              <a:rPr lang="en-US" altLang="zh-CN" dirty="0">
                <a:solidFill>
                  <a:schemeClr val="tx1">
                    <a:lumMod val="75000"/>
                    <a:lumOff val="25000"/>
                  </a:schemeClr>
                </a:solidFill>
              </a:rPr>
              <a:t>(8);</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blkproc</a:t>
            </a:r>
            <a:r>
              <a:rPr lang="en-US" altLang="zh-CN" dirty="0">
                <a:solidFill>
                  <a:schemeClr val="tx1">
                    <a:lumMod val="75000"/>
                    <a:lumOff val="25000"/>
                  </a:schemeClr>
                </a:solidFill>
              </a:rPr>
              <a:t>(I,[8 8],'P1*x*P2',T,T');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mask =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1 1 1 1 0 0 0 0</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1 1 1 0 0 0 0 0</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1 1 0 0 0 0 0 0</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1 0 0 0 0 0 0 0</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0 0 0 0 0 0 0 0</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0 0 0 0 0 0 0 0</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0 0 0 0 0 0 0 0</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0 0 0 0 0 0 0 0</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B2 = </a:t>
            </a:r>
            <a:r>
              <a:rPr lang="en-US" altLang="zh-CN" dirty="0" err="1">
                <a:solidFill>
                  <a:schemeClr val="tx1">
                    <a:lumMod val="75000"/>
                    <a:lumOff val="25000"/>
                  </a:schemeClr>
                </a:solidFill>
              </a:rPr>
              <a:t>blkproc</a:t>
            </a:r>
            <a:r>
              <a:rPr lang="en-US" altLang="zh-CN" dirty="0">
                <a:solidFill>
                  <a:schemeClr val="tx1">
                    <a:lumMod val="75000"/>
                    <a:lumOff val="25000"/>
                  </a:schemeClr>
                </a:solidFill>
              </a:rPr>
              <a:t>(B,[8 8],'P1.*</a:t>
            </a:r>
            <a:r>
              <a:rPr lang="en-US" altLang="zh-CN" dirty="0" err="1">
                <a:solidFill>
                  <a:schemeClr val="tx1">
                    <a:lumMod val="75000"/>
                    <a:lumOff val="25000"/>
                  </a:schemeClr>
                </a:solidFill>
              </a:rPr>
              <a:t>x',mask</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I2 = </a:t>
            </a:r>
            <a:r>
              <a:rPr lang="en-US" altLang="zh-CN" dirty="0" err="1">
                <a:solidFill>
                  <a:schemeClr val="tx1">
                    <a:lumMod val="75000"/>
                    <a:lumOff val="25000"/>
                  </a:schemeClr>
                </a:solidFill>
              </a:rPr>
              <a:t>blkproc</a:t>
            </a:r>
            <a:r>
              <a:rPr lang="en-US" altLang="zh-CN" dirty="0">
                <a:solidFill>
                  <a:schemeClr val="tx1">
                    <a:lumMod val="75000"/>
                    <a:lumOff val="25000"/>
                  </a:schemeClr>
                </a:solidFill>
              </a:rPr>
              <a:t>(B2,[8 8],'P1*x*P2',T',T);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err="1">
                <a:solidFill>
                  <a:schemeClr val="tx1">
                    <a:lumMod val="75000"/>
                    <a:lumOff val="25000"/>
                  </a:schemeClr>
                </a:solidFill>
              </a:rPr>
              <a:t>imshow</a:t>
            </a:r>
            <a:r>
              <a:rPr lang="en-US" altLang="zh-CN" dirty="0">
                <a:solidFill>
                  <a:schemeClr val="tx1">
                    <a:lumMod val="75000"/>
                    <a:lumOff val="25000"/>
                  </a:schemeClr>
                </a:solidFill>
              </a:rPr>
              <a:t>(I),</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figure, </a:t>
            </a:r>
            <a:r>
              <a:rPr lang="en-US" altLang="zh-CN" dirty="0" err="1">
                <a:solidFill>
                  <a:schemeClr val="tx1">
                    <a:lumMod val="75000"/>
                    <a:lumOff val="25000"/>
                  </a:schemeClr>
                </a:solidFill>
              </a:rPr>
              <a:t>imshow</a:t>
            </a:r>
            <a:r>
              <a:rPr lang="en-US" altLang="zh-CN" dirty="0">
                <a:solidFill>
                  <a:schemeClr val="tx1">
                    <a:lumMod val="75000"/>
                    <a:lumOff val="25000"/>
                  </a:schemeClr>
                </a:solidFill>
              </a:rPr>
              <a:t>(I2)</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内容占位符 2"/>
          <p:cNvSpPr>
            <a:spLocks noGrp="1"/>
          </p:cNvSpPr>
          <p:nvPr>
            <p:ph idx="1"/>
          </p:nvPr>
        </p:nvSpPr>
        <p:spPr>
          <a:xfrm>
            <a:off x="614363" y="941388"/>
            <a:ext cx="8596312" cy="3881437"/>
          </a:xfrm>
        </p:spPr>
        <p:txBody>
          <a:bodyPr/>
          <a:lstStyle/>
          <a:p>
            <a:r>
              <a:rPr lang="zh-CN" altLang="en-US" smtClean="0"/>
              <a:t>（</a:t>
            </a:r>
            <a:r>
              <a:rPr lang="en-US" altLang="zh-CN" smtClean="0"/>
              <a:t>5</a:t>
            </a:r>
            <a:r>
              <a:rPr lang="zh-CN" altLang="en-US" smtClean="0"/>
              <a:t>）</a:t>
            </a:r>
            <a:r>
              <a:rPr lang="zh-CN" altLang="zh-CN" smtClean="0"/>
              <a:t>怎样可以自动获得由鼠标在图像上任意指定的两相素点之间的距离？</a:t>
            </a:r>
          </a:p>
          <a:p>
            <a:endParaRPr lang="zh-CN" alt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内容占位符 2"/>
          <p:cNvSpPr>
            <a:spLocks noGrp="1"/>
          </p:cNvSpPr>
          <p:nvPr>
            <p:ph idx="1"/>
          </p:nvPr>
        </p:nvSpPr>
        <p:spPr>
          <a:xfrm>
            <a:off x="576263" y="457200"/>
            <a:ext cx="8596312" cy="5267325"/>
          </a:xfrm>
        </p:spPr>
        <p:txBody>
          <a:bodyPr/>
          <a:lstStyle/>
          <a:p>
            <a:r>
              <a:rPr lang="en-US" altLang="zh-CN" smtClean="0"/>
              <a:t>【</a:t>
            </a:r>
            <a:r>
              <a:rPr lang="zh-CN" altLang="en-US" smtClean="0"/>
              <a:t>例</a:t>
            </a:r>
            <a:r>
              <a:rPr lang="en-US" altLang="zh-CN" smtClean="0"/>
              <a:t>4-4】</a:t>
            </a:r>
            <a:r>
              <a:rPr lang="zh-CN" altLang="en-US" smtClean="0"/>
              <a:t>绘制正弦曲线</a:t>
            </a:r>
          </a:p>
          <a:p>
            <a:r>
              <a:rPr lang="zh-CN" altLang="en-US" smtClean="0"/>
              <a:t>解：在命令窗口输入以下命令：</a:t>
            </a:r>
          </a:p>
          <a:p>
            <a:r>
              <a:rPr lang="en-US" altLang="zh-CN" smtClean="0"/>
              <a:t>&gt;&gt;x=linspace(0, 2*pi, 100); % 100</a:t>
            </a:r>
            <a:r>
              <a:rPr lang="zh-CN" altLang="en-US" smtClean="0"/>
              <a:t>个点的</a:t>
            </a:r>
            <a:r>
              <a:rPr lang="en-US" altLang="zh-CN" smtClean="0"/>
              <a:t>x</a:t>
            </a:r>
            <a:r>
              <a:rPr lang="zh-CN" altLang="en-US" smtClean="0"/>
              <a:t>坐标 </a:t>
            </a:r>
          </a:p>
          <a:p>
            <a:r>
              <a:rPr lang="en-US" altLang="zh-CN" smtClean="0"/>
              <a:t>&gt;&gt;y=sin(x); % </a:t>
            </a:r>
            <a:r>
              <a:rPr lang="zh-CN" altLang="en-US" smtClean="0"/>
              <a:t>对应的</a:t>
            </a:r>
            <a:r>
              <a:rPr lang="en-US" altLang="zh-CN" smtClean="0"/>
              <a:t>y</a:t>
            </a:r>
            <a:r>
              <a:rPr lang="zh-CN" altLang="en-US" smtClean="0"/>
              <a:t>坐标 </a:t>
            </a:r>
          </a:p>
          <a:p>
            <a:r>
              <a:rPr lang="en-US" altLang="zh-CN" smtClean="0"/>
              <a:t>&gt;&gt;plot(x, sin(x), x, cos(x)); </a:t>
            </a:r>
          </a:p>
          <a:p>
            <a:r>
              <a:rPr lang="zh-CN" altLang="en-US" smtClean="0"/>
              <a:t>运行以上程序代码后，得到如图</a:t>
            </a:r>
            <a:r>
              <a:rPr lang="en-US" altLang="zh-CN" smtClean="0"/>
              <a:t>4-4</a:t>
            </a:r>
            <a:r>
              <a:rPr lang="zh-CN" altLang="en-US" smtClean="0"/>
              <a:t>的图形：</a:t>
            </a:r>
          </a:p>
          <a:p>
            <a:endParaRPr lang="zh-CN" altLang="en-US" smtClean="0"/>
          </a:p>
        </p:txBody>
      </p:sp>
      <p:pic>
        <p:nvPicPr>
          <p:cNvPr id="29698" name="图片 3" descr="a2"/>
          <p:cNvPicPr>
            <a:picLocks noChangeAspect="1" noChangeArrowheads="1"/>
          </p:cNvPicPr>
          <p:nvPr/>
        </p:nvPicPr>
        <p:blipFill>
          <a:blip r:embed="rId2"/>
          <a:srcRect l="8235" t="5533" r="6413" b="6172"/>
          <a:stretch>
            <a:fillRect/>
          </a:stretch>
        </p:blipFill>
        <p:spPr bwMode="auto">
          <a:xfrm>
            <a:off x="700088" y="3090863"/>
            <a:ext cx="3160712" cy="2333625"/>
          </a:xfrm>
          <a:prstGeom prst="rect">
            <a:avLst/>
          </a:prstGeom>
          <a:noFill/>
          <a:ln w="9525">
            <a:noFill/>
            <a:miter lim="800000"/>
            <a:headEnd/>
            <a:tailEnd/>
          </a:ln>
        </p:spPr>
      </p:pic>
      <p:sp>
        <p:nvSpPr>
          <p:cNvPr id="29699" name="文本框 4"/>
          <p:cNvSpPr txBox="1">
            <a:spLocks noChangeArrowheads="1"/>
          </p:cNvSpPr>
          <p:nvPr/>
        </p:nvSpPr>
        <p:spPr bwMode="auto">
          <a:xfrm>
            <a:off x="1130300" y="5842000"/>
            <a:ext cx="24765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4-4 </a:t>
            </a:r>
            <a:r>
              <a:rPr lang="zh-CN" altLang="zh-CN">
                <a:latin typeface="Trebuchet MS" pitchFamily="34" charset="0"/>
                <a:ea typeface="华文新魏" pitchFamily="2" charset="-122"/>
              </a:rPr>
              <a:t>多条曲线</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1"/>
          </p:nvPr>
        </p:nvSpPr>
        <p:spPr>
          <a:xfrm>
            <a:off x="677863" y="825500"/>
            <a:ext cx="8596312" cy="5216525"/>
          </a:xfrm>
        </p:spPr>
        <p:txBody>
          <a:bodyPr/>
          <a:lstStyle/>
          <a:p>
            <a:r>
              <a:rPr lang="zh-CN" altLang="en-US" smtClean="0"/>
              <a:t>若要改变颜色，在坐标对后面加上相关字串即可，相关颜色符号含义见下表</a:t>
            </a:r>
            <a:r>
              <a:rPr lang="en-US" altLang="zh-CN" smtClean="0"/>
              <a:t>4-1</a:t>
            </a:r>
            <a:r>
              <a:rPr lang="zh-CN" altLang="en-US" smtClean="0"/>
              <a:t>。</a:t>
            </a:r>
          </a:p>
          <a:p>
            <a:r>
              <a:rPr lang="zh-CN" altLang="en-US" smtClean="0"/>
              <a:t>表</a:t>
            </a:r>
            <a:r>
              <a:rPr lang="en-US" altLang="zh-CN" smtClean="0"/>
              <a:t>4-1</a:t>
            </a:r>
            <a:r>
              <a:rPr lang="zh-CN" altLang="en-US" smtClean="0"/>
              <a:t>颜色符号相关表</a:t>
            </a:r>
          </a:p>
          <a:p>
            <a:endParaRPr lang="zh-CN" altLang="en-US" smtClean="0"/>
          </a:p>
        </p:txBody>
      </p:sp>
      <p:graphicFrame>
        <p:nvGraphicFramePr>
          <p:cNvPr id="6" name="表格 5"/>
          <p:cNvGraphicFramePr>
            <a:graphicFrameLocks noGrp="1"/>
          </p:cNvGraphicFramePr>
          <p:nvPr/>
        </p:nvGraphicFramePr>
        <p:xfrm>
          <a:off x="677863" y="1881188"/>
          <a:ext cx="8477250" cy="4441825"/>
        </p:xfrm>
        <a:graphic>
          <a:graphicData uri="http://schemas.openxmlformats.org/drawingml/2006/table">
            <a:tbl>
              <a:tblPr>
                <a:tableStyleId>{5C22544A-7EE6-4342-B048-85BDC9FD1C3A}</a:tableStyleId>
              </a:tblPr>
              <a:tblGrid>
                <a:gridCol w="1147024"/>
                <a:gridCol w="1493435"/>
                <a:gridCol w="1492387"/>
                <a:gridCol w="1491339"/>
                <a:gridCol w="1485060"/>
                <a:gridCol w="1367847"/>
              </a:tblGrid>
              <a:tr h="576197">
                <a:tc>
                  <a:txBody>
                    <a:bodyPr/>
                    <a:lstStyle/>
                    <a:p>
                      <a:pPr algn="ctr">
                        <a:spcAft>
                          <a:spcPts val="200"/>
                        </a:spcAft>
                      </a:pPr>
                      <a:r>
                        <a:rPr lang="zh-CN" sz="1400" kern="100" dirty="0">
                          <a:effectLst/>
                        </a:rPr>
                        <a:t>颜色符号</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dirty="0">
                          <a:effectLst/>
                        </a:rPr>
                        <a:t>含义</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dirty="0">
                          <a:effectLst/>
                        </a:rPr>
                        <a:t>数据点型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含义</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线型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含义</a:t>
                      </a:r>
                      <a:endParaRPr lang="zh-CN" sz="1400" kern="100">
                        <a:effectLst/>
                        <a:latin typeface="Times New Roman" panose="02020603050405020304" pitchFamily="18" charset="0"/>
                        <a:ea typeface="宋体" panose="02010600030101010101" pitchFamily="2" charset="-122"/>
                      </a:endParaRPr>
                    </a:p>
                  </a:txBody>
                  <a:tcPr marL="68580" marR="68580" marT="0" marB="0"/>
                </a:tc>
              </a:tr>
              <a:tr h="552168">
                <a:tc>
                  <a:txBody>
                    <a:bodyPr/>
                    <a:lstStyle/>
                    <a:p>
                      <a:pPr algn="ctr">
                        <a:spcAft>
                          <a:spcPts val="200"/>
                        </a:spcAft>
                      </a:pPr>
                      <a:r>
                        <a:rPr lang="en-US" sz="1400" kern="100" dirty="0">
                          <a:effectLst/>
                        </a:rPr>
                        <a:t>b</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dirty="0">
                          <a:effectLst/>
                        </a:rPr>
                        <a:t>蓝色</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点</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实线</a:t>
                      </a:r>
                      <a:endParaRPr lang="zh-CN" sz="1400" kern="100">
                        <a:effectLst/>
                        <a:latin typeface="Times New Roman" panose="02020603050405020304" pitchFamily="18" charset="0"/>
                        <a:ea typeface="宋体" panose="02010600030101010101" pitchFamily="2" charset="-122"/>
                      </a:endParaRPr>
                    </a:p>
                  </a:txBody>
                  <a:tcPr marL="68580" marR="68580" marT="0" marB="0"/>
                </a:tc>
              </a:tr>
              <a:tr h="552168">
                <a:tc>
                  <a:txBody>
                    <a:bodyPr/>
                    <a:lstStyle/>
                    <a:p>
                      <a:pPr algn="ctr">
                        <a:spcAft>
                          <a:spcPts val="200"/>
                        </a:spcAft>
                      </a:pPr>
                      <a:r>
                        <a:rPr lang="en-US" sz="1400" kern="100">
                          <a:effectLst/>
                        </a:rPr>
                        <a:t>g</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dirty="0">
                          <a:effectLst/>
                        </a:rPr>
                        <a:t>绿色</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x</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X</a:t>
                      </a:r>
                      <a:r>
                        <a:rPr lang="zh-CN" sz="1400" kern="100">
                          <a:effectLst/>
                        </a:rPr>
                        <a:t>符号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点线</a:t>
                      </a:r>
                      <a:endParaRPr lang="zh-CN" sz="1400" kern="100">
                        <a:effectLst/>
                        <a:latin typeface="Times New Roman" panose="02020603050405020304" pitchFamily="18" charset="0"/>
                        <a:ea typeface="宋体" panose="02010600030101010101" pitchFamily="2" charset="-122"/>
                      </a:endParaRPr>
                    </a:p>
                  </a:txBody>
                  <a:tcPr marL="68580" marR="68580" marT="0" marB="0"/>
                </a:tc>
              </a:tr>
              <a:tr h="552168">
                <a:tc>
                  <a:txBody>
                    <a:bodyPr/>
                    <a:lstStyle/>
                    <a:p>
                      <a:pPr algn="ctr">
                        <a:spcAft>
                          <a:spcPts val="200"/>
                        </a:spcAft>
                      </a:pPr>
                      <a:r>
                        <a:rPr lang="en-US" sz="1400" kern="100">
                          <a:effectLst/>
                        </a:rPr>
                        <a:t>r</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dirty="0">
                          <a:effectLst/>
                        </a:rPr>
                        <a:t>红色</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a:t>
                      </a:r>
                      <a:r>
                        <a:rPr lang="zh-CN" sz="1400" kern="100">
                          <a:effectLst/>
                        </a:rPr>
                        <a:t>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点划线</a:t>
                      </a:r>
                      <a:endParaRPr lang="zh-CN" sz="1400" kern="100">
                        <a:effectLst/>
                        <a:latin typeface="Times New Roman" panose="02020603050405020304" pitchFamily="18" charset="0"/>
                        <a:ea typeface="宋体" panose="02010600030101010101" pitchFamily="2" charset="-122"/>
                      </a:endParaRPr>
                    </a:p>
                  </a:txBody>
                  <a:tcPr marL="68580" marR="68580" marT="0" marB="0"/>
                </a:tc>
              </a:tr>
              <a:tr h="552168">
                <a:tc>
                  <a:txBody>
                    <a:bodyPr/>
                    <a:lstStyle/>
                    <a:p>
                      <a:pPr algn="ctr">
                        <a:spcAft>
                          <a:spcPts val="200"/>
                        </a:spcAft>
                      </a:pPr>
                      <a:r>
                        <a:rPr lang="en-US" sz="1400" kern="100">
                          <a:effectLst/>
                        </a:rPr>
                        <a:t>c</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篮绿色</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dirty="0">
                          <a:effectLst/>
                        </a:rPr>
                        <a:t>h</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六角星形</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虚线</a:t>
                      </a:r>
                      <a:endParaRPr lang="zh-CN" sz="1400" kern="100">
                        <a:effectLst/>
                        <a:latin typeface="Times New Roman" panose="02020603050405020304" pitchFamily="18" charset="0"/>
                        <a:ea typeface="宋体" panose="02010600030101010101" pitchFamily="2" charset="-122"/>
                      </a:endParaRPr>
                    </a:p>
                  </a:txBody>
                  <a:tcPr marL="68580" marR="68580" marT="0" marB="0"/>
                </a:tc>
              </a:tr>
              <a:tr h="552168">
                <a:tc>
                  <a:txBody>
                    <a:bodyPr/>
                    <a:lstStyle/>
                    <a:p>
                      <a:pPr algn="ctr">
                        <a:spcAft>
                          <a:spcPts val="200"/>
                        </a:spcAft>
                      </a:pPr>
                      <a:r>
                        <a:rPr lang="en-US" sz="1400" kern="100">
                          <a:effectLst/>
                        </a:rPr>
                        <a:t>m</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紫红色</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dirty="0">
                          <a:effectLst/>
                        </a:rPr>
                        <a:t>星号</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a:t>
                      </a:r>
                      <a:r>
                        <a:rPr lang="zh-CN" sz="1400" kern="100">
                          <a:effectLst/>
                        </a:rPr>
                        <a:t>空白</a:t>
                      </a:r>
                      <a:r>
                        <a:rPr lang="en-US" sz="1400" kern="10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不画线</a:t>
                      </a:r>
                      <a:endParaRPr lang="zh-CN" sz="1400" kern="100">
                        <a:effectLst/>
                        <a:latin typeface="Times New Roman" panose="02020603050405020304" pitchFamily="18" charset="0"/>
                        <a:ea typeface="宋体" panose="02010600030101010101" pitchFamily="2" charset="-122"/>
                      </a:endParaRPr>
                    </a:p>
                  </a:txBody>
                  <a:tcPr marL="68580" marR="68580" marT="0" marB="0"/>
                </a:tc>
              </a:tr>
              <a:tr h="552168">
                <a:tc>
                  <a:txBody>
                    <a:bodyPr/>
                    <a:lstStyle/>
                    <a:p>
                      <a:pPr algn="ctr">
                        <a:spcAft>
                          <a:spcPts val="200"/>
                        </a:spcAft>
                      </a:pPr>
                      <a:r>
                        <a:rPr lang="en-US" sz="1400" kern="100">
                          <a:effectLst/>
                        </a:rPr>
                        <a:t>y</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黄色</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s</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dirty="0">
                          <a:effectLst/>
                        </a:rPr>
                        <a:t>方形</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552168">
                <a:tc>
                  <a:txBody>
                    <a:bodyPr/>
                    <a:lstStyle/>
                    <a:p>
                      <a:pPr algn="ctr">
                        <a:spcAft>
                          <a:spcPts val="200"/>
                        </a:spcAft>
                      </a:pPr>
                      <a:r>
                        <a:rPr lang="en-US" sz="1400" kern="100">
                          <a:effectLst/>
                        </a:rPr>
                        <a:t>k</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黑色</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菱形</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smtClean="0"/>
              <a:t>4.1.5 plotyy</a:t>
            </a:r>
            <a:r>
              <a:rPr lang="zh-CN" altLang="en-US" smtClean="0"/>
              <a:t>函数</a:t>
            </a:r>
            <a:br>
              <a:rPr lang="zh-CN" altLang="en-US" smtClean="0"/>
            </a:br>
            <a:endParaRPr lang="zh-CN" altLang="en-US" smtClean="0"/>
          </a:p>
        </p:txBody>
      </p:sp>
      <p:sp>
        <p:nvSpPr>
          <p:cNvPr id="3" name="内容占位符 2"/>
          <p:cNvSpPr>
            <a:spLocks noGrp="1"/>
          </p:cNvSpPr>
          <p:nvPr>
            <p:ph idx="1"/>
          </p:nvPr>
        </p:nvSpPr>
        <p:spPr/>
        <p:txBody>
          <a:bodyPr rtlCol="0">
            <a:normAutofit fontScale="92500" lnSpcReduction="20000"/>
          </a:bodyPr>
          <a:lstStyle/>
          <a:p>
            <a:pPr fontAlgn="auto">
              <a:spcAft>
                <a:spcPts val="0"/>
              </a:spcAft>
              <a:buFont typeface="Wingdings 3" charset="2"/>
              <a:buChar char=""/>
              <a:defRPr/>
            </a:pPr>
            <a:r>
              <a:rPr lang="en-US" altLang="zh-CN" dirty="0" err="1" smtClean="0">
                <a:solidFill>
                  <a:schemeClr val="tx1">
                    <a:lumMod val="75000"/>
                    <a:lumOff val="25000"/>
                  </a:schemeClr>
                </a:solidFill>
              </a:rPr>
              <a:t>plotyy</a:t>
            </a:r>
            <a:r>
              <a:rPr lang="zh-CN" altLang="en-US" dirty="0">
                <a:solidFill>
                  <a:schemeClr val="tx1">
                    <a:lumMod val="75000"/>
                    <a:lumOff val="25000"/>
                  </a:schemeClr>
                </a:solidFill>
              </a:rPr>
              <a:t>用来绘制双纵坐标图，调用格式： </a:t>
            </a:r>
          </a:p>
          <a:p>
            <a:pPr fontAlgn="auto">
              <a:spcAft>
                <a:spcPts val="0"/>
              </a:spcAft>
              <a:buFont typeface="Wingdings 3" charset="2"/>
              <a:buChar char=""/>
              <a:defRPr/>
            </a:pPr>
            <a:r>
              <a:rPr lang="en-US" altLang="zh-CN" dirty="0" err="1">
                <a:solidFill>
                  <a:schemeClr val="tx1">
                    <a:lumMod val="75000"/>
                    <a:lumOff val="25000"/>
                  </a:schemeClr>
                </a:solidFill>
              </a:rPr>
              <a:t>plotyy</a:t>
            </a:r>
            <a:r>
              <a:rPr lang="en-US" altLang="zh-CN" dirty="0">
                <a:solidFill>
                  <a:schemeClr val="tx1">
                    <a:lumMod val="75000"/>
                    <a:lumOff val="25000"/>
                  </a:schemeClr>
                </a:solidFill>
              </a:rPr>
              <a:t>(X1,Y1,X2,Y2)</a:t>
            </a:r>
            <a:r>
              <a:rPr lang="zh-CN" altLang="en-US" dirty="0">
                <a:solidFill>
                  <a:schemeClr val="tx1">
                    <a:lumMod val="75000"/>
                    <a:lumOff val="25000"/>
                  </a:schemeClr>
                </a:solidFill>
              </a:rPr>
              <a:t>：以左、右不同纵轴绘制</a:t>
            </a:r>
            <a:r>
              <a:rPr lang="en-US" altLang="zh-CN" dirty="0">
                <a:solidFill>
                  <a:schemeClr val="tx1">
                    <a:lumMod val="75000"/>
                    <a:lumOff val="25000"/>
                  </a:schemeClr>
                </a:solidFill>
              </a:rPr>
              <a:t>X1-Y1</a:t>
            </a:r>
            <a:r>
              <a:rPr lang="zh-CN" altLang="en-US" dirty="0">
                <a:solidFill>
                  <a:schemeClr val="tx1">
                    <a:lumMod val="75000"/>
                    <a:lumOff val="25000"/>
                  </a:schemeClr>
                </a:solidFill>
              </a:rPr>
              <a:t>、</a:t>
            </a:r>
            <a:r>
              <a:rPr lang="en-US" altLang="zh-CN" dirty="0">
                <a:solidFill>
                  <a:schemeClr val="tx1">
                    <a:lumMod val="75000"/>
                    <a:lumOff val="25000"/>
                  </a:schemeClr>
                </a:solidFill>
              </a:rPr>
              <a:t>X2-Y2</a:t>
            </a:r>
            <a:r>
              <a:rPr lang="zh-CN" altLang="en-US" dirty="0">
                <a:solidFill>
                  <a:schemeClr val="tx1">
                    <a:lumMod val="75000"/>
                    <a:lumOff val="25000"/>
                  </a:schemeClr>
                </a:solidFill>
              </a:rPr>
              <a:t>两条曲线。   </a:t>
            </a:r>
          </a:p>
          <a:p>
            <a:pPr fontAlgn="auto">
              <a:spcAft>
                <a:spcPts val="0"/>
              </a:spcAft>
              <a:buFont typeface="Wingdings 3" charset="2"/>
              <a:buChar char=""/>
              <a:defRPr/>
            </a:pPr>
            <a:r>
              <a:rPr lang="en-US" altLang="zh-CN" dirty="0" err="1">
                <a:solidFill>
                  <a:schemeClr val="tx1">
                    <a:lumMod val="75000"/>
                    <a:lumOff val="25000"/>
                  </a:schemeClr>
                </a:solidFill>
              </a:rPr>
              <a:t>plotyy</a:t>
            </a:r>
            <a:r>
              <a:rPr lang="en-US" altLang="zh-CN" dirty="0">
                <a:solidFill>
                  <a:schemeClr val="tx1">
                    <a:lumMod val="75000"/>
                    <a:lumOff val="25000"/>
                  </a:schemeClr>
                </a:solidFill>
              </a:rPr>
              <a:t>(X1,Y1,X2,Y2,FUN1)</a:t>
            </a:r>
            <a:r>
              <a:rPr lang="zh-CN" altLang="en-US" dirty="0">
                <a:solidFill>
                  <a:schemeClr val="tx1">
                    <a:lumMod val="75000"/>
                    <a:lumOff val="25000"/>
                  </a:schemeClr>
                </a:solidFill>
              </a:rPr>
              <a:t>：以左、右不同纵轴把</a:t>
            </a:r>
            <a:r>
              <a:rPr lang="en-US" altLang="zh-CN" dirty="0">
                <a:solidFill>
                  <a:schemeClr val="tx1">
                    <a:lumMod val="75000"/>
                    <a:lumOff val="25000"/>
                  </a:schemeClr>
                </a:solidFill>
              </a:rPr>
              <a:t>X1-Y1</a:t>
            </a:r>
            <a:r>
              <a:rPr lang="zh-CN" altLang="en-US" dirty="0">
                <a:solidFill>
                  <a:schemeClr val="tx1">
                    <a:lumMod val="75000"/>
                    <a:lumOff val="25000"/>
                  </a:schemeClr>
                </a:solidFill>
              </a:rPr>
              <a:t>、</a:t>
            </a:r>
            <a:r>
              <a:rPr lang="en-US" altLang="zh-CN" dirty="0">
                <a:solidFill>
                  <a:schemeClr val="tx1">
                    <a:lumMod val="75000"/>
                    <a:lumOff val="25000"/>
                  </a:schemeClr>
                </a:solidFill>
              </a:rPr>
              <a:t>X2-Y2</a:t>
            </a:r>
            <a:r>
              <a:rPr lang="zh-CN" altLang="en-US" dirty="0">
                <a:solidFill>
                  <a:schemeClr val="tx1">
                    <a:lumMod val="75000"/>
                    <a:lumOff val="25000"/>
                  </a:schemeClr>
                </a:solidFill>
              </a:rPr>
              <a:t>两条曲线绘制成。</a:t>
            </a:r>
          </a:p>
          <a:p>
            <a:pPr fontAlgn="auto">
              <a:spcAft>
                <a:spcPts val="0"/>
              </a:spcAft>
              <a:buFont typeface="Wingdings 3" charset="2"/>
              <a:buChar char=""/>
              <a:defRPr/>
            </a:pPr>
            <a:r>
              <a:rPr lang="en-US" altLang="zh-CN" dirty="0" err="1">
                <a:solidFill>
                  <a:schemeClr val="tx1">
                    <a:lumMod val="75000"/>
                    <a:lumOff val="25000"/>
                  </a:schemeClr>
                </a:solidFill>
              </a:rPr>
              <a:t>plotyy</a:t>
            </a:r>
            <a:r>
              <a:rPr lang="en-US" altLang="zh-CN" dirty="0">
                <a:solidFill>
                  <a:schemeClr val="tx1">
                    <a:lumMod val="75000"/>
                    <a:lumOff val="25000"/>
                  </a:schemeClr>
                </a:solidFill>
              </a:rPr>
              <a:t>(X1,Y1,X2,Y2,FUN1,FUN2)</a:t>
            </a:r>
            <a:r>
              <a:rPr lang="zh-CN" altLang="en-US" dirty="0">
                <a:solidFill>
                  <a:schemeClr val="tx1">
                    <a:lumMod val="75000"/>
                    <a:lumOff val="25000"/>
                  </a:schemeClr>
                </a:solidFill>
              </a:rPr>
              <a:t>：以左、右不同纵轴把</a:t>
            </a:r>
            <a:r>
              <a:rPr lang="en-US" altLang="zh-CN" dirty="0">
                <a:solidFill>
                  <a:schemeClr val="tx1">
                    <a:lumMod val="75000"/>
                    <a:lumOff val="25000"/>
                  </a:schemeClr>
                </a:solidFill>
              </a:rPr>
              <a:t>X1-Y1</a:t>
            </a:r>
            <a:r>
              <a:rPr lang="zh-CN" altLang="en-US" dirty="0">
                <a:solidFill>
                  <a:schemeClr val="tx1">
                    <a:lumMod val="75000"/>
                    <a:lumOff val="25000"/>
                  </a:schemeClr>
                </a:solidFill>
              </a:rPr>
              <a:t>、</a:t>
            </a:r>
            <a:r>
              <a:rPr lang="en-US" altLang="zh-CN" dirty="0">
                <a:solidFill>
                  <a:schemeClr val="tx1">
                    <a:lumMod val="75000"/>
                    <a:lumOff val="25000"/>
                  </a:schemeClr>
                </a:solidFill>
              </a:rPr>
              <a:t>X2-Y2</a:t>
            </a:r>
            <a:r>
              <a:rPr lang="zh-CN" altLang="en-US" dirty="0">
                <a:solidFill>
                  <a:schemeClr val="tx1">
                    <a:lumMod val="75000"/>
                    <a:lumOff val="25000"/>
                  </a:schemeClr>
                </a:solidFill>
              </a:rPr>
              <a:t>两条曲线绘制成</a:t>
            </a:r>
            <a:r>
              <a:rPr lang="en-US" altLang="zh-CN" dirty="0">
                <a:solidFill>
                  <a:schemeClr val="tx1">
                    <a:lumMod val="75000"/>
                    <a:lumOff val="25000"/>
                  </a:schemeClr>
                </a:solidFill>
              </a:rPr>
              <a:t>FUN1</a:t>
            </a:r>
            <a:r>
              <a:rPr lang="zh-CN" altLang="en-US" dirty="0">
                <a:solidFill>
                  <a:schemeClr val="tx1">
                    <a:lumMod val="75000"/>
                    <a:lumOff val="25000"/>
                  </a:schemeClr>
                </a:solidFill>
              </a:rPr>
              <a:t>、</a:t>
            </a:r>
            <a:r>
              <a:rPr lang="en-US" altLang="zh-CN" dirty="0">
                <a:solidFill>
                  <a:schemeClr val="tx1">
                    <a:lumMod val="75000"/>
                    <a:lumOff val="25000"/>
                  </a:schemeClr>
                </a:solidFill>
              </a:rPr>
              <a:t>FUN2</a:t>
            </a:r>
            <a:r>
              <a:rPr lang="zh-CN" altLang="en-US" dirty="0">
                <a:solidFill>
                  <a:schemeClr val="tx1">
                    <a:lumMod val="75000"/>
                    <a:lumOff val="25000"/>
                  </a:schemeClr>
                </a:solidFill>
              </a:rPr>
              <a:t>指定的不同形式的两条曲线。</a:t>
            </a:r>
          </a:p>
          <a:p>
            <a:pPr fontAlgn="auto">
              <a:spcAft>
                <a:spcPts val="0"/>
              </a:spcAft>
              <a:buFont typeface="Wingdings 3" charset="2"/>
              <a:buChar char=""/>
              <a:defRPr/>
            </a:pPr>
            <a:r>
              <a:rPr lang="zh-CN" altLang="en-US" dirty="0">
                <a:solidFill>
                  <a:schemeClr val="tx1">
                    <a:lumMod val="75000"/>
                    <a:lumOff val="25000"/>
                  </a:schemeClr>
                </a:solidFill>
              </a:rPr>
              <a:t> </a:t>
            </a:r>
            <a:r>
              <a:rPr lang="en-US" altLang="zh-CN" dirty="0">
                <a:solidFill>
                  <a:schemeClr val="tx1">
                    <a:lumMod val="75000"/>
                    <a:lumOff val="25000"/>
                  </a:schemeClr>
                </a:solidFill>
              </a:rPr>
              <a:t>[AX,H1,H2]=</a:t>
            </a:r>
            <a:r>
              <a:rPr lang="en-US" altLang="zh-CN" dirty="0" err="1">
                <a:solidFill>
                  <a:schemeClr val="tx1">
                    <a:lumMod val="75000"/>
                    <a:lumOff val="25000"/>
                  </a:schemeClr>
                </a:solidFill>
              </a:rPr>
              <a:t>plotyy</a:t>
            </a:r>
            <a:r>
              <a:rPr lang="en-US" altLang="zh-CN" dirty="0">
                <a:solidFill>
                  <a:schemeClr val="tx1">
                    <a:lumMod val="75000"/>
                    <a:lumOff val="25000"/>
                  </a:schemeClr>
                </a:solidFill>
              </a:rPr>
              <a:t>(...)</a:t>
            </a:r>
            <a:r>
              <a:rPr lang="zh-CN" altLang="en-US" dirty="0">
                <a:solidFill>
                  <a:schemeClr val="tx1">
                    <a:lumMod val="75000"/>
                    <a:lumOff val="25000"/>
                  </a:schemeClr>
                </a:solidFill>
              </a:rPr>
              <a:t>：返回</a:t>
            </a:r>
            <a:r>
              <a:rPr lang="en-US" altLang="zh-CN" dirty="0">
                <a:solidFill>
                  <a:schemeClr val="tx1">
                    <a:lumMod val="75000"/>
                    <a:lumOff val="25000"/>
                  </a:schemeClr>
                </a:solidFill>
              </a:rPr>
              <a:t>AX</a:t>
            </a:r>
            <a:r>
              <a:rPr lang="zh-CN" altLang="en-US" dirty="0">
                <a:solidFill>
                  <a:schemeClr val="tx1">
                    <a:lumMod val="75000"/>
                    <a:lumOff val="25000"/>
                  </a:schemeClr>
                </a:solidFill>
              </a:rPr>
              <a:t>中创建的两个坐标轴的句柄以及</a:t>
            </a:r>
            <a:r>
              <a:rPr lang="en-US" altLang="zh-CN" dirty="0">
                <a:solidFill>
                  <a:schemeClr val="tx1">
                    <a:lumMod val="75000"/>
                    <a:lumOff val="25000"/>
                  </a:schemeClr>
                </a:solidFill>
              </a:rPr>
              <a:t>H1</a:t>
            </a:r>
            <a:r>
              <a:rPr lang="zh-CN" altLang="en-US" dirty="0">
                <a:solidFill>
                  <a:schemeClr val="tx1">
                    <a:lumMod val="75000"/>
                    <a:lumOff val="25000"/>
                  </a:schemeClr>
                </a:solidFill>
              </a:rPr>
              <a:t>和</a:t>
            </a:r>
            <a:r>
              <a:rPr lang="en-US" altLang="zh-CN" dirty="0">
                <a:solidFill>
                  <a:schemeClr val="tx1">
                    <a:lumMod val="75000"/>
                    <a:lumOff val="25000"/>
                  </a:schemeClr>
                </a:solidFill>
              </a:rPr>
              <a:t>H2</a:t>
            </a:r>
            <a:r>
              <a:rPr lang="zh-CN" altLang="en-US" dirty="0">
                <a:solidFill>
                  <a:schemeClr val="tx1">
                    <a:lumMod val="75000"/>
                    <a:lumOff val="25000"/>
                  </a:schemeClr>
                </a:solidFill>
              </a:rPr>
              <a:t>中每个图形绘图对象的句柄。</a:t>
            </a:r>
            <a:r>
              <a:rPr lang="en-US" altLang="zh-CN" dirty="0">
                <a:solidFill>
                  <a:schemeClr val="tx1">
                    <a:lumMod val="75000"/>
                    <a:lumOff val="25000"/>
                  </a:schemeClr>
                </a:solidFill>
              </a:rPr>
              <a:t>AX(1)</a:t>
            </a:r>
            <a:r>
              <a:rPr lang="zh-CN" altLang="en-US" dirty="0">
                <a:solidFill>
                  <a:schemeClr val="tx1">
                    <a:lumMod val="75000"/>
                    <a:lumOff val="25000"/>
                  </a:schemeClr>
                </a:solidFill>
              </a:rPr>
              <a:t>为左侧轴，</a:t>
            </a:r>
            <a:r>
              <a:rPr lang="en-US" altLang="zh-CN" dirty="0">
                <a:solidFill>
                  <a:schemeClr val="tx1">
                    <a:lumMod val="75000"/>
                    <a:lumOff val="25000"/>
                  </a:schemeClr>
                </a:solidFill>
              </a:rPr>
              <a:t>AX(2)</a:t>
            </a:r>
            <a:r>
              <a:rPr lang="zh-CN" altLang="en-US" dirty="0">
                <a:solidFill>
                  <a:schemeClr val="tx1">
                    <a:lumMod val="75000"/>
                    <a:lumOff val="25000"/>
                  </a:schemeClr>
                </a:solidFill>
              </a:rPr>
              <a:t>为右侧轴。</a:t>
            </a:r>
          </a:p>
          <a:p>
            <a:pPr fontAlgn="auto">
              <a:spcAft>
                <a:spcPts val="0"/>
              </a:spcAft>
              <a:buFont typeface="Wingdings 3" charset="2"/>
              <a:buChar char=""/>
              <a:defRPr/>
            </a:pPr>
            <a:r>
              <a:rPr lang="zh-CN" altLang="en-US" dirty="0">
                <a:solidFill>
                  <a:schemeClr val="tx1">
                    <a:lumMod val="75000"/>
                    <a:lumOff val="25000"/>
                  </a:schemeClr>
                </a:solidFill>
              </a:rPr>
              <a:t>说明：</a:t>
            </a:r>
          </a:p>
          <a:p>
            <a:pPr fontAlgn="auto">
              <a:spcAft>
                <a:spcPts val="0"/>
              </a:spcAft>
              <a:buFont typeface="Wingdings 3" charset="2"/>
              <a:buChar char=""/>
              <a:defRPr/>
            </a:pPr>
            <a:r>
              <a:rPr lang="en-US" altLang="zh-CN" dirty="0">
                <a:solidFill>
                  <a:schemeClr val="tx1">
                    <a:lumMod val="75000"/>
                    <a:lumOff val="25000"/>
                  </a:schemeClr>
                </a:solidFill>
              </a:rPr>
              <a:t>(1)</a:t>
            </a:r>
            <a:r>
              <a:rPr lang="zh-CN" altLang="en-US" dirty="0">
                <a:solidFill>
                  <a:schemeClr val="tx1">
                    <a:lumMod val="75000"/>
                    <a:lumOff val="25000"/>
                  </a:schemeClr>
                </a:solidFill>
              </a:rPr>
              <a:t>左纵轴用于</a:t>
            </a:r>
            <a:r>
              <a:rPr lang="en-US" altLang="zh-CN" dirty="0">
                <a:solidFill>
                  <a:schemeClr val="tx1">
                    <a:lumMod val="75000"/>
                    <a:lumOff val="25000"/>
                  </a:schemeClr>
                </a:solidFill>
              </a:rPr>
              <a:t>X1-Y1</a:t>
            </a:r>
            <a:r>
              <a:rPr lang="zh-CN" altLang="en-US" dirty="0">
                <a:solidFill>
                  <a:schemeClr val="tx1">
                    <a:lumMod val="75000"/>
                    <a:lumOff val="25000"/>
                  </a:schemeClr>
                </a:solidFill>
              </a:rPr>
              <a:t>数据对，右纵轴用于</a:t>
            </a:r>
            <a:r>
              <a:rPr lang="en-US" altLang="zh-CN" dirty="0">
                <a:solidFill>
                  <a:schemeClr val="tx1">
                    <a:lumMod val="75000"/>
                    <a:lumOff val="25000"/>
                  </a:schemeClr>
                </a:solidFill>
              </a:rPr>
              <a:t>X2-Y2</a:t>
            </a:r>
            <a:r>
              <a:rPr lang="zh-CN" altLang="en-US" dirty="0">
                <a:solidFill>
                  <a:schemeClr val="tx1">
                    <a:lumMod val="75000"/>
                    <a:lumOff val="25000"/>
                  </a:schemeClr>
                </a:solidFill>
              </a:rPr>
              <a:t>数据对。</a:t>
            </a:r>
          </a:p>
          <a:p>
            <a:pPr fontAlgn="auto">
              <a:spcAft>
                <a:spcPts val="0"/>
              </a:spcAft>
              <a:buFont typeface="Wingdings 3" charset="2"/>
              <a:buChar char=""/>
              <a:defRPr/>
            </a:pPr>
            <a:r>
              <a:rPr lang="en-US" altLang="zh-CN" dirty="0">
                <a:solidFill>
                  <a:schemeClr val="tx1">
                    <a:lumMod val="75000"/>
                    <a:lumOff val="25000"/>
                  </a:schemeClr>
                </a:solidFill>
              </a:rPr>
              <a:t>(2)</a:t>
            </a:r>
            <a:r>
              <a:rPr lang="zh-CN" altLang="en-US" dirty="0">
                <a:solidFill>
                  <a:schemeClr val="tx1">
                    <a:lumMod val="75000"/>
                    <a:lumOff val="25000"/>
                  </a:schemeClr>
                </a:solidFill>
              </a:rPr>
              <a:t>轴的范围、刻度都自动产生。如果要人工设置，必须使用</a:t>
            </a:r>
            <a:r>
              <a:rPr lang="en-US" altLang="zh-CN" dirty="0">
                <a:solidFill>
                  <a:schemeClr val="tx1">
                    <a:lumMod val="75000"/>
                    <a:lumOff val="25000"/>
                  </a:schemeClr>
                </a:solidFill>
              </a:rPr>
              <a:t>axis</a:t>
            </a:r>
            <a:r>
              <a:rPr lang="zh-CN" altLang="en-US" dirty="0">
                <a:solidFill>
                  <a:schemeClr val="tx1">
                    <a:lumMod val="75000"/>
                    <a:lumOff val="25000"/>
                  </a:schemeClr>
                </a:solidFill>
              </a:rPr>
              <a:t>函数。</a:t>
            </a:r>
          </a:p>
          <a:p>
            <a:pPr fontAlgn="auto">
              <a:spcAft>
                <a:spcPts val="0"/>
              </a:spcAft>
              <a:buFont typeface="Wingdings 3" charset="2"/>
              <a:buChar char=""/>
              <a:defRPr/>
            </a:pPr>
            <a:r>
              <a:rPr lang="en-US" altLang="zh-CN" dirty="0">
                <a:solidFill>
                  <a:schemeClr val="tx1">
                    <a:lumMod val="75000"/>
                    <a:lumOff val="25000"/>
                  </a:schemeClr>
                </a:solidFill>
              </a:rPr>
              <a:t>(3)FUN</a:t>
            </a:r>
            <a:r>
              <a:rPr lang="zh-CN" altLang="en-US" dirty="0">
                <a:solidFill>
                  <a:schemeClr val="tx1">
                    <a:lumMod val="75000"/>
                    <a:lumOff val="25000"/>
                  </a:schemeClr>
                </a:solidFill>
              </a:rPr>
              <a:t>、</a:t>
            </a:r>
            <a:r>
              <a:rPr lang="en-US" altLang="zh-CN" dirty="0">
                <a:solidFill>
                  <a:schemeClr val="tx1">
                    <a:lumMod val="75000"/>
                    <a:lumOff val="25000"/>
                  </a:schemeClr>
                </a:solidFill>
              </a:rPr>
              <a:t>FUN1</a:t>
            </a:r>
            <a:r>
              <a:rPr lang="zh-CN" altLang="en-US" dirty="0">
                <a:solidFill>
                  <a:schemeClr val="tx1">
                    <a:lumMod val="75000"/>
                    <a:lumOff val="25000"/>
                  </a:schemeClr>
                </a:solidFill>
              </a:rPr>
              <a:t>、</a:t>
            </a:r>
            <a:r>
              <a:rPr lang="en-US" altLang="zh-CN" dirty="0">
                <a:solidFill>
                  <a:schemeClr val="tx1">
                    <a:lumMod val="75000"/>
                    <a:lumOff val="25000"/>
                  </a:schemeClr>
                </a:solidFill>
              </a:rPr>
              <a:t>FUN2</a:t>
            </a:r>
            <a:r>
              <a:rPr lang="zh-CN" altLang="en-US" dirty="0">
                <a:solidFill>
                  <a:schemeClr val="tx1">
                    <a:lumMod val="75000"/>
                    <a:lumOff val="25000"/>
                  </a:schemeClr>
                </a:solidFill>
              </a:rPr>
              <a:t>可以是</a:t>
            </a:r>
            <a:r>
              <a:rPr lang="en-US" altLang="zh-CN" dirty="0">
                <a:solidFill>
                  <a:schemeClr val="tx1">
                    <a:lumMod val="75000"/>
                    <a:lumOff val="25000"/>
                  </a:schemeClr>
                </a:solidFill>
              </a:rPr>
              <a:t>MATLAB</a:t>
            </a:r>
            <a:r>
              <a:rPr lang="zh-CN" altLang="en-US" dirty="0">
                <a:solidFill>
                  <a:schemeClr val="tx1">
                    <a:lumMod val="75000"/>
                    <a:lumOff val="25000"/>
                  </a:schemeClr>
                </a:solidFill>
              </a:rPr>
              <a:t>中所有接受</a:t>
            </a:r>
            <a:r>
              <a:rPr lang="en-US" altLang="zh-CN" dirty="0">
                <a:solidFill>
                  <a:schemeClr val="tx1">
                    <a:lumMod val="75000"/>
                    <a:lumOff val="25000"/>
                  </a:schemeClr>
                </a:solidFill>
              </a:rPr>
              <a:t>X-Y</a:t>
            </a:r>
            <a:r>
              <a:rPr lang="zh-CN" altLang="en-US" dirty="0">
                <a:solidFill>
                  <a:schemeClr val="tx1">
                    <a:lumMod val="75000"/>
                    <a:lumOff val="25000"/>
                  </a:schemeClr>
                </a:solidFill>
              </a:rPr>
              <a:t>数据对的二维绘图指令，如</a:t>
            </a:r>
            <a:r>
              <a:rPr lang="en-US" altLang="zh-CN" dirty="0">
                <a:solidFill>
                  <a:schemeClr val="tx1">
                    <a:lumMod val="75000"/>
                    <a:lumOff val="25000"/>
                  </a:schemeClr>
                </a:solidFill>
              </a:rPr>
              <a:t>plot</a:t>
            </a:r>
            <a:r>
              <a:rPr lang="zh-CN" altLang="en-US" dirty="0">
                <a:solidFill>
                  <a:schemeClr val="tx1">
                    <a:lumMod val="75000"/>
                    <a:lumOff val="25000"/>
                  </a:schemeClr>
                </a:solidFill>
              </a:rPr>
              <a:t>，</a:t>
            </a:r>
            <a:r>
              <a:rPr lang="en-US" altLang="zh-CN" dirty="0" err="1">
                <a:solidFill>
                  <a:schemeClr val="tx1">
                    <a:lumMod val="75000"/>
                    <a:lumOff val="25000"/>
                  </a:schemeClr>
                </a:solidFill>
              </a:rPr>
              <a:t>semilogx</a:t>
            </a:r>
            <a:r>
              <a:rPr lang="zh-CN" altLang="en-US" dirty="0">
                <a:solidFill>
                  <a:schemeClr val="tx1">
                    <a:lumMod val="75000"/>
                    <a:lumOff val="25000"/>
                  </a:schemeClr>
                </a:solidFill>
              </a:rPr>
              <a:t>，</a:t>
            </a:r>
            <a:r>
              <a:rPr lang="en-US" altLang="zh-CN" dirty="0" err="1">
                <a:solidFill>
                  <a:schemeClr val="tx1">
                    <a:lumMod val="75000"/>
                    <a:lumOff val="25000"/>
                  </a:schemeClr>
                </a:solidFill>
              </a:rPr>
              <a:t>loglog</a:t>
            </a:r>
            <a:r>
              <a:rPr lang="zh-CN" altLang="en-US" dirty="0">
                <a:solidFill>
                  <a:schemeClr val="tx1">
                    <a:lumMod val="75000"/>
                    <a:lumOff val="25000"/>
                  </a:schemeClr>
                </a:solidFill>
              </a:rPr>
              <a:t>等函数。</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en-US" altLang="zh-CN" smtClean="0"/>
              <a:t>4.1.6 axis</a:t>
            </a:r>
            <a:r>
              <a:rPr lang="zh-CN" altLang="en-US" smtClean="0"/>
              <a:t>函数</a:t>
            </a:r>
            <a:br>
              <a:rPr lang="zh-CN" altLang="en-US" smtClean="0"/>
            </a:br>
            <a:endParaRPr lang="zh-CN" altLang="en-US" smtClean="0"/>
          </a:p>
        </p:txBody>
      </p:sp>
      <p:sp>
        <p:nvSpPr>
          <p:cNvPr id="3" name="内容占位符 2"/>
          <p:cNvSpPr>
            <a:spLocks noGrp="1"/>
          </p:cNvSpPr>
          <p:nvPr>
            <p:ph idx="1"/>
          </p:nvPr>
        </p:nvSpPr>
        <p:spPr>
          <a:xfrm>
            <a:off x="677863" y="2160588"/>
            <a:ext cx="10358437" cy="4519612"/>
          </a:xfrm>
        </p:spPr>
        <p:txBody>
          <a:bodyPr rtlCol="0">
            <a:normAutofit fontScale="92500" lnSpcReduction="20000"/>
          </a:bodyPr>
          <a:lstStyle/>
          <a:p>
            <a:pPr fontAlgn="auto">
              <a:spcAft>
                <a:spcPts val="0"/>
              </a:spcAft>
              <a:buFont typeface="Wingdings 3" charset="2"/>
              <a:buChar char=""/>
              <a:defRPr/>
            </a:pPr>
            <a:r>
              <a:rPr lang="zh-CN" altLang="en-US" dirty="0" smtClean="0">
                <a:solidFill>
                  <a:schemeClr val="tx1">
                    <a:lumMod val="75000"/>
                    <a:lumOff val="25000"/>
                  </a:schemeClr>
                </a:solidFill>
              </a:rPr>
              <a:t>图形</a:t>
            </a:r>
            <a:r>
              <a:rPr lang="zh-CN" altLang="en-US" dirty="0">
                <a:solidFill>
                  <a:schemeClr val="tx1">
                    <a:lumMod val="75000"/>
                    <a:lumOff val="25000"/>
                  </a:schemeClr>
                </a:solidFill>
              </a:rPr>
              <a:t>完成后，我们可用</a:t>
            </a:r>
            <a:r>
              <a:rPr lang="en-US" altLang="zh-CN" dirty="0">
                <a:solidFill>
                  <a:schemeClr val="tx1">
                    <a:lumMod val="75000"/>
                    <a:lumOff val="25000"/>
                  </a:schemeClr>
                </a:solidFill>
              </a:rPr>
              <a:t>axis([</a:t>
            </a:r>
            <a:r>
              <a:rPr lang="en-US" altLang="zh-CN" dirty="0" err="1">
                <a:solidFill>
                  <a:schemeClr val="tx1">
                    <a:lumMod val="75000"/>
                    <a:lumOff val="25000"/>
                  </a:schemeClr>
                </a:solidFill>
              </a:rPr>
              <a:t>xmin,xmax,ymin,ymax</a:t>
            </a:r>
            <a:r>
              <a:rPr lang="en-US" altLang="zh-CN" dirty="0">
                <a:solidFill>
                  <a:schemeClr val="tx1">
                    <a:lumMod val="75000"/>
                    <a:lumOff val="25000"/>
                  </a:schemeClr>
                </a:solidFill>
              </a:rPr>
              <a:t>])</a:t>
            </a:r>
            <a:r>
              <a:rPr lang="zh-CN" altLang="en-US" dirty="0">
                <a:solidFill>
                  <a:schemeClr val="tx1">
                    <a:lumMod val="75000"/>
                    <a:lumOff val="25000"/>
                  </a:schemeClr>
                </a:solidFill>
              </a:rPr>
              <a:t>函数来调整图轴的范围。</a:t>
            </a:r>
          </a:p>
          <a:p>
            <a:pPr fontAlgn="auto">
              <a:spcAft>
                <a:spcPts val="0"/>
              </a:spcAft>
              <a:buFont typeface="Wingdings 3" charset="2"/>
              <a:buChar char=""/>
              <a:defRPr/>
            </a:pPr>
            <a:r>
              <a:rPr lang="zh-CN" altLang="en-US" dirty="0">
                <a:solidFill>
                  <a:schemeClr val="tx1">
                    <a:lumMod val="75000"/>
                    <a:lumOff val="25000"/>
                  </a:schemeClr>
                </a:solidFill>
              </a:rPr>
              <a:t>控制坐标性质的</a:t>
            </a:r>
            <a:r>
              <a:rPr lang="en-US" altLang="zh-CN" dirty="0">
                <a:solidFill>
                  <a:schemeClr val="tx1">
                    <a:lumMod val="75000"/>
                    <a:lumOff val="25000"/>
                  </a:schemeClr>
                </a:solidFill>
              </a:rPr>
              <a:t>axis</a:t>
            </a:r>
            <a:r>
              <a:rPr lang="zh-CN" altLang="en-US" dirty="0">
                <a:solidFill>
                  <a:schemeClr val="tx1">
                    <a:lumMod val="75000"/>
                    <a:lumOff val="25000"/>
                  </a:schemeClr>
                </a:solidFill>
              </a:rPr>
              <a:t>函数的多种调用格式：</a:t>
            </a:r>
          </a:p>
          <a:p>
            <a:pPr fontAlgn="auto">
              <a:spcAft>
                <a:spcPts val="0"/>
              </a:spcAft>
              <a:buFont typeface="Wingdings 3" charset="2"/>
              <a:buChar char=""/>
              <a:defRPr/>
            </a:pPr>
            <a:r>
              <a:rPr lang="en-US" altLang="zh-CN" dirty="0">
                <a:solidFill>
                  <a:schemeClr val="tx1">
                    <a:lumMod val="75000"/>
                    <a:lumOff val="25000"/>
                  </a:schemeClr>
                </a:solidFill>
              </a:rPr>
              <a:t>axis([</a:t>
            </a:r>
            <a:r>
              <a:rPr lang="en-US" altLang="zh-CN" dirty="0" err="1">
                <a:solidFill>
                  <a:schemeClr val="tx1">
                    <a:lumMod val="75000"/>
                    <a:lumOff val="25000"/>
                  </a:schemeClr>
                </a:solidFill>
              </a:rPr>
              <a:t>xmin,xmax,ymin,ymax</a:t>
            </a:r>
            <a:r>
              <a:rPr lang="en-US" altLang="zh-CN" dirty="0">
                <a:solidFill>
                  <a:schemeClr val="tx1">
                    <a:lumMod val="75000"/>
                    <a:lumOff val="25000"/>
                  </a:schemeClr>
                </a:solidFill>
              </a:rPr>
              <a:t>])</a:t>
            </a:r>
            <a:r>
              <a:rPr lang="zh-CN" altLang="en-US" dirty="0">
                <a:solidFill>
                  <a:schemeClr val="tx1">
                    <a:lumMod val="75000"/>
                    <a:lumOff val="25000"/>
                  </a:schemeClr>
                </a:solidFill>
              </a:rPr>
              <a:t>： 指定二维图形</a:t>
            </a:r>
            <a:r>
              <a:rPr lang="en-US" altLang="zh-CN" dirty="0">
                <a:solidFill>
                  <a:schemeClr val="tx1">
                    <a:lumMod val="75000"/>
                    <a:lumOff val="25000"/>
                  </a:schemeClr>
                </a:solidFill>
              </a:rPr>
              <a:t>x</a:t>
            </a:r>
            <a:r>
              <a:rPr lang="zh-CN" altLang="en-US" dirty="0">
                <a:solidFill>
                  <a:schemeClr val="tx1">
                    <a:lumMod val="75000"/>
                    <a:lumOff val="25000"/>
                  </a:schemeClr>
                </a:solidFill>
              </a:rPr>
              <a:t>和</a:t>
            </a:r>
            <a:r>
              <a:rPr lang="en-US" altLang="zh-CN" dirty="0">
                <a:solidFill>
                  <a:schemeClr val="tx1">
                    <a:lumMod val="75000"/>
                    <a:lumOff val="25000"/>
                  </a:schemeClr>
                </a:solidFill>
              </a:rPr>
              <a:t>y</a:t>
            </a:r>
            <a:r>
              <a:rPr lang="zh-CN" altLang="en-US" dirty="0">
                <a:solidFill>
                  <a:schemeClr val="tx1">
                    <a:lumMod val="75000"/>
                    <a:lumOff val="25000"/>
                  </a:schemeClr>
                </a:solidFill>
              </a:rPr>
              <a:t>轴的刻度范围，</a:t>
            </a:r>
          </a:p>
          <a:p>
            <a:pPr fontAlgn="auto">
              <a:spcAft>
                <a:spcPts val="0"/>
              </a:spcAft>
              <a:buFont typeface="Wingdings 3" charset="2"/>
              <a:buChar char=""/>
              <a:defRPr/>
            </a:pPr>
            <a:r>
              <a:rPr lang="en-US" altLang="zh-CN" dirty="0">
                <a:solidFill>
                  <a:schemeClr val="tx1">
                    <a:lumMod val="75000"/>
                    <a:lumOff val="25000"/>
                  </a:schemeClr>
                </a:solidFill>
              </a:rPr>
              <a:t>axis auto</a:t>
            </a:r>
            <a:r>
              <a:rPr lang="zh-CN" altLang="en-US" dirty="0">
                <a:solidFill>
                  <a:schemeClr val="tx1">
                    <a:lumMod val="75000"/>
                    <a:lumOff val="25000"/>
                  </a:schemeClr>
                </a:solidFill>
              </a:rPr>
              <a:t>：		            设置坐标轴的自动刻度</a:t>
            </a:r>
            <a:r>
              <a:rPr lang="en-US" altLang="zh-CN" dirty="0">
                <a:solidFill>
                  <a:schemeClr val="tx1">
                    <a:lumMod val="75000"/>
                    <a:lumOff val="25000"/>
                  </a:schemeClr>
                </a:solidFill>
              </a:rPr>
              <a:t>(</a:t>
            </a:r>
            <a:r>
              <a:rPr lang="zh-CN" altLang="en-US" dirty="0">
                <a:solidFill>
                  <a:schemeClr val="tx1">
                    <a:lumMod val="75000"/>
                    <a:lumOff val="25000"/>
                  </a:schemeClr>
                </a:solidFill>
              </a:rPr>
              <a:t>缺省值</a:t>
            </a:r>
            <a:r>
              <a:rPr lang="en-US" altLang="zh-CN" dirty="0">
                <a:solidFill>
                  <a:schemeClr val="tx1">
                    <a:lumMod val="75000"/>
                    <a:lumOff val="25000"/>
                  </a:schemeClr>
                </a:solidFill>
              </a:rPr>
              <a:t>)</a:t>
            </a:r>
          </a:p>
          <a:p>
            <a:pPr fontAlgn="auto">
              <a:spcAft>
                <a:spcPts val="0"/>
              </a:spcAft>
              <a:buFont typeface="Wingdings 3" charset="2"/>
              <a:buChar char=""/>
              <a:defRPr/>
            </a:pPr>
            <a:r>
              <a:rPr lang="en-US" altLang="zh-CN" dirty="0">
                <a:solidFill>
                  <a:schemeClr val="tx1">
                    <a:lumMod val="75000"/>
                    <a:lumOff val="25000"/>
                  </a:schemeClr>
                </a:solidFill>
              </a:rPr>
              <a:t>axis manual(</a:t>
            </a:r>
            <a:r>
              <a:rPr lang="zh-CN" altLang="en-US" dirty="0">
                <a:solidFill>
                  <a:schemeClr val="tx1">
                    <a:lumMod val="75000"/>
                    <a:lumOff val="25000"/>
                  </a:schemeClr>
                </a:solidFill>
              </a:rPr>
              <a:t>或</a:t>
            </a:r>
            <a:r>
              <a:rPr lang="en-US" altLang="zh-CN" dirty="0">
                <a:solidFill>
                  <a:schemeClr val="tx1">
                    <a:lumMod val="75000"/>
                    <a:lumOff val="25000"/>
                  </a:schemeClr>
                </a:solidFill>
              </a:rPr>
              <a:t>axis(</a:t>
            </a:r>
            <a:r>
              <a:rPr lang="en-US" altLang="zh-CN" dirty="0" err="1">
                <a:solidFill>
                  <a:schemeClr val="tx1">
                    <a:lumMod val="75000"/>
                    <a:lumOff val="25000"/>
                  </a:schemeClr>
                </a:solidFill>
              </a:rPr>
              <a:t>asix</a:t>
            </a:r>
            <a:r>
              <a:rPr lang="en-US" altLang="zh-CN" dirty="0">
                <a:solidFill>
                  <a:schemeClr val="tx1">
                    <a:lumMod val="75000"/>
                    <a:lumOff val="25000"/>
                  </a:schemeClr>
                </a:solidFill>
              </a:rPr>
              <a:t>))</a:t>
            </a:r>
            <a:r>
              <a:rPr lang="zh-CN" altLang="en-US" dirty="0">
                <a:solidFill>
                  <a:schemeClr val="tx1">
                    <a:lumMod val="75000"/>
                    <a:lumOff val="25000"/>
                  </a:schemeClr>
                </a:solidFill>
              </a:rPr>
              <a:t>： 保持刻度不随数据的大小而变化</a:t>
            </a:r>
          </a:p>
          <a:p>
            <a:pPr fontAlgn="auto">
              <a:spcAft>
                <a:spcPts val="0"/>
              </a:spcAft>
              <a:buFont typeface="Wingdings 3" charset="2"/>
              <a:buChar char=""/>
              <a:defRPr/>
            </a:pPr>
            <a:r>
              <a:rPr lang="en-US" altLang="zh-CN" dirty="0">
                <a:solidFill>
                  <a:schemeClr val="tx1">
                    <a:lumMod val="75000"/>
                    <a:lumOff val="25000"/>
                  </a:schemeClr>
                </a:solidFill>
              </a:rPr>
              <a:t>axis tight	</a:t>
            </a:r>
            <a:r>
              <a:rPr lang="zh-CN" altLang="en-US" dirty="0">
                <a:solidFill>
                  <a:schemeClr val="tx1">
                    <a:lumMod val="75000"/>
                    <a:lumOff val="25000"/>
                  </a:schemeClr>
                </a:solidFill>
              </a:rPr>
              <a:t>：		            以数据的大小为坐标轴的范围</a:t>
            </a:r>
          </a:p>
          <a:p>
            <a:pPr fontAlgn="auto">
              <a:spcAft>
                <a:spcPts val="0"/>
              </a:spcAft>
              <a:buFont typeface="Wingdings 3" charset="2"/>
              <a:buChar char=""/>
              <a:defRPr/>
            </a:pPr>
            <a:r>
              <a:rPr lang="en-US" altLang="zh-CN" dirty="0">
                <a:solidFill>
                  <a:schemeClr val="tx1">
                    <a:lumMod val="75000"/>
                    <a:lumOff val="25000"/>
                  </a:schemeClr>
                </a:solidFill>
              </a:rPr>
              <a:t>axis ii</a:t>
            </a:r>
            <a:r>
              <a:rPr lang="zh-CN" altLang="en-US" dirty="0">
                <a:solidFill>
                  <a:schemeClr val="tx1">
                    <a:lumMod val="75000"/>
                    <a:lumOff val="25000"/>
                  </a:schemeClr>
                </a:solidFill>
              </a:rPr>
              <a:t>：		                设置坐标轴的原点在左上角，</a:t>
            </a:r>
            <a:r>
              <a:rPr lang="en-US" altLang="zh-CN" dirty="0" err="1">
                <a:solidFill>
                  <a:schemeClr val="tx1">
                    <a:lumMod val="75000"/>
                    <a:lumOff val="25000"/>
                  </a:schemeClr>
                </a:solidFill>
              </a:rPr>
              <a:t>i</a:t>
            </a:r>
            <a:r>
              <a:rPr lang="zh-CN" altLang="en-US" dirty="0">
                <a:solidFill>
                  <a:schemeClr val="tx1">
                    <a:lumMod val="75000"/>
                    <a:lumOff val="25000"/>
                  </a:schemeClr>
                </a:solidFill>
              </a:rPr>
              <a:t>为纵坐标，</a:t>
            </a:r>
            <a:r>
              <a:rPr lang="en-US" altLang="zh-CN" dirty="0" err="1">
                <a:solidFill>
                  <a:schemeClr val="tx1">
                    <a:lumMod val="75000"/>
                    <a:lumOff val="25000"/>
                  </a:schemeClr>
                </a:solidFill>
              </a:rPr>
              <a:t>i</a:t>
            </a:r>
            <a:r>
              <a:rPr lang="zh-CN" altLang="en-US" dirty="0">
                <a:solidFill>
                  <a:schemeClr val="tx1">
                    <a:lumMod val="75000"/>
                    <a:lumOff val="25000"/>
                  </a:schemeClr>
                </a:solidFill>
              </a:rPr>
              <a:t>为横坐标</a:t>
            </a:r>
          </a:p>
          <a:p>
            <a:pPr fontAlgn="auto">
              <a:spcAft>
                <a:spcPts val="0"/>
              </a:spcAft>
              <a:buFont typeface="Wingdings 3" charset="2"/>
              <a:buChar char=""/>
              <a:defRPr/>
            </a:pPr>
            <a:r>
              <a:rPr lang="en-US" altLang="zh-CN" dirty="0">
                <a:solidFill>
                  <a:schemeClr val="tx1">
                    <a:lumMod val="75000"/>
                    <a:lumOff val="25000"/>
                  </a:schemeClr>
                </a:solidFill>
              </a:rPr>
              <a:t>axis </a:t>
            </a:r>
            <a:r>
              <a:rPr lang="en-US" altLang="zh-CN" dirty="0" err="1">
                <a:solidFill>
                  <a:schemeClr val="tx1">
                    <a:lumMod val="75000"/>
                    <a:lumOff val="25000"/>
                  </a:schemeClr>
                </a:solidFill>
              </a:rPr>
              <a:t>xy</a:t>
            </a:r>
            <a:r>
              <a:rPr lang="zh-CN" altLang="en-US" dirty="0">
                <a:solidFill>
                  <a:schemeClr val="tx1">
                    <a:lumMod val="75000"/>
                    <a:lumOff val="25000"/>
                  </a:schemeClr>
                </a:solidFill>
              </a:rPr>
              <a:t>：		                设置坐标轴回到直角坐标系</a:t>
            </a:r>
          </a:p>
          <a:p>
            <a:pPr fontAlgn="auto">
              <a:spcAft>
                <a:spcPts val="0"/>
              </a:spcAft>
              <a:buFont typeface="Wingdings 3" charset="2"/>
              <a:buChar char=""/>
              <a:defRPr/>
            </a:pPr>
            <a:r>
              <a:rPr lang="en-US" altLang="zh-CN" dirty="0">
                <a:solidFill>
                  <a:schemeClr val="tx1">
                    <a:lumMod val="75000"/>
                    <a:lumOff val="25000"/>
                  </a:schemeClr>
                </a:solidFill>
              </a:rPr>
              <a:t>axis equal</a:t>
            </a:r>
            <a:r>
              <a:rPr lang="zh-CN" altLang="en-US" dirty="0">
                <a:solidFill>
                  <a:schemeClr val="tx1">
                    <a:lumMod val="75000"/>
                    <a:lumOff val="25000"/>
                  </a:schemeClr>
                </a:solidFill>
              </a:rPr>
              <a:t>：		            设置坐标轴刻度增量相同</a:t>
            </a:r>
          </a:p>
          <a:p>
            <a:pPr fontAlgn="auto">
              <a:spcAft>
                <a:spcPts val="0"/>
              </a:spcAft>
              <a:buFont typeface="Wingdings 3" charset="2"/>
              <a:buChar char=""/>
              <a:defRPr/>
            </a:pPr>
            <a:r>
              <a:rPr lang="en-US" altLang="zh-CN" dirty="0">
                <a:solidFill>
                  <a:schemeClr val="tx1">
                    <a:lumMod val="75000"/>
                    <a:lumOff val="25000"/>
                  </a:schemeClr>
                </a:solidFill>
              </a:rPr>
              <a:t>axis square</a:t>
            </a:r>
            <a:r>
              <a:rPr lang="zh-CN" altLang="en-US" dirty="0">
                <a:solidFill>
                  <a:schemeClr val="tx1">
                    <a:lumMod val="75000"/>
                    <a:lumOff val="25000"/>
                  </a:schemeClr>
                </a:solidFill>
              </a:rPr>
              <a:t>：		            设置坐标轴长度相同，但刻度增量未必相同</a:t>
            </a:r>
          </a:p>
          <a:p>
            <a:pPr fontAlgn="auto">
              <a:spcAft>
                <a:spcPts val="0"/>
              </a:spcAft>
              <a:buFont typeface="Wingdings 3" charset="2"/>
              <a:buChar char=""/>
              <a:defRPr/>
            </a:pPr>
            <a:r>
              <a:rPr lang="en-US" altLang="zh-CN" dirty="0">
                <a:solidFill>
                  <a:schemeClr val="tx1">
                    <a:lumMod val="75000"/>
                    <a:lumOff val="25000"/>
                  </a:schemeClr>
                </a:solidFill>
              </a:rPr>
              <a:t>axis normal</a:t>
            </a:r>
            <a:r>
              <a:rPr lang="zh-CN" altLang="en-US" dirty="0">
                <a:solidFill>
                  <a:schemeClr val="tx1">
                    <a:lumMod val="75000"/>
                    <a:lumOff val="25000"/>
                  </a:schemeClr>
                </a:solidFill>
              </a:rPr>
              <a:t>：		            自动调节轴与数据的外表比例，使其他设置时效</a:t>
            </a:r>
          </a:p>
          <a:p>
            <a:pPr fontAlgn="auto">
              <a:spcAft>
                <a:spcPts val="0"/>
              </a:spcAft>
              <a:buFont typeface="Wingdings 3" charset="2"/>
              <a:buChar char=""/>
              <a:defRPr/>
            </a:pPr>
            <a:r>
              <a:rPr lang="en-US" altLang="zh-CN" dirty="0">
                <a:solidFill>
                  <a:schemeClr val="tx1">
                    <a:lumMod val="75000"/>
                    <a:lumOff val="25000"/>
                  </a:schemeClr>
                </a:solidFill>
              </a:rPr>
              <a:t>axis off</a:t>
            </a:r>
            <a:r>
              <a:rPr lang="zh-CN" altLang="en-US" dirty="0">
                <a:solidFill>
                  <a:schemeClr val="tx1">
                    <a:lumMod val="75000"/>
                    <a:lumOff val="25000"/>
                  </a:schemeClr>
                </a:solidFill>
              </a:rPr>
              <a:t>：			        使坐标轴消隐</a:t>
            </a:r>
          </a:p>
          <a:p>
            <a:pPr fontAlgn="auto">
              <a:spcAft>
                <a:spcPts val="0"/>
              </a:spcAft>
              <a:buFont typeface="Wingdings 3" charset="2"/>
              <a:buChar char=""/>
              <a:defRPr/>
            </a:pPr>
            <a:r>
              <a:rPr lang="en-US" altLang="zh-CN" dirty="0">
                <a:solidFill>
                  <a:schemeClr val="tx1">
                    <a:lumMod val="75000"/>
                    <a:lumOff val="25000"/>
                  </a:schemeClr>
                </a:solidFill>
              </a:rPr>
              <a:t>axis on</a:t>
            </a:r>
            <a:r>
              <a:rPr lang="zh-CN" altLang="en-US" dirty="0">
                <a:solidFill>
                  <a:schemeClr val="tx1">
                    <a:lumMod val="75000"/>
                    <a:lumOff val="25000"/>
                  </a:schemeClr>
                </a:solidFill>
              </a:rPr>
              <a:t>：		                显现坐标轴	</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en-US" altLang="zh-CN" smtClean="0"/>
              <a:t>4.1.7 subplot</a:t>
            </a:r>
            <a:r>
              <a:rPr lang="zh-CN" altLang="en-US" smtClean="0"/>
              <a:t>函数</a:t>
            </a:r>
            <a:br>
              <a:rPr lang="zh-CN" altLang="en-US" smtClean="0"/>
            </a:br>
            <a:endParaRPr lang="zh-CN" altLang="en-US" smtClean="0"/>
          </a:p>
        </p:txBody>
      </p:sp>
      <p:sp>
        <p:nvSpPr>
          <p:cNvPr id="33794" name="内容占位符 2"/>
          <p:cNvSpPr>
            <a:spLocks noGrp="1"/>
          </p:cNvSpPr>
          <p:nvPr>
            <p:ph idx="1"/>
          </p:nvPr>
        </p:nvSpPr>
        <p:spPr/>
        <p:txBody>
          <a:bodyPr/>
          <a:lstStyle/>
          <a:p>
            <a:r>
              <a:rPr lang="zh-CN" altLang="en-US" smtClean="0"/>
              <a:t>在一个图形窗口中绘制多幅图的另一种方法是利用子图绘制函数</a:t>
            </a:r>
            <a:r>
              <a:rPr lang="en-US" altLang="zh-CN" smtClean="0"/>
              <a:t>subplot()</a:t>
            </a:r>
            <a:r>
              <a:rPr lang="zh-CN" altLang="en-US" smtClean="0"/>
              <a:t>将当前窗口分割成几个区域，然后再在各个区域中分别绘图。</a:t>
            </a:r>
            <a:r>
              <a:rPr lang="en-US" altLang="zh-CN" smtClean="0"/>
              <a:t>subplot()</a:t>
            </a:r>
            <a:r>
              <a:rPr lang="zh-CN" altLang="en-US" smtClean="0"/>
              <a:t>函数的使用方法如下所述。</a:t>
            </a:r>
          </a:p>
          <a:p>
            <a:r>
              <a:rPr lang="en-US" altLang="zh-CN" smtClean="0"/>
              <a:t>subplot</a:t>
            </a:r>
            <a:r>
              <a:rPr lang="zh-CN" altLang="en-US" smtClean="0"/>
              <a:t>最常用的语法格式为：</a:t>
            </a:r>
          </a:p>
          <a:p>
            <a:r>
              <a:rPr lang="en-US" altLang="zh-CN" smtClean="0"/>
              <a:t>subplot(m,n,i)</a:t>
            </a:r>
          </a:p>
          <a:p>
            <a:r>
              <a:rPr lang="zh-CN" altLang="en-US" smtClean="0"/>
              <a:t>这表示在当前绘图区中建立</a:t>
            </a:r>
            <a:r>
              <a:rPr lang="en-US" altLang="zh-CN" smtClean="0"/>
              <a:t>m</a:t>
            </a:r>
            <a:r>
              <a:rPr lang="zh-CN" altLang="en-US" smtClean="0"/>
              <a:t>行</a:t>
            </a:r>
            <a:r>
              <a:rPr lang="en-US" altLang="zh-CN" smtClean="0"/>
              <a:t>n</a:t>
            </a:r>
            <a:r>
              <a:rPr lang="zh-CN" altLang="en-US" smtClean="0"/>
              <a:t>列绘图子区，并在编号为</a:t>
            </a:r>
            <a:r>
              <a:rPr lang="en-US" altLang="zh-CN" smtClean="0"/>
              <a:t>i</a:t>
            </a:r>
            <a:r>
              <a:rPr lang="zh-CN" altLang="en-US" smtClean="0"/>
              <a:t>的位置上建立坐标系，并设置该位置为当前绘图区。绘图区的编号从优先从顶行开始，然后是第二行，第三行</a:t>
            </a:r>
            <a:r>
              <a:rPr lang="en-US" altLang="zh-CN" smtClean="0"/>
              <a:t>……</a:t>
            </a:r>
          </a:p>
          <a:p>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en-US" altLang="zh-CN" smtClean="0"/>
              <a:t>4.1.8 </a:t>
            </a:r>
            <a:r>
              <a:rPr lang="zh-CN" altLang="en-US" smtClean="0"/>
              <a:t>其他特殊函数</a:t>
            </a:r>
            <a:br>
              <a:rPr lang="zh-CN" altLang="en-US" smtClean="0"/>
            </a:br>
            <a:endParaRPr lang="zh-CN" altLang="en-US" smtClean="0"/>
          </a:p>
        </p:txBody>
      </p:sp>
      <p:sp>
        <p:nvSpPr>
          <p:cNvPr id="34818" name="内容占位符 2"/>
          <p:cNvSpPr>
            <a:spLocks noGrp="1"/>
          </p:cNvSpPr>
          <p:nvPr>
            <p:ph idx="1"/>
          </p:nvPr>
        </p:nvSpPr>
        <p:spPr/>
        <p:txBody>
          <a:bodyPr/>
          <a:lstStyle/>
          <a:p>
            <a:r>
              <a:rPr lang="en-US" altLang="zh-CN" smtClean="0"/>
              <a:t>MATLAB</a:t>
            </a:r>
            <a:r>
              <a:rPr lang="zh-CN" altLang="en-US" smtClean="0"/>
              <a:t>还有其他各种二维绘图函数，以适合不同的应用，详见下表</a:t>
            </a:r>
            <a:r>
              <a:rPr lang="en-US" altLang="zh-CN" smtClean="0"/>
              <a:t>4-2</a:t>
            </a:r>
            <a:r>
              <a:rPr lang="zh-CN" altLang="en-US" smtClean="0"/>
              <a:t>。</a:t>
            </a:r>
          </a:p>
          <a:p>
            <a:r>
              <a:rPr lang="en-US" altLang="zh-CN" smtClean="0"/>
              <a:t>matlab</a:t>
            </a:r>
            <a:r>
              <a:rPr lang="zh-CN" altLang="en-US" smtClean="0"/>
              <a:t>中函数</a:t>
            </a:r>
            <a:r>
              <a:rPr lang="en-US" altLang="zh-CN" smtClean="0"/>
              <a:t>bar(x)</a:t>
            </a:r>
            <a:r>
              <a:rPr lang="zh-CN" altLang="en-US" smtClean="0"/>
              <a:t>可以绘制直方图，这对统计或者数据采集非常直观实用；</a:t>
            </a:r>
            <a:r>
              <a:rPr lang="en-US" altLang="zh-CN" smtClean="0"/>
              <a:t>bar(x,y)</a:t>
            </a:r>
            <a:r>
              <a:rPr lang="zh-CN" altLang="en-US" smtClean="0"/>
              <a:t>其中</a:t>
            </a:r>
            <a:r>
              <a:rPr lang="en-US" altLang="zh-CN" smtClean="0"/>
              <a:t>x </a:t>
            </a:r>
            <a:r>
              <a:rPr lang="zh-CN" altLang="en-US" smtClean="0"/>
              <a:t>必须单调递增或递减，</a:t>
            </a:r>
            <a:r>
              <a:rPr lang="en-US" altLang="zh-CN" smtClean="0"/>
              <a:t>y</a:t>
            </a:r>
            <a:r>
              <a:rPr lang="zh-CN" altLang="en-US" smtClean="0"/>
              <a:t>为</a:t>
            </a:r>
            <a:r>
              <a:rPr lang="en-US" altLang="zh-CN" smtClean="0"/>
              <a:t>n× m</a:t>
            </a:r>
            <a:r>
              <a:rPr lang="zh-CN" altLang="en-US" smtClean="0"/>
              <a:t>矩阵，可视化结果为</a:t>
            </a:r>
            <a:r>
              <a:rPr lang="en-US" altLang="zh-CN" smtClean="0"/>
              <a:t>m</a:t>
            </a:r>
            <a:r>
              <a:rPr lang="zh-CN" altLang="en-US" smtClean="0"/>
              <a:t>组，每组</a:t>
            </a:r>
            <a:r>
              <a:rPr lang="en-US" altLang="zh-CN" smtClean="0"/>
              <a:t>n</a:t>
            </a:r>
            <a:r>
              <a:rPr lang="zh-CN" altLang="en-US" smtClean="0"/>
              <a:t>个垂直柱，也就是把</a:t>
            </a:r>
            <a:r>
              <a:rPr lang="en-US" altLang="zh-CN" smtClean="0"/>
              <a:t>y </a:t>
            </a:r>
            <a:r>
              <a:rPr lang="zh-CN" altLang="en-US" smtClean="0"/>
              <a:t>的行画在一起，同一列的数据用相同的颜色表示；</a:t>
            </a:r>
            <a:r>
              <a:rPr lang="en-US" altLang="zh-CN" smtClean="0"/>
              <a:t>bar(x,y,width)(</a:t>
            </a:r>
            <a:r>
              <a:rPr lang="zh-CN" altLang="en-US" smtClean="0"/>
              <a:t>或</a:t>
            </a:r>
            <a:r>
              <a:rPr lang="en-US" altLang="zh-CN" smtClean="0"/>
              <a:t>bar(y,width))</a:t>
            </a:r>
            <a:r>
              <a:rPr lang="zh-CN" altLang="en-US" smtClean="0"/>
              <a:t>指定每个直方条的宽度，如</a:t>
            </a:r>
            <a:r>
              <a:rPr lang="en-US" altLang="zh-CN" smtClean="0"/>
              <a:t>width&gt;1</a:t>
            </a:r>
            <a:r>
              <a:rPr lang="zh-CN" altLang="en-US" smtClean="0"/>
              <a:t>，则直方条会重叠，默认值为</a:t>
            </a:r>
            <a:r>
              <a:rPr lang="en-US" altLang="zh-CN" smtClean="0"/>
              <a:t>width=0.8</a:t>
            </a:r>
            <a:r>
              <a:rPr lang="zh-CN" altLang="en-US" smtClean="0"/>
              <a:t>；</a:t>
            </a:r>
            <a:r>
              <a:rPr lang="en-US" altLang="zh-CN" smtClean="0"/>
              <a:t>bar(…,’grouped’) </a:t>
            </a:r>
            <a:r>
              <a:rPr lang="zh-CN" altLang="en-US" smtClean="0"/>
              <a:t>使同一组直方条紧紧靠在一起；</a:t>
            </a:r>
            <a:r>
              <a:rPr lang="en-US" altLang="zh-CN" smtClean="0"/>
              <a:t>bar(…,’stack’) </a:t>
            </a:r>
            <a:r>
              <a:rPr lang="zh-CN" altLang="en-US" smtClean="0"/>
              <a:t>把同一组数据描述在一个直方条上。</a:t>
            </a:r>
          </a:p>
          <a:p>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内容占位符 2"/>
          <p:cNvSpPr>
            <a:spLocks noGrp="1"/>
          </p:cNvSpPr>
          <p:nvPr>
            <p:ph idx="1"/>
          </p:nvPr>
        </p:nvSpPr>
        <p:spPr>
          <a:xfrm>
            <a:off x="93663" y="0"/>
            <a:ext cx="8596312" cy="5330825"/>
          </a:xfrm>
        </p:spPr>
        <p:txBody>
          <a:bodyPr/>
          <a:lstStyle/>
          <a:p>
            <a:r>
              <a:rPr lang="zh-CN" altLang="zh-CN" smtClean="0"/>
              <a:t>表</a:t>
            </a:r>
            <a:r>
              <a:rPr lang="en-US" altLang="zh-CN" smtClean="0"/>
              <a:t>4-2 </a:t>
            </a:r>
            <a:r>
              <a:rPr lang="zh-CN" altLang="zh-CN" smtClean="0"/>
              <a:t>二维绘图函数</a:t>
            </a:r>
          </a:p>
          <a:p>
            <a:endParaRPr lang="zh-CN" altLang="en-US" smtClean="0"/>
          </a:p>
        </p:txBody>
      </p:sp>
      <p:graphicFrame>
        <p:nvGraphicFramePr>
          <p:cNvPr id="6" name="表格 5"/>
          <p:cNvGraphicFramePr>
            <a:graphicFrameLocks noGrp="1"/>
          </p:cNvGraphicFramePr>
          <p:nvPr/>
        </p:nvGraphicFramePr>
        <p:xfrm>
          <a:off x="876300" y="1752600"/>
          <a:ext cx="8029575" cy="3981450"/>
        </p:xfrm>
        <a:graphic>
          <a:graphicData uri="http://schemas.openxmlformats.org/drawingml/2006/table">
            <a:tbl>
              <a:tblPr>
                <a:tableStyleId>{5C22544A-7EE6-4342-B048-85BDC9FD1C3A}</a:tableStyleId>
              </a:tblPr>
              <a:tblGrid>
                <a:gridCol w="2643343"/>
                <a:gridCol w="2806819"/>
                <a:gridCol w="2579239"/>
              </a:tblGrid>
              <a:tr h="343841">
                <a:tc>
                  <a:txBody>
                    <a:bodyPr/>
                    <a:lstStyle/>
                    <a:p>
                      <a:pPr algn="ctr">
                        <a:spcAft>
                          <a:spcPts val="200"/>
                        </a:spcAft>
                      </a:pPr>
                      <a:r>
                        <a:rPr lang="en-US" sz="1400" kern="100" dirty="0" smtClean="0">
                          <a:solidFill>
                            <a:schemeClr val="dk1"/>
                          </a:solidFill>
                          <a:effectLst/>
                          <a:latin typeface="+mn-lt"/>
                          <a:ea typeface="+mn-ea"/>
                          <a:cs typeface="+mn-cs"/>
                        </a:rPr>
                        <a:t>1</a:t>
                      </a:r>
                      <a:endParaRPr lang="zh-CN" sz="1400" kern="100" dirty="0">
                        <a:solidFill>
                          <a:schemeClr val="dk1"/>
                        </a:solidFill>
                        <a:effectLst/>
                        <a:latin typeface="+mn-lt"/>
                        <a:ea typeface="+mn-ea"/>
                        <a:cs typeface="+mn-cs"/>
                      </a:endParaRPr>
                    </a:p>
                  </a:txBody>
                  <a:tcPr marL="68580" marR="68580" marT="0" marB="0"/>
                </a:tc>
                <a:tc>
                  <a:txBody>
                    <a:bodyPr/>
                    <a:lstStyle/>
                    <a:p>
                      <a:pPr algn="ctr">
                        <a:spcAft>
                          <a:spcPts val="200"/>
                        </a:spcAft>
                      </a:pPr>
                      <a:r>
                        <a:rPr lang="en-US" sz="1400" kern="100">
                          <a:solidFill>
                            <a:schemeClr val="dk1"/>
                          </a:solidFill>
                          <a:effectLst/>
                          <a:latin typeface="+mn-lt"/>
                          <a:ea typeface="+mn-ea"/>
                          <a:cs typeface="+mn-cs"/>
                        </a:rPr>
                        <a:t>bar</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a:solidFill>
                            <a:schemeClr val="dk1"/>
                          </a:solidFill>
                          <a:effectLst/>
                          <a:latin typeface="+mn-lt"/>
                          <a:ea typeface="+mn-ea"/>
                          <a:cs typeface="+mn-cs"/>
                        </a:rPr>
                        <a:t>长条图</a:t>
                      </a:r>
                    </a:p>
                  </a:txBody>
                  <a:tcPr marL="68580" marR="68580" marT="0" marB="0"/>
                </a:tc>
              </a:tr>
              <a:tr h="330669">
                <a:tc>
                  <a:txBody>
                    <a:bodyPr/>
                    <a:lstStyle/>
                    <a:p>
                      <a:pPr algn="ctr">
                        <a:spcAft>
                          <a:spcPts val="200"/>
                        </a:spcAft>
                      </a:pPr>
                      <a:r>
                        <a:rPr lang="en-US" sz="1400" kern="100">
                          <a:solidFill>
                            <a:schemeClr val="dk1"/>
                          </a:solidFill>
                          <a:effectLst/>
                          <a:latin typeface="+mn-lt"/>
                          <a:ea typeface="+mn-ea"/>
                          <a:cs typeface="+mn-cs"/>
                        </a:rPr>
                        <a:t>2</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en-US" sz="1400" kern="100" dirty="0" err="1">
                          <a:solidFill>
                            <a:schemeClr val="dk1"/>
                          </a:solidFill>
                          <a:effectLst/>
                          <a:latin typeface="+mn-lt"/>
                          <a:ea typeface="+mn-ea"/>
                          <a:cs typeface="+mn-cs"/>
                        </a:rPr>
                        <a:t>errorbar</a:t>
                      </a:r>
                      <a:endParaRPr lang="zh-CN" sz="1400" kern="100" dirty="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a:solidFill>
                            <a:schemeClr val="dk1"/>
                          </a:solidFill>
                          <a:effectLst/>
                          <a:latin typeface="+mn-lt"/>
                          <a:ea typeface="+mn-ea"/>
                          <a:cs typeface="+mn-cs"/>
                        </a:rPr>
                        <a:t>图形加上误差范围</a:t>
                      </a:r>
                    </a:p>
                  </a:txBody>
                  <a:tcPr marL="68580" marR="68580" marT="0" marB="0"/>
                </a:tc>
              </a:tr>
              <a:tr h="330669">
                <a:tc>
                  <a:txBody>
                    <a:bodyPr/>
                    <a:lstStyle/>
                    <a:p>
                      <a:pPr algn="ctr">
                        <a:spcAft>
                          <a:spcPts val="200"/>
                        </a:spcAft>
                      </a:pPr>
                      <a:r>
                        <a:rPr lang="en-US" sz="1400" kern="100">
                          <a:solidFill>
                            <a:schemeClr val="dk1"/>
                          </a:solidFill>
                          <a:effectLst/>
                          <a:latin typeface="+mn-lt"/>
                          <a:ea typeface="+mn-ea"/>
                          <a:cs typeface="+mn-cs"/>
                        </a:rPr>
                        <a:t>3</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en-US" sz="1400" kern="100">
                          <a:solidFill>
                            <a:schemeClr val="dk1"/>
                          </a:solidFill>
                          <a:effectLst/>
                          <a:latin typeface="+mn-lt"/>
                          <a:ea typeface="+mn-ea"/>
                          <a:cs typeface="+mn-cs"/>
                        </a:rPr>
                        <a:t>fplot</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a:solidFill>
                            <a:schemeClr val="dk1"/>
                          </a:solidFill>
                          <a:effectLst/>
                          <a:latin typeface="+mn-lt"/>
                          <a:ea typeface="+mn-ea"/>
                          <a:cs typeface="+mn-cs"/>
                        </a:rPr>
                        <a:t>较精确的函数图形</a:t>
                      </a:r>
                    </a:p>
                  </a:txBody>
                  <a:tcPr marL="68580" marR="68580" marT="0" marB="0"/>
                </a:tc>
              </a:tr>
              <a:tr h="330669">
                <a:tc>
                  <a:txBody>
                    <a:bodyPr/>
                    <a:lstStyle/>
                    <a:p>
                      <a:pPr algn="ctr">
                        <a:spcAft>
                          <a:spcPts val="200"/>
                        </a:spcAft>
                      </a:pPr>
                      <a:r>
                        <a:rPr lang="en-US" sz="1400" kern="100">
                          <a:solidFill>
                            <a:schemeClr val="dk1"/>
                          </a:solidFill>
                          <a:effectLst/>
                          <a:latin typeface="+mn-lt"/>
                          <a:ea typeface="+mn-ea"/>
                          <a:cs typeface="+mn-cs"/>
                        </a:rPr>
                        <a:t>4</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en-US" sz="1400" kern="100" dirty="0">
                          <a:solidFill>
                            <a:schemeClr val="dk1"/>
                          </a:solidFill>
                          <a:effectLst/>
                          <a:latin typeface="+mn-lt"/>
                          <a:ea typeface="+mn-ea"/>
                          <a:cs typeface="+mn-cs"/>
                        </a:rPr>
                        <a:t>polar</a:t>
                      </a:r>
                      <a:endParaRPr lang="zh-CN" sz="1400" kern="100" dirty="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a:solidFill>
                            <a:schemeClr val="dk1"/>
                          </a:solidFill>
                          <a:effectLst/>
                          <a:latin typeface="+mn-lt"/>
                          <a:ea typeface="+mn-ea"/>
                          <a:cs typeface="+mn-cs"/>
                        </a:rPr>
                        <a:t>极坐标图</a:t>
                      </a:r>
                    </a:p>
                  </a:txBody>
                  <a:tcPr marL="68580" marR="68580" marT="0" marB="0"/>
                </a:tc>
              </a:tr>
              <a:tr h="330669">
                <a:tc>
                  <a:txBody>
                    <a:bodyPr/>
                    <a:lstStyle/>
                    <a:p>
                      <a:pPr algn="ctr">
                        <a:spcAft>
                          <a:spcPts val="200"/>
                        </a:spcAft>
                      </a:pPr>
                      <a:r>
                        <a:rPr lang="en-US" sz="1400" kern="100">
                          <a:solidFill>
                            <a:schemeClr val="dk1"/>
                          </a:solidFill>
                          <a:effectLst/>
                          <a:latin typeface="+mn-lt"/>
                          <a:ea typeface="+mn-ea"/>
                          <a:cs typeface="+mn-cs"/>
                        </a:rPr>
                        <a:t>5</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en-US" sz="1400" kern="100">
                          <a:solidFill>
                            <a:schemeClr val="dk1"/>
                          </a:solidFill>
                          <a:effectLst/>
                          <a:latin typeface="+mn-lt"/>
                          <a:ea typeface="+mn-ea"/>
                          <a:cs typeface="+mn-cs"/>
                        </a:rPr>
                        <a:t>hist</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a:solidFill>
                            <a:schemeClr val="dk1"/>
                          </a:solidFill>
                          <a:effectLst/>
                          <a:latin typeface="+mn-lt"/>
                          <a:ea typeface="+mn-ea"/>
                          <a:cs typeface="+mn-cs"/>
                        </a:rPr>
                        <a:t>累计图</a:t>
                      </a:r>
                    </a:p>
                  </a:txBody>
                  <a:tcPr marL="68580" marR="68580" marT="0" marB="0"/>
                </a:tc>
              </a:tr>
              <a:tr h="330669">
                <a:tc>
                  <a:txBody>
                    <a:bodyPr/>
                    <a:lstStyle/>
                    <a:p>
                      <a:pPr algn="ctr">
                        <a:spcAft>
                          <a:spcPts val="200"/>
                        </a:spcAft>
                      </a:pPr>
                      <a:r>
                        <a:rPr lang="en-US" sz="1400" kern="100">
                          <a:solidFill>
                            <a:schemeClr val="dk1"/>
                          </a:solidFill>
                          <a:effectLst/>
                          <a:latin typeface="+mn-lt"/>
                          <a:ea typeface="+mn-ea"/>
                          <a:cs typeface="+mn-cs"/>
                        </a:rPr>
                        <a:t>6</a:t>
                      </a:r>
                      <a:endParaRPr lang="zh-CN" sz="1400" kern="100">
                        <a:solidFill>
                          <a:schemeClr val="dk1"/>
                        </a:solidFill>
                        <a:effectLst/>
                        <a:latin typeface="+mn-lt"/>
                        <a:ea typeface="+mn-ea"/>
                        <a:cs typeface="+mn-cs"/>
                      </a:endParaRPr>
                    </a:p>
                  </a:txBody>
                  <a:tcPr marL="68580" marR="68580" marT="0" marB="0"/>
                </a:tc>
                <a:tc>
                  <a:txBody>
                    <a:bodyPr/>
                    <a:lstStyle/>
                    <a:p>
                      <a:pPr marL="0" algn="ctr" defTabSz="457200" rtl="0" eaLnBrk="1" latinLnBrk="0" hangingPunct="1">
                        <a:spcAft>
                          <a:spcPts val="200"/>
                        </a:spcAft>
                      </a:pPr>
                      <a:r>
                        <a:rPr lang="en-US" sz="1400" kern="100" dirty="0">
                          <a:solidFill>
                            <a:schemeClr val="dk1"/>
                          </a:solidFill>
                          <a:effectLst/>
                          <a:latin typeface="+mn-lt"/>
                          <a:ea typeface="+mn-ea"/>
                          <a:cs typeface="+mn-cs"/>
                        </a:rPr>
                        <a:t>rose</a:t>
                      </a:r>
                      <a:endParaRPr lang="zh-CN" sz="1400" kern="100" dirty="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a:solidFill>
                            <a:schemeClr val="dk1"/>
                          </a:solidFill>
                          <a:effectLst/>
                          <a:latin typeface="+mn-lt"/>
                          <a:ea typeface="+mn-ea"/>
                          <a:cs typeface="+mn-cs"/>
                        </a:rPr>
                        <a:t>极坐标累计图</a:t>
                      </a:r>
                    </a:p>
                  </a:txBody>
                  <a:tcPr marL="68580" marR="68580" marT="0" marB="0"/>
                </a:tc>
              </a:tr>
              <a:tr h="330669">
                <a:tc>
                  <a:txBody>
                    <a:bodyPr/>
                    <a:lstStyle/>
                    <a:p>
                      <a:pPr algn="ctr">
                        <a:spcAft>
                          <a:spcPts val="200"/>
                        </a:spcAft>
                      </a:pPr>
                      <a:r>
                        <a:rPr lang="en-US" sz="1400" kern="100">
                          <a:solidFill>
                            <a:schemeClr val="dk1"/>
                          </a:solidFill>
                          <a:effectLst/>
                          <a:latin typeface="+mn-lt"/>
                          <a:ea typeface="+mn-ea"/>
                          <a:cs typeface="+mn-cs"/>
                        </a:rPr>
                        <a:t>7</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en-US" sz="1400" kern="100">
                          <a:solidFill>
                            <a:schemeClr val="dk1"/>
                          </a:solidFill>
                          <a:effectLst/>
                          <a:latin typeface="+mn-lt"/>
                          <a:ea typeface="+mn-ea"/>
                          <a:cs typeface="+mn-cs"/>
                        </a:rPr>
                        <a:t>stairs</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a:solidFill>
                            <a:schemeClr val="dk1"/>
                          </a:solidFill>
                          <a:effectLst/>
                          <a:latin typeface="+mn-lt"/>
                          <a:ea typeface="+mn-ea"/>
                          <a:cs typeface="+mn-cs"/>
                        </a:rPr>
                        <a:t>阶梯图</a:t>
                      </a:r>
                    </a:p>
                  </a:txBody>
                  <a:tcPr marL="68580" marR="68580" marT="0" marB="0"/>
                </a:tc>
              </a:tr>
              <a:tr h="330669">
                <a:tc>
                  <a:txBody>
                    <a:bodyPr/>
                    <a:lstStyle/>
                    <a:p>
                      <a:pPr algn="ctr">
                        <a:spcAft>
                          <a:spcPts val="200"/>
                        </a:spcAft>
                      </a:pPr>
                      <a:r>
                        <a:rPr lang="en-US" sz="1400" kern="100">
                          <a:solidFill>
                            <a:schemeClr val="dk1"/>
                          </a:solidFill>
                          <a:effectLst/>
                          <a:latin typeface="+mn-lt"/>
                          <a:ea typeface="+mn-ea"/>
                          <a:cs typeface="+mn-cs"/>
                        </a:rPr>
                        <a:t>8</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en-US" sz="1400" kern="100">
                          <a:solidFill>
                            <a:schemeClr val="dk1"/>
                          </a:solidFill>
                          <a:effectLst/>
                          <a:latin typeface="+mn-lt"/>
                          <a:ea typeface="+mn-ea"/>
                          <a:cs typeface="+mn-cs"/>
                        </a:rPr>
                        <a:t>stem</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a:solidFill>
                            <a:schemeClr val="dk1"/>
                          </a:solidFill>
                          <a:effectLst/>
                          <a:latin typeface="+mn-lt"/>
                          <a:ea typeface="+mn-ea"/>
                          <a:cs typeface="+mn-cs"/>
                        </a:rPr>
                        <a:t>针状图</a:t>
                      </a:r>
                    </a:p>
                  </a:txBody>
                  <a:tcPr marL="68580" marR="68580" marT="0" marB="0"/>
                </a:tc>
              </a:tr>
              <a:tr h="330669">
                <a:tc>
                  <a:txBody>
                    <a:bodyPr/>
                    <a:lstStyle/>
                    <a:p>
                      <a:pPr algn="ctr">
                        <a:spcAft>
                          <a:spcPts val="200"/>
                        </a:spcAft>
                      </a:pPr>
                      <a:r>
                        <a:rPr lang="en-US" sz="1400" kern="100">
                          <a:solidFill>
                            <a:schemeClr val="dk1"/>
                          </a:solidFill>
                          <a:effectLst/>
                          <a:latin typeface="+mn-lt"/>
                          <a:ea typeface="+mn-ea"/>
                          <a:cs typeface="+mn-cs"/>
                        </a:rPr>
                        <a:t>9</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en-US" sz="1400" kern="100">
                          <a:solidFill>
                            <a:schemeClr val="dk1"/>
                          </a:solidFill>
                          <a:effectLst/>
                          <a:latin typeface="+mn-lt"/>
                          <a:ea typeface="+mn-ea"/>
                          <a:cs typeface="+mn-cs"/>
                        </a:rPr>
                        <a:t>fill</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a:solidFill>
                            <a:schemeClr val="dk1"/>
                          </a:solidFill>
                          <a:effectLst/>
                          <a:latin typeface="+mn-lt"/>
                          <a:ea typeface="+mn-ea"/>
                          <a:cs typeface="+mn-cs"/>
                        </a:rPr>
                        <a:t>实心图</a:t>
                      </a:r>
                    </a:p>
                  </a:txBody>
                  <a:tcPr marL="68580" marR="68580" marT="0" marB="0"/>
                </a:tc>
              </a:tr>
              <a:tr h="330669">
                <a:tc>
                  <a:txBody>
                    <a:bodyPr/>
                    <a:lstStyle/>
                    <a:p>
                      <a:pPr algn="ctr">
                        <a:spcAft>
                          <a:spcPts val="200"/>
                        </a:spcAft>
                      </a:pPr>
                      <a:r>
                        <a:rPr lang="en-US" sz="1400" kern="100">
                          <a:solidFill>
                            <a:schemeClr val="dk1"/>
                          </a:solidFill>
                          <a:effectLst/>
                          <a:latin typeface="+mn-lt"/>
                          <a:ea typeface="+mn-ea"/>
                          <a:cs typeface="+mn-cs"/>
                        </a:rPr>
                        <a:t>10</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en-US" sz="1400" kern="100">
                          <a:solidFill>
                            <a:schemeClr val="dk1"/>
                          </a:solidFill>
                          <a:effectLst/>
                          <a:latin typeface="+mn-lt"/>
                          <a:ea typeface="+mn-ea"/>
                          <a:cs typeface="+mn-cs"/>
                        </a:rPr>
                        <a:t>feather</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a:solidFill>
                            <a:schemeClr val="dk1"/>
                          </a:solidFill>
                          <a:effectLst/>
                          <a:latin typeface="+mn-lt"/>
                          <a:ea typeface="+mn-ea"/>
                          <a:cs typeface="+mn-cs"/>
                        </a:rPr>
                        <a:t>羽毛图</a:t>
                      </a:r>
                    </a:p>
                  </a:txBody>
                  <a:tcPr marL="68580" marR="68580" marT="0" marB="0"/>
                </a:tc>
              </a:tr>
              <a:tr h="330669">
                <a:tc>
                  <a:txBody>
                    <a:bodyPr/>
                    <a:lstStyle/>
                    <a:p>
                      <a:pPr algn="ctr">
                        <a:spcAft>
                          <a:spcPts val="200"/>
                        </a:spcAft>
                      </a:pPr>
                      <a:r>
                        <a:rPr lang="en-US" sz="1400" kern="100">
                          <a:solidFill>
                            <a:schemeClr val="dk1"/>
                          </a:solidFill>
                          <a:effectLst/>
                          <a:latin typeface="+mn-lt"/>
                          <a:ea typeface="+mn-ea"/>
                          <a:cs typeface="+mn-cs"/>
                        </a:rPr>
                        <a:t>11</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en-US" sz="1400" kern="100">
                          <a:solidFill>
                            <a:schemeClr val="dk1"/>
                          </a:solidFill>
                          <a:effectLst/>
                          <a:latin typeface="+mn-lt"/>
                          <a:ea typeface="+mn-ea"/>
                          <a:cs typeface="+mn-cs"/>
                        </a:rPr>
                        <a:t>compass</a:t>
                      </a:r>
                      <a:endParaRPr lang="zh-CN" sz="1400" kern="10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a:solidFill>
                            <a:schemeClr val="dk1"/>
                          </a:solidFill>
                          <a:effectLst/>
                          <a:latin typeface="+mn-lt"/>
                          <a:ea typeface="+mn-ea"/>
                          <a:cs typeface="+mn-cs"/>
                        </a:rPr>
                        <a:t>罗盘图</a:t>
                      </a:r>
                    </a:p>
                  </a:txBody>
                  <a:tcPr marL="68580" marR="68580" marT="0" marB="0"/>
                </a:tc>
              </a:tr>
              <a:tr h="330669">
                <a:tc>
                  <a:txBody>
                    <a:bodyPr/>
                    <a:lstStyle/>
                    <a:p>
                      <a:pPr algn="ctr">
                        <a:spcAft>
                          <a:spcPts val="200"/>
                        </a:spcAft>
                      </a:pPr>
                      <a:r>
                        <a:rPr lang="en-US" sz="1400" kern="100" dirty="0">
                          <a:solidFill>
                            <a:schemeClr val="dk1"/>
                          </a:solidFill>
                          <a:effectLst/>
                          <a:latin typeface="+mn-lt"/>
                          <a:ea typeface="+mn-ea"/>
                          <a:cs typeface="+mn-cs"/>
                        </a:rPr>
                        <a:t>12</a:t>
                      </a:r>
                      <a:endParaRPr lang="zh-CN" sz="1400" kern="100" dirty="0">
                        <a:solidFill>
                          <a:schemeClr val="dk1"/>
                        </a:solidFill>
                        <a:effectLst/>
                        <a:latin typeface="+mn-lt"/>
                        <a:ea typeface="+mn-ea"/>
                        <a:cs typeface="+mn-cs"/>
                      </a:endParaRPr>
                    </a:p>
                  </a:txBody>
                  <a:tcPr marL="68580" marR="68580" marT="0" marB="0"/>
                </a:tc>
                <a:tc>
                  <a:txBody>
                    <a:bodyPr/>
                    <a:lstStyle/>
                    <a:p>
                      <a:pPr algn="ctr">
                        <a:spcAft>
                          <a:spcPts val="200"/>
                        </a:spcAft>
                      </a:pPr>
                      <a:r>
                        <a:rPr lang="en-US" sz="1400" kern="100" dirty="0">
                          <a:solidFill>
                            <a:schemeClr val="dk1"/>
                          </a:solidFill>
                          <a:effectLst/>
                          <a:latin typeface="+mn-lt"/>
                          <a:ea typeface="+mn-ea"/>
                          <a:cs typeface="+mn-cs"/>
                        </a:rPr>
                        <a:t>quiver</a:t>
                      </a:r>
                      <a:endParaRPr lang="zh-CN" sz="1400" kern="100" dirty="0">
                        <a:solidFill>
                          <a:schemeClr val="dk1"/>
                        </a:solidFill>
                        <a:effectLst/>
                        <a:latin typeface="+mn-lt"/>
                        <a:ea typeface="+mn-ea"/>
                        <a:cs typeface="+mn-cs"/>
                      </a:endParaRPr>
                    </a:p>
                  </a:txBody>
                  <a:tcPr marL="68580" marR="68580" marT="0" marB="0"/>
                </a:tc>
                <a:tc>
                  <a:txBody>
                    <a:bodyPr/>
                    <a:lstStyle/>
                    <a:p>
                      <a:pPr algn="ctr">
                        <a:spcAft>
                          <a:spcPts val="200"/>
                        </a:spcAft>
                      </a:pPr>
                      <a:r>
                        <a:rPr lang="zh-CN" sz="1400" kern="100" dirty="0">
                          <a:solidFill>
                            <a:schemeClr val="dk1"/>
                          </a:solidFill>
                          <a:effectLst/>
                          <a:latin typeface="+mn-lt"/>
                          <a:ea typeface="+mn-ea"/>
                          <a:cs typeface="+mn-cs"/>
                        </a:rPr>
                        <a:t>向量场图</a:t>
                      </a:r>
                    </a:p>
                  </a:txBody>
                  <a:tcPr marL="68580" marR="68580" marT="0" marB="0"/>
                </a:tc>
              </a:tr>
            </a:tbl>
          </a:graphicData>
        </a:graphic>
      </p:graphicFrame>
      <p:sp>
        <p:nvSpPr>
          <p:cNvPr id="35896" name="Rectangle 2"/>
          <p:cNvSpPr>
            <a:spLocks noChangeArrowheads="1"/>
          </p:cNvSpPr>
          <p:nvPr/>
        </p:nvSpPr>
        <p:spPr bwMode="auto">
          <a:xfrm>
            <a:off x="1295400" y="3479800"/>
            <a:ext cx="12192000" cy="45720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en-US" altLang="zh-CN" smtClean="0"/>
              <a:t>4.2 </a:t>
            </a:r>
            <a:r>
              <a:rPr lang="zh-CN" altLang="en-US" smtClean="0"/>
              <a:t>三维基本图形</a:t>
            </a:r>
            <a:br>
              <a:rPr lang="zh-CN" altLang="en-US" smtClean="0"/>
            </a:br>
            <a:endParaRPr lang="zh-CN" altLang="en-US" smtClean="0"/>
          </a:p>
        </p:txBody>
      </p:sp>
      <p:sp>
        <p:nvSpPr>
          <p:cNvPr id="36866" name="内容占位符 2"/>
          <p:cNvSpPr>
            <a:spLocks noGrp="1"/>
          </p:cNvSpPr>
          <p:nvPr>
            <p:ph idx="1"/>
          </p:nvPr>
        </p:nvSpPr>
        <p:spPr/>
        <p:txBody>
          <a:bodyPr/>
          <a:lstStyle/>
          <a:p>
            <a:r>
              <a:rPr lang="en-US" altLang="zh-CN" smtClean="0"/>
              <a:t>MATLAB</a:t>
            </a:r>
            <a:r>
              <a:rPr lang="zh-CN" altLang="en-US" smtClean="0"/>
              <a:t>具有强大的三维绘图能力，如绘制三维曲线，三维网格图和三维曲面图，并提供了大量的三维绘图函数。</a:t>
            </a:r>
          </a:p>
          <a:p>
            <a:r>
              <a:rPr lang="zh-CN" altLang="en-US" smtClean="0"/>
              <a:t>绘制三维图形的基本步骤：</a:t>
            </a:r>
          </a:p>
          <a:p>
            <a:r>
              <a:rPr lang="zh-CN" altLang="en-US" smtClean="0"/>
              <a:t>① 准备数据</a:t>
            </a:r>
          </a:p>
          <a:p>
            <a:r>
              <a:rPr lang="zh-CN" altLang="en-US" smtClean="0"/>
              <a:t>② 设置当前绘图区</a:t>
            </a:r>
          </a:p>
          <a:p>
            <a:r>
              <a:rPr lang="zh-CN" altLang="en-US" smtClean="0"/>
              <a:t>③ 调用绘图指令</a:t>
            </a:r>
          </a:p>
          <a:p>
            <a:r>
              <a:rPr lang="zh-CN" altLang="en-US" smtClean="0"/>
              <a:t>④ 设置视角</a:t>
            </a:r>
          </a:p>
          <a:p>
            <a:r>
              <a:rPr lang="zh-CN" altLang="en-US" smtClean="0"/>
              <a:t>⑤ 设置图形的曲线和标记点的形式</a:t>
            </a:r>
          </a:p>
          <a:p>
            <a:r>
              <a:rPr lang="zh-CN" altLang="en-US" smtClean="0"/>
              <a:t>⑥ 保存并导出图形</a:t>
            </a:r>
          </a:p>
          <a:p>
            <a:r>
              <a:rPr lang="zh-CN" altLang="en-US" smtClean="0"/>
              <a:t>三维绘图指令见下表</a:t>
            </a:r>
            <a:r>
              <a:rPr lang="en-US" altLang="zh-CN" smtClean="0"/>
              <a:t>4-3</a:t>
            </a:r>
            <a:r>
              <a:rPr lang="zh-CN" altLang="en-US" smtClean="0"/>
              <a:t>。</a:t>
            </a:r>
          </a:p>
          <a:p>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p:cNvSpPr>
            <a:spLocks noGrp="1"/>
          </p:cNvSpPr>
          <p:nvPr>
            <p:ph idx="1"/>
          </p:nvPr>
        </p:nvSpPr>
        <p:spPr>
          <a:xfrm>
            <a:off x="677863" y="317500"/>
            <a:ext cx="8596312" cy="5724525"/>
          </a:xfrm>
        </p:spPr>
        <p:txBody>
          <a:bodyPr/>
          <a:lstStyle/>
          <a:p>
            <a:r>
              <a:rPr lang="zh-CN" altLang="zh-CN" smtClean="0"/>
              <a:t>表</a:t>
            </a:r>
            <a:r>
              <a:rPr lang="en-US" altLang="zh-CN" smtClean="0"/>
              <a:t>4-3 </a:t>
            </a:r>
            <a:r>
              <a:rPr lang="zh-CN" altLang="zh-CN" smtClean="0"/>
              <a:t>创建线程其他系统函数</a:t>
            </a:r>
          </a:p>
          <a:p>
            <a:endParaRPr lang="zh-CN" altLang="en-US" smtClean="0"/>
          </a:p>
        </p:txBody>
      </p:sp>
      <p:graphicFrame>
        <p:nvGraphicFramePr>
          <p:cNvPr id="8" name="表格 7"/>
          <p:cNvGraphicFramePr>
            <a:graphicFrameLocks noGrp="1"/>
          </p:cNvGraphicFramePr>
          <p:nvPr/>
        </p:nvGraphicFramePr>
        <p:xfrm>
          <a:off x="982663" y="1028700"/>
          <a:ext cx="9609137" cy="5283200"/>
        </p:xfrm>
        <a:graphic>
          <a:graphicData uri="http://schemas.openxmlformats.org/drawingml/2006/table">
            <a:tbl>
              <a:tblPr>
                <a:tableStyleId>{5C22544A-7EE6-4342-B048-85BDC9FD1C3A}</a:tableStyleId>
              </a:tblPr>
              <a:tblGrid>
                <a:gridCol w="2540485"/>
                <a:gridCol w="3534590"/>
                <a:gridCol w="3534590"/>
              </a:tblGrid>
              <a:tr h="497435">
                <a:tc>
                  <a:txBody>
                    <a:bodyPr/>
                    <a:lstStyle/>
                    <a:p>
                      <a:pPr algn="ctr">
                        <a:spcAft>
                          <a:spcPts val="200"/>
                        </a:spcAft>
                      </a:pPr>
                      <a:r>
                        <a:rPr lang="zh-CN" sz="1400" kern="100" dirty="0">
                          <a:effectLst/>
                        </a:rPr>
                        <a:t>类 别</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指 令</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说 明</a:t>
                      </a:r>
                      <a:endParaRPr lang="zh-CN" sz="1400" kern="100">
                        <a:effectLst/>
                        <a:latin typeface="Times New Roman" panose="02020603050405020304" pitchFamily="18" charset="0"/>
                        <a:ea typeface="宋体" panose="02010600030101010101" pitchFamily="2" charset="-122"/>
                      </a:endParaRPr>
                    </a:p>
                  </a:txBody>
                  <a:tcPr marL="68580" marR="68580" marT="0" marB="0"/>
                </a:tc>
              </a:tr>
              <a:tr h="398814">
                <a:tc rowSpan="3">
                  <a:txBody>
                    <a:bodyPr/>
                    <a:lstStyle/>
                    <a:p>
                      <a:pPr algn="ctr">
                        <a:spcAft>
                          <a:spcPts val="200"/>
                        </a:spcAft>
                      </a:pPr>
                      <a:r>
                        <a:rPr lang="zh-CN" sz="1400" kern="100" dirty="0">
                          <a:effectLst/>
                        </a:rPr>
                        <a:t>网状图</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400" kern="100">
                          <a:effectLst/>
                        </a:rPr>
                        <a:t>mesh, ezmesh</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400" kern="100">
                          <a:effectLst/>
                        </a:rPr>
                        <a:t>绘制立体网状图</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398814">
                <a:tc vMerge="1">
                  <a:txBody>
                    <a:bodyPr/>
                    <a:lstStyle/>
                    <a:p>
                      <a:endParaRPr lang="zh-CN" altLang="en-US"/>
                    </a:p>
                  </a:txBody>
                  <a:tcPr/>
                </a:tc>
                <a:tc>
                  <a:txBody>
                    <a:bodyPr/>
                    <a:lstStyle/>
                    <a:p>
                      <a:pPr algn="ctr">
                        <a:spcAft>
                          <a:spcPts val="200"/>
                        </a:spcAft>
                      </a:pPr>
                      <a:r>
                        <a:rPr lang="en-US" sz="1400" kern="100">
                          <a:effectLst/>
                        </a:rPr>
                        <a:t>meshc, ezmeshc</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400" kern="100">
                          <a:effectLst/>
                        </a:rPr>
                        <a:t>绘制带有等高线的网状图</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398814">
                <a:tc vMerge="1">
                  <a:txBody>
                    <a:bodyPr/>
                    <a:lstStyle/>
                    <a:p>
                      <a:endParaRPr lang="zh-CN" altLang="en-US"/>
                    </a:p>
                  </a:txBody>
                  <a:tcPr/>
                </a:tc>
                <a:tc>
                  <a:txBody>
                    <a:bodyPr/>
                    <a:lstStyle/>
                    <a:p>
                      <a:pPr algn="ctr">
                        <a:spcAft>
                          <a:spcPts val="200"/>
                        </a:spcAft>
                      </a:pPr>
                      <a:r>
                        <a:rPr lang="en-US" sz="1400" kern="100" dirty="0" err="1">
                          <a:effectLst/>
                        </a:rPr>
                        <a:t>meshz</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400" kern="100">
                          <a:effectLst/>
                        </a:rPr>
                        <a:t>绘制带有</a:t>
                      </a:r>
                      <a:r>
                        <a:rPr lang="en-US" sz="1400" kern="100">
                          <a:effectLst/>
                        </a:rPr>
                        <a:t>“</a:t>
                      </a:r>
                      <a:r>
                        <a:rPr lang="zh-CN" sz="1400" kern="100">
                          <a:effectLst/>
                        </a:rPr>
                        <a:t>围裙</a:t>
                      </a:r>
                      <a:r>
                        <a:rPr lang="en-US" sz="1400" kern="100">
                          <a:effectLst/>
                        </a:rPr>
                        <a:t>”</a:t>
                      </a:r>
                      <a:r>
                        <a:rPr lang="zh-CN" sz="1400" kern="100">
                          <a:effectLst/>
                        </a:rPr>
                        <a:t>的网状图</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398814">
                <a:tc rowSpan="3">
                  <a:txBody>
                    <a:bodyPr/>
                    <a:lstStyle/>
                    <a:p>
                      <a:pPr algn="ctr">
                        <a:spcAft>
                          <a:spcPts val="200"/>
                        </a:spcAft>
                      </a:pPr>
                      <a:r>
                        <a:rPr lang="zh-CN" sz="1400" kern="100">
                          <a:effectLst/>
                        </a:rPr>
                        <a:t>曲面图表</a:t>
                      </a:r>
                      <a:r>
                        <a:rPr lang="en-US" sz="1400" kern="100">
                          <a:effectLst/>
                        </a:rPr>
                        <a:t>4-3 </a:t>
                      </a:r>
                      <a:r>
                        <a:rPr lang="zh-CN" sz="1400" kern="100">
                          <a:effectLst/>
                        </a:rPr>
                        <a:t>创建线程其他系统函数</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400" kern="100" dirty="0">
                          <a:effectLst/>
                        </a:rPr>
                        <a:t>surf, </a:t>
                      </a:r>
                      <a:r>
                        <a:rPr lang="en-US" sz="1400" kern="100" dirty="0" err="1">
                          <a:effectLst/>
                        </a:rPr>
                        <a:t>ezsurf</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400" kern="100">
                          <a:effectLst/>
                        </a:rPr>
                        <a:t>立体曲面图</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398814">
                <a:tc vMerge="1">
                  <a:txBody>
                    <a:bodyPr/>
                    <a:lstStyle/>
                    <a:p>
                      <a:endParaRPr lang="zh-CN" altLang="en-US"/>
                    </a:p>
                  </a:txBody>
                  <a:tcPr/>
                </a:tc>
                <a:tc>
                  <a:txBody>
                    <a:bodyPr/>
                    <a:lstStyle/>
                    <a:p>
                      <a:pPr algn="ctr">
                        <a:spcAft>
                          <a:spcPts val="200"/>
                        </a:spcAft>
                      </a:pPr>
                      <a:r>
                        <a:rPr lang="en-US" sz="1400" kern="100" dirty="0" err="1">
                          <a:effectLst/>
                        </a:rPr>
                        <a:t>surfc</a:t>
                      </a:r>
                      <a:r>
                        <a:rPr lang="en-US" sz="1400" kern="100" dirty="0">
                          <a:effectLst/>
                        </a:rPr>
                        <a:t>, </a:t>
                      </a:r>
                      <a:r>
                        <a:rPr lang="en-US" sz="1400" kern="100" dirty="0" err="1">
                          <a:effectLst/>
                        </a:rPr>
                        <a:t>ezsurfc</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400" kern="100" dirty="0">
                          <a:effectLst/>
                        </a:rPr>
                        <a:t>绘制带有等高线的曲面图</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r>
              <a:tr h="398814">
                <a:tc vMerge="1">
                  <a:txBody>
                    <a:bodyPr/>
                    <a:lstStyle/>
                    <a:p>
                      <a:endParaRPr lang="zh-CN" altLang="en-US"/>
                    </a:p>
                  </a:txBody>
                  <a:tcPr/>
                </a:tc>
                <a:tc>
                  <a:txBody>
                    <a:bodyPr/>
                    <a:lstStyle/>
                    <a:p>
                      <a:pPr algn="ctr">
                        <a:spcAft>
                          <a:spcPts val="200"/>
                        </a:spcAft>
                      </a:pPr>
                      <a:r>
                        <a:rPr lang="en-US" sz="1400" kern="100" dirty="0" err="1">
                          <a:effectLst/>
                        </a:rPr>
                        <a:t>surfl</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400" kern="100">
                          <a:effectLst/>
                        </a:rPr>
                        <a:t>绘制带有光源的曲面图</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398814">
                <a:tc>
                  <a:txBody>
                    <a:bodyPr/>
                    <a:lstStyle/>
                    <a:p>
                      <a:pPr algn="ctr">
                        <a:spcAft>
                          <a:spcPts val="200"/>
                        </a:spcAft>
                      </a:pPr>
                      <a:r>
                        <a:rPr lang="zh-CN" sz="1400" kern="100">
                          <a:effectLst/>
                        </a:rPr>
                        <a:t>曲线图</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dirty="0">
                          <a:effectLst/>
                        </a:rPr>
                        <a:t>plot3, ezplot3</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a:effectLst/>
                        </a:rPr>
                        <a:t>绘制立体曲线图</a:t>
                      </a:r>
                      <a:endParaRPr lang="zh-CN" sz="1400" kern="100">
                        <a:effectLst/>
                        <a:latin typeface="Times New Roman" panose="02020603050405020304" pitchFamily="18" charset="0"/>
                        <a:ea typeface="宋体" panose="02010600030101010101" pitchFamily="2" charset="-122"/>
                      </a:endParaRPr>
                    </a:p>
                  </a:txBody>
                  <a:tcPr marL="68580" marR="68580" marT="0" marB="0"/>
                </a:tc>
              </a:tr>
              <a:tr h="398814">
                <a:tc rowSpan="2">
                  <a:txBody>
                    <a:bodyPr/>
                    <a:lstStyle/>
                    <a:p>
                      <a:pPr algn="ctr">
                        <a:spcAft>
                          <a:spcPts val="200"/>
                        </a:spcAft>
                      </a:pPr>
                      <a:r>
                        <a:rPr lang="zh-CN" sz="1400" kern="100">
                          <a:effectLst/>
                        </a:rPr>
                        <a:t>底层函数</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400" kern="100" dirty="0">
                          <a:effectLst/>
                        </a:rPr>
                        <a:t>surface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Surf</a:t>
                      </a:r>
                      <a:r>
                        <a:rPr lang="zh-CN" sz="1400" kern="100">
                          <a:effectLst/>
                        </a:rPr>
                        <a:t>函数用到的底层指令</a:t>
                      </a:r>
                      <a:endParaRPr lang="zh-CN" sz="1400" kern="100">
                        <a:effectLst/>
                        <a:latin typeface="Times New Roman" panose="02020603050405020304" pitchFamily="18" charset="0"/>
                        <a:ea typeface="宋体" panose="02010600030101010101" pitchFamily="2" charset="-122"/>
                      </a:endParaRPr>
                    </a:p>
                  </a:txBody>
                  <a:tcPr marL="68580" marR="68580" marT="0" marB="0"/>
                </a:tc>
              </a:tr>
              <a:tr h="398814">
                <a:tc vMerge="1">
                  <a:txBody>
                    <a:bodyPr/>
                    <a:lstStyle/>
                    <a:p>
                      <a:endParaRPr lang="zh-CN" altLang="en-US"/>
                    </a:p>
                  </a:txBody>
                  <a:tcPr/>
                </a:tc>
                <a:tc>
                  <a:txBody>
                    <a:bodyPr/>
                    <a:lstStyle/>
                    <a:p>
                      <a:pPr algn="ctr">
                        <a:spcAft>
                          <a:spcPts val="200"/>
                        </a:spcAft>
                      </a:pPr>
                      <a:r>
                        <a:rPr lang="en-US" sz="1400" kern="100" dirty="0">
                          <a:effectLst/>
                        </a:rPr>
                        <a:t>line3</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dirty="0">
                          <a:effectLst/>
                        </a:rPr>
                        <a:t>plot3</a:t>
                      </a:r>
                      <a:r>
                        <a:rPr lang="zh-CN" sz="1400" kern="100" dirty="0">
                          <a:effectLst/>
                        </a:rPr>
                        <a:t>函数用到的底层指令</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398814">
                <a:tc>
                  <a:txBody>
                    <a:bodyPr/>
                    <a:lstStyle/>
                    <a:p>
                      <a:pPr algn="ctr">
                        <a:spcAft>
                          <a:spcPts val="200"/>
                        </a:spcAft>
                      </a:pPr>
                      <a:r>
                        <a:rPr lang="zh-CN" sz="1400" kern="100">
                          <a:effectLst/>
                        </a:rPr>
                        <a:t>等高线</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dirty="0">
                          <a:effectLst/>
                        </a:rPr>
                        <a:t>contour3</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dirty="0">
                          <a:effectLst/>
                        </a:rPr>
                        <a:t>绘制等高线</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398814">
                <a:tc>
                  <a:txBody>
                    <a:bodyPr/>
                    <a:lstStyle/>
                    <a:p>
                      <a:pPr algn="ctr">
                        <a:spcAft>
                          <a:spcPts val="200"/>
                        </a:spcAft>
                      </a:pPr>
                      <a:r>
                        <a:rPr lang="zh-CN" sz="1400" kern="100">
                          <a:effectLst/>
                        </a:rPr>
                        <a:t>水流效果</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waterfall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dirty="0">
                          <a:effectLst/>
                        </a:rPr>
                        <a:t>在</a:t>
                      </a:r>
                      <a:r>
                        <a:rPr lang="en-US" sz="1400" kern="100" dirty="0">
                          <a:effectLst/>
                        </a:rPr>
                        <a:t>x</a:t>
                      </a:r>
                      <a:r>
                        <a:rPr lang="zh-CN" sz="1400" kern="100" dirty="0">
                          <a:effectLst/>
                        </a:rPr>
                        <a:t>方向或</a:t>
                      </a:r>
                      <a:r>
                        <a:rPr lang="en-US" sz="1400" kern="100" dirty="0">
                          <a:effectLst/>
                        </a:rPr>
                        <a:t>y</a:t>
                      </a:r>
                      <a:r>
                        <a:rPr lang="zh-CN" sz="1400" kern="100" dirty="0">
                          <a:effectLst/>
                        </a:rPr>
                        <a:t>方向产生水流效果</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398814">
                <a:tc>
                  <a:txBody>
                    <a:bodyPr/>
                    <a:lstStyle/>
                    <a:p>
                      <a:pPr algn="ctr">
                        <a:spcAft>
                          <a:spcPts val="200"/>
                        </a:spcAft>
                      </a:pPr>
                      <a:r>
                        <a:rPr lang="zh-CN" sz="1400" kern="100">
                          <a:effectLst/>
                        </a:rPr>
                        <a:t>影像表示</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en-US" sz="1400" kern="100">
                          <a:effectLst/>
                        </a:rPr>
                        <a:t>pcolor</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400" kern="100" dirty="0">
                          <a:effectLst/>
                        </a:rPr>
                        <a:t>在二维平面中以颜色表示曲面的高度</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内容占位符 2"/>
          <p:cNvSpPr>
            <a:spLocks noGrp="1"/>
          </p:cNvSpPr>
          <p:nvPr>
            <p:ph idx="1"/>
          </p:nvPr>
        </p:nvSpPr>
        <p:spPr>
          <a:xfrm>
            <a:off x="830263" y="1079500"/>
            <a:ext cx="8596312" cy="5181600"/>
          </a:xfrm>
        </p:spPr>
        <p:txBody>
          <a:bodyPr/>
          <a:lstStyle/>
          <a:p>
            <a:r>
              <a:rPr lang="en-US" altLang="zh-CN" smtClean="0"/>
              <a:t>MATLAB </a:t>
            </a:r>
            <a:r>
              <a:rPr lang="zh-CN" altLang="zh-CN" smtClean="0"/>
              <a:t>提出了句柄图形学</a:t>
            </a:r>
            <a:r>
              <a:rPr lang="en-US" altLang="zh-CN" smtClean="0"/>
              <a:t>(Handle Graphics)</a:t>
            </a:r>
            <a:r>
              <a:rPr lang="zh-CN" altLang="zh-CN" smtClean="0"/>
              <a:t>的概念，同时为面向对象的图形处理提供了十分丰富的工具软件支持。</a:t>
            </a:r>
            <a:r>
              <a:rPr lang="en-US" altLang="zh-CN" smtClean="0"/>
              <a:t>MATLAB</a:t>
            </a:r>
            <a:r>
              <a:rPr lang="zh-CN" altLang="zh-CN" smtClean="0"/>
              <a:t>在图形绘制时其中每个图形元素</a:t>
            </a:r>
            <a:r>
              <a:rPr lang="en-US" altLang="zh-CN" smtClean="0"/>
              <a:t> (</a:t>
            </a:r>
            <a:r>
              <a:rPr lang="zh-CN" altLang="zh-CN" smtClean="0"/>
              <a:t>如其坐标轴或图形上的曲线、文字等</a:t>
            </a:r>
            <a:r>
              <a:rPr lang="en-US" altLang="zh-CN" smtClean="0"/>
              <a:t>) </a:t>
            </a:r>
            <a:r>
              <a:rPr lang="zh-CN" altLang="zh-CN" smtClean="0"/>
              <a:t>都是一个独立的对象。用户可以对其中任何一个图形元素进行单独地修改，而不影响图形的其他部分，具有这样特点的图形称为矢量化</a:t>
            </a:r>
            <a:r>
              <a:rPr lang="en-US" altLang="zh-CN" smtClean="0"/>
              <a:t>(</a:t>
            </a:r>
            <a:r>
              <a:rPr lang="zh-CN" altLang="zh-CN" smtClean="0"/>
              <a:t>向量化</a:t>
            </a:r>
            <a:r>
              <a:rPr lang="en-US" altLang="zh-CN" smtClean="0"/>
              <a:t>)</a:t>
            </a:r>
            <a:r>
              <a:rPr lang="zh-CN" altLang="zh-CN" smtClean="0"/>
              <a:t>的绘图。这种矢量化的绘图要求给每个图形元素分配一个句柄 </a:t>
            </a:r>
            <a:r>
              <a:rPr lang="en-US" altLang="zh-CN" smtClean="0"/>
              <a:t>(handle)</a:t>
            </a:r>
            <a:r>
              <a:rPr lang="zh-CN" altLang="zh-CN" smtClean="0"/>
              <a:t>，以后再对该图形元素做进一步操作时，则只需对该句柄进行操作即可。</a:t>
            </a:r>
          </a:p>
          <a:p>
            <a:r>
              <a:rPr lang="en-US" altLang="zh-CN" smtClean="0"/>
              <a:t>MATLAB</a:t>
            </a:r>
            <a:r>
              <a:rPr lang="zh-CN" altLang="zh-CN" smtClean="0"/>
              <a:t>进一步定义了三维绘图函数，特别是三维图形显示与照相机参数设置等内容。数据可视化是</a:t>
            </a:r>
            <a:r>
              <a:rPr lang="en-US" altLang="zh-CN" smtClean="0"/>
              <a:t>MATLAB</a:t>
            </a:r>
            <a:r>
              <a:rPr lang="zh-CN" altLang="zh-CN" smtClean="0"/>
              <a:t>一项重要功能，它所提供的丰富绘图功能，使得从繁琐的绘图细节中脱离出来，而能够专心于最关心的本质。通过数据可视化的方法，工程科研人员可以对自己的样本数据的分布、趋势特性有一个直观的了解。</a:t>
            </a:r>
            <a:endParaRPr lang="en-US" altLang="zh-CN" smtClean="0"/>
          </a:p>
          <a:p>
            <a:r>
              <a:rPr lang="zh-CN" altLang="zh-CN" smtClean="0"/>
              <a:t>本章着重介绍二维图形的画法，读者不仅能掌握二维绘图的基本流程，而且能熟练使用</a:t>
            </a:r>
            <a:r>
              <a:rPr lang="en-US" altLang="zh-CN" smtClean="0"/>
              <a:t>MATLAB</a:t>
            </a:r>
            <a:r>
              <a:rPr lang="zh-CN" altLang="zh-CN" smtClean="0"/>
              <a:t>中相应的绘图命令、函数来绘制二维图形。对三维图形只作简单叙述。其余有关句柄图形学的问题，如窗口特性设置、图形界面设计等项内容将在第</a:t>
            </a:r>
            <a:r>
              <a:rPr lang="en-US" altLang="zh-CN" smtClean="0"/>
              <a:t>7 </a:t>
            </a:r>
            <a:r>
              <a:rPr lang="zh-CN" altLang="zh-CN" smtClean="0"/>
              <a:t>章中讲述图形界面设计内容时详细介绍。</a:t>
            </a:r>
          </a:p>
          <a:p>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zh-CN" altLang="en-US" smtClean="0"/>
              <a:t>三维绘图的主要功能</a:t>
            </a:r>
            <a:br>
              <a:rPr lang="zh-CN" altLang="en-US" smtClean="0"/>
            </a:br>
            <a:endParaRPr lang="zh-CN" altLang="en-US" smtClean="0"/>
          </a:p>
        </p:txBody>
      </p:sp>
      <p:sp>
        <p:nvSpPr>
          <p:cNvPr id="3" name="内容占位符 2"/>
          <p:cNvSpPr>
            <a:spLocks noGrp="1"/>
          </p:cNvSpPr>
          <p:nvPr>
            <p:ph idx="1"/>
          </p:nvPr>
        </p:nvSpPr>
        <p:spPr>
          <a:xfrm>
            <a:off x="449263" y="1485900"/>
            <a:ext cx="10066337" cy="5092700"/>
          </a:xfrm>
        </p:spPr>
        <p:txBody>
          <a:bodyPr rtlCol="0">
            <a:normAutofit fontScale="85000" lnSpcReduction="10000"/>
          </a:bodyPr>
          <a:lstStyle/>
          <a:p>
            <a:pPr fontAlgn="auto">
              <a:spcAft>
                <a:spcPts val="0"/>
              </a:spcAft>
              <a:buFont typeface="Wingdings 3" charset="2"/>
              <a:buChar char=""/>
              <a:defRPr/>
            </a:pPr>
            <a:r>
              <a:rPr lang="en-US" altLang="zh-CN" dirty="0" smtClean="0">
                <a:solidFill>
                  <a:schemeClr val="tx1">
                    <a:lumMod val="75000"/>
                    <a:lumOff val="25000"/>
                  </a:schemeClr>
                </a:solidFill>
              </a:rPr>
              <a:t>•</a:t>
            </a:r>
            <a:r>
              <a:rPr lang="en-US" altLang="zh-CN" dirty="0">
                <a:solidFill>
                  <a:schemeClr val="tx1">
                    <a:lumMod val="75000"/>
                    <a:lumOff val="25000"/>
                  </a:schemeClr>
                </a:solidFill>
              </a:rPr>
              <a:t>	</a:t>
            </a:r>
            <a:r>
              <a:rPr lang="zh-CN" altLang="en-US" dirty="0">
                <a:solidFill>
                  <a:schemeClr val="tx1">
                    <a:lumMod val="75000"/>
                    <a:lumOff val="25000"/>
                  </a:schemeClr>
                </a:solidFill>
              </a:rPr>
              <a:t>绘制三维线图</a:t>
            </a:r>
          </a:p>
          <a:p>
            <a:pPr fontAlgn="auto">
              <a:spcAft>
                <a:spcPts val="0"/>
              </a:spcAft>
              <a:buFont typeface="Wingdings 3" charset="2"/>
              <a:buChar char=""/>
              <a:defRPr/>
            </a:pPr>
            <a:r>
              <a:rPr lang="en-US" altLang="zh-CN" dirty="0">
                <a:solidFill>
                  <a:schemeClr val="tx1">
                    <a:lumMod val="75000"/>
                    <a:lumOff val="25000"/>
                  </a:schemeClr>
                </a:solidFill>
              </a:rPr>
              <a:t>•	</a:t>
            </a:r>
            <a:r>
              <a:rPr lang="zh-CN" altLang="en-US" dirty="0">
                <a:solidFill>
                  <a:schemeClr val="tx1">
                    <a:lumMod val="75000"/>
                    <a:lumOff val="25000"/>
                  </a:schemeClr>
                </a:solidFill>
              </a:rPr>
              <a:t>绘制等高线图</a:t>
            </a:r>
          </a:p>
          <a:p>
            <a:pPr fontAlgn="auto">
              <a:spcAft>
                <a:spcPts val="0"/>
              </a:spcAft>
              <a:buFont typeface="Wingdings 3" charset="2"/>
              <a:buChar char=""/>
              <a:defRPr/>
            </a:pPr>
            <a:r>
              <a:rPr lang="en-US" altLang="zh-CN" dirty="0">
                <a:solidFill>
                  <a:schemeClr val="tx1">
                    <a:lumMod val="75000"/>
                    <a:lumOff val="25000"/>
                  </a:schemeClr>
                </a:solidFill>
              </a:rPr>
              <a:t>•	</a:t>
            </a:r>
            <a:r>
              <a:rPr lang="zh-CN" altLang="en-US" dirty="0">
                <a:solidFill>
                  <a:schemeClr val="tx1">
                    <a:lumMod val="75000"/>
                    <a:lumOff val="25000"/>
                  </a:schemeClr>
                </a:solidFill>
              </a:rPr>
              <a:t>绘制伪彩色图</a:t>
            </a:r>
          </a:p>
          <a:p>
            <a:pPr fontAlgn="auto">
              <a:spcAft>
                <a:spcPts val="0"/>
              </a:spcAft>
              <a:buFont typeface="Wingdings 3" charset="2"/>
              <a:buChar char=""/>
              <a:defRPr/>
            </a:pPr>
            <a:r>
              <a:rPr lang="en-US" altLang="zh-CN" dirty="0">
                <a:solidFill>
                  <a:schemeClr val="tx1">
                    <a:lumMod val="75000"/>
                    <a:lumOff val="25000"/>
                  </a:schemeClr>
                </a:solidFill>
              </a:rPr>
              <a:t>•	</a:t>
            </a:r>
            <a:r>
              <a:rPr lang="zh-CN" altLang="en-US" dirty="0">
                <a:solidFill>
                  <a:schemeClr val="tx1">
                    <a:lumMod val="75000"/>
                    <a:lumOff val="25000"/>
                  </a:schemeClr>
                </a:solidFill>
              </a:rPr>
              <a:t>绘制三维网线图</a:t>
            </a:r>
          </a:p>
          <a:p>
            <a:pPr fontAlgn="auto">
              <a:spcAft>
                <a:spcPts val="0"/>
              </a:spcAft>
              <a:buFont typeface="Wingdings 3" charset="2"/>
              <a:buChar char=""/>
              <a:defRPr/>
            </a:pPr>
            <a:r>
              <a:rPr lang="en-US" altLang="zh-CN" dirty="0">
                <a:solidFill>
                  <a:schemeClr val="tx1">
                    <a:lumMod val="75000"/>
                    <a:lumOff val="25000"/>
                  </a:schemeClr>
                </a:solidFill>
              </a:rPr>
              <a:t>•	</a:t>
            </a:r>
            <a:r>
              <a:rPr lang="zh-CN" altLang="en-US" dirty="0">
                <a:solidFill>
                  <a:schemeClr val="tx1">
                    <a:lumMod val="75000"/>
                    <a:lumOff val="25000"/>
                  </a:schemeClr>
                </a:solidFill>
              </a:rPr>
              <a:t>绘制三维曲面 图、柱面图和球面图</a:t>
            </a:r>
          </a:p>
          <a:p>
            <a:pPr fontAlgn="auto">
              <a:spcAft>
                <a:spcPts val="0"/>
              </a:spcAft>
              <a:buFont typeface="Wingdings 3" charset="2"/>
              <a:buChar char=""/>
              <a:defRPr/>
            </a:pPr>
            <a:r>
              <a:rPr lang="en-US" altLang="zh-CN" dirty="0">
                <a:solidFill>
                  <a:schemeClr val="tx1">
                    <a:lumMod val="75000"/>
                    <a:lumOff val="25000"/>
                  </a:schemeClr>
                </a:solidFill>
              </a:rPr>
              <a:t>•	</a:t>
            </a:r>
            <a:r>
              <a:rPr lang="zh-CN" altLang="en-US" dirty="0">
                <a:solidFill>
                  <a:schemeClr val="tx1">
                    <a:lumMod val="75000"/>
                    <a:lumOff val="25000"/>
                  </a:schemeClr>
                </a:solidFill>
              </a:rPr>
              <a:t>绘制三维多面体并填充颜色</a:t>
            </a:r>
          </a:p>
          <a:p>
            <a:pPr fontAlgn="auto">
              <a:spcAft>
                <a:spcPts val="0"/>
              </a:spcAft>
              <a:buFont typeface="Wingdings 3" charset="2"/>
              <a:buChar char=""/>
              <a:defRPr/>
            </a:pPr>
            <a:r>
              <a:rPr lang="zh-CN" altLang="en-US" dirty="0">
                <a:solidFill>
                  <a:schemeClr val="tx1">
                    <a:lumMod val="75000"/>
                    <a:lumOff val="25000"/>
                  </a:schemeClr>
                </a:solidFill>
              </a:rPr>
              <a:t>基本</a:t>
            </a:r>
            <a:r>
              <a:rPr lang="en-US" altLang="zh-CN" dirty="0">
                <a:solidFill>
                  <a:schemeClr val="tx1">
                    <a:lumMod val="75000"/>
                    <a:lumOff val="25000"/>
                  </a:schemeClr>
                </a:solidFill>
              </a:rPr>
              <a:t>XYZ</a:t>
            </a:r>
            <a:r>
              <a:rPr lang="zh-CN" altLang="en-US" dirty="0">
                <a:solidFill>
                  <a:schemeClr val="tx1">
                    <a:lumMod val="75000"/>
                    <a:lumOff val="25000"/>
                  </a:schemeClr>
                </a:solidFill>
              </a:rPr>
              <a:t>立体绘图命令：</a:t>
            </a:r>
          </a:p>
          <a:p>
            <a:pPr fontAlgn="auto">
              <a:spcAft>
                <a:spcPts val="0"/>
              </a:spcAft>
              <a:buFont typeface="Wingdings 3" charset="2"/>
              <a:buChar char=""/>
              <a:defRPr/>
            </a:pPr>
            <a:r>
              <a:rPr lang="zh-CN" altLang="en-US" dirty="0">
                <a:solidFill>
                  <a:schemeClr val="tx1">
                    <a:lumMod val="75000"/>
                    <a:lumOff val="25000"/>
                  </a:schemeClr>
                </a:solidFill>
              </a:rPr>
              <a:t>三维曲线与一组</a:t>
            </a:r>
            <a:r>
              <a:rPr lang="en-US" altLang="zh-CN" dirty="0">
                <a:solidFill>
                  <a:schemeClr val="tx1">
                    <a:lumMod val="75000"/>
                    <a:lumOff val="25000"/>
                  </a:schemeClr>
                </a:solidFill>
              </a:rPr>
              <a:t>(</a:t>
            </a:r>
            <a:r>
              <a:rPr lang="en-US" altLang="zh-CN" dirty="0" err="1">
                <a:solidFill>
                  <a:schemeClr val="tx1">
                    <a:lumMod val="75000"/>
                    <a:lumOff val="25000"/>
                  </a:schemeClr>
                </a:solidFill>
              </a:rPr>
              <a:t>x,y,z</a:t>
            </a:r>
            <a:r>
              <a:rPr lang="en-US" altLang="zh-CN" dirty="0">
                <a:solidFill>
                  <a:schemeClr val="tx1">
                    <a:lumMod val="75000"/>
                    <a:lumOff val="25000"/>
                  </a:schemeClr>
                </a:solidFill>
              </a:rPr>
              <a:t>)</a:t>
            </a:r>
            <a:r>
              <a:rPr lang="zh-CN" altLang="en-US" dirty="0">
                <a:solidFill>
                  <a:schemeClr val="tx1">
                    <a:lumMod val="75000"/>
                    <a:lumOff val="25000"/>
                  </a:schemeClr>
                </a:solidFill>
              </a:rPr>
              <a:t>坐标相对应的点连接而成。</a:t>
            </a:r>
          </a:p>
          <a:p>
            <a:pPr fontAlgn="auto">
              <a:spcAft>
                <a:spcPts val="0"/>
              </a:spcAft>
              <a:buFont typeface="Wingdings 3" charset="2"/>
              <a:buChar char=""/>
              <a:defRPr/>
            </a:pPr>
            <a:r>
              <a:rPr lang="zh-CN" altLang="en-US" dirty="0">
                <a:solidFill>
                  <a:schemeClr val="tx1">
                    <a:lumMod val="75000"/>
                    <a:lumOff val="25000"/>
                  </a:schemeClr>
                </a:solidFill>
              </a:rPr>
              <a:t>绘图格式为：</a:t>
            </a:r>
          </a:p>
          <a:p>
            <a:pPr fontAlgn="auto">
              <a:spcAft>
                <a:spcPts val="0"/>
              </a:spcAft>
              <a:buFont typeface="Wingdings 3" charset="2"/>
              <a:buChar char=""/>
              <a:defRPr/>
            </a:pPr>
            <a:r>
              <a:rPr lang="en-US" altLang="zh-CN" dirty="0">
                <a:solidFill>
                  <a:schemeClr val="tx1">
                    <a:lumMod val="75000"/>
                    <a:lumOff val="25000"/>
                  </a:schemeClr>
                </a:solidFill>
              </a:rPr>
              <a:t>plot3(X,Y,Z,'s')</a:t>
            </a:r>
          </a:p>
          <a:p>
            <a:pPr fontAlgn="auto">
              <a:spcAft>
                <a:spcPts val="0"/>
              </a:spcAft>
              <a:buFont typeface="Wingdings 3" charset="2"/>
              <a:buChar char=""/>
              <a:defRPr/>
            </a:pPr>
            <a:r>
              <a:rPr lang="en-US" altLang="zh-CN" dirty="0">
                <a:solidFill>
                  <a:schemeClr val="tx1">
                    <a:lumMod val="75000"/>
                    <a:lumOff val="25000"/>
                  </a:schemeClr>
                </a:solidFill>
              </a:rPr>
              <a:t>plot3(X1,Y1,Z1,'s1',X2,Y2,Z2,'s2',...)</a:t>
            </a:r>
          </a:p>
          <a:p>
            <a:pPr fontAlgn="auto">
              <a:spcAft>
                <a:spcPts val="0"/>
              </a:spcAft>
              <a:buFont typeface="Wingdings 3" charset="2"/>
              <a:buChar char=""/>
              <a:defRPr/>
            </a:pPr>
            <a:r>
              <a:rPr lang="en-US" altLang="zh-CN" dirty="0">
                <a:solidFill>
                  <a:schemeClr val="tx1">
                    <a:lumMod val="75000"/>
                    <a:lumOff val="25000"/>
                  </a:schemeClr>
                </a:solidFill>
              </a:rPr>
              <a:t> (1)X</a:t>
            </a:r>
            <a:r>
              <a:rPr lang="zh-CN" altLang="en-US" dirty="0">
                <a:solidFill>
                  <a:schemeClr val="tx1">
                    <a:lumMod val="75000"/>
                    <a:lumOff val="25000"/>
                  </a:schemeClr>
                </a:solidFill>
              </a:rPr>
              <a:t>、</a:t>
            </a:r>
            <a:r>
              <a:rPr lang="en-US" altLang="zh-CN" dirty="0">
                <a:solidFill>
                  <a:schemeClr val="tx1">
                    <a:lumMod val="75000"/>
                    <a:lumOff val="25000"/>
                  </a:schemeClr>
                </a:solidFill>
              </a:rPr>
              <a:t>Y</a:t>
            </a:r>
            <a:r>
              <a:rPr lang="zh-CN" altLang="en-US" dirty="0">
                <a:solidFill>
                  <a:schemeClr val="tx1">
                    <a:lumMod val="75000"/>
                    <a:lumOff val="25000"/>
                  </a:schemeClr>
                </a:solidFill>
              </a:rPr>
              <a:t>、</a:t>
            </a:r>
            <a:r>
              <a:rPr lang="en-US" altLang="zh-CN" dirty="0">
                <a:solidFill>
                  <a:schemeClr val="tx1">
                    <a:lumMod val="75000"/>
                    <a:lumOff val="25000"/>
                  </a:schemeClr>
                </a:solidFill>
              </a:rPr>
              <a:t>Z</a:t>
            </a:r>
            <a:r>
              <a:rPr lang="zh-CN" altLang="en-US" dirty="0">
                <a:solidFill>
                  <a:schemeClr val="tx1">
                    <a:lumMod val="75000"/>
                    <a:lumOff val="25000"/>
                  </a:schemeClr>
                </a:solidFill>
              </a:rPr>
              <a:t>是同维向量时，则绘制以</a:t>
            </a:r>
            <a:r>
              <a:rPr lang="en-US" altLang="zh-CN" dirty="0">
                <a:solidFill>
                  <a:schemeClr val="tx1">
                    <a:lumMod val="75000"/>
                    <a:lumOff val="25000"/>
                  </a:schemeClr>
                </a:solidFill>
              </a:rPr>
              <a:t>X</a:t>
            </a:r>
            <a:r>
              <a:rPr lang="zh-CN" altLang="en-US" dirty="0">
                <a:solidFill>
                  <a:schemeClr val="tx1">
                    <a:lumMod val="75000"/>
                    <a:lumOff val="25000"/>
                  </a:schemeClr>
                </a:solidFill>
              </a:rPr>
              <a:t>、</a:t>
            </a:r>
            <a:r>
              <a:rPr lang="en-US" altLang="zh-CN" dirty="0">
                <a:solidFill>
                  <a:schemeClr val="tx1">
                    <a:lumMod val="75000"/>
                    <a:lumOff val="25000"/>
                  </a:schemeClr>
                </a:solidFill>
              </a:rPr>
              <a:t>Y</a:t>
            </a:r>
            <a:r>
              <a:rPr lang="zh-CN" altLang="en-US" dirty="0">
                <a:solidFill>
                  <a:schemeClr val="tx1">
                    <a:lumMod val="75000"/>
                    <a:lumOff val="25000"/>
                  </a:schemeClr>
                </a:solidFill>
              </a:rPr>
              <a:t>、</a:t>
            </a:r>
            <a:r>
              <a:rPr lang="en-US" altLang="zh-CN" dirty="0">
                <a:solidFill>
                  <a:schemeClr val="tx1">
                    <a:lumMod val="75000"/>
                    <a:lumOff val="25000"/>
                  </a:schemeClr>
                </a:solidFill>
              </a:rPr>
              <a:t>Z</a:t>
            </a:r>
            <a:r>
              <a:rPr lang="zh-CN" altLang="en-US" dirty="0">
                <a:solidFill>
                  <a:schemeClr val="tx1">
                    <a:lumMod val="75000"/>
                    <a:lumOff val="25000"/>
                  </a:schemeClr>
                </a:solidFill>
              </a:rPr>
              <a:t>元素为</a:t>
            </a:r>
            <a:r>
              <a:rPr lang="en-US" altLang="zh-CN" dirty="0">
                <a:solidFill>
                  <a:schemeClr val="tx1">
                    <a:lumMod val="75000"/>
                    <a:lumOff val="25000"/>
                  </a:schemeClr>
                </a:solidFill>
              </a:rPr>
              <a:t>x</a:t>
            </a:r>
            <a:r>
              <a:rPr lang="zh-CN" altLang="en-US" dirty="0">
                <a:solidFill>
                  <a:schemeClr val="tx1">
                    <a:lumMod val="75000"/>
                    <a:lumOff val="25000"/>
                  </a:schemeClr>
                </a:solidFill>
              </a:rPr>
              <a:t>、</a:t>
            </a:r>
            <a:r>
              <a:rPr lang="en-US" altLang="zh-CN" dirty="0">
                <a:solidFill>
                  <a:schemeClr val="tx1">
                    <a:lumMod val="75000"/>
                    <a:lumOff val="25000"/>
                  </a:schemeClr>
                </a:solidFill>
              </a:rPr>
              <a:t>y</a:t>
            </a:r>
            <a:r>
              <a:rPr lang="zh-CN" altLang="en-US" dirty="0">
                <a:solidFill>
                  <a:schemeClr val="tx1">
                    <a:lumMod val="75000"/>
                    <a:lumOff val="25000"/>
                  </a:schemeClr>
                </a:solidFill>
              </a:rPr>
              <a:t>、</a:t>
            </a:r>
            <a:r>
              <a:rPr lang="en-US" altLang="zh-CN" dirty="0">
                <a:solidFill>
                  <a:schemeClr val="tx1">
                    <a:lumMod val="75000"/>
                    <a:lumOff val="25000"/>
                  </a:schemeClr>
                </a:solidFill>
              </a:rPr>
              <a:t>z</a:t>
            </a:r>
            <a:r>
              <a:rPr lang="zh-CN" altLang="en-US" dirty="0">
                <a:solidFill>
                  <a:schemeClr val="tx1">
                    <a:lumMod val="75000"/>
                    <a:lumOff val="25000"/>
                  </a:schemeClr>
                </a:solidFill>
              </a:rPr>
              <a:t>坐标的三维曲线；</a:t>
            </a:r>
          </a:p>
          <a:p>
            <a:pPr fontAlgn="auto">
              <a:spcAft>
                <a:spcPts val="0"/>
              </a:spcAft>
              <a:buFont typeface="Wingdings 3" charset="2"/>
              <a:buChar char=""/>
              <a:defRPr/>
            </a:pPr>
            <a:r>
              <a:rPr lang="zh-CN" altLang="en-US" dirty="0">
                <a:solidFill>
                  <a:schemeClr val="tx1">
                    <a:lumMod val="75000"/>
                    <a:lumOff val="25000"/>
                  </a:schemeClr>
                </a:solidFill>
              </a:rPr>
              <a:t> </a:t>
            </a:r>
            <a:r>
              <a:rPr lang="en-US" altLang="zh-CN" dirty="0">
                <a:solidFill>
                  <a:schemeClr val="tx1">
                    <a:lumMod val="75000"/>
                    <a:lumOff val="25000"/>
                  </a:schemeClr>
                </a:solidFill>
              </a:rPr>
              <a:t>(2) X</a:t>
            </a:r>
            <a:r>
              <a:rPr lang="zh-CN" altLang="en-US" dirty="0">
                <a:solidFill>
                  <a:schemeClr val="tx1">
                    <a:lumMod val="75000"/>
                    <a:lumOff val="25000"/>
                  </a:schemeClr>
                </a:solidFill>
              </a:rPr>
              <a:t>、</a:t>
            </a:r>
            <a:r>
              <a:rPr lang="en-US" altLang="zh-CN" dirty="0">
                <a:solidFill>
                  <a:schemeClr val="tx1">
                    <a:lumMod val="75000"/>
                    <a:lumOff val="25000"/>
                  </a:schemeClr>
                </a:solidFill>
              </a:rPr>
              <a:t>Y</a:t>
            </a:r>
            <a:r>
              <a:rPr lang="zh-CN" altLang="en-US" dirty="0">
                <a:solidFill>
                  <a:schemeClr val="tx1">
                    <a:lumMod val="75000"/>
                    <a:lumOff val="25000"/>
                  </a:schemeClr>
                </a:solidFill>
              </a:rPr>
              <a:t>、</a:t>
            </a:r>
            <a:r>
              <a:rPr lang="en-US" altLang="zh-CN" dirty="0">
                <a:solidFill>
                  <a:schemeClr val="tx1">
                    <a:lumMod val="75000"/>
                    <a:lumOff val="25000"/>
                  </a:schemeClr>
                </a:solidFill>
              </a:rPr>
              <a:t>Z</a:t>
            </a:r>
            <a:r>
              <a:rPr lang="zh-CN" altLang="en-US" dirty="0">
                <a:solidFill>
                  <a:schemeClr val="tx1">
                    <a:lumMod val="75000"/>
                    <a:lumOff val="25000"/>
                  </a:schemeClr>
                </a:solidFill>
              </a:rPr>
              <a:t>是同维矩阵时，则以</a:t>
            </a:r>
            <a:r>
              <a:rPr lang="en-US" altLang="zh-CN" dirty="0">
                <a:solidFill>
                  <a:schemeClr val="tx1">
                    <a:lumMod val="75000"/>
                    <a:lumOff val="25000"/>
                  </a:schemeClr>
                </a:solidFill>
              </a:rPr>
              <a:t>X</a:t>
            </a:r>
            <a:r>
              <a:rPr lang="zh-CN" altLang="en-US" dirty="0">
                <a:solidFill>
                  <a:schemeClr val="tx1">
                    <a:lumMod val="75000"/>
                    <a:lumOff val="25000"/>
                  </a:schemeClr>
                </a:solidFill>
              </a:rPr>
              <a:t>、</a:t>
            </a:r>
            <a:r>
              <a:rPr lang="en-US" altLang="zh-CN" dirty="0">
                <a:solidFill>
                  <a:schemeClr val="tx1">
                    <a:lumMod val="75000"/>
                    <a:lumOff val="25000"/>
                  </a:schemeClr>
                </a:solidFill>
              </a:rPr>
              <a:t>Y</a:t>
            </a:r>
            <a:r>
              <a:rPr lang="zh-CN" altLang="en-US" dirty="0">
                <a:solidFill>
                  <a:schemeClr val="tx1">
                    <a:lumMod val="75000"/>
                    <a:lumOff val="25000"/>
                  </a:schemeClr>
                </a:solidFill>
              </a:rPr>
              <a:t>、</a:t>
            </a:r>
            <a:r>
              <a:rPr lang="en-US" altLang="zh-CN" dirty="0">
                <a:solidFill>
                  <a:schemeClr val="tx1">
                    <a:lumMod val="75000"/>
                    <a:lumOff val="25000"/>
                  </a:schemeClr>
                </a:solidFill>
              </a:rPr>
              <a:t>Z</a:t>
            </a:r>
            <a:r>
              <a:rPr lang="zh-CN" altLang="en-US" dirty="0">
                <a:solidFill>
                  <a:schemeClr val="tx1">
                    <a:lumMod val="75000"/>
                    <a:lumOff val="25000"/>
                  </a:schemeClr>
                </a:solidFill>
              </a:rPr>
              <a:t>对应列元素为</a:t>
            </a:r>
            <a:r>
              <a:rPr lang="en-US" altLang="zh-CN" dirty="0">
                <a:solidFill>
                  <a:schemeClr val="tx1">
                    <a:lumMod val="75000"/>
                    <a:lumOff val="25000"/>
                  </a:schemeClr>
                </a:solidFill>
              </a:rPr>
              <a:t>x</a:t>
            </a:r>
            <a:r>
              <a:rPr lang="zh-CN" altLang="en-US" dirty="0">
                <a:solidFill>
                  <a:schemeClr val="tx1">
                    <a:lumMod val="75000"/>
                    <a:lumOff val="25000"/>
                  </a:schemeClr>
                </a:solidFill>
              </a:rPr>
              <a:t>、</a:t>
            </a:r>
            <a:r>
              <a:rPr lang="en-US" altLang="zh-CN" dirty="0">
                <a:solidFill>
                  <a:schemeClr val="tx1">
                    <a:lumMod val="75000"/>
                    <a:lumOff val="25000"/>
                  </a:schemeClr>
                </a:solidFill>
              </a:rPr>
              <a:t>y</a:t>
            </a:r>
            <a:r>
              <a:rPr lang="zh-CN" altLang="en-US" dirty="0">
                <a:solidFill>
                  <a:schemeClr val="tx1">
                    <a:lumMod val="75000"/>
                    <a:lumOff val="25000"/>
                  </a:schemeClr>
                </a:solidFill>
              </a:rPr>
              <a:t>、</a:t>
            </a:r>
            <a:r>
              <a:rPr lang="en-US" altLang="zh-CN" dirty="0">
                <a:solidFill>
                  <a:schemeClr val="tx1">
                    <a:lumMod val="75000"/>
                    <a:lumOff val="25000"/>
                  </a:schemeClr>
                </a:solidFill>
              </a:rPr>
              <a:t>z</a:t>
            </a:r>
            <a:r>
              <a:rPr lang="zh-CN" altLang="en-US" dirty="0">
                <a:solidFill>
                  <a:schemeClr val="tx1">
                    <a:lumMod val="75000"/>
                    <a:lumOff val="25000"/>
                  </a:schemeClr>
                </a:solidFill>
              </a:rPr>
              <a:t>坐标绘制多条曲线，曲线条数等于矩阵的列数；</a:t>
            </a:r>
          </a:p>
          <a:p>
            <a:pPr fontAlgn="auto">
              <a:spcAft>
                <a:spcPts val="0"/>
              </a:spcAft>
              <a:buFont typeface="Wingdings 3" charset="2"/>
              <a:buChar char=""/>
              <a:defRPr/>
            </a:pPr>
            <a:r>
              <a:rPr lang="zh-CN" altLang="en-US" dirty="0">
                <a:solidFill>
                  <a:schemeClr val="tx1">
                    <a:lumMod val="75000"/>
                    <a:lumOff val="25000"/>
                  </a:schemeClr>
                </a:solidFill>
              </a:rPr>
              <a:t> </a:t>
            </a:r>
            <a:r>
              <a:rPr lang="en-US" altLang="zh-CN" dirty="0">
                <a:solidFill>
                  <a:schemeClr val="tx1">
                    <a:lumMod val="75000"/>
                    <a:lumOff val="25000"/>
                  </a:schemeClr>
                </a:solidFill>
              </a:rPr>
              <a:t>(3)(X1,Y1,Z1,'s1')</a:t>
            </a:r>
            <a:r>
              <a:rPr lang="zh-CN" altLang="en-US" dirty="0">
                <a:solidFill>
                  <a:schemeClr val="tx1">
                    <a:lumMod val="75000"/>
                    <a:lumOff val="25000"/>
                  </a:schemeClr>
                </a:solidFill>
              </a:rPr>
              <a:t>与</a:t>
            </a:r>
            <a:r>
              <a:rPr lang="en-US" altLang="zh-CN" dirty="0">
                <a:solidFill>
                  <a:schemeClr val="tx1">
                    <a:lumMod val="75000"/>
                    <a:lumOff val="25000"/>
                  </a:schemeClr>
                </a:solidFill>
              </a:rPr>
              <a:t>(X2,Y2,Z2,'s2')</a:t>
            </a:r>
            <a:r>
              <a:rPr lang="zh-CN" altLang="en-US" dirty="0">
                <a:solidFill>
                  <a:schemeClr val="tx1">
                    <a:lumMod val="75000"/>
                    <a:lumOff val="25000"/>
                  </a:schemeClr>
                </a:solidFill>
              </a:rPr>
              <a:t>的结构与作用和</a:t>
            </a:r>
            <a:r>
              <a:rPr lang="en-US" altLang="zh-CN" dirty="0">
                <a:solidFill>
                  <a:schemeClr val="tx1">
                    <a:lumMod val="75000"/>
                    <a:lumOff val="25000"/>
                  </a:schemeClr>
                </a:solidFill>
              </a:rPr>
              <a:t>(X,Y, Z,'s')</a:t>
            </a:r>
            <a:r>
              <a:rPr lang="zh-CN" altLang="en-US" dirty="0">
                <a:solidFill>
                  <a:schemeClr val="tx1">
                    <a:lumMod val="75000"/>
                    <a:lumOff val="25000"/>
                  </a:schemeClr>
                </a:solidFill>
              </a:rPr>
              <a:t>相同，表示同一指令绘两组以上曲线；</a:t>
            </a:r>
          </a:p>
          <a:p>
            <a:pPr fontAlgn="auto">
              <a:spcAft>
                <a:spcPts val="0"/>
              </a:spcAft>
              <a:buFont typeface="Wingdings 3" charset="2"/>
              <a:buChar char=""/>
              <a:defRPr/>
            </a:pPr>
            <a:r>
              <a:rPr lang="zh-CN" altLang="en-US" dirty="0">
                <a:solidFill>
                  <a:schemeClr val="tx1">
                    <a:lumMod val="75000"/>
                    <a:lumOff val="25000"/>
                  </a:schemeClr>
                </a:solidFill>
              </a:rPr>
              <a:t> </a:t>
            </a:r>
            <a:r>
              <a:rPr lang="en-US" altLang="zh-CN" dirty="0">
                <a:solidFill>
                  <a:schemeClr val="tx1">
                    <a:lumMod val="75000"/>
                    <a:lumOff val="25000"/>
                  </a:schemeClr>
                </a:solidFill>
              </a:rPr>
              <a:t>(4)s</a:t>
            </a:r>
            <a:r>
              <a:rPr lang="zh-CN" altLang="en-US" dirty="0">
                <a:solidFill>
                  <a:schemeClr val="tx1">
                    <a:lumMod val="75000"/>
                    <a:lumOff val="25000"/>
                  </a:schemeClr>
                </a:solidFill>
              </a:rPr>
              <a:t>、</a:t>
            </a:r>
            <a:r>
              <a:rPr lang="en-US" altLang="zh-CN" dirty="0">
                <a:solidFill>
                  <a:schemeClr val="tx1">
                    <a:lumMod val="75000"/>
                    <a:lumOff val="25000"/>
                  </a:schemeClr>
                </a:solidFill>
              </a:rPr>
              <a:t>s1</a:t>
            </a:r>
            <a:r>
              <a:rPr lang="zh-CN" altLang="en-US" dirty="0">
                <a:solidFill>
                  <a:schemeClr val="tx1">
                    <a:lumMod val="75000"/>
                    <a:lumOff val="25000"/>
                  </a:schemeClr>
                </a:solidFill>
              </a:rPr>
              <a:t>、</a:t>
            </a:r>
            <a:r>
              <a:rPr lang="en-US" altLang="zh-CN" dirty="0">
                <a:solidFill>
                  <a:schemeClr val="tx1">
                    <a:lumMod val="75000"/>
                    <a:lumOff val="25000"/>
                  </a:schemeClr>
                </a:solidFill>
              </a:rPr>
              <a:t>s2</a:t>
            </a:r>
            <a:r>
              <a:rPr lang="zh-CN" altLang="en-US" dirty="0">
                <a:solidFill>
                  <a:schemeClr val="tx1">
                    <a:lumMod val="75000"/>
                    <a:lumOff val="25000"/>
                  </a:schemeClr>
                </a:solidFill>
              </a:rPr>
              <a:t>的意义与二维相同。</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内容占位符 2"/>
          <p:cNvSpPr>
            <a:spLocks noGrp="1"/>
          </p:cNvSpPr>
          <p:nvPr>
            <p:ph idx="1"/>
          </p:nvPr>
        </p:nvSpPr>
        <p:spPr>
          <a:xfrm>
            <a:off x="334963" y="177800"/>
            <a:ext cx="8596312" cy="5737225"/>
          </a:xfrm>
        </p:spPr>
        <p:txBody>
          <a:bodyPr/>
          <a:lstStyle/>
          <a:p>
            <a:r>
              <a:rPr lang="en-US" altLang="zh-CN" smtClean="0"/>
              <a:t>【</a:t>
            </a:r>
            <a:r>
              <a:rPr lang="zh-CN" altLang="en-US" smtClean="0"/>
              <a:t>例</a:t>
            </a:r>
            <a:r>
              <a:rPr lang="en-US" altLang="zh-CN" smtClean="0"/>
              <a:t>4-21】</a:t>
            </a:r>
            <a:r>
              <a:rPr lang="zh-CN" altLang="en-US" smtClean="0"/>
              <a:t>绘制三维曲线</a:t>
            </a:r>
            <a:r>
              <a:rPr lang="en-US" altLang="zh-CN" smtClean="0"/>
              <a:t>2</a:t>
            </a:r>
          </a:p>
          <a:p>
            <a:r>
              <a:rPr lang="en-US" altLang="zh-CN" smtClean="0"/>
              <a:t>&gt;&gt;x=linspace(0,pi+pi/6,30) %</a:t>
            </a:r>
            <a:r>
              <a:rPr lang="zh-CN" altLang="en-US" smtClean="0"/>
              <a:t>把</a:t>
            </a:r>
            <a:r>
              <a:rPr lang="en-US" altLang="zh-CN" smtClean="0"/>
              <a:t>x</a:t>
            </a:r>
            <a:r>
              <a:rPr lang="zh-CN" altLang="en-US" smtClean="0"/>
              <a:t>分</a:t>
            </a:r>
            <a:r>
              <a:rPr lang="en-US" altLang="zh-CN" smtClean="0"/>
              <a:t>30</a:t>
            </a:r>
            <a:r>
              <a:rPr lang="zh-CN" altLang="en-US" smtClean="0"/>
              <a:t>个点，就是你的频率的数据点</a:t>
            </a:r>
          </a:p>
          <a:p>
            <a:r>
              <a:rPr lang="en-US" altLang="zh-CN" smtClean="0"/>
              <a:t>&gt;&gt;y=[1 2 3 4 5 6 7] %</a:t>
            </a:r>
            <a:r>
              <a:rPr lang="zh-CN" altLang="en-US" smtClean="0"/>
              <a:t>就是你的角度，假设</a:t>
            </a:r>
            <a:r>
              <a:rPr lang="en-US" altLang="zh-CN" smtClean="0"/>
              <a:t>7</a:t>
            </a:r>
            <a:r>
              <a:rPr lang="zh-CN" altLang="en-US" smtClean="0"/>
              <a:t>个吧</a:t>
            </a:r>
          </a:p>
          <a:p>
            <a:r>
              <a:rPr lang="en-US" altLang="zh-CN" smtClean="0"/>
              <a:t>&gt;&gt;temp=zeros(1,length(x))</a:t>
            </a:r>
          </a:p>
          <a:p>
            <a:r>
              <a:rPr lang="en-US" altLang="zh-CN" smtClean="0"/>
              <a:t>&gt;&gt;z=sin(x/2) %</a:t>
            </a:r>
            <a:r>
              <a:rPr lang="zh-CN" altLang="en-US" smtClean="0"/>
              <a:t>幅度的啦</a:t>
            </a:r>
          </a:p>
          <a:p>
            <a:r>
              <a:rPr lang="en-US" altLang="zh-CN" smtClean="0"/>
              <a:t>&gt;&gt;for i=1:length(y)</a:t>
            </a:r>
          </a:p>
          <a:p>
            <a:r>
              <a:rPr lang="en-US" altLang="zh-CN" smtClean="0"/>
              <a:t>&gt;&gt;y1=y(i)+temp %</a:t>
            </a:r>
            <a:r>
              <a:rPr lang="zh-CN" altLang="en-US" smtClean="0"/>
              <a:t>把角度的一个值，变为</a:t>
            </a:r>
            <a:r>
              <a:rPr lang="en-US" altLang="zh-CN" smtClean="0"/>
              <a:t>30</a:t>
            </a:r>
            <a:r>
              <a:rPr lang="zh-CN" altLang="en-US" smtClean="0"/>
              <a:t>个相同的角度值</a:t>
            </a:r>
          </a:p>
          <a:p>
            <a:r>
              <a:rPr lang="en-US" altLang="zh-CN" smtClean="0"/>
              <a:t>&gt;&gt;plot3(x,y1,z)</a:t>
            </a:r>
          </a:p>
          <a:p>
            <a:r>
              <a:rPr lang="en-US" altLang="zh-CN" smtClean="0"/>
              <a:t>&gt;&gt;grid on</a:t>
            </a:r>
          </a:p>
          <a:p>
            <a:r>
              <a:rPr lang="en-US" altLang="zh-CN" smtClean="0"/>
              <a:t>&gt;&gt;hold on</a:t>
            </a:r>
          </a:p>
          <a:p>
            <a:endParaRPr lang="zh-CN" altLang="en-US" smtClean="0"/>
          </a:p>
        </p:txBody>
      </p:sp>
      <p:pic>
        <p:nvPicPr>
          <p:cNvPr id="39938" name="图片 3" descr="untitled"/>
          <p:cNvPicPr>
            <a:picLocks noChangeAspect="1" noChangeArrowheads="1"/>
          </p:cNvPicPr>
          <p:nvPr/>
        </p:nvPicPr>
        <p:blipFill>
          <a:blip r:embed="rId2"/>
          <a:srcRect t="2492" b="2869"/>
          <a:stretch>
            <a:fillRect/>
          </a:stretch>
        </p:blipFill>
        <p:spPr bwMode="auto">
          <a:xfrm>
            <a:off x="6530975" y="989013"/>
            <a:ext cx="2984500" cy="2528887"/>
          </a:xfrm>
          <a:prstGeom prst="rect">
            <a:avLst/>
          </a:prstGeom>
          <a:noFill/>
          <a:ln w="9525">
            <a:noFill/>
            <a:miter lim="800000"/>
            <a:headEnd/>
            <a:tailEnd/>
          </a:ln>
        </p:spPr>
      </p:pic>
      <p:sp>
        <p:nvSpPr>
          <p:cNvPr id="39939" name="文本框 4"/>
          <p:cNvSpPr txBox="1">
            <a:spLocks noChangeArrowheads="1"/>
          </p:cNvSpPr>
          <p:nvPr/>
        </p:nvSpPr>
        <p:spPr bwMode="auto">
          <a:xfrm>
            <a:off x="6896100" y="3886200"/>
            <a:ext cx="2619375"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4-21 </a:t>
            </a:r>
            <a:r>
              <a:rPr lang="zh-CN" altLang="zh-CN">
                <a:latin typeface="Trebuchet MS" pitchFamily="34" charset="0"/>
                <a:ea typeface="华文新魏" pitchFamily="2" charset="-122"/>
              </a:rPr>
              <a:t>三维曲线</a:t>
            </a:r>
            <a:r>
              <a:rPr lang="en-US" altLang="zh-CN">
                <a:latin typeface="Trebuchet MS" pitchFamily="34" charset="0"/>
                <a:ea typeface="华文新魏" pitchFamily="2" charset="-122"/>
              </a:rPr>
              <a:t>(2)</a:t>
            </a:r>
            <a:endParaRPr lang="zh-CN" altLang="zh-CN">
              <a:latin typeface="Trebuchet MS" pitchFamily="34" charset="0"/>
              <a:ea typeface="华文新魏"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r>
              <a:rPr lang="en-US" altLang="zh-CN" smtClean="0"/>
              <a:t>4.2.1 mesh</a:t>
            </a:r>
            <a:r>
              <a:rPr lang="zh-CN" altLang="en-US" smtClean="0"/>
              <a:t>函数</a:t>
            </a:r>
            <a:br>
              <a:rPr lang="zh-CN" altLang="en-US" smtClean="0"/>
            </a:br>
            <a:endParaRPr lang="zh-CN" altLang="en-US" smtClean="0"/>
          </a:p>
        </p:txBody>
      </p:sp>
      <p:sp>
        <p:nvSpPr>
          <p:cNvPr id="40962" name="内容占位符 2"/>
          <p:cNvSpPr>
            <a:spLocks noGrp="1"/>
          </p:cNvSpPr>
          <p:nvPr>
            <p:ph idx="1"/>
          </p:nvPr>
        </p:nvSpPr>
        <p:spPr>
          <a:xfrm>
            <a:off x="677863" y="1930400"/>
            <a:ext cx="10053637" cy="5397500"/>
          </a:xfrm>
        </p:spPr>
        <p:txBody>
          <a:bodyPr/>
          <a:lstStyle/>
          <a:p>
            <a:r>
              <a:rPr lang="en-US" altLang="zh-CN" smtClean="0"/>
              <a:t>mesh</a:t>
            </a:r>
            <a:r>
              <a:rPr lang="zh-CN" altLang="en-US" smtClean="0"/>
              <a:t>函数生成由</a:t>
            </a:r>
            <a:r>
              <a:rPr lang="en-US" altLang="zh-CN" smtClean="0"/>
              <a:t>X</a:t>
            </a:r>
            <a:r>
              <a:rPr lang="zh-CN" altLang="en-US" smtClean="0"/>
              <a:t>，</a:t>
            </a:r>
            <a:r>
              <a:rPr lang="en-US" altLang="zh-CN" smtClean="0"/>
              <a:t>Y</a:t>
            </a:r>
            <a:r>
              <a:rPr lang="zh-CN" altLang="en-US" smtClean="0"/>
              <a:t>和</a:t>
            </a:r>
            <a:r>
              <a:rPr lang="en-US" altLang="zh-CN" smtClean="0"/>
              <a:t>Z</a:t>
            </a:r>
            <a:r>
              <a:rPr lang="zh-CN" altLang="en-US" smtClean="0"/>
              <a:t>指定的网线面，由</a:t>
            </a:r>
            <a:r>
              <a:rPr lang="en-US" altLang="zh-CN" smtClean="0"/>
              <a:t>C</a:t>
            </a:r>
            <a:r>
              <a:rPr lang="zh-CN" altLang="en-US" smtClean="0"/>
              <a:t>指定颜色的三维网格图。</a:t>
            </a:r>
          </a:p>
          <a:p>
            <a:r>
              <a:rPr lang="zh-CN" altLang="en-US" smtClean="0"/>
              <a:t>用法：</a:t>
            </a:r>
            <a:r>
              <a:rPr lang="en-US" altLang="zh-CN" smtClean="0"/>
              <a:t>mesh(X,Y,Z) </a:t>
            </a:r>
          </a:p>
          <a:p>
            <a:r>
              <a:rPr lang="en-US" altLang="zh-CN" smtClean="0"/>
              <a:t>(1)</a:t>
            </a:r>
            <a:r>
              <a:rPr lang="zh-CN" altLang="en-US" smtClean="0"/>
              <a:t>若</a:t>
            </a:r>
            <a:r>
              <a:rPr lang="en-US" altLang="zh-CN" smtClean="0"/>
              <a:t>X</a:t>
            </a:r>
            <a:r>
              <a:rPr lang="zh-CN" altLang="en-US" smtClean="0"/>
              <a:t>与</a:t>
            </a:r>
            <a:r>
              <a:rPr lang="en-US" altLang="zh-CN" smtClean="0"/>
              <a:t>Y</a:t>
            </a:r>
            <a:r>
              <a:rPr lang="zh-CN" altLang="en-US" smtClean="0"/>
              <a:t>均为向量，</a:t>
            </a:r>
            <a:r>
              <a:rPr lang="en-US" altLang="zh-CN" smtClean="0"/>
              <a:t>length(X)=n</a:t>
            </a:r>
            <a:r>
              <a:rPr lang="zh-CN" altLang="en-US" smtClean="0"/>
              <a:t>，</a:t>
            </a:r>
            <a:r>
              <a:rPr lang="en-US" altLang="zh-CN" smtClean="0"/>
              <a:t>length(Y)=m</a:t>
            </a:r>
            <a:r>
              <a:rPr lang="zh-CN" altLang="en-US" smtClean="0"/>
              <a:t>，而</a:t>
            </a:r>
            <a:r>
              <a:rPr lang="en-US" altLang="zh-CN" smtClean="0"/>
              <a:t>[m,n]=size(Z)</a:t>
            </a:r>
            <a:r>
              <a:rPr lang="zh-CN" altLang="en-US" smtClean="0"/>
              <a:t>，空间中的点 </a:t>
            </a:r>
            <a:r>
              <a:rPr lang="en-US" altLang="zh-CN" smtClean="0"/>
              <a:t>(X(j),Y(I),Z(I,j)) </a:t>
            </a:r>
            <a:r>
              <a:rPr lang="zh-CN" altLang="en-US" smtClean="0"/>
              <a:t>为所画曲面网线的交点，分别地，</a:t>
            </a:r>
            <a:r>
              <a:rPr lang="en-US" altLang="zh-CN" smtClean="0"/>
              <a:t>X</a:t>
            </a:r>
            <a:r>
              <a:rPr lang="zh-CN" altLang="en-US" smtClean="0"/>
              <a:t>对应于</a:t>
            </a:r>
            <a:r>
              <a:rPr lang="en-US" altLang="zh-CN" smtClean="0"/>
              <a:t>z</a:t>
            </a:r>
            <a:r>
              <a:rPr lang="zh-CN" altLang="en-US" smtClean="0"/>
              <a:t>的列，</a:t>
            </a:r>
            <a:r>
              <a:rPr lang="en-US" altLang="zh-CN" smtClean="0"/>
              <a:t>Y</a:t>
            </a:r>
            <a:r>
              <a:rPr lang="zh-CN" altLang="en-US" smtClean="0"/>
              <a:t>对应于</a:t>
            </a:r>
            <a:r>
              <a:rPr lang="en-US" altLang="zh-CN" smtClean="0"/>
              <a:t>z</a:t>
            </a:r>
            <a:r>
              <a:rPr lang="zh-CN" altLang="en-US" smtClean="0"/>
              <a:t>的行。</a:t>
            </a:r>
          </a:p>
          <a:p>
            <a:r>
              <a:rPr lang="en-US" altLang="zh-CN" smtClean="0"/>
              <a:t>(2)</a:t>
            </a:r>
            <a:r>
              <a:rPr lang="zh-CN" altLang="en-US" smtClean="0"/>
              <a:t>若</a:t>
            </a:r>
            <a:r>
              <a:rPr lang="en-US" altLang="zh-CN" smtClean="0"/>
              <a:t>X</a:t>
            </a:r>
            <a:r>
              <a:rPr lang="zh-CN" altLang="en-US" smtClean="0"/>
              <a:t>与</a:t>
            </a:r>
            <a:r>
              <a:rPr lang="en-US" altLang="zh-CN" smtClean="0"/>
              <a:t>Y</a:t>
            </a:r>
            <a:r>
              <a:rPr lang="zh-CN" altLang="en-US" smtClean="0"/>
              <a:t>均为矩阵，则空间中的点 </a:t>
            </a:r>
            <a:r>
              <a:rPr lang="en-US" altLang="zh-CN" smtClean="0"/>
              <a:t>(X(I,j),Y(I,j),Z(I,j))</a:t>
            </a:r>
            <a:r>
              <a:rPr lang="zh-CN" altLang="en-US" smtClean="0"/>
              <a:t>为所画曲面的网线的交点。      </a:t>
            </a:r>
          </a:p>
          <a:p>
            <a:r>
              <a:rPr lang="en-US" altLang="zh-CN" smtClean="0"/>
              <a:t>mesh(Z) </a:t>
            </a:r>
            <a:r>
              <a:rPr lang="zh-CN" altLang="en-US" smtClean="0"/>
              <a:t>由</a:t>
            </a:r>
            <a:r>
              <a:rPr lang="en-US" altLang="zh-CN" smtClean="0"/>
              <a:t>[n</a:t>
            </a:r>
            <a:r>
              <a:rPr lang="zh-CN" altLang="en-US" smtClean="0"/>
              <a:t>，</a:t>
            </a:r>
            <a:r>
              <a:rPr lang="en-US" altLang="zh-CN" smtClean="0"/>
              <a:t>m] = size(Z)</a:t>
            </a:r>
            <a:r>
              <a:rPr lang="zh-CN" altLang="en-US" smtClean="0"/>
              <a:t>得，</a:t>
            </a:r>
            <a:r>
              <a:rPr lang="en-US" altLang="zh-CN" smtClean="0"/>
              <a:t>X =1</a:t>
            </a:r>
            <a:r>
              <a:rPr lang="zh-CN" altLang="en-US" smtClean="0"/>
              <a:t>：</a:t>
            </a:r>
            <a:r>
              <a:rPr lang="en-US" altLang="zh-CN" smtClean="0"/>
              <a:t>n</a:t>
            </a:r>
            <a:r>
              <a:rPr lang="zh-CN" altLang="en-US" smtClean="0"/>
              <a:t>与</a:t>
            </a:r>
            <a:r>
              <a:rPr lang="en-US" altLang="zh-CN" smtClean="0"/>
              <a:t>Y=1</a:t>
            </a:r>
            <a:r>
              <a:rPr lang="zh-CN" altLang="en-US" smtClean="0"/>
              <a:t>：</a:t>
            </a:r>
            <a:r>
              <a:rPr lang="en-US" altLang="zh-CN" smtClean="0"/>
              <a:t>m</a:t>
            </a:r>
            <a:r>
              <a:rPr lang="zh-CN" altLang="en-US" smtClean="0"/>
              <a:t>，其中</a:t>
            </a:r>
            <a:r>
              <a:rPr lang="en-US" altLang="zh-CN" smtClean="0"/>
              <a:t>z</a:t>
            </a:r>
            <a:r>
              <a:rPr lang="zh-CN" altLang="en-US" smtClean="0"/>
              <a:t>为定义在矩形划分区域上的单值函数。</a:t>
            </a:r>
          </a:p>
          <a:p>
            <a:r>
              <a:rPr lang="en-US" altLang="zh-CN" smtClean="0"/>
              <a:t>mesh(…,C) </a:t>
            </a:r>
            <a:r>
              <a:rPr lang="zh-CN" altLang="en-US" smtClean="0"/>
              <a:t>用由矩阵</a:t>
            </a:r>
            <a:r>
              <a:rPr lang="en-US" altLang="zh-CN" smtClean="0"/>
              <a:t>c</a:t>
            </a:r>
            <a:r>
              <a:rPr lang="zh-CN" altLang="en-US" smtClean="0"/>
              <a:t>指定的颜色画网线网格图。</a:t>
            </a:r>
            <a:r>
              <a:rPr lang="en-US" altLang="zh-CN" smtClean="0"/>
              <a:t>Matlab</a:t>
            </a:r>
            <a:r>
              <a:rPr lang="zh-CN" altLang="en-US" smtClean="0"/>
              <a:t>对矩阵</a:t>
            </a:r>
            <a:r>
              <a:rPr lang="en-US" altLang="zh-CN" smtClean="0"/>
              <a:t>c</a:t>
            </a:r>
            <a:r>
              <a:rPr lang="zh-CN" altLang="en-US" smtClean="0"/>
              <a:t>中的数据进行线性处理，以便从当前色图中获得有用的颜色。</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2"/>
          <p:cNvSpPr>
            <a:spLocks noGrp="1"/>
          </p:cNvSpPr>
          <p:nvPr>
            <p:ph idx="1"/>
          </p:nvPr>
        </p:nvSpPr>
        <p:spPr>
          <a:xfrm>
            <a:off x="677863" y="965200"/>
            <a:ext cx="8596312" cy="5435600"/>
          </a:xfrm>
        </p:spPr>
        <p:txBody>
          <a:bodyPr/>
          <a:lstStyle/>
          <a:p>
            <a:r>
              <a:rPr lang="en-US" altLang="zh-CN" smtClean="0"/>
              <a:t>mesh(…,PropertyName’,PropertyValue, …) </a:t>
            </a:r>
            <a:r>
              <a:rPr lang="zh-CN" altLang="en-US" smtClean="0"/>
              <a:t>对指定的属性</a:t>
            </a:r>
            <a:r>
              <a:rPr lang="en-US" altLang="zh-CN" smtClean="0"/>
              <a:t>PropertyName</a:t>
            </a:r>
            <a:r>
              <a:rPr lang="zh-CN" altLang="en-US" smtClean="0"/>
              <a:t>设置属性值</a:t>
            </a:r>
            <a:r>
              <a:rPr lang="en-US" altLang="zh-CN" smtClean="0"/>
              <a:t>PropertyValue</a:t>
            </a:r>
            <a:r>
              <a:rPr lang="zh-CN" altLang="en-US" smtClean="0"/>
              <a:t>，可以在同一语句中对多个属性进行设置。</a:t>
            </a:r>
          </a:p>
          <a:p>
            <a:r>
              <a:rPr lang="en-US" altLang="zh-CN" smtClean="0"/>
              <a:t>h = mesh(…) </a:t>
            </a:r>
            <a:r>
              <a:rPr lang="zh-CN" altLang="en-US" smtClean="0"/>
              <a:t>返回</a:t>
            </a:r>
            <a:r>
              <a:rPr lang="en-US" altLang="zh-CN" smtClean="0"/>
              <a:t>surface</a:t>
            </a:r>
            <a:r>
              <a:rPr lang="zh-CN" altLang="en-US" smtClean="0"/>
              <a:t>图形对象句柄。</a:t>
            </a:r>
          </a:p>
          <a:p>
            <a:r>
              <a:rPr lang="zh-CN" altLang="en-US" smtClean="0"/>
              <a:t>运算规则：</a:t>
            </a:r>
          </a:p>
          <a:p>
            <a:r>
              <a:rPr lang="en-US" altLang="zh-CN" smtClean="0"/>
              <a:t>(1)</a:t>
            </a:r>
            <a:r>
              <a:rPr lang="zh-CN" altLang="en-US" smtClean="0"/>
              <a:t>数据</a:t>
            </a:r>
            <a:r>
              <a:rPr lang="en-US" altLang="zh-CN" smtClean="0"/>
              <a:t>X</a:t>
            </a:r>
            <a:r>
              <a:rPr lang="zh-CN" altLang="en-US" smtClean="0"/>
              <a:t>，</a:t>
            </a:r>
            <a:r>
              <a:rPr lang="en-US" altLang="zh-CN" smtClean="0"/>
              <a:t>Y</a:t>
            </a:r>
            <a:r>
              <a:rPr lang="zh-CN" altLang="en-US" smtClean="0"/>
              <a:t>和</a:t>
            </a:r>
            <a:r>
              <a:rPr lang="en-US" altLang="zh-CN" smtClean="0"/>
              <a:t>z</a:t>
            </a:r>
            <a:r>
              <a:rPr lang="zh-CN" altLang="en-US" smtClean="0"/>
              <a:t>的范围，或者是对当前轴的</a:t>
            </a:r>
            <a:r>
              <a:rPr lang="en-US" altLang="zh-CN" smtClean="0"/>
              <a:t>XLimMode</a:t>
            </a:r>
            <a:r>
              <a:rPr lang="zh-CN" altLang="en-US" smtClean="0"/>
              <a:t>，</a:t>
            </a:r>
            <a:r>
              <a:rPr lang="en-US" altLang="zh-CN" smtClean="0"/>
              <a:t>YLimMode</a:t>
            </a:r>
            <a:r>
              <a:rPr lang="zh-CN" altLang="en-US" smtClean="0"/>
              <a:t>和</a:t>
            </a:r>
            <a:r>
              <a:rPr lang="en-US" altLang="zh-CN" smtClean="0"/>
              <a:t>ZLimMode</a:t>
            </a:r>
            <a:r>
              <a:rPr lang="zh-CN" altLang="en-US" smtClean="0"/>
              <a:t>属性的设置决定坐标轴的范围。命令</a:t>
            </a:r>
            <a:r>
              <a:rPr lang="en-US" altLang="zh-CN" smtClean="0"/>
              <a:t>aXis</a:t>
            </a:r>
            <a:r>
              <a:rPr lang="zh-CN" altLang="en-US" smtClean="0"/>
              <a:t>可对这些属性进行设置。</a:t>
            </a:r>
          </a:p>
          <a:p>
            <a:r>
              <a:rPr lang="en-US" altLang="zh-CN" smtClean="0"/>
              <a:t>(2)</a:t>
            </a:r>
            <a:r>
              <a:rPr lang="zh-CN" altLang="en-US" smtClean="0"/>
              <a:t>参量</a:t>
            </a:r>
            <a:r>
              <a:rPr lang="en-US" altLang="zh-CN" smtClean="0"/>
              <a:t>c</a:t>
            </a:r>
            <a:r>
              <a:rPr lang="zh-CN" altLang="en-US" smtClean="0"/>
              <a:t>的范围，或者是对当前轴的</a:t>
            </a:r>
            <a:r>
              <a:rPr lang="en-US" altLang="zh-CN" smtClean="0"/>
              <a:t>Clim</a:t>
            </a:r>
            <a:r>
              <a:rPr lang="zh-CN" altLang="en-US" smtClean="0"/>
              <a:t>和</a:t>
            </a:r>
            <a:r>
              <a:rPr lang="en-US" altLang="zh-CN" smtClean="0"/>
              <a:t>ClimMode</a:t>
            </a:r>
            <a:r>
              <a:rPr lang="zh-CN" altLang="en-US" smtClean="0"/>
              <a:t>属性的设置</a:t>
            </a:r>
            <a:r>
              <a:rPr lang="en-US" altLang="zh-CN" smtClean="0"/>
              <a:t>(</a:t>
            </a:r>
            <a:r>
              <a:rPr lang="zh-CN" altLang="en-US" smtClean="0"/>
              <a:t>可用命令</a:t>
            </a:r>
            <a:r>
              <a:rPr lang="en-US" altLang="zh-CN" smtClean="0"/>
              <a:t>caxis</a:t>
            </a:r>
            <a:r>
              <a:rPr lang="zh-CN" altLang="en-US" smtClean="0"/>
              <a:t>进行设置</a:t>
            </a:r>
            <a:r>
              <a:rPr lang="en-US" altLang="zh-CN" smtClean="0"/>
              <a:t>)</a:t>
            </a:r>
            <a:r>
              <a:rPr lang="zh-CN" altLang="en-US" smtClean="0"/>
              <a:t>，决定颜色的刻度化程度。刻度化颜色值作为引用当前色图的下标。</a:t>
            </a:r>
          </a:p>
          <a:p>
            <a:r>
              <a:rPr lang="en-US" altLang="zh-CN" smtClean="0"/>
              <a:t>(3)</a:t>
            </a:r>
            <a:r>
              <a:rPr lang="zh-CN" altLang="en-US" smtClean="0"/>
              <a:t>网格图显示命令生成由于把</a:t>
            </a:r>
            <a:r>
              <a:rPr lang="en-US" altLang="zh-CN" smtClean="0"/>
              <a:t>z</a:t>
            </a:r>
            <a:r>
              <a:rPr lang="zh-CN" altLang="en-US" smtClean="0"/>
              <a:t>的数据值用当前色图表现出来的颜色值。</a:t>
            </a:r>
            <a:r>
              <a:rPr lang="en-US" altLang="zh-CN" smtClean="0"/>
              <a:t>Matlab</a:t>
            </a:r>
            <a:r>
              <a:rPr lang="zh-CN" altLang="en-US" smtClean="0"/>
              <a:t>会自动用最大值与最小值计算颜色的范围</a:t>
            </a:r>
            <a:r>
              <a:rPr lang="en-US" altLang="zh-CN" smtClean="0"/>
              <a:t>(</a:t>
            </a:r>
            <a:r>
              <a:rPr lang="zh-CN" altLang="en-US" smtClean="0"/>
              <a:t>可用命令</a:t>
            </a:r>
            <a:r>
              <a:rPr lang="en-US" altLang="zh-CN" smtClean="0"/>
              <a:t>caxis auto</a:t>
            </a:r>
            <a:r>
              <a:rPr lang="zh-CN" altLang="en-US" smtClean="0"/>
              <a:t>进行设置</a:t>
            </a:r>
            <a:r>
              <a:rPr lang="en-US" altLang="zh-CN" smtClean="0"/>
              <a:t>)</a:t>
            </a:r>
            <a:r>
              <a:rPr lang="zh-CN" altLang="en-US" smtClean="0"/>
              <a:t>，最小值用色图中的第一个颜色表现，最大值用色图中的最后一个颜色表现。</a:t>
            </a:r>
            <a:r>
              <a:rPr lang="en-US" altLang="zh-CN" smtClean="0"/>
              <a:t>Matlab</a:t>
            </a:r>
            <a:r>
              <a:rPr lang="zh-CN" altLang="en-US" smtClean="0"/>
              <a:t>会对数据的中间值执行一个线性变换，使数据能在当前的范围内显示出来。</a:t>
            </a:r>
          </a:p>
          <a:p>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2"/>
          <p:cNvSpPr>
            <a:spLocks noGrp="1"/>
          </p:cNvSpPr>
          <p:nvPr>
            <p:ph idx="1"/>
          </p:nvPr>
        </p:nvSpPr>
        <p:spPr>
          <a:xfrm>
            <a:off x="677863" y="484188"/>
            <a:ext cx="8596312" cy="3881437"/>
          </a:xfrm>
        </p:spPr>
        <p:txBody>
          <a:bodyPr/>
          <a:lstStyle/>
          <a:p>
            <a:r>
              <a:rPr lang="zh-CN" altLang="zh-CN" smtClean="0"/>
              <a:t>【例</a:t>
            </a:r>
            <a:r>
              <a:rPr lang="en-US" altLang="zh-CN" smtClean="0"/>
              <a:t>4-22</a:t>
            </a:r>
            <a:r>
              <a:rPr lang="zh-CN" altLang="zh-CN" smtClean="0"/>
              <a:t>】单位矩阵的网图</a:t>
            </a:r>
          </a:p>
          <a:p>
            <a:r>
              <a:rPr lang="en-US" altLang="zh-CN" smtClean="0"/>
              <a:t>&gt;&gt; a = eye ( 20 );</a:t>
            </a:r>
            <a:endParaRPr lang="zh-CN" altLang="zh-CN" smtClean="0"/>
          </a:p>
          <a:p>
            <a:r>
              <a:rPr lang="en-US" altLang="zh-CN" smtClean="0"/>
              <a:t>&gt;&gt; mesh ( a )</a:t>
            </a:r>
            <a:endParaRPr lang="zh-CN" altLang="zh-CN" smtClean="0"/>
          </a:p>
          <a:p>
            <a:r>
              <a:rPr lang="zh-CN" altLang="zh-CN" smtClean="0"/>
              <a:t>其图形如下：</a:t>
            </a:r>
          </a:p>
          <a:p>
            <a:endParaRPr lang="zh-CN" altLang="en-US" smtClean="0"/>
          </a:p>
        </p:txBody>
      </p:sp>
      <p:pic>
        <p:nvPicPr>
          <p:cNvPr id="43010" name="图片 3" descr="1"/>
          <p:cNvPicPr>
            <a:picLocks noChangeAspect="1" noChangeArrowheads="1"/>
          </p:cNvPicPr>
          <p:nvPr/>
        </p:nvPicPr>
        <p:blipFill>
          <a:blip r:embed="rId2"/>
          <a:srcRect/>
          <a:stretch>
            <a:fillRect/>
          </a:stretch>
        </p:blipFill>
        <p:spPr bwMode="auto">
          <a:xfrm>
            <a:off x="4264025" y="1085850"/>
            <a:ext cx="2997200" cy="2909888"/>
          </a:xfrm>
          <a:prstGeom prst="rect">
            <a:avLst/>
          </a:prstGeom>
          <a:noFill/>
          <a:ln w="9525">
            <a:noFill/>
            <a:miter lim="800000"/>
            <a:headEnd/>
            <a:tailEnd/>
          </a:ln>
        </p:spPr>
      </p:pic>
      <p:sp>
        <p:nvSpPr>
          <p:cNvPr id="43011" name="文本框 4"/>
          <p:cNvSpPr txBox="1">
            <a:spLocks noChangeArrowheads="1"/>
          </p:cNvSpPr>
          <p:nvPr/>
        </p:nvSpPr>
        <p:spPr bwMode="auto">
          <a:xfrm>
            <a:off x="3975100" y="3995738"/>
            <a:ext cx="2984500" cy="369887"/>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4-22  mesh </a:t>
            </a:r>
            <a:r>
              <a:rPr lang="zh-CN" altLang="zh-CN">
                <a:latin typeface="Trebuchet MS" pitchFamily="34" charset="0"/>
                <a:ea typeface="华文新魏" pitchFamily="2" charset="-122"/>
              </a:rPr>
              <a:t>函数举例</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p:cNvSpPr>
          <p:nvPr>
            <p:ph idx="1"/>
          </p:nvPr>
        </p:nvSpPr>
        <p:spPr>
          <a:xfrm>
            <a:off x="703263" y="649288"/>
            <a:ext cx="8596312" cy="3881437"/>
          </a:xfrm>
        </p:spPr>
        <p:txBody>
          <a:bodyPr/>
          <a:lstStyle/>
          <a:p>
            <a:r>
              <a:rPr lang="en-US" altLang="zh-CN" smtClean="0"/>
              <a:t>【</a:t>
            </a:r>
            <a:r>
              <a:rPr lang="zh-CN" altLang="en-US" smtClean="0"/>
              <a:t>例</a:t>
            </a:r>
            <a:r>
              <a:rPr lang="en-US" altLang="zh-CN" smtClean="0"/>
              <a:t>4-23】</a:t>
            </a:r>
            <a:r>
              <a:rPr lang="zh-CN" altLang="en-US" smtClean="0"/>
              <a:t>画出由函数 形成的立体网状图</a:t>
            </a:r>
            <a:r>
              <a:rPr lang="en-US" altLang="zh-CN" smtClean="0"/>
              <a:t>: </a:t>
            </a:r>
          </a:p>
          <a:p>
            <a:r>
              <a:rPr lang="en-US" altLang="zh-CN" smtClean="0"/>
              <a:t>&gt;&gt;x=linspace(-2, 2, 25); % </a:t>
            </a:r>
            <a:r>
              <a:rPr lang="zh-CN" altLang="en-US" smtClean="0"/>
              <a:t>在</a:t>
            </a:r>
            <a:r>
              <a:rPr lang="en-US" altLang="zh-CN" smtClean="0"/>
              <a:t>x</a:t>
            </a:r>
            <a:r>
              <a:rPr lang="zh-CN" altLang="en-US" smtClean="0"/>
              <a:t>轴上取</a:t>
            </a:r>
            <a:r>
              <a:rPr lang="en-US" altLang="zh-CN" smtClean="0"/>
              <a:t>25</a:t>
            </a:r>
            <a:r>
              <a:rPr lang="zh-CN" altLang="en-US" smtClean="0"/>
              <a:t>点 </a:t>
            </a:r>
          </a:p>
          <a:p>
            <a:r>
              <a:rPr lang="en-US" altLang="zh-CN" smtClean="0"/>
              <a:t>&gt;&gt;y=linspace(-2, 2, 25); % </a:t>
            </a:r>
            <a:r>
              <a:rPr lang="zh-CN" altLang="en-US" smtClean="0"/>
              <a:t>在</a:t>
            </a:r>
            <a:r>
              <a:rPr lang="en-US" altLang="zh-CN" smtClean="0"/>
              <a:t>y</a:t>
            </a:r>
            <a:r>
              <a:rPr lang="zh-CN" altLang="en-US" smtClean="0"/>
              <a:t>轴上取</a:t>
            </a:r>
            <a:r>
              <a:rPr lang="en-US" altLang="zh-CN" smtClean="0"/>
              <a:t>25</a:t>
            </a:r>
            <a:r>
              <a:rPr lang="zh-CN" altLang="en-US" smtClean="0"/>
              <a:t>点 </a:t>
            </a:r>
          </a:p>
          <a:p>
            <a:r>
              <a:rPr lang="en-US" altLang="zh-CN" smtClean="0"/>
              <a:t>&gt;&gt;[xx,yy]=meshgrid(x, y); % xx</a:t>
            </a:r>
            <a:r>
              <a:rPr lang="zh-CN" altLang="en-US" smtClean="0"/>
              <a:t>和</a:t>
            </a:r>
            <a:r>
              <a:rPr lang="en-US" altLang="zh-CN" smtClean="0"/>
              <a:t>yy</a:t>
            </a:r>
            <a:r>
              <a:rPr lang="zh-CN" altLang="en-US" smtClean="0"/>
              <a:t>都是</a:t>
            </a:r>
            <a:r>
              <a:rPr lang="en-US" altLang="zh-CN" smtClean="0"/>
              <a:t>25x25</a:t>
            </a:r>
            <a:r>
              <a:rPr lang="zh-CN" altLang="en-US" smtClean="0"/>
              <a:t>的矩阵 </a:t>
            </a:r>
          </a:p>
          <a:p>
            <a:r>
              <a:rPr lang="en-US" altLang="zh-CN" smtClean="0"/>
              <a:t>&gt;&gt;zz=xx.*exp(-xx.^2-yy.^2); % </a:t>
            </a:r>
            <a:r>
              <a:rPr lang="zh-CN" altLang="en-US" smtClean="0"/>
              <a:t>计算函数值，</a:t>
            </a:r>
            <a:r>
              <a:rPr lang="en-US" altLang="zh-CN" smtClean="0"/>
              <a:t>zz</a:t>
            </a:r>
            <a:r>
              <a:rPr lang="zh-CN" altLang="en-US" smtClean="0"/>
              <a:t>也是</a:t>
            </a:r>
            <a:r>
              <a:rPr lang="en-US" altLang="zh-CN" smtClean="0"/>
              <a:t>21x21</a:t>
            </a:r>
            <a:r>
              <a:rPr lang="zh-CN" altLang="en-US" smtClean="0"/>
              <a:t>的矩阵 </a:t>
            </a:r>
          </a:p>
          <a:p>
            <a:r>
              <a:rPr lang="en-US" altLang="zh-CN" smtClean="0"/>
              <a:t>&gt;&gt;mesh(xx, yy, zz); % </a:t>
            </a:r>
            <a:r>
              <a:rPr lang="zh-CN" altLang="en-US" smtClean="0"/>
              <a:t>画出立体网状图 </a:t>
            </a:r>
          </a:p>
          <a:p>
            <a:endParaRPr lang="zh-CN" altLang="en-US" smtClean="0"/>
          </a:p>
        </p:txBody>
      </p:sp>
      <p:pic>
        <p:nvPicPr>
          <p:cNvPr id="44034" name="图片 3" descr="1"/>
          <p:cNvPicPr>
            <a:picLocks noChangeAspect="1" noChangeArrowheads="1"/>
          </p:cNvPicPr>
          <p:nvPr/>
        </p:nvPicPr>
        <p:blipFill>
          <a:blip r:embed="rId2"/>
          <a:srcRect/>
          <a:stretch>
            <a:fillRect/>
          </a:stretch>
        </p:blipFill>
        <p:spPr bwMode="auto">
          <a:xfrm>
            <a:off x="703263" y="3260725"/>
            <a:ext cx="3894137" cy="2911475"/>
          </a:xfrm>
          <a:prstGeom prst="rect">
            <a:avLst/>
          </a:prstGeom>
          <a:noFill/>
          <a:ln w="9525">
            <a:noFill/>
            <a:miter lim="800000"/>
            <a:headEnd/>
            <a:tailEnd/>
          </a:ln>
        </p:spPr>
      </p:pic>
      <p:sp>
        <p:nvSpPr>
          <p:cNvPr id="44035" name="文本框 4"/>
          <p:cNvSpPr txBox="1">
            <a:spLocks noChangeArrowheads="1"/>
          </p:cNvSpPr>
          <p:nvPr/>
        </p:nvSpPr>
        <p:spPr bwMode="auto">
          <a:xfrm>
            <a:off x="1384300" y="6172200"/>
            <a:ext cx="25654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4-23 </a:t>
            </a:r>
            <a:r>
              <a:rPr lang="zh-CN" altLang="zh-CN">
                <a:latin typeface="Trebuchet MS" pitchFamily="34" charset="0"/>
                <a:ea typeface="华文新魏" pitchFamily="2" charset="-122"/>
              </a:rPr>
              <a:t>立体网状图</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r>
              <a:rPr lang="en-US" altLang="zh-CN" smtClean="0"/>
              <a:t>4.2.2 surf</a:t>
            </a:r>
            <a:r>
              <a:rPr lang="zh-CN" altLang="en-US" smtClean="0"/>
              <a:t>函数</a:t>
            </a:r>
            <a:br>
              <a:rPr lang="zh-CN" altLang="en-US" smtClean="0"/>
            </a:br>
            <a:endParaRPr lang="zh-CN" altLang="en-US" smtClean="0"/>
          </a:p>
        </p:txBody>
      </p:sp>
      <p:sp>
        <p:nvSpPr>
          <p:cNvPr id="45058" name="内容占位符 2"/>
          <p:cNvSpPr>
            <a:spLocks noGrp="1"/>
          </p:cNvSpPr>
          <p:nvPr>
            <p:ph idx="1"/>
          </p:nvPr>
        </p:nvSpPr>
        <p:spPr>
          <a:xfrm>
            <a:off x="436563" y="1525588"/>
            <a:ext cx="10091737" cy="4824412"/>
          </a:xfrm>
        </p:spPr>
        <p:txBody>
          <a:bodyPr/>
          <a:lstStyle/>
          <a:p>
            <a:r>
              <a:rPr lang="en-US" altLang="zh-CN" smtClean="0"/>
              <a:t>surf</a:t>
            </a:r>
            <a:r>
              <a:rPr lang="zh-CN" altLang="en-US" smtClean="0"/>
              <a:t>和</a:t>
            </a:r>
            <a:r>
              <a:rPr lang="en-US" altLang="zh-CN" smtClean="0"/>
              <a:t>mesh</a:t>
            </a:r>
            <a:r>
              <a:rPr lang="zh-CN" altLang="en-US" smtClean="0"/>
              <a:t>的用法类似，</a:t>
            </a:r>
            <a:r>
              <a:rPr lang="en-US" altLang="zh-CN" smtClean="0"/>
              <a:t>surf </a:t>
            </a:r>
            <a:r>
              <a:rPr lang="zh-CN" altLang="en-US" smtClean="0"/>
              <a:t>和 </a:t>
            </a:r>
            <a:r>
              <a:rPr lang="en-US" altLang="zh-CN" smtClean="0"/>
              <a:t>surfc </a:t>
            </a:r>
            <a:r>
              <a:rPr lang="zh-CN" altLang="en-US" smtClean="0"/>
              <a:t>是通过矩形区域来观测数学函数的函数。</a:t>
            </a:r>
            <a:r>
              <a:rPr lang="en-US" altLang="zh-CN" smtClean="0"/>
              <a:t>surf</a:t>
            </a:r>
            <a:r>
              <a:rPr lang="zh-CN" altLang="en-US" smtClean="0"/>
              <a:t>和</a:t>
            </a:r>
            <a:r>
              <a:rPr lang="en-US" altLang="zh-CN" smtClean="0"/>
              <a:t>surfc</a:t>
            </a:r>
            <a:r>
              <a:rPr lang="zh-CN" altLang="en-US" smtClean="0"/>
              <a:t>能够产生由</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指定的有色参数化曲面，即三维有色图。 </a:t>
            </a:r>
          </a:p>
          <a:p>
            <a:r>
              <a:rPr lang="zh-CN" altLang="en-US" smtClean="0"/>
              <a:t>用法：</a:t>
            </a:r>
            <a:r>
              <a:rPr lang="en-US" altLang="zh-CN" smtClean="0"/>
              <a:t>surf(Z) </a:t>
            </a:r>
            <a:r>
              <a:rPr lang="zh-CN" altLang="en-US" smtClean="0"/>
              <a:t>生成一个由矩阵</a:t>
            </a:r>
            <a:r>
              <a:rPr lang="en-US" altLang="zh-CN" smtClean="0"/>
              <a:t>z</a:t>
            </a:r>
            <a:r>
              <a:rPr lang="zh-CN" altLang="en-US" smtClean="0"/>
              <a:t>确定的三维带阴影的曲面图，其中 </a:t>
            </a:r>
            <a:r>
              <a:rPr lang="en-US" altLang="zh-CN" smtClean="0"/>
              <a:t>[m</a:t>
            </a:r>
            <a:r>
              <a:rPr lang="zh-CN" altLang="en-US" smtClean="0"/>
              <a:t>，</a:t>
            </a:r>
            <a:r>
              <a:rPr lang="en-US" altLang="zh-CN" smtClean="0"/>
              <a:t>n] = size(Z)</a:t>
            </a:r>
            <a:r>
              <a:rPr lang="zh-CN" altLang="en-US" smtClean="0"/>
              <a:t>，而</a:t>
            </a:r>
            <a:r>
              <a:rPr lang="en-US" altLang="zh-CN" smtClean="0"/>
              <a:t>X = n</a:t>
            </a:r>
            <a:r>
              <a:rPr lang="zh-CN" altLang="en-US" smtClean="0"/>
              <a:t>，</a:t>
            </a:r>
            <a:r>
              <a:rPr lang="en-US" altLang="zh-CN" smtClean="0"/>
              <a:t>Y = 1</a:t>
            </a:r>
            <a:r>
              <a:rPr lang="zh-CN" altLang="en-US" smtClean="0"/>
              <a:t>：</a:t>
            </a:r>
            <a:r>
              <a:rPr lang="en-US" altLang="zh-CN" smtClean="0"/>
              <a:t>m</a:t>
            </a:r>
            <a:r>
              <a:rPr lang="zh-CN" altLang="en-US" smtClean="0"/>
              <a:t>。高度</a:t>
            </a:r>
            <a:r>
              <a:rPr lang="en-US" altLang="zh-CN" smtClean="0"/>
              <a:t>z</a:t>
            </a:r>
            <a:r>
              <a:rPr lang="zh-CN" altLang="en-US" smtClean="0"/>
              <a:t>为定义在一个几何矩形区域内的单值函数，</a:t>
            </a:r>
            <a:r>
              <a:rPr lang="en-US" altLang="zh-CN" smtClean="0"/>
              <a:t>z</a:t>
            </a:r>
            <a:r>
              <a:rPr lang="zh-CN" altLang="en-US" smtClean="0"/>
              <a:t>同时指定曲面高度数据的颜色，所以颜色对于曲面高度是恰当的。</a:t>
            </a:r>
          </a:p>
          <a:p>
            <a:r>
              <a:rPr lang="en-US" altLang="zh-CN" smtClean="0"/>
              <a:t>surf(X,Y,Z) </a:t>
            </a:r>
            <a:r>
              <a:rPr lang="zh-CN" altLang="en-US" smtClean="0"/>
              <a:t>数据</a:t>
            </a:r>
            <a:r>
              <a:rPr lang="en-US" altLang="zh-CN" smtClean="0"/>
              <a:t>z</a:t>
            </a:r>
            <a:r>
              <a:rPr lang="zh-CN" altLang="en-US" smtClean="0"/>
              <a:t>同时为曲面高度，也是颜色数据。</a:t>
            </a:r>
            <a:r>
              <a:rPr lang="en-US" altLang="zh-CN" smtClean="0"/>
              <a:t>X</a:t>
            </a:r>
            <a:r>
              <a:rPr lang="zh-CN" altLang="en-US" smtClean="0"/>
              <a:t>和</a:t>
            </a:r>
            <a:r>
              <a:rPr lang="en-US" altLang="zh-CN" smtClean="0"/>
              <a:t>Y</a:t>
            </a:r>
            <a:r>
              <a:rPr lang="zh-CN" altLang="en-US" smtClean="0"/>
              <a:t>为定义</a:t>
            </a:r>
            <a:r>
              <a:rPr lang="en-US" altLang="zh-CN" smtClean="0"/>
              <a:t>X</a:t>
            </a:r>
            <a:r>
              <a:rPr lang="zh-CN" altLang="en-US" smtClean="0"/>
              <a:t>坐标轴和</a:t>
            </a:r>
            <a:r>
              <a:rPr lang="en-US" altLang="zh-CN" smtClean="0"/>
              <a:t>Y</a:t>
            </a:r>
            <a:r>
              <a:rPr lang="zh-CN" altLang="en-US" smtClean="0"/>
              <a:t>坐标轴的曲面数据。若</a:t>
            </a:r>
            <a:r>
              <a:rPr lang="en-US" altLang="zh-CN" smtClean="0"/>
              <a:t>X</a:t>
            </a:r>
            <a:r>
              <a:rPr lang="zh-CN" altLang="en-US" smtClean="0"/>
              <a:t>与</a:t>
            </a:r>
            <a:r>
              <a:rPr lang="en-US" altLang="zh-CN" smtClean="0"/>
              <a:t>Y</a:t>
            </a:r>
            <a:r>
              <a:rPr lang="zh-CN" altLang="en-US" smtClean="0"/>
              <a:t>均为向量，</a:t>
            </a:r>
            <a:r>
              <a:rPr lang="en-US" altLang="zh-CN" smtClean="0"/>
              <a:t>length(X)=n</a:t>
            </a:r>
            <a:r>
              <a:rPr lang="zh-CN" altLang="en-US" smtClean="0"/>
              <a:t>，</a:t>
            </a:r>
            <a:r>
              <a:rPr lang="en-US" altLang="zh-CN" smtClean="0"/>
              <a:t>length(Y)=m</a:t>
            </a:r>
            <a:r>
              <a:rPr lang="zh-CN" altLang="en-US" smtClean="0"/>
              <a:t>，而</a:t>
            </a:r>
            <a:r>
              <a:rPr lang="en-US" altLang="zh-CN" smtClean="0"/>
              <a:t>[m,n]=size(Z)</a:t>
            </a:r>
            <a:r>
              <a:rPr lang="zh-CN" altLang="en-US" smtClean="0"/>
              <a:t>，在这种情况下，空间曲面上的节点为</a:t>
            </a:r>
            <a:r>
              <a:rPr lang="en-US" altLang="zh-CN" smtClean="0"/>
              <a:t>(X(I),Y(j),Z(I,j))</a:t>
            </a:r>
            <a:r>
              <a:rPr lang="zh-CN" altLang="en-US" smtClean="0"/>
              <a:t>。</a:t>
            </a:r>
          </a:p>
          <a:p>
            <a:r>
              <a:rPr lang="en-US" altLang="zh-CN" smtClean="0"/>
              <a:t>surf(X,Y,Z,C) </a:t>
            </a:r>
            <a:r>
              <a:rPr lang="zh-CN" altLang="en-US" smtClean="0"/>
              <a:t>用指定的颜色</a:t>
            </a:r>
            <a:r>
              <a:rPr lang="en-US" altLang="zh-CN" smtClean="0"/>
              <a:t>c</a:t>
            </a:r>
            <a:r>
              <a:rPr lang="zh-CN" altLang="en-US" smtClean="0"/>
              <a:t>画出三维网格图。</a:t>
            </a:r>
            <a:r>
              <a:rPr lang="en-US" altLang="zh-CN" smtClean="0"/>
              <a:t>Matlab</a:t>
            </a:r>
            <a:r>
              <a:rPr lang="zh-CN" altLang="en-US" smtClean="0"/>
              <a:t>会自动对矩阵</a:t>
            </a:r>
            <a:r>
              <a:rPr lang="en-US" altLang="zh-CN" smtClean="0"/>
              <a:t>c</a:t>
            </a:r>
            <a:r>
              <a:rPr lang="zh-CN" altLang="en-US" smtClean="0"/>
              <a:t>中的数据进行线性变换，以获得当前色图中可用的颜色。</a:t>
            </a:r>
          </a:p>
          <a:p>
            <a:r>
              <a:rPr lang="en-US" altLang="zh-CN" smtClean="0"/>
              <a:t>h = surf(…) </a:t>
            </a:r>
            <a:r>
              <a:rPr lang="zh-CN" altLang="en-US" smtClean="0"/>
              <a:t>返回一个</a:t>
            </a:r>
            <a:r>
              <a:rPr lang="en-US" altLang="zh-CN" smtClean="0"/>
              <a:t>surface</a:t>
            </a:r>
            <a:r>
              <a:rPr lang="zh-CN" altLang="en-US" smtClean="0"/>
              <a:t>图形对象句柄给变量</a:t>
            </a:r>
            <a:r>
              <a:rPr lang="en-US" altLang="zh-CN" smtClean="0"/>
              <a:t>h</a:t>
            </a:r>
            <a:r>
              <a:rPr lang="zh-CN" altLang="en-US" smtClean="0"/>
              <a:t>。</a:t>
            </a:r>
          </a:p>
          <a:p>
            <a:r>
              <a:rPr lang="zh-CN" altLang="en-US" smtClean="0"/>
              <a:t>运算规则：</a:t>
            </a:r>
          </a:p>
          <a:p>
            <a:r>
              <a:rPr lang="en-US" altLang="zh-CN" smtClean="0"/>
              <a:t>(1)</a:t>
            </a:r>
            <a:r>
              <a:rPr lang="zh-CN" altLang="en-US" smtClean="0"/>
              <a:t>严格地讲，一个参数曲面是由两个独立的变量</a:t>
            </a:r>
            <a:r>
              <a:rPr lang="en-US" altLang="zh-CN" smtClean="0"/>
              <a:t>I</a:t>
            </a:r>
            <a:r>
              <a:rPr lang="zh-CN" altLang="en-US" smtClean="0"/>
              <a:t>、</a:t>
            </a:r>
            <a:r>
              <a:rPr lang="en-US" altLang="zh-CN" smtClean="0"/>
              <a:t>j</a:t>
            </a:r>
            <a:r>
              <a:rPr lang="zh-CN" altLang="en-US" smtClean="0"/>
              <a:t>来定义的，它们在一个矩形区域上连续变化。例如，</a:t>
            </a:r>
            <a:r>
              <a:rPr lang="en-US" altLang="zh-CN" smtClean="0"/>
              <a:t>a&lt;=I&lt;=b,c&lt;=j&lt;=d</a:t>
            </a:r>
            <a:r>
              <a:rPr lang="zh-CN" altLang="en-US" smtClean="0"/>
              <a:t>，三个变量</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确定了曲面。曲面颜色由第四参数矩阵</a:t>
            </a:r>
            <a:r>
              <a:rPr lang="en-US" altLang="zh-CN" smtClean="0"/>
              <a:t>C</a:t>
            </a:r>
            <a:r>
              <a:rPr lang="zh-CN" altLang="en-US" smtClean="0"/>
              <a:t>确定。</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1003300"/>
            <a:ext cx="8596312" cy="5038725"/>
          </a:xfrm>
        </p:spPr>
        <p:txBody>
          <a:bodyPr rtlCol="0">
            <a:normAutofit fontScale="92500"/>
          </a:bodyPr>
          <a:lstStyle/>
          <a:p>
            <a:pPr fontAlgn="auto">
              <a:spcAft>
                <a:spcPts val="0"/>
              </a:spcAft>
              <a:buFont typeface="Wingdings 3" charset="2"/>
              <a:buChar char=""/>
              <a:defRPr/>
            </a:pPr>
            <a:r>
              <a:rPr lang="en-US" altLang="zh-CN" dirty="0">
                <a:solidFill>
                  <a:schemeClr val="tx1">
                    <a:lumMod val="75000"/>
                    <a:lumOff val="25000"/>
                  </a:schemeClr>
                </a:solidFill>
              </a:rPr>
              <a:t>(2)</a:t>
            </a:r>
            <a:r>
              <a:rPr lang="zh-CN" altLang="en-US" dirty="0">
                <a:solidFill>
                  <a:schemeClr val="tx1">
                    <a:lumMod val="75000"/>
                    <a:lumOff val="25000"/>
                  </a:schemeClr>
                </a:solidFill>
              </a:rPr>
              <a:t>矩形定义域上的点有如下关系：</a:t>
            </a:r>
          </a:p>
          <a:p>
            <a:pPr fontAlgn="auto">
              <a:spcAft>
                <a:spcPts val="0"/>
              </a:spcAft>
              <a:buFont typeface="Wingdings 3" charset="2"/>
              <a:buChar char=""/>
              <a:defRPr/>
            </a:pPr>
            <a:r>
              <a:rPr lang="zh-CN" altLang="en-US" dirty="0">
                <a:solidFill>
                  <a:schemeClr val="tx1">
                    <a:lumMod val="75000"/>
                    <a:lumOff val="25000"/>
                  </a:schemeClr>
                </a:solidFill>
              </a:rPr>
              <a:t>                           </a:t>
            </a:r>
            <a:r>
              <a:rPr lang="en-US" altLang="zh-CN" dirty="0">
                <a:solidFill>
                  <a:schemeClr val="tx1">
                    <a:lumMod val="75000"/>
                    <a:lumOff val="25000"/>
                  </a:schemeClr>
                </a:solidFill>
              </a:rPr>
              <a:t>A(I-1,j)</a:t>
            </a:r>
          </a:p>
          <a:p>
            <a:pPr fontAlgn="auto">
              <a:spcAft>
                <a:spcPts val="0"/>
              </a:spcAft>
              <a:buFont typeface="Wingdings 3" charset="2"/>
              <a:buChar char=""/>
              <a:defRPr/>
            </a:pPr>
            <a:r>
              <a:rPr lang="en-US" altLang="zh-CN" dirty="0">
                <a:solidFill>
                  <a:schemeClr val="tx1">
                    <a:lumMod val="75000"/>
                    <a:lumOff val="25000"/>
                  </a:schemeClr>
                </a:solidFill>
              </a:rPr>
              <a:t>                              |</a:t>
            </a:r>
          </a:p>
          <a:p>
            <a:pPr fontAlgn="auto">
              <a:spcAft>
                <a:spcPts val="0"/>
              </a:spcAft>
              <a:buFont typeface="Wingdings 3" charset="2"/>
              <a:buChar char=""/>
              <a:defRPr/>
            </a:pPr>
            <a:r>
              <a:rPr lang="en-US" altLang="zh-CN" dirty="0">
                <a:solidFill>
                  <a:schemeClr val="tx1">
                    <a:lumMod val="75000"/>
                    <a:lumOff val="25000"/>
                  </a:schemeClr>
                </a:solidFill>
              </a:rPr>
              <a:t>                  B(I,j-1) ---- C(</a:t>
            </a:r>
            <a:r>
              <a:rPr lang="en-US" altLang="zh-CN" dirty="0" err="1">
                <a:solidFill>
                  <a:schemeClr val="tx1">
                    <a:lumMod val="75000"/>
                    <a:lumOff val="25000"/>
                  </a:schemeClr>
                </a:solidFill>
              </a:rPr>
              <a:t>I,j</a:t>
            </a:r>
            <a:r>
              <a:rPr lang="en-US" altLang="zh-CN" dirty="0">
                <a:solidFill>
                  <a:schemeClr val="tx1">
                    <a:lumMod val="75000"/>
                    <a:lumOff val="25000"/>
                  </a:schemeClr>
                </a:solidFill>
              </a:rPr>
              <a:t>) ---- D(I,j+1)</a:t>
            </a:r>
          </a:p>
          <a:p>
            <a:pPr fontAlgn="auto">
              <a:spcAft>
                <a:spcPts val="0"/>
              </a:spcAft>
              <a:buFont typeface="Wingdings 3" charset="2"/>
              <a:buChar char=""/>
              <a:defRPr/>
            </a:pPr>
            <a:r>
              <a:rPr lang="en-US" altLang="zh-CN" dirty="0">
                <a:solidFill>
                  <a:schemeClr val="tx1">
                    <a:lumMod val="75000"/>
                    <a:lumOff val="25000"/>
                  </a:schemeClr>
                </a:solidFill>
              </a:rPr>
              <a:t>                              |</a:t>
            </a:r>
          </a:p>
          <a:p>
            <a:pPr fontAlgn="auto">
              <a:spcAft>
                <a:spcPts val="0"/>
              </a:spcAft>
              <a:buFont typeface="Wingdings 3" charset="2"/>
              <a:buChar char=""/>
              <a:defRPr/>
            </a:pPr>
            <a:r>
              <a:rPr lang="en-US" altLang="zh-CN" dirty="0">
                <a:solidFill>
                  <a:schemeClr val="tx1">
                    <a:lumMod val="75000"/>
                    <a:lumOff val="25000"/>
                  </a:schemeClr>
                </a:solidFill>
              </a:rPr>
              <a:t>                           E(I+1,j)</a:t>
            </a:r>
          </a:p>
          <a:p>
            <a:pPr fontAlgn="auto">
              <a:spcAft>
                <a:spcPts val="0"/>
              </a:spcAft>
              <a:buFont typeface="Wingdings 3" charset="2"/>
              <a:buChar char=""/>
              <a:defRPr/>
            </a:pPr>
            <a:r>
              <a:rPr lang="zh-CN" altLang="en-US" dirty="0">
                <a:solidFill>
                  <a:schemeClr val="tx1">
                    <a:lumMod val="75000"/>
                    <a:lumOff val="25000"/>
                  </a:schemeClr>
                </a:solidFill>
              </a:rPr>
              <a:t>这个矩形坐标方格对应于曲面上的有四条边的块，在空间的点的坐标为</a:t>
            </a:r>
            <a:r>
              <a:rPr lang="en-US" altLang="zh-CN" dirty="0">
                <a:solidFill>
                  <a:schemeClr val="tx1">
                    <a:lumMod val="75000"/>
                    <a:lumOff val="25000"/>
                  </a:schemeClr>
                </a:solidFill>
              </a:rPr>
              <a:t>[X(J,Y(J,Z)</a:t>
            </a:r>
            <a:r>
              <a:rPr lang="zh-CN" altLang="en-US" dirty="0">
                <a:solidFill>
                  <a:schemeClr val="tx1">
                    <a:lumMod val="75000"/>
                    <a:lumOff val="25000"/>
                  </a:schemeClr>
                </a:solidFill>
              </a:rPr>
              <a:t>，每个矩形内部的点根据矩形的下标和相邻的四个点连接；曲面上的点只有相邻的三个点，曲面上四个角上的点只有两个相邻点，上面这些定义了一个四边形的网格图。</a:t>
            </a:r>
          </a:p>
          <a:p>
            <a:pPr fontAlgn="auto">
              <a:spcAft>
                <a:spcPts val="0"/>
              </a:spcAft>
              <a:buFont typeface="Wingdings 3" charset="2"/>
              <a:buChar char=""/>
              <a:defRPr/>
            </a:pPr>
            <a:r>
              <a:rPr lang="en-US" altLang="zh-CN" dirty="0">
                <a:solidFill>
                  <a:schemeClr val="tx1">
                    <a:lumMod val="75000"/>
                    <a:lumOff val="25000"/>
                  </a:schemeClr>
                </a:solidFill>
              </a:rPr>
              <a:t>(3)</a:t>
            </a:r>
            <a:r>
              <a:rPr lang="zh-CN" altLang="en-US" dirty="0">
                <a:solidFill>
                  <a:schemeClr val="tx1">
                    <a:lumMod val="75000"/>
                    <a:lumOff val="25000"/>
                  </a:schemeClr>
                </a:solidFill>
              </a:rPr>
              <a:t>曲面颜色可以有两种方法来指定：指定每个节点的颜色或者是每一块的中心点颜色。在这种一般的设置中，曲面不一定为变量</a:t>
            </a:r>
            <a:r>
              <a:rPr lang="en-US" altLang="zh-CN" dirty="0">
                <a:solidFill>
                  <a:schemeClr val="tx1">
                    <a:lumMod val="75000"/>
                    <a:lumOff val="25000"/>
                  </a:schemeClr>
                </a:solidFill>
              </a:rPr>
              <a:t>X</a:t>
            </a:r>
            <a:r>
              <a:rPr lang="zh-CN" altLang="en-US" dirty="0">
                <a:solidFill>
                  <a:schemeClr val="tx1">
                    <a:lumMod val="75000"/>
                    <a:lumOff val="25000"/>
                  </a:schemeClr>
                </a:solidFill>
              </a:rPr>
              <a:t>和</a:t>
            </a:r>
            <a:r>
              <a:rPr lang="en-US" altLang="zh-CN" dirty="0">
                <a:solidFill>
                  <a:schemeClr val="tx1">
                    <a:lumMod val="75000"/>
                    <a:lumOff val="25000"/>
                  </a:schemeClr>
                </a:solidFill>
              </a:rPr>
              <a:t>Y</a:t>
            </a:r>
            <a:r>
              <a:rPr lang="zh-CN" altLang="en-US" dirty="0">
                <a:solidFill>
                  <a:schemeClr val="tx1">
                    <a:lumMod val="75000"/>
                    <a:lumOff val="25000"/>
                  </a:schemeClr>
                </a:solidFill>
              </a:rPr>
              <a:t>的单值函数，进一步而言，有四边的曲面块不一定为平面的，而可以用极坐标，柱面坐标和球面坐标定义曲面。</a:t>
            </a:r>
          </a:p>
          <a:p>
            <a:pPr fontAlgn="auto">
              <a:spcAft>
                <a:spcPts val="0"/>
              </a:spcAft>
              <a:buFont typeface="Wingdings 3" charset="2"/>
              <a:buChar char=""/>
              <a:defRPr/>
            </a:pPr>
            <a:r>
              <a:rPr lang="en-US" altLang="zh-CN" dirty="0">
                <a:solidFill>
                  <a:schemeClr val="tx1">
                    <a:lumMod val="75000"/>
                    <a:lumOff val="25000"/>
                  </a:schemeClr>
                </a:solidFill>
              </a:rPr>
              <a:t>(4)</a:t>
            </a:r>
            <a:r>
              <a:rPr lang="zh-CN" altLang="en-US" dirty="0">
                <a:solidFill>
                  <a:schemeClr val="tx1">
                    <a:lumMod val="75000"/>
                    <a:lumOff val="25000"/>
                  </a:schemeClr>
                </a:solidFill>
              </a:rPr>
              <a:t>命令</a:t>
            </a:r>
            <a:r>
              <a:rPr lang="en-US" altLang="zh-CN" dirty="0">
                <a:solidFill>
                  <a:schemeClr val="tx1">
                    <a:lumMod val="75000"/>
                    <a:lumOff val="25000"/>
                  </a:schemeClr>
                </a:solidFill>
              </a:rPr>
              <a:t>shading</a:t>
            </a:r>
            <a:r>
              <a:rPr lang="zh-CN" altLang="en-US" dirty="0">
                <a:solidFill>
                  <a:schemeClr val="tx1">
                    <a:lumMod val="75000"/>
                    <a:lumOff val="25000"/>
                  </a:schemeClr>
                </a:solidFill>
              </a:rPr>
              <a:t>设置阴影模式。若模式为</a:t>
            </a:r>
            <a:r>
              <a:rPr lang="en-US" altLang="zh-CN" dirty="0" err="1">
                <a:solidFill>
                  <a:schemeClr val="tx1">
                    <a:lumMod val="75000"/>
                    <a:lumOff val="25000"/>
                  </a:schemeClr>
                </a:solidFill>
              </a:rPr>
              <a:t>interp</a:t>
            </a:r>
            <a:r>
              <a:rPr lang="zh-CN" altLang="en-US" dirty="0">
                <a:solidFill>
                  <a:schemeClr val="tx1">
                    <a:lumMod val="75000"/>
                    <a:lumOff val="25000"/>
                  </a:schemeClr>
                </a:solidFill>
              </a:rPr>
              <a:t>，</a:t>
            </a:r>
            <a:r>
              <a:rPr lang="en-US" altLang="zh-CN" dirty="0">
                <a:solidFill>
                  <a:schemeClr val="tx1">
                    <a:lumMod val="75000"/>
                    <a:lumOff val="25000"/>
                  </a:schemeClr>
                </a:solidFill>
              </a:rPr>
              <a:t>C</a:t>
            </a:r>
            <a:r>
              <a:rPr lang="zh-CN" altLang="en-US" dirty="0">
                <a:solidFill>
                  <a:schemeClr val="tx1">
                    <a:lumMod val="75000"/>
                    <a:lumOff val="25000"/>
                  </a:schemeClr>
                </a:solidFill>
              </a:rPr>
              <a:t>必须与</a:t>
            </a:r>
            <a:r>
              <a:rPr lang="en-US" altLang="zh-CN" dirty="0">
                <a:solidFill>
                  <a:schemeClr val="tx1">
                    <a:lumMod val="75000"/>
                    <a:lumOff val="25000"/>
                  </a:schemeClr>
                </a:solidFill>
              </a:rPr>
              <a:t>X</a:t>
            </a:r>
            <a:r>
              <a:rPr lang="zh-CN" altLang="en-US" dirty="0">
                <a:solidFill>
                  <a:schemeClr val="tx1">
                    <a:lumMod val="75000"/>
                    <a:lumOff val="25000"/>
                  </a:schemeClr>
                </a:solidFill>
              </a:rPr>
              <a:t>，</a:t>
            </a:r>
            <a:r>
              <a:rPr lang="en-US" altLang="zh-CN" dirty="0">
                <a:solidFill>
                  <a:schemeClr val="tx1">
                    <a:lumMod val="75000"/>
                    <a:lumOff val="25000"/>
                  </a:schemeClr>
                </a:solidFill>
              </a:rPr>
              <a:t>Y</a:t>
            </a:r>
            <a:r>
              <a:rPr lang="zh-CN" altLang="en-US" dirty="0">
                <a:solidFill>
                  <a:schemeClr val="tx1">
                    <a:lumMod val="75000"/>
                    <a:lumOff val="25000"/>
                  </a:schemeClr>
                </a:solidFill>
              </a:rPr>
              <a:t>，</a:t>
            </a:r>
            <a:r>
              <a:rPr lang="en-US" altLang="zh-CN" dirty="0">
                <a:solidFill>
                  <a:schemeClr val="tx1">
                    <a:lumMod val="75000"/>
                    <a:lumOff val="25000"/>
                  </a:schemeClr>
                </a:solidFill>
              </a:rPr>
              <a:t>Z</a:t>
            </a:r>
            <a:r>
              <a:rPr lang="zh-CN" altLang="en-US" dirty="0">
                <a:solidFill>
                  <a:schemeClr val="tx1">
                    <a:lumMod val="75000"/>
                    <a:lumOff val="25000"/>
                  </a:schemeClr>
                </a:solidFill>
              </a:rPr>
              <a:t>同型；它指定了每个节点的颜色，曲面块内的颜色由附近几个点的颜色用双线性函数计算出来的。若模式为</a:t>
            </a:r>
            <a:r>
              <a:rPr lang="en-US" altLang="zh-CN" dirty="0" err="1">
                <a:solidFill>
                  <a:schemeClr val="tx1">
                    <a:lumMod val="75000"/>
                    <a:lumOff val="25000"/>
                  </a:schemeClr>
                </a:solidFill>
              </a:rPr>
              <a:t>facted</a:t>
            </a:r>
            <a:r>
              <a:rPr lang="en-US" altLang="zh-CN" dirty="0">
                <a:solidFill>
                  <a:schemeClr val="tx1">
                    <a:lumMod val="75000"/>
                    <a:lumOff val="25000"/>
                  </a:schemeClr>
                </a:solidFill>
              </a:rPr>
              <a:t>(</a:t>
            </a:r>
            <a:r>
              <a:rPr lang="zh-CN" altLang="en-US" dirty="0">
                <a:solidFill>
                  <a:schemeClr val="tx1">
                    <a:lumMod val="75000"/>
                    <a:lumOff val="25000"/>
                  </a:schemeClr>
                </a:solidFill>
              </a:rPr>
              <a:t>缺省模式</a:t>
            </a:r>
            <a:r>
              <a:rPr lang="en-US" altLang="zh-CN" dirty="0">
                <a:solidFill>
                  <a:schemeClr val="tx1">
                    <a:lumMod val="75000"/>
                    <a:lumOff val="25000"/>
                  </a:schemeClr>
                </a:solidFill>
              </a:rPr>
              <a:t>)</a:t>
            </a:r>
            <a:r>
              <a:rPr lang="zh-CN" altLang="en-US" dirty="0">
                <a:solidFill>
                  <a:schemeClr val="tx1">
                    <a:lumMod val="75000"/>
                    <a:lumOff val="25000"/>
                  </a:schemeClr>
                </a:solidFill>
              </a:rPr>
              <a:t>或</a:t>
            </a:r>
            <a:r>
              <a:rPr lang="en-US" altLang="zh-CN" dirty="0">
                <a:solidFill>
                  <a:schemeClr val="tx1">
                    <a:lumMod val="75000"/>
                    <a:lumOff val="25000"/>
                  </a:schemeClr>
                </a:solidFill>
              </a:rPr>
              <a:t>flat</a:t>
            </a:r>
            <a:r>
              <a:rPr lang="zh-CN" altLang="en-US" dirty="0">
                <a:solidFill>
                  <a:schemeClr val="tx1">
                    <a:lumMod val="75000"/>
                    <a:lumOff val="25000"/>
                  </a:schemeClr>
                </a:solidFill>
              </a:rPr>
              <a:t>，</a:t>
            </a:r>
            <a:r>
              <a:rPr lang="en-US" altLang="zh-CN" dirty="0">
                <a:solidFill>
                  <a:schemeClr val="tx1">
                    <a:lumMod val="75000"/>
                    <a:lumOff val="25000"/>
                  </a:schemeClr>
                </a:solidFill>
              </a:rPr>
              <a:t>c(</a:t>
            </a:r>
            <a:r>
              <a:rPr lang="en-US" altLang="zh-CN" dirty="0" err="1">
                <a:solidFill>
                  <a:schemeClr val="tx1">
                    <a:lumMod val="75000"/>
                    <a:lumOff val="25000"/>
                  </a:schemeClr>
                </a:solidFill>
              </a:rPr>
              <a:t>I,j</a:t>
            </a:r>
            <a:r>
              <a:rPr lang="en-US" altLang="zh-CN" dirty="0">
                <a:solidFill>
                  <a:schemeClr val="tx1">
                    <a:lumMod val="75000"/>
                    <a:lumOff val="25000"/>
                  </a:schemeClr>
                </a:solidFill>
              </a:rPr>
              <a:t>)</a:t>
            </a:r>
            <a:r>
              <a:rPr lang="zh-CN" altLang="en-US" dirty="0">
                <a:solidFill>
                  <a:schemeClr val="tx1">
                    <a:lumMod val="75000"/>
                    <a:lumOff val="25000"/>
                  </a:schemeClr>
                </a:solidFill>
              </a:rPr>
              <a:t>指定曲面块中的颜色</a:t>
            </a:r>
            <a:r>
              <a:rPr lang="zh-CN" altLang="en-US" dirty="0" smtClean="0">
                <a:solidFill>
                  <a:schemeClr val="tx1">
                    <a:lumMod val="75000"/>
                    <a:lumOff val="25000"/>
                  </a:schemeClr>
                </a:solidFill>
              </a:rPr>
              <a:t>：</a:t>
            </a: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p:cNvSpPr>
          <p:nvPr>
            <p:ph idx="1"/>
          </p:nvPr>
        </p:nvSpPr>
        <p:spPr>
          <a:xfrm>
            <a:off x="639763" y="992188"/>
            <a:ext cx="8596312" cy="3881437"/>
          </a:xfrm>
        </p:spPr>
        <p:txBody>
          <a:bodyPr/>
          <a:lstStyle/>
          <a:p>
            <a:r>
              <a:rPr lang="zh-CN" altLang="en-US" smtClean="0"/>
              <a:t> </a:t>
            </a:r>
            <a:r>
              <a:rPr lang="en-US" altLang="zh-CN" smtClean="0"/>
              <a:t>A(I,j)----------- B (I,j+1)</a:t>
            </a:r>
          </a:p>
          <a:p>
            <a:r>
              <a:rPr lang="en-US" altLang="zh-CN" smtClean="0"/>
              <a:t>                     |    C(I,j)     |</a:t>
            </a:r>
          </a:p>
          <a:p>
            <a:r>
              <a:rPr lang="en-US" altLang="zh-CN" smtClean="0"/>
              <a:t>                  C(I+1,j) --------- D(I+1,j)</a:t>
            </a:r>
          </a:p>
          <a:p>
            <a:r>
              <a:rPr lang="zh-CN" altLang="en-US" smtClean="0"/>
              <a:t>在这种情形下，</a:t>
            </a:r>
            <a:r>
              <a:rPr lang="en-US" altLang="zh-CN" smtClean="0"/>
              <a:t>C</a:t>
            </a:r>
            <a:r>
              <a:rPr lang="zh-CN" altLang="en-US" smtClean="0"/>
              <a:t>可以与</a:t>
            </a:r>
            <a:r>
              <a:rPr lang="en-US" altLang="zh-CN" smtClean="0"/>
              <a:t>X</a:t>
            </a:r>
            <a:r>
              <a:rPr lang="zh-CN" altLang="en-US" smtClean="0"/>
              <a:t>，</a:t>
            </a:r>
            <a:r>
              <a:rPr lang="en-US" altLang="zh-CN" smtClean="0"/>
              <a:t>Y</a:t>
            </a:r>
            <a:r>
              <a:rPr lang="zh-CN" altLang="en-US" smtClean="0"/>
              <a:t>，和</a:t>
            </a:r>
            <a:r>
              <a:rPr lang="en-US" altLang="zh-CN" smtClean="0"/>
              <a:t>Z</a:t>
            </a:r>
            <a:r>
              <a:rPr lang="zh-CN" altLang="en-US" smtClean="0"/>
              <a:t>同型，且它的最后一行和最后一列将被忽略，换句话说，就是</a:t>
            </a:r>
            <a:r>
              <a:rPr lang="en-US" altLang="zh-CN" smtClean="0"/>
              <a:t>C</a:t>
            </a:r>
            <a:r>
              <a:rPr lang="zh-CN" altLang="en-US" smtClean="0"/>
              <a:t>的行数和列数可以比</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少</a:t>
            </a:r>
            <a:r>
              <a:rPr lang="en-US" altLang="zh-CN" smtClean="0"/>
              <a:t>1</a:t>
            </a:r>
            <a:r>
              <a:rPr lang="zh-CN" altLang="en-US" smtClean="0"/>
              <a:t>。</a:t>
            </a:r>
          </a:p>
          <a:p>
            <a:r>
              <a:rPr lang="en-US" altLang="zh-CN" smtClean="0"/>
              <a:t>(5)</a:t>
            </a:r>
            <a:r>
              <a:rPr lang="zh-CN" altLang="en-US" smtClean="0"/>
              <a:t>命令</a:t>
            </a:r>
            <a:r>
              <a:rPr lang="en-US" altLang="zh-CN" smtClean="0"/>
              <a:t>surf</a:t>
            </a:r>
            <a:r>
              <a:rPr lang="zh-CN" altLang="en-US" smtClean="0"/>
              <a:t>将指定图形视角为</a:t>
            </a:r>
            <a:r>
              <a:rPr lang="en-US" altLang="zh-CN" smtClean="0"/>
              <a:t>view(3)</a:t>
            </a:r>
            <a:r>
              <a:rPr lang="zh-CN" altLang="en-US" smtClean="0"/>
              <a:t>。</a:t>
            </a:r>
          </a:p>
          <a:p>
            <a:r>
              <a:rPr lang="en-US" altLang="zh-CN" smtClean="0"/>
              <a:t>(6)</a:t>
            </a:r>
            <a:r>
              <a:rPr lang="zh-CN" altLang="en-US" smtClean="0"/>
              <a:t>数据</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的范围或者通过对坐标轴的属性</a:t>
            </a:r>
            <a:r>
              <a:rPr lang="en-US" altLang="zh-CN" smtClean="0"/>
              <a:t>XlimMode</a:t>
            </a:r>
            <a:r>
              <a:rPr lang="zh-CN" altLang="en-US" smtClean="0"/>
              <a:t>，</a:t>
            </a:r>
            <a:r>
              <a:rPr lang="en-US" altLang="zh-CN" smtClean="0"/>
              <a:t>YlimMode</a:t>
            </a:r>
            <a:r>
              <a:rPr lang="zh-CN" altLang="en-US" smtClean="0"/>
              <a:t>和</a:t>
            </a:r>
            <a:r>
              <a:rPr lang="en-US" altLang="zh-CN" smtClean="0"/>
              <a:t>ZlimMode</a:t>
            </a:r>
            <a:r>
              <a:rPr lang="zh-CN" altLang="en-US" smtClean="0"/>
              <a:t>的当前设置</a:t>
            </a:r>
            <a:r>
              <a:rPr lang="en-US" altLang="zh-CN" smtClean="0"/>
              <a:t>(</a:t>
            </a:r>
            <a:r>
              <a:rPr lang="zh-CN" altLang="en-US" smtClean="0"/>
              <a:t>可以通过命令</a:t>
            </a:r>
            <a:r>
              <a:rPr lang="en-US" altLang="zh-CN" smtClean="0"/>
              <a:t>axis</a:t>
            </a:r>
            <a:r>
              <a:rPr lang="zh-CN" altLang="en-US" smtClean="0"/>
              <a:t>来设置</a:t>
            </a:r>
            <a:r>
              <a:rPr lang="en-US" altLang="zh-CN" smtClean="0"/>
              <a:t>)</a:t>
            </a:r>
            <a:r>
              <a:rPr lang="zh-CN" altLang="en-US" smtClean="0"/>
              <a:t>，将决定坐标轴的标签。</a:t>
            </a:r>
          </a:p>
          <a:p>
            <a:r>
              <a:rPr lang="en-US" altLang="zh-CN" smtClean="0"/>
              <a:t>(7)</a:t>
            </a:r>
            <a:r>
              <a:rPr lang="zh-CN" altLang="en-US" smtClean="0"/>
              <a:t>参数</a:t>
            </a:r>
            <a:r>
              <a:rPr lang="en-US" altLang="zh-CN" smtClean="0"/>
              <a:t>C</a:t>
            </a:r>
            <a:r>
              <a:rPr lang="zh-CN" altLang="en-US" smtClean="0"/>
              <a:t>的范围或者通过对坐标轴的属性</a:t>
            </a:r>
            <a:r>
              <a:rPr lang="en-US" altLang="zh-CN" smtClean="0"/>
              <a:t>Clim</a:t>
            </a:r>
            <a:r>
              <a:rPr lang="zh-CN" altLang="en-US" smtClean="0"/>
              <a:t>和</a:t>
            </a:r>
            <a:r>
              <a:rPr lang="en-US" altLang="zh-CN" smtClean="0"/>
              <a:t>ClimMode</a:t>
            </a:r>
            <a:r>
              <a:rPr lang="zh-CN" altLang="en-US" smtClean="0"/>
              <a:t>的设置</a:t>
            </a:r>
            <a:r>
              <a:rPr lang="en-US" altLang="zh-CN" smtClean="0"/>
              <a:t>(</a:t>
            </a:r>
            <a:r>
              <a:rPr lang="zh-CN" altLang="en-US" smtClean="0"/>
              <a:t>可以通过命令</a:t>
            </a:r>
            <a:r>
              <a:rPr lang="en-US" altLang="zh-CN" smtClean="0"/>
              <a:t>caxis</a:t>
            </a:r>
            <a:r>
              <a:rPr lang="zh-CN" altLang="en-US" smtClean="0"/>
              <a:t>来设置</a:t>
            </a:r>
            <a:r>
              <a:rPr lang="en-US" altLang="zh-CN" smtClean="0"/>
              <a:t>)</a:t>
            </a:r>
            <a:r>
              <a:rPr lang="zh-CN" altLang="en-US" smtClean="0"/>
              <a:t>，将决定颜色刻度化。刻度化的颜色值将作为引用当前色图的下标。</a:t>
            </a:r>
          </a:p>
          <a:p>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内容占位符 2"/>
          <p:cNvSpPr>
            <a:spLocks noGrp="1"/>
          </p:cNvSpPr>
          <p:nvPr>
            <p:ph idx="1"/>
          </p:nvPr>
        </p:nvSpPr>
        <p:spPr>
          <a:xfrm>
            <a:off x="1174750" y="849313"/>
            <a:ext cx="8597900" cy="3879850"/>
          </a:xfrm>
        </p:spPr>
        <p:txBody>
          <a:bodyPr/>
          <a:lstStyle/>
          <a:p>
            <a:r>
              <a:rPr lang="zh-CN" altLang="zh-CN" smtClean="0"/>
              <a:t>【例</a:t>
            </a:r>
            <a:r>
              <a:rPr lang="es-ES" altLang="zh-CN" smtClean="0"/>
              <a:t>4-24</a:t>
            </a:r>
            <a:r>
              <a:rPr lang="zh-CN" altLang="zh-CN" smtClean="0"/>
              <a:t>】立体曲面图</a:t>
            </a:r>
            <a:r>
              <a:rPr lang="en-US" altLang="zh-CN" smtClean="0"/>
              <a:t>1</a:t>
            </a:r>
            <a:endParaRPr lang="zh-CN" altLang="zh-CN" smtClean="0"/>
          </a:p>
          <a:p>
            <a:r>
              <a:rPr lang="en-US" altLang="zh-CN" smtClean="0"/>
              <a:t>&gt;&gt; [ X, Y ] = meshgrid ( [ -4: 0.5: 4] ) ;</a:t>
            </a:r>
            <a:endParaRPr lang="zh-CN" altLang="zh-CN" smtClean="0"/>
          </a:p>
          <a:p>
            <a:r>
              <a:rPr lang="en-US" altLang="zh-CN" smtClean="0"/>
              <a:t>&gt;&gt; Z = sqrt ( X.^2+Y.^2 );</a:t>
            </a:r>
            <a:endParaRPr lang="zh-CN" altLang="zh-CN" smtClean="0"/>
          </a:p>
          <a:p>
            <a:r>
              <a:rPr lang="en-US" altLang="zh-CN" smtClean="0"/>
              <a:t>&gt;&gt; surf ( Z )</a:t>
            </a:r>
            <a:endParaRPr lang="zh-CN" altLang="zh-CN" smtClean="0"/>
          </a:p>
          <a:p>
            <a:r>
              <a:rPr lang="zh-CN" altLang="zh-CN" smtClean="0"/>
              <a:t>其图形如下：</a:t>
            </a:r>
          </a:p>
          <a:p>
            <a:endParaRPr lang="zh-CN" altLang="en-US" smtClean="0"/>
          </a:p>
        </p:txBody>
      </p:sp>
      <p:pic>
        <p:nvPicPr>
          <p:cNvPr id="48130" name="图片 3" descr="11"/>
          <p:cNvPicPr>
            <a:picLocks noChangeAspect="1" noChangeArrowheads="1"/>
          </p:cNvPicPr>
          <p:nvPr/>
        </p:nvPicPr>
        <p:blipFill>
          <a:blip r:embed="rId2"/>
          <a:srcRect/>
          <a:stretch>
            <a:fillRect/>
          </a:stretch>
        </p:blipFill>
        <p:spPr bwMode="auto">
          <a:xfrm>
            <a:off x="5111750" y="1263650"/>
            <a:ext cx="3803650" cy="2695575"/>
          </a:xfrm>
          <a:prstGeom prst="rect">
            <a:avLst/>
          </a:prstGeom>
          <a:noFill/>
          <a:ln w="9525">
            <a:noFill/>
            <a:miter lim="800000"/>
            <a:headEnd/>
            <a:tailEnd/>
          </a:ln>
        </p:spPr>
      </p:pic>
      <p:sp>
        <p:nvSpPr>
          <p:cNvPr id="48131" name="文本框 4"/>
          <p:cNvSpPr txBox="1">
            <a:spLocks noChangeArrowheads="1"/>
          </p:cNvSpPr>
          <p:nvPr/>
        </p:nvSpPr>
        <p:spPr bwMode="auto">
          <a:xfrm>
            <a:off x="5473700" y="4508500"/>
            <a:ext cx="27178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4-24  </a:t>
            </a:r>
            <a:r>
              <a:rPr lang="zh-CN" altLang="zh-CN">
                <a:latin typeface="Trebuchet MS" pitchFamily="34" charset="0"/>
                <a:ea typeface="华文新魏" pitchFamily="2" charset="-122"/>
              </a:rPr>
              <a:t>立体曲面图</a:t>
            </a:r>
            <a:r>
              <a:rPr lang="en-US" altLang="zh-CN">
                <a:latin typeface="Trebuchet MS" pitchFamily="34" charset="0"/>
                <a:ea typeface="华文新魏" pitchFamily="2" charset="-122"/>
              </a:rPr>
              <a:t>(1)</a:t>
            </a:r>
            <a:endParaRPr lang="zh-CN" altLang="zh-CN">
              <a:latin typeface="Trebuchet MS" pitchFamily="34" charset="0"/>
              <a:ea typeface="华文新魏"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p:txBody>
          <a:bodyPr/>
          <a:lstStyle/>
          <a:p>
            <a:r>
              <a:rPr lang="en-US" altLang="zh-CN" b="1" smtClean="0"/>
              <a:t>4.1 </a:t>
            </a:r>
            <a:r>
              <a:rPr lang="zh-CN" altLang="zh-CN" b="1" smtClean="0"/>
              <a:t>二维基本绘图函数</a:t>
            </a:r>
            <a:br>
              <a:rPr lang="zh-CN" altLang="zh-CN" b="1" smtClean="0"/>
            </a:br>
            <a:endParaRPr lang="zh-CN" altLang="en-US" smtClean="0"/>
          </a:p>
        </p:txBody>
      </p:sp>
      <p:sp>
        <p:nvSpPr>
          <p:cNvPr id="86018" name="内容占位符 2"/>
          <p:cNvSpPr>
            <a:spLocks noGrp="1"/>
          </p:cNvSpPr>
          <p:nvPr>
            <p:ph idx="1"/>
          </p:nvPr>
        </p:nvSpPr>
        <p:spPr/>
        <p:txBody>
          <a:bodyPr/>
          <a:lstStyle/>
          <a:p>
            <a:r>
              <a:rPr lang="zh-CN" altLang="zh-CN" smtClean="0"/>
              <a:t>二维图形的绘制是</a:t>
            </a:r>
            <a:r>
              <a:rPr lang="en-US" altLang="zh-CN" smtClean="0"/>
              <a:t>MATLAB</a:t>
            </a:r>
            <a:r>
              <a:rPr lang="zh-CN" altLang="zh-CN" smtClean="0"/>
              <a:t>图形处理的基础。</a:t>
            </a:r>
            <a:r>
              <a:rPr lang="en-US" altLang="zh-CN" smtClean="0"/>
              <a:t>MATLAB</a:t>
            </a:r>
            <a:r>
              <a:rPr lang="zh-CN" altLang="zh-CN" smtClean="0"/>
              <a:t>提供了丰富的绘图函数，既可以绘制基本的二维图形，又可以绘制特殊的二维图形。</a:t>
            </a:r>
          </a:p>
          <a:p>
            <a:r>
              <a:rPr lang="zh-CN" altLang="zh-CN" smtClean="0"/>
              <a:t>绘制二维图形的基本步骤如下：</a:t>
            </a:r>
          </a:p>
          <a:p>
            <a:r>
              <a:rPr lang="en-US" altLang="zh-CN" smtClean="0"/>
              <a:t>[1]</a:t>
            </a:r>
            <a:r>
              <a:rPr lang="zh-CN" altLang="zh-CN" smtClean="0"/>
              <a:t>数据准备</a:t>
            </a:r>
            <a:r>
              <a:rPr lang="en-US" altLang="zh-CN" smtClean="0"/>
              <a:t>                   </a:t>
            </a:r>
            <a:r>
              <a:rPr lang="zh-CN" altLang="zh-CN" smtClean="0"/>
              <a:t>准备好绘图需要的横坐标变量和纵坐标变量数据</a:t>
            </a:r>
            <a:r>
              <a:rPr lang="en-US" altLang="zh-CN" smtClean="0"/>
              <a:t> </a:t>
            </a:r>
            <a:endParaRPr lang="zh-CN" altLang="zh-CN" smtClean="0"/>
          </a:p>
          <a:p>
            <a:r>
              <a:rPr lang="en-US" altLang="zh-CN" smtClean="0"/>
              <a:t>[2]</a:t>
            </a:r>
            <a:r>
              <a:rPr lang="zh-CN" altLang="zh-CN" smtClean="0"/>
              <a:t>设置当前绘图区</a:t>
            </a:r>
            <a:r>
              <a:rPr lang="en-US" altLang="zh-CN" smtClean="0"/>
              <a:t>             </a:t>
            </a:r>
            <a:r>
              <a:rPr lang="zh-CN" altLang="zh-CN" smtClean="0"/>
              <a:t>在指定的位置创建新的当前绘图区</a:t>
            </a:r>
            <a:r>
              <a:rPr lang="en-US" altLang="zh-CN" smtClean="0"/>
              <a:t> </a:t>
            </a:r>
            <a:endParaRPr lang="zh-CN" altLang="zh-CN" smtClean="0"/>
          </a:p>
          <a:p>
            <a:r>
              <a:rPr lang="en-US" altLang="zh-CN" smtClean="0"/>
              <a:t>[3]</a:t>
            </a:r>
            <a:r>
              <a:rPr lang="zh-CN" altLang="zh-CN" smtClean="0"/>
              <a:t>绘图</a:t>
            </a:r>
            <a:r>
              <a:rPr lang="en-US" altLang="zh-CN" smtClean="0"/>
              <a:t>                       </a:t>
            </a:r>
            <a:r>
              <a:rPr lang="zh-CN" altLang="zh-CN" smtClean="0"/>
              <a:t>创建坐标轴，指定叠加绘图模式，绘制函数曲线</a:t>
            </a:r>
            <a:r>
              <a:rPr lang="en-US" altLang="zh-CN" smtClean="0"/>
              <a:t> </a:t>
            </a:r>
            <a:endParaRPr lang="zh-CN" altLang="zh-CN" smtClean="0"/>
          </a:p>
          <a:p>
            <a:r>
              <a:rPr lang="en-US" altLang="zh-CN" smtClean="0"/>
              <a:t>[4]</a:t>
            </a:r>
            <a:r>
              <a:rPr lang="zh-CN" altLang="zh-CN" smtClean="0"/>
              <a:t>设置图形中曲线和标记点</a:t>
            </a:r>
            <a:r>
              <a:rPr lang="en-US" altLang="zh-CN" smtClean="0"/>
              <a:t>     </a:t>
            </a:r>
            <a:r>
              <a:rPr lang="zh-CN" altLang="zh-CN" smtClean="0"/>
              <a:t>设置线宽、线型、颜色等</a:t>
            </a:r>
            <a:r>
              <a:rPr lang="en-US" altLang="zh-CN" smtClean="0"/>
              <a:t> </a:t>
            </a:r>
            <a:endParaRPr lang="zh-CN" altLang="zh-CN" smtClean="0"/>
          </a:p>
          <a:p>
            <a:r>
              <a:rPr lang="en-US" altLang="zh-CN" smtClean="0"/>
              <a:t>[5]</a:t>
            </a:r>
            <a:r>
              <a:rPr lang="zh-CN" altLang="zh-CN" smtClean="0"/>
              <a:t>设置坐标轴和网格线属性</a:t>
            </a:r>
            <a:r>
              <a:rPr lang="en-US" altLang="zh-CN" smtClean="0"/>
              <a:t>     </a:t>
            </a:r>
            <a:r>
              <a:rPr lang="zh-CN" altLang="zh-CN" smtClean="0"/>
              <a:t>将坐标轴的范围设置在指定曲线</a:t>
            </a:r>
            <a:r>
              <a:rPr lang="en-US" altLang="zh-CN" smtClean="0"/>
              <a:t> </a:t>
            </a:r>
            <a:endParaRPr lang="zh-CN" altLang="zh-CN" smtClean="0"/>
          </a:p>
          <a:p>
            <a:r>
              <a:rPr lang="en-US" altLang="zh-CN" smtClean="0"/>
              <a:t>[6]</a:t>
            </a:r>
            <a:r>
              <a:rPr lang="zh-CN" altLang="zh-CN" smtClean="0"/>
              <a:t>标注图形</a:t>
            </a:r>
            <a:r>
              <a:rPr lang="en-US" altLang="zh-CN" smtClean="0"/>
              <a:t>                   </a:t>
            </a:r>
            <a:r>
              <a:rPr lang="zh-CN" altLang="zh-CN" smtClean="0"/>
              <a:t>在图形中添加标题、坐标轴标注和文字标注等</a:t>
            </a:r>
            <a:r>
              <a:rPr lang="en-US" altLang="zh-CN" smtClean="0"/>
              <a:t> </a:t>
            </a:r>
            <a:endParaRPr lang="zh-CN" altLang="zh-CN" smtClean="0"/>
          </a:p>
          <a:p>
            <a:r>
              <a:rPr lang="en-US" altLang="zh-CN" smtClean="0"/>
              <a:t>[7]</a:t>
            </a:r>
            <a:r>
              <a:rPr lang="zh-CN" altLang="zh-CN" smtClean="0"/>
              <a:t>保存和导出图形</a:t>
            </a:r>
            <a:r>
              <a:rPr lang="en-US" altLang="zh-CN" smtClean="0"/>
              <a:t>             </a:t>
            </a:r>
            <a:r>
              <a:rPr lang="zh-CN" altLang="zh-CN" smtClean="0"/>
              <a:t>按指定文件格式、属性保存或导出图形</a:t>
            </a:r>
          </a:p>
          <a:p>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1350963" y="571500"/>
            <a:ext cx="8596312" cy="1320800"/>
          </a:xfrm>
        </p:spPr>
        <p:txBody>
          <a:bodyPr/>
          <a:lstStyle/>
          <a:p>
            <a:r>
              <a:rPr lang="en-US" altLang="zh-CN" smtClean="0"/>
              <a:t>4.2.3 peaks</a:t>
            </a:r>
            <a:r>
              <a:rPr lang="zh-CN" altLang="en-US" smtClean="0"/>
              <a:t>函数</a:t>
            </a:r>
            <a:br>
              <a:rPr lang="zh-CN" altLang="en-US" smtClean="0"/>
            </a:br>
            <a:endParaRPr lang="zh-CN" altLang="en-US" smtClean="0"/>
          </a:p>
        </p:txBody>
      </p:sp>
      <p:sp>
        <p:nvSpPr>
          <p:cNvPr id="49154" name="内容占位符 2"/>
          <p:cNvSpPr>
            <a:spLocks noGrp="1"/>
          </p:cNvSpPr>
          <p:nvPr>
            <p:ph idx="1"/>
          </p:nvPr>
        </p:nvSpPr>
        <p:spPr>
          <a:xfrm>
            <a:off x="1173163" y="2097088"/>
            <a:ext cx="8596312" cy="3881437"/>
          </a:xfrm>
        </p:spPr>
        <p:txBody>
          <a:bodyPr/>
          <a:lstStyle/>
          <a:p>
            <a:r>
              <a:rPr lang="zh-CN" altLang="en-US" smtClean="0"/>
              <a:t>为了方便测试立体绘图，</a:t>
            </a:r>
            <a:r>
              <a:rPr lang="en-US" altLang="zh-CN" smtClean="0"/>
              <a:t>MATLAB</a:t>
            </a:r>
            <a:r>
              <a:rPr lang="zh-CN" altLang="en-US" smtClean="0"/>
              <a:t>提供了一个</a:t>
            </a:r>
            <a:r>
              <a:rPr lang="en-US" altLang="zh-CN" smtClean="0"/>
              <a:t>peaks</a:t>
            </a:r>
            <a:r>
              <a:rPr lang="zh-CN" altLang="en-US" smtClean="0"/>
              <a:t>函数，可产生一个凹凸有致的曲面，包含了三个局部极大点及三个局部极小点，其方程式为： </a:t>
            </a:r>
          </a:p>
          <a:p>
            <a:r>
              <a:rPr lang="zh-CN" altLang="en-US" smtClean="0"/>
              <a:t> </a:t>
            </a:r>
          </a:p>
          <a:p>
            <a:r>
              <a:rPr lang="zh-CN" altLang="en-US" smtClean="0"/>
              <a:t>要画出此函数的最快方法即是直接键入</a:t>
            </a:r>
            <a:r>
              <a:rPr lang="en-US" altLang="zh-CN" smtClean="0"/>
              <a:t>peaks</a:t>
            </a:r>
            <a:r>
              <a:rPr lang="zh-CN" altLang="en-US" smtClean="0"/>
              <a:t>：</a:t>
            </a:r>
          </a:p>
          <a:p>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2"/>
          <p:cNvSpPr>
            <a:spLocks noGrp="1"/>
          </p:cNvSpPr>
          <p:nvPr>
            <p:ph idx="1"/>
          </p:nvPr>
        </p:nvSpPr>
        <p:spPr>
          <a:xfrm>
            <a:off x="1262063" y="361950"/>
            <a:ext cx="8596312" cy="3881438"/>
          </a:xfrm>
        </p:spPr>
        <p:txBody>
          <a:bodyPr/>
          <a:lstStyle/>
          <a:p>
            <a:r>
              <a:rPr lang="en-US" altLang="zh-CN" smtClean="0"/>
              <a:t>【</a:t>
            </a:r>
            <a:r>
              <a:rPr lang="zh-CN" altLang="en-US" smtClean="0"/>
              <a:t>例</a:t>
            </a:r>
            <a:r>
              <a:rPr lang="en-US" altLang="zh-CN" smtClean="0"/>
              <a:t>4-26】</a:t>
            </a:r>
            <a:r>
              <a:rPr lang="zh-CN" altLang="en-US" smtClean="0"/>
              <a:t>绘制</a:t>
            </a:r>
            <a:r>
              <a:rPr lang="en-US" altLang="zh-CN" smtClean="0"/>
              <a:t>peaks</a:t>
            </a:r>
            <a:r>
              <a:rPr lang="zh-CN" altLang="en-US" smtClean="0"/>
              <a:t>函数的图形</a:t>
            </a:r>
          </a:p>
          <a:p>
            <a:r>
              <a:rPr lang="en-US" altLang="zh-CN" smtClean="0"/>
              <a:t>&gt;&gt;peaks </a:t>
            </a:r>
          </a:p>
          <a:p>
            <a:r>
              <a:rPr lang="en-US" altLang="zh-CN" smtClean="0"/>
              <a:t>&gt;&gt;z = 3*(1-x).^2.*exp(-(x.^2) - (y+1).^2) - 10*(x/5 - x.^3                                  </a:t>
            </a:r>
          </a:p>
          <a:p>
            <a:r>
              <a:rPr lang="en-US" altLang="zh-CN" smtClean="0"/>
              <a:t>          -y.^5).*exp(-x.^2-y.^2) - 1/3*exp(-(x+1).^2 - y.^2) </a:t>
            </a:r>
          </a:p>
          <a:p>
            <a:endParaRPr lang="zh-CN" altLang="en-US" smtClean="0"/>
          </a:p>
        </p:txBody>
      </p:sp>
      <p:pic>
        <p:nvPicPr>
          <p:cNvPr id="50178" name="图片 3" descr="3"/>
          <p:cNvPicPr>
            <a:picLocks noChangeAspect="1" noChangeArrowheads="1"/>
          </p:cNvPicPr>
          <p:nvPr/>
        </p:nvPicPr>
        <p:blipFill>
          <a:blip r:embed="rId2"/>
          <a:srcRect/>
          <a:stretch>
            <a:fillRect/>
          </a:stretch>
        </p:blipFill>
        <p:spPr bwMode="auto">
          <a:xfrm>
            <a:off x="2257425" y="2782888"/>
            <a:ext cx="3660775" cy="2919412"/>
          </a:xfrm>
          <a:prstGeom prst="rect">
            <a:avLst/>
          </a:prstGeom>
          <a:noFill/>
          <a:ln w="9525">
            <a:noFill/>
            <a:miter lim="800000"/>
            <a:headEnd/>
            <a:tailEnd/>
          </a:ln>
        </p:spPr>
      </p:pic>
      <p:sp>
        <p:nvSpPr>
          <p:cNvPr id="50179" name="文本框 4"/>
          <p:cNvSpPr txBox="1">
            <a:spLocks noChangeArrowheads="1"/>
          </p:cNvSpPr>
          <p:nvPr/>
        </p:nvSpPr>
        <p:spPr bwMode="auto">
          <a:xfrm>
            <a:off x="838200" y="5956300"/>
            <a:ext cx="34417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4-26 </a:t>
            </a:r>
            <a:r>
              <a:rPr lang="zh-CN" altLang="zh-CN">
                <a:latin typeface="Trebuchet MS" pitchFamily="34" charset="0"/>
                <a:ea typeface="华文新魏" pitchFamily="2" charset="-122"/>
              </a:rPr>
              <a:t>体现</a:t>
            </a:r>
            <a:r>
              <a:rPr lang="en-US" altLang="zh-CN">
                <a:latin typeface="Trebuchet MS" pitchFamily="34" charset="0"/>
                <a:ea typeface="华文新魏" pitchFamily="2" charset="-122"/>
              </a:rPr>
              <a:t>peaks</a:t>
            </a:r>
            <a:r>
              <a:rPr lang="zh-CN" altLang="zh-CN">
                <a:latin typeface="Trebuchet MS" pitchFamily="34" charset="0"/>
                <a:ea typeface="华文新魏" pitchFamily="2" charset="-122"/>
              </a:rPr>
              <a:t>函数的图形</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1096963" y="330200"/>
            <a:ext cx="8596312" cy="1320800"/>
          </a:xfrm>
        </p:spPr>
        <p:txBody>
          <a:bodyPr/>
          <a:lstStyle/>
          <a:p>
            <a:r>
              <a:rPr lang="en-US" altLang="zh-CN" smtClean="0"/>
              <a:t>4.2.4 </a:t>
            </a:r>
            <a:r>
              <a:rPr lang="zh-CN" altLang="en-US" smtClean="0"/>
              <a:t>特殊函数</a:t>
            </a:r>
            <a:br>
              <a:rPr lang="zh-CN" altLang="en-US" smtClean="0"/>
            </a:br>
            <a:endParaRPr lang="zh-CN" altLang="en-US" smtClean="0"/>
          </a:p>
        </p:txBody>
      </p:sp>
      <p:sp>
        <p:nvSpPr>
          <p:cNvPr id="51202" name="内容占位符 2"/>
          <p:cNvSpPr>
            <a:spLocks noGrp="1"/>
          </p:cNvSpPr>
          <p:nvPr>
            <p:ph idx="1"/>
          </p:nvPr>
        </p:nvSpPr>
        <p:spPr>
          <a:xfrm>
            <a:off x="1096963" y="1930400"/>
            <a:ext cx="8596312" cy="3881438"/>
          </a:xfrm>
        </p:spPr>
        <p:txBody>
          <a:bodyPr/>
          <a:lstStyle/>
          <a:p>
            <a:r>
              <a:rPr lang="en-US" altLang="zh-CN" smtClean="0"/>
              <a:t>1.</a:t>
            </a:r>
            <a:r>
              <a:rPr lang="zh-CN" altLang="en-US" smtClean="0"/>
              <a:t>饼图：</a:t>
            </a:r>
            <a:r>
              <a:rPr lang="en-US" altLang="zh-CN" smtClean="0"/>
              <a:t>pie3</a:t>
            </a:r>
          </a:p>
          <a:p>
            <a:r>
              <a:rPr lang="zh-CN" altLang="en-US" smtClean="0"/>
              <a:t>用于表示矢量或矩阵中各元素所占有的比例。 函数</a:t>
            </a:r>
            <a:r>
              <a:rPr lang="en-US" altLang="zh-CN" smtClean="0"/>
              <a:t>pie</a:t>
            </a:r>
            <a:r>
              <a:rPr lang="zh-CN" altLang="en-US" smtClean="0"/>
              <a:t>和</a:t>
            </a:r>
            <a:r>
              <a:rPr lang="en-US" altLang="zh-CN" smtClean="0"/>
              <a:t>pie3</a:t>
            </a:r>
            <a:r>
              <a:rPr lang="zh-CN" altLang="en-US" smtClean="0"/>
              <a:t>提供平面饼图和三维饼图的绘图功能。</a:t>
            </a:r>
          </a:p>
          <a:p>
            <a:r>
              <a:rPr lang="en-US" altLang="zh-CN" smtClean="0"/>
              <a:t>pie(x) </a:t>
            </a:r>
            <a:r>
              <a:rPr lang="zh-CN" altLang="en-US" smtClean="0"/>
              <a:t>使用</a:t>
            </a:r>
            <a:r>
              <a:rPr lang="en-US" altLang="zh-CN" smtClean="0"/>
              <a:t>x</a:t>
            </a:r>
            <a:r>
              <a:rPr lang="zh-CN" altLang="en-US" smtClean="0"/>
              <a:t>中的数据绘制饼图，</a:t>
            </a:r>
            <a:r>
              <a:rPr lang="en-US" altLang="zh-CN" smtClean="0"/>
              <a:t>x</a:t>
            </a:r>
            <a:r>
              <a:rPr lang="zh-CN" altLang="en-US" smtClean="0"/>
              <a:t>中的每一个元素用饼图中的一个扇区表示。</a:t>
            </a:r>
          </a:p>
          <a:p>
            <a:r>
              <a:rPr lang="en-US" altLang="zh-CN" smtClean="0"/>
              <a:t>pie(x,explode) </a:t>
            </a:r>
            <a:r>
              <a:rPr lang="zh-CN" altLang="en-US" smtClean="0"/>
              <a:t>绘制向量</a:t>
            </a:r>
            <a:r>
              <a:rPr lang="en-US" altLang="zh-CN" smtClean="0"/>
              <a:t>x</a:t>
            </a:r>
            <a:r>
              <a:rPr lang="zh-CN" altLang="en-US" smtClean="0"/>
              <a:t>的饼图，如果向量</a:t>
            </a:r>
            <a:r>
              <a:rPr lang="en-US" altLang="zh-CN" smtClean="0"/>
              <a:t>x</a:t>
            </a:r>
            <a:r>
              <a:rPr lang="zh-CN" altLang="en-US" smtClean="0"/>
              <a:t>的元素和小于</a:t>
            </a:r>
            <a:r>
              <a:rPr lang="en-US" altLang="zh-CN" smtClean="0"/>
              <a:t>1</a:t>
            </a:r>
            <a:r>
              <a:rPr lang="zh-CN" altLang="en-US" smtClean="0"/>
              <a:t>，则绘制不完全的饼图。</a:t>
            </a:r>
            <a:r>
              <a:rPr lang="en-US" altLang="zh-CN" smtClean="0"/>
              <a:t>explode</a:t>
            </a:r>
            <a:r>
              <a:rPr lang="zh-CN" altLang="en-US" smtClean="0"/>
              <a:t>为一个与 </a:t>
            </a:r>
            <a:r>
              <a:rPr lang="en-US" altLang="zh-CN" smtClean="0"/>
              <a:t>x</a:t>
            </a:r>
            <a:r>
              <a:rPr lang="zh-CN" altLang="en-US" smtClean="0"/>
              <a:t>尺寸相同的矩阵，其非零元素所对应的</a:t>
            </a:r>
            <a:r>
              <a:rPr lang="en-US" altLang="zh-CN" smtClean="0"/>
              <a:t>x</a:t>
            </a:r>
            <a:r>
              <a:rPr lang="zh-CN" altLang="en-US" smtClean="0"/>
              <a:t>矩阵中的元素从饼图中分离出来。</a:t>
            </a:r>
          </a:p>
          <a:p>
            <a:r>
              <a:rPr lang="zh-CN" altLang="en-US" smtClean="0"/>
              <a:t>三维饼图：有一定厚度的饼图， 由函数</a:t>
            </a:r>
            <a:r>
              <a:rPr lang="en-US" altLang="zh-CN" smtClean="0"/>
              <a:t>pie3</a:t>
            </a:r>
            <a:r>
              <a:rPr lang="zh-CN" altLang="en-US" smtClean="0"/>
              <a:t>实现</a:t>
            </a:r>
            <a:r>
              <a:rPr lang="en-US" altLang="zh-CN" smtClean="0"/>
              <a:t>,</a:t>
            </a:r>
            <a:r>
              <a:rPr lang="zh-CN" altLang="en-US" smtClean="0"/>
              <a:t>调用方法与二维饼图相同。</a:t>
            </a:r>
          </a:p>
          <a:p>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1008063" y="373063"/>
            <a:ext cx="8596312" cy="3881437"/>
          </a:xfrm>
        </p:spPr>
        <p:txBody>
          <a:bodyPr/>
          <a:lstStyle/>
          <a:p>
            <a:r>
              <a:rPr lang="zh-CN" altLang="zh-CN" smtClean="0"/>
              <a:t>【例</a:t>
            </a:r>
            <a:r>
              <a:rPr lang="en-US" altLang="zh-CN" smtClean="0"/>
              <a:t>4-36</a:t>
            </a:r>
            <a:r>
              <a:rPr lang="zh-CN" altLang="zh-CN" smtClean="0"/>
              <a:t>】绘制饼图</a:t>
            </a:r>
          </a:p>
          <a:p>
            <a:r>
              <a:rPr lang="en-US" altLang="zh-CN" smtClean="0"/>
              <a:t>&gt;&gt;pie3([2,3,4])  %2/(2+3+4)=0.22</a:t>
            </a:r>
            <a:r>
              <a:rPr lang="zh-CN" altLang="zh-CN" smtClean="0"/>
              <a:t>，</a:t>
            </a:r>
            <a:r>
              <a:rPr lang="en-US" altLang="zh-CN" smtClean="0"/>
              <a:t>3/(2+3+4)=0.33</a:t>
            </a:r>
            <a:r>
              <a:rPr lang="zh-CN" altLang="zh-CN" smtClean="0"/>
              <a:t>，</a:t>
            </a:r>
            <a:r>
              <a:rPr lang="en-US" altLang="zh-CN" smtClean="0"/>
              <a:t>4/(2+3+4)=0.44</a:t>
            </a:r>
            <a:endParaRPr lang="zh-CN" altLang="zh-CN" smtClean="0"/>
          </a:p>
          <a:p>
            <a:endParaRPr lang="zh-CN" altLang="en-US" smtClean="0"/>
          </a:p>
        </p:txBody>
      </p:sp>
      <p:pic>
        <p:nvPicPr>
          <p:cNvPr id="52226" name="图片 3" descr="untitled"/>
          <p:cNvPicPr>
            <a:picLocks noChangeAspect="1" noChangeArrowheads="1"/>
          </p:cNvPicPr>
          <p:nvPr/>
        </p:nvPicPr>
        <p:blipFill>
          <a:blip r:embed="rId2"/>
          <a:srcRect l="19252" t="25362" r="19722" b="25291"/>
          <a:stretch>
            <a:fillRect/>
          </a:stretch>
        </p:blipFill>
        <p:spPr bwMode="auto">
          <a:xfrm>
            <a:off x="2557463" y="2312988"/>
            <a:ext cx="3708400" cy="2511425"/>
          </a:xfrm>
          <a:prstGeom prst="rect">
            <a:avLst/>
          </a:prstGeom>
          <a:noFill/>
          <a:ln w="9525">
            <a:noFill/>
            <a:miter lim="800000"/>
            <a:headEnd/>
            <a:tailEnd/>
          </a:ln>
        </p:spPr>
      </p:pic>
      <p:sp>
        <p:nvSpPr>
          <p:cNvPr id="52227" name="文本框 4"/>
          <p:cNvSpPr txBox="1">
            <a:spLocks noChangeArrowheads="1"/>
          </p:cNvSpPr>
          <p:nvPr/>
        </p:nvSpPr>
        <p:spPr bwMode="auto">
          <a:xfrm>
            <a:off x="2906713" y="5054600"/>
            <a:ext cx="19431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4-36</a:t>
            </a:r>
            <a:r>
              <a:rPr lang="zh-CN" altLang="zh-CN">
                <a:latin typeface="Trebuchet MS" pitchFamily="34" charset="0"/>
                <a:ea typeface="华文新魏" pitchFamily="2" charset="-122"/>
              </a:rPr>
              <a:t>饼图</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77863" y="1117600"/>
            <a:ext cx="8596312" cy="4924425"/>
          </a:xfrm>
        </p:spPr>
        <p:txBody>
          <a:bodyPr/>
          <a:lstStyle/>
          <a:p>
            <a:r>
              <a:rPr lang="en-US" altLang="zh-CN" smtClean="0"/>
              <a:t>2.</a:t>
            </a:r>
            <a:r>
              <a:rPr lang="zh-CN" altLang="zh-CN" smtClean="0"/>
              <a:t>柱面图：</a:t>
            </a:r>
            <a:r>
              <a:rPr lang="en-US" altLang="zh-CN" smtClean="0"/>
              <a:t>cylinder</a:t>
            </a:r>
            <a:endParaRPr lang="zh-CN" altLang="zh-CN" smtClean="0"/>
          </a:p>
          <a:p>
            <a:r>
              <a:rPr lang="zh-CN" altLang="zh-CN" smtClean="0"/>
              <a:t>功能</a:t>
            </a:r>
            <a:r>
              <a:rPr lang="en-US" altLang="zh-CN" smtClean="0"/>
              <a:t>:  </a:t>
            </a:r>
            <a:r>
              <a:rPr lang="zh-CN" altLang="zh-CN" smtClean="0"/>
              <a:t>生成圆柱图形。该命令生成一单位圆柱体的</a:t>
            </a:r>
            <a:r>
              <a:rPr lang="en-US" altLang="zh-CN" smtClean="0"/>
              <a:t>x-</a:t>
            </a:r>
            <a:r>
              <a:rPr lang="zh-CN" altLang="zh-CN" smtClean="0"/>
              <a:t>，</a:t>
            </a:r>
            <a:r>
              <a:rPr lang="en-US" altLang="zh-CN" smtClean="0"/>
              <a:t>y-</a:t>
            </a:r>
            <a:r>
              <a:rPr lang="zh-CN" altLang="zh-CN" smtClean="0"/>
              <a:t>，</a:t>
            </a:r>
            <a:r>
              <a:rPr lang="en-US" altLang="zh-CN" smtClean="0"/>
              <a:t>z-</a:t>
            </a:r>
            <a:r>
              <a:rPr lang="zh-CN" altLang="zh-CN" smtClean="0"/>
              <a:t>轴的坐标值。用户可以用命令</a:t>
            </a:r>
            <a:r>
              <a:rPr lang="en-US" altLang="zh-CN" smtClean="0"/>
              <a:t>surf</a:t>
            </a:r>
            <a:r>
              <a:rPr lang="zh-CN" altLang="zh-CN" smtClean="0"/>
              <a:t>或命令</a:t>
            </a:r>
            <a:r>
              <a:rPr lang="en-US" altLang="zh-CN" smtClean="0"/>
              <a:t>mesh</a:t>
            </a:r>
            <a:r>
              <a:rPr lang="zh-CN" altLang="zh-CN" smtClean="0"/>
              <a:t>画出圆柱形对象，或者用没有输出参量的形式而立即画出图形。</a:t>
            </a:r>
          </a:p>
          <a:p>
            <a:r>
              <a:rPr lang="zh-CN" altLang="zh-CN" smtClean="0"/>
              <a:t>用法</a:t>
            </a:r>
            <a:r>
              <a:rPr lang="en-US" altLang="zh-CN" smtClean="0"/>
              <a:t>:  [X,Y,Z] = cylinder </a:t>
            </a:r>
            <a:r>
              <a:rPr lang="zh-CN" altLang="zh-CN" smtClean="0"/>
              <a:t>返回一半径为</a:t>
            </a:r>
            <a:r>
              <a:rPr lang="en-US" altLang="zh-CN" smtClean="0"/>
              <a:t>1</a:t>
            </a:r>
            <a:r>
              <a:rPr lang="zh-CN" altLang="zh-CN" smtClean="0"/>
              <a:t>、高度为</a:t>
            </a:r>
            <a:r>
              <a:rPr lang="en-US" altLang="zh-CN" smtClean="0"/>
              <a:t>1</a:t>
            </a:r>
            <a:r>
              <a:rPr lang="zh-CN" altLang="zh-CN" smtClean="0"/>
              <a:t>的圆柱体的</a:t>
            </a:r>
            <a:r>
              <a:rPr lang="en-US" altLang="zh-CN" smtClean="0"/>
              <a:t>x-</a:t>
            </a:r>
            <a:r>
              <a:rPr lang="zh-CN" altLang="zh-CN" smtClean="0"/>
              <a:t>，</a:t>
            </a:r>
            <a:r>
              <a:rPr lang="en-US" altLang="zh-CN" smtClean="0"/>
              <a:t>y-</a:t>
            </a:r>
            <a:r>
              <a:rPr lang="zh-CN" altLang="zh-CN" smtClean="0"/>
              <a:t>，</a:t>
            </a:r>
            <a:r>
              <a:rPr lang="en-US" altLang="zh-CN" smtClean="0"/>
              <a:t>z-</a:t>
            </a:r>
            <a:r>
              <a:rPr lang="zh-CN" altLang="zh-CN" smtClean="0"/>
              <a:t>轴的坐标值，圆柱体的圆周有</a:t>
            </a:r>
            <a:r>
              <a:rPr lang="en-US" altLang="zh-CN" smtClean="0"/>
              <a:t>20</a:t>
            </a:r>
            <a:r>
              <a:rPr lang="zh-CN" altLang="zh-CN" smtClean="0"/>
              <a:t>个距离相同的点。</a:t>
            </a:r>
          </a:p>
          <a:p>
            <a:r>
              <a:rPr lang="en-US" altLang="zh-CN" smtClean="0"/>
              <a:t> [X,Y,Z] = cylinder® </a:t>
            </a:r>
            <a:r>
              <a:rPr lang="zh-CN" altLang="zh-CN" smtClean="0"/>
              <a:t>返回一半径为</a:t>
            </a:r>
            <a:r>
              <a:rPr lang="en-US" altLang="zh-CN" smtClean="0"/>
              <a:t>r</a:t>
            </a:r>
            <a:r>
              <a:rPr lang="zh-CN" altLang="zh-CN" smtClean="0"/>
              <a:t>、高度为</a:t>
            </a:r>
            <a:r>
              <a:rPr lang="en-US" altLang="zh-CN" smtClean="0"/>
              <a:t>1</a:t>
            </a:r>
            <a:r>
              <a:rPr lang="zh-CN" altLang="zh-CN" smtClean="0"/>
              <a:t>的圆柱体的</a:t>
            </a:r>
            <a:r>
              <a:rPr lang="en-US" altLang="zh-CN" smtClean="0"/>
              <a:t>x-</a:t>
            </a:r>
            <a:r>
              <a:rPr lang="zh-CN" altLang="zh-CN" smtClean="0"/>
              <a:t>，</a:t>
            </a:r>
            <a:r>
              <a:rPr lang="en-US" altLang="zh-CN" smtClean="0"/>
              <a:t>y-</a:t>
            </a:r>
            <a:r>
              <a:rPr lang="zh-CN" altLang="zh-CN" smtClean="0"/>
              <a:t>，</a:t>
            </a:r>
            <a:r>
              <a:rPr lang="en-US" altLang="zh-CN" smtClean="0"/>
              <a:t>z-</a:t>
            </a:r>
            <a:r>
              <a:rPr lang="zh-CN" altLang="zh-CN" smtClean="0"/>
              <a:t>轴的坐标值，圆柱体的圆周有</a:t>
            </a:r>
            <a:r>
              <a:rPr lang="en-US" altLang="zh-CN" smtClean="0"/>
              <a:t>20</a:t>
            </a:r>
            <a:r>
              <a:rPr lang="zh-CN" altLang="zh-CN" smtClean="0"/>
              <a:t>个距离相同的点。</a:t>
            </a:r>
          </a:p>
          <a:p>
            <a:r>
              <a:rPr lang="en-US" altLang="zh-CN" smtClean="0"/>
              <a:t> [X,Y,Z] = cylinder(r,n) </a:t>
            </a:r>
            <a:r>
              <a:rPr lang="zh-CN" altLang="zh-CN" smtClean="0"/>
              <a:t>返回一半径为</a:t>
            </a:r>
            <a:r>
              <a:rPr lang="en-US" altLang="zh-CN" smtClean="0"/>
              <a:t>r</a:t>
            </a:r>
            <a:r>
              <a:rPr lang="zh-CN" altLang="zh-CN" smtClean="0"/>
              <a:t>、高度为</a:t>
            </a:r>
            <a:r>
              <a:rPr lang="en-US" altLang="zh-CN" smtClean="0"/>
              <a:t>1</a:t>
            </a:r>
            <a:r>
              <a:rPr lang="zh-CN" altLang="zh-CN" smtClean="0"/>
              <a:t>的圆柱体的</a:t>
            </a:r>
            <a:r>
              <a:rPr lang="en-US" altLang="zh-CN" smtClean="0"/>
              <a:t>x-</a:t>
            </a:r>
            <a:r>
              <a:rPr lang="zh-CN" altLang="zh-CN" smtClean="0"/>
              <a:t>，</a:t>
            </a:r>
            <a:r>
              <a:rPr lang="en-US" altLang="zh-CN" smtClean="0"/>
              <a:t>y-</a:t>
            </a:r>
            <a:r>
              <a:rPr lang="zh-CN" altLang="zh-CN" smtClean="0"/>
              <a:t>，</a:t>
            </a:r>
            <a:r>
              <a:rPr lang="en-US" altLang="zh-CN" smtClean="0"/>
              <a:t>z-</a:t>
            </a:r>
            <a:r>
              <a:rPr lang="zh-CN" altLang="zh-CN" smtClean="0"/>
              <a:t>轴的坐标值，圆柱体的圆周有指定的</a:t>
            </a:r>
            <a:r>
              <a:rPr lang="en-US" altLang="zh-CN" smtClean="0"/>
              <a:t>n</a:t>
            </a:r>
            <a:r>
              <a:rPr lang="zh-CN" altLang="zh-CN" smtClean="0"/>
              <a:t>个距离相同的点。</a:t>
            </a:r>
          </a:p>
          <a:p>
            <a:r>
              <a:rPr lang="en-US" altLang="zh-CN" smtClean="0"/>
              <a:t>cylinder(…) </a:t>
            </a:r>
            <a:r>
              <a:rPr lang="zh-CN" altLang="zh-CN" smtClean="0"/>
              <a:t>没有任何的输出参量，直接画出圆柱体。</a:t>
            </a:r>
          </a:p>
          <a:p>
            <a:endParaRPr lang="zh-CN"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1503363" y="496888"/>
            <a:ext cx="8596312" cy="3881437"/>
          </a:xfrm>
        </p:spPr>
        <p:txBody>
          <a:bodyPr/>
          <a:lstStyle/>
          <a:p>
            <a:r>
              <a:rPr lang="zh-CN" altLang="zh-CN" smtClean="0"/>
              <a:t>【例</a:t>
            </a:r>
            <a:r>
              <a:rPr lang="en-US" altLang="zh-CN" smtClean="0"/>
              <a:t>4-37</a:t>
            </a:r>
            <a:r>
              <a:rPr lang="zh-CN" altLang="zh-CN" smtClean="0"/>
              <a:t>】绘制柱面图</a:t>
            </a:r>
          </a:p>
          <a:p>
            <a:r>
              <a:rPr lang="en-US" altLang="zh-CN" smtClean="0"/>
              <a:t>&gt;&gt; cylinder([2,3,4,5])</a:t>
            </a:r>
            <a:endParaRPr lang="zh-CN" altLang="zh-CN" smtClean="0"/>
          </a:p>
          <a:p>
            <a:endParaRPr lang="zh-CN" altLang="en-US" smtClean="0"/>
          </a:p>
        </p:txBody>
      </p:sp>
      <p:pic>
        <p:nvPicPr>
          <p:cNvPr id="54274" name="图片 3" descr="untitled"/>
          <p:cNvPicPr>
            <a:picLocks noChangeAspect="1" noChangeArrowheads="1"/>
          </p:cNvPicPr>
          <p:nvPr/>
        </p:nvPicPr>
        <p:blipFill>
          <a:blip r:embed="rId2"/>
          <a:srcRect/>
          <a:stretch>
            <a:fillRect/>
          </a:stretch>
        </p:blipFill>
        <p:spPr bwMode="auto">
          <a:xfrm>
            <a:off x="2687638" y="1757363"/>
            <a:ext cx="4576762" cy="3094037"/>
          </a:xfrm>
          <a:prstGeom prst="rect">
            <a:avLst/>
          </a:prstGeom>
          <a:noFill/>
          <a:ln w="9525">
            <a:noFill/>
            <a:miter lim="800000"/>
            <a:headEnd/>
            <a:tailEnd/>
          </a:ln>
        </p:spPr>
      </p:pic>
      <p:sp>
        <p:nvSpPr>
          <p:cNvPr id="54275" name="文本框 4"/>
          <p:cNvSpPr txBox="1">
            <a:spLocks noChangeArrowheads="1"/>
          </p:cNvSpPr>
          <p:nvPr/>
        </p:nvSpPr>
        <p:spPr bwMode="auto">
          <a:xfrm>
            <a:off x="3111500" y="5537200"/>
            <a:ext cx="20193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4-37 </a:t>
            </a:r>
            <a:r>
              <a:rPr lang="zh-CN" altLang="zh-CN">
                <a:latin typeface="Trebuchet MS" pitchFamily="34" charset="0"/>
                <a:ea typeface="华文新魏" pitchFamily="2" charset="-122"/>
              </a:rPr>
              <a:t>柱面图</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内容占位符 2"/>
          <p:cNvSpPr>
            <a:spLocks noGrp="1"/>
          </p:cNvSpPr>
          <p:nvPr>
            <p:ph idx="1"/>
          </p:nvPr>
        </p:nvSpPr>
        <p:spPr>
          <a:xfrm>
            <a:off x="1111250" y="395288"/>
            <a:ext cx="8597900" cy="3881437"/>
          </a:xfrm>
        </p:spPr>
        <p:txBody>
          <a:bodyPr/>
          <a:lstStyle/>
          <a:p>
            <a:r>
              <a:rPr lang="en-US" altLang="zh-CN" smtClean="0"/>
              <a:t>3.</a:t>
            </a:r>
            <a:r>
              <a:rPr lang="zh-CN" altLang="zh-CN" smtClean="0"/>
              <a:t>球面图：</a:t>
            </a:r>
            <a:r>
              <a:rPr lang="en-US" altLang="zh-CN" smtClean="0"/>
              <a:t>sphere</a:t>
            </a:r>
            <a:endParaRPr lang="zh-CN" altLang="zh-CN" smtClean="0"/>
          </a:p>
          <a:p>
            <a:r>
              <a:rPr lang="zh-CN" altLang="zh-CN" smtClean="0"/>
              <a:t>功能：生成球体</a:t>
            </a:r>
          </a:p>
          <a:p>
            <a:r>
              <a:rPr lang="zh-CN" altLang="zh-CN" smtClean="0"/>
              <a:t>用法：</a:t>
            </a:r>
            <a:r>
              <a:rPr lang="en-US" altLang="zh-CN" smtClean="0"/>
              <a:t>sphere </a:t>
            </a:r>
            <a:r>
              <a:rPr lang="zh-CN" altLang="zh-CN" smtClean="0"/>
              <a:t>生成三维直角坐标系中的单位球体。该单位球体由</a:t>
            </a:r>
            <a:r>
              <a:rPr lang="en-US" altLang="zh-CN" smtClean="0"/>
              <a:t>20*20</a:t>
            </a:r>
            <a:r>
              <a:rPr lang="zh-CN" altLang="zh-CN" smtClean="0"/>
              <a:t>个面。</a:t>
            </a:r>
          </a:p>
          <a:p>
            <a:r>
              <a:rPr lang="en-US" altLang="zh-CN" smtClean="0"/>
              <a:t>sphere(n) </a:t>
            </a:r>
            <a:r>
              <a:rPr lang="zh-CN" altLang="zh-CN" smtClean="0"/>
              <a:t>在当前坐标系中画出有</a:t>
            </a:r>
            <a:r>
              <a:rPr lang="en-US" altLang="zh-CN" smtClean="0"/>
              <a:t>n*n</a:t>
            </a:r>
            <a:r>
              <a:rPr lang="zh-CN" altLang="zh-CN" smtClean="0"/>
              <a:t>个面的球体。</a:t>
            </a:r>
          </a:p>
          <a:p>
            <a:r>
              <a:rPr lang="en-US" altLang="zh-CN" smtClean="0"/>
              <a:t> [X,Y,Z] = sphere(n) </a:t>
            </a:r>
            <a:r>
              <a:rPr lang="zh-CN" altLang="zh-CN" smtClean="0"/>
              <a:t>返回三个阶数为</a:t>
            </a:r>
            <a:r>
              <a:rPr lang="en-US" altLang="zh-CN" smtClean="0"/>
              <a:t>(n+1)*(n+1)</a:t>
            </a:r>
            <a:r>
              <a:rPr lang="zh-CN" altLang="zh-CN" smtClean="0"/>
              <a:t>的，直角坐标系中的坐标矩阵。该命令没有画图，只是返回矩阵。用户可以用命令</a:t>
            </a:r>
            <a:r>
              <a:rPr lang="en-US" altLang="zh-CN" smtClean="0"/>
              <a:t>surf(X</a:t>
            </a:r>
            <a:r>
              <a:rPr lang="zh-CN" altLang="zh-CN" smtClean="0"/>
              <a:t>，</a:t>
            </a:r>
            <a:r>
              <a:rPr lang="en-US" altLang="zh-CN" smtClean="0"/>
              <a:t>Y</a:t>
            </a:r>
            <a:r>
              <a:rPr lang="zh-CN" altLang="zh-CN" smtClean="0"/>
              <a:t>，</a:t>
            </a:r>
            <a:r>
              <a:rPr lang="en-US" altLang="zh-CN" smtClean="0"/>
              <a:t>Z)</a:t>
            </a:r>
            <a:r>
              <a:rPr lang="zh-CN" altLang="zh-CN" smtClean="0"/>
              <a:t>或</a:t>
            </a:r>
            <a:r>
              <a:rPr lang="en-US" altLang="zh-CN" smtClean="0"/>
              <a:t>mesh(X</a:t>
            </a:r>
            <a:r>
              <a:rPr lang="zh-CN" altLang="zh-CN" smtClean="0"/>
              <a:t>，</a:t>
            </a:r>
            <a:r>
              <a:rPr lang="en-US" altLang="zh-CN" smtClean="0"/>
              <a:t>Y</a:t>
            </a:r>
            <a:r>
              <a:rPr lang="zh-CN" altLang="zh-CN" smtClean="0"/>
              <a:t>，</a:t>
            </a:r>
            <a:r>
              <a:rPr lang="en-US" altLang="zh-CN" smtClean="0"/>
              <a:t>Z)</a:t>
            </a:r>
            <a:r>
              <a:rPr lang="zh-CN" altLang="zh-CN" smtClean="0"/>
              <a:t>画出球体。</a:t>
            </a:r>
          </a:p>
          <a:p>
            <a:r>
              <a:rPr lang="zh-CN" altLang="zh-CN" smtClean="0"/>
              <a:t>【例</a:t>
            </a:r>
            <a:r>
              <a:rPr lang="en-US" altLang="zh-CN" smtClean="0"/>
              <a:t>4-38</a:t>
            </a:r>
            <a:r>
              <a:rPr lang="zh-CN" altLang="zh-CN" smtClean="0"/>
              <a:t>】绘制球面图</a:t>
            </a:r>
          </a:p>
          <a:p>
            <a:r>
              <a:rPr lang="en-US" altLang="zh-CN" smtClean="0"/>
              <a:t>&gt;&gt; sphere(20)</a:t>
            </a:r>
            <a:endParaRPr lang="zh-CN" altLang="zh-CN" smtClean="0"/>
          </a:p>
          <a:p>
            <a:endParaRPr lang="zh-CN" altLang="en-US" smtClean="0"/>
          </a:p>
        </p:txBody>
      </p:sp>
      <p:pic>
        <p:nvPicPr>
          <p:cNvPr id="55298" name="图片 3" descr="1111"/>
          <p:cNvPicPr>
            <a:picLocks noChangeAspect="1" noChangeArrowheads="1"/>
          </p:cNvPicPr>
          <p:nvPr/>
        </p:nvPicPr>
        <p:blipFill>
          <a:blip r:embed="rId2"/>
          <a:srcRect/>
          <a:stretch>
            <a:fillRect/>
          </a:stretch>
        </p:blipFill>
        <p:spPr bwMode="auto">
          <a:xfrm>
            <a:off x="3268663" y="3360738"/>
            <a:ext cx="4046537" cy="2989262"/>
          </a:xfrm>
          <a:prstGeom prst="rect">
            <a:avLst/>
          </a:prstGeom>
          <a:noFill/>
          <a:ln w="9525">
            <a:noFill/>
            <a:miter lim="800000"/>
            <a:headEnd/>
            <a:tailEnd/>
          </a:ln>
        </p:spPr>
      </p:pic>
      <p:sp>
        <p:nvSpPr>
          <p:cNvPr id="55299" name="文本框 4"/>
          <p:cNvSpPr txBox="1">
            <a:spLocks noChangeArrowheads="1"/>
          </p:cNvSpPr>
          <p:nvPr/>
        </p:nvSpPr>
        <p:spPr bwMode="auto">
          <a:xfrm>
            <a:off x="3987800" y="6515100"/>
            <a:ext cx="28448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4-38</a:t>
            </a:r>
            <a:r>
              <a:rPr lang="zh-CN" altLang="zh-CN">
                <a:latin typeface="Trebuchet MS" pitchFamily="34" charset="0"/>
                <a:ea typeface="华文新魏" pitchFamily="2" charset="-122"/>
              </a:rPr>
              <a:t>球面图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a:lstStyle/>
          <a:p>
            <a:r>
              <a:rPr lang="en-US" altLang="zh-CN" smtClean="0"/>
              <a:t>4.3 </a:t>
            </a:r>
            <a:r>
              <a:rPr lang="zh-CN" altLang="en-US" smtClean="0"/>
              <a:t>图形处理技术</a:t>
            </a:r>
            <a:br>
              <a:rPr lang="zh-CN" altLang="en-US" smtClean="0"/>
            </a:br>
            <a:endParaRPr lang="zh-CN" altLang="en-US" smtClean="0"/>
          </a:p>
        </p:txBody>
      </p:sp>
      <p:sp>
        <p:nvSpPr>
          <p:cNvPr id="56322" name="内容占位符 2"/>
          <p:cNvSpPr>
            <a:spLocks noGrp="1"/>
          </p:cNvSpPr>
          <p:nvPr>
            <p:ph idx="1"/>
          </p:nvPr>
        </p:nvSpPr>
        <p:spPr/>
        <p:txBody>
          <a:bodyPr/>
          <a:lstStyle/>
          <a:p>
            <a:r>
              <a:rPr lang="en-US" altLang="zh-CN" smtClean="0"/>
              <a:t>MATLAB </a:t>
            </a:r>
            <a:r>
              <a:rPr lang="zh-CN" altLang="en-US" smtClean="0"/>
              <a:t>除了提供强大的绘图功能外，还提供了强大的图形处理的功能，下面对这些相关的技术进行具体的介绍。</a:t>
            </a:r>
          </a:p>
          <a:p>
            <a:endParaRPr lang="zh-CN" alt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2"/>
          <p:cNvSpPr>
            <a:spLocks noGrp="1"/>
          </p:cNvSpPr>
          <p:nvPr>
            <p:ph idx="1"/>
          </p:nvPr>
        </p:nvSpPr>
        <p:spPr>
          <a:xfrm>
            <a:off x="677863" y="495300"/>
            <a:ext cx="10899775" cy="5867400"/>
          </a:xfrm>
        </p:spPr>
        <p:txBody>
          <a:bodyPr/>
          <a:lstStyle/>
          <a:p>
            <a:r>
              <a:rPr lang="en-US" altLang="zh-CN" smtClean="0"/>
              <a:t>4.3.1 </a:t>
            </a:r>
            <a:r>
              <a:rPr lang="zh-CN" altLang="en-US" smtClean="0"/>
              <a:t>坐标轴的调整</a:t>
            </a:r>
          </a:p>
          <a:p>
            <a:r>
              <a:rPr lang="en-US" altLang="zh-CN" smtClean="0"/>
              <a:t>1. Axis</a:t>
            </a:r>
            <a:r>
              <a:rPr lang="zh-CN" altLang="en-US" smtClean="0"/>
              <a:t>用法：</a:t>
            </a:r>
          </a:p>
          <a:p>
            <a:r>
              <a:rPr lang="en-US" altLang="zh-CN" smtClean="0"/>
              <a:t>axis([xmin xmax ymin ymax]) </a:t>
            </a:r>
            <a:r>
              <a:rPr lang="zh-CN" altLang="en-US" smtClean="0"/>
              <a:t>设置当前坐标轴的</a:t>
            </a:r>
            <a:r>
              <a:rPr lang="en-US" altLang="zh-CN" smtClean="0"/>
              <a:t>x-</a:t>
            </a:r>
            <a:r>
              <a:rPr lang="zh-CN" altLang="en-US" smtClean="0"/>
              <a:t>轴与</a:t>
            </a:r>
            <a:r>
              <a:rPr lang="en-US" altLang="zh-CN" smtClean="0"/>
              <a:t>y-</a:t>
            </a:r>
            <a:r>
              <a:rPr lang="zh-CN" altLang="en-US" smtClean="0"/>
              <a:t>轴的范围。</a:t>
            </a:r>
          </a:p>
          <a:p>
            <a:r>
              <a:rPr lang="en-US" altLang="zh-CN" smtClean="0"/>
              <a:t>axis([xmin xmax ymin ymax zmin zmax cmin cmax]) </a:t>
            </a:r>
            <a:r>
              <a:rPr lang="zh-CN" altLang="en-US" smtClean="0"/>
              <a:t>设置当前坐标轴的</a:t>
            </a:r>
            <a:r>
              <a:rPr lang="en-US" altLang="zh-CN" smtClean="0"/>
              <a:t>x-</a:t>
            </a:r>
            <a:r>
              <a:rPr lang="zh-CN" altLang="en-US" smtClean="0"/>
              <a:t>轴、</a:t>
            </a:r>
            <a:r>
              <a:rPr lang="en-US" altLang="zh-CN" smtClean="0"/>
              <a:t>y-</a:t>
            </a:r>
            <a:r>
              <a:rPr lang="zh-CN" altLang="en-US" smtClean="0"/>
              <a:t>轴与</a:t>
            </a:r>
            <a:r>
              <a:rPr lang="en-US" altLang="zh-CN" smtClean="0"/>
              <a:t>z-</a:t>
            </a:r>
            <a:r>
              <a:rPr lang="zh-CN" altLang="en-US" smtClean="0"/>
              <a:t>轴的范围，当前颜色刻度范围。该命令也同时设置当前坐标轴的属性  </a:t>
            </a:r>
            <a:r>
              <a:rPr lang="en-US" altLang="zh-CN" smtClean="0"/>
              <a:t>Xlim</a:t>
            </a:r>
            <a:r>
              <a:rPr lang="zh-CN" altLang="en-US" smtClean="0"/>
              <a:t>、</a:t>
            </a:r>
            <a:r>
              <a:rPr lang="en-US" altLang="zh-CN" smtClean="0"/>
              <a:t>Ylim</a:t>
            </a:r>
            <a:r>
              <a:rPr lang="zh-CN" altLang="en-US" smtClean="0"/>
              <a:t>与</a:t>
            </a:r>
            <a:r>
              <a:rPr lang="en-US" altLang="zh-CN" smtClean="0"/>
              <a:t>Zlim</a:t>
            </a:r>
            <a:r>
              <a:rPr lang="zh-CN" altLang="en-US" smtClean="0"/>
              <a:t>为所给参数列表中的最大值和最小值。另外，坐标轴属性</a:t>
            </a:r>
            <a:r>
              <a:rPr lang="en-US" altLang="zh-CN" smtClean="0"/>
              <a:t>XlimMode</a:t>
            </a:r>
            <a:r>
              <a:rPr lang="zh-CN" altLang="en-US" smtClean="0"/>
              <a:t>、</a:t>
            </a:r>
            <a:r>
              <a:rPr lang="en-US" altLang="zh-CN" smtClean="0"/>
              <a:t>YlimMode</a:t>
            </a:r>
            <a:r>
              <a:rPr lang="zh-CN" altLang="en-US" smtClean="0"/>
              <a:t>与</a:t>
            </a:r>
            <a:r>
              <a:rPr lang="en-US" altLang="zh-CN" smtClean="0"/>
              <a:t>ZlimMode</a:t>
            </a:r>
            <a:r>
              <a:rPr lang="zh-CN" altLang="en-US" smtClean="0"/>
              <a:t>设置为‘</a:t>
            </a:r>
            <a:r>
              <a:rPr lang="en-US" altLang="zh-CN" smtClean="0"/>
              <a:t>manual’</a:t>
            </a:r>
            <a:r>
              <a:rPr lang="zh-CN" altLang="en-US" smtClean="0"/>
              <a:t>。</a:t>
            </a:r>
          </a:p>
          <a:p>
            <a:r>
              <a:rPr lang="en-US" altLang="zh-CN" smtClean="0"/>
              <a:t>v = axis </a:t>
            </a:r>
            <a:r>
              <a:rPr lang="zh-CN" altLang="en-US" smtClean="0"/>
              <a:t>返回一包含</a:t>
            </a:r>
            <a:r>
              <a:rPr lang="en-US" altLang="zh-CN" smtClean="0"/>
              <a:t>x-</a:t>
            </a:r>
            <a:r>
              <a:rPr lang="zh-CN" altLang="en-US" smtClean="0"/>
              <a:t>轴、</a:t>
            </a:r>
            <a:r>
              <a:rPr lang="en-US" altLang="zh-CN" smtClean="0"/>
              <a:t>y-</a:t>
            </a:r>
            <a:r>
              <a:rPr lang="zh-CN" altLang="en-US" smtClean="0"/>
              <a:t>轴与</a:t>
            </a:r>
            <a:r>
              <a:rPr lang="en-US" altLang="zh-CN" smtClean="0"/>
              <a:t>z-</a:t>
            </a:r>
            <a:r>
              <a:rPr lang="zh-CN" altLang="en-US" smtClean="0"/>
              <a:t>轴的刻度因子的行向量，其中</a:t>
            </a:r>
            <a:r>
              <a:rPr lang="en-US" altLang="zh-CN" smtClean="0"/>
              <a:t>v</a:t>
            </a:r>
            <a:r>
              <a:rPr lang="zh-CN" altLang="en-US" smtClean="0"/>
              <a:t>为一四维或六维向量，这取决于当前坐标为二维还是三维的。返回的值包含当前坐标轴的</a:t>
            </a:r>
            <a:r>
              <a:rPr lang="en-US" altLang="zh-CN" smtClean="0"/>
              <a:t>XLim</a:t>
            </a:r>
            <a:r>
              <a:rPr lang="zh-CN" altLang="en-US" smtClean="0"/>
              <a:t>、</a:t>
            </a:r>
            <a:r>
              <a:rPr lang="en-US" altLang="zh-CN" smtClean="0"/>
              <a:t>Ylim</a:t>
            </a:r>
            <a:r>
              <a:rPr lang="zh-CN" altLang="en-US" smtClean="0"/>
              <a:t>与</a:t>
            </a:r>
            <a:r>
              <a:rPr lang="en-US" altLang="zh-CN" smtClean="0"/>
              <a:t>Zlim</a:t>
            </a:r>
            <a:r>
              <a:rPr lang="zh-CN" altLang="en-US" smtClean="0"/>
              <a:t>属性值。</a:t>
            </a:r>
          </a:p>
          <a:p>
            <a:r>
              <a:rPr lang="en-US" altLang="zh-CN" smtClean="0"/>
              <a:t>axis auto </a:t>
            </a:r>
            <a:r>
              <a:rPr lang="zh-CN" altLang="en-US" smtClean="0"/>
              <a:t>设置系统到它的缺省动作</a:t>
            </a:r>
            <a:r>
              <a:rPr lang="en-US" altLang="zh-CN" smtClean="0"/>
              <a:t>—</a:t>
            </a:r>
            <a:r>
              <a:rPr lang="zh-CN" altLang="en-US" smtClean="0"/>
              <a:t>自动计算当前轴的范围，这取决于输入参量</a:t>
            </a:r>
            <a:r>
              <a:rPr lang="en-US" altLang="zh-CN" smtClean="0"/>
              <a:t>x</a:t>
            </a:r>
            <a:r>
              <a:rPr lang="zh-CN" altLang="en-US" smtClean="0"/>
              <a:t>，</a:t>
            </a:r>
            <a:r>
              <a:rPr lang="en-US" altLang="zh-CN" smtClean="0"/>
              <a:t>y</a:t>
            </a:r>
            <a:r>
              <a:rPr lang="zh-CN" altLang="en-US" smtClean="0"/>
              <a:t>与</a:t>
            </a:r>
            <a:r>
              <a:rPr lang="en-US" altLang="zh-CN" smtClean="0"/>
              <a:t>z</a:t>
            </a:r>
            <a:r>
              <a:rPr lang="zh-CN" altLang="en-US" smtClean="0"/>
              <a:t>的数据中的最大值与最小值。同时将当前坐标轴的属性</a:t>
            </a:r>
            <a:r>
              <a:rPr lang="en-US" altLang="zh-CN" smtClean="0"/>
              <a:t>XlimMode</a:t>
            </a:r>
            <a:r>
              <a:rPr lang="zh-CN" altLang="en-US" smtClean="0"/>
              <a:t>、</a:t>
            </a:r>
            <a:r>
              <a:rPr lang="en-US" altLang="zh-CN" smtClean="0"/>
              <a:t>YlimMode</a:t>
            </a:r>
            <a:r>
              <a:rPr lang="zh-CN" altLang="en-US" smtClean="0"/>
              <a:t>与</a:t>
            </a:r>
            <a:r>
              <a:rPr lang="en-US" altLang="zh-CN" smtClean="0"/>
              <a:t>ZlimMode</a:t>
            </a:r>
            <a:r>
              <a:rPr lang="zh-CN" altLang="en-US" smtClean="0"/>
              <a:t>设置为‘</a:t>
            </a:r>
            <a:r>
              <a:rPr lang="en-US" altLang="zh-CN" smtClean="0"/>
              <a:t>auto’</a:t>
            </a:r>
            <a:r>
              <a:rPr lang="zh-CN" altLang="en-US" smtClean="0"/>
              <a:t>用户可以指定对某一坐标轴进行自动操作。例如：</a:t>
            </a:r>
          </a:p>
          <a:p>
            <a:r>
              <a:rPr lang="en-US" altLang="zh-CN" smtClean="0"/>
              <a:t>axis ’auto x’  </a:t>
            </a:r>
            <a:r>
              <a:rPr lang="zh-CN" altLang="en-US" smtClean="0"/>
              <a:t>将自动计算</a:t>
            </a:r>
            <a:r>
              <a:rPr lang="en-US" altLang="zh-CN" smtClean="0"/>
              <a:t>x-</a:t>
            </a:r>
            <a:r>
              <a:rPr lang="zh-CN" altLang="en-US" smtClean="0"/>
              <a:t>轴的范围；</a:t>
            </a:r>
          </a:p>
          <a:p>
            <a:r>
              <a:rPr lang="en-US" altLang="zh-CN" smtClean="0"/>
              <a:t>axis ’auto yz’ </a:t>
            </a:r>
            <a:r>
              <a:rPr lang="zh-CN" altLang="en-US" smtClean="0"/>
              <a:t>将自动计算</a:t>
            </a:r>
            <a:r>
              <a:rPr lang="en-US" altLang="zh-CN" smtClean="0"/>
              <a:t>y-</a:t>
            </a:r>
            <a:r>
              <a:rPr lang="zh-CN" altLang="en-US" smtClean="0"/>
              <a:t>轴与</a:t>
            </a:r>
            <a:r>
              <a:rPr lang="en-US" altLang="zh-CN" smtClean="0"/>
              <a:t>z-</a:t>
            </a:r>
            <a:r>
              <a:rPr lang="zh-CN" altLang="en-US" smtClean="0"/>
              <a:t>轴的范围。</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96900"/>
            <a:ext cx="8596312" cy="5445125"/>
          </a:xfrm>
        </p:spPr>
        <p:txBody>
          <a:bodyPr rtlCol="0">
            <a:normAutofit/>
          </a:bodyPr>
          <a:lstStyle/>
          <a:p>
            <a:pPr fontAlgn="auto">
              <a:spcAft>
                <a:spcPts val="0"/>
              </a:spcAft>
              <a:buFont typeface="Wingdings 3" charset="2"/>
              <a:buChar char=""/>
              <a:defRPr/>
            </a:pPr>
            <a:r>
              <a:rPr lang="zh-CN" altLang="zh-CN" dirty="0">
                <a:solidFill>
                  <a:schemeClr val="tx1">
                    <a:lumMod val="75000"/>
                    <a:lumOff val="25000"/>
                  </a:schemeClr>
                </a:solidFill>
              </a:rPr>
              <a:t>表</a:t>
            </a:r>
            <a:r>
              <a:rPr lang="en-US" altLang="zh-CN" dirty="0">
                <a:solidFill>
                  <a:schemeClr val="tx1">
                    <a:lumMod val="75000"/>
                    <a:lumOff val="25000"/>
                  </a:schemeClr>
                </a:solidFill>
              </a:rPr>
              <a:t>4-4</a:t>
            </a:r>
            <a:r>
              <a:rPr lang="zh-CN" altLang="zh-CN" dirty="0">
                <a:solidFill>
                  <a:schemeClr val="tx1">
                    <a:lumMod val="75000"/>
                    <a:lumOff val="25000"/>
                  </a:schemeClr>
                </a:solidFill>
              </a:rPr>
              <a:t>显示由上面三个命令设置的坐标轴属性。</a:t>
            </a: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marL="0" indent="0" fontAlgn="auto">
              <a:spcAft>
                <a:spcPts val="0"/>
              </a:spcAft>
              <a:buFont typeface="Wingdings 3" charset="2"/>
              <a:buNone/>
              <a:defRPr/>
            </a:pP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axis off </a:t>
            </a:r>
            <a:r>
              <a:rPr lang="zh-CN" altLang="zh-CN" dirty="0">
                <a:solidFill>
                  <a:schemeClr val="tx1">
                    <a:lumMod val="75000"/>
                    <a:lumOff val="25000"/>
                  </a:schemeClr>
                </a:solidFill>
              </a:rPr>
              <a:t>关闭所用坐标轴上的标记、格栅和单位标记。但保留由</a:t>
            </a:r>
            <a:r>
              <a:rPr lang="en-US" altLang="zh-CN" dirty="0">
                <a:solidFill>
                  <a:schemeClr val="tx1">
                    <a:lumMod val="75000"/>
                    <a:lumOff val="25000"/>
                  </a:schemeClr>
                </a:solidFill>
              </a:rPr>
              <a:t>text</a:t>
            </a:r>
            <a:r>
              <a:rPr lang="zh-CN" altLang="zh-CN" dirty="0">
                <a:solidFill>
                  <a:schemeClr val="tx1">
                    <a:lumMod val="75000"/>
                    <a:lumOff val="25000"/>
                  </a:schemeClr>
                </a:solidFill>
              </a:rPr>
              <a:t>和</a:t>
            </a:r>
            <a:r>
              <a:rPr lang="en-US" altLang="zh-CN" dirty="0" err="1">
                <a:solidFill>
                  <a:schemeClr val="tx1">
                    <a:lumMod val="75000"/>
                    <a:lumOff val="25000"/>
                  </a:schemeClr>
                </a:solidFill>
              </a:rPr>
              <a:t>gtext</a:t>
            </a:r>
            <a:r>
              <a:rPr lang="zh-CN" altLang="zh-CN" dirty="0">
                <a:solidFill>
                  <a:schemeClr val="tx1">
                    <a:lumMod val="75000"/>
                    <a:lumOff val="25000"/>
                  </a:schemeClr>
                </a:solidFill>
              </a:rPr>
              <a:t>设置的对象。</a:t>
            </a:r>
            <a:r>
              <a:rPr lang="en-US" altLang="zh-CN" dirty="0">
                <a:solidFill>
                  <a:schemeClr val="tx1">
                    <a:lumMod val="75000"/>
                    <a:lumOff val="25000"/>
                  </a:schemeClr>
                </a:solidFill>
              </a:rPr>
              <a:t>axis on </a:t>
            </a:r>
            <a:r>
              <a:rPr lang="zh-CN" altLang="zh-CN" dirty="0">
                <a:solidFill>
                  <a:schemeClr val="tx1">
                    <a:lumMod val="75000"/>
                    <a:lumOff val="25000"/>
                  </a:schemeClr>
                </a:solidFill>
              </a:rPr>
              <a:t>显示坐标轴上的标记、单位和格栅。</a:t>
            </a:r>
            <a:r>
              <a:rPr lang="en-US" altLang="zh-CN" dirty="0">
                <a:solidFill>
                  <a:schemeClr val="tx1">
                    <a:lumMod val="75000"/>
                    <a:lumOff val="25000"/>
                  </a:schemeClr>
                </a:solidFill>
              </a:rPr>
              <a:t>[</a:t>
            </a:r>
            <a:r>
              <a:rPr lang="en-US" altLang="zh-CN" dirty="0" err="1">
                <a:solidFill>
                  <a:schemeClr val="tx1">
                    <a:lumMod val="75000"/>
                    <a:lumOff val="25000"/>
                  </a:schemeClr>
                </a:solidFill>
              </a:rPr>
              <a:t>mode,visibility,direction</a:t>
            </a:r>
            <a:r>
              <a:rPr lang="en-US" altLang="zh-CN" dirty="0">
                <a:solidFill>
                  <a:schemeClr val="tx1">
                    <a:lumMod val="75000"/>
                    <a:lumOff val="25000"/>
                  </a:schemeClr>
                </a:solidFill>
              </a:rPr>
              <a:t>] = axis('state') </a:t>
            </a:r>
            <a:r>
              <a:rPr lang="zh-CN" altLang="zh-CN" dirty="0">
                <a:solidFill>
                  <a:schemeClr val="tx1">
                    <a:lumMod val="75000"/>
                    <a:lumOff val="25000"/>
                  </a:schemeClr>
                </a:solidFill>
              </a:rPr>
              <a:t>返回表明当前坐标轴的设置属性的三个字符串，见表</a:t>
            </a:r>
            <a:r>
              <a:rPr lang="en-US" altLang="zh-CN" dirty="0">
                <a:solidFill>
                  <a:schemeClr val="tx1">
                    <a:lumMod val="75000"/>
                    <a:lumOff val="25000"/>
                  </a:schemeClr>
                </a:solidFill>
              </a:rPr>
              <a:t>4-5</a:t>
            </a:r>
            <a:r>
              <a:rPr lang="zh-CN" altLang="zh-CN" dirty="0">
                <a:solidFill>
                  <a:schemeClr val="tx1">
                    <a:lumMod val="75000"/>
                    <a:lumOff val="25000"/>
                  </a:schemeClr>
                </a:solidFill>
              </a:rPr>
              <a:t>。</a:t>
            </a:r>
          </a:p>
          <a:p>
            <a:pPr fontAlgn="auto">
              <a:spcAft>
                <a:spcPts val="0"/>
              </a:spcAft>
              <a:buFont typeface="Wingdings 3" charset="2"/>
              <a:buChar char=""/>
              <a:defRPr/>
            </a:pPr>
            <a:endParaRPr lang="zh-CN" altLang="en-US" dirty="0">
              <a:solidFill>
                <a:schemeClr val="tx1">
                  <a:lumMod val="75000"/>
                  <a:lumOff val="25000"/>
                </a:schemeClr>
              </a:solidFill>
            </a:endParaRPr>
          </a:p>
        </p:txBody>
      </p:sp>
      <p:graphicFrame>
        <p:nvGraphicFramePr>
          <p:cNvPr id="4" name="表格 3"/>
          <p:cNvGraphicFramePr>
            <a:graphicFrameLocks noGrp="1"/>
          </p:cNvGraphicFramePr>
          <p:nvPr/>
        </p:nvGraphicFramePr>
        <p:xfrm>
          <a:off x="677863" y="1039813"/>
          <a:ext cx="9055100" cy="2260600"/>
        </p:xfrm>
        <a:graphic>
          <a:graphicData uri="http://schemas.openxmlformats.org/drawingml/2006/table">
            <a:tbl>
              <a:tblPr>
                <a:tableStyleId>{5C22544A-7EE6-4342-B048-85BDC9FD1C3A}</a:tableStyleId>
              </a:tblPr>
              <a:tblGrid>
                <a:gridCol w="2194274"/>
                <a:gridCol w="1764024"/>
                <a:gridCol w="1765126"/>
                <a:gridCol w="1719896"/>
                <a:gridCol w="1611782"/>
              </a:tblGrid>
              <a:tr h="997978">
                <a:tc>
                  <a:txBody>
                    <a:bodyPr/>
                    <a:lstStyle/>
                    <a:p>
                      <a:pPr algn="ctr">
                        <a:spcAft>
                          <a:spcPts val="200"/>
                        </a:spcAft>
                      </a:pPr>
                      <a:r>
                        <a:rPr lang="zh-CN" sz="1600" kern="100" dirty="0">
                          <a:effectLst/>
                        </a:rPr>
                        <a:t>命令坐标轴属性</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dirty="0">
                          <a:effectLst/>
                        </a:rPr>
                        <a:t>axis equal</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dirty="0">
                          <a:effectLst/>
                        </a:rPr>
                        <a:t>axis normal</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a:effectLst/>
                        </a:rPr>
                        <a:t>axis square</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a:effectLst/>
                        </a:rPr>
                        <a:t>axis tightequal</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r>
              <a:tr h="288106">
                <a:tc>
                  <a:txBody>
                    <a:bodyPr/>
                    <a:lstStyle/>
                    <a:p>
                      <a:pPr algn="ctr">
                        <a:spcAft>
                          <a:spcPts val="200"/>
                        </a:spcAft>
                      </a:pPr>
                      <a:r>
                        <a:rPr lang="en-US" sz="1600" kern="100">
                          <a:effectLst/>
                        </a:rPr>
                        <a:t>DataAspectRatioMode</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dirty="0">
                          <a:effectLst/>
                        </a:rPr>
                        <a:t>[1 1 1]</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a:effectLst/>
                        </a:rPr>
                        <a:t>没有设置</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a:effectLst/>
                        </a:rPr>
                        <a:t>没有设置</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a:effectLst/>
                        </a:rPr>
                        <a:t>[1 1 1]</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r>
              <a:tr h="144053">
                <a:tc>
                  <a:txBody>
                    <a:bodyPr/>
                    <a:lstStyle/>
                    <a:p>
                      <a:pPr algn="ctr">
                        <a:spcAft>
                          <a:spcPts val="200"/>
                        </a:spcAft>
                      </a:pPr>
                      <a:r>
                        <a:rPr lang="en-US" sz="1600" kern="100">
                          <a:effectLst/>
                        </a:rPr>
                        <a:t>PlotBoxAspectRatio</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dirty="0">
                          <a:effectLst/>
                        </a:rPr>
                        <a:t>manual</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a:effectLst/>
                        </a:rPr>
                        <a:t>auto</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a:effectLst/>
                        </a:rPr>
                        <a:t>auto</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a:effectLst/>
                        </a:rPr>
                        <a:t>Manual</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r>
              <a:tr h="288106">
                <a:tc>
                  <a:txBody>
                    <a:bodyPr/>
                    <a:lstStyle/>
                    <a:p>
                      <a:pPr algn="ctr">
                        <a:spcAft>
                          <a:spcPts val="200"/>
                        </a:spcAft>
                      </a:pPr>
                      <a:r>
                        <a:rPr lang="en-US" sz="1600" kern="100">
                          <a:effectLst/>
                        </a:rPr>
                        <a:t>PlotBoxAspectRatioMode</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a:effectLst/>
                        </a:rPr>
                        <a:t>[3 4 4]</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没有设置</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a:effectLst/>
                        </a:rPr>
                        <a:t>[1 1 1]</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600" kern="100">
                          <a:effectLst/>
                        </a:rPr>
                        <a:t>Auto</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r>
              <a:tr h="144053">
                <a:tc>
                  <a:txBody>
                    <a:bodyPr/>
                    <a:lstStyle/>
                    <a:p>
                      <a:pPr algn="ctr">
                        <a:spcAft>
                          <a:spcPts val="200"/>
                        </a:spcAft>
                      </a:pPr>
                      <a:r>
                        <a:rPr lang="en-US" sz="1600" kern="100">
                          <a:effectLst/>
                        </a:rPr>
                        <a:t>Stretch-to-fill</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a:effectLst/>
                        </a:rPr>
                        <a:t>禁止</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可行</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禁止</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600" kern="100" dirty="0">
                          <a:effectLst/>
                        </a:rPr>
                        <a:t>禁止</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graphicFrame>
        <p:nvGraphicFramePr>
          <p:cNvPr id="5" name="表格 4"/>
          <p:cNvGraphicFramePr>
            <a:graphicFrameLocks noGrp="1"/>
          </p:cNvGraphicFramePr>
          <p:nvPr/>
        </p:nvGraphicFramePr>
        <p:xfrm>
          <a:off x="677863" y="4430713"/>
          <a:ext cx="10040937" cy="2122487"/>
        </p:xfrm>
        <a:graphic>
          <a:graphicData uri="http://schemas.openxmlformats.org/drawingml/2006/table">
            <a:tbl>
              <a:tblPr>
                <a:tableStyleId>{5C22544A-7EE6-4342-B048-85BDC9FD1C3A}</a:tableStyleId>
              </a:tblPr>
              <a:tblGrid>
                <a:gridCol w="1695312"/>
                <a:gridCol w="1825721"/>
                <a:gridCol w="6520433"/>
              </a:tblGrid>
              <a:tr h="353827">
                <a:tc>
                  <a:txBody>
                    <a:bodyPr/>
                    <a:lstStyle/>
                    <a:p>
                      <a:pPr algn="ctr">
                        <a:spcAft>
                          <a:spcPts val="200"/>
                        </a:spcAft>
                      </a:pPr>
                      <a:r>
                        <a:rPr lang="zh-CN" sz="1800" kern="100" dirty="0">
                          <a:effectLst/>
                        </a:rPr>
                        <a:t>输出参量</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800" kern="100">
                          <a:effectLst/>
                        </a:rPr>
                        <a:t>返回字符串</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800" kern="100">
                          <a:effectLst/>
                        </a:rPr>
                        <a:t>说明</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1061482">
                <a:tc>
                  <a:txBody>
                    <a:bodyPr/>
                    <a:lstStyle/>
                    <a:p>
                      <a:pPr algn="ctr">
                        <a:spcAft>
                          <a:spcPts val="200"/>
                        </a:spcAft>
                      </a:pPr>
                      <a:r>
                        <a:rPr lang="en-US" sz="1800" kern="100" dirty="0">
                          <a:effectLst/>
                        </a:rPr>
                        <a:t>Mode</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pt-BR" sz="1800" kern="100" dirty="0">
                          <a:effectLst/>
                        </a:rPr>
                        <a:t>‘’auto’</a:t>
                      </a:r>
                      <a:r>
                        <a:rPr lang="zh-CN" sz="1800" kern="100" dirty="0">
                          <a:effectLst/>
                        </a:rPr>
                        <a:t>或</a:t>
                      </a:r>
                      <a:r>
                        <a:rPr lang="pt-BR" sz="1800" kern="100" dirty="0">
                          <a:effectLst/>
                        </a:rPr>
                        <a:t>’manual’</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zh-CN" sz="1800" kern="100" dirty="0">
                          <a:effectLst/>
                        </a:rPr>
                        <a:t>若</a:t>
                      </a:r>
                      <a:r>
                        <a:rPr lang="pt-BR" sz="1800" kern="100" dirty="0">
                          <a:effectLst/>
                        </a:rPr>
                        <a:t>XLimMode</a:t>
                      </a:r>
                      <a:r>
                        <a:rPr lang="zh-CN" sz="1800" kern="100" dirty="0">
                          <a:effectLst/>
                        </a:rPr>
                        <a:t>、</a:t>
                      </a:r>
                      <a:r>
                        <a:rPr lang="pt-BR" sz="1800" kern="100" dirty="0">
                          <a:effectLst/>
                        </a:rPr>
                        <a:t>YlimMode</a:t>
                      </a:r>
                      <a:r>
                        <a:rPr lang="zh-CN" sz="1800" kern="100" dirty="0">
                          <a:effectLst/>
                        </a:rPr>
                        <a:t>与</a:t>
                      </a:r>
                      <a:r>
                        <a:rPr lang="pt-BR" sz="1800" kern="100" dirty="0">
                          <a:effectLst/>
                        </a:rPr>
                        <a:t>ZlimMode</a:t>
                      </a:r>
                      <a:r>
                        <a:rPr lang="zh-CN" sz="1800" kern="100" dirty="0">
                          <a:effectLst/>
                        </a:rPr>
                        <a:t>都设置为</a:t>
                      </a:r>
                      <a:r>
                        <a:rPr lang="pt-BR" sz="1800" kern="100" dirty="0">
                          <a:effectLst/>
                        </a:rPr>
                        <a:t>auto</a:t>
                      </a:r>
                      <a:r>
                        <a:rPr lang="zh-CN" sz="1800" kern="100" dirty="0">
                          <a:effectLst/>
                        </a:rPr>
                        <a:t>，则</a:t>
                      </a:r>
                      <a:r>
                        <a:rPr lang="pt-BR" sz="1800" kern="100" dirty="0">
                          <a:effectLst/>
                        </a:rPr>
                        <a:t>mode</a:t>
                      </a:r>
                      <a:r>
                        <a:rPr lang="zh-CN" sz="1800" kern="100" dirty="0">
                          <a:effectLst/>
                        </a:rPr>
                        <a:t>为</a:t>
                      </a:r>
                      <a:r>
                        <a:rPr lang="pt-BR" sz="1800" kern="100" dirty="0">
                          <a:effectLst/>
                        </a:rPr>
                        <a:t>auto</a:t>
                      </a:r>
                      <a:r>
                        <a:rPr lang="zh-CN" sz="1800" kern="100" dirty="0">
                          <a:effectLst/>
                        </a:rPr>
                        <a:t>；若</a:t>
                      </a:r>
                      <a:r>
                        <a:rPr lang="pt-BR" sz="1800" kern="100" dirty="0">
                          <a:effectLst/>
                        </a:rPr>
                        <a:t>XLimMode</a:t>
                      </a:r>
                      <a:r>
                        <a:rPr lang="zh-CN" sz="1800" kern="100" dirty="0">
                          <a:effectLst/>
                        </a:rPr>
                        <a:t>、</a:t>
                      </a:r>
                      <a:r>
                        <a:rPr lang="pt-BR" sz="1800" kern="100" dirty="0">
                          <a:effectLst/>
                        </a:rPr>
                        <a:t>YlimMode</a:t>
                      </a:r>
                      <a:r>
                        <a:rPr lang="zh-CN" sz="1800" kern="100" dirty="0">
                          <a:effectLst/>
                        </a:rPr>
                        <a:t>或者</a:t>
                      </a:r>
                      <a:r>
                        <a:rPr lang="pt-BR" sz="1800" kern="100" dirty="0">
                          <a:effectLst/>
                        </a:rPr>
                        <a:t>ZlimMode</a:t>
                      </a:r>
                      <a:r>
                        <a:rPr lang="zh-CN" sz="1800" kern="100" dirty="0">
                          <a:effectLst/>
                        </a:rPr>
                        <a:t>都设置为</a:t>
                      </a:r>
                      <a:r>
                        <a:rPr lang="pt-BR" sz="1800" kern="100" dirty="0">
                          <a:effectLst/>
                        </a:rPr>
                        <a:t>manual</a:t>
                      </a:r>
                      <a:r>
                        <a:rPr lang="zh-CN" sz="1800" kern="100" dirty="0">
                          <a:effectLst/>
                        </a:rPr>
                        <a:t>，则</a:t>
                      </a:r>
                      <a:r>
                        <a:rPr lang="pt-BR" sz="1800" kern="100" dirty="0">
                          <a:effectLst/>
                        </a:rPr>
                        <a:t>mode</a:t>
                      </a:r>
                      <a:r>
                        <a:rPr lang="zh-CN" sz="1800" kern="100" dirty="0">
                          <a:effectLst/>
                        </a:rPr>
                        <a:t>为</a:t>
                      </a:r>
                      <a:r>
                        <a:rPr lang="pt-BR" sz="1800" kern="100" dirty="0">
                          <a:effectLst/>
                        </a:rPr>
                        <a:t>manual</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53827">
                <a:tc>
                  <a:txBody>
                    <a:bodyPr/>
                    <a:lstStyle/>
                    <a:p>
                      <a:pPr algn="ctr">
                        <a:spcAft>
                          <a:spcPts val="200"/>
                        </a:spcAft>
                      </a:pPr>
                      <a:r>
                        <a:rPr lang="en-US" sz="1800" kern="100" dirty="0">
                          <a:effectLst/>
                        </a:rPr>
                        <a:t>Visibility</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800" kern="100" dirty="0">
                          <a:effectLst/>
                        </a:rPr>
                        <a:t>‘’on’</a:t>
                      </a:r>
                      <a:r>
                        <a:rPr lang="zh-CN" sz="1800" kern="100" dirty="0">
                          <a:effectLst/>
                        </a:rPr>
                        <a:t>或</a:t>
                      </a:r>
                      <a:r>
                        <a:rPr lang="en-US" sz="1800" kern="100" dirty="0">
                          <a:effectLst/>
                        </a:rPr>
                        <a:t>’off’</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r>
              <a:tr h="353827">
                <a:tc>
                  <a:txBody>
                    <a:bodyPr/>
                    <a:lstStyle/>
                    <a:p>
                      <a:pPr algn="ctr">
                        <a:spcAft>
                          <a:spcPts val="200"/>
                        </a:spcAft>
                      </a:pPr>
                      <a:r>
                        <a:rPr lang="en-US" sz="1800" kern="100" dirty="0">
                          <a:effectLst/>
                        </a:rPr>
                        <a:t>Direction</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800" kern="100" dirty="0">
                          <a:effectLst/>
                        </a:rPr>
                        <a:t>‘’</a:t>
                      </a:r>
                      <a:r>
                        <a:rPr lang="en-US" sz="1800" kern="100" dirty="0" err="1">
                          <a:effectLst/>
                        </a:rPr>
                        <a:t>xy</a:t>
                      </a:r>
                      <a:r>
                        <a:rPr lang="en-US" sz="1800" kern="100" dirty="0">
                          <a:effectLst/>
                        </a:rPr>
                        <a:t>’</a:t>
                      </a:r>
                      <a:r>
                        <a:rPr lang="zh-CN" sz="1800" kern="100" dirty="0">
                          <a:effectLst/>
                        </a:rPr>
                        <a:t>或</a:t>
                      </a:r>
                      <a:r>
                        <a:rPr lang="en-US" sz="1800" kern="100" dirty="0">
                          <a:effectLst/>
                        </a:rPr>
                        <a:t>’</a:t>
                      </a:r>
                      <a:r>
                        <a:rPr lang="en-US" sz="1800" kern="100" dirty="0" err="1">
                          <a:effectLst/>
                        </a:rPr>
                        <a:t>ij</a:t>
                      </a:r>
                      <a:r>
                        <a:rPr lang="en-US" sz="1800" kern="100" dirty="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200"/>
                        </a:spcAft>
                      </a:pPr>
                      <a:r>
                        <a:rPr lang="en-US"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p:txBody>
          <a:bodyPr/>
          <a:lstStyle/>
          <a:p>
            <a:r>
              <a:rPr lang="en-US" altLang="zh-CN" smtClean="0"/>
              <a:t>4.1.1 line</a:t>
            </a:r>
            <a:r>
              <a:rPr lang="zh-CN" altLang="en-US" smtClean="0"/>
              <a:t>函数</a:t>
            </a:r>
          </a:p>
        </p:txBody>
      </p:sp>
      <p:sp>
        <p:nvSpPr>
          <p:cNvPr id="3" name="内容占位符 2"/>
          <p:cNvSpPr>
            <a:spLocks noGrp="1"/>
          </p:cNvSpPr>
          <p:nvPr>
            <p:ph idx="1"/>
          </p:nvPr>
        </p:nvSpPr>
        <p:spPr/>
        <p:txBody>
          <a:bodyPr rtlCol="0">
            <a:normAutofit fontScale="85000" lnSpcReduction="20000"/>
          </a:bodyPr>
          <a:lstStyle/>
          <a:p>
            <a:pPr fontAlgn="auto">
              <a:spcAft>
                <a:spcPts val="0"/>
              </a:spcAft>
              <a:buFont typeface="Wingdings 3" charset="2"/>
              <a:buChar char=""/>
              <a:defRPr/>
            </a:pPr>
            <a:r>
              <a:rPr lang="en-US" altLang="zh-CN" dirty="0">
                <a:solidFill>
                  <a:schemeClr val="tx1">
                    <a:lumMod val="75000"/>
                    <a:lumOff val="25000"/>
                  </a:schemeClr>
                </a:solidFill>
              </a:rPr>
              <a:t>MATLAB</a:t>
            </a:r>
            <a:r>
              <a:rPr lang="zh-CN" altLang="zh-CN" dirty="0">
                <a:solidFill>
                  <a:schemeClr val="tx1">
                    <a:lumMod val="75000"/>
                    <a:lumOff val="25000"/>
                  </a:schemeClr>
                </a:solidFill>
              </a:rPr>
              <a:t>允许用户在图形窗口的任意位置用绘图命令</a:t>
            </a:r>
            <a:r>
              <a:rPr lang="en-US" altLang="zh-CN" dirty="0">
                <a:solidFill>
                  <a:schemeClr val="tx1">
                    <a:lumMod val="75000"/>
                    <a:lumOff val="25000"/>
                  </a:schemeClr>
                </a:solidFill>
              </a:rPr>
              <a:t>line</a:t>
            </a:r>
            <a:r>
              <a:rPr lang="zh-CN" altLang="zh-CN" dirty="0">
                <a:solidFill>
                  <a:schemeClr val="tx1">
                    <a:lumMod val="75000"/>
                    <a:lumOff val="25000"/>
                  </a:schemeClr>
                </a:solidFill>
              </a:rPr>
              <a:t>画直线或折线。</a:t>
            </a:r>
          </a:p>
          <a:p>
            <a:pPr fontAlgn="auto">
              <a:spcAft>
                <a:spcPts val="0"/>
              </a:spcAft>
              <a:buFont typeface="Wingdings 3" charset="2"/>
              <a:buChar char=""/>
              <a:defRPr/>
            </a:pPr>
            <a:r>
              <a:rPr lang="en-US" altLang="zh-CN" dirty="0">
                <a:solidFill>
                  <a:schemeClr val="tx1">
                    <a:lumMod val="75000"/>
                    <a:lumOff val="25000"/>
                  </a:schemeClr>
                </a:solidFill>
              </a:rPr>
              <a:t>line</a:t>
            </a:r>
            <a:r>
              <a:rPr lang="zh-CN" altLang="zh-CN" dirty="0">
                <a:solidFill>
                  <a:schemeClr val="tx1">
                    <a:lumMod val="75000"/>
                    <a:lumOff val="25000"/>
                  </a:schemeClr>
                </a:solidFill>
              </a:rPr>
              <a:t>函数的常用语法格式为：</a:t>
            </a:r>
          </a:p>
          <a:p>
            <a:pPr fontAlgn="auto">
              <a:spcAft>
                <a:spcPts val="0"/>
              </a:spcAft>
              <a:buFont typeface="Wingdings 3" charset="2"/>
              <a:buChar char=""/>
              <a:defRPr/>
            </a:pPr>
            <a:r>
              <a:rPr lang="en-US" altLang="zh-CN" dirty="0">
                <a:solidFill>
                  <a:schemeClr val="tx1">
                    <a:lumMod val="75000"/>
                    <a:lumOff val="25000"/>
                  </a:schemeClr>
                </a:solidFill>
              </a:rPr>
              <a:t>line(X,Y)</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line(X,Y,Z)</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line(X,Y,Z,'</a:t>
            </a:r>
            <a:r>
              <a:rPr lang="en-US" altLang="zh-CN" dirty="0" err="1">
                <a:solidFill>
                  <a:schemeClr val="tx1">
                    <a:lumMod val="75000"/>
                    <a:lumOff val="25000"/>
                  </a:schemeClr>
                </a:solidFill>
              </a:rPr>
              <a:t>PropertyName</a:t>
            </a:r>
            <a:r>
              <a:rPr lang="en-US" altLang="zh-CN" dirty="0">
                <a:solidFill>
                  <a:schemeClr val="tx1">
                    <a:lumMod val="75000"/>
                    <a:lumOff val="25000"/>
                  </a:schemeClr>
                </a:solidFill>
              </a:rPr>
              <a:t>',</a:t>
            </a:r>
            <a:r>
              <a:rPr lang="en-US" altLang="zh-CN" dirty="0" err="1">
                <a:solidFill>
                  <a:schemeClr val="tx1">
                    <a:lumMod val="75000"/>
                    <a:lumOff val="25000"/>
                  </a:schemeClr>
                </a:solidFill>
              </a:rPr>
              <a:t>PropertyValue</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line('</a:t>
            </a:r>
            <a:r>
              <a:rPr lang="en-US" altLang="zh-CN" dirty="0" err="1">
                <a:solidFill>
                  <a:schemeClr val="tx1">
                    <a:lumMod val="75000"/>
                    <a:lumOff val="25000"/>
                  </a:schemeClr>
                </a:solidFill>
              </a:rPr>
              <a:t>PropertyName</a:t>
            </a:r>
            <a:r>
              <a:rPr lang="en-US" altLang="zh-CN" dirty="0">
                <a:solidFill>
                  <a:schemeClr val="tx1">
                    <a:lumMod val="75000"/>
                    <a:lumOff val="25000"/>
                  </a:schemeClr>
                </a:solidFill>
              </a:rPr>
              <a:t>',</a:t>
            </a:r>
            <a:r>
              <a:rPr lang="en-US" altLang="zh-CN" dirty="0" err="1">
                <a:solidFill>
                  <a:schemeClr val="tx1">
                    <a:lumMod val="75000"/>
                    <a:lumOff val="25000"/>
                  </a:schemeClr>
                </a:solidFill>
              </a:rPr>
              <a:t>PropertyValue</a:t>
            </a:r>
            <a:r>
              <a:rPr lang="en-US" altLang="zh-CN" dirty="0">
                <a:solidFill>
                  <a:schemeClr val="tx1">
                    <a:lumMod val="75000"/>
                    <a:lumOff val="25000"/>
                  </a:schemeClr>
                </a:solidFill>
              </a:rPr>
              <a:t>,...) low-level-PN/PV pairs only</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 = line(...)</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其中</a:t>
            </a:r>
            <a:r>
              <a:rPr lang="en-US" altLang="zh-CN" dirty="0">
                <a:solidFill>
                  <a:schemeClr val="tx1">
                    <a:lumMod val="75000"/>
                    <a:lumOff val="25000"/>
                  </a:schemeClr>
                </a:solidFill>
              </a:rPr>
              <a:t>X</a:t>
            </a:r>
            <a:r>
              <a:rPr lang="zh-CN" altLang="zh-CN" dirty="0">
                <a:solidFill>
                  <a:schemeClr val="tx1">
                    <a:lumMod val="75000"/>
                    <a:lumOff val="25000"/>
                  </a:schemeClr>
                </a:solidFill>
              </a:rPr>
              <a:t>，</a:t>
            </a:r>
            <a:r>
              <a:rPr lang="en-US" altLang="zh-CN" dirty="0">
                <a:solidFill>
                  <a:schemeClr val="tx1">
                    <a:lumMod val="75000"/>
                    <a:lumOff val="25000"/>
                  </a:schemeClr>
                </a:solidFill>
              </a:rPr>
              <a:t>Y</a:t>
            </a:r>
            <a:r>
              <a:rPr lang="zh-CN" altLang="zh-CN" dirty="0">
                <a:solidFill>
                  <a:schemeClr val="tx1">
                    <a:lumMod val="75000"/>
                    <a:lumOff val="25000"/>
                  </a:schemeClr>
                </a:solidFill>
              </a:rPr>
              <a:t>都是一维数组，</a:t>
            </a:r>
            <a:r>
              <a:rPr lang="en-US" altLang="zh-CN" dirty="0">
                <a:solidFill>
                  <a:schemeClr val="tx1">
                    <a:lumMod val="75000"/>
                    <a:lumOff val="25000"/>
                  </a:schemeClr>
                </a:solidFill>
              </a:rPr>
              <a:t>line(X,Y)</a:t>
            </a:r>
            <a:r>
              <a:rPr lang="zh-CN" altLang="zh-CN" dirty="0">
                <a:solidFill>
                  <a:schemeClr val="tx1">
                    <a:lumMod val="75000"/>
                    <a:lumOff val="25000"/>
                  </a:schemeClr>
                </a:solidFill>
              </a:rPr>
              <a:t>能够把</a:t>
            </a:r>
            <a:r>
              <a:rPr lang="en-US" altLang="zh-CN" dirty="0">
                <a:solidFill>
                  <a:schemeClr val="tx1">
                    <a:lumMod val="75000"/>
                    <a:lumOff val="25000"/>
                  </a:schemeClr>
                </a:solidFill>
              </a:rPr>
              <a:t>(X(</a:t>
            </a:r>
            <a:r>
              <a:rPr lang="en-US" altLang="zh-CN" dirty="0" err="1">
                <a:solidFill>
                  <a:schemeClr val="tx1">
                    <a:lumMod val="75000"/>
                    <a:lumOff val="25000"/>
                  </a:schemeClr>
                </a:solidFill>
              </a:rPr>
              <a:t>i</a:t>
            </a:r>
            <a:r>
              <a:rPr lang="en-US" altLang="zh-CN" dirty="0">
                <a:solidFill>
                  <a:schemeClr val="tx1">
                    <a:lumMod val="75000"/>
                    <a:lumOff val="25000"/>
                  </a:schemeClr>
                </a:solidFill>
              </a:rPr>
              <a:t>),Y(</a:t>
            </a:r>
            <a:r>
              <a:rPr lang="en-US" altLang="zh-CN" dirty="0" err="1">
                <a:solidFill>
                  <a:schemeClr val="tx1">
                    <a:lumMod val="75000"/>
                    <a:lumOff val="25000"/>
                  </a:schemeClr>
                </a:solidFill>
              </a:rPr>
              <a:t>i</a:t>
            </a:r>
            <a:r>
              <a:rPr lang="en-US" altLang="zh-CN" dirty="0">
                <a:solidFill>
                  <a:schemeClr val="tx1">
                    <a:lumMod val="75000"/>
                    <a:lumOff val="25000"/>
                  </a:schemeClr>
                </a:solidFill>
              </a:rPr>
              <a:t>))</a:t>
            </a:r>
            <a:r>
              <a:rPr lang="zh-CN" altLang="zh-CN" dirty="0">
                <a:solidFill>
                  <a:schemeClr val="tx1">
                    <a:lumMod val="75000"/>
                    <a:lumOff val="25000"/>
                  </a:schemeClr>
                </a:solidFill>
              </a:rPr>
              <a:t>代表的各点用线段顺次连接起来，从而绘制出一条折线。</a:t>
            </a:r>
          </a:p>
          <a:p>
            <a:pPr fontAlgn="auto">
              <a:spcAft>
                <a:spcPts val="0"/>
              </a:spcAft>
              <a:buFont typeface="Wingdings 3" charset="2"/>
              <a:buChar char=""/>
              <a:defRPr/>
            </a:pPr>
            <a:r>
              <a:rPr lang="en-US" altLang="zh-CN" dirty="0">
                <a:solidFill>
                  <a:schemeClr val="tx1">
                    <a:lumMod val="75000"/>
                    <a:lumOff val="25000"/>
                  </a:schemeClr>
                </a:solidFill>
              </a:rPr>
              <a:t>line</a:t>
            </a:r>
            <a:r>
              <a:rPr lang="zh-CN" altLang="zh-CN" dirty="0">
                <a:solidFill>
                  <a:schemeClr val="tx1">
                    <a:lumMod val="75000"/>
                    <a:lumOff val="25000"/>
                  </a:schemeClr>
                </a:solidFill>
              </a:rPr>
              <a:t>函数的描述：</a:t>
            </a:r>
          </a:p>
          <a:p>
            <a:pPr fontAlgn="auto">
              <a:spcAft>
                <a:spcPts val="0"/>
              </a:spcAft>
              <a:buFont typeface="Wingdings 3" charset="2"/>
              <a:buChar char=""/>
              <a:defRPr/>
            </a:pPr>
            <a:r>
              <a:rPr lang="en-US" altLang="zh-CN" dirty="0">
                <a:solidFill>
                  <a:schemeClr val="tx1">
                    <a:lumMod val="75000"/>
                    <a:lumOff val="25000"/>
                  </a:schemeClr>
                </a:solidFill>
              </a:rPr>
              <a:t>line</a:t>
            </a:r>
            <a:r>
              <a:rPr lang="zh-CN" altLang="zh-CN" dirty="0">
                <a:solidFill>
                  <a:schemeClr val="tx1">
                    <a:lumMod val="75000"/>
                    <a:lumOff val="25000"/>
                  </a:schemeClr>
                </a:solidFill>
              </a:rPr>
              <a:t>是在现有轴上创建一个直线对象，你可以定义颜色、宽度、直线类型、标记类型以及其它的一些特征。直线函数有两种形式：</a:t>
            </a:r>
            <a:r>
              <a:rPr lang="en-US" altLang="zh-CN" dirty="0">
                <a:solidFill>
                  <a:schemeClr val="tx1">
                    <a:lumMod val="75000"/>
                    <a:lumOff val="25000"/>
                  </a:schemeClr>
                </a:solidFill>
              </a:rPr>
              <a:t>1)</a:t>
            </a:r>
            <a:r>
              <a:rPr lang="zh-CN" altLang="zh-CN" dirty="0">
                <a:solidFill>
                  <a:schemeClr val="tx1">
                    <a:lumMod val="75000"/>
                    <a:lumOff val="25000"/>
                  </a:schemeClr>
                </a:solidFill>
              </a:rPr>
              <a:t>当你使用非正式语法定义矩阵坐标数据时，自动颜色和直线类型循环；</a:t>
            </a:r>
            <a:r>
              <a:rPr lang="en-US" altLang="zh-CN" dirty="0">
                <a:solidFill>
                  <a:schemeClr val="tx1">
                    <a:lumMod val="75000"/>
                    <a:lumOff val="25000"/>
                  </a:schemeClr>
                </a:solidFill>
              </a:rPr>
              <a:t>2)</a:t>
            </a:r>
            <a:r>
              <a:rPr lang="zh-CN" altLang="zh-CN" dirty="0">
                <a:solidFill>
                  <a:schemeClr val="tx1">
                    <a:lumMod val="75000"/>
                    <a:lumOff val="25000"/>
                  </a:schemeClr>
                </a:solidFill>
              </a:rPr>
              <a:t>当你仅仅调用带有属性名</a:t>
            </a:r>
            <a:r>
              <a:rPr lang="en-US" altLang="zh-CN" dirty="0">
                <a:solidFill>
                  <a:schemeClr val="tx1">
                    <a:lumMod val="75000"/>
                    <a:lumOff val="25000"/>
                  </a:schemeClr>
                </a:solidFill>
              </a:rPr>
              <a:t>/</a:t>
            </a:r>
            <a:r>
              <a:rPr lang="zh-CN" altLang="zh-CN" dirty="0">
                <a:solidFill>
                  <a:schemeClr val="tx1">
                    <a:lumMod val="75000"/>
                    <a:lumOff val="25000"/>
                  </a:schemeClr>
                </a:solidFill>
              </a:rPr>
              <a:t>属性值的直线函数。</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内容占位符 2"/>
          <p:cNvSpPr>
            <a:spLocks noGrp="1"/>
          </p:cNvSpPr>
          <p:nvPr>
            <p:ph idx="1"/>
          </p:nvPr>
        </p:nvSpPr>
        <p:spPr>
          <a:xfrm>
            <a:off x="977900" y="647700"/>
            <a:ext cx="8597900" cy="5140325"/>
          </a:xfrm>
        </p:spPr>
        <p:txBody>
          <a:bodyPr/>
          <a:lstStyle/>
          <a:p>
            <a:r>
              <a:rPr lang="zh-CN" altLang="zh-CN" smtClean="0"/>
              <a:t>【例</a:t>
            </a:r>
            <a:r>
              <a:rPr lang="en-US" altLang="zh-CN" smtClean="0"/>
              <a:t>4-40</a:t>
            </a:r>
            <a:r>
              <a:rPr lang="zh-CN" altLang="zh-CN" smtClean="0"/>
              <a:t>】</a:t>
            </a:r>
            <a:r>
              <a:rPr lang="en-US" altLang="zh-CN" smtClean="0"/>
              <a:t>hidden</a:t>
            </a:r>
            <a:r>
              <a:rPr lang="zh-CN" altLang="zh-CN" smtClean="0"/>
              <a:t>函数举例</a:t>
            </a:r>
          </a:p>
          <a:p>
            <a:r>
              <a:rPr lang="en-US" altLang="zh-CN" smtClean="0"/>
              <a:t>&gt;&gt;mesh(peaks)</a:t>
            </a:r>
            <a:endParaRPr lang="zh-CN" altLang="zh-CN" smtClean="0"/>
          </a:p>
          <a:p>
            <a:r>
              <a:rPr lang="en-US" altLang="zh-CN" smtClean="0"/>
              <a:t>&gt;&gt;hidden off</a:t>
            </a:r>
            <a:endParaRPr lang="zh-CN" altLang="zh-CN" smtClean="0"/>
          </a:p>
          <a:p>
            <a:r>
              <a:rPr lang="zh-CN" altLang="zh-CN" smtClean="0"/>
              <a:t>图形结果为图</a:t>
            </a:r>
            <a:r>
              <a:rPr lang="en-US" altLang="zh-CN" smtClean="0"/>
              <a:t>4-40</a:t>
            </a:r>
            <a:r>
              <a:rPr lang="zh-CN" altLang="zh-CN" smtClean="0"/>
              <a:t>。</a:t>
            </a:r>
          </a:p>
          <a:p>
            <a:endParaRPr lang="zh-CN" altLang="en-US" smtClean="0"/>
          </a:p>
        </p:txBody>
      </p:sp>
      <p:pic>
        <p:nvPicPr>
          <p:cNvPr id="59394" name="图片 3" descr="untitled"/>
          <p:cNvPicPr>
            <a:picLocks noChangeAspect="1" noChangeArrowheads="1"/>
          </p:cNvPicPr>
          <p:nvPr/>
        </p:nvPicPr>
        <p:blipFill>
          <a:blip r:embed="rId2"/>
          <a:srcRect t="1718" b="6346"/>
          <a:stretch>
            <a:fillRect/>
          </a:stretch>
        </p:blipFill>
        <p:spPr bwMode="auto">
          <a:xfrm>
            <a:off x="5276850" y="481013"/>
            <a:ext cx="4337050" cy="2825750"/>
          </a:xfrm>
          <a:prstGeom prst="rect">
            <a:avLst/>
          </a:prstGeom>
          <a:noFill/>
          <a:ln w="9525">
            <a:noFill/>
            <a:miter lim="800000"/>
            <a:headEnd/>
            <a:tailEnd/>
          </a:ln>
        </p:spPr>
      </p:pic>
      <p:sp>
        <p:nvSpPr>
          <p:cNvPr id="59395" name="文本框 4"/>
          <p:cNvSpPr txBox="1">
            <a:spLocks noChangeArrowheads="1"/>
          </p:cNvSpPr>
          <p:nvPr/>
        </p:nvSpPr>
        <p:spPr bwMode="auto">
          <a:xfrm>
            <a:off x="4864100" y="3721100"/>
            <a:ext cx="2984500" cy="646113"/>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4-40 hidden</a:t>
            </a:r>
            <a:r>
              <a:rPr lang="zh-CN" altLang="zh-CN">
                <a:latin typeface="Trebuchet MS" pitchFamily="34" charset="0"/>
                <a:ea typeface="华文新魏" pitchFamily="2" charset="-122"/>
              </a:rPr>
              <a:t>函数举例</a:t>
            </a:r>
          </a:p>
          <a:p>
            <a:endParaRPr lang="zh-CN" altLang="en-US">
              <a:latin typeface="Trebuchet MS" pitchFamily="34" charset="0"/>
              <a:ea typeface="华文新魏"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2"/>
          <p:cNvSpPr>
            <a:spLocks noGrp="1"/>
          </p:cNvSpPr>
          <p:nvPr>
            <p:ph idx="1"/>
          </p:nvPr>
        </p:nvSpPr>
        <p:spPr>
          <a:xfrm>
            <a:off x="614363" y="992188"/>
            <a:ext cx="8596312" cy="3881437"/>
          </a:xfrm>
        </p:spPr>
        <p:txBody>
          <a:bodyPr/>
          <a:lstStyle/>
          <a:p>
            <a:r>
              <a:rPr lang="en-US" altLang="zh-CN" smtClean="0"/>
              <a:t>3. shading</a:t>
            </a:r>
            <a:endParaRPr lang="zh-CN" altLang="zh-CN" smtClean="0"/>
          </a:p>
          <a:p>
            <a:r>
              <a:rPr lang="zh-CN" altLang="zh-CN" smtClean="0"/>
              <a:t>功能：设置颜色色调属性。该命令控制曲面与补片等的图形对象的颜色色调。同时设置当前坐标轴中的所有曲面与补片图形对象的属性</a:t>
            </a:r>
            <a:r>
              <a:rPr lang="en-US" altLang="zh-CN" smtClean="0"/>
              <a:t>EdgeColor</a:t>
            </a:r>
            <a:r>
              <a:rPr lang="zh-CN" altLang="zh-CN" smtClean="0"/>
              <a:t>与</a:t>
            </a:r>
            <a:r>
              <a:rPr lang="en-US" altLang="zh-CN" smtClean="0"/>
              <a:t>FaceColor</a:t>
            </a:r>
            <a:r>
              <a:rPr lang="zh-CN" altLang="zh-CN" smtClean="0"/>
              <a:t>。命令</a:t>
            </a:r>
            <a:r>
              <a:rPr lang="en-US" altLang="zh-CN" smtClean="0"/>
              <a:t>shading</a:t>
            </a:r>
            <a:r>
              <a:rPr lang="zh-CN" altLang="zh-CN" smtClean="0"/>
              <a:t>设置恰当的属性值，这取决于曲面或补片对象是表现网格图或实曲面。</a:t>
            </a:r>
          </a:p>
          <a:p>
            <a:r>
              <a:rPr lang="zh-CN" altLang="zh-CN" smtClean="0"/>
              <a:t>用法：</a:t>
            </a:r>
            <a:r>
              <a:rPr lang="en-US" altLang="zh-CN" smtClean="0"/>
              <a:t>shading flat </a:t>
            </a:r>
            <a:r>
              <a:rPr lang="zh-CN" altLang="zh-CN" smtClean="0"/>
              <a:t>使网格图上的每一线段与每一小面有一相同颜色，该颜色由线段的末端的端点颜色确定；或由小面的、有小型的下标或索引的四个角的颜色确定。</a:t>
            </a:r>
            <a:r>
              <a:rPr lang="en-US" altLang="zh-CN" smtClean="0"/>
              <a:t> shading faceted </a:t>
            </a:r>
            <a:r>
              <a:rPr lang="zh-CN" altLang="zh-CN" smtClean="0"/>
              <a:t>带重叠的黑色网格线的平面色调模式。这是缺省的色调模式。</a:t>
            </a:r>
            <a:r>
              <a:rPr lang="en-US" altLang="zh-CN" smtClean="0"/>
              <a:t>shading interp </a:t>
            </a:r>
            <a:r>
              <a:rPr lang="zh-CN" altLang="zh-CN" smtClean="0"/>
              <a:t>在每一线段与曲面上显示不同的颜色，该颜色为通过在每一线段两边的、或者为不同小曲面之间的色图的索引或真颜色进行内插值得到的颜色。</a:t>
            </a:r>
          </a:p>
          <a:p>
            <a:endParaRPr lang="zh-CN" alt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内容占位符 2"/>
          <p:cNvSpPr>
            <a:spLocks noGrp="1"/>
          </p:cNvSpPr>
          <p:nvPr>
            <p:ph idx="1"/>
          </p:nvPr>
        </p:nvSpPr>
        <p:spPr>
          <a:xfrm>
            <a:off x="515938" y="406400"/>
            <a:ext cx="10698162" cy="6273800"/>
          </a:xfrm>
        </p:spPr>
        <p:txBody>
          <a:bodyPr/>
          <a:lstStyle/>
          <a:p>
            <a:r>
              <a:rPr lang="en-US" altLang="zh-CN" smtClean="0"/>
              <a:t>4. caxis</a:t>
            </a:r>
            <a:endParaRPr lang="zh-CN" altLang="zh-CN" smtClean="0"/>
          </a:p>
          <a:p>
            <a:r>
              <a:rPr lang="zh-CN" altLang="zh-CN" smtClean="0"/>
              <a:t>功能：颜色坐标轴刻度。命令</a:t>
            </a:r>
            <a:r>
              <a:rPr lang="en-US" altLang="zh-CN" smtClean="0"/>
              <a:t>caxis</a:t>
            </a:r>
            <a:r>
              <a:rPr lang="zh-CN" altLang="zh-CN" smtClean="0"/>
              <a:t>控制着对应色图的数据值的映射图。它影响下面对象之一的、用带索引的颜色数据</a:t>
            </a:r>
            <a:r>
              <a:rPr lang="en-US" altLang="zh-CN" smtClean="0"/>
              <a:t>(CData)</a:t>
            </a:r>
            <a:r>
              <a:rPr lang="zh-CN" altLang="zh-CN" smtClean="0"/>
              <a:t>与颜色数据映射</a:t>
            </a:r>
            <a:r>
              <a:rPr lang="en-US" altLang="zh-CN" smtClean="0"/>
              <a:t>(CDataMapping)</a:t>
            </a:r>
            <a:r>
              <a:rPr lang="zh-CN" altLang="zh-CN" smtClean="0"/>
              <a:t>控制的刻度的图形对象</a:t>
            </a:r>
            <a:r>
              <a:rPr lang="en-US" altLang="zh-CN" smtClean="0"/>
              <a:t>surface</a:t>
            </a:r>
            <a:r>
              <a:rPr lang="zh-CN" altLang="zh-CN" smtClean="0"/>
              <a:t>、</a:t>
            </a:r>
            <a:r>
              <a:rPr lang="en-US" altLang="zh-CN" smtClean="0"/>
              <a:t>patches</a:t>
            </a:r>
            <a:r>
              <a:rPr lang="zh-CN" altLang="zh-CN" smtClean="0"/>
              <a:t>与</a:t>
            </a:r>
            <a:r>
              <a:rPr lang="en-US" altLang="zh-CN" smtClean="0"/>
              <a:t>images</a:t>
            </a:r>
            <a:r>
              <a:rPr lang="zh-CN" altLang="zh-CN" smtClean="0"/>
              <a:t>；它没有影响带用颜色数据</a:t>
            </a:r>
            <a:r>
              <a:rPr lang="en-US" altLang="zh-CN" smtClean="0"/>
              <a:t>(CData)</a:t>
            </a:r>
            <a:r>
              <a:rPr lang="zh-CN" altLang="zh-CN" smtClean="0"/>
              <a:t>或颜色数据映射</a:t>
            </a:r>
            <a:r>
              <a:rPr lang="en-US" altLang="zh-CN" smtClean="0"/>
              <a:t>(CDataMapping)</a:t>
            </a:r>
            <a:r>
              <a:rPr lang="zh-CN" altLang="zh-CN" smtClean="0"/>
              <a:t>直接设置的颜色的图形对象</a:t>
            </a:r>
            <a:r>
              <a:rPr lang="en-US" altLang="zh-CN" smtClean="0"/>
              <a:t>surface</a:t>
            </a:r>
            <a:r>
              <a:rPr lang="zh-CN" altLang="zh-CN" smtClean="0"/>
              <a:t>、</a:t>
            </a:r>
            <a:r>
              <a:rPr lang="en-US" altLang="zh-CN" smtClean="0"/>
              <a:t>images</a:t>
            </a:r>
            <a:r>
              <a:rPr lang="zh-CN" altLang="zh-CN" smtClean="0"/>
              <a:t>或</a:t>
            </a:r>
            <a:r>
              <a:rPr lang="en-US" altLang="zh-CN" smtClean="0"/>
              <a:t>patches</a:t>
            </a:r>
            <a:r>
              <a:rPr lang="zh-CN" altLang="zh-CN" smtClean="0"/>
              <a:t>。该命令还改变坐标轴图形对象的属性</a:t>
            </a:r>
            <a:r>
              <a:rPr lang="en-US" altLang="zh-CN" smtClean="0"/>
              <a:t>Clim</a:t>
            </a:r>
            <a:r>
              <a:rPr lang="zh-CN" altLang="zh-CN" smtClean="0"/>
              <a:t>与</a:t>
            </a:r>
            <a:r>
              <a:rPr lang="en-US" altLang="zh-CN" smtClean="0"/>
              <a:t>ClimMode</a:t>
            </a:r>
            <a:r>
              <a:rPr lang="zh-CN" altLang="zh-CN" smtClean="0"/>
              <a:t>。</a:t>
            </a:r>
          </a:p>
          <a:p>
            <a:r>
              <a:rPr lang="zh-CN" altLang="zh-CN" smtClean="0"/>
              <a:t>用法：</a:t>
            </a:r>
            <a:r>
              <a:rPr lang="en-US" altLang="zh-CN" smtClean="0"/>
              <a:t>caxis([cmin cmax]) </a:t>
            </a:r>
            <a:r>
              <a:rPr lang="zh-CN" altLang="zh-CN" smtClean="0"/>
              <a:t>用指定的最大值与最小值设置颜色范围。数据值中小于</a:t>
            </a:r>
            <a:r>
              <a:rPr lang="en-US" altLang="zh-CN" smtClean="0"/>
              <a:t>cmin</a:t>
            </a:r>
            <a:r>
              <a:rPr lang="zh-CN" altLang="zh-CN" smtClean="0"/>
              <a:t>或大于</a:t>
            </a:r>
            <a:r>
              <a:rPr lang="en-US" altLang="zh-CN" smtClean="0"/>
              <a:t>cmax</a:t>
            </a:r>
            <a:r>
              <a:rPr lang="zh-CN" altLang="zh-CN" smtClean="0"/>
              <a:t>的，将分别地映射于</a:t>
            </a:r>
            <a:r>
              <a:rPr lang="en-US" altLang="zh-CN" smtClean="0"/>
              <a:t>cmin</a:t>
            </a:r>
            <a:r>
              <a:rPr lang="zh-CN" altLang="zh-CN" smtClean="0"/>
              <a:t>与</a:t>
            </a:r>
            <a:r>
              <a:rPr lang="en-US" altLang="zh-CN" smtClean="0"/>
              <a:t>cmax</a:t>
            </a:r>
            <a:r>
              <a:rPr lang="zh-CN" altLang="zh-CN" smtClean="0"/>
              <a:t>；处于</a:t>
            </a:r>
            <a:r>
              <a:rPr lang="en-US" altLang="zh-CN" smtClean="0"/>
              <a:t>cmin</a:t>
            </a:r>
            <a:r>
              <a:rPr lang="zh-CN" altLang="zh-CN" smtClean="0"/>
              <a:t>与</a:t>
            </a:r>
            <a:r>
              <a:rPr lang="en-US" altLang="zh-CN" smtClean="0"/>
              <a:t>cmax</a:t>
            </a:r>
            <a:r>
              <a:rPr lang="zh-CN" altLang="zh-CN" smtClean="0"/>
              <a:t>之间的数据将线性地映射于当前色图。</a:t>
            </a:r>
          </a:p>
          <a:p>
            <a:r>
              <a:rPr lang="en-US" altLang="zh-CN" smtClean="0"/>
              <a:t>caxis auto </a:t>
            </a:r>
            <a:r>
              <a:rPr lang="zh-CN" altLang="zh-CN" smtClean="0"/>
              <a:t>让系统自动地计算数据的最大值与最小值对应的颜色范围。这是系统的缺省动作。数据中的正无穷大</a:t>
            </a:r>
            <a:r>
              <a:rPr lang="en-US" altLang="zh-CN" smtClean="0"/>
              <a:t>(Inf)</a:t>
            </a:r>
            <a:r>
              <a:rPr lang="zh-CN" altLang="zh-CN" smtClean="0"/>
              <a:t>对应于最大颜色值；负无穷大</a:t>
            </a:r>
            <a:r>
              <a:rPr lang="en-US" altLang="zh-CN" smtClean="0"/>
              <a:t>(-Inf)</a:t>
            </a:r>
            <a:r>
              <a:rPr lang="zh-CN" altLang="zh-CN" smtClean="0"/>
              <a:t>对应于最小颜色值；带颜色值设置为</a:t>
            </a:r>
            <a:r>
              <a:rPr lang="en-US" altLang="zh-CN" smtClean="0"/>
              <a:t>NaN</a:t>
            </a:r>
            <a:r>
              <a:rPr lang="zh-CN" altLang="zh-CN" smtClean="0"/>
              <a:t>的面或者边界将不显示。颜色坐标轴刻度工作原理：</a:t>
            </a:r>
          </a:p>
          <a:p>
            <a:r>
              <a:rPr lang="zh-CN" altLang="zh-CN" smtClean="0"/>
              <a:t>使用带索引的颜色数据</a:t>
            </a:r>
            <a:r>
              <a:rPr lang="en-US" altLang="zh-CN" smtClean="0"/>
              <a:t>(Cdata)</a:t>
            </a:r>
            <a:r>
              <a:rPr lang="zh-CN" altLang="zh-CN" smtClean="0"/>
              <a:t>与颜色数据映射</a:t>
            </a:r>
            <a:r>
              <a:rPr lang="en-US" altLang="zh-CN" smtClean="0"/>
              <a:t>(CdataMapping)</a:t>
            </a:r>
            <a:r>
              <a:rPr lang="zh-CN" altLang="zh-CN" smtClean="0"/>
              <a:t>的图形对象</a:t>
            </a:r>
            <a:r>
              <a:rPr lang="en-US" altLang="zh-CN" smtClean="0"/>
              <a:t>surface</a:t>
            </a:r>
            <a:r>
              <a:rPr lang="zh-CN" altLang="zh-CN" smtClean="0"/>
              <a:t>、</a:t>
            </a:r>
            <a:r>
              <a:rPr lang="en-US" altLang="zh-CN" smtClean="0"/>
              <a:t>patch</a:t>
            </a:r>
            <a:r>
              <a:rPr lang="zh-CN" altLang="zh-CN" smtClean="0"/>
              <a:t>与</a:t>
            </a:r>
            <a:r>
              <a:rPr lang="en-US" altLang="zh-CN" smtClean="0"/>
              <a:t>image</a:t>
            </a:r>
            <a:r>
              <a:rPr lang="zh-CN" altLang="zh-CN" smtClean="0"/>
              <a:t>将设置成刻度化的，在每次图形渲染时，将映射颜色数据值为当前图形的颜色。当颜色数据值等于或小于</a:t>
            </a:r>
            <a:r>
              <a:rPr lang="en-US" altLang="zh-CN" smtClean="0"/>
              <a:t>cmin</a:t>
            </a:r>
            <a:r>
              <a:rPr lang="zh-CN" altLang="zh-CN" smtClean="0"/>
              <a:t>时，将它映射为当前色图中的第一个颜色；当颜色数据值等于或大于</a:t>
            </a:r>
            <a:r>
              <a:rPr lang="en-US" altLang="zh-CN" smtClean="0"/>
              <a:t>cmax</a:t>
            </a:r>
            <a:r>
              <a:rPr lang="zh-CN" altLang="zh-CN" smtClean="0"/>
              <a:t>时，将它映射为当前色图中的最后一个颜色；对于处于</a:t>
            </a:r>
            <a:r>
              <a:rPr lang="en-US" altLang="zh-CN" smtClean="0"/>
              <a:t>cmin</a:t>
            </a:r>
            <a:r>
              <a:rPr lang="zh-CN" altLang="zh-CN" smtClean="0"/>
              <a:t>与</a:t>
            </a:r>
            <a:r>
              <a:rPr lang="en-US" altLang="zh-CN" smtClean="0"/>
              <a:t>cmax</a:t>
            </a:r>
            <a:r>
              <a:rPr lang="zh-CN" altLang="zh-CN" smtClean="0"/>
              <a:t>之间的颜色数据</a:t>
            </a:r>
            <a:r>
              <a:rPr lang="en-US" altLang="zh-CN" smtClean="0"/>
              <a:t>(</a:t>
            </a:r>
            <a:r>
              <a:rPr lang="zh-CN" altLang="zh-CN" smtClean="0"/>
              <a:t>例如</a:t>
            </a:r>
            <a:r>
              <a:rPr lang="en-US" altLang="zh-CN" smtClean="0"/>
              <a:t>c)</a:t>
            </a:r>
            <a:r>
              <a:rPr lang="zh-CN" altLang="zh-CN" smtClean="0"/>
              <a:t>，系统将执行下列线性转换，以获得对应当前色图</a:t>
            </a:r>
            <a:r>
              <a:rPr lang="en-US" altLang="zh-CN" smtClean="0"/>
              <a:t>(</a:t>
            </a:r>
            <a:r>
              <a:rPr lang="zh-CN" altLang="zh-CN" smtClean="0"/>
              <a:t>它的长度为</a:t>
            </a:r>
            <a:r>
              <a:rPr lang="en-US" altLang="zh-CN" smtClean="0"/>
              <a:t>m)</a:t>
            </a:r>
            <a:r>
              <a:rPr lang="zh-CN" altLang="zh-CN" smtClean="0"/>
              <a:t>中的颜色的索引</a:t>
            </a:r>
            <a:r>
              <a:rPr lang="en-US" altLang="zh-CN" smtClean="0"/>
              <a:t>(</a:t>
            </a:r>
            <a:r>
              <a:rPr lang="zh-CN" altLang="zh-CN" smtClean="0"/>
              <a:t>当前色图的行指标</a:t>
            </a:r>
            <a:r>
              <a:rPr lang="en-US" altLang="zh-CN" smtClean="0"/>
              <a:t>index)</a:t>
            </a:r>
            <a:r>
              <a:rPr lang="zh-CN" altLang="zh-CN" smtClean="0"/>
              <a:t>：</a:t>
            </a:r>
            <a:r>
              <a:rPr lang="en-US" altLang="zh-CN" smtClean="0"/>
              <a:t>index = fix((C-min)/(cmax-cmin)*m)+1</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内容占位符 2"/>
          <p:cNvSpPr>
            <a:spLocks noGrp="1"/>
          </p:cNvSpPr>
          <p:nvPr>
            <p:ph idx="1"/>
          </p:nvPr>
        </p:nvSpPr>
        <p:spPr>
          <a:xfrm>
            <a:off x="652463" y="622300"/>
            <a:ext cx="9672637" cy="5407025"/>
          </a:xfrm>
        </p:spPr>
        <p:txBody>
          <a:bodyPr/>
          <a:lstStyle/>
          <a:p>
            <a:r>
              <a:rPr lang="en-US" altLang="zh-CN" smtClean="0"/>
              <a:t>5. view</a:t>
            </a:r>
            <a:endParaRPr lang="zh-CN" altLang="zh-CN" smtClean="0"/>
          </a:p>
          <a:p>
            <a:r>
              <a:rPr lang="zh-CN" altLang="zh-CN" smtClean="0"/>
              <a:t>功能：指定立体图形的观察点。观察者</a:t>
            </a:r>
            <a:r>
              <a:rPr lang="en-US" altLang="zh-CN" smtClean="0"/>
              <a:t>(</a:t>
            </a:r>
            <a:r>
              <a:rPr lang="zh-CN" altLang="zh-CN" smtClean="0"/>
              <a:t>观察点</a:t>
            </a:r>
            <a:r>
              <a:rPr lang="en-US" altLang="zh-CN" smtClean="0"/>
              <a:t>)</a:t>
            </a:r>
            <a:r>
              <a:rPr lang="zh-CN" altLang="zh-CN" smtClean="0"/>
              <a:t>的位置决定了坐标轴的方向。用户可以用方位角</a:t>
            </a:r>
            <a:r>
              <a:rPr lang="en-US" altLang="zh-CN" smtClean="0"/>
              <a:t>(azimuth)</a:t>
            </a:r>
            <a:r>
              <a:rPr lang="zh-CN" altLang="zh-CN" smtClean="0"/>
              <a:t>和仰角</a:t>
            </a:r>
            <a:r>
              <a:rPr lang="en-US" altLang="zh-CN" smtClean="0"/>
              <a:t>(elevation)</a:t>
            </a:r>
            <a:r>
              <a:rPr lang="zh-CN" altLang="zh-CN" smtClean="0"/>
              <a:t>一起，或者用空间中的一点来确定观察点的位置。</a:t>
            </a:r>
          </a:p>
          <a:p>
            <a:r>
              <a:rPr lang="zh-CN" altLang="zh-CN" smtClean="0"/>
              <a:t>用法：</a:t>
            </a:r>
            <a:r>
              <a:rPr lang="en-US" altLang="zh-CN" smtClean="0"/>
              <a:t>view(az,el)</a:t>
            </a:r>
            <a:r>
              <a:rPr lang="zh-CN" altLang="zh-CN" smtClean="0"/>
              <a:t>、</a:t>
            </a:r>
            <a:r>
              <a:rPr lang="en-US" altLang="zh-CN" smtClean="0"/>
              <a:t>view([az,el]) </a:t>
            </a:r>
            <a:r>
              <a:rPr lang="zh-CN" altLang="zh-CN" smtClean="0"/>
              <a:t>给三维空间图形设置观察点的方位角。方位角</a:t>
            </a:r>
            <a:r>
              <a:rPr lang="en-US" altLang="zh-CN" smtClean="0"/>
              <a:t>az</a:t>
            </a:r>
            <a:r>
              <a:rPr lang="zh-CN" altLang="zh-CN" smtClean="0"/>
              <a:t>与仰角</a:t>
            </a:r>
            <a:r>
              <a:rPr lang="en-US" altLang="zh-CN" smtClean="0"/>
              <a:t>el</a:t>
            </a:r>
            <a:r>
              <a:rPr lang="zh-CN" altLang="zh-CN" smtClean="0"/>
              <a:t>为这两个旋转角度：做一通过视点与</a:t>
            </a:r>
            <a:r>
              <a:rPr lang="en-US" altLang="zh-CN" smtClean="0"/>
              <a:t>z-</a:t>
            </a:r>
            <a:r>
              <a:rPr lang="zh-CN" altLang="zh-CN" smtClean="0"/>
              <a:t>轴的平面，与</a:t>
            </a:r>
            <a:r>
              <a:rPr lang="en-US" altLang="zh-CN" smtClean="0"/>
              <a:t>xy</a:t>
            </a:r>
            <a:r>
              <a:rPr lang="zh-CN" altLang="zh-CN" smtClean="0"/>
              <a:t>平面有一交线，该交线与</a:t>
            </a:r>
            <a:r>
              <a:rPr lang="en-US" altLang="zh-CN" smtClean="0"/>
              <a:t>y-</a:t>
            </a:r>
            <a:r>
              <a:rPr lang="zh-CN" altLang="zh-CN" smtClean="0"/>
              <a:t>轴的反方向的、按逆时针方向</a:t>
            </a:r>
            <a:r>
              <a:rPr lang="en-US" altLang="zh-CN" smtClean="0"/>
              <a:t>(</a:t>
            </a:r>
            <a:r>
              <a:rPr lang="zh-CN" altLang="zh-CN" smtClean="0"/>
              <a:t>从</a:t>
            </a:r>
            <a:r>
              <a:rPr lang="en-US" altLang="zh-CN" smtClean="0"/>
              <a:t>z-</a:t>
            </a:r>
            <a:r>
              <a:rPr lang="zh-CN" altLang="zh-CN" smtClean="0"/>
              <a:t>轴的方向观察</a:t>
            </a:r>
            <a:r>
              <a:rPr lang="en-US" altLang="zh-CN" smtClean="0"/>
              <a:t>)</a:t>
            </a:r>
            <a:r>
              <a:rPr lang="zh-CN" altLang="zh-CN" smtClean="0"/>
              <a:t>计算的、单位为度的夹角，就是观察点的方位角</a:t>
            </a:r>
            <a:r>
              <a:rPr lang="en-US" altLang="zh-CN" smtClean="0"/>
              <a:t>az</a:t>
            </a:r>
            <a:r>
              <a:rPr lang="zh-CN" altLang="zh-CN" smtClean="0"/>
              <a:t>。若角度为负值，则按顺时针方向计算；在通过视点与</a:t>
            </a:r>
            <a:r>
              <a:rPr lang="en-US" altLang="zh-CN" smtClean="0"/>
              <a:t>z-</a:t>
            </a:r>
            <a:r>
              <a:rPr lang="zh-CN" altLang="zh-CN" smtClean="0"/>
              <a:t>轴的平面上，用一直线连接视点与坐标原点，该直线与</a:t>
            </a:r>
            <a:r>
              <a:rPr lang="en-US" altLang="zh-CN" smtClean="0"/>
              <a:t>xy</a:t>
            </a:r>
            <a:r>
              <a:rPr lang="zh-CN" altLang="zh-CN" smtClean="0"/>
              <a:t>平面的夹角就是观察点的仰角</a:t>
            </a:r>
            <a:r>
              <a:rPr lang="en-US" altLang="zh-CN" smtClean="0"/>
              <a:t>el</a:t>
            </a:r>
            <a:r>
              <a:rPr lang="zh-CN" altLang="zh-CN" smtClean="0"/>
              <a:t>。若仰角为负值，则观察点转移到曲面下面。</a:t>
            </a:r>
          </a:p>
          <a:p>
            <a:r>
              <a:rPr lang="en-US" altLang="zh-CN" smtClean="0"/>
              <a:t>view([x,y,z]) </a:t>
            </a:r>
            <a:r>
              <a:rPr lang="zh-CN" altLang="zh-CN" smtClean="0"/>
              <a:t>在笛卡儿坐标系中于点</a:t>
            </a:r>
            <a:r>
              <a:rPr lang="en-US" altLang="zh-CN" smtClean="0"/>
              <a:t>(x,y,z)</a:t>
            </a:r>
            <a:r>
              <a:rPr lang="zh-CN" altLang="zh-CN" smtClean="0"/>
              <a:t>设置视点。</a:t>
            </a:r>
          </a:p>
          <a:p>
            <a:r>
              <a:rPr lang="zh-CN" altLang="zh-CN" smtClean="0"/>
              <a:t>注意：输入参量只能是方括号的向量形式，而非数学中的点的形式。</a:t>
            </a:r>
            <a:r>
              <a:rPr lang="en-US" altLang="zh-CN" smtClean="0"/>
              <a:t>view(2) </a:t>
            </a:r>
            <a:r>
              <a:rPr lang="zh-CN" altLang="zh-CN" smtClean="0"/>
              <a:t>设置缺省的二维形式视点。其中</a:t>
            </a:r>
            <a:r>
              <a:rPr lang="en-US" altLang="zh-CN" smtClean="0"/>
              <a:t>az=0</a:t>
            </a:r>
            <a:r>
              <a:rPr lang="zh-CN" altLang="zh-CN" smtClean="0"/>
              <a:t>，</a:t>
            </a:r>
            <a:r>
              <a:rPr lang="en-US" altLang="zh-CN" smtClean="0"/>
              <a:t>el=90</a:t>
            </a:r>
            <a:r>
              <a:rPr lang="zh-CN" altLang="zh-CN" smtClean="0"/>
              <a:t>，即从</a:t>
            </a:r>
            <a:r>
              <a:rPr lang="en-US" altLang="zh-CN" smtClean="0"/>
              <a:t>z-</a:t>
            </a:r>
            <a:r>
              <a:rPr lang="zh-CN" altLang="zh-CN" smtClean="0"/>
              <a:t>轴上方观看。</a:t>
            </a:r>
            <a:r>
              <a:rPr lang="en-US" altLang="zh-CN" smtClean="0"/>
              <a:t>view(3) </a:t>
            </a:r>
            <a:r>
              <a:rPr lang="zh-CN" altLang="zh-CN" smtClean="0"/>
              <a:t>设置缺省的三维形式视点。其中</a:t>
            </a:r>
            <a:r>
              <a:rPr lang="en-US" altLang="zh-CN" smtClean="0"/>
              <a:t>az=-37.5</a:t>
            </a:r>
            <a:r>
              <a:rPr lang="zh-CN" altLang="zh-CN" smtClean="0"/>
              <a:t>，</a:t>
            </a:r>
            <a:r>
              <a:rPr lang="en-US" altLang="zh-CN" smtClean="0"/>
              <a:t>el=30</a:t>
            </a:r>
            <a:r>
              <a:rPr lang="zh-CN" altLang="zh-CN" smtClean="0"/>
              <a:t>。</a:t>
            </a:r>
            <a:r>
              <a:rPr lang="en-US" altLang="zh-CN" smtClean="0"/>
              <a:t>view(T) </a:t>
            </a:r>
            <a:r>
              <a:rPr lang="zh-CN" altLang="zh-CN" smtClean="0"/>
              <a:t>根据转换矩阵</a:t>
            </a:r>
            <a:r>
              <a:rPr lang="en-US" altLang="zh-CN" smtClean="0"/>
              <a:t>T</a:t>
            </a:r>
            <a:r>
              <a:rPr lang="zh-CN" altLang="zh-CN" smtClean="0"/>
              <a:t>设置视点。其中</a:t>
            </a:r>
            <a:r>
              <a:rPr lang="en-US" altLang="zh-CN" smtClean="0"/>
              <a:t>T</a:t>
            </a:r>
            <a:r>
              <a:rPr lang="zh-CN" altLang="zh-CN" smtClean="0"/>
              <a:t>为</a:t>
            </a:r>
            <a:r>
              <a:rPr lang="en-US" altLang="zh-CN" smtClean="0"/>
              <a:t>4*4</a:t>
            </a:r>
            <a:r>
              <a:rPr lang="zh-CN" altLang="zh-CN" smtClean="0"/>
              <a:t>阶的矩阵，如同用命令</a:t>
            </a:r>
            <a:r>
              <a:rPr lang="en-US" altLang="zh-CN" smtClean="0"/>
              <a:t>viewmtx</a:t>
            </a:r>
            <a:r>
              <a:rPr lang="zh-CN" altLang="zh-CN" smtClean="0"/>
              <a:t>生成的透视转换矩阵一样。</a:t>
            </a:r>
            <a:r>
              <a:rPr lang="en-US" altLang="zh-CN" smtClean="0"/>
              <a:t>[az,el] = view </a:t>
            </a:r>
            <a:r>
              <a:rPr lang="zh-CN" altLang="zh-CN" smtClean="0"/>
              <a:t>返回当前的方位角</a:t>
            </a:r>
            <a:r>
              <a:rPr lang="en-US" altLang="zh-CN" smtClean="0"/>
              <a:t>az</a:t>
            </a:r>
            <a:r>
              <a:rPr lang="zh-CN" altLang="zh-CN" smtClean="0"/>
              <a:t>与仰角</a:t>
            </a:r>
            <a:r>
              <a:rPr lang="en-US" altLang="zh-CN" smtClean="0"/>
              <a:t>el</a:t>
            </a:r>
            <a:r>
              <a:rPr lang="zh-CN" altLang="zh-CN" smtClean="0"/>
              <a:t>。</a:t>
            </a:r>
            <a:r>
              <a:rPr lang="en-US" altLang="zh-CN" smtClean="0"/>
              <a:t> T = view </a:t>
            </a:r>
            <a:r>
              <a:rPr lang="zh-CN" altLang="zh-CN" smtClean="0"/>
              <a:t>返回当前的</a:t>
            </a:r>
            <a:r>
              <a:rPr lang="en-US" altLang="zh-CN" smtClean="0"/>
              <a:t>4*4</a:t>
            </a:r>
            <a:r>
              <a:rPr lang="zh-CN" altLang="zh-CN" smtClean="0"/>
              <a:t>阶的转换矩阵</a:t>
            </a:r>
            <a:r>
              <a:rPr lang="en-US" altLang="zh-CN" smtClean="0"/>
              <a:t>T</a:t>
            </a:r>
            <a:r>
              <a:rPr lang="zh-CN" altLang="zh-CN" smtClean="0"/>
              <a:t>。</a:t>
            </a:r>
          </a:p>
          <a:p>
            <a:endParaRPr lang="zh-CN"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500063" y="241300"/>
            <a:ext cx="8596312" cy="1320800"/>
          </a:xfrm>
        </p:spPr>
        <p:txBody>
          <a:bodyPr/>
          <a:lstStyle/>
          <a:p>
            <a:r>
              <a:rPr lang="en-US" altLang="zh-CN" smtClean="0"/>
              <a:t>4.3.2 </a:t>
            </a:r>
            <a:r>
              <a:rPr lang="zh-CN" altLang="en-US" smtClean="0"/>
              <a:t>文字标示</a:t>
            </a:r>
            <a:br>
              <a:rPr lang="zh-CN" altLang="en-US" smtClean="0"/>
            </a:br>
            <a:endParaRPr lang="zh-CN" altLang="en-US" smtClean="0"/>
          </a:p>
        </p:txBody>
      </p:sp>
      <p:sp>
        <p:nvSpPr>
          <p:cNvPr id="3" name="内容占位符 2"/>
          <p:cNvSpPr>
            <a:spLocks noGrp="1"/>
          </p:cNvSpPr>
          <p:nvPr>
            <p:ph idx="1"/>
          </p:nvPr>
        </p:nvSpPr>
        <p:spPr>
          <a:xfrm>
            <a:off x="500063" y="1054100"/>
            <a:ext cx="10510837" cy="5524500"/>
          </a:xfrm>
        </p:spPr>
        <p:txBody>
          <a:bodyPr rtlCol="0">
            <a:normAutofit lnSpcReduction="10000"/>
          </a:bodyPr>
          <a:lstStyle/>
          <a:p>
            <a:pPr fontAlgn="auto">
              <a:spcAft>
                <a:spcPts val="0"/>
              </a:spcAft>
              <a:buFont typeface="Wingdings 3" charset="2"/>
              <a:buChar char=""/>
              <a:defRPr/>
            </a:pPr>
            <a:r>
              <a:rPr lang="en-US" altLang="zh-CN" dirty="0" smtClean="0">
                <a:solidFill>
                  <a:schemeClr val="tx1">
                    <a:lumMod val="75000"/>
                    <a:lumOff val="25000"/>
                  </a:schemeClr>
                </a:solidFill>
              </a:rPr>
              <a:t>MATLAB</a:t>
            </a:r>
            <a:r>
              <a:rPr lang="zh-CN" altLang="en-US" dirty="0">
                <a:solidFill>
                  <a:schemeClr val="tx1">
                    <a:lumMod val="75000"/>
                    <a:lumOff val="25000"/>
                  </a:schemeClr>
                </a:solidFill>
              </a:rPr>
              <a:t>提供了标题和坐标轴标示和文本标示的文字标示方式，利用这些函数可以为图形加标题，为图形的坐标轴加标注，为图形加图例，也可以把说明、注释文本放到图形的任何位置。</a:t>
            </a:r>
          </a:p>
          <a:p>
            <a:pPr fontAlgn="auto">
              <a:spcAft>
                <a:spcPts val="0"/>
              </a:spcAft>
              <a:buFont typeface="Wingdings 3" charset="2"/>
              <a:buChar char=""/>
              <a:defRPr/>
            </a:pPr>
            <a:r>
              <a:rPr lang="zh-CN" altLang="en-US" dirty="0">
                <a:solidFill>
                  <a:schemeClr val="tx1">
                    <a:lumMod val="75000"/>
                    <a:lumOff val="25000"/>
                  </a:schemeClr>
                </a:solidFill>
              </a:rPr>
              <a:t>函数			函数功能</a:t>
            </a:r>
          </a:p>
          <a:p>
            <a:pPr fontAlgn="auto">
              <a:spcAft>
                <a:spcPts val="0"/>
              </a:spcAft>
              <a:buFont typeface="Wingdings 3" charset="2"/>
              <a:buChar char=""/>
              <a:defRPr/>
            </a:pPr>
            <a:r>
              <a:rPr lang="en-US" altLang="zh-CN" dirty="0">
                <a:solidFill>
                  <a:schemeClr val="tx1">
                    <a:lumMod val="75000"/>
                    <a:lumOff val="25000"/>
                  </a:schemeClr>
                </a:solidFill>
              </a:rPr>
              <a:t>Title		    </a:t>
            </a:r>
            <a:r>
              <a:rPr lang="zh-CN" altLang="en-US" dirty="0">
                <a:solidFill>
                  <a:schemeClr val="tx1">
                    <a:lumMod val="75000"/>
                    <a:lumOff val="25000"/>
                  </a:schemeClr>
                </a:solidFill>
              </a:rPr>
              <a:t>为图形添加标题</a:t>
            </a:r>
          </a:p>
          <a:p>
            <a:pPr fontAlgn="auto">
              <a:spcAft>
                <a:spcPts val="0"/>
              </a:spcAft>
              <a:buFont typeface="Wingdings 3" charset="2"/>
              <a:buChar char=""/>
              <a:defRPr/>
            </a:pPr>
            <a:r>
              <a:rPr lang="en-US" altLang="zh-CN" dirty="0" err="1">
                <a:solidFill>
                  <a:schemeClr val="tx1">
                    <a:lumMod val="75000"/>
                    <a:lumOff val="25000"/>
                  </a:schemeClr>
                </a:solidFill>
              </a:rPr>
              <a:t>Xlable</a:t>
            </a:r>
            <a:r>
              <a:rPr lang="en-US" altLang="zh-CN" dirty="0">
                <a:solidFill>
                  <a:schemeClr val="tx1">
                    <a:lumMod val="75000"/>
                    <a:lumOff val="25000"/>
                  </a:schemeClr>
                </a:solidFill>
              </a:rPr>
              <a:t>		</a:t>
            </a:r>
            <a:r>
              <a:rPr lang="zh-CN" altLang="en-US" dirty="0">
                <a:solidFill>
                  <a:schemeClr val="tx1">
                    <a:lumMod val="75000"/>
                    <a:lumOff val="25000"/>
                  </a:schemeClr>
                </a:solidFill>
              </a:rPr>
              <a:t>为</a:t>
            </a:r>
            <a:r>
              <a:rPr lang="en-US" altLang="zh-CN" dirty="0">
                <a:solidFill>
                  <a:schemeClr val="tx1">
                    <a:lumMod val="75000"/>
                    <a:lumOff val="25000"/>
                  </a:schemeClr>
                </a:solidFill>
              </a:rPr>
              <a:t>X</a:t>
            </a:r>
            <a:r>
              <a:rPr lang="zh-CN" altLang="en-US" dirty="0">
                <a:solidFill>
                  <a:schemeClr val="tx1">
                    <a:lumMod val="75000"/>
                    <a:lumOff val="25000"/>
                  </a:schemeClr>
                </a:solidFill>
              </a:rPr>
              <a:t>轴添加标注</a:t>
            </a:r>
          </a:p>
          <a:p>
            <a:pPr fontAlgn="auto">
              <a:spcAft>
                <a:spcPts val="0"/>
              </a:spcAft>
              <a:buFont typeface="Wingdings 3" charset="2"/>
              <a:buChar char=""/>
              <a:defRPr/>
            </a:pPr>
            <a:r>
              <a:rPr lang="en-US" altLang="zh-CN" dirty="0" err="1">
                <a:solidFill>
                  <a:schemeClr val="tx1">
                    <a:lumMod val="75000"/>
                    <a:lumOff val="25000"/>
                  </a:schemeClr>
                </a:solidFill>
              </a:rPr>
              <a:t>Ylable</a:t>
            </a:r>
            <a:r>
              <a:rPr lang="en-US" altLang="zh-CN" dirty="0">
                <a:solidFill>
                  <a:schemeClr val="tx1">
                    <a:lumMod val="75000"/>
                    <a:lumOff val="25000"/>
                  </a:schemeClr>
                </a:solidFill>
              </a:rPr>
              <a:t>		</a:t>
            </a:r>
            <a:r>
              <a:rPr lang="zh-CN" altLang="en-US" dirty="0">
                <a:solidFill>
                  <a:schemeClr val="tx1">
                    <a:lumMod val="75000"/>
                    <a:lumOff val="25000"/>
                  </a:schemeClr>
                </a:solidFill>
              </a:rPr>
              <a:t>为</a:t>
            </a:r>
            <a:r>
              <a:rPr lang="en-US" altLang="zh-CN" dirty="0">
                <a:solidFill>
                  <a:schemeClr val="tx1">
                    <a:lumMod val="75000"/>
                    <a:lumOff val="25000"/>
                  </a:schemeClr>
                </a:solidFill>
              </a:rPr>
              <a:t>Y</a:t>
            </a:r>
            <a:r>
              <a:rPr lang="zh-CN" altLang="en-US" dirty="0">
                <a:solidFill>
                  <a:schemeClr val="tx1">
                    <a:lumMod val="75000"/>
                    <a:lumOff val="25000"/>
                  </a:schemeClr>
                </a:solidFill>
              </a:rPr>
              <a:t>轴添加标注</a:t>
            </a:r>
          </a:p>
          <a:p>
            <a:pPr fontAlgn="auto">
              <a:spcAft>
                <a:spcPts val="0"/>
              </a:spcAft>
              <a:buFont typeface="Wingdings 3" charset="2"/>
              <a:buChar char=""/>
              <a:defRPr/>
            </a:pPr>
            <a:r>
              <a:rPr lang="en-US" altLang="zh-CN" dirty="0" err="1">
                <a:solidFill>
                  <a:schemeClr val="tx1">
                    <a:lumMod val="75000"/>
                    <a:lumOff val="25000"/>
                  </a:schemeClr>
                </a:solidFill>
              </a:rPr>
              <a:t>Zlable</a:t>
            </a:r>
            <a:r>
              <a:rPr lang="en-US" altLang="zh-CN" dirty="0">
                <a:solidFill>
                  <a:schemeClr val="tx1">
                    <a:lumMod val="75000"/>
                    <a:lumOff val="25000"/>
                  </a:schemeClr>
                </a:solidFill>
              </a:rPr>
              <a:t>		</a:t>
            </a:r>
            <a:r>
              <a:rPr lang="zh-CN" altLang="en-US" dirty="0">
                <a:solidFill>
                  <a:schemeClr val="tx1">
                    <a:lumMod val="75000"/>
                    <a:lumOff val="25000"/>
                  </a:schemeClr>
                </a:solidFill>
              </a:rPr>
              <a:t>为</a:t>
            </a:r>
            <a:r>
              <a:rPr lang="en-US" altLang="zh-CN" dirty="0">
                <a:solidFill>
                  <a:schemeClr val="tx1">
                    <a:lumMod val="75000"/>
                    <a:lumOff val="25000"/>
                  </a:schemeClr>
                </a:solidFill>
              </a:rPr>
              <a:t>Z</a:t>
            </a:r>
            <a:r>
              <a:rPr lang="zh-CN" altLang="en-US" dirty="0">
                <a:solidFill>
                  <a:schemeClr val="tx1">
                    <a:lumMod val="75000"/>
                    <a:lumOff val="25000"/>
                  </a:schemeClr>
                </a:solidFill>
              </a:rPr>
              <a:t>轴添加标注</a:t>
            </a:r>
          </a:p>
          <a:p>
            <a:pPr fontAlgn="auto">
              <a:spcAft>
                <a:spcPts val="0"/>
              </a:spcAft>
              <a:buFont typeface="Wingdings 3" charset="2"/>
              <a:buChar char=""/>
              <a:defRPr/>
            </a:pPr>
            <a:r>
              <a:rPr lang="en-US" altLang="zh-CN" dirty="0">
                <a:solidFill>
                  <a:schemeClr val="tx1">
                    <a:lumMod val="75000"/>
                    <a:lumOff val="25000"/>
                  </a:schemeClr>
                </a:solidFill>
              </a:rPr>
              <a:t>Legend 		</a:t>
            </a:r>
            <a:r>
              <a:rPr lang="zh-CN" altLang="en-US" dirty="0">
                <a:solidFill>
                  <a:schemeClr val="tx1">
                    <a:lumMod val="75000"/>
                    <a:lumOff val="25000"/>
                  </a:schemeClr>
                </a:solidFill>
              </a:rPr>
              <a:t>为图形添加图例</a:t>
            </a:r>
          </a:p>
          <a:p>
            <a:pPr fontAlgn="auto">
              <a:spcAft>
                <a:spcPts val="0"/>
              </a:spcAft>
              <a:buFont typeface="Wingdings 3" charset="2"/>
              <a:buChar char=""/>
              <a:defRPr/>
            </a:pPr>
            <a:r>
              <a:rPr lang="en-US" altLang="zh-CN" dirty="0">
                <a:solidFill>
                  <a:schemeClr val="tx1">
                    <a:lumMod val="75000"/>
                    <a:lumOff val="25000"/>
                  </a:schemeClr>
                </a:solidFill>
              </a:rPr>
              <a:t>Text			</a:t>
            </a:r>
            <a:r>
              <a:rPr lang="zh-CN" altLang="en-US" dirty="0">
                <a:solidFill>
                  <a:schemeClr val="tx1">
                    <a:lumMod val="75000"/>
                    <a:lumOff val="25000"/>
                  </a:schemeClr>
                </a:solidFill>
              </a:rPr>
              <a:t>在指定位置添加文本</a:t>
            </a:r>
          </a:p>
          <a:p>
            <a:pPr fontAlgn="auto">
              <a:spcAft>
                <a:spcPts val="0"/>
              </a:spcAft>
              <a:buFont typeface="Wingdings 3" charset="2"/>
              <a:buChar char=""/>
              <a:defRPr/>
            </a:pPr>
            <a:r>
              <a:rPr lang="en-US" altLang="zh-CN" dirty="0" err="1">
                <a:solidFill>
                  <a:schemeClr val="tx1">
                    <a:lumMod val="75000"/>
                    <a:lumOff val="25000"/>
                  </a:schemeClr>
                </a:solidFill>
              </a:rPr>
              <a:t>Otext</a:t>
            </a:r>
            <a:r>
              <a:rPr lang="en-US" altLang="zh-CN" dirty="0">
                <a:solidFill>
                  <a:schemeClr val="tx1">
                    <a:lumMod val="75000"/>
                    <a:lumOff val="25000"/>
                  </a:schemeClr>
                </a:solidFill>
              </a:rPr>
              <a:t>		</a:t>
            </a:r>
            <a:r>
              <a:rPr lang="zh-CN" altLang="en-US" dirty="0">
                <a:solidFill>
                  <a:schemeClr val="tx1">
                    <a:lumMod val="75000"/>
                    <a:lumOff val="25000"/>
                  </a:schemeClr>
                </a:solidFill>
              </a:rPr>
              <a:t>用鼠标在图形上放置文本</a:t>
            </a:r>
          </a:p>
          <a:p>
            <a:pPr fontAlgn="auto">
              <a:spcAft>
                <a:spcPts val="0"/>
              </a:spcAft>
              <a:buFont typeface="Wingdings 3" charset="2"/>
              <a:buChar char=""/>
              <a:defRPr/>
            </a:pPr>
            <a:r>
              <a:rPr lang="en-US" altLang="zh-CN" dirty="0">
                <a:solidFill>
                  <a:schemeClr val="tx1">
                    <a:lumMod val="75000"/>
                    <a:lumOff val="25000"/>
                  </a:schemeClr>
                </a:solidFill>
              </a:rPr>
              <a:t>1.</a:t>
            </a:r>
            <a:r>
              <a:rPr lang="zh-CN" altLang="en-US" dirty="0">
                <a:solidFill>
                  <a:schemeClr val="tx1">
                    <a:lumMod val="75000"/>
                    <a:lumOff val="25000"/>
                  </a:schemeClr>
                </a:solidFill>
              </a:rPr>
              <a:t>标题和坐标轴标示</a:t>
            </a:r>
          </a:p>
          <a:p>
            <a:pPr fontAlgn="auto">
              <a:spcAft>
                <a:spcPts val="0"/>
              </a:spcAft>
              <a:buFont typeface="Wingdings 3" charset="2"/>
              <a:buChar char=""/>
              <a:defRPr/>
            </a:pPr>
            <a:r>
              <a:rPr lang="en-US" altLang="zh-CN" dirty="0">
                <a:solidFill>
                  <a:schemeClr val="tx1">
                    <a:lumMod val="75000"/>
                    <a:lumOff val="25000"/>
                  </a:schemeClr>
                </a:solidFill>
              </a:rPr>
              <a:t>Title</a:t>
            </a:r>
            <a:r>
              <a:rPr lang="zh-CN" altLang="en-US" dirty="0">
                <a:solidFill>
                  <a:schemeClr val="tx1">
                    <a:lumMod val="75000"/>
                    <a:lumOff val="25000"/>
                  </a:schemeClr>
                </a:solidFill>
              </a:rPr>
              <a:t>属性</a:t>
            </a:r>
            <a:r>
              <a:rPr lang="en-US" altLang="zh-CN" dirty="0">
                <a:solidFill>
                  <a:schemeClr val="tx1">
                    <a:lumMod val="75000"/>
                    <a:lumOff val="25000"/>
                  </a:schemeClr>
                </a:solidFill>
              </a:rPr>
              <a:t>:</a:t>
            </a:r>
            <a:r>
              <a:rPr lang="zh-CN" altLang="en-US" dirty="0">
                <a:solidFill>
                  <a:schemeClr val="tx1">
                    <a:lumMod val="75000"/>
                    <a:lumOff val="25000"/>
                  </a:schemeClr>
                </a:solidFill>
              </a:rPr>
              <a:t>本坐标轴标题的句柄。而其具体内容由</a:t>
            </a:r>
            <a:r>
              <a:rPr lang="en-US" altLang="zh-CN" dirty="0">
                <a:solidFill>
                  <a:schemeClr val="tx1">
                    <a:lumMod val="75000"/>
                    <a:lumOff val="25000"/>
                  </a:schemeClr>
                </a:solidFill>
              </a:rPr>
              <a:t>title()</a:t>
            </a:r>
            <a:r>
              <a:rPr lang="zh-CN" altLang="en-US" dirty="0">
                <a:solidFill>
                  <a:schemeClr val="tx1">
                    <a:lumMod val="75000"/>
                    <a:lumOff val="25000"/>
                  </a:schemeClr>
                </a:solidFill>
              </a:rPr>
              <a:t>函数设定，由此句柄就可以访问到原来的标题了。</a:t>
            </a:r>
          </a:p>
          <a:p>
            <a:pPr fontAlgn="auto">
              <a:spcAft>
                <a:spcPts val="0"/>
              </a:spcAft>
              <a:buFont typeface="Wingdings 3" charset="2"/>
              <a:buChar char=""/>
              <a:defRPr/>
            </a:pPr>
            <a:r>
              <a:rPr lang="en-US" altLang="zh-CN" dirty="0" err="1">
                <a:solidFill>
                  <a:schemeClr val="tx1">
                    <a:lumMod val="75000"/>
                    <a:lumOff val="25000"/>
                  </a:schemeClr>
                </a:solidFill>
              </a:rPr>
              <a:t>XLabel</a:t>
            </a:r>
            <a:r>
              <a:rPr lang="zh-CN" altLang="en-US" dirty="0">
                <a:solidFill>
                  <a:schemeClr val="tx1">
                    <a:lumMod val="75000"/>
                    <a:lumOff val="25000"/>
                  </a:schemeClr>
                </a:solidFill>
              </a:rPr>
              <a:t>属性：</a:t>
            </a:r>
            <a:r>
              <a:rPr lang="en-US" altLang="zh-CN" dirty="0">
                <a:solidFill>
                  <a:schemeClr val="tx1">
                    <a:lumMod val="75000"/>
                    <a:lumOff val="25000"/>
                  </a:schemeClr>
                </a:solidFill>
              </a:rPr>
              <a:t>x</a:t>
            </a:r>
            <a:r>
              <a:rPr lang="zh-CN" altLang="en-US" dirty="0">
                <a:solidFill>
                  <a:schemeClr val="tx1">
                    <a:lumMod val="75000"/>
                    <a:lumOff val="25000"/>
                  </a:schemeClr>
                </a:solidFill>
              </a:rPr>
              <a:t>轴标注的句柄，其内容由</a:t>
            </a:r>
            <a:r>
              <a:rPr lang="en-US" altLang="zh-CN" dirty="0" err="1">
                <a:solidFill>
                  <a:schemeClr val="tx1">
                    <a:lumMod val="75000"/>
                    <a:lumOff val="25000"/>
                  </a:schemeClr>
                </a:solidFill>
              </a:rPr>
              <a:t>xlabel</a:t>
            </a:r>
            <a:r>
              <a:rPr lang="en-US" altLang="zh-CN" dirty="0">
                <a:solidFill>
                  <a:schemeClr val="tx1">
                    <a:lumMod val="75000"/>
                    <a:lumOff val="25000"/>
                  </a:schemeClr>
                </a:solidFill>
              </a:rPr>
              <a:t>()</a:t>
            </a:r>
            <a:r>
              <a:rPr lang="zh-CN" altLang="en-US" dirty="0">
                <a:solidFill>
                  <a:schemeClr val="tx1">
                    <a:lumMod val="75000"/>
                    <a:lumOff val="25000"/>
                  </a:schemeClr>
                </a:solidFill>
              </a:rPr>
              <a:t>函数设定。此外，类似地还有</a:t>
            </a:r>
            <a:r>
              <a:rPr lang="en-US" altLang="zh-CN" dirty="0" err="1">
                <a:solidFill>
                  <a:schemeClr val="tx1">
                    <a:lumMod val="75000"/>
                    <a:lumOff val="25000"/>
                  </a:schemeClr>
                </a:solidFill>
              </a:rPr>
              <a:t>YLabel</a:t>
            </a:r>
            <a:r>
              <a:rPr lang="zh-CN" altLang="en-US" dirty="0">
                <a:solidFill>
                  <a:schemeClr val="tx1">
                    <a:lumMod val="75000"/>
                    <a:lumOff val="25000"/>
                  </a:schemeClr>
                </a:solidFill>
              </a:rPr>
              <a:t>和</a:t>
            </a:r>
            <a:r>
              <a:rPr lang="en-US" altLang="zh-CN" dirty="0" err="1">
                <a:solidFill>
                  <a:schemeClr val="tx1">
                    <a:lumMod val="75000"/>
                    <a:lumOff val="25000"/>
                  </a:schemeClr>
                </a:solidFill>
              </a:rPr>
              <a:t>ZLabel</a:t>
            </a:r>
            <a:r>
              <a:rPr lang="zh-CN" altLang="en-US" dirty="0">
                <a:solidFill>
                  <a:schemeClr val="tx1">
                    <a:lumMod val="75000"/>
                    <a:lumOff val="25000"/>
                  </a:schemeClr>
                </a:solidFill>
              </a:rPr>
              <a:t>属性等。</a:t>
            </a:r>
            <a:r>
              <a:rPr lang="en-US" altLang="zh-CN" dirty="0" err="1">
                <a:solidFill>
                  <a:schemeClr val="tx1">
                    <a:lumMod val="75000"/>
                    <a:lumOff val="25000"/>
                  </a:schemeClr>
                </a:solidFill>
              </a:rPr>
              <a:t>XDir</a:t>
            </a:r>
            <a:r>
              <a:rPr lang="zh-CN" altLang="en-US" dirty="0">
                <a:solidFill>
                  <a:schemeClr val="tx1">
                    <a:lumMod val="75000"/>
                    <a:lumOff val="25000"/>
                  </a:schemeClr>
                </a:solidFill>
              </a:rPr>
              <a:t>属性，</a:t>
            </a:r>
            <a:r>
              <a:rPr lang="en-US" altLang="zh-CN" dirty="0">
                <a:solidFill>
                  <a:schemeClr val="tx1">
                    <a:lumMod val="75000"/>
                    <a:lumOff val="25000"/>
                  </a:schemeClr>
                </a:solidFill>
              </a:rPr>
              <a:t>x</a:t>
            </a:r>
            <a:r>
              <a:rPr lang="zh-CN" altLang="en-US" dirty="0">
                <a:solidFill>
                  <a:schemeClr val="tx1">
                    <a:lumMod val="75000"/>
                    <a:lumOff val="25000"/>
                  </a:schemeClr>
                </a:solidFill>
              </a:rPr>
              <a:t>轴方向，可以选择</a:t>
            </a:r>
            <a:r>
              <a:rPr lang="en-US" altLang="zh-CN" dirty="0">
                <a:solidFill>
                  <a:schemeClr val="tx1">
                    <a:lumMod val="75000"/>
                    <a:lumOff val="25000"/>
                  </a:schemeClr>
                </a:solidFill>
              </a:rPr>
              <a:t>'normal'(</a:t>
            </a:r>
            <a:r>
              <a:rPr lang="zh-CN" altLang="en-US" dirty="0">
                <a:solidFill>
                  <a:schemeClr val="tx1">
                    <a:lumMod val="75000"/>
                    <a:lumOff val="25000"/>
                  </a:schemeClr>
                </a:solidFill>
              </a:rPr>
              <a:t>正向</a:t>
            </a:r>
            <a:r>
              <a:rPr lang="en-US" altLang="zh-CN" dirty="0">
                <a:solidFill>
                  <a:schemeClr val="tx1">
                    <a:lumMod val="75000"/>
                    <a:lumOff val="25000"/>
                  </a:schemeClr>
                </a:solidFill>
              </a:rPr>
              <a:t>)</a:t>
            </a:r>
            <a:r>
              <a:rPr lang="zh-CN" altLang="en-US" dirty="0">
                <a:solidFill>
                  <a:schemeClr val="tx1">
                    <a:lumMod val="75000"/>
                    <a:lumOff val="25000"/>
                  </a:schemeClr>
                </a:solidFill>
              </a:rPr>
              <a:t>和</a:t>
            </a:r>
            <a:r>
              <a:rPr lang="en-US" altLang="zh-CN" dirty="0">
                <a:solidFill>
                  <a:schemeClr val="tx1">
                    <a:lumMod val="75000"/>
                    <a:lumOff val="25000"/>
                  </a:schemeClr>
                </a:solidFill>
              </a:rPr>
              <a:t>'rev'(</a:t>
            </a:r>
            <a:r>
              <a:rPr lang="zh-CN" altLang="en-US" dirty="0">
                <a:solidFill>
                  <a:schemeClr val="tx1">
                    <a:lumMod val="75000"/>
                    <a:lumOff val="25000"/>
                  </a:schemeClr>
                </a:solidFill>
              </a:rPr>
              <a:t>逆向</a:t>
            </a:r>
            <a:r>
              <a:rPr lang="en-US" altLang="zh-CN" dirty="0">
                <a:solidFill>
                  <a:schemeClr val="tx1">
                    <a:lumMod val="75000"/>
                    <a:lumOff val="25000"/>
                  </a:schemeClr>
                </a:solidFill>
              </a:rPr>
              <a:t>)</a:t>
            </a:r>
            <a:r>
              <a:rPr lang="zh-CN" altLang="en-US" dirty="0" smtClean="0">
                <a:solidFill>
                  <a:schemeClr val="tx1">
                    <a:lumMod val="75000"/>
                    <a:lumOff val="25000"/>
                  </a:schemeClr>
                </a:solidFill>
              </a:rPr>
              <a:t>。</a:t>
            </a:r>
            <a:endParaRPr lang="zh-CN" altLang="en-US"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内容占位符 2"/>
          <p:cNvSpPr>
            <a:spLocks noGrp="1"/>
          </p:cNvSpPr>
          <p:nvPr>
            <p:ph idx="1"/>
          </p:nvPr>
        </p:nvSpPr>
        <p:spPr>
          <a:xfrm>
            <a:off x="246063" y="254000"/>
            <a:ext cx="10663237" cy="6235700"/>
          </a:xfrm>
        </p:spPr>
        <p:txBody>
          <a:bodyPr/>
          <a:lstStyle/>
          <a:p>
            <a:endParaRPr lang="en-US" altLang="zh-CN" smtClean="0"/>
          </a:p>
          <a:p>
            <a:r>
              <a:rPr lang="en-US" altLang="zh-CN" smtClean="0"/>
              <a:t>XGrid</a:t>
            </a:r>
            <a:r>
              <a:rPr lang="zh-CN" altLang="en-US" smtClean="0"/>
              <a:t>属性：表示</a:t>
            </a:r>
            <a:r>
              <a:rPr lang="en-US" altLang="zh-CN" smtClean="0"/>
              <a:t>x</a:t>
            </a:r>
            <a:r>
              <a:rPr lang="zh-CN" altLang="en-US" smtClean="0"/>
              <a:t>轴是否加网格线，可选值为</a:t>
            </a:r>
            <a:r>
              <a:rPr lang="en-US" altLang="zh-CN" smtClean="0"/>
              <a:t>'off'</a:t>
            </a:r>
            <a:r>
              <a:rPr lang="zh-CN" altLang="en-US" smtClean="0"/>
              <a:t>和</a:t>
            </a:r>
            <a:r>
              <a:rPr lang="en-US" altLang="zh-CN" smtClean="0"/>
              <a:t>'on'</a:t>
            </a:r>
            <a:r>
              <a:rPr lang="zh-CN" altLang="en-US" smtClean="0"/>
              <a:t>。</a:t>
            </a:r>
          </a:p>
          <a:p>
            <a:r>
              <a:rPr lang="en-US" altLang="zh-CN" smtClean="0"/>
              <a:t>XLim</a:t>
            </a:r>
            <a:r>
              <a:rPr lang="zh-CN" altLang="en-US" smtClean="0"/>
              <a:t>属性：</a:t>
            </a:r>
            <a:r>
              <a:rPr lang="en-US" altLang="zh-CN" smtClean="0"/>
              <a:t>x</a:t>
            </a:r>
            <a:r>
              <a:rPr lang="zh-CN" altLang="en-US" smtClean="0"/>
              <a:t>轴上下限，以向量</a:t>
            </a:r>
            <a:r>
              <a:rPr lang="en-US" altLang="zh-CN" smtClean="0"/>
              <a:t>[xm,xM]</a:t>
            </a:r>
            <a:r>
              <a:rPr lang="zh-CN" altLang="en-US" smtClean="0"/>
              <a:t>给出。此外，还有</a:t>
            </a:r>
            <a:r>
              <a:rPr lang="en-US" altLang="zh-CN" smtClean="0"/>
              <a:t>YLim</a:t>
            </a:r>
            <a:r>
              <a:rPr lang="zh-CN" altLang="en-US" smtClean="0"/>
              <a:t>和</a:t>
            </a:r>
            <a:r>
              <a:rPr lang="en-US" altLang="zh-CN" smtClean="0"/>
              <a:t>ZLim</a:t>
            </a:r>
            <a:r>
              <a:rPr lang="zh-CN" altLang="en-US" smtClean="0"/>
              <a:t>属性。</a:t>
            </a:r>
            <a:endParaRPr lang="en-US" altLang="zh-CN" smtClean="0"/>
          </a:p>
          <a:p>
            <a:r>
              <a:rPr lang="en-US" altLang="zh-CN" smtClean="0"/>
              <a:t>XScale</a:t>
            </a:r>
            <a:r>
              <a:rPr lang="zh-CN" altLang="en-US" smtClean="0"/>
              <a:t>属性：</a:t>
            </a:r>
            <a:r>
              <a:rPr lang="en-US" altLang="zh-CN" smtClean="0"/>
              <a:t>x</a:t>
            </a:r>
            <a:r>
              <a:rPr lang="zh-CN" altLang="en-US" smtClean="0"/>
              <a:t>轴刻度类型设置，可以为</a:t>
            </a:r>
            <a:r>
              <a:rPr lang="en-US" altLang="zh-CN" smtClean="0"/>
              <a:t>'linear'(</a:t>
            </a:r>
            <a:r>
              <a:rPr lang="zh-CN" altLang="en-US" smtClean="0"/>
              <a:t>线性的</a:t>
            </a:r>
            <a:r>
              <a:rPr lang="en-US" altLang="zh-CN" smtClean="0"/>
              <a:t>)</a:t>
            </a:r>
            <a:r>
              <a:rPr lang="zh-CN" altLang="en-US" smtClean="0"/>
              <a:t>和</a:t>
            </a:r>
            <a:r>
              <a:rPr lang="en-US" altLang="zh-CN" smtClean="0"/>
              <a:t>'log'(</a:t>
            </a:r>
            <a:r>
              <a:rPr lang="zh-CN" altLang="en-US" smtClean="0"/>
              <a:t>对数的</a:t>
            </a:r>
            <a:r>
              <a:rPr lang="en-US" altLang="zh-CN" smtClean="0"/>
              <a:t>)</a:t>
            </a:r>
            <a:r>
              <a:rPr lang="zh-CN" altLang="en-US" smtClean="0"/>
              <a:t>。此外还有</a:t>
            </a:r>
            <a:r>
              <a:rPr lang="en-US" altLang="zh-CN" smtClean="0"/>
              <a:t>YScale</a:t>
            </a:r>
            <a:r>
              <a:rPr lang="zh-CN" altLang="en-US" smtClean="0"/>
              <a:t>和</a:t>
            </a:r>
            <a:r>
              <a:rPr lang="en-US" altLang="zh-CN" smtClean="0"/>
              <a:t>ZScale</a:t>
            </a:r>
            <a:r>
              <a:rPr lang="zh-CN" altLang="en-US" smtClean="0"/>
              <a:t>属性。</a:t>
            </a:r>
            <a:r>
              <a:rPr lang="en-US" altLang="zh-CN" smtClean="0"/>
              <a:t>XTick</a:t>
            </a:r>
            <a:r>
              <a:rPr lang="zh-CN" altLang="en-US" smtClean="0"/>
              <a:t>和</a:t>
            </a:r>
            <a:r>
              <a:rPr lang="en-US" altLang="zh-CN" smtClean="0"/>
              <a:t>XTickLabel</a:t>
            </a:r>
            <a:r>
              <a:rPr lang="zh-CN" altLang="en-US" smtClean="0"/>
              <a:t>属性。</a:t>
            </a:r>
            <a:r>
              <a:rPr lang="en-US" altLang="zh-CN" smtClean="0"/>
              <a:t>XTick</a:t>
            </a:r>
            <a:r>
              <a:rPr lang="zh-CN" altLang="en-US" smtClean="0"/>
              <a:t>属性将给出</a:t>
            </a:r>
            <a:r>
              <a:rPr lang="en-US" altLang="zh-CN" smtClean="0"/>
              <a:t>x</a:t>
            </a:r>
            <a:r>
              <a:rPr lang="zh-CN" altLang="en-US" smtClean="0"/>
              <a:t>轴上标尺点值的向量，而</a:t>
            </a:r>
            <a:r>
              <a:rPr lang="en-US" altLang="zh-CN" smtClean="0"/>
              <a:t>XTickLabel</a:t>
            </a:r>
            <a:r>
              <a:rPr lang="zh-CN" altLang="en-US" smtClean="0"/>
              <a:t>将存放这些标尺点上的标记字符串。对</a:t>
            </a:r>
            <a:r>
              <a:rPr lang="en-US" altLang="zh-CN" smtClean="0"/>
              <a:t>y</a:t>
            </a:r>
            <a:r>
              <a:rPr lang="zh-CN" altLang="en-US" smtClean="0"/>
              <a:t>和</a:t>
            </a:r>
            <a:r>
              <a:rPr lang="en-US" altLang="zh-CN" smtClean="0"/>
              <a:t>z</a:t>
            </a:r>
            <a:r>
              <a:rPr lang="zh-CN" altLang="en-US" smtClean="0"/>
              <a:t>轴也有相应的标尺属性如</a:t>
            </a:r>
            <a:r>
              <a:rPr lang="en-US" altLang="zh-CN" smtClean="0"/>
              <a:t>ZTick</a:t>
            </a:r>
            <a:r>
              <a:rPr lang="zh-CN" altLang="en-US" smtClean="0"/>
              <a:t>等</a:t>
            </a:r>
            <a:r>
              <a:rPr lang="en-US" altLang="zh-CN" smtClean="0"/>
              <a:t>.</a:t>
            </a:r>
          </a:p>
          <a:p>
            <a:r>
              <a:rPr lang="en-US" altLang="zh-CN" smtClean="0"/>
              <a:t>2.</a:t>
            </a:r>
            <a:r>
              <a:rPr lang="zh-CN" altLang="zh-CN" smtClean="0"/>
              <a:t>文本标示</a:t>
            </a:r>
          </a:p>
          <a:p>
            <a:r>
              <a:rPr lang="zh-CN" altLang="zh-CN" smtClean="0"/>
              <a:t>用法：</a:t>
            </a:r>
            <a:r>
              <a:rPr lang="en-US" altLang="zh-CN" smtClean="0"/>
              <a:t>text(x,y,'string')</a:t>
            </a:r>
            <a:r>
              <a:rPr lang="zh-CN" altLang="zh-CN" smtClean="0"/>
              <a:t>在图形中指定的位置</a:t>
            </a:r>
            <a:r>
              <a:rPr lang="en-US" altLang="zh-CN" smtClean="0"/>
              <a:t>(x,y)</a:t>
            </a:r>
            <a:r>
              <a:rPr lang="zh-CN" altLang="zh-CN" smtClean="0"/>
              <a:t>上显示字符串</a:t>
            </a:r>
            <a:r>
              <a:rPr lang="en-US" altLang="zh-CN" smtClean="0"/>
              <a:t>string</a:t>
            </a:r>
            <a:r>
              <a:rPr lang="zh-CN" altLang="zh-CN" smtClean="0"/>
              <a:t>。</a:t>
            </a:r>
          </a:p>
          <a:p>
            <a:r>
              <a:rPr lang="en-US" altLang="zh-CN" smtClean="0"/>
              <a:t>text(x,y,z,'string') </a:t>
            </a:r>
            <a:r>
              <a:rPr lang="zh-CN" altLang="zh-CN" smtClean="0"/>
              <a:t>在</a:t>
            </a:r>
            <a:r>
              <a:rPr lang="en-US" altLang="zh-CN" smtClean="0">
                <a:hlinkClick r:id="rId2"/>
              </a:rPr>
              <a:t>三维图形</a:t>
            </a:r>
            <a:r>
              <a:rPr lang="zh-CN" altLang="zh-CN" smtClean="0"/>
              <a:t>空间中的指定位置</a:t>
            </a:r>
            <a:r>
              <a:rPr lang="en-US" altLang="zh-CN" smtClean="0"/>
              <a:t>(x,y,z)</a:t>
            </a:r>
            <a:r>
              <a:rPr lang="zh-CN" altLang="zh-CN" smtClean="0"/>
              <a:t>上显示字符串</a:t>
            </a:r>
            <a:r>
              <a:rPr lang="en-US" altLang="zh-CN" smtClean="0"/>
              <a:t>string</a:t>
            </a:r>
            <a:r>
              <a:rPr lang="zh-CN" altLang="zh-CN" smtClean="0"/>
              <a:t>。</a:t>
            </a:r>
          </a:p>
          <a:p>
            <a:r>
              <a:rPr lang="en-US" altLang="zh-CN" smtClean="0"/>
              <a:t>text(x,y,z,’string’.'PropertyName',PropertyValue…) </a:t>
            </a:r>
            <a:r>
              <a:rPr lang="zh-CN" altLang="zh-CN" smtClean="0"/>
              <a:t>对引号中的文字</a:t>
            </a:r>
            <a:r>
              <a:rPr lang="en-US" altLang="zh-CN" smtClean="0"/>
              <a:t>string</a:t>
            </a:r>
            <a:r>
              <a:rPr lang="zh-CN" altLang="zh-CN" smtClean="0"/>
              <a:t>定位于用坐标轴指定的位置，且对指定的属性进行设置。</a:t>
            </a:r>
          </a:p>
          <a:p>
            <a:r>
              <a:rPr lang="en-US" altLang="zh-CN" smtClean="0"/>
              <a:t>3.</a:t>
            </a:r>
            <a:r>
              <a:rPr lang="zh-CN" altLang="zh-CN" smtClean="0"/>
              <a:t>特殊字符标注</a:t>
            </a:r>
          </a:p>
          <a:p>
            <a:r>
              <a:rPr lang="zh-CN" altLang="zh-CN" smtClean="0"/>
              <a:t>利用</a:t>
            </a:r>
            <a:r>
              <a:rPr lang="en-US" altLang="zh-CN" smtClean="0"/>
              <a:t>LaTeX</a:t>
            </a:r>
            <a:r>
              <a:rPr lang="zh-CN" altLang="zh-CN" smtClean="0"/>
              <a:t>字符集和</a:t>
            </a:r>
            <a:r>
              <a:rPr lang="en-US" altLang="zh-CN" smtClean="0"/>
              <a:t>MATLAB</a:t>
            </a:r>
            <a:r>
              <a:rPr lang="zh-CN" altLang="zh-CN" smtClean="0"/>
              <a:t>文本注释的定义，可以在</a:t>
            </a:r>
            <a:r>
              <a:rPr lang="en-US" altLang="zh-CN" smtClean="0"/>
              <a:t>MATLAB</a:t>
            </a:r>
            <a:r>
              <a:rPr lang="zh-CN" altLang="zh-CN" smtClean="0"/>
              <a:t>的图形文本标注中使用希腊字符、数学符号或者上标和下标字体等。</a:t>
            </a:r>
          </a:p>
          <a:p>
            <a:r>
              <a:rPr lang="zh-CN" altLang="zh-CN" smtClean="0"/>
              <a:t>进行上标文本的注释需要使用</a:t>
            </a:r>
            <a:r>
              <a:rPr lang="en-US" altLang="zh-CN" smtClean="0"/>
              <a:t>“^”</a:t>
            </a:r>
            <a:r>
              <a:rPr lang="zh-CN" altLang="zh-CN" smtClean="0"/>
              <a:t>字符，进行下标文本的注释需要使用</a:t>
            </a:r>
            <a:r>
              <a:rPr lang="en-US" altLang="zh-CN" smtClean="0"/>
              <a:t>“_”</a:t>
            </a:r>
            <a:r>
              <a:rPr lang="zh-CN" altLang="zh-CN" smtClean="0"/>
              <a:t>字符</a:t>
            </a:r>
          </a:p>
          <a:p>
            <a:endParaRPr lang="zh-CN"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内容占位符 2"/>
          <p:cNvSpPr>
            <a:spLocks noGrp="1"/>
          </p:cNvSpPr>
          <p:nvPr>
            <p:ph idx="1"/>
          </p:nvPr>
        </p:nvSpPr>
        <p:spPr>
          <a:xfrm>
            <a:off x="474663" y="611188"/>
            <a:ext cx="8596312" cy="3881437"/>
          </a:xfrm>
        </p:spPr>
        <p:txBody>
          <a:bodyPr/>
          <a:lstStyle/>
          <a:p>
            <a:r>
              <a:rPr lang="en-US" altLang="zh-CN" smtClean="0"/>
              <a:t>^{supeerstring}——</a:t>
            </a:r>
            <a:r>
              <a:rPr lang="zh-CN" altLang="zh-CN" smtClean="0"/>
              <a:t>进行上标文本的注释。</a:t>
            </a:r>
          </a:p>
          <a:p>
            <a:r>
              <a:rPr lang="en-US" altLang="zh-CN" smtClean="0"/>
              <a:t>_{substring}——</a:t>
            </a:r>
            <a:r>
              <a:rPr lang="zh-CN" altLang="zh-CN" smtClean="0"/>
              <a:t>进行下标文本的注释</a:t>
            </a:r>
          </a:p>
          <a:p>
            <a:r>
              <a:rPr lang="zh-CN" altLang="zh-CN" smtClean="0"/>
              <a:t>使用特殊字符标注时，要用</a:t>
            </a:r>
            <a:r>
              <a:rPr lang="en-US" altLang="zh-CN" smtClean="0"/>
              <a:t>“\”</a:t>
            </a:r>
            <a:r>
              <a:rPr lang="zh-CN" altLang="zh-CN" smtClean="0"/>
              <a:t>符号</a:t>
            </a:r>
          </a:p>
          <a:p>
            <a:r>
              <a:rPr lang="en-US" altLang="zh-CN" smtClean="0"/>
              <a:t>\bf</a:t>
            </a:r>
            <a:r>
              <a:rPr lang="zh-CN" altLang="zh-CN" smtClean="0"/>
              <a:t>：加粗字体</a:t>
            </a:r>
          </a:p>
          <a:p>
            <a:r>
              <a:rPr lang="en-US" altLang="zh-CN" smtClean="0"/>
              <a:t>\it</a:t>
            </a:r>
            <a:r>
              <a:rPr lang="zh-CN" altLang="zh-CN" smtClean="0"/>
              <a:t>：斜字体</a:t>
            </a:r>
          </a:p>
          <a:p>
            <a:r>
              <a:rPr lang="en-US" altLang="zh-CN" smtClean="0"/>
              <a:t>\sl</a:t>
            </a:r>
            <a:r>
              <a:rPr lang="zh-CN" altLang="zh-CN" smtClean="0"/>
              <a:t>：斜字体</a:t>
            </a:r>
          </a:p>
          <a:p>
            <a:r>
              <a:rPr lang="en-US" altLang="zh-CN" smtClean="0"/>
              <a:t>\rm</a:t>
            </a:r>
            <a:r>
              <a:rPr lang="zh-CN" altLang="zh-CN" smtClean="0"/>
              <a:t>：正常字体</a:t>
            </a:r>
          </a:p>
          <a:p>
            <a:r>
              <a:rPr lang="en-US" altLang="zh-CN" smtClean="0"/>
              <a:t>\fontname{fontname}</a:t>
            </a:r>
            <a:r>
              <a:rPr lang="zh-CN" altLang="zh-CN" smtClean="0"/>
              <a:t>：定义使用特殊的字体名称</a:t>
            </a:r>
          </a:p>
          <a:p>
            <a:r>
              <a:rPr lang="en-US" altLang="zh-CN" smtClean="0"/>
              <a:t>\fontsize{fontsize}</a:t>
            </a:r>
            <a:r>
              <a:rPr lang="zh-CN" altLang="zh-CN" smtClean="0"/>
              <a:t>：定义使用特殊的字体大小</a:t>
            </a:r>
          </a:p>
          <a:p>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a:lstStyle/>
          <a:p>
            <a:r>
              <a:rPr lang="en-US" altLang="zh-CN" smtClean="0"/>
              <a:t>4.3.3 </a:t>
            </a:r>
            <a:r>
              <a:rPr lang="zh-CN" altLang="en-US" smtClean="0"/>
              <a:t>文字修饰</a:t>
            </a:r>
            <a:br>
              <a:rPr lang="zh-CN" altLang="en-US" smtClean="0"/>
            </a:br>
            <a:endParaRPr lang="zh-CN" altLang="en-US" smtClean="0"/>
          </a:p>
        </p:txBody>
      </p:sp>
      <p:sp>
        <p:nvSpPr>
          <p:cNvPr id="66562" name="内容占位符 2"/>
          <p:cNvSpPr>
            <a:spLocks noGrp="1"/>
          </p:cNvSpPr>
          <p:nvPr>
            <p:ph idx="1"/>
          </p:nvPr>
        </p:nvSpPr>
        <p:spPr>
          <a:xfrm>
            <a:off x="0" y="1525588"/>
            <a:ext cx="10155238" cy="4481512"/>
          </a:xfrm>
        </p:spPr>
        <p:txBody>
          <a:bodyPr/>
          <a:lstStyle/>
          <a:p>
            <a:r>
              <a:rPr lang="zh-CN" altLang="en-US" smtClean="0"/>
              <a:t>文字标注是图形修饰中的重要因素，它可以是用户在窗口上随意添加的字符说明，还可以是坐标轴对象中所用到的刻度标志等。字符对象的常用属性如下：</a:t>
            </a:r>
          </a:p>
          <a:p>
            <a:r>
              <a:rPr lang="en-US" altLang="zh-CN" smtClean="0"/>
              <a:t>Color </a:t>
            </a:r>
            <a:r>
              <a:rPr lang="zh-CN" altLang="en-US" smtClean="0"/>
              <a:t>属性</a:t>
            </a:r>
            <a:r>
              <a:rPr lang="en-US" altLang="zh-CN" smtClean="0"/>
              <a:t>: </a:t>
            </a:r>
            <a:r>
              <a:rPr lang="zh-CN" altLang="en-US" smtClean="0"/>
              <a:t>字符的颜色。该属性的属性值是一个 </a:t>
            </a:r>
            <a:r>
              <a:rPr lang="en-US" altLang="zh-CN" smtClean="0"/>
              <a:t>1x3 </a:t>
            </a:r>
            <a:r>
              <a:rPr lang="zh-CN" altLang="en-US" smtClean="0"/>
              <a:t>颜色向量。</a:t>
            </a:r>
          </a:p>
          <a:p>
            <a:r>
              <a:rPr lang="en-US" altLang="zh-CN" smtClean="0"/>
              <a:t>FontAngle </a:t>
            </a:r>
            <a:r>
              <a:rPr lang="zh-CN" altLang="en-US" smtClean="0"/>
              <a:t>属性</a:t>
            </a:r>
            <a:r>
              <a:rPr lang="en-US" altLang="zh-CN" smtClean="0"/>
              <a:t>: </a:t>
            </a:r>
            <a:r>
              <a:rPr lang="zh-CN" altLang="en-US" smtClean="0"/>
              <a:t>字体倾斜形式。如正常 </a:t>
            </a:r>
            <a:r>
              <a:rPr lang="en-US" altLang="zh-CN" smtClean="0"/>
              <a:t>'normal' </a:t>
            </a:r>
            <a:r>
              <a:rPr lang="zh-CN" altLang="en-US" smtClean="0"/>
              <a:t>和斜体 </a:t>
            </a:r>
            <a:r>
              <a:rPr lang="en-US" altLang="zh-CN" smtClean="0"/>
              <a:t>'italic' </a:t>
            </a:r>
            <a:r>
              <a:rPr lang="zh-CN" altLang="en-US" smtClean="0"/>
              <a:t>等。</a:t>
            </a:r>
          </a:p>
          <a:p>
            <a:r>
              <a:rPr lang="en-US" altLang="zh-CN" smtClean="0"/>
              <a:t>FontName </a:t>
            </a:r>
            <a:r>
              <a:rPr lang="zh-CN" altLang="en-US" smtClean="0"/>
              <a:t>属性</a:t>
            </a:r>
            <a:r>
              <a:rPr lang="en-US" altLang="zh-CN" smtClean="0"/>
              <a:t>: </a:t>
            </a:r>
            <a:r>
              <a:rPr lang="zh-CN" altLang="en-US" smtClean="0"/>
              <a:t>字体的名称。如 </a:t>
            </a:r>
            <a:r>
              <a:rPr lang="en-US" altLang="zh-CN" smtClean="0"/>
              <a:t>'Times New Roman' </a:t>
            </a:r>
            <a:r>
              <a:rPr lang="zh-CN" altLang="en-US" smtClean="0"/>
              <a:t>与 </a:t>
            </a:r>
            <a:r>
              <a:rPr lang="en-US" altLang="zh-CN" smtClean="0"/>
              <a:t>'Courier' </a:t>
            </a:r>
            <a:r>
              <a:rPr lang="zh-CN" altLang="en-US" smtClean="0"/>
              <a:t>等。</a:t>
            </a:r>
          </a:p>
          <a:p>
            <a:r>
              <a:rPr lang="en-US" altLang="zh-CN" smtClean="0"/>
              <a:t>FontSize </a:t>
            </a:r>
            <a:r>
              <a:rPr lang="zh-CN" altLang="en-US" smtClean="0"/>
              <a:t>属性</a:t>
            </a:r>
            <a:r>
              <a:rPr lang="en-US" altLang="zh-CN" smtClean="0"/>
              <a:t>: </a:t>
            </a:r>
            <a:r>
              <a:rPr lang="zh-CN" altLang="en-US" smtClean="0"/>
              <a:t>字号大小。默认以 </a:t>
            </a:r>
            <a:r>
              <a:rPr lang="en-US" altLang="zh-CN" smtClean="0"/>
              <a:t>pt </a:t>
            </a:r>
            <a:r>
              <a:rPr lang="zh-CN" altLang="en-US" smtClean="0"/>
              <a:t>为单位，属性值应该为实数。</a:t>
            </a:r>
          </a:p>
          <a:p>
            <a:r>
              <a:rPr lang="en-US" altLang="zh-CN" smtClean="0"/>
              <a:t>FontWeight </a:t>
            </a:r>
            <a:r>
              <a:rPr lang="zh-CN" altLang="en-US" smtClean="0"/>
              <a:t>属性</a:t>
            </a:r>
            <a:r>
              <a:rPr lang="en-US" altLang="zh-CN" smtClean="0"/>
              <a:t>: </a:t>
            </a:r>
            <a:r>
              <a:rPr lang="zh-CN" altLang="en-US" smtClean="0"/>
              <a:t>字体是否加黑。可以选择 </a:t>
            </a:r>
            <a:r>
              <a:rPr lang="en-US" altLang="zh-CN" smtClean="0"/>
              <a:t>'light'</a:t>
            </a:r>
            <a:r>
              <a:rPr lang="zh-CN" altLang="en-US" smtClean="0"/>
              <a:t>、</a:t>
            </a:r>
            <a:r>
              <a:rPr lang="en-US" altLang="zh-CN" smtClean="0"/>
              <a:t>'normal' (</a:t>
            </a:r>
            <a:r>
              <a:rPr lang="zh-CN" altLang="en-US" smtClean="0"/>
              <a:t>默认值</a:t>
            </a:r>
            <a:r>
              <a:rPr lang="en-US" altLang="zh-CN" smtClean="0"/>
              <a:t>)</a:t>
            </a:r>
            <a:r>
              <a:rPr lang="zh-CN" altLang="en-US" smtClean="0"/>
              <a:t>、</a:t>
            </a:r>
            <a:r>
              <a:rPr lang="en-US" altLang="zh-CN" smtClean="0"/>
              <a:t>'demi' </a:t>
            </a:r>
            <a:r>
              <a:rPr lang="zh-CN" altLang="en-US" smtClean="0"/>
              <a:t>和 </a:t>
            </a:r>
            <a:r>
              <a:rPr lang="en-US" altLang="zh-CN" smtClean="0"/>
              <a:t>'bold' 4 </a:t>
            </a:r>
            <a:r>
              <a:rPr lang="zh-CN" altLang="en-US" smtClean="0"/>
              <a:t>个选项</a:t>
            </a:r>
            <a:r>
              <a:rPr lang="en-US" altLang="zh-CN" smtClean="0"/>
              <a:t>, </a:t>
            </a:r>
            <a:r>
              <a:rPr lang="zh-CN" altLang="en-US" smtClean="0"/>
              <a:t>其颜色逐渐变黑。</a:t>
            </a:r>
          </a:p>
          <a:p>
            <a:r>
              <a:rPr lang="en-US" altLang="zh-CN" smtClean="0"/>
              <a:t>HorizontalAlignment </a:t>
            </a:r>
            <a:r>
              <a:rPr lang="zh-CN" altLang="en-US" smtClean="0"/>
              <a:t>属性</a:t>
            </a:r>
            <a:r>
              <a:rPr lang="en-US" altLang="zh-CN" smtClean="0"/>
              <a:t>: </a:t>
            </a:r>
            <a:r>
              <a:rPr lang="zh-CN" altLang="en-US" smtClean="0"/>
              <a:t>表示文字的水平对齐方式。可以有 </a:t>
            </a:r>
            <a:r>
              <a:rPr lang="en-US" altLang="zh-CN" smtClean="0"/>
              <a:t>'left' (</a:t>
            </a:r>
            <a:r>
              <a:rPr lang="zh-CN" altLang="en-US" smtClean="0"/>
              <a:t>按左边对齐</a:t>
            </a:r>
            <a:r>
              <a:rPr lang="en-US" altLang="zh-CN" smtClean="0"/>
              <a:t>)</a:t>
            </a:r>
            <a:r>
              <a:rPr lang="zh-CN" altLang="en-US" smtClean="0"/>
              <a:t>、</a:t>
            </a:r>
            <a:r>
              <a:rPr lang="en-US" altLang="zh-CN" smtClean="0"/>
              <a:t>'center'</a:t>
            </a:r>
          </a:p>
          <a:p>
            <a:r>
              <a:rPr lang="en-US" altLang="zh-CN" smtClean="0"/>
              <a:t>(</a:t>
            </a:r>
            <a:r>
              <a:rPr lang="zh-CN" altLang="en-US" smtClean="0"/>
              <a:t>居中对齐</a:t>
            </a:r>
            <a:r>
              <a:rPr lang="en-US" altLang="zh-CN" smtClean="0"/>
              <a:t>)</a:t>
            </a:r>
            <a:r>
              <a:rPr lang="zh-CN" altLang="en-US" smtClean="0"/>
              <a:t>、</a:t>
            </a:r>
            <a:r>
              <a:rPr lang="en-US" altLang="zh-CN" smtClean="0"/>
              <a:t>'right'(</a:t>
            </a:r>
            <a:r>
              <a:rPr lang="zh-CN" altLang="en-US" smtClean="0"/>
              <a:t>按右边对齐</a:t>
            </a:r>
            <a:r>
              <a:rPr lang="en-US" altLang="zh-CN" smtClean="0"/>
              <a:t>) </a:t>
            </a:r>
            <a:r>
              <a:rPr lang="zh-CN" altLang="en-US" smtClean="0"/>
              <a:t>三种选择。</a:t>
            </a:r>
          </a:p>
          <a:p>
            <a:r>
              <a:rPr lang="en-US" altLang="zh-CN" smtClean="0"/>
              <a:t>FontUnits </a:t>
            </a:r>
            <a:r>
              <a:rPr lang="zh-CN" altLang="en-US" smtClean="0"/>
              <a:t>属性</a:t>
            </a:r>
            <a:r>
              <a:rPr lang="en-US" altLang="zh-CN" smtClean="0"/>
              <a:t>: </a:t>
            </a:r>
            <a:r>
              <a:rPr lang="zh-CN" altLang="en-US" smtClean="0"/>
              <a:t>字体大小的单位。如 </a:t>
            </a:r>
            <a:r>
              <a:rPr lang="en-US" altLang="zh-CN" smtClean="0"/>
              <a:t>'points'(</a:t>
            </a:r>
            <a:r>
              <a:rPr lang="zh-CN" altLang="en-US" smtClean="0"/>
              <a:t>磅数</a:t>
            </a:r>
            <a:r>
              <a:rPr lang="en-US" altLang="zh-CN" smtClean="0"/>
              <a:t>)</a:t>
            </a:r>
            <a:r>
              <a:rPr lang="zh-CN" altLang="en-US" smtClean="0"/>
              <a:t>为默认的值，此外， 还可以使用如下单位 </a:t>
            </a:r>
            <a:r>
              <a:rPr lang="en-US" altLang="zh-CN" smtClean="0"/>
              <a:t>'inches' (</a:t>
            </a:r>
            <a:r>
              <a:rPr lang="zh-CN" altLang="en-US" smtClean="0"/>
              <a:t>英寸</a:t>
            </a:r>
            <a:r>
              <a:rPr lang="en-US" altLang="zh-CN" smtClean="0"/>
              <a:t>)</a:t>
            </a:r>
            <a:r>
              <a:rPr lang="zh-CN" altLang="en-US" smtClean="0"/>
              <a:t>、</a:t>
            </a:r>
            <a:r>
              <a:rPr lang="en-US" altLang="zh-CN" smtClean="0"/>
              <a:t>'centimeters' (</a:t>
            </a:r>
            <a:r>
              <a:rPr lang="zh-CN" altLang="en-US" smtClean="0"/>
              <a:t>厘米</a:t>
            </a:r>
            <a:r>
              <a:rPr lang="en-US" altLang="zh-CN" smtClean="0"/>
              <a:t>)</a:t>
            </a:r>
            <a:r>
              <a:rPr lang="zh-CN" altLang="en-US" smtClean="0"/>
              <a:t>、</a:t>
            </a:r>
            <a:r>
              <a:rPr lang="en-US" altLang="zh-CN" smtClean="0"/>
              <a:t>'normalized' (</a:t>
            </a:r>
            <a:r>
              <a:rPr lang="zh-CN" altLang="en-US" smtClean="0"/>
              <a:t>归一值</a:t>
            </a:r>
            <a:r>
              <a:rPr lang="en-US" altLang="zh-CN" smtClean="0"/>
              <a:t>)</a:t>
            </a:r>
            <a:r>
              <a:rPr lang="zh-CN" altLang="en-US" smtClean="0"/>
              <a:t>与 </a:t>
            </a:r>
            <a:r>
              <a:rPr lang="en-US" altLang="zh-CN" smtClean="0"/>
              <a:t>'pixels' (</a:t>
            </a:r>
            <a:r>
              <a:rPr lang="zh-CN" altLang="en-US" smtClean="0"/>
              <a:t>像素</a:t>
            </a:r>
            <a:r>
              <a:rPr lang="en-US" altLang="zh-CN" smtClean="0"/>
              <a:t>) </a:t>
            </a:r>
            <a:r>
              <a:rPr lang="zh-CN" altLang="en-US" smtClean="0"/>
              <a:t>等。</a:t>
            </a:r>
          </a:p>
          <a:p>
            <a:endParaRPr lang="zh-CN"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a:lstStyle/>
          <a:p>
            <a:r>
              <a:rPr lang="en-US" altLang="zh-CN" smtClean="0"/>
              <a:t>4.3.4 </a:t>
            </a:r>
            <a:r>
              <a:rPr lang="zh-CN" altLang="en-US" smtClean="0"/>
              <a:t>图例注解及添加颜色条</a:t>
            </a:r>
            <a:br>
              <a:rPr lang="zh-CN" altLang="en-US" smtClean="0"/>
            </a:br>
            <a:endParaRPr lang="zh-CN" altLang="en-US" smtClean="0"/>
          </a:p>
        </p:txBody>
      </p:sp>
      <p:sp>
        <p:nvSpPr>
          <p:cNvPr id="67586" name="内容占位符 2"/>
          <p:cNvSpPr>
            <a:spLocks noGrp="1"/>
          </p:cNvSpPr>
          <p:nvPr>
            <p:ph idx="1"/>
          </p:nvPr>
        </p:nvSpPr>
        <p:spPr>
          <a:xfrm>
            <a:off x="677863" y="2160588"/>
            <a:ext cx="9317037" cy="4265612"/>
          </a:xfrm>
        </p:spPr>
        <p:txBody>
          <a:bodyPr/>
          <a:lstStyle/>
          <a:p>
            <a:r>
              <a:rPr lang="zh-CN" altLang="en-US" smtClean="0"/>
              <a:t>图例通过对每一条曲线标注不同颜色和应用不同的线条，来区分一张图中绘制的多条曲线。颜色条主要用于显示图形种颜色和数值的对应关系，常用于三维图形和二维图形等高线图形中。</a:t>
            </a:r>
          </a:p>
          <a:p>
            <a:r>
              <a:rPr lang="en-US" altLang="zh-CN" smtClean="0"/>
              <a:t>1.</a:t>
            </a:r>
            <a:r>
              <a:rPr lang="zh-CN" altLang="en-US" smtClean="0"/>
              <a:t>图例注解</a:t>
            </a:r>
          </a:p>
          <a:p>
            <a:r>
              <a:rPr lang="zh-CN" altLang="en-US" smtClean="0"/>
              <a:t>用户可以通过插入菜单的图例项</a:t>
            </a:r>
            <a:r>
              <a:rPr lang="en-US" altLang="zh-CN" smtClean="0"/>
              <a:t>(Legend)</a:t>
            </a:r>
            <a:r>
              <a:rPr lang="zh-CN" altLang="en-US" smtClean="0"/>
              <a:t>为曲线添加图例，也可以使用</a:t>
            </a:r>
            <a:r>
              <a:rPr lang="en-US" altLang="zh-CN" smtClean="0"/>
              <a:t>legend</a:t>
            </a:r>
            <a:r>
              <a:rPr lang="zh-CN" altLang="en-US" smtClean="0"/>
              <a:t>函数为曲线添加图例。</a:t>
            </a:r>
          </a:p>
          <a:p>
            <a:r>
              <a:rPr lang="zh-CN" altLang="en-US" smtClean="0"/>
              <a:t>当在一个坐标系上画多幅图形时，为区分各个图形，</a:t>
            </a:r>
            <a:r>
              <a:rPr lang="en-US" altLang="zh-CN" smtClean="0"/>
              <a:t>Matlab</a:t>
            </a:r>
            <a:r>
              <a:rPr lang="zh-CN" altLang="en-US" smtClean="0"/>
              <a:t>提供了图例的注释说明函数。</a:t>
            </a:r>
          </a:p>
          <a:p>
            <a:r>
              <a:rPr lang="zh-CN" altLang="en-US" smtClean="0"/>
              <a:t>其格式如下：</a:t>
            </a:r>
          </a:p>
          <a:p>
            <a:r>
              <a:rPr lang="en-US" altLang="zh-CN" smtClean="0"/>
              <a:t>legend(</a:t>
            </a:r>
            <a:r>
              <a:rPr lang="zh-CN" altLang="en-US" smtClean="0"/>
              <a:t>字符串</a:t>
            </a:r>
            <a:r>
              <a:rPr lang="en-US" altLang="zh-CN" smtClean="0"/>
              <a:t>1</a:t>
            </a:r>
            <a:r>
              <a:rPr lang="zh-CN" altLang="en-US" smtClean="0"/>
              <a:t>，字符串</a:t>
            </a:r>
            <a:r>
              <a:rPr lang="en-US" altLang="zh-CN" smtClean="0"/>
              <a:t>2</a:t>
            </a:r>
            <a:r>
              <a:rPr lang="zh-CN" altLang="en-US" smtClean="0"/>
              <a:t>，字符串</a:t>
            </a:r>
            <a:r>
              <a:rPr lang="en-US" altLang="zh-CN" smtClean="0"/>
              <a:t>3</a:t>
            </a:r>
            <a:r>
              <a:rPr lang="zh-CN" altLang="en-US" smtClean="0"/>
              <a:t>，</a:t>
            </a:r>
            <a:r>
              <a:rPr lang="en-US" altLang="zh-CN" smtClean="0"/>
              <a:t>…</a:t>
            </a:r>
            <a:r>
              <a:rPr lang="zh-CN" altLang="en-US" smtClean="0"/>
              <a:t>，参数</a:t>
            </a:r>
            <a:r>
              <a:rPr lang="en-US" altLang="zh-CN" smtClean="0"/>
              <a:t>) </a:t>
            </a:r>
          </a:p>
          <a:p>
            <a:r>
              <a:rPr lang="zh-CN" altLang="en-US" smtClean="0"/>
              <a:t>参数字符串的含义如下表</a:t>
            </a:r>
            <a:r>
              <a:rPr lang="en-US" altLang="zh-CN" smtClean="0"/>
              <a:t>4-7</a:t>
            </a:r>
            <a:r>
              <a:rPr lang="zh-CN" altLang="en-US" smtClean="0"/>
              <a:t>所示。</a:t>
            </a:r>
          </a:p>
          <a:p>
            <a:endParaRPr lang="zh-CN" alt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内容占位符 2"/>
          <p:cNvSpPr>
            <a:spLocks noGrp="1"/>
          </p:cNvSpPr>
          <p:nvPr>
            <p:ph idx="1"/>
          </p:nvPr>
        </p:nvSpPr>
        <p:spPr>
          <a:xfrm>
            <a:off x="677863" y="571500"/>
            <a:ext cx="8596312" cy="5470525"/>
          </a:xfrm>
        </p:spPr>
        <p:txBody>
          <a:bodyPr/>
          <a:lstStyle/>
          <a:p>
            <a:r>
              <a:rPr lang="zh-CN" altLang="zh-CN" smtClean="0"/>
              <a:t>表</a:t>
            </a:r>
            <a:r>
              <a:rPr lang="en-US" altLang="zh-CN" smtClean="0"/>
              <a:t>4-7</a:t>
            </a:r>
            <a:r>
              <a:rPr lang="zh-CN" altLang="zh-CN" smtClean="0"/>
              <a:t>参数字符串的含义</a:t>
            </a:r>
            <a:endParaRPr lang="en-US" altLang="zh-CN" smtClean="0"/>
          </a:p>
          <a:p>
            <a:r>
              <a:rPr lang="zh-CN" altLang="zh-CN" smtClean="0"/>
              <a:t>此函数在图中开启了一个注释视窗，依据绘图的先后顺序，依据输出字符串对各个图形进行注释说明。如字符串</a:t>
            </a:r>
            <a:r>
              <a:rPr lang="en-US" altLang="zh-CN" smtClean="0"/>
              <a:t>1</a:t>
            </a:r>
            <a:r>
              <a:rPr lang="zh-CN" altLang="zh-CN" smtClean="0"/>
              <a:t>表示第一个出现的线条，字符串</a:t>
            </a:r>
            <a:r>
              <a:rPr lang="en-US" altLang="zh-CN" smtClean="0"/>
              <a:t>2</a:t>
            </a:r>
            <a:r>
              <a:rPr lang="zh-CN" altLang="zh-CN" smtClean="0"/>
              <a:t>表示第二个出现的线条，参数字符串确定注释视窗在图形中的位置。同时，注释视窗也可以用鼠标拖动，以便将其放置在一个合适的位置。 </a:t>
            </a:r>
          </a:p>
          <a:p>
            <a:endParaRPr lang="zh-CN" altLang="zh-CN" smtClean="0"/>
          </a:p>
          <a:p>
            <a:endParaRPr lang="zh-CN" altLang="en-US" smtClean="0"/>
          </a:p>
        </p:txBody>
      </p:sp>
      <p:graphicFrame>
        <p:nvGraphicFramePr>
          <p:cNvPr id="4" name="表格 3"/>
          <p:cNvGraphicFramePr>
            <a:graphicFrameLocks noGrp="1"/>
          </p:cNvGraphicFramePr>
          <p:nvPr/>
        </p:nvGraphicFramePr>
        <p:xfrm>
          <a:off x="769938" y="2374900"/>
          <a:ext cx="8132762" cy="2578100"/>
        </p:xfrm>
        <a:graphic>
          <a:graphicData uri="http://schemas.openxmlformats.org/drawingml/2006/table">
            <a:tbl>
              <a:tblPr>
                <a:tableStyleId>{5C22544A-7EE6-4342-B048-85BDC9FD1C3A}</a:tableStyleId>
              </a:tblPr>
              <a:tblGrid>
                <a:gridCol w="2683740"/>
                <a:gridCol w="5449182"/>
              </a:tblGrid>
              <a:tr h="368300">
                <a:tc>
                  <a:txBody>
                    <a:bodyPr/>
                    <a:lstStyle/>
                    <a:p>
                      <a:pPr algn="ctr">
                        <a:spcAft>
                          <a:spcPts val="200"/>
                        </a:spcAft>
                      </a:pPr>
                      <a:r>
                        <a:rPr lang="zh-CN" sz="1600" kern="100" dirty="0">
                          <a:effectLst/>
                        </a:rPr>
                        <a:t>参数字符串</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含</a:t>
                      </a:r>
                      <a:r>
                        <a:rPr lang="en-US" sz="1600" kern="100" dirty="0">
                          <a:effectLst/>
                        </a:rPr>
                        <a:t>  </a:t>
                      </a:r>
                      <a:r>
                        <a:rPr lang="zh-CN" sz="1600" kern="100" dirty="0">
                          <a:effectLst/>
                        </a:rPr>
                        <a:t>义</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68300">
                <a:tc>
                  <a:txBody>
                    <a:bodyPr/>
                    <a:lstStyle/>
                    <a:p>
                      <a:pPr algn="ctr">
                        <a:spcAft>
                          <a:spcPts val="200"/>
                        </a:spcAft>
                      </a:pPr>
                      <a:r>
                        <a:rPr lang="en-US" sz="1600" kern="100" dirty="0">
                          <a:effectLst/>
                        </a:rPr>
                        <a:t>0</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a:effectLst/>
                        </a:rPr>
                        <a:t>尽量不与数据冲突，自动放置在最佳位置</a:t>
                      </a:r>
                      <a:endParaRPr lang="zh-CN" sz="1600" kern="100">
                        <a:effectLst/>
                        <a:latin typeface="Times New Roman" panose="02020603050405020304" pitchFamily="18" charset="0"/>
                        <a:ea typeface="宋体" panose="02010600030101010101" pitchFamily="2" charset="-122"/>
                      </a:endParaRPr>
                    </a:p>
                  </a:txBody>
                  <a:tcPr marL="68580" marR="68580" marT="0" marB="0"/>
                </a:tc>
              </a:tr>
              <a:tr h="368300">
                <a:tc>
                  <a:txBody>
                    <a:bodyPr/>
                    <a:lstStyle/>
                    <a:p>
                      <a:pPr algn="ctr">
                        <a:spcAft>
                          <a:spcPts val="200"/>
                        </a:spcAft>
                      </a:pPr>
                      <a:r>
                        <a:rPr lang="en-US" sz="16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放置在图形的右上角</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68300">
                <a:tc>
                  <a:txBody>
                    <a:bodyPr/>
                    <a:lstStyle/>
                    <a:p>
                      <a:pPr algn="ctr">
                        <a:spcAft>
                          <a:spcPts val="200"/>
                        </a:spcAft>
                      </a:pPr>
                      <a:r>
                        <a:rPr lang="en-US" sz="16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放置在图形的左上角</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68300">
                <a:tc>
                  <a:txBody>
                    <a:bodyPr/>
                    <a:lstStyle/>
                    <a:p>
                      <a:pPr algn="ctr">
                        <a:spcAft>
                          <a:spcPts val="20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放置在图形的左下角</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68300">
                <a:tc>
                  <a:txBody>
                    <a:bodyPr/>
                    <a:lstStyle/>
                    <a:p>
                      <a:pPr algn="ctr">
                        <a:spcAft>
                          <a:spcPts val="20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放置在图形的右下角</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368300">
                <a:tc>
                  <a:txBody>
                    <a:bodyPr/>
                    <a:lstStyle/>
                    <a:p>
                      <a:pPr algn="ctr">
                        <a:spcAft>
                          <a:spcPts val="200"/>
                        </a:spcAft>
                      </a:pPr>
                      <a:r>
                        <a:rPr lang="en-US" sz="16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200"/>
                        </a:spcAft>
                      </a:pPr>
                      <a:r>
                        <a:rPr lang="zh-CN" sz="1600" kern="100" dirty="0">
                          <a:effectLst/>
                        </a:rPr>
                        <a:t>放置在图形视窗的外右边</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内容占位符 2"/>
          <p:cNvSpPr>
            <a:spLocks noGrp="1"/>
          </p:cNvSpPr>
          <p:nvPr>
            <p:ph idx="1"/>
          </p:nvPr>
        </p:nvSpPr>
        <p:spPr>
          <a:xfrm>
            <a:off x="614363" y="484188"/>
            <a:ext cx="8596312" cy="3881437"/>
          </a:xfrm>
        </p:spPr>
        <p:txBody>
          <a:bodyPr/>
          <a:lstStyle/>
          <a:p>
            <a:r>
              <a:rPr lang="en-US" altLang="zh-CN" smtClean="0"/>
              <a:t>【</a:t>
            </a:r>
            <a:r>
              <a:rPr lang="zh-CN" altLang="en-US" smtClean="0"/>
              <a:t>例</a:t>
            </a:r>
            <a:r>
              <a:rPr lang="en-US" altLang="zh-CN" smtClean="0"/>
              <a:t>4-1】 </a:t>
            </a:r>
            <a:r>
              <a:rPr lang="zh-CN" altLang="en-US" smtClean="0"/>
              <a:t>画线函数</a:t>
            </a:r>
            <a:r>
              <a:rPr lang="en-US" altLang="zh-CN" smtClean="0"/>
              <a:t>line</a:t>
            </a:r>
            <a:r>
              <a:rPr lang="zh-CN" altLang="en-US" smtClean="0"/>
              <a:t>使用实例。利用函数</a:t>
            </a:r>
            <a:r>
              <a:rPr lang="en-US" altLang="zh-CN" smtClean="0"/>
              <a:t>line</a:t>
            </a:r>
            <a:r>
              <a:rPr lang="zh-CN" altLang="en-US" smtClean="0"/>
              <a:t>绘制</a:t>
            </a:r>
            <a:r>
              <a:rPr lang="en-US" altLang="zh-CN" smtClean="0"/>
              <a:t>y=sinx</a:t>
            </a:r>
            <a:r>
              <a:rPr lang="zh-CN" altLang="en-US" smtClean="0"/>
              <a:t>的图形。</a:t>
            </a:r>
          </a:p>
          <a:p>
            <a:r>
              <a:rPr lang="zh-CN" altLang="en-US" smtClean="0"/>
              <a:t>解：在命令窗口输入以下命令：</a:t>
            </a:r>
          </a:p>
          <a:p>
            <a:r>
              <a:rPr lang="zh-CN" altLang="en-US" smtClean="0"/>
              <a:t> </a:t>
            </a:r>
            <a:r>
              <a:rPr lang="en-US" altLang="zh-CN" smtClean="0"/>
              <a:t>&gt;&gt;x=0:0.4*pi:2*pi;</a:t>
            </a:r>
          </a:p>
          <a:p>
            <a:r>
              <a:rPr lang="en-US" altLang="zh-CN" smtClean="0"/>
              <a:t> &gt;&gt;y=sin(x);</a:t>
            </a:r>
          </a:p>
          <a:p>
            <a:r>
              <a:rPr lang="en-US" altLang="zh-CN" smtClean="0"/>
              <a:t> &gt;&gt;line(x,y)	</a:t>
            </a:r>
          </a:p>
          <a:p>
            <a:r>
              <a:rPr lang="zh-CN" altLang="en-US" smtClean="0"/>
              <a:t>运行以上程序代码后，得到如图</a:t>
            </a:r>
            <a:r>
              <a:rPr lang="en-US" altLang="zh-CN" smtClean="0"/>
              <a:t>4-1</a:t>
            </a:r>
            <a:r>
              <a:rPr lang="zh-CN" altLang="en-US" smtClean="0"/>
              <a:t>的图形：</a:t>
            </a:r>
          </a:p>
          <a:p>
            <a:endParaRPr lang="zh-CN" altLang="en-US" smtClean="0"/>
          </a:p>
        </p:txBody>
      </p:sp>
      <p:pic>
        <p:nvPicPr>
          <p:cNvPr id="90114" name="图片 6"/>
          <p:cNvPicPr>
            <a:picLocks noChangeAspect="1" noChangeArrowheads="1"/>
          </p:cNvPicPr>
          <p:nvPr/>
        </p:nvPicPr>
        <p:blipFill>
          <a:blip r:embed="rId2">
            <a:clrChange>
              <a:clrFrom>
                <a:srgbClr val="CCCCCC"/>
              </a:clrFrom>
              <a:clrTo>
                <a:srgbClr val="CCCCCC">
                  <a:alpha val="0"/>
                </a:srgbClr>
              </a:clrTo>
            </a:clrChange>
          </a:blip>
          <a:srcRect/>
          <a:stretch>
            <a:fillRect/>
          </a:stretch>
        </p:blipFill>
        <p:spPr bwMode="auto">
          <a:xfrm>
            <a:off x="1187450" y="3368675"/>
            <a:ext cx="3206750" cy="2232025"/>
          </a:xfrm>
          <a:prstGeom prst="rect">
            <a:avLst/>
          </a:prstGeom>
          <a:noFill/>
          <a:ln w="9525">
            <a:noFill/>
            <a:miter lim="800000"/>
            <a:headEnd/>
            <a:tailEnd/>
          </a:ln>
        </p:spPr>
      </p:pic>
      <p:sp>
        <p:nvSpPr>
          <p:cNvPr id="90115" name="文本框 7"/>
          <p:cNvSpPr txBox="1">
            <a:spLocks noChangeArrowheads="1"/>
          </p:cNvSpPr>
          <p:nvPr/>
        </p:nvSpPr>
        <p:spPr bwMode="auto">
          <a:xfrm>
            <a:off x="1333500" y="5842000"/>
            <a:ext cx="2794000" cy="646113"/>
          </a:xfrm>
          <a:prstGeom prst="rect">
            <a:avLst/>
          </a:prstGeom>
          <a:noFill/>
          <a:ln w="9525">
            <a:noFill/>
            <a:miter lim="800000"/>
            <a:headEnd/>
            <a:tailEnd/>
          </a:ln>
        </p:spPr>
        <p:txBody>
          <a:bodyPr>
            <a:spAutoFit/>
          </a:bodyPr>
          <a:lstStyle/>
          <a:p>
            <a:r>
              <a:rPr lang="zh-CN" altLang="en-US">
                <a:latin typeface="Trebuchet MS" pitchFamily="34" charset="0"/>
                <a:ea typeface="华文新魏" pitchFamily="2" charset="-122"/>
              </a:rPr>
              <a:t>图</a:t>
            </a:r>
            <a:r>
              <a:rPr lang="en-US" altLang="zh-CN">
                <a:latin typeface="Trebuchet MS" pitchFamily="34" charset="0"/>
                <a:ea typeface="华文新魏" pitchFamily="2" charset="-122"/>
              </a:rPr>
              <a:t>4-1  line</a:t>
            </a:r>
            <a:r>
              <a:rPr lang="zh-CN" altLang="en-US">
                <a:latin typeface="Trebuchet MS" pitchFamily="34" charset="0"/>
                <a:ea typeface="华文新魏" pitchFamily="2" charset="-122"/>
              </a:rPr>
              <a:t>函数画线</a:t>
            </a:r>
            <a:r>
              <a:rPr lang="en-US" altLang="zh-CN">
                <a:latin typeface="Trebuchet MS" pitchFamily="34" charset="0"/>
                <a:ea typeface="华文新魏" pitchFamily="2" charset="-122"/>
              </a:rPr>
              <a:t>(</a:t>
            </a:r>
            <a:r>
              <a:rPr lang="zh-CN" altLang="en-US">
                <a:latin typeface="Trebuchet MS" pitchFamily="34" charset="0"/>
                <a:ea typeface="华文新魏" pitchFamily="2" charset="-122"/>
              </a:rPr>
              <a:t>例</a:t>
            </a:r>
            <a:r>
              <a:rPr lang="en-US" altLang="zh-CN">
                <a:latin typeface="Trebuchet MS" pitchFamily="34" charset="0"/>
                <a:ea typeface="华文新魏" pitchFamily="2" charset="-122"/>
              </a:rPr>
              <a:t>4-1)</a:t>
            </a:r>
            <a:endParaRPr lang="zh-CN" altLang="en-US">
              <a:latin typeface="Trebuchet MS" pitchFamily="34" charset="0"/>
              <a:ea typeface="华文新魏"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4963" y="266700"/>
            <a:ext cx="10434637" cy="5673725"/>
          </a:xfrm>
        </p:spPr>
        <p:txBody>
          <a:bodyPr rtlCol="0">
            <a:normAutofit fontScale="92500"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2.</a:t>
            </a:r>
            <a:r>
              <a:rPr lang="zh-CN" altLang="zh-CN" dirty="0">
                <a:solidFill>
                  <a:schemeClr val="tx1">
                    <a:lumMod val="75000"/>
                    <a:lumOff val="25000"/>
                  </a:schemeClr>
                </a:solidFill>
              </a:rPr>
              <a:t>增加颜色条</a:t>
            </a:r>
          </a:p>
          <a:p>
            <a:pPr fontAlgn="auto">
              <a:spcAft>
                <a:spcPts val="0"/>
              </a:spcAft>
              <a:buFont typeface="Wingdings 3" charset="2"/>
              <a:buChar char=""/>
              <a:defRPr/>
            </a:pPr>
            <a:r>
              <a:rPr lang="zh-CN" altLang="zh-CN" dirty="0">
                <a:solidFill>
                  <a:schemeClr val="tx1">
                    <a:lumMod val="75000"/>
                    <a:lumOff val="25000"/>
                  </a:schemeClr>
                </a:solidFill>
              </a:rPr>
              <a:t>用户可以通过插入菜单的颜色条项</a:t>
            </a:r>
            <a:r>
              <a:rPr lang="en-US" altLang="zh-CN" dirty="0">
                <a:solidFill>
                  <a:schemeClr val="tx1">
                    <a:lumMod val="75000"/>
                    <a:lumOff val="25000"/>
                  </a:schemeClr>
                </a:solidFill>
              </a:rPr>
              <a:t>(</a:t>
            </a:r>
            <a:r>
              <a:rPr lang="en-US" altLang="zh-CN" dirty="0" err="1">
                <a:solidFill>
                  <a:schemeClr val="tx1">
                    <a:lumMod val="75000"/>
                    <a:lumOff val="25000"/>
                  </a:schemeClr>
                </a:solidFill>
              </a:rPr>
              <a:t>Colorbar</a:t>
            </a:r>
            <a:r>
              <a:rPr lang="en-US" altLang="zh-CN" dirty="0">
                <a:solidFill>
                  <a:schemeClr val="tx1">
                    <a:lumMod val="75000"/>
                    <a:lumOff val="25000"/>
                  </a:schemeClr>
                </a:solidFill>
              </a:rPr>
              <a:t>)</a:t>
            </a:r>
            <a:r>
              <a:rPr lang="zh-CN" altLang="zh-CN" dirty="0">
                <a:solidFill>
                  <a:schemeClr val="tx1">
                    <a:lumMod val="75000"/>
                    <a:lumOff val="25000"/>
                  </a:schemeClr>
                </a:solidFill>
              </a:rPr>
              <a:t>为图形添加颜色条，也可以使用</a:t>
            </a:r>
            <a:r>
              <a:rPr lang="en-US" altLang="zh-CN" dirty="0">
                <a:solidFill>
                  <a:schemeClr val="tx1">
                    <a:lumMod val="75000"/>
                    <a:lumOff val="25000"/>
                  </a:schemeClr>
                </a:solidFill>
              </a:rPr>
              <a:t> </a:t>
            </a:r>
            <a:r>
              <a:rPr lang="en-US" altLang="zh-CN" dirty="0" err="1">
                <a:solidFill>
                  <a:schemeClr val="tx1">
                    <a:lumMod val="75000"/>
                    <a:lumOff val="25000"/>
                  </a:schemeClr>
                </a:solidFill>
              </a:rPr>
              <a:t>colorbar</a:t>
            </a:r>
            <a:r>
              <a:rPr lang="zh-CN" altLang="zh-CN" dirty="0">
                <a:solidFill>
                  <a:schemeClr val="tx1">
                    <a:lumMod val="75000"/>
                    <a:lumOff val="25000"/>
                  </a:schemeClr>
                </a:solidFill>
              </a:rPr>
              <a:t>函数为图形添加颜色条。</a:t>
            </a:r>
          </a:p>
          <a:p>
            <a:pPr fontAlgn="auto">
              <a:spcAft>
                <a:spcPts val="0"/>
              </a:spcAft>
              <a:buFont typeface="Wingdings 3" charset="2"/>
              <a:buChar char=""/>
              <a:defRPr/>
            </a:pPr>
            <a:r>
              <a:rPr lang="en-US" altLang="zh-CN" dirty="0">
                <a:solidFill>
                  <a:schemeClr val="tx1">
                    <a:lumMod val="75000"/>
                    <a:lumOff val="25000"/>
                  </a:schemeClr>
                </a:solidFill>
              </a:rPr>
              <a:t>(1)</a:t>
            </a:r>
            <a:r>
              <a:rPr lang="en-US" altLang="zh-CN" dirty="0" err="1">
                <a:solidFill>
                  <a:schemeClr val="tx1">
                    <a:lumMod val="75000"/>
                    <a:lumOff val="25000"/>
                  </a:schemeClr>
                </a:solidFill>
              </a:rPr>
              <a:t>colorbar</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在当前坐标轴的右侧添加新的垂直方向的颜色条。如果在那个位置已经存在颜色条，</a:t>
            </a:r>
            <a:r>
              <a:rPr lang="en-US" altLang="zh-CN" dirty="0" err="1">
                <a:solidFill>
                  <a:schemeClr val="tx1">
                    <a:lumMod val="75000"/>
                    <a:lumOff val="25000"/>
                  </a:schemeClr>
                </a:solidFill>
              </a:rPr>
              <a:t>colorbar</a:t>
            </a:r>
            <a:r>
              <a:rPr lang="zh-CN" altLang="zh-CN" dirty="0">
                <a:solidFill>
                  <a:schemeClr val="tx1">
                    <a:lumMod val="75000"/>
                    <a:lumOff val="25000"/>
                  </a:schemeClr>
                </a:solidFill>
              </a:rPr>
              <a:t>函数将使用新的颜色条替代它。如果在非默认的位置存在颜色条，则保留该颜色条。</a:t>
            </a:r>
          </a:p>
          <a:p>
            <a:pPr fontAlgn="auto">
              <a:spcAft>
                <a:spcPts val="0"/>
              </a:spcAft>
              <a:buFont typeface="Wingdings 3" charset="2"/>
              <a:buChar char=""/>
              <a:defRPr/>
            </a:pPr>
            <a:r>
              <a:rPr lang="en-US" altLang="zh-CN" dirty="0">
                <a:solidFill>
                  <a:schemeClr val="tx1">
                    <a:lumMod val="75000"/>
                    <a:lumOff val="25000"/>
                  </a:schemeClr>
                </a:solidFill>
              </a:rPr>
              <a:t>(2)</a:t>
            </a:r>
            <a:r>
              <a:rPr lang="en-US" altLang="zh-CN" dirty="0" err="1">
                <a:solidFill>
                  <a:schemeClr val="tx1">
                    <a:lumMod val="75000"/>
                    <a:lumOff val="25000"/>
                  </a:schemeClr>
                </a:solidFill>
              </a:rPr>
              <a:t>colorbar</a:t>
            </a:r>
            <a:r>
              <a:rPr lang="en-US" altLang="zh-CN" dirty="0">
                <a:solidFill>
                  <a:schemeClr val="tx1">
                    <a:lumMod val="75000"/>
                    <a:lumOff val="25000"/>
                  </a:schemeClr>
                </a:solidFill>
              </a:rPr>
              <a:t>('off'), </a:t>
            </a:r>
            <a:r>
              <a:rPr lang="en-US" altLang="zh-CN" dirty="0" err="1">
                <a:solidFill>
                  <a:schemeClr val="tx1">
                    <a:lumMod val="75000"/>
                    <a:lumOff val="25000"/>
                  </a:schemeClr>
                </a:solidFill>
              </a:rPr>
              <a:t>colorbar</a:t>
            </a:r>
            <a:r>
              <a:rPr lang="en-US" altLang="zh-CN" dirty="0">
                <a:solidFill>
                  <a:schemeClr val="tx1">
                    <a:lumMod val="75000"/>
                    <a:lumOff val="25000"/>
                  </a:schemeClr>
                </a:solidFill>
              </a:rPr>
              <a:t>('hide')</a:t>
            </a:r>
            <a:r>
              <a:rPr lang="zh-CN" altLang="zh-CN" dirty="0">
                <a:solidFill>
                  <a:schemeClr val="tx1">
                    <a:lumMod val="75000"/>
                    <a:lumOff val="25000"/>
                  </a:schemeClr>
                </a:solidFill>
              </a:rPr>
              <a:t>和</a:t>
            </a:r>
            <a:r>
              <a:rPr lang="en-US" altLang="zh-CN" dirty="0" err="1">
                <a:solidFill>
                  <a:schemeClr val="tx1">
                    <a:lumMod val="75000"/>
                    <a:lumOff val="25000"/>
                  </a:schemeClr>
                </a:solidFill>
              </a:rPr>
              <a:t>colorbar</a:t>
            </a:r>
            <a:r>
              <a:rPr lang="en-US" altLang="zh-CN" dirty="0">
                <a:solidFill>
                  <a:schemeClr val="tx1">
                    <a:lumMod val="75000"/>
                    <a:lumOff val="25000"/>
                  </a:schemeClr>
                </a:solidFill>
              </a:rPr>
              <a:t>('delete')</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删除所有与当前坐标轴相关联的颜色条。</a:t>
            </a:r>
          </a:p>
          <a:p>
            <a:pPr fontAlgn="auto">
              <a:spcAft>
                <a:spcPts val="0"/>
              </a:spcAft>
              <a:buFont typeface="Wingdings 3" charset="2"/>
              <a:buChar char=""/>
              <a:defRPr/>
            </a:pPr>
            <a:r>
              <a:rPr lang="en-US" altLang="zh-CN" dirty="0">
                <a:solidFill>
                  <a:schemeClr val="tx1">
                    <a:lumMod val="75000"/>
                    <a:lumOff val="25000"/>
                  </a:schemeClr>
                </a:solidFill>
              </a:rPr>
              <a:t>(3)</a:t>
            </a:r>
            <a:r>
              <a:rPr lang="en-US" altLang="zh-CN" dirty="0" err="1">
                <a:solidFill>
                  <a:schemeClr val="tx1">
                    <a:lumMod val="75000"/>
                    <a:lumOff val="25000"/>
                  </a:schemeClr>
                </a:solidFill>
              </a:rPr>
              <a:t>colorbar</a:t>
            </a:r>
            <a:r>
              <a:rPr lang="en-US" altLang="zh-CN" dirty="0">
                <a:solidFill>
                  <a:schemeClr val="tx1">
                    <a:lumMod val="75000"/>
                    <a:lumOff val="25000"/>
                  </a:schemeClr>
                </a:solidFill>
              </a:rPr>
              <a:t>(...,'peer',</a:t>
            </a:r>
            <a:r>
              <a:rPr lang="en-US" altLang="zh-CN" dirty="0" err="1">
                <a:solidFill>
                  <a:schemeClr val="tx1">
                    <a:lumMod val="75000"/>
                    <a:lumOff val="25000"/>
                  </a:schemeClr>
                </a:solidFill>
              </a:rPr>
              <a:t>axes_handle</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创建与</a:t>
            </a:r>
            <a:r>
              <a:rPr lang="en-US" altLang="zh-CN" dirty="0" err="1">
                <a:solidFill>
                  <a:schemeClr val="tx1">
                    <a:lumMod val="75000"/>
                    <a:lumOff val="25000"/>
                  </a:schemeClr>
                </a:solidFill>
              </a:rPr>
              <a:t>axes_handle</a:t>
            </a:r>
            <a:r>
              <a:rPr lang="zh-CN" altLang="zh-CN" dirty="0">
                <a:solidFill>
                  <a:schemeClr val="tx1">
                    <a:lumMod val="75000"/>
                    <a:lumOff val="25000"/>
                  </a:schemeClr>
                </a:solidFill>
              </a:rPr>
              <a:t>所代表的坐标轴相关联的颜色条。</a:t>
            </a:r>
            <a:r>
              <a:rPr lang="en-US" altLang="zh-CN" dirty="0">
                <a:solidFill>
                  <a:schemeClr val="tx1">
                    <a:lumMod val="75000"/>
                    <a:lumOff val="25000"/>
                  </a:schemeClr>
                </a:solidFill>
              </a:rPr>
              <a:t> </a:t>
            </a:r>
            <a:r>
              <a:rPr lang="en-US" altLang="zh-CN" dirty="0" err="1">
                <a:solidFill>
                  <a:schemeClr val="tx1">
                    <a:lumMod val="75000"/>
                    <a:lumOff val="25000"/>
                  </a:schemeClr>
                </a:solidFill>
              </a:rPr>
              <a:t>Matlab</a:t>
            </a:r>
            <a:r>
              <a:rPr lang="zh-CN" altLang="zh-CN" dirty="0">
                <a:solidFill>
                  <a:schemeClr val="tx1">
                    <a:lumMod val="75000"/>
                    <a:lumOff val="25000"/>
                  </a:schemeClr>
                </a:solidFill>
              </a:rPr>
              <a:t>中文论坛</a:t>
            </a:r>
          </a:p>
          <a:p>
            <a:pPr fontAlgn="auto">
              <a:spcAft>
                <a:spcPts val="0"/>
              </a:spcAft>
              <a:buFont typeface="Wingdings 3" charset="2"/>
              <a:buChar char=""/>
              <a:defRPr/>
            </a:pPr>
            <a:r>
              <a:rPr lang="en-US" altLang="zh-CN" dirty="0">
                <a:solidFill>
                  <a:schemeClr val="tx1">
                    <a:lumMod val="75000"/>
                    <a:lumOff val="25000"/>
                  </a:schemeClr>
                </a:solidFill>
              </a:rPr>
              <a:t>(4)</a:t>
            </a:r>
            <a:r>
              <a:rPr lang="en-US" altLang="zh-CN" dirty="0" err="1">
                <a:solidFill>
                  <a:schemeClr val="tx1">
                    <a:lumMod val="75000"/>
                    <a:lumOff val="25000"/>
                  </a:schemeClr>
                </a:solidFill>
              </a:rPr>
              <a:t>colorbar</a:t>
            </a:r>
            <a:r>
              <a:rPr lang="en-US" altLang="zh-CN" dirty="0">
                <a:solidFill>
                  <a:schemeClr val="tx1">
                    <a:lumMod val="75000"/>
                    <a:lumOff val="25000"/>
                  </a:schemeClr>
                </a:solidFill>
              </a:rPr>
              <a:t>(...,'location')</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在相对于坐标轴的指定方位添加颜色条。如果在指定的方位存在颜色条，则它将被新的颜色条取代。</a:t>
            </a:r>
            <a:r>
              <a:rPr lang="en-US" altLang="zh-CN" dirty="0">
                <a:solidFill>
                  <a:schemeClr val="tx1">
                    <a:lumMod val="75000"/>
                    <a:lumOff val="25000"/>
                  </a:schemeClr>
                </a:solidFill>
              </a:rPr>
              <a:t>location</a:t>
            </a:r>
            <a:r>
              <a:rPr lang="zh-CN" altLang="zh-CN" dirty="0">
                <a:solidFill>
                  <a:schemeClr val="tx1">
                    <a:lumMod val="75000"/>
                    <a:lumOff val="25000"/>
                  </a:schemeClr>
                </a:solidFill>
              </a:rPr>
              <a:t>可以是如下的值：</a:t>
            </a:r>
          </a:p>
          <a:p>
            <a:pPr fontAlgn="auto">
              <a:spcAft>
                <a:spcPts val="0"/>
              </a:spcAft>
              <a:buFont typeface="Wingdings 3" charset="2"/>
              <a:buChar char=""/>
              <a:defRPr/>
            </a:pPr>
            <a:r>
              <a:rPr lang="en-US" altLang="zh-CN" dirty="0">
                <a:solidFill>
                  <a:schemeClr val="tx1">
                    <a:lumMod val="75000"/>
                    <a:lumOff val="25000"/>
                  </a:schemeClr>
                </a:solidFill>
              </a:rPr>
              <a:t>North </a:t>
            </a:r>
            <a:r>
              <a:rPr lang="zh-CN" altLang="zh-CN" dirty="0">
                <a:solidFill>
                  <a:schemeClr val="tx1">
                    <a:lumMod val="75000"/>
                    <a:lumOff val="25000"/>
                  </a:schemeClr>
                </a:solidFill>
              </a:rPr>
              <a:t>图形边框内部靠近上方的位置；</a:t>
            </a:r>
            <a:r>
              <a:rPr lang="en-US" altLang="zh-CN" dirty="0">
                <a:solidFill>
                  <a:schemeClr val="tx1">
                    <a:lumMod val="75000"/>
                    <a:lumOff val="25000"/>
                  </a:schemeClr>
                </a:solidFill>
              </a:rPr>
              <a:t>South</a:t>
            </a:r>
            <a:r>
              <a:rPr lang="zh-CN" altLang="zh-CN" dirty="0">
                <a:solidFill>
                  <a:schemeClr val="tx1">
                    <a:lumMod val="75000"/>
                    <a:lumOff val="25000"/>
                  </a:schemeClr>
                </a:solidFill>
              </a:rPr>
              <a:t>图形边框内部靠近下方的位置；</a:t>
            </a:r>
            <a:r>
              <a:rPr lang="en-US" altLang="zh-CN" dirty="0">
                <a:solidFill>
                  <a:schemeClr val="tx1">
                    <a:lumMod val="75000"/>
                    <a:lumOff val="25000"/>
                  </a:schemeClr>
                </a:solidFill>
              </a:rPr>
              <a:t>East</a:t>
            </a:r>
            <a:r>
              <a:rPr lang="zh-CN" altLang="zh-CN" dirty="0">
                <a:solidFill>
                  <a:schemeClr val="tx1">
                    <a:lumMod val="75000"/>
                    <a:lumOff val="25000"/>
                  </a:schemeClr>
                </a:solidFill>
              </a:rPr>
              <a:t>图形边框内部靠近右方的位置；</a:t>
            </a:r>
            <a:r>
              <a:rPr lang="en-US" altLang="zh-CN" dirty="0">
                <a:solidFill>
                  <a:schemeClr val="tx1">
                    <a:lumMod val="75000"/>
                    <a:lumOff val="25000"/>
                  </a:schemeClr>
                </a:solidFill>
              </a:rPr>
              <a:t>West</a:t>
            </a:r>
            <a:r>
              <a:rPr lang="zh-CN" altLang="zh-CN" dirty="0">
                <a:solidFill>
                  <a:schemeClr val="tx1">
                    <a:lumMod val="75000"/>
                    <a:lumOff val="25000"/>
                  </a:schemeClr>
                </a:solidFill>
              </a:rPr>
              <a:t>图形边框内部靠近左方的位置；</a:t>
            </a:r>
            <a:r>
              <a:rPr lang="en-US" altLang="zh-CN" dirty="0" err="1">
                <a:solidFill>
                  <a:schemeClr val="tx1">
                    <a:lumMod val="75000"/>
                    <a:lumOff val="25000"/>
                  </a:schemeClr>
                </a:solidFill>
              </a:rPr>
              <a:t>NorthOutside</a:t>
            </a:r>
            <a:r>
              <a:rPr lang="zh-CN" altLang="zh-CN" dirty="0">
                <a:solidFill>
                  <a:schemeClr val="tx1">
                    <a:lumMod val="75000"/>
                    <a:lumOff val="25000"/>
                  </a:schemeClr>
                </a:solidFill>
              </a:rPr>
              <a:t>图像边框外部靠近上方的位置；</a:t>
            </a:r>
            <a:r>
              <a:rPr lang="en-US" altLang="zh-CN" dirty="0" err="1">
                <a:solidFill>
                  <a:schemeClr val="tx1">
                    <a:lumMod val="75000"/>
                    <a:lumOff val="25000"/>
                  </a:schemeClr>
                </a:solidFill>
              </a:rPr>
              <a:t>SouthOutside</a:t>
            </a:r>
            <a:r>
              <a:rPr lang="zh-CN" altLang="zh-CN" dirty="0">
                <a:solidFill>
                  <a:schemeClr val="tx1">
                    <a:lumMod val="75000"/>
                    <a:lumOff val="25000"/>
                  </a:schemeClr>
                </a:solidFill>
              </a:rPr>
              <a:t>图形边框外部靠近下方的位置；</a:t>
            </a:r>
            <a:r>
              <a:rPr lang="en-US" altLang="zh-CN" dirty="0" err="1">
                <a:solidFill>
                  <a:schemeClr val="tx1">
                    <a:lumMod val="75000"/>
                    <a:lumOff val="25000"/>
                  </a:schemeClr>
                </a:solidFill>
              </a:rPr>
              <a:t>EastOutside</a:t>
            </a:r>
            <a:r>
              <a:rPr lang="zh-CN" altLang="zh-CN" dirty="0">
                <a:solidFill>
                  <a:schemeClr val="tx1">
                    <a:lumMod val="75000"/>
                    <a:lumOff val="25000"/>
                  </a:schemeClr>
                </a:solidFill>
              </a:rPr>
              <a:t>图形边框外部靠近右方的位置；</a:t>
            </a:r>
            <a:r>
              <a:rPr lang="en-US" altLang="zh-CN" dirty="0" err="1">
                <a:solidFill>
                  <a:schemeClr val="tx1">
                    <a:lumMod val="75000"/>
                    <a:lumOff val="25000"/>
                  </a:schemeClr>
                </a:solidFill>
              </a:rPr>
              <a:t>WestOutside</a:t>
            </a:r>
            <a:r>
              <a:rPr lang="zh-CN" altLang="zh-CN" dirty="0">
                <a:solidFill>
                  <a:schemeClr val="tx1">
                    <a:lumMod val="75000"/>
                    <a:lumOff val="25000"/>
                  </a:schemeClr>
                </a:solidFill>
              </a:rPr>
              <a:t>图形边框外部靠近左方的位置；使用</a:t>
            </a:r>
            <a:r>
              <a:rPr lang="en-US" altLang="zh-CN" dirty="0">
                <a:solidFill>
                  <a:schemeClr val="tx1">
                    <a:lumMod val="75000"/>
                    <a:lumOff val="25000"/>
                  </a:schemeClr>
                </a:solidFill>
              </a:rPr>
              <a:t>...Outside</a:t>
            </a:r>
            <a:r>
              <a:rPr lang="zh-CN" altLang="zh-CN" dirty="0">
                <a:solidFill>
                  <a:schemeClr val="tx1">
                    <a:lumMod val="75000"/>
                    <a:lumOff val="25000"/>
                  </a:schemeClr>
                </a:solidFill>
              </a:rPr>
              <a:t>值来设置</a:t>
            </a:r>
            <a:r>
              <a:rPr lang="en-US" altLang="zh-CN" dirty="0">
                <a:solidFill>
                  <a:schemeClr val="tx1">
                    <a:lumMod val="75000"/>
                    <a:lumOff val="25000"/>
                  </a:schemeClr>
                </a:solidFill>
              </a:rPr>
              <a:t>location</a:t>
            </a:r>
            <a:r>
              <a:rPr lang="zh-CN" altLang="zh-CN" dirty="0">
                <a:solidFill>
                  <a:schemeClr val="tx1">
                    <a:lumMod val="75000"/>
                    <a:lumOff val="25000"/>
                  </a:schemeClr>
                </a:solidFill>
              </a:rPr>
              <a:t>能确保颜色条不会覆盖坐标轴中的图形。</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内容占位符 2"/>
          <p:cNvSpPr>
            <a:spLocks noGrp="1"/>
          </p:cNvSpPr>
          <p:nvPr>
            <p:ph idx="1"/>
          </p:nvPr>
        </p:nvSpPr>
        <p:spPr>
          <a:xfrm>
            <a:off x="677863" y="901700"/>
            <a:ext cx="9583737" cy="5140325"/>
          </a:xfrm>
        </p:spPr>
        <p:txBody>
          <a:bodyPr/>
          <a:lstStyle/>
          <a:p>
            <a:r>
              <a:rPr lang="en-US" altLang="zh-CN" smtClean="0"/>
              <a:t>(5)colorbar(...,'PropertyName',propertyvalue) </a:t>
            </a:r>
            <a:endParaRPr lang="zh-CN" altLang="zh-CN" smtClean="0"/>
          </a:p>
          <a:p>
            <a:r>
              <a:rPr lang="zh-CN" altLang="zh-CN" smtClean="0"/>
              <a:t>指定用来创建颜色条的坐标轴的属性名称和属性值。</a:t>
            </a:r>
            <a:r>
              <a:rPr lang="en-US" altLang="zh-CN" smtClean="0"/>
              <a:t>location</a:t>
            </a:r>
            <a:r>
              <a:rPr lang="zh-CN" altLang="zh-CN" smtClean="0"/>
              <a:t>属性值仅适用于颜色条和图例，不适用于坐标轴。</a:t>
            </a:r>
          </a:p>
          <a:p>
            <a:r>
              <a:rPr lang="en-US" altLang="zh-CN" smtClean="0"/>
              <a:t>(6)cbar_axes = colorbar(...) book.iLoveMatlab.cn</a:t>
            </a:r>
            <a:endParaRPr lang="zh-CN" altLang="zh-CN" smtClean="0"/>
          </a:p>
          <a:p>
            <a:r>
              <a:rPr lang="zh-CN" altLang="zh-CN" smtClean="0"/>
              <a:t>返回新的颜色条对象的句柄，颜色条对象是当前窗口的子对象。如果颜色条已经存在，将创建一个新的颜色条。</a:t>
            </a:r>
          </a:p>
          <a:p>
            <a:r>
              <a:rPr lang="en-US" altLang="zh-CN" smtClean="0"/>
              <a:t>(7)colorbar(cbar_handle, PropertyName',propertyvalue,...)Matlab</a:t>
            </a:r>
            <a:r>
              <a:rPr lang="zh-CN" altLang="zh-CN" smtClean="0"/>
              <a:t>中文论坛</a:t>
            </a:r>
          </a:p>
          <a:p>
            <a:r>
              <a:rPr lang="zh-CN" altLang="zh-CN" smtClean="0"/>
              <a:t>为</a:t>
            </a:r>
            <a:r>
              <a:rPr lang="en-US" altLang="zh-CN" smtClean="0"/>
              <a:t>cbar_handle</a:t>
            </a:r>
            <a:r>
              <a:rPr lang="zh-CN" altLang="zh-CN" smtClean="0"/>
              <a:t>所代表的颜色条对象设置属性值。要得到已存在的颜色条的句柄，使用如下命令：</a:t>
            </a:r>
          </a:p>
          <a:p>
            <a:r>
              <a:rPr lang="en-US" altLang="zh-CN" smtClean="0"/>
              <a:t>cbar_handle = findobj(figure_handle,'tag','Colorbar')</a:t>
            </a:r>
            <a:endParaRPr lang="zh-CN" altLang="zh-CN" smtClean="0"/>
          </a:p>
          <a:p>
            <a:r>
              <a:rPr lang="zh-CN" altLang="zh-CN" smtClean="0"/>
              <a:t>其中，</a:t>
            </a:r>
            <a:r>
              <a:rPr lang="en-US" altLang="zh-CN" smtClean="0"/>
              <a:t>figure_handle</a:t>
            </a:r>
            <a:r>
              <a:rPr lang="zh-CN" altLang="zh-CN" smtClean="0"/>
              <a:t>是包含颜色条的图形窗口的句柄。如果图形窗口包含多个颜色条，返回的</a:t>
            </a:r>
            <a:r>
              <a:rPr lang="en-US" altLang="zh-CN" smtClean="0"/>
              <a:t>cbar_handle</a:t>
            </a:r>
            <a:r>
              <a:rPr lang="zh-CN" altLang="zh-CN" smtClean="0"/>
              <a:t>是一个向量，用户需要选择指向要修改的颜色条的句柄。</a:t>
            </a:r>
            <a:r>
              <a:rPr lang="en-US" altLang="zh-CN" smtClean="0"/>
              <a:t> </a:t>
            </a:r>
            <a:endParaRPr lang="zh-CN" altLang="zh-CN" smtClean="0"/>
          </a:p>
          <a:p>
            <a:endParaRPr lang="zh-CN" altLang="en-US" smtClean="0"/>
          </a:p>
          <a:p>
            <a:endParaRPr lang="zh-CN" altLang="en-US"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p:txBody>
          <a:bodyPr/>
          <a:lstStyle/>
          <a:p>
            <a:r>
              <a:rPr lang="en-US" altLang="zh-CN" smtClean="0"/>
              <a:t>4.3.5 </a:t>
            </a:r>
            <a:r>
              <a:rPr lang="zh-CN" altLang="en-US" smtClean="0"/>
              <a:t>图形的保持</a:t>
            </a:r>
            <a:br>
              <a:rPr lang="zh-CN" altLang="en-US" smtClean="0"/>
            </a:br>
            <a:endParaRPr lang="zh-CN" altLang="en-US" smtClean="0"/>
          </a:p>
        </p:txBody>
      </p:sp>
      <p:sp>
        <p:nvSpPr>
          <p:cNvPr id="71682" name="内容占位符 2"/>
          <p:cNvSpPr>
            <a:spLocks noGrp="1"/>
          </p:cNvSpPr>
          <p:nvPr>
            <p:ph idx="1"/>
          </p:nvPr>
        </p:nvSpPr>
        <p:spPr/>
        <p:txBody>
          <a:bodyPr/>
          <a:lstStyle/>
          <a:p>
            <a:r>
              <a:rPr lang="en-US" altLang="zh-CN" smtClean="0"/>
              <a:t>MATLAB</a:t>
            </a:r>
            <a:r>
              <a:rPr lang="zh-CN" altLang="en-US" smtClean="0"/>
              <a:t>提供了</a:t>
            </a:r>
            <a:r>
              <a:rPr lang="en-US" altLang="zh-CN" smtClean="0"/>
              <a:t>hold</a:t>
            </a:r>
            <a:r>
              <a:rPr lang="zh-CN" altLang="en-US" smtClean="0"/>
              <a:t>命令用来保持当前图形。系统默认的是在当前图形窗口中绘图，如果一个图形绘制完成后，需要继续绘图，系统将原图形覆盖，并在原窗口中绘制图形。要想保持原有图形，并在图形中添加新的内容，就会用到</a:t>
            </a:r>
            <a:r>
              <a:rPr lang="en-US" altLang="zh-CN" smtClean="0"/>
              <a:t>MATLAB</a:t>
            </a:r>
            <a:r>
              <a:rPr lang="zh-CN" altLang="en-US" smtClean="0"/>
              <a:t>的保持当前图形的功能。</a:t>
            </a:r>
          </a:p>
          <a:p>
            <a:r>
              <a:rPr lang="en-US" altLang="zh-CN" smtClean="0"/>
              <a:t>Hold on</a:t>
            </a:r>
            <a:r>
              <a:rPr lang="zh-CN" altLang="en-US" smtClean="0"/>
              <a:t>：保持当前图形。</a:t>
            </a:r>
          </a:p>
          <a:p>
            <a:r>
              <a:rPr lang="en-US" altLang="zh-CN" smtClean="0"/>
              <a:t>Hold off</a:t>
            </a:r>
            <a:r>
              <a:rPr lang="zh-CN" altLang="en-US" smtClean="0"/>
              <a:t>：解除</a:t>
            </a:r>
            <a:r>
              <a:rPr lang="en-US" altLang="zh-CN" smtClean="0"/>
              <a:t>hold on</a:t>
            </a:r>
            <a:r>
              <a:rPr lang="zh-CN" altLang="en-US" smtClean="0"/>
              <a:t>命令。</a:t>
            </a:r>
          </a:p>
          <a:p>
            <a:endParaRPr lang="zh-CN" alt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内容占位符 2"/>
          <p:cNvSpPr>
            <a:spLocks noGrp="1"/>
          </p:cNvSpPr>
          <p:nvPr>
            <p:ph idx="1"/>
          </p:nvPr>
        </p:nvSpPr>
        <p:spPr>
          <a:xfrm>
            <a:off x="360363" y="446088"/>
            <a:ext cx="8596312" cy="3881437"/>
          </a:xfrm>
        </p:spPr>
        <p:txBody>
          <a:bodyPr/>
          <a:lstStyle/>
          <a:p>
            <a:r>
              <a:rPr lang="zh-CN" altLang="zh-CN" smtClean="0"/>
              <a:t>【例</a:t>
            </a:r>
            <a:r>
              <a:rPr lang="en-US" altLang="zh-CN" smtClean="0"/>
              <a:t>4-46</a:t>
            </a:r>
            <a:r>
              <a:rPr lang="zh-CN" altLang="zh-CN" smtClean="0"/>
              <a:t>】图形执行</a:t>
            </a:r>
            <a:r>
              <a:rPr lang="en-US" altLang="zh-CN" smtClean="0"/>
              <a:t>hold</a:t>
            </a:r>
            <a:r>
              <a:rPr lang="zh-CN" altLang="zh-CN" smtClean="0"/>
              <a:t>命令</a:t>
            </a:r>
          </a:p>
          <a:p>
            <a:r>
              <a:rPr lang="en-US" altLang="zh-CN" smtClean="0"/>
              <a:t>&gt;&gt;x=linspace(0,2*pi,30); </a:t>
            </a:r>
            <a:endParaRPr lang="zh-CN" altLang="zh-CN" smtClean="0"/>
          </a:p>
          <a:p>
            <a:r>
              <a:rPr lang="en-US" altLang="zh-CN" smtClean="0"/>
              <a:t>&gt;&gt;y=sin(x);</a:t>
            </a:r>
            <a:endParaRPr lang="zh-CN" altLang="zh-CN" smtClean="0"/>
          </a:p>
          <a:p>
            <a:r>
              <a:rPr lang="en-US" altLang="zh-CN" smtClean="0"/>
              <a:t>&gt;&gt;plot(x,y)</a:t>
            </a:r>
            <a:endParaRPr lang="zh-CN" altLang="zh-CN" smtClean="0"/>
          </a:p>
          <a:p>
            <a:r>
              <a:rPr lang="zh-CN" altLang="zh-CN" smtClean="0"/>
              <a:t>先画好一个图形，然后用下述命令增加</a:t>
            </a:r>
            <a:r>
              <a:rPr lang="en-US" altLang="zh-CN" smtClean="0"/>
              <a:t>cos(x)</a:t>
            </a:r>
            <a:r>
              <a:rPr lang="zh-CN" altLang="zh-CN" smtClean="0"/>
              <a:t>的图形。</a:t>
            </a:r>
          </a:p>
          <a:p>
            <a:r>
              <a:rPr lang="en-US" altLang="zh-CN" smtClean="0"/>
              <a:t>&gt;&gt;hold on</a:t>
            </a:r>
            <a:endParaRPr lang="zh-CN" altLang="zh-CN" smtClean="0"/>
          </a:p>
          <a:p>
            <a:r>
              <a:rPr lang="en-US" altLang="zh-CN" smtClean="0"/>
              <a:t>&gt;&gt;z=cos(x);  plot(x,z) </a:t>
            </a:r>
            <a:endParaRPr lang="zh-CN" altLang="zh-CN" smtClean="0"/>
          </a:p>
          <a:p>
            <a:r>
              <a:rPr lang="en-US" altLang="zh-CN" smtClean="0"/>
              <a:t>&gt;&gt;hold off     </a:t>
            </a:r>
            <a:endParaRPr lang="zh-CN" altLang="zh-CN" smtClean="0"/>
          </a:p>
          <a:p>
            <a:endParaRPr lang="zh-CN" altLang="en-US" smtClean="0"/>
          </a:p>
        </p:txBody>
      </p:sp>
      <p:pic>
        <p:nvPicPr>
          <p:cNvPr id="72706" name="图片 3" descr="untitled"/>
          <p:cNvPicPr>
            <a:picLocks noChangeAspect="1" noChangeArrowheads="1"/>
          </p:cNvPicPr>
          <p:nvPr/>
        </p:nvPicPr>
        <p:blipFill>
          <a:blip r:embed="rId2"/>
          <a:srcRect t="4309" b="7103"/>
          <a:stretch>
            <a:fillRect/>
          </a:stretch>
        </p:blipFill>
        <p:spPr bwMode="auto">
          <a:xfrm>
            <a:off x="4303713" y="2622550"/>
            <a:ext cx="3519487" cy="2470150"/>
          </a:xfrm>
          <a:prstGeom prst="rect">
            <a:avLst/>
          </a:prstGeom>
          <a:noFill/>
          <a:ln w="9525">
            <a:noFill/>
            <a:miter lim="800000"/>
            <a:headEnd/>
            <a:tailEnd/>
          </a:ln>
        </p:spPr>
      </p:pic>
      <p:sp>
        <p:nvSpPr>
          <p:cNvPr id="72707" name="文本框 4"/>
          <p:cNvSpPr txBox="1">
            <a:spLocks noChangeArrowheads="1"/>
          </p:cNvSpPr>
          <p:nvPr/>
        </p:nvSpPr>
        <p:spPr bwMode="auto">
          <a:xfrm>
            <a:off x="4483100" y="5308600"/>
            <a:ext cx="33401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4-46 </a:t>
            </a:r>
            <a:r>
              <a:rPr lang="zh-CN" altLang="zh-CN">
                <a:latin typeface="Trebuchet MS" pitchFamily="34" charset="0"/>
                <a:ea typeface="华文新魏" pitchFamily="2" charset="-122"/>
              </a:rPr>
              <a:t>执行</a:t>
            </a:r>
            <a:r>
              <a:rPr lang="en-US" altLang="zh-CN">
                <a:latin typeface="Trebuchet MS" pitchFamily="34" charset="0"/>
                <a:ea typeface="华文新魏" pitchFamily="2" charset="-122"/>
              </a:rPr>
              <a:t>hold on</a:t>
            </a:r>
            <a:r>
              <a:rPr lang="zh-CN" altLang="zh-CN">
                <a:latin typeface="Trebuchet MS" pitchFamily="34" charset="0"/>
                <a:ea typeface="华文新魏" pitchFamily="2" charset="-122"/>
              </a:rPr>
              <a:t>后的图形</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279400"/>
            <a:ext cx="8596313" cy="876300"/>
          </a:xfrm>
        </p:spPr>
        <p:txBody>
          <a:bodyPr rtlCol="0">
            <a:normAutofit fontScale="90000"/>
          </a:bodyPr>
          <a:lstStyle/>
          <a:p>
            <a:pPr fontAlgn="auto">
              <a:spcAft>
                <a:spcPts val="0"/>
              </a:spcAft>
              <a:defRPr/>
            </a:pPr>
            <a:r>
              <a:rPr lang="en-US" altLang="zh-CN" dirty="0"/>
              <a:t>4.3.6 </a:t>
            </a:r>
            <a:r>
              <a:rPr lang="zh-CN" altLang="en-US" dirty="0"/>
              <a:t>网格控制及坐标轴封闭</a:t>
            </a:r>
            <a:br>
              <a:rPr lang="zh-CN" altLang="en-US" dirty="0"/>
            </a:br>
            <a:endParaRPr lang="zh-CN" altLang="en-US" dirty="0"/>
          </a:p>
        </p:txBody>
      </p:sp>
      <p:sp>
        <p:nvSpPr>
          <p:cNvPr id="73730" name="内容占位符 2"/>
          <p:cNvSpPr>
            <a:spLocks noGrp="1"/>
          </p:cNvSpPr>
          <p:nvPr>
            <p:ph idx="1"/>
          </p:nvPr>
        </p:nvSpPr>
        <p:spPr>
          <a:xfrm>
            <a:off x="482600" y="1333500"/>
            <a:ext cx="10909300" cy="5283200"/>
          </a:xfrm>
        </p:spPr>
        <p:txBody>
          <a:bodyPr/>
          <a:lstStyle/>
          <a:p>
            <a:r>
              <a:rPr lang="en-US" altLang="zh-CN" smtClean="0"/>
              <a:t>MATLAB</a:t>
            </a:r>
            <a:r>
              <a:rPr lang="zh-CN" altLang="en-US" smtClean="0"/>
              <a:t>提供了控制网格显示和显示的函数，分别</a:t>
            </a:r>
            <a:r>
              <a:rPr lang="en-US" altLang="zh-CN" smtClean="0"/>
              <a:t>grid</a:t>
            </a:r>
            <a:r>
              <a:rPr lang="zh-CN" altLang="en-US" smtClean="0"/>
              <a:t>函数和</a:t>
            </a:r>
            <a:r>
              <a:rPr lang="en-US" altLang="zh-CN" smtClean="0"/>
              <a:t>box</a:t>
            </a:r>
            <a:r>
              <a:rPr lang="zh-CN" altLang="en-US" smtClean="0"/>
              <a:t>函数，默认形式是不划分网格且坐标轴封闭。</a:t>
            </a:r>
          </a:p>
          <a:p>
            <a:r>
              <a:rPr lang="en-US" altLang="zh-CN" smtClean="0"/>
              <a:t>MATLAB</a:t>
            </a:r>
            <a:r>
              <a:rPr lang="zh-CN" altLang="en-US" smtClean="0"/>
              <a:t>提供了</a:t>
            </a:r>
            <a:r>
              <a:rPr lang="en-US" altLang="zh-CN" smtClean="0"/>
              <a:t>grid</a:t>
            </a:r>
            <a:r>
              <a:rPr lang="zh-CN" altLang="en-US" smtClean="0"/>
              <a:t>函数用于设置网格线，给坐标加网格线用</a:t>
            </a:r>
            <a:r>
              <a:rPr lang="en-US" altLang="zh-CN" smtClean="0"/>
              <a:t>grid</a:t>
            </a:r>
            <a:r>
              <a:rPr lang="zh-CN" altLang="en-US" smtClean="0"/>
              <a:t>命令来控制。</a:t>
            </a:r>
            <a:r>
              <a:rPr lang="en-US" altLang="zh-CN" smtClean="0"/>
              <a:t>grid on/off</a:t>
            </a:r>
            <a:r>
              <a:rPr lang="zh-CN" altLang="en-US" smtClean="0"/>
              <a:t>命令控制是画还是不画网格线，不带参数的</a:t>
            </a:r>
            <a:r>
              <a:rPr lang="en-US" altLang="zh-CN" smtClean="0"/>
              <a:t>grid</a:t>
            </a:r>
            <a:r>
              <a:rPr lang="zh-CN" altLang="en-US" smtClean="0"/>
              <a:t>命令在两种状态之间进行切换。</a:t>
            </a:r>
          </a:p>
          <a:p>
            <a:r>
              <a:rPr lang="zh-CN" altLang="en-US" smtClean="0"/>
              <a:t>具体用法如下：</a:t>
            </a:r>
          </a:p>
          <a:p>
            <a:r>
              <a:rPr lang="en-US" altLang="zh-CN" smtClean="0"/>
              <a:t>Grid</a:t>
            </a:r>
            <a:r>
              <a:rPr lang="zh-CN" altLang="en-US" smtClean="0"/>
              <a:t>：是否划分网格线的切换指令。</a:t>
            </a:r>
          </a:p>
          <a:p>
            <a:r>
              <a:rPr lang="en-US" altLang="zh-CN" smtClean="0"/>
              <a:t>grid on</a:t>
            </a:r>
            <a:r>
              <a:rPr lang="zh-CN" altLang="en-US" smtClean="0"/>
              <a:t>：添加网格线。</a:t>
            </a:r>
          </a:p>
          <a:p>
            <a:r>
              <a:rPr lang="en-US" altLang="zh-CN" smtClean="0"/>
              <a:t>Matlab</a:t>
            </a:r>
            <a:r>
              <a:rPr lang="zh-CN" altLang="en-US" smtClean="0"/>
              <a:t>的绘图确实很强大，只是一直觉得其</a:t>
            </a:r>
            <a:r>
              <a:rPr lang="en-US" altLang="zh-CN" smtClean="0"/>
              <a:t>Grid</a:t>
            </a:r>
            <a:r>
              <a:rPr lang="zh-CN" altLang="en-US" smtClean="0"/>
              <a:t>控制不灵活。比如用</a:t>
            </a:r>
            <a:r>
              <a:rPr lang="en-US" altLang="zh-CN" smtClean="0"/>
              <a:t>semilogy</a:t>
            </a:r>
            <a:r>
              <a:rPr lang="zh-CN" altLang="en-US" smtClean="0"/>
              <a:t>绘图，显示</a:t>
            </a:r>
            <a:r>
              <a:rPr lang="en-US" altLang="zh-CN" smtClean="0"/>
              <a:t>grid</a:t>
            </a:r>
            <a:r>
              <a:rPr lang="zh-CN" altLang="en-US" smtClean="0"/>
              <a:t>时，一般默认的显示除了</a:t>
            </a:r>
            <a:r>
              <a:rPr lang="en-US" altLang="zh-CN" smtClean="0"/>
              <a:t>1</a:t>
            </a:r>
            <a:r>
              <a:rPr lang="zh-CN" altLang="en-US" smtClean="0"/>
              <a:t>、</a:t>
            </a:r>
            <a:r>
              <a:rPr lang="en-US" altLang="zh-CN" smtClean="0"/>
              <a:t>0.1</a:t>
            </a:r>
            <a:r>
              <a:rPr lang="zh-CN" altLang="en-US" smtClean="0"/>
              <a:t>、</a:t>
            </a:r>
            <a:r>
              <a:rPr lang="en-US" altLang="zh-CN" smtClean="0"/>
              <a:t>0.01</a:t>
            </a:r>
            <a:r>
              <a:rPr lang="zh-CN" altLang="en-US" smtClean="0"/>
              <a:t>等的</a:t>
            </a:r>
            <a:r>
              <a:rPr lang="en-US" altLang="zh-CN" smtClean="0"/>
              <a:t>grid</a:t>
            </a:r>
            <a:r>
              <a:rPr lang="zh-CN" altLang="en-US" smtClean="0"/>
              <a:t>线外，还会显示 </a:t>
            </a:r>
            <a:r>
              <a:rPr lang="en-US" altLang="zh-CN" smtClean="0"/>
              <a:t>0.2</a:t>
            </a:r>
            <a:r>
              <a:rPr lang="zh-CN" altLang="en-US" smtClean="0"/>
              <a:t>、</a:t>
            </a:r>
            <a:r>
              <a:rPr lang="en-US" altLang="zh-CN" smtClean="0"/>
              <a:t>0.3</a:t>
            </a:r>
            <a:r>
              <a:rPr lang="zh-CN" altLang="en-US" smtClean="0"/>
              <a:t>这样的</a:t>
            </a:r>
            <a:r>
              <a:rPr lang="en-US" altLang="zh-CN" smtClean="0"/>
              <a:t>grid</a:t>
            </a:r>
            <a:r>
              <a:rPr lang="zh-CN" altLang="en-US" smtClean="0"/>
              <a:t>线，尽管在坐标轴上并没有标注。有时这么多</a:t>
            </a:r>
            <a:r>
              <a:rPr lang="en-US" altLang="zh-CN" smtClean="0"/>
              <a:t>grid</a:t>
            </a:r>
            <a:r>
              <a:rPr lang="zh-CN" altLang="en-US" smtClean="0"/>
              <a:t>线显得杂乱，若要把</a:t>
            </a:r>
            <a:r>
              <a:rPr lang="en-US" altLang="zh-CN" smtClean="0"/>
              <a:t>0.2</a:t>
            </a:r>
            <a:r>
              <a:rPr lang="zh-CN" altLang="en-US" smtClean="0"/>
              <a:t>、</a:t>
            </a:r>
            <a:r>
              <a:rPr lang="en-US" altLang="zh-CN" smtClean="0"/>
              <a:t>0.3</a:t>
            </a:r>
            <a:r>
              <a:rPr lang="zh-CN" altLang="en-US" smtClean="0"/>
              <a:t>的</a:t>
            </a:r>
            <a:r>
              <a:rPr lang="en-US" altLang="zh-CN" smtClean="0"/>
              <a:t>grid</a:t>
            </a:r>
            <a:r>
              <a:rPr lang="zh-CN" altLang="en-US" smtClean="0"/>
              <a:t>线去掉，有几种方法：</a:t>
            </a:r>
          </a:p>
          <a:p>
            <a:r>
              <a:rPr lang="en-US" altLang="zh-CN" smtClean="0"/>
              <a:t>(1)</a:t>
            </a:r>
            <a:r>
              <a:rPr lang="zh-CN" altLang="en-US" smtClean="0"/>
              <a:t>先求对数，再用</a:t>
            </a:r>
            <a:r>
              <a:rPr lang="en-US" altLang="zh-CN" smtClean="0"/>
              <a:t>plot</a:t>
            </a:r>
            <a:r>
              <a:rPr lang="zh-CN" altLang="en-US" smtClean="0"/>
              <a:t>绘图，这样的</a:t>
            </a:r>
            <a:r>
              <a:rPr lang="en-US" altLang="zh-CN" smtClean="0"/>
              <a:t>Grid</a:t>
            </a:r>
            <a:r>
              <a:rPr lang="zh-CN" altLang="en-US" smtClean="0"/>
              <a:t>设置要简单点，或者在图像属性里设置，或者用</a:t>
            </a:r>
            <a:r>
              <a:rPr lang="en-US" altLang="zh-CN" smtClean="0"/>
              <a:t>set</a:t>
            </a:r>
            <a:r>
              <a:rPr lang="zh-CN" altLang="en-US" smtClean="0"/>
              <a:t>函数修改属性，比如：</a:t>
            </a:r>
          </a:p>
          <a:p>
            <a:r>
              <a:rPr lang="en-US" altLang="zh-CN" smtClean="0"/>
              <a:t>set(gca,'ytick',[-4 -3 -2 -1])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内容占位符 2"/>
          <p:cNvSpPr>
            <a:spLocks noGrp="1"/>
          </p:cNvSpPr>
          <p:nvPr>
            <p:ph idx="1"/>
          </p:nvPr>
        </p:nvSpPr>
        <p:spPr>
          <a:xfrm>
            <a:off x="449263" y="763588"/>
            <a:ext cx="8596312" cy="3881437"/>
          </a:xfrm>
        </p:spPr>
        <p:txBody>
          <a:bodyPr/>
          <a:lstStyle/>
          <a:p>
            <a:r>
              <a:rPr lang="zh-CN" altLang="en-US" smtClean="0"/>
              <a:t>只是这样需要修改坐标轴的刻度标注，而且似乎没法用上角标表示指数。</a:t>
            </a:r>
          </a:p>
          <a:p>
            <a:r>
              <a:rPr lang="en-US" altLang="zh-CN" smtClean="0"/>
              <a:t>(2)mathworks file exchange </a:t>
            </a:r>
            <a:r>
              <a:rPr lang="zh-CN" altLang="en-US" smtClean="0"/>
              <a:t>上有一个程序</a:t>
            </a:r>
            <a:r>
              <a:rPr lang="en-US" altLang="zh-CN" smtClean="0"/>
              <a:t>grid2</a:t>
            </a:r>
            <a:r>
              <a:rPr lang="zh-CN" altLang="en-US" smtClean="0"/>
              <a:t>，它扩展了</a:t>
            </a:r>
            <a:r>
              <a:rPr lang="en-US" altLang="zh-CN" smtClean="0"/>
              <a:t>grid</a:t>
            </a:r>
            <a:r>
              <a:rPr lang="zh-CN" altLang="en-US" smtClean="0"/>
              <a:t>命令的一些功能，可以对单个坐标轴设置。</a:t>
            </a:r>
            <a:r>
              <a:rPr lang="en-US" altLang="zh-CN" smtClean="0"/>
              <a:t>grid2 minor</a:t>
            </a:r>
            <a:r>
              <a:rPr lang="zh-CN" altLang="en-US" smtClean="0"/>
              <a:t>显示所有</a:t>
            </a:r>
            <a:r>
              <a:rPr lang="en-US" altLang="zh-CN" smtClean="0"/>
              <a:t>minor grid</a:t>
            </a:r>
            <a:r>
              <a:rPr lang="zh-CN" altLang="en-US" smtClean="0"/>
              <a:t>，再用</a:t>
            </a:r>
            <a:r>
              <a:rPr lang="en-US" altLang="zh-CN" smtClean="0"/>
              <a:t>grid minor</a:t>
            </a:r>
            <a:r>
              <a:rPr lang="zh-CN" altLang="en-US" smtClean="0"/>
              <a:t>可以清除所有</a:t>
            </a:r>
            <a:r>
              <a:rPr lang="en-US" altLang="zh-CN" smtClean="0"/>
              <a:t>minor grid</a:t>
            </a:r>
            <a:r>
              <a:rPr lang="zh-CN" altLang="en-US" smtClean="0"/>
              <a:t>。若果只用</a:t>
            </a:r>
            <a:r>
              <a:rPr lang="en-US" altLang="zh-CN" smtClean="0"/>
              <a:t>grid minor</a:t>
            </a:r>
            <a:r>
              <a:rPr lang="zh-CN" altLang="en-US" smtClean="0"/>
              <a:t>可能显示</a:t>
            </a:r>
            <a:r>
              <a:rPr lang="en-US" altLang="zh-CN" smtClean="0"/>
              <a:t>X</a:t>
            </a:r>
            <a:r>
              <a:rPr lang="zh-CN" altLang="en-US" smtClean="0"/>
              <a:t>轴的</a:t>
            </a:r>
            <a:r>
              <a:rPr lang="en-US" altLang="zh-CN" smtClean="0"/>
              <a:t>minor grid</a:t>
            </a:r>
            <a:r>
              <a:rPr lang="zh-CN" altLang="en-US" smtClean="0"/>
              <a:t>而清除</a:t>
            </a:r>
            <a:r>
              <a:rPr lang="en-US" altLang="zh-CN" smtClean="0"/>
              <a:t>Y</a:t>
            </a:r>
            <a:r>
              <a:rPr lang="zh-CN" altLang="en-US" smtClean="0"/>
              <a:t>轴的</a:t>
            </a:r>
            <a:r>
              <a:rPr lang="en-US" altLang="zh-CN" smtClean="0"/>
              <a:t>minor grid</a:t>
            </a:r>
            <a:r>
              <a:rPr lang="zh-CN" altLang="en-US" smtClean="0"/>
              <a:t>，或者相反。</a:t>
            </a:r>
          </a:p>
          <a:p>
            <a:r>
              <a:rPr lang="en-US" altLang="zh-CN" smtClean="0"/>
              <a:t>(3)</a:t>
            </a:r>
            <a:r>
              <a:rPr lang="zh-CN" altLang="en-US" smtClean="0"/>
              <a:t>图像窗口的</a:t>
            </a:r>
            <a:r>
              <a:rPr lang="en-US" altLang="zh-CN" smtClean="0"/>
              <a:t>Property Editor-&gt;Property Inspector</a:t>
            </a:r>
            <a:r>
              <a:rPr lang="zh-CN" altLang="en-US" smtClean="0"/>
              <a:t>对话框可以设置所有的对象属性，相关的有</a:t>
            </a:r>
            <a:r>
              <a:rPr lang="en-US" altLang="zh-CN" smtClean="0"/>
              <a:t>XMinorTick</a:t>
            </a:r>
            <a:r>
              <a:rPr lang="zh-CN" altLang="en-US" smtClean="0"/>
              <a:t>、</a:t>
            </a:r>
            <a:r>
              <a:rPr lang="en-US" altLang="zh-CN" smtClean="0"/>
              <a:t>XMinorGrid</a:t>
            </a:r>
            <a:r>
              <a:rPr lang="zh-CN" altLang="en-US" smtClean="0"/>
              <a:t>、</a:t>
            </a:r>
            <a:r>
              <a:rPr lang="en-US" altLang="zh-CN" smtClean="0"/>
              <a:t>YMinorTick</a:t>
            </a:r>
            <a:r>
              <a:rPr lang="zh-CN" altLang="en-US" smtClean="0"/>
              <a:t>、</a:t>
            </a:r>
            <a:r>
              <a:rPr lang="en-US" altLang="zh-CN" smtClean="0"/>
              <a:t>YMinorGrid </a:t>
            </a:r>
            <a:r>
              <a:rPr lang="zh-CN" altLang="en-US" smtClean="0"/>
              <a:t>等，直接修改即可。这与调用</a:t>
            </a:r>
            <a:r>
              <a:rPr lang="en-US" altLang="zh-CN" smtClean="0"/>
              <a:t>set</a:t>
            </a:r>
            <a:r>
              <a:rPr lang="zh-CN" altLang="en-US" smtClean="0"/>
              <a:t>函数的效果应该相同。</a:t>
            </a:r>
          </a:p>
          <a:p>
            <a:endParaRPr lang="zh-CN" altLang="en-US" smtClean="0"/>
          </a:p>
          <a:p>
            <a:endParaRPr lang="zh-CN" alt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a:lstStyle/>
          <a:p>
            <a:r>
              <a:rPr lang="en-US" altLang="zh-CN" smtClean="0"/>
              <a:t>4.3.7 </a:t>
            </a:r>
            <a:r>
              <a:rPr lang="zh-CN" altLang="en-US" smtClean="0"/>
              <a:t>图形窗口的分割</a:t>
            </a:r>
            <a:br>
              <a:rPr lang="zh-CN" altLang="en-US" smtClean="0"/>
            </a:br>
            <a:endParaRPr lang="zh-CN" altLang="en-US" smtClean="0"/>
          </a:p>
        </p:txBody>
      </p:sp>
      <p:sp>
        <p:nvSpPr>
          <p:cNvPr id="75778" name="内容占位符 2"/>
          <p:cNvSpPr>
            <a:spLocks noGrp="1"/>
          </p:cNvSpPr>
          <p:nvPr>
            <p:ph idx="1"/>
          </p:nvPr>
        </p:nvSpPr>
        <p:spPr/>
        <p:txBody>
          <a:bodyPr/>
          <a:lstStyle/>
          <a:p>
            <a:r>
              <a:rPr lang="en-US" altLang="zh-CN" smtClean="0"/>
              <a:t>MATLAB</a:t>
            </a:r>
            <a:r>
              <a:rPr lang="zh-CN" altLang="en-US" smtClean="0"/>
              <a:t>提供了</a:t>
            </a:r>
            <a:r>
              <a:rPr lang="en-US" altLang="zh-CN" smtClean="0"/>
              <a:t>subplot</a:t>
            </a:r>
            <a:r>
              <a:rPr lang="zh-CN" altLang="en-US" smtClean="0"/>
              <a:t>函数用于对图形窗口进行分割。</a:t>
            </a:r>
            <a:r>
              <a:rPr lang="en-US" altLang="zh-CN" smtClean="0"/>
              <a:t>Subplot</a:t>
            </a:r>
            <a:r>
              <a:rPr lang="zh-CN" altLang="en-US" smtClean="0"/>
              <a:t>函数的功能是将绘图窗口分割成多个矩形子区域，在指定的子区域绘图，它的具体用法如下所示：</a:t>
            </a:r>
          </a:p>
          <a:p>
            <a:r>
              <a:rPr lang="en-US" altLang="zh-CN" smtClean="0"/>
              <a:t>Subplot(m,n,p)</a:t>
            </a:r>
            <a:r>
              <a:rPr lang="zh-CN" altLang="en-US" smtClean="0"/>
              <a:t>：将当前绘图窗口分割成</a:t>
            </a:r>
            <a:r>
              <a:rPr lang="en-US" altLang="zh-CN" smtClean="0"/>
              <a:t>m*n</a:t>
            </a:r>
            <a:r>
              <a:rPr lang="zh-CN" altLang="en-US" smtClean="0"/>
              <a:t>个子区域，并指定第</a:t>
            </a:r>
            <a:r>
              <a:rPr lang="en-US" altLang="zh-CN" smtClean="0"/>
              <a:t>p</a:t>
            </a:r>
            <a:r>
              <a:rPr lang="zh-CN" altLang="en-US" smtClean="0"/>
              <a:t>个编号区域是当前的绘图区域，区域编号的原则是“从上到下，从左到右”。</a:t>
            </a:r>
          </a:p>
          <a:p>
            <a:r>
              <a:rPr lang="en-US" altLang="zh-CN" smtClean="0"/>
              <a:t>Subplot(m,n,p,’replace’):</a:t>
            </a:r>
            <a:r>
              <a:rPr lang="zh-CN" altLang="en-US" smtClean="0"/>
              <a:t>如果指定区域已存在坐标系，则删掉已有坐标系创建新坐标系。</a:t>
            </a:r>
          </a:p>
          <a:p>
            <a:r>
              <a:rPr lang="en-US" altLang="zh-CN" smtClean="0"/>
              <a:t>Subplot(m,n,p,’align’):</a:t>
            </a:r>
            <a:r>
              <a:rPr lang="zh-CN" altLang="en-US" smtClean="0"/>
              <a:t>将坐标系对齐。</a:t>
            </a:r>
          </a:p>
          <a:p>
            <a:r>
              <a:rPr lang="en-US" altLang="zh-CN" smtClean="0"/>
              <a:t>Subplot(h)</a:t>
            </a:r>
            <a:r>
              <a:rPr lang="zh-CN" altLang="en-US" smtClean="0"/>
              <a:t>：在句柄</a:t>
            </a:r>
            <a:r>
              <a:rPr lang="en-US" altLang="zh-CN" smtClean="0"/>
              <a:t>h</a:t>
            </a:r>
            <a:r>
              <a:rPr lang="zh-CN" altLang="en-US" smtClean="0"/>
              <a:t>指定的坐标系中绘图。</a:t>
            </a:r>
          </a:p>
          <a:p>
            <a:r>
              <a:rPr lang="en-US" altLang="zh-CN" smtClean="0"/>
              <a:t>Subplot(‘Position’,[left bottom width height]):</a:t>
            </a:r>
            <a:r>
              <a:rPr lang="zh-CN" altLang="en-US" smtClean="0"/>
              <a:t>在由</a:t>
            </a:r>
            <a:r>
              <a:rPr lang="en-US" altLang="zh-CN" smtClean="0"/>
              <a:t>4</a:t>
            </a:r>
            <a:r>
              <a:rPr lang="zh-CN" altLang="en-US" smtClean="0"/>
              <a:t>个元素指定的位置上创建一坐标。</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a:lstStyle/>
          <a:p>
            <a:r>
              <a:rPr lang="en-US" altLang="zh-CN" b="1" smtClean="0"/>
              <a:t>4.4 </a:t>
            </a:r>
            <a:r>
              <a:rPr lang="zh-CN" altLang="zh-CN" b="1" smtClean="0"/>
              <a:t>图形窗口</a:t>
            </a:r>
            <a:br>
              <a:rPr lang="zh-CN" altLang="zh-CN" b="1" smtClean="0"/>
            </a:br>
            <a:endParaRPr lang="zh-CN" altLang="en-US" smtClean="0"/>
          </a:p>
        </p:txBody>
      </p:sp>
      <p:sp>
        <p:nvSpPr>
          <p:cNvPr id="76802" name="内容占位符 2"/>
          <p:cNvSpPr>
            <a:spLocks noGrp="1"/>
          </p:cNvSpPr>
          <p:nvPr>
            <p:ph idx="1"/>
          </p:nvPr>
        </p:nvSpPr>
        <p:spPr/>
        <p:txBody>
          <a:bodyPr/>
          <a:lstStyle/>
          <a:p>
            <a:r>
              <a:rPr lang="en-US" altLang="zh-CN" smtClean="0"/>
              <a:t>MATLAB</a:t>
            </a:r>
            <a:r>
              <a:rPr lang="zh-CN" altLang="zh-CN" smtClean="0"/>
              <a:t>的图形都是在图形窗口中绘制的，创建图形窗口有两种方式：一种是在绘制的时候，系统自动创建图形窗口，另外一种是采用创建图形函数来创建图形窗口。图形窗口包含菜单栏和工具栏，用户可以通过这些对图形对象进行操作。</a:t>
            </a:r>
          </a:p>
          <a:p>
            <a:endParaRPr lang="zh-CN" alt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a:lstStyle/>
          <a:p>
            <a:r>
              <a:rPr lang="en-US" altLang="zh-CN" smtClean="0"/>
              <a:t>4.4.1 </a:t>
            </a:r>
            <a:r>
              <a:rPr lang="zh-CN" altLang="en-US" smtClean="0"/>
              <a:t>图形窗口的创建与控制</a:t>
            </a:r>
            <a:br>
              <a:rPr lang="zh-CN" altLang="en-US" smtClean="0"/>
            </a:br>
            <a:endParaRPr lang="zh-CN" altLang="en-US" smtClean="0"/>
          </a:p>
        </p:txBody>
      </p:sp>
      <p:sp>
        <p:nvSpPr>
          <p:cNvPr id="3" name="内容占位符 2"/>
          <p:cNvSpPr>
            <a:spLocks noGrp="1"/>
          </p:cNvSpPr>
          <p:nvPr>
            <p:ph idx="1"/>
          </p:nvPr>
        </p:nvSpPr>
        <p:spPr>
          <a:xfrm>
            <a:off x="322263" y="1663700"/>
            <a:ext cx="10269537" cy="4645025"/>
          </a:xfrm>
        </p:spPr>
        <p:txBody>
          <a:bodyPr rtlCol="0">
            <a:normAutofit lnSpcReduction="10000"/>
          </a:bodyPr>
          <a:lstStyle/>
          <a:p>
            <a:pPr fontAlgn="auto">
              <a:spcAft>
                <a:spcPts val="0"/>
              </a:spcAft>
              <a:buFont typeface="Wingdings 3" charset="2"/>
              <a:buChar char=""/>
              <a:defRPr/>
            </a:pPr>
            <a:r>
              <a:rPr lang="en-US" altLang="zh-CN" dirty="0" smtClean="0">
                <a:solidFill>
                  <a:schemeClr val="tx1">
                    <a:lumMod val="75000"/>
                    <a:lumOff val="25000"/>
                  </a:schemeClr>
                </a:solidFill>
              </a:rPr>
              <a:t>1</a:t>
            </a:r>
            <a:r>
              <a:rPr lang="en-US" altLang="zh-CN" dirty="0">
                <a:solidFill>
                  <a:schemeClr val="tx1">
                    <a:lumMod val="75000"/>
                    <a:lumOff val="25000"/>
                  </a:schemeClr>
                </a:solidFill>
              </a:rPr>
              <a:t>.</a:t>
            </a:r>
            <a:r>
              <a:rPr lang="zh-CN" altLang="en-US" dirty="0">
                <a:solidFill>
                  <a:schemeClr val="tx1">
                    <a:lumMod val="75000"/>
                    <a:lumOff val="25000"/>
                  </a:schemeClr>
                </a:solidFill>
              </a:rPr>
              <a:t>图形窗口的创建</a:t>
            </a:r>
          </a:p>
          <a:p>
            <a:pPr fontAlgn="auto">
              <a:spcAft>
                <a:spcPts val="0"/>
              </a:spcAft>
              <a:buFont typeface="Wingdings 3" charset="2"/>
              <a:buChar char=""/>
              <a:defRPr/>
            </a:pPr>
            <a:r>
              <a:rPr lang="en-US" altLang="zh-CN" dirty="0">
                <a:solidFill>
                  <a:schemeClr val="tx1">
                    <a:lumMod val="75000"/>
                    <a:lumOff val="25000"/>
                  </a:schemeClr>
                </a:solidFill>
              </a:rPr>
              <a:t>MATLAB</a:t>
            </a:r>
            <a:r>
              <a:rPr lang="zh-CN" altLang="en-US" dirty="0">
                <a:solidFill>
                  <a:schemeClr val="tx1">
                    <a:lumMod val="75000"/>
                    <a:lumOff val="25000"/>
                  </a:schemeClr>
                </a:solidFill>
              </a:rPr>
              <a:t>提供了</a:t>
            </a:r>
            <a:r>
              <a:rPr lang="en-US" altLang="zh-CN" dirty="0">
                <a:solidFill>
                  <a:schemeClr val="tx1">
                    <a:lumMod val="75000"/>
                    <a:lumOff val="25000"/>
                  </a:schemeClr>
                </a:solidFill>
              </a:rPr>
              <a:t>figure</a:t>
            </a:r>
            <a:r>
              <a:rPr lang="zh-CN" altLang="en-US" dirty="0">
                <a:solidFill>
                  <a:schemeClr val="tx1">
                    <a:lumMod val="75000"/>
                    <a:lumOff val="25000"/>
                  </a:schemeClr>
                </a:solidFill>
              </a:rPr>
              <a:t>函数用于创建图形窗口，它的具体用法如下所示：在</a:t>
            </a:r>
            <a:r>
              <a:rPr lang="en-US" altLang="zh-CN" dirty="0">
                <a:solidFill>
                  <a:schemeClr val="tx1">
                    <a:lumMod val="75000"/>
                    <a:lumOff val="25000"/>
                  </a:schemeClr>
                </a:solidFill>
              </a:rPr>
              <a:t>MATLAB</a:t>
            </a:r>
            <a:r>
              <a:rPr lang="zh-CN" altLang="en-US" dirty="0">
                <a:solidFill>
                  <a:schemeClr val="tx1">
                    <a:lumMod val="75000"/>
                    <a:lumOff val="25000"/>
                  </a:schemeClr>
                </a:solidFill>
              </a:rPr>
              <a:t>下建立一个图形窗口</a:t>
            </a:r>
            <a:r>
              <a:rPr lang="en-US" altLang="zh-CN" dirty="0">
                <a:solidFill>
                  <a:schemeClr val="tx1">
                    <a:lumMod val="75000"/>
                    <a:lumOff val="25000"/>
                  </a:schemeClr>
                </a:solidFill>
              </a:rPr>
              <a:t>(</a:t>
            </a:r>
            <a:r>
              <a:rPr lang="zh-CN" altLang="en-US" dirty="0">
                <a:solidFill>
                  <a:schemeClr val="tx1">
                    <a:lumMod val="75000"/>
                    <a:lumOff val="25000"/>
                  </a:schemeClr>
                </a:solidFill>
              </a:rPr>
              <a:t>图</a:t>
            </a:r>
            <a:r>
              <a:rPr lang="en-US" altLang="zh-CN" dirty="0">
                <a:solidFill>
                  <a:schemeClr val="tx1">
                    <a:lumMod val="75000"/>
                    <a:lumOff val="25000"/>
                  </a:schemeClr>
                </a:solidFill>
              </a:rPr>
              <a:t>4-35)</a:t>
            </a:r>
            <a:r>
              <a:rPr lang="zh-CN" altLang="en-US" dirty="0">
                <a:solidFill>
                  <a:schemeClr val="tx1">
                    <a:lumMod val="75000"/>
                    <a:lumOff val="25000"/>
                  </a:schemeClr>
                </a:solidFill>
              </a:rPr>
              <a:t>由命令</a:t>
            </a:r>
            <a:r>
              <a:rPr lang="en-US" altLang="zh-CN" dirty="0">
                <a:solidFill>
                  <a:schemeClr val="tx1">
                    <a:lumMod val="75000"/>
                    <a:lumOff val="25000"/>
                  </a:schemeClr>
                </a:solidFill>
              </a:rPr>
              <a:t>figure</a:t>
            </a:r>
            <a:r>
              <a:rPr lang="zh-CN" altLang="en-US" dirty="0">
                <a:solidFill>
                  <a:schemeClr val="tx1">
                    <a:lumMod val="75000"/>
                    <a:lumOff val="25000"/>
                  </a:schemeClr>
                </a:solidFill>
              </a:rPr>
              <a:t>完成，</a:t>
            </a:r>
            <a:r>
              <a:rPr lang="en-US" altLang="zh-CN" dirty="0">
                <a:solidFill>
                  <a:schemeClr val="tx1">
                    <a:lumMod val="75000"/>
                    <a:lumOff val="25000"/>
                  </a:schemeClr>
                </a:solidFill>
              </a:rPr>
              <a:t>(</a:t>
            </a:r>
            <a:r>
              <a:rPr lang="zh-CN" altLang="en-US" dirty="0">
                <a:solidFill>
                  <a:schemeClr val="tx1">
                    <a:lumMod val="75000"/>
                    <a:lumOff val="25000"/>
                  </a:schemeClr>
                </a:solidFill>
              </a:rPr>
              <a:t>或命令窗口</a:t>
            </a:r>
            <a:r>
              <a:rPr lang="en-US" altLang="zh-CN" dirty="0">
                <a:solidFill>
                  <a:schemeClr val="tx1">
                    <a:lumMod val="75000"/>
                    <a:lumOff val="25000"/>
                  </a:schemeClr>
                </a:solidFill>
              </a:rPr>
              <a:t>FILE-NEW-FIGURE</a:t>
            </a:r>
            <a:r>
              <a:rPr lang="zh-CN" altLang="en-US" dirty="0">
                <a:solidFill>
                  <a:schemeClr val="tx1">
                    <a:lumMod val="75000"/>
                    <a:lumOff val="25000"/>
                  </a:schemeClr>
                </a:solidFill>
              </a:rPr>
              <a:t>选项</a:t>
            </a:r>
            <a:r>
              <a:rPr lang="en-US" altLang="zh-CN" dirty="0">
                <a:solidFill>
                  <a:schemeClr val="tx1">
                    <a:lumMod val="75000"/>
                    <a:lumOff val="25000"/>
                  </a:schemeClr>
                </a:solidFill>
              </a:rPr>
              <a:t>)</a:t>
            </a:r>
            <a:r>
              <a:rPr lang="zh-CN" altLang="en-US" dirty="0">
                <a:solidFill>
                  <a:schemeClr val="tx1">
                    <a:lumMod val="75000"/>
                    <a:lumOff val="25000"/>
                  </a:schemeClr>
                </a:solidFill>
              </a:rPr>
              <a:t>，每执行</a:t>
            </a:r>
            <a:r>
              <a:rPr lang="en-US" altLang="zh-CN" dirty="0">
                <a:solidFill>
                  <a:schemeClr val="tx1">
                    <a:lumMod val="75000"/>
                    <a:lumOff val="25000"/>
                  </a:schemeClr>
                </a:solidFill>
              </a:rPr>
              <a:t>—</a:t>
            </a:r>
            <a:r>
              <a:rPr lang="zh-CN" altLang="en-US" dirty="0">
                <a:solidFill>
                  <a:schemeClr val="tx1">
                    <a:lumMod val="75000"/>
                    <a:lumOff val="25000"/>
                  </a:schemeClr>
                </a:solidFill>
              </a:rPr>
              <a:t>次</a:t>
            </a:r>
            <a:r>
              <a:rPr lang="en-US" altLang="zh-CN" dirty="0">
                <a:solidFill>
                  <a:schemeClr val="tx1">
                    <a:lumMod val="75000"/>
                    <a:lumOff val="25000"/>
                  </a:schemeClr>
                </a:solidFill>
              </a:rPr>
              <a:t>figure</a:t>
            </a:r>
            <a:r>
              <a:rPr lang="zh-CN" altLang="en-US" dirty="0">
                <a:solidFill>
                  <a:schemeClr val="tx1">
                    <a:lumMod val="75000"/>
                    <a:lumOff val="25000"/>
                  </a:schemeClr>
                </a:solidFill>
              </a:rPr>
              <a:t>就产生一个图形窗口，可以同时产生若干个图形窗口，</a:t>
            </a:r>
            <a:r>
              <a:rPr lang="en-US" altLang="zh-CN" dirty="0">
                <a:solidFill>
                  <a:schemeClr val="tx1">
                    <a:lumMod val="75000"/>
                    <a:lumOff val="25000"/>
                  </a:schemeClr>
                </a:solidFill>
              </a:rPr>
              <a:t>MATLAB</a:t>
            </a:r>
            <a:r>
              <a:rPr lang="zh-CN" altLang="en-US" dirty="0">
                <a:solidFill>
                  <a:schemeClr val="tx1">
                    <a:lumMod val="75000"/>
                    <a:lumOff val="25000"/>
                  </a:schemeClr>
                </a:solidFill>
              </a:rPr>
              <a:t>自动把这些窗口的名字添加序号</a:t>
            </a:r>
            <a:r>
              <a:rPr lang="en-US" altLang="zh-CN" dirty="0">
                <a:solidFill>
                  <a:schemeClr val="tx1">
                    <a:lumMod val="75000"/>
                    <a:lumOff val="25000"/>
                  </a:schemeClr>
                </a:solidFill>
              </a:rPr>
              <a:t>(No</a:t>
            </a:r>
            <a:r>
              <a:rPr lang="zh-CN" altLang="en-US" dirty="0">
                <a:solidFill>
                  <a:schemeClr val="tx1">
                    <a:lumMod val="75000"/>
                    <a:lumOff val="25000"/>
                  </a:schemeClr>
                </a:solidFill>
              </a:rPr>
              <a:t>．</a:t>
            </a:r>
            <a:r>
              <a:rPr lang="en-US" altLang="zh-CN" dirty="0">
                <a:solidFill>
                  <a:schemeClr val="tx1">
                    <a:lumMod val="75000"/>
                    <a:lumOff val="25000"/>
                  </a:schemeClr>
                </a:solidFill>
              </a:rPr>
              <a:t>1</a:t>
            </a:r>
            <a:r>
              <a:rPr lang="zh-CN" altLang="en-US" dirty="0">
                <a:solidFill>
                  <a:schemeClr val="tx1">
                    <a:lumMod val="75000"/>
                    <a:lumOff val="25000"/>
                  </a:schemeClr>
                </a:solidFill>
              </a:rPr>
              <a:t>，</a:t>
            </a:r>
            <a:r>
              <a:rPr lang="en-US" altLang="zh-CN" dirty="0">
                <a:solidFill>
                  <a:schemeClr val="tx1">
                    <a:lumMod val="75000"/>
                    <a:lumOff val="25000"/>
                  </a:schemeClr>
                </a:solidFill>
              </a:rPr>
              <a:t>No</a:t>
            </a:r>
            <a:r>
              <a:rPr lang="zh-CN" altLang="en-US" dirty="0">
                <a:solidFill>
                  <a:schemeClr val="tx1">
                    <a:lumMod val="75000"/>
                    <a:lumOff val="25000"/>
                  </a:schemeClr>
                </a:solidFill>
              </a:rPr>
              <a:t>．</a:t>
            </a:r>
            <a:r>
              <a:rPr lang="en-US" altLang="zh-CN" dirty="0">
                <a:solidFill>
                  <a:schemeClr val="tx1">
                    <a:lumMod val="75000"/>
                    <a:lumOff val="25000"/>
                  </a:schemeClr>
                </a:solidFill>
              </a:rPr>
              <a:t>2</a:t>
            </a:r>
            <a:r>
              <a:rPr lang="zh-CN" altLang="en-US" dirty="0">
                <a:solidFill>
                  <a:schemeClr val="tx1">
                    <a:lumMod val="75000"/>
                    <a:lumOff val="25000"/>
                  </a:schemeClr>
                </a:solidFill>
              </a:rPr>
              <a:t>，</a:t>
            </a:r>
            <a:r>
              <a:rPr lang="en-US" altLang="zh-CN" dirty="0">
                <a:solidFill>
                  <a:schemeClr val="tx1">
                    <a:lumMod val="75000"/>
                    <a:lumOff val="25000"/>
                  </a:schemeClr>
                </a:solidFill>
              </a:rPr>
              <a:t>…)</a:t>
            </a:r>
            <a:r>
              <a:rPr lang="zh-CN" altLang="en-US" dirty="0">
                <a:solidFill>
                  <a:schemeClr val="tx1">
                    <a:lumMod val="75000"/>
                    <a:lumOff val="25000"/>
                  </a:schemeClr>
                </a:solidFill>
              </a:rPr>
              <a:t>作为区别，同时，这些窗口都被自动分配一个句柄，窗口上有菜单和工具条，其中包括通用的文件操作命令、编辑命令，对图形的坐标轴、线型等特性进行设置的专用工具，还可以为图形添加标注。</a:t>
            </a:r>
          </a:p>
          <a:p>
            <a:pPr fontAlgn="auto">
              <a:spcAft>
                <a:spcPts val="0"/>
              </a:spcAft>
              <a:buFont typeface="Wingdings 3" charset="2"/>
              <a:buChar char=""/>
              <a:defRPr/>
            </a:pPr>
            <a:r>
              <a:rPr lang="zh-CN" altLang="en-US" dirty="0">
                <a:solidFill>
                  <a:schemeClr val="tx1">
                    <a:lumMod val="75000"/>
                    <a:lumOff val="25000"/>
                  </a:schemeClr>
                </a:solidFill>
              </a:rPr>
              <a:t>说明：</a:t>
            </a:r>
          </a:p>
          <a:p>
            <a:pPr fontAlgn="auto">
              <a:spcAft>
                <a:spcPts val="0"/>
              </a:spcAft>
              <a:buFont typeface="Wingdings 3" charset="2"/>
              <a:buChar char=""/>
              <a:defRPr/>
            </a:pPr>
            <a:r>
              <a:rPr lang="en-US" altLang="zh-CN" dirty="0">
                <a:solidFill>
                  <a:schemeClr val="tx1">
                    <a:lumMod val="75000"/>
                    <a:lumOff val="25000"/>
                  </a:schemeClr>
                </a:solidFill>
              </a:rPr>
              <a:t>(1)MATLAB</a:t>
            </a:r>
            <a:r>
              <a:rPr lang="zh-CN" altLang="en-US" dirty="0">
                <a:solidFill>
                  <a:schemeClr val="tx1">
                    <a:lumMod val="75000"/>
                    <a:lumOff val="25000"/>
                  </a:schemeClr>
                </a:solidFill>
              </a:rPr>
              <a:t>在图形窗口中绘制或输出图形</a:t>
            </a:r>
            <a:r>
              <a:rPr lang="en-US" altLang="zh-CN" dirty="0">
                <a:solidFill>
                  <a:schemeClr val="tx1">
                    <a:lumMod val="75000"/>
                    <a:lumOff val="25000"/>
                  </a:schemeClr>
                </a:solidFill>
              </a:rPr>
              <a:t>,</a:t>
            </a:r>
            <a:r>
              <a:rPr lang="zh-CN" altLang="en-US" dirty="0">
                <a:solidFill>
                  <a:schemeClr val="tx1">
                    <a:lumMod val="75000"/>
                    <a:lumOff val="25000"/>
                  </a:schemeClr>
                </a:solidFill>
              </a:rPr>
              <a:t>因此图形窗口就像一张绘图纸；</a:t>
            </a:r>
          </a:p>
          <a:p>
            <a:pPr fontAlgn="auto">
              <a:spcAft>
                <a:spcPts val="0"/>
              </a:spcAft>
              <a:buFont typeface="Wingdings 3" charset="2"/>
              <a:buChar char=""/>
              <a:defRPr/>
            </a:pPr>
            <a:r>
              <a:rPr lang="en-US" altLang="zh-CN" dirty="0">
                <a:solidFill>
                  <a:schemeClr val="tx1">
                    <a:lumMod val="75000"/>
                    <a:lumOff val="25000"/>
                  </a:schemeClr>
                </a:solidFill>
              </a:rPr>
              <a:t>(2)</a:t>
            </a:r>
            <a:r>
              <a:rPr lang="zh-CN" altLang="en-US" dirty="0">
                <a:solidFill>
                  <a:schemeClr val="tx1">
                    <a:lumMod val="75000"/>
                    <a:lumOff val="25000"/>
                  </a:schemeClr>
                </a:solidFill>
              </a:rPr>
              <a:t>在</a:t>
            </a:r>
            <a:r>
              <a:rPr lang="en-US" altLang="zh-CN" dirty="0">
                <a:solidFill>
                  <a:schemeClr val="tx1">
                    <a:lumMod val="75000"/>
                    <a:lumOff val="25000"/>
                  </a:schemeClr>
                </a:solidFill>
              </a:rPr>
              <a:t>MATLAB</a:t>
            </a:r>
            <a:r>
              <a:rPr lang="zh-CN" altLang="en-US" dirty="0">
                <a:solidFill>
                  <a:schemeClr val="tx1">
                    <a:lumMod val="75000"/>
                    <a:lumOff val="25000"/>
                  </a:schemeClr>
                </a:solidFill>
              </a:rPr>
              <a:t>下</a:t>
            </a:r>
            <a:r>
              <a:rPr lang="en-US" altLang="zh-CN" dirty="0">
                <a:solidFill>
                  <a:schemeClr val="tx1">
                    <a:lumMod val="75000"/>
                    <a:lumOff val="25000"/>
                  </a:schemeClr>
                </a:solidFill>
              </a:rPr>
              <a:t>,</a:t>
            </a:r>
            <a:r>
              <a:rPr lang="zh-CN" altLang="en-US" dirty="0">
                <a:solidFill>
                  <a:schemeClr val="tx1">
                    <a:lumMod val="75000"/>
                    <a:lumOff val="25000"/>
                  </a:schemeClr>
                </a:solidFill>
              </a:rPr>
              <a:t>每一个图形窗口有唯一的一个序号</a:t>
            </a:r>
            <a:r>
              <a:rPr lang="en-US" altLang="zh-CN" dirty="0">
                <a:solidFill>
                  <a:schemeClr val="tx1">
                    <a:lumMod val="75000"/>
                    <a:lumOff val="25000"/>
                  </a:schemeClr>
                </a:solidFill>
              </a:rPr>
              <a:t>h,</a:t>
            </a:r>
            <a:r>
              <a:rPr lang="zh-CN" altLang="en-US" dirty="0">
                <a:solidFill>
                  <a:schemeClr val="tx1">
                    <a:lumMod val="75000"/>
                    <a:lumOff val="25000"/>
                  </a:schemeClr>
                </a:solidFill>
              </a:rPr>
              <a:t>称为该图形窗口的句柄</a:t>
            </a:r>
            <a:r>
              <a:rPr lang="en-US" altLang="zh-CN" dirty="0">
                <a:solidFill>
                  <a:schemeClr val="tx1">
                    <a:lumMod val="75000"/>
                    <a:lumOff val="25000"/>
                  </a:schemeClr>
                </a:solidFill>
              </a:rPr>
              <a:t>.MATLAB</a:t>
            </a:r>
            <a:r>
              <a:rPr lang="zh-CN" altLang="en-US" dirty="0">
                <a:solidFill>
                  <a:schemeClr val="tx1">
                    <a:lumMod val="75000"/>
                    <a:lumOff val="25000"/>
                  </a:schemeClr>
                </a:solidFill>
              </a:rPr>
              <a:t>通过管理图形窗口的句柄来管理图形窗口；</a:t>
            </a:r>
          </a:p>
          <a:p>
            <a:pPr fontAlgn="auto">
              <a:spcAft>
                <a:spcPts val="0"/>
              </a:spcAft>
              <a:buFont typeface="Wingdings 3" charset="2"/>
              <a:buChar char=""/>
              <a:defRPr/>
            </a:pPr>
            <a:r>
              <a:rPr lang="en-US" altLang="zh-CN" dirty="0">
                <a:solidFill>
                  <a:schemeClr val="tx1">
                    <a:lumMod val="75000"/>
                    <a:lumOff val="25000"/>
                  </a:schemeClr>
                </a:solidFill>
              </a:rPr>
              <a:t>(3)</a:t>
            </a:r>
            <a:r>
              <a:rPr lang="zh-CN" altLang="en-US" dirty="0">
                <a:solidFill>
                  <a:schemeClr val="tx1">
                    <a:lumMod val="75000"/>
                    <a:lumOff val="25000"/>
                  </a:schemeClr>
                </a:solidFill>
              </a:rPr>
              <a:t>当前窗口句柄可以由</a:t>
            </a:r>
            <a:r>
              <a:rPr lang="en-US" altLang="zh-CN" dirty="0">
                <a:solidFill>
                  <a:schemeClr val="tx1">
                    <a:lumMod val="75000"/>
                    <a:lumOff val="25000"/>
                  </a:schemeClr>
                </a:solidFill>
              </a:rPr>
              <a:t>MATLAB</a:t>
            </a:r>
            <a:r>
              <a:rPr lang="zh-CN" altLang="en-US" dirty="0">
                <a:solidFill>
                  <a:schemeClr val="tx1">
                    <a:lumMod val="75000"/>
                    <a:lumOff val="25000"/>
                  </a:schemeClr>
                </a:solidFill>
              </a:rPr>
              <a:t>函数</a:t>
            </a:r>
            <a:r>
              <a:rPr lang="en-US" altLang="zh-CN" dirty="0" err="1">
                <a:solidFill>
                  <a:schemeClr val="tx1">
                    <a:lumMod val="75000"/>
                    <a:lumOff val="25000"/>
                  </a:schemeClr>
                </a:solidFill>
              </a:rPr>
              <a:t>gcf</a:t>
            </a:r>
            <a:r>
              <a:rPr lang="zh-CN" altLang="en-US" dirty="0">
                <a:solidFill>
                  <a:schemeClr val="tx1">
                    <a:lumMod val="75000"/>
                    <a:lumOff val="25000"/>
                  </a:schemeClr>
                </a:solidFill>
              </a:rPr>
              <a:t>获得；</a:t>
            </a:r>
          </a:p>
          <a:p>
            <a:pPr fontAlgn="auto">
              <a:spcAft>
                <a:spcPts val="0"/>
              </a:spcAft>
              <a:buFont typeface="Wingdings 3" charset="2"/>
              <a:buChar char=""/>
              <a:defRPr/>
            </a:pPr>
            <a:r>
              <a:rPr lang="en-US" altLang="zh-CN" dirty="0">
                <a:solidFill>
                  <a:schemeClr val="tx1">
                    <a:lumMod val="75000"/>
                    <a:lumOff val="25000"/>
                  </a:schemeClr>
                </a:solidFill>
              </a:rPr>
              <a:t>(4)</a:t>
            </a:r>
            <a:r>
              <a:rPr lang="zh-CN" altLang="en-US" dirty="0">
                <a:solidFill>
                  <a:schemeClr val="tx1">
                    <a:lumMod val="75000"/>
                    <a:lumOff val="25000"/>
                  </a:schemeClr>
                </a:solidFill>
              </a:rPr>
              <a:t>在任何时刻</a:t>
            </a:r>
            <a:r>
              <a:rPr lang="en-US" altLang="zh-CN" dirty="0">
                <a:solidFill>
                  <a:schemeClr val="tx1">
                    <a:lumMod val="75000"/>
                    <a:lumOff val="25000"/>
                  </a:schemeClr>
                </a:solidFill>
              </a:rPr>
              <a:t>,</a:t>
            </a:r>
            <a:r>
              <a:rPr lang="zh-CN" altLang="en-US" dirty="0">
                <a:solidFill>
                  <a:schemeClr val="tx1">
                    <a:lumMod val="75000"/>
                    <a:lumOff val="25000"/>
                  </a:schemeClr>
                </a:solidFill>
              </a:rPr>
              <a:t>只有唯一的一个窗口是当前的图形窗口</a:t>
            </a:r>
            <a:r>
              <a:rPr lang="en-US" altLang="zh-CN" dirty="0">
                <a:solidFill>
                  <a:schemeClr val="tx1">
                    <a:lumMod val="75000"/>
                    <a:lumOff val="25000"/>
                  </a:schemeClr>
                </a:solidFill>
              </a:rPr>
              <a:t>(</a:t>
            </a:r>
            <a:r>
              <a:rPr lang="zh-CN" altLang="en-US" dirty="0">
                <a:solidFill>
                  <a:schemeClr val="tx1">
                    <a:lumMod val="75000"/>
                    <a:lumOff val="25000"/>
                  </a:schemeClr>
                </a:solidFill>
              </a:rPr>
              <a:t>活跃窗口</a:t>
            </a:r>
            <a:r>
              <a:rPr lang="en-US" altLang="zh-CN" dirty="0">
                <a:solidFill>
                  <a:schemeClr val="tx1">
                    <a:lumMod val="75000"/>
                    <a:lumOff val="25000"/>
                  </a:schemeClr>
                </a:solidFill>
              </a:rPr>
              <a:t>)</a:t>
            </a:r>
            <a:r>
              <a:rPr lang="zh-CN" altLang="en-US" dirty="0">
                <a:solidFill>
                  <a:schemeClr val="tx1">
                    <a:lumMod val="75000"/>
                    <a:lumOff val="25000"/>
                  </a:schemeClr>
                </a:solidFill>
              </a:rPr>
              <a:t>；</a:t>
            </a:r>
            <a:r>
              <a:rPr lang="en-US" altLang="zh-CN" dirty="0">
                <a:solidFill>
                  <a:schemeClr val="tx1">
                    <a:lumMod val="75000"/>
                    <a:lumOff val="25000"/>
                  </a:schemeClr>
                </a:solidFill>
              </a:rPr>
              <a:t>figure(h)</a:t>
            </a:r>
            <a:r>
              <a:rPr lang="zh-CN" altLang="en-US" dirty="0">
                <a:solidFill>
                  <a:schemeClr val="tx1">
                    <a:lumMod val="75000"/>
                    <a:lumOff val="25000"/>
                  </a:schemeClr>
                </a:solidFill>
              </a:rPr>
              <a:t>将句柄为</a:t>
            </a:r>
            <a:r>
              <a:rPr lang="en-US" altLang="zh-CN" dirty="0">
                <a:solidFill>
                  <a:schemeClr val="tx1">
                    <a:lumMod val="75000"/>
                    <a:lumOff val="25000"/>
                  </a:schemeClr>
                </a:solidFill>
              </a:rPr>
              <a:t>h</a:t>
            </a:r>
            <a:r>
              <a:rPr lang="zh-CN" altLang="en-US" dirty="0">
                <a:solidFill>
                  <a:schemeClr val="tx1">
                    <a:lumMod val="75000"/>
                    <a:lumOff val="25000"/>
                  </a:schemeClr>
                </a:solidFill>
              </a:rPr>
              <a:t>的窗口设置为当前窗口。</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内容占位符 2"/>
          <p:cNvSpPr>
            <a:spLocks noGrp="1"/>
          </p:cNvSpPr>
          <p:nvPr>
            <p:ph idx="1"/>
          </p:nvPr>
        </p:nvSpPr>
        <p:spPr>
          <a:xfrm>
            <a:off x="741363" y="636588"/>
            <a:ext cx="8596312" cy="3881437"/>
          </a:xfrm>
        </p:spPr>
        <p:txBody>
          <a:bodyPr/>
          <a:lstStyle/>
          <a:p>
            <a:r>
              <a:rPr lang="zh-CN" altLang="en-US" smtClean="0"/>
              <a:t>在运行绘图程序前若已打开图形窗口</a:t>
            </a:r>
            <a:r>
              <a:rPr lang="en-US" altLang="zh-CN" smtClean="0"/>
              <a:t>,</a:t>
            </a:r>
            <a:r>
              <a:rPr lang="zh-CN" altLang="en-US" smtClean="0"/>
              <a:t>则绘图函数不再打开</a:t>
            </a:r>
            <a:r>
              <a:rPr lang="en-US" altLang="zh-CN" smtClean="0"/>
              <a:t>,</a:t>
            </a:r>
            <a:r>
              <a:rPr lang="zh-CN" altLang="en-US" smtClean="0"/>
              <a:t>而直接利用已打开的图形窗口；若运行程序前已存在多个图形窗口，并且没有指定哪个窗口为当前窗口时，则以最后使用过的窗口为当前窗口输出图形。、</a:t>
            </a:r>
            <a:endParaRPr lang="en-US" altLang="zh-CN" smtClean="0"/>
          </a:p>
          <a:p>
            <a:r>
              <a:rPr lang="zh-CN" altLang="zh-CN" smtClean="0"/>
              <a:t>【例</a:t>
            </a:r>
            <a:r>
              <a:rPr lang="en-US" altLang="zh-CN" smtClean="0"/>
              <a:t>4-49</a:t>
            </a:r>
            <a:r>
              <a:rPr lang="zh-CN" altLang="zh-CN" smtClean="0"/>
              <a:t>】创建图形窗口</a:t>
            </a:r>
          </a:p>
          <a:p>
            <a:r>
              <a:rPr lang="en-US" altLang="zh-CN" smtClean="0"/>
              <a:t>&gt;&gt; figure</a:t>
            </a:r>
            <a:endParaRPr lang="zh-CN" altLang="zh-CN" smtClean="0"/>
          </a:p>
          <a:p>
            <a:endParaRPr lang="zh-CN" altLang="en-US" smtClean="0"/>
          </a:p>
          <a:p>
            <a:endParaRPr lang="zh-CN" altLang="en-US" smtClean="0"/>
          </a:p>
        </p:txBody>
      </p:sp>
      <p:pic>
        <p:nvPicPr>
          <p:cNvPr id="78850" name="图片 3"/>
          <p:cNvPicPr>
            <a:picLocks noChangeAspect="1" noChangeArrowheads="1"/>
          </p:cNvPicPr>
          <p:nvPr/>
        </p:nvPicPr>
        <p:blipFill>
          <a:blip r:embed="rId3"/>
          <a:srcRect/>
          <a:stretch>
            <a:fillRect/>
          </a:stretch>
        </p:blipFill>
        <p:spPr bwMode="auto">
          <a:xfrm>
            <a:off x="4364038" y="1524000"/>
            <a:ext cx="4360862" cy="2994025"/>
          </a:xfrm>
          <a:prstGeom prst="rect">
            <a:avLst/>
          </a:prstGeom>
          <a:noFill/>
          <a:ln w="9525">
            <a:noFill/>
            <a:miter lim="800000"/>
            <a:headEnd/>
            <a:tailEnd/>
          </a:ln>
        </p:spPr>
      </p:pic>
      <p:sp>
        <p:nvSpPr>
          <p:cNvPr id="78851" name="文本框 4"/>
          <p:cNvSpPr txBox="1">
            <a:spLocks noChangeArrowheads="1"/>
          </p:cNvSpPr>
          <p:nvPr/>
        </p:nvSpPr>
        <p:spPr bwMode="auto">
          <a:xfrm>
            <a:off x="5257800" y="4711700"/>
            <a:ext cx="22606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4-49 </a:t>
            </a:r>
            <a:r>
              <a:rPr lang="zh-CN" altLang="zh-CN">
                <a:latin typeface="Trebuchet MS" pitchFamily="34" charset="0"/>
                <a:ea typeface="华文新魏" pitchFamily="2" charset="-122"/>
              </a:rPr>
              <a:t>图形窗口</a:t>
            </a:r>
          </a:p>
        </p:txBody>
      </p:sp>
      <p:sp>
        <p:nvSpPr>
          <p:cNvPr id="78852" name="文本框 5"/>
          <p:cNvSpPr txBox="1">
            <a:spLocks noChangeArrowheads="1"/>
          </p:cNvSpPr>
          <p:nvPr/>
        </p:nvSpPr>
        <p:spPr bwMode="auto">
          <a:xfrm>
            <a:off x="741363" y="2487613"/>
            <a:ext cx="3309937" cy="2862262"/>
          </a:xfrm>
          <a:prstGeom prst="rect">
            <a:avLst/>
          </a:prstGeom>
          <a:noFill/>
          <a:ln w="9525">
            <a:noFill/>
            <a:miter lim="800000"/>
            <a:headEnd/>
            <a:tailEnd/>
          </a:ln>
        </p:spPr>
        <p:txBody>
          <a:bodyPr>
            <a:spAutoFit/>
          </a:bodyPr>
          <a:lstStyle/>
          <a:p>
            <a:r>
              <a:rPr lang="en-US" altLang="zh-CN">
                <a:latin typeface="Trebuchet MS" pitchFamily="34" charset="0"/>
                <a:ea typeface="华文新魏" pitchFamily="2" charset="-122"/>
              </a:rPr>
              <a:t>Figure(h)</a:t>
            </a:r>
            <a:r>
              <a:rPr lang="zh-CN" altLang="zh-CN">
                <a:latin typeface="Trebuchet MS" pitchFamily="34" charset="0"/>
                <a:ea typeface="华文新魏" pitchFamily="2" charset="-122"/>
              </a:rPr>
              <a:t>：如果</a:t>
            </a:r>
            <a:r>
              <a:rPr lang="en-US" altLang="zh-CN">
                <a:latin typeface="Trebuchet MS" pitchFamily="34" charset="0"/>
                <a:ea typeface="华文新魏" pitchFamily="2" charset="-122"/>
              </a:rPr>
              <a:t>h</a:t>
            </a:r>
            <a:r>
              <a:rPr lang="zh-CN" altLang="zh-CN">
                <a:latin typeface="Trebuchet MS" pitchFamily="34" charset="0"/>
                <a:ea typeface="华文新魏" pitchFamily="2" charset="-122"/>
              </a:rPr>
              <a:t>句柄所对应的窗口对象已存在，则该命令使得该图形窗口成为当前窗口；如果不存在，则新建一个以</a:t>
            </a:r>
            <a:r>
              <a:rPr lang="en-US" altLang="zh-CN">
                <a:latin typeface="Trebuchet MS" pitchFamily="34" charset="0"/>
                <a:ea typeface="华文新魏" pitchFamily="2" charset="-122"/>
              </a:rPr>
              <a:t>h</a:t>
            </a:r>
            <a:r>
              <a:rPr lang="zh-CN" altLang="zh-CN">
                <a:latin typeface="Trebuchet MS" pitchFamily="34" charset="0"/>
                <a:ea typeface="华文新魏" pitchFamily="2" charset="-122"/>
              </a:rPr>
              <a:t>为句柄的窗口。</a:t>
            </a:r>
          </a:p>
          <a:p>
            <a:r>
              <a:rPr lang="en-US" altLang="zh-CN">
                <a:latin typeface="Trebuchet MS" pitchFamily="34" charset="0"/>
                <a:ea typeface="华文新魏" pitchFamily="2" charset="-122"/>
              </a:rPr>
              <a:t>H=figure(...)</a:t>
            </a:r>
            <a:r>
              <a:rPr lang="zh-CN" altLang="zh-CN">
                <a:latin typeface="Trebuchet MS" pitchFamily="34" charset="0"/>
                <a:ea typeface="华文新魏" pitchFamily="2" charset="-122"/>
              </a:rPr>
              <a:t>，返回图形窗口对象的句柄。</a:t>
            </a:r>
          </a:p>
          <a:p>
            <a:r>
              <a:rPr lang="en-US" altLang="zh-CN">
                <a:latin typeface="Trebuchet MS" pitchFamily="34" charset="0"/>
                <a:ea typeface="华文新魏" pitchFamily="2" charset="-122"/>
              </a:rPr>
              <a:t>2.</a:t>
            </a:r>
            <a:r>
              <a:rPr lang="zh-CN" altLang="zh-CN">
                <a:latin typeface="Trebuchet MS" pitchFamily="34" charset="0"/>
                <a:ea typeface="华文新魏" pitchFamily="2" charset="-122"/>
              </a:rPr>
              <a:t>图形窗口的控制</a:t>
            </a:r>
          </a:p>
          <a:p>
            <a:r>
              <a:rPr lang="zh-CN" altLang="zh-CN">
                <a:latin typeface="Trebuchet MS" pitchFamily="34" charset="0"/>
                <a:ea typeface="华文新魏" pitchFamily="2" charset="-122"/>
              </a:rPr>
              <a:t>使用</a:t>
            </a:r>
            <a:r>
              <a:rPr lang="en-US" altLang="zh-CN">
                <a:latin typeface="Trebuchet MS" pitchFamily="34" charset="0"/>
                <a:ea typeface="华文新魏" pitchFamily="2" charset="-122"/>
              </a:rPr>
              <a:t>figure</a:t>
            </a:r>
            <a:r>
              <a:rPr lang="zh-CN" altLang="zh-CN">
                <a:latin typeface="Trebuchet MS" pitchFamily="34" charset="0"/>
                <a:ea typeface="华文新魏" pitchFamily="2" charset="-122"/>
              </a:rPr>
              <a:t>函数创建图形窗口后，要实现对窗口的控制，可以有</a:t>
            </a:r>
          </a:p>
        </p:txBody>
      </p:sp>
      <p:sp>
        <p:nvSpPr>
          <p:cNvPr id="78853" name="文本框 7"/>
          <p:cNvSpPr txBox="1">
            <a:spLocks noChangeArrowheads="1"/>
          </p:cNvSpPr>
          <p:nvPr/>
        </p:nvSpPr>
        <p:spPr bwMode="auto">
          <a:xfrm>
            <a:off x="741363" y="5373688"/>
            <a:ext cx="10653712" cy="1476375"/>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两种方法：</a:t>
            </a:r>
          </a:p>
          <a:p>
            <a:r>
              <a:rPr lang="zh-CN" altLang="zh-CN">
                <a:latin typeface="Trebuchet MS" pitchFamily="34" charset="0"/>
                <a:ea typeface="华文新魏" pitchFamily="2" charset="-122"/>
              </a:rPr>
              <a:t>一种是使用属性编辑器，另外一种是使用</a:t>
            </a:r>
            <a:r>
              <a:rPr lang="en-US" altLang="zh-CN">
                <a:latin typeface="Trebuchet MS" pitchFamily="34" charset="0"/>
                <a:ea typeface="华文新魏" pitchFamily="2" charset="-122"/>
              </a:rPr>
              <a:t>MATLAB</a:t>
            </a:r>
            <a:r>
              <a:rPr lang="zh-CN" altLang="zh-CN">
                <a:latin typeface="Trebuchet MS" pitchFamily="34" charset="0"/>
                <a:ea typeface="华文新魏" pitchFamily="2" charset="-122"/>
              </a:rPr>
              <a:t>提供的</a:t>
            </a:r>
            <a:r>
              <a:rPr lang="en-US" altLang="zh-CN">
                <a:latin typeface="Trebuchet MS" pitchFamily="34" charset="0"/>
                <a:ea typeface="华文新魏" pitchFamily="2" charset="-122"/>
              </a:rPr>
              <a:t>get</a:t>
            </a:r>
            <a:r>
              <a:rPr lang="zh-CN" altLang="zh-CN">
                <a:latin typeface="Trebuchet MS" pitchFamily="34" charset="0"/>
                <a:ea typeface="华文新魏" pitchFamily="2" charset="-122"/>
              </a:rPr>
              <a:t>函数和</a:t>
            </a:r>
            <a:r>
              <a:rPr lang="en-US" altLang="zh-CN">
                <a:latin typeface="Trebuchet MS" pitchFamily="34" charset="0"/>
                <a:ea typeface="华文新魏" pitchFamily="2" charset="-122"/>
              </a:rPr>
              <a:t>set</a:t>
            </a:r>
            <a:r>
              <a:rPr lang="zh-CN" altLang="zh-CN">
                <a:latin typeface="Trebuchet MS" pitchFamily="34" charset="0"/>
                <a:ea typeface="华文新魏" pitchFamily="2" charset="-122"/>
              </a:rPr>
              <a:t>函数。</a:t>
            </a:r>
          </a:p>
          <a:p>
            <a:endParaRPr lang="en-US" altLang="zh-CN">
              <a:latin typeface="Trebuchet MS" pitchFamily="34" charset="0"/>
              <a:ea typeface="华文新魏" pitchFamily="2" charset="-122"/>
            </a:endParaRPr>
          </a:p>
          <a:p>
            <a:r>
              <a:rPr lang="en-US" altLang="zh-CN">
                <a:latin typeface="Trebuchet MS" pitchFamily="34" charset="0"/>
                <a:ea typeface="华文新魏" pitchFamily="2" charset="-122"/>
              </a:rPr>
              <a:t>3.</a:t>
            </a:r>
            <a:r>
              <a:rPr lang="zh-CN" altLang="zh-CN">
                <a:latin typeface="Trebuchet MS" pitchFamily="34" charset="0"/>
                <a:ea typeface="华文新魏" pitchFamily="2" charset="-122"/>
              </a:rPr>
              <a:t>关闭图形窗口由</a:t>
            </a:r>
            <a:r>
              <a:rPr lang="en-US" altLang="zh-CN">
                <a:latin typeface="Trebuchet MS" pitchFamily="34" charset="0"/>
                <a:ea typeface="华文新魏" pitchFamily="2" charset="-122"/>
              </a:rPr>
              <a:t>close</a:t>
            </a:r>
            <a:r>
              <a:rPr lang="zh-CN" altLang="zh-CN">
                <a:latin typeface="Trebuchet MS" pitchFamily="34" charset="0"/>
                <a:ea typeface="华文新魏" pitchFamily="2" charset="-122"/>
              </a:rPr>
              <a:t>命令来完成，每执行一次</a:t>
            </a:r>
            <a:r>
              <a:rPr lang="en-US" altLang="zh-CN">
                <a:latin typeface="Trebuchet MS" pitchFamily="34" charset="0"/>
                <a:ea typeface="华文新魏" pitchFamily="2" charset="-122"/>
              </a:rPr>
              <a:t>close</a:t>
            </a:r>
            <a:r>
              <a:rPr lang="zh-CN" altLang="zh-CN">
                <a:latin typeface="Trebuchet MS" pitchFamily="34" charset="0"/>
                <a:ea typeface="华文新魏" pitchFamily="2" charset="-122"/>
              </a:rPr>
              <a:t>命令关闭一个当前的图形窗口，要同时关闭所有窗口，用</a:t>
            </a:r>
            <a:r>
              <a:rPr lang="en-US" altLang="zh-CN">
                <a:latin typeface="Trebuchet MS" pitchFamily="34" charset="0"/>
                <a:ea typeface="华文新魏" pitchFamily="2" charset="-122"/>
              </a:rPr>
              <a:t>close all</a:t>
            </a:r>
            <a:r>
              <a:rPr lang="zh-CN" altLang="zh-CN">
                <a:latin typeface="Trebuchet MS" pitchFamily="34" charset="0"/>
                <a:ea typeface="华文新魏" pitchFamily="2" charset="-122"/>
              </a:rPr>
              <a:t>来完成。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en-US" altLang="zh-CN" b="1" smtClean="0"/>
              <a:t>4.1.2 semilogx</a:t>
            </a:r>
            <a:r>
              <a:rPr lang="zh-CN" altLang="zh-CN" b="1" smtClean="0"/>
              <a:t>和</a:t>
            </a:r>
            <a:r>
              <a:rPr lang="en-US" altLang="zh-CN" b="1" smtClean="0"/>
              <a:t>semilogy</a:t>
            </a:r>
            <a:r>
              <a:rPr lang="zh-CN" altLang="zh-CN" b="1" smtClean="0"/>
              <a:t>函数</a:t>
            </a:r>
            <a:br>
              <a:rPr lang="zh-CN" altLang="zh-CN" b="1" smtClean="0"/>
            </a:br>
            <a:endParaRPr lang="zh-CN" altLang="en-US" smtClean="0"/>
          </a:p>
        </p:txBody>
      </p:sp>
      <p:sp>
        <p:nvSpPr>
          <p:cNvPr id="24578" name="内容占位符 2"/>
          <p:cNvSpPr>
            <a:spLocks noGrp="1"/>
          </p:cNvSpPr>
          <p:nvPr>
            <p:ph idx="1"/>
          </p:nvPr>
        </p:nvSpPr>
        <p:spPr/>
        <p:txBody>
          <a:bodyPr/>
          <a:lstStyle/>
          <a:p>
            <a:r>
              <a:rPr lang="zh-CN" altLang="zh-CN" smtClean="0"/>
              <a:t>在很多工程问题中，通过对数据进行对数转换可以更清晰地看出数据的某些特征，在对数坐标系中描绘数据点的曲线，可以直接地表现对数转换，对数转换有双对数坐标转换和单轴对数坐标转换两种。用</a:t>
            </a:r>
            <a:r>
              <a:rPr lang="en-US" altLang="zh-CN" smtClean="0"/>
              <a:t>loglog</a:t>
            </a:r>
            <a:r>
              <a:rPr lang="zh-CN" altLang="zh-CN" smtClean="0"/>
              <a:t>函数可以实现双对数坐标转换，用</a:t>
            </a:r>
            <a:r>
              <a:rPr lang="en-US" altLang="zh-CN" smtClean="0"/>
              <a:t>semilogx</a:t>
            </a:r>
            <a:r>
              <a:rPr lang="zh-CN" altLang="zh-CN" smtClean="0"/>
              <a:t>和</a:t>
            </a:r>
            <a:r>
              <a:rPr lang="en-US" altLang="zh-CN" smtClean="0"/>
              <a:t>semilogy</a:t>
            </a:r>
            <a:r>
              <a:rPr lang="zh-CN" altLang="zh-CN" smtClean="0"/>
              <a:t>函数可以实现单轴对数坐标转换。</a:t>
            </a:r>
          </a:p>
          <a:p>
            <a:r>
              <a:rPr lang="en-US" altLang="zh-CN" smtClean="0"/>
              <a:t>loglog</a:t>
            </a:r>
            <a:r>
              <a:rPr lang="zh-CN" altLang="zh-CN" smtClean="0"/>
              <a:t>：</a:t>
            </a:r>
            <a:r>
              <a:rPr lang="en-US" altLang="zh-CN" smtClean="0"/>
              <a:t>x</a:t>
            </a:r>
            <a:r>
              <a:rPr lang="zh-CN" altLang="zh-CN" smtClean="0"/>
              <a:t>轴和</a:t>
            </a:r>
            <a:r>
              <a:rPr lang="en-US" altLang="zh-CN" smtClean="0"/>
              <a:t>y</a:t>
            </a:r>
            <a:r>
              <a:rPr lang="zh-CN" altLang="zh-CN" smtClean="0"/>
              <a:t>轴均为对数刻度</a:t>
            </a:r>
            <a:r>
              <a:rPr lang="en-US" altLang="zh-CN" smtClean="0"/>
              <a:t>(Logarithmic scale)</a:t>
            </a:r>
            <a:endParaRPr lang="zh-CN" altLang="zh-CN" smtClean="0"/>
          </a:p>
          <a:p>
            <a:r>
              <a:rPr lang="en-US" altLang="zh-CN" smtClean="0"/>
              <a:t>semilogx: x</a:t>
            </a:r>
            <a:r>
              <a:rPr lang="zh-CN" altLang="zh-CN" smtClean="0"/>
              <a:t>轴为对数刻度，</a:t>
            </a:r>
            <a:r>
              <a:rPr lang="en-US" altLang="zh-CN" smtClean="0"/>
              <a:t>y</a:t>
            </a:r>
            <a:r>
              <a:rPr lang="zh-CN" altLang="zh-CN" smtClean="0"/>
              <a:t>轴为线性刻度；</a:t>
            </a:r>
          </a:p>
          <a:p>
            <a:r>
              <a:rPr lang="en-US" altLang="zh-CN" smtClean="0"/>
              <a:t>semilogy: x</a:t>
            </a:r>
            <a:r>
              <a:rPr lang="zh-CN" altLang="zh-CN" smtClean="0"/>
              <a:t>轴为线性刻度，</a:t>
            </a:r>
            <a:r>
              <a:rPr lang="en-US" altLang="zh-CN" smtClean="0"/>
              <a:t>y</a:t>
            </a:r>
            <a:r>
              <a:rPr lang="zh-CN" altLang="zh-CN" smtClean="0"/>
              <a:t>轴为对数刻度。</a:t>
            </a:r>
          </a:p>
          <a:p>
            <a:r>
              <a:rPr lang="zh-CN" altLang="zh-CN" smtClean="0"/>
              <a:t>常用的是</a:t>
            </a:r>
            <a:r>
              <a:rPr lang="en-US" altLang="zh-CN" smtClean="0"/>
              <a:t>semilogy</a:t>
            </a:r>
            <a:r>
              <a:rPr lang="zh-CN" altLang="zh-CN" smtClean="0"/>
              <a:t>函数，即后标为</a:t>
            </a:r>
            <a:r>
              <a:rPr lang="en-US" altLang="zh-CN" smtClean="0"/>
              <a:t>x</a:t>
            </a:r>
            <a:r>
              <a:rPr lang="zh-CN" altLang="zh-CN" smtClean="0"/>
              <a:t>的是在</a:t>
            </a:r>
            <a:r>
              <a:rPr lang="en-US" altLang="zh-CN" smtClean="0"/>
              <a:t>x</a:t>
            </a:r>
            <a:r>
              <a:rPr lang="zh-CN" altLang="zh-CN" smtClean="0"/>
              <a:t>轴取对数，为</a:t>
            </a:r>
            <a:r>
              <a:rPr lang="en-US" altLang="zh-CN" smtClean="0"/>
              <a:t>y</a:t>
            </a:r>
            <a:r>
              <a:rPr lang="zh-CN" altLang="zh-CN" smtClean="0"/>
              <a:t>的是</a:t>
            </a:r>
            <a:r>
              <a:rPr lang="en-US" altLang="zh-CN" smtClean="0"/>
              <a:t>y</a:t>
            </a:r>
            <a:r>
              <a:rPr lang="zh-CN" altLang="zh-CN" smtClean="0"/>
              <a:t>轴坐标取对数。</a:t>
            </a:r>
          </a:p>
          <a:p>
            <a:endParaRPr lang="zh-CN"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9" name="标题 1"/>
          <p:cNvSpPr>
            <a:spLocks noGrp="1"/>
          </p:cNvSpPr>
          <p:nvPr>
            <p:ph type="title"/>
          </p:nvPr>
        </p:nvSpPr>
        <p:spPr>
          <a:xfrm>
            <a:off x="677863" y="327025"/>
            <a:ext cx="8596312" cy="1320800"/>
          </a:xfrm>
        </p:spPr>
        <p:txBody>
          <a:bodyPr/>
          <a:lstStyle/>
          <a:p>
            <a:r>
              <a:rPr lang="en-US" altLang="zh-CN" smtClean="0"/>
              <a:t>4.4.2 </a:t>
            </a:r>
            <a:r>
              <a:rPr lang="zh-CN" altLang="en-US" smtClean="0"/>
              <a:t>图形窗口的菜单操作</a:t>
            </a:r>
            <a:br>
              <a:rPr lang="zh-CN" altLang="en-US" smtClean="0"/>
            </a:br>
            <a:endParaRPr lang="zh-CN" altLang="en-US" smtClean="0"/>
          </a:p>
        </p:txBody>
      </p:sp>
      <p:sp>
        <p:nvSpPr>
          <p:cNvPr id="19470" name="内容占位符 2"/>
          <p:cNvSpPr>
            <a:spLocks noGrp="1"/>
          </p:cNvSpPr>
          <p:nvPr>
            <p:ph idx="1"/>
          </p:nvPr>
        </p:nvSpPr>
        <p:spPr>
          <a:xfrm>
            <a:off x="512763" y="1181100"/>
            <a:ext cx="8596312" cy="3881438"/>
          </a:xfrm>
        </p:spPr>
        <p:txBody>
          <a:bodyPr/>
          <a:lstStyle/>
          <a:p>
            <a:r>
              <a:rPr lang="zh-CN" altLang="en-US" smtClean="0"/>
              <a:t>本小节介绍图形窗口中的常用菜单命令。</a:t>
            </a:r>
          </a:p>
          <a:p>
            <a:r>
              <a:rPr lang="en-US" altLang="zh-CN" smtClean="0"/>
              <a:t>1.	file</a:t>
            </a:r>
            <a:r>
              <a:rPr lang="zh-CN" altLang="en-US" smtClean="0"/>
              <a:t>菜单</a:t>
            </a:r>
          </a:p>
          <a:p>
            <a:r>
              <a:rPr lang="en-US" altLang="zh-CN" smtClean="0"/>
              <a:t>MATLAB</a:t>
            </a:r>
            <a:r>
              <a:rPr lang="zh-CN" altLang="en-US" smtClean="0"/>
              <a:t>中</a:t>
            </a:r>
            <a:r>
              <a:rPr lang="en-US" altLang="zh-CN" smtClean="0"/>
              <a:t>File</a:t>
            </a:r>
            <a:r>
              <a:rPr lang="zh-CN" altLang="en-US" smtClean="0"/>
              <a:t>菜单的命令形式和</a:t>
            </a:r>
            <a:r>
              <a:rPr lang="en-US" altLang="zh-CN" smtClean="0"/>
              <a:t>windows</a:t>
            </a:r>
            <a:r>
              <a:rPr lang="zh-CN" altLang="en-US" smtClean="0"/>
              <a:t>系统中</a:t>
            </a:r>
            <a:r>
              <a:rPr lang="en-US" altLang="zh-CN" smtClean="0"/>
              <a:t>File</a:t>
            </a:r>
            <a:r>
              <a:rPr lang="zh-CN" altLang="en-US" smtClean="0"/>
              <a:t>菜单的命令形式类似，包括</a:t>
            </a:r>
            <a:r>
              <a:rPr lang="en-US" altLang="zh-CN" smtClean="0"/>
              <a:t>New</a:t>
            </a:r>
            <a:r>
              <a:rPr lang="zh-CN" altLang="en-US" smtClean="0"/>
              <a:t>、</a:t>
            </a:r>
            <a:r>
              <a:rPr lang="en-US" altLang="zh-CN" smtClean="0"/>
              <a:t>Open</a:t>
            </a:r>
            <a:r>
              <a:rPr lang="zh-CN" altLang="en-US" smtClean="0"/>
              <a:t>、</a:t>
            </a:r>
            <a:r>
              <a:rPr lang="en-US" altLang="zh-CN" smtClean="0"/>
              <a:t>Save</a:t>
            </a:r>
            <a:r>
              <a:rPr lang="zh-CN" altLang="en-US" smtClean="0"/>
              <a:t>、</a:t>
            </a:r>
            <a:r>
              <a:rPr lang="en-US" altLang="zh-CN" smtClean="0"/>
              <a:t>Close</a:t>
            </a:r>
            <a:r>
              <a:rPr lang="zh-CN" altLang="en-US" smtClean="0"/>
              <a:t>和</a:t>
            </a:r>
            <a:r>
              <a:rPr lang="en-US" altLang="zh-CN" smtClean="0"/>
              <a:t>SaveAs</a:t>
            </a:r>
            <a:r>
              <a:rPr lang="zh-CN" altLang="en-US" smtClean="0"/>
              <a:t>等命令，显示如下：</a:t>
            </a:r>
          </a:p>
          <a:p>
            <a:endParaRPr lang="zh-CN" altLang="en-US" smtClean="0"/>
          </a:p>
        </p:txBody>
      </p:sp>
      <p:sp>
        <p:nvSpPr>
          <p:cNvPr id="19471"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68" name="Object 12"/>
          <p:cNvGraphicFramePr>
            <a:graphicFrameLocks/>
          </p:cNvGraphicFramePr>
          <p:nvPr/>
        </p:nvGraphicFramePr>
        <p:xfrm>
          <a:off x="1274763" y="2932113"/>
          <a:ext cx="5981700" cy="3708400"/>
        </p:xfrm>
        <a:graphic>
          <a:graphicData uri="http://schemas.openxmlformats.org/presentationml/2006/ole">
            <p:oleObj spid="_x0000_s19468" name="BMP 图像" r:id="rId3" imgW="5401429" imgH="4753639" progId="PBrush">
              <p:embed/>
            </p:oleObj>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 name="内容占位符 2"/>
          <p:cNvSpPr>
            <a:spLocks noGrp="1"/>
          </p:cNvSpPr>
          <p:nvPr>
            <p:ph idx="1"/>
          </p:nvPr>
        </p:nvSpPr>
        <p:spPr>
          <a:xfrm>
            <a:off x="334963" y="74613"/>
            <a:ext cx="9482137" cy="6324600"/>
          </a:xfrm>
        </p:spPr>
        <p:txBody>
          <a:bodyPr/>
          <a:lstStyle/>
          <a:p>
            <a:r>
              <a:rPr lang="en-US" altLang="zh-CN" smtClean="0"/>
              <a:t>New</a:t>
            </a:r>
            <a:r>
              <a:rPr lang="zh-CN" altLang="zh-CN" smtClean="0"/>
              <a:t>命令有三个选项。选择</a:t>
            </a:r>
            <a:r>
              <a:rPr lang="en-US" altLang="zh-CN" smtClean="0"/>
              <a:t> “M-file”</a:t>
            </a:r>
            <a:r>
              <a:rPr lang="zh-CN" altLang="zh-CN" smtClean="0"/>
              <a:t>，表示新建一个</a:t>
            </a:r>
            <a:r>
              <a:rPr lang="en-US" altLang="zh-CN" smtClean="0"/>
              <a:t>M</a:t>
            </a:r>
            <a:r>
              <a:rPr lang="zh-CN" altLang="zh-CN" smtClean="0"/>
              <a:t>文件，该命令将打开</a:t>
            </a:r>
            <a:r>
              <a:rPr lang="en-US" altLang="zh-CN" smtClean="0"/>
              <a:t>MATLAB</a:t>
            </a:r>
            <a:r>
              <a:rPr lang="zh-CN" altLang="zh-CN" smtClean="0"/>
              <a:t>的</a:t>
            </a:r>
            <a:r>
              <a:rPr lang="en-US" altLang="zh-CN" smtClean="0"/>
              <a:t>M</a:t>
            </a:r>
            <a:r>
              <a:rPr lang="zh-CN" altLang="zh-CN" smtClean="0"/>
              <a:t>文件编辑／调试器。通过</a:t>
            </a:r>
            <a:r>
              <a:rPr lang="en-US" altLang="zh-CN" smtClean="0"/>
              <a:t>M</a:t>
            </a:r>
            <a:r>
              <a:rPr lang="zh-CN" altLang="zh-CN" smtClean="0"/>
              <a:t>文件编辑／调试器，用户可以创建自己的</a:t>
            </a:r>
            <a:r>
              <a:rPr lang="en-US" altLang="zh-CN" smtClean="0"/>
              <a:t>M</a:t>
            </a:r>
            <a:r>
              <a:rPr lang="zh-CN" altLang="zh-CN" smtClean="0"/>
              <a:t>文件，也可以编辑已有的</a:t>
            </a:r>
            <a:r>
              <a:rPr lang="en-US" altLang="zh-CN" smtClean="0"/>
              <a:t>M</a:t>
            </a:r>
            <a:r>
              <a:rPr lang="zh-CN" altLang="zh-CN" smtClean="0"/>
              <a:t>文件并可以调试</a:t>
            </a:r>
            <a:r>
              <a:rPr lang="en-US" altLang="zh-CN" smtClean="0"/>
              <a:t>MATLAB</a:t>
            </a:r>
            <a:r>
              <a:rPr lang="zh-CN" altLang="zh-CN" smtClean="0"/>
              <a:t>程序。</a:t>
            </a:r>
            <a:r>
              <a:rPr lang="en-US" altLang="zh-CN" smtClean="0"/>
              <a:t>“Figure”</a:t>
            </a:r>
            <a:r>
              <a:rPr lang="zh-CN" altLang="zh-CN" smtClean="0"/>
              <a:t>选项表示新建一个图形窗口。</a:t>
            </a:r>
          </a:p>
          <a:p>
            <a:r>
              <a:rPr lang="en-US" altLang="zh-CN" smtClean="0"/>
              <a:t>Open</a:t>
            </a:r>
            <a:r>
              <a:rPr lang="zh-CN" altLang="zh-CN" smtClean="0"/>
              <a:t>：打开已经存在的文件</a:t>
            </a:r>
            <a:r>
              <a:rPr lang="en-US" altLang="zh-CN" smtClean="0"/>
              <a:t>;</a:t>
            </a:r>
            <a:endParaRPr lang="zh-CN" altLang="zh-CN" smtClean="0"/>
          </a:p>
          <a:p>
            <a:r>
              <a:rPr lang="en-US" altLang="zh-CN" smtClean="0"/>
              <a:t>Save</a:t>
            </a:r>
            <a:r>
              <a:rPr lang="zh-CN" altLang="zh-CN" smtClean="0"/>
              <a:t>：保存文件</a:t>
            </a:r>
            <a:r>
              <a:rPr lang="en-US" altLang="zh-CN" smtClean="0"/>
              <a:t>;</a:t>
            </a:r>
            <a:endParaRPr lang="zh-CN" altLang="zh-CN" smtClean="0"/>
          </a:p>
          <a:p>
            <a:r>
              <a:rPr lang="en-US" altLang="zh-CN" smtClean="0"/>
              <a:t>SaveAs</a:t>
            </a:r>
            <a:r>
              <a:rPr lang="zh-CN" altLang="zh-CN" smtClean="0"/>
              <a:t>另存文件</a:t>
            </a:r>
            <a:r>
              <a:rPr lang="en-US" altLang="zh-CN" smtClean="0"/>
              <a:t>;</a:t>
            </a:r>
            <a:endParaRPr lang="zh-CN" altLang="zh-CN" smtClean="0"/>
          </a:p>
          <a:p>
            <a:r>
              <a:rPr lang="en-US" altLang="zh-CN" smtClean="0"/>
              <a:t>Generate M-File</a:t>
            </a:r>
            <a:r>
              <a:rPr lang="zh-CN" altLang="zh-CN" smtClean="0"/>
              <a:t>：生成</a:t>
            </a:r>
            <a:r>
              <a:rPr lang="en-US" altLang="zh-CN" smtClean="0"/>
              <a:t>M</a:t>
            </a:r>
            <a:r>
              <a:rPr lang="zh-CN" altLang="zh-CN" smtClean="0"/>
              <a:t>文件。</a:t>
            </a:r>
          </a:p>
          <a:p>
            <a:r>
              <a:rPr lang="en-US" altLang="zh-CN" smtClean="0"/>
              <a:t>Edit</a:t>
            </a:r>
            <a:r>
              <a:rPr lang="zh-CN" altLang="zh-CN" smtClean="0"/>
              <a:t>菜单</a:t>
            </a:r>
          </a:p>
          <a:p>
            <a:endParaRPr lang="en-US" altLang="zh-CN" smtClean="0"/>
          </a:p>
          <a:p>
            <a:endParaRPr lang="en-US" altLang="zh-CN" smtClean="0"/>
          </a:p>
          <a:p>
            <a:endParaRPr lang="en-US" altLang="zh-CN" smtClean="0"/>
          </a:p>
          <a:p>
            <a:r>
              <a:rPr lang="en-US" altLang="zh-CN" smtClean="0"/>
              <a:t>Copy Figure</a:t>
            </a:r>
            <a:r>
              <a:rPr lang="zh-CN" altLang="zh-CN" smtClean="0"/>
              <a:t>：用于复制图形。</a:t>
            </a:r>
          </a:p>
          <a:p>
            <a:r>
              <a:rPr lang="en-US" altLang="zh-CN" smtClean="0"/>
              <a:t>Copy Option</a:t>
            </a:r>
            <a:r>
              <a:rPr lang="zh-CN" altLang="zh-CN" smtClean="0"/>
              <a:t>：可以设置图形复制的格式，图形背景颜色和图形大小等。</a:t>
            </a:r>
          </a:p>
          <a:p>
            <a:r>
              <a:rPr lang="en-US" altLang="zh-CN" smtClean="0"/>
              <a:t>Figure Properties</a:t>
            </a:r>
            <a:r>
              <a:rPr lang="zh-CN" altLang="zh-CN" smtClean="0"/>
              <a:t>：可以对图形的属性进行设置，如图形窗口的标题，颜色映射表。单击</a:t>
            </a:r>
            <a:r>
              <a:rPr lang="en-US" altLang="zh-CN" smtClean="0"/>
              <a:t>More Properties</a:t>
            </a:r>
            <a:r>
              <a:rPr lang="zh-CN" altLang="zh-CN" smtClean="0"/>
              <a:t>按钮可以获得更多属性设置。</a:t>
            </a:r>
          </a:p>
          <a:p>
            <a:r>
              <a:rPr lang="en-US" altLang="zh-CN" smtClean="0"/>
              <a:t>Axes Properties</a:t>
            </a:r>
            <a:r>
              <a:rPr lang="zh-CN" altLang="zh-CN" smtClean="0"/>
              <a:t>：用于打开设置坐标轴属性对话框。</a:t>
            </a:r>
          </a:p>
          <a:p>
            <a:endParaRPr lang="zh-CN" altLang="en-US" smtClean="0"/>
          </a:p>
        </p:txBody>
      </p:sp>
      <p:sp>
        <p:nvSpPr>
          <p:cNvPr id="20491" name="Rectangle 2"/>
          <p:cNvSpPr>
            <a:spLocks noChangeArrowheads="1"/>
          </p:cNvSpPr>
          <p:nvPr/>
        </p:nvSpPr>
        <p:spPr bwMode="auto">
          <a:xfrm>
            <a:off x="1819275" y="3236913"/>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0489" name="Object 9"/>
          <p:cNvGraphicFramePr>
            <a:graphicFrameLocks/>
          </p:cNvGraphicFramePr>
          <p:nvPr/>
        </p:nvGraphicFramePr>
        <p:xfrm>
          <a:off x="4727575" y="1133475"/>
          <a:ext cx="4149725" cy="3290888"/>
        </p:xfrm>
        <a:graphic>
          <a:graphicData uri="http://schemas.openxmlformats.org/presentationml/2006/ole">
            <p:oleObj spid="_x0000_s20489" name="BMP 图像" r:id="rId3" imgW="5390476" imgH="4753639" progId="PBrush">
              <p:embed/>
            </p:oleObj>
          </a:graphicData>
        </a:graphic>
      </p:graphicFrame>
      <p:sp>
        <p:nvSpPr>
          <p:cNvPr id="20492" name="文本框 5"/>
          <p:cNvSpPr txBox="1">
            <a:spLocks noChangeArrowheads="1"/>
          </p:cNvSpPr>
          <p:nvPr/>
        </p:nvSpPr>
        <p:spPr bwMode="auto">
          <a:xfrm>
            <a:off x="5283200" y="4991100"/>
            <a:ext cx="27813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4-51 Edit</a:t>
            </a:r>
            <a:r>
              <a:rPr lang="zh-CN" altLang="zh-CN">
                <a:latin typeface="Trebuchet MS" pitchFamily="34" charset="0"/>
                <a:ea typeface="华文新魏" pitchFamily="2" charset="-122"/>
              </a:rPr>
              <a:t>菜单命令</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内容占位符 2"/>
          <p:cNvSpPr>
            <a:spLocks noGrp="1"/>
          </p:cNvSpPr>
          <p:nvPr>
            <p:ph idx="1"/>
          </p:nvPr>
        </p:nvSpPr>
        <p:spPr>
          <a:xfrm>
            <a:off x="423863" y="292100"/>
            <a:ext cx="8596312" cy="5076825"/>
          </a:xfrm>
        </p:spPr>
        <p:txBody>
          <a:bodyPr/>
          <a:lstStyle/>
          <a:p>
            <a:r>
              <a:rPr lang="en-US" altLang="zh-CN" smtClean="0"/>
              <a:t>Current Object Properties</a:t>
            </a:r>
            <a:r>
              <a:rPr lang="zh-CN" altLang="zh-CN" smtClean="0"/>
              <a:t>：用于打开设置图形窗口中当前对象</a:t>
            </a:r>
            <a:r>
              <a:rPr lang="en-US" altLang="zh-CN" smtClean="0"/>
              <a:t>(</a:t>
            </a:r>
            <a:r>
              <a:rPr lang="zh-CN" altLang="zh-CN" smtClean="0"/>
              <a:t>如窗口的坐标轴，图形等</a:t>
            </a:r>
            <a:r>
              <a:rPr lang="en-US" altLang="zh-CN" smtClean="0"/>
              <a:t>)</a:t>
            </a:r>
            <a:r>
              <a:rPr lang="zh-CN" altLang="zh-CN" smtClean="0"/>
              <a:t>属性对话框。</a:t>
            </a:r>
          </a:p>
          <a:p>
            <a:r>
              <a:rPr lang="en-US" altLang="zh-CN" smtClean="0"/>
              <a:t>Colormap</a:t>
            </a:r>
            <a:r>
              <a:rPr lang="zh-CN" altLang="zh-CN" smtClean="0"/>
              <a:t>：用于打开色图编辑对话框，设置图形的颜色表。</a:t>
            </a:r>
          </a:p>
          <a:p>
            <a:r>
              <a:rPr lang="en-US" altLang="zh-CN" smtClean="0"/>
              <a:t>Insert</a:t>
            </a:r>
            <a:r>
              <a:rPr lang="zh-CN" altLang="zh-CN" smtClean="0"/>
              <a:t>菜单</a:t>
            </a:r>
          </a:p>
          <a:p>
            <a:r>
              <a:rPr lang="en-US" altLang="zh-CN" smtClean="0"/>
              <a:t>Insert</a:t>
            </a:r>
            <a:r>
              <a:rPr lang="zh-CN" altLang="zh-CN" smtClean="0"/>
              <a:t>菜单主要用于向当前图形中插入各种标注图形，如坐标轴，箭头，标题，直线和图例。显示如下：</a:t>
            </a:r>
          </a:p>
          <a:p>
            <a:endParaRPr lang="zh-CN" altLang="en-US" smtClean="0"/>
          </a:p>
        </p:txBody>
      </p:sp>
      <p:sp>
        <p:nvSpPr>
          <p:cNvPr id="21515" name="Rectangle 2"/>
          <p:cNvSpPr>
            <a:spLocks noChangeArrowheads="1"/>
          </p:cNvSpPr>
          <p:nvPr/>
        </p:nvSpPr>
        <p:spPr bwMode="auto">
          <a:xfrm>
            <a:off x="795338" y="2847975"/>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513" name="Object 9"/>
          <p:cNvGraphicFramePr>
            <a:graphicFrameLocks/>
          </p:cNvGraphicFramePr>
          <p:nvPr/>
        </p:nvGraphicFramePr>
        <p:xfrm>
          <a:off x="1023938" y="2500313"/>
          <a:ext cx="5262562" cy="3786187"/>
        </p:xfrm>
        <a:graphic>
          <a:graphicData uri="http://schemas.openxmlformats.org/presentationml/2006/ole">
            <p:oleObj spid="_x0000_s21513" name="BMP 图像" r:id="rId3" imgW="5334745" imgH="4742857" progId="PBrush">
              <p:embed/>
            </p:oleObj>
          </a:graphicData>
        </a:graphic>
      </p:graphicFrame>
      <p:sp>
        <p:nvSpPr>
          <p:cNvPr id="21516" name="文本框 5"/>
          <p:cNvSpPr txBox="1">
            <a:spLocks noChangeArrowheads="1"/>
          </p:cNvSpPr>
          <p:nvPr/>
        </p:nvSpPr>
        <p:spPr bwMode="auto">
          <a:xfrm>
            <a:off x="2251075" y="6443663"/>
            <a:ext cx="2806700" cy="369887"/>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4-52  Insert</a:t>
            </a:r>
            <a:r>
              <a:rPr lang="zh-CN" altLang="zh-CN">
                <a:latin typeface="Trebuchet MS" pitchFamily="34" charset="0"/>
                <a:ea typeface="华文新魏" pitchFamily="2" charset="-122"/>
              </a:rPr>
              <a:t>菜单命令</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8" name="内容占位符 2"/>
          <p:cNvSpPr>
            <a:spLocks noGrp="1"/>
          </p:cNvSpPr>
          <p:nvPr>
            <p:ph idx="1"/>
          </p:nvPr>
        </p:nvSpPr>
        <p:spPr>
          <a:xfrm>
            <a:off x="347663" y="279400"/>
            <a:ext cx="8596312" cy="5686425"/>
          </a:xfrm>
        </p:spPr>
        <p:txBody>
          <a:bodyPr/>
          <a:lstStyle/>
          <a:p>
            <a:r>
              <a:rPr lang="en-US" altLang="zh-CN" smtClean="0"/>
              <a:t>Tools</a:t>
            </a:r>
            <a:r>
              <a:rPr lang="zh-CN" altLang="zh-CN" smtClean="0"/>
              <a:t>菜单</a:t>
            </a:r>
          </a:p>
          <a:p>
            <a:r>
              <a:rPr lang="en-US" altLang="zh-CN" smtClean="0"/>
              <a:t>Tools </a:t>
            </a:r>
            <a:r>
              <a:rPr lang="zh-CN" altLang="zh-CN" smtClean="0"/>
              <a:t>菜单包括一些常用的图形工具，如平移，旋转，缩放和观点控制等，并且</a:t>
            </a:r>
            <a:r>
              <a:rPr lang="en-US" altLang="zh-CN" smtClean="0"/>
              <a:t>Tools</a:t>
            </a:r>
            <a:r>
              <a:rPr lang="zh-CN" altLang="zh-CN" smtClean="0"/>
              <a:t>菜单还提供了两个图形分析工具：</a:t>
            </a:r>
            <a:r>
              <a:rPr lang="en-US" altLang="zh-CN" smtClean="0"/>
              <a:t>Basic Fitting</a:t>
            </a:r>
            <a:r>
              <a:rPr lang="zh-CN" altLang="zh-CN" smtClean="0"/>
              <a:t>工具和</a:t>
            </a:r>
            <a:r>
              <a:rPr lang="en-US" altLang="zh-CN" smtClean="0"/>
              <a:t>Data Statics</a:t>
            </a:r>
            <a:r>
              <a:rPr lang="zh-CN" altLang="zh-CN" smtClean="0"/>
              <a:t>工具，用于对图形中的数据进行拟合和分析。显示如下：</a:t>
            </a:r>
          </a:p>
          <a:p>
            <a:endParaRPr lang="zh-CN" altLang="en-US" smtClean="0"/>
          </a:p>
        </p:txBody>
      </p:sp>
      <p:sp>
        <p:nvSpPr>
          <p:cNvPr id="22539" name="Rectangle 2"/>
          <p:cNvSpPr>
            <a:spLocks noChangeArrowheads="1"/>
          </p:cNvSpPr>
          <p:nvPr/>
        </p:nvSpPr>
        <p:spPr bwMode="auto">
          <a:xfrm>
            <a:off x="520700" y="2032000"/>
            <a:ext cx="32813625" cy="0"/>
          </a:xfrm>
          <a:prstGeom prst="rect">
            <a:avLst/>
          </a:prstGeom>
          <a:noFill/>
          <a:ln w="9525">
            <a:noFill/>
            <a:miter lim="800000"/>
            <a:headEnd/>
            <a:tailEnd/>
          </a:ln>
        </p:spPr>
        <p:txBody>
          <a:bodyPr anchor="ctr">
            <a:spAutoFit/>
          </a:bodyPr>
          <a:lstStyle/>
          <a:p>
            <a:endParaRPr lang="zh-CN" altLang="en-US">
              <a:latin typeface="Trebuchet MS" pitchFamily="34" charset="0"/>
              <a:ea typeface="华文新魏" pitchFamily="2" charset="-122"/>
            </a:endParaRPr>
          </a:p>
        </p:txBody>
      </p:sp>
      <p:graphicFrame>
        <p:nvGraphicFramePr>
          <p:cNvPr id="22537" name="Object 9"/>
          <p:cNvGraphicFramePr>
            <a:graphicFrameLocks/>
          </p:cNvGraphicFramePr>
          <p:nvPr/>
        </p:nvGraphicFramePr>
        <p:xfrm>
          <a:off x="520700" y="2032000"/>
          <a:ext cx="4152900" cy="3933825"/>
        </p:xfrm>
        <a:graphic>
          <a:graphicData uri="http://schemas.openxmlformats.org/presentationml/2006/ole">
            <p:oleObj spid="_x0000_s22537" name="BMP 图像" r:id="rId3" imgW="5485714" imgH="4877481" progId="PBrush">
              <p:embed/>
            </p:oleObj>
          </a:graphicData>
        </a:graphic>
      </p:graphicFrame>
      <p:sp>
        <p:nvSpPr>
          <p:cNvPr id="22540" name="文本框 5"/>
          <p:cNvSpPr txBox="1">
            <a:spLocks noChangeArrowheads="1"/>
          </p:cNvSpPr>
          <p:nvPr/>
        </p:nvSpPr>
        <p:spPr bwMode="auto">
          <a:xfrm>
            <a:off x="984250" y="6146800"/>
            <a:ext cx="32258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4-53 Tools </a:t>
            </a:r>
            <a:r>
              <a:rPr lang="zh-CN" altLang="zh-CN">
                <a:latin typeface="Trebuchet MS" pitchFamily="34" charset="0"/>
                <a:ea typeface="华文新魏" pitchFamily="2" charset="-122"/>
              </a:rPr>
              <a:t>菜单命令</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4" name="内容占位符 2"/>
          <p:cNvSpPr>
            <a:spLocks noGrp="1"/>
          </p:cNvSpPr>
          <p:nvPr>
            <p:ph idx="1"/>
          </p:nvPr>
        </p:nvSpPr>
        <p:spPr>
          <a:xfrm>
            <a:off x="360363" y="1314450"/>
            <a:ext cx="11488737" cy="3879850"/>
          </a:xfrm>
        </p:spPr>
        <p:txBody>
          <a:bodyPr/>
          <a:lstStyle/>
          <a:p>
            <a:r>
              <a:rPr lang="en-US" altLang="zh-CN" smtClean="0"/>
              <a:t>                                                                          </a:t>
            </a:r>
            <a:r>
              <a:rPr lang="zh-CN" altLang="zh-CN" smtClean="0"/>
              <a:t>点击</a:t>
            </a:r>
            <a:r>
              <a:rPr lang="en-US" altLang="zh-CN" smtClean="0"/>
              <a:t>Dock Figure1</a:t>
            </a:r>
            <a:r>
              <a:rPr lang="zh-CN" altLang="zh-CN" smtClean="0"/>
              <a:t>按钮时显示如下：</a:t>
            </a:r>
          </a:p>
          <a:p>
            <a:endParaRPr lang="zh-CN" altLang="en-US" smtClean="0"/>
          </a:p>
        </p:txBody>
      </p:sp>
      <p:sp>
        <p:nvSpPr>
          <p:cNvPr id="4" name="矩形 3"/>
          <p:cNvSpPr/>
          <p:nvPr/>
        </p:nvSpPr>
        <p:spPr>
          <a:xfrm>
            <a:off x="677863" y="376238"/>
            <a:ext cx="6096000" cy="923925"/>
          </a:xfrm>
          <a:prstGeom prst="rect">
            <a:avLst/>
          </a:prstGeom>
        </p:spPr>
        <p:txBody>
          <a:bodyPr>
            <a:spAutoFit/>
          </a:bodyPr>
          <a:lstStyle/>
          <a:p>
            <a:pPr algn="just" fontAlgn="auto">
              <a:spcBef>
                <a:spcPts val="0"/>
              </a:spcBef>
              <a:spcAft>
                <a:spcPts val="0"/>
              </a:spcAft>
              <a:tabLst>
                <a:tab pos="495300" algn="l"/>
              </a:tabLst>
              <a:defRPr/>
            </a:pPr>
            <a:r>
              <a:rPr lang="en-US" altLang="zh-CN" kern="100" dirty="0">
                <a:latin typeface="Times New Roman" panose="02020603050405020304" pitchFamily="18" charset="0"/>
                <a:ea typeface="宋体" panose="02010600030101010101" pitchFamily="2" charset="-122"/>
              </a:rPr>
              <a:t>5</a:t>
            </a:r>
            <a:r>
              <a:rPr lang="zh-CN" altLang="en-US"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Desktop</a:t>
            </a:r>
            <a:r>
              <a:rPr lang="zh-CN" altLang="zh-CN" kern="100" dirty="0">
                <a:latin typeface="Times New Roman" panose="02020603050405020304" pitchFamily="18" charset="0"/>
                <a:ea typeface="宋体" panose="02010600030101010101" pitchFamily="2" charset="-122"/>
              </a:rPr>
              <a:t>菜单</a:t>
            </a:r>
          </a:p>
          <a:p>
            <a:pPr indent="266700" algn="just" fontAlgn="auto">
              <a:spcBef>
                <a:spcPts val="0"/>
              </a:spcBef>
              <a:spcAft>
                <a:spcPts val="0"/>
              </a:spcAft>
              <a:defRPr/>
            </a:pPr>
            <a:r>
              <a:rPr lang="en-US" altLang="zh-CN" kern="100" dirty="0">
                <a:latin typeface="Times New Roman" panose="02020603050405020304" pitchFamily="18" charset="0"/>
                <a:ea typeface="宋体" panose="02010600030101010101" pitchFamily="2" charset="-122"/>
              </a:rPr>
              <a:t>Desktop </a:t>
            </a:r>
            <a:r>
              <a:rPr lang="zh-CN" altLang="zh-CN" kern="100" dirty="0">
                <a:latin typeface="Times New Roman" panose="02020603050405020304" pitchFamily="18" charset="0"/>
                <a:ea typeface="宋体" panose="02010600030101010101" pitchFamily="2" charset="-122"/>
              </a:rPr>
              <a:t>菜单用于将窗口合并到</a:t>
            </a:r>
            <a:r>
              <a:rPr lang="en-US" altLang="zh-CN" kern="100" dirty="0">
                <a:latin typeface="Times New Roman" panose="02020603050405020304" pitchFamily="18" charset="0"/>
                <a:ea typeface="宋体" panose="02010600030101010101" pitchFamily="2" charset="-122"/>
              </a:rPr>
              <a:t>MATLAB</a:t>
            </a:r>
            <a:r>
              <a:rPr lang="zh-CN" altLang="zh-CN" kern="100" dirty="0">
                <a:latin typeface="Times New Roman" panose="02020603050405020304" pitchFamily="18" charset="0"/>
                <a:ea typeface="宋体" panose="02010600030101010101" pitchFamily="2" charset="-122"/>
              </a:rPr>
              <a:t>主界面的窗口中</a:t>
            </a:r>
            <a:r>
              <a:rPr lang="zh-CN" altLang="zh-CN" kern="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p:txBody>
      </p:sp>
      <p:sp>
        <p:nvSpPr>
          <p:cNvPr id="23566" name="Rectangle 4"/>
          <p:cNvSpPr>
            <a:spLocks noChangeArrowheads="1"/>
          </p:cNvSpPr>
          <p:nvPr/>
        </p:nvSpPr>
        <p:spPr bwMode="auto">
          <a:xfrm>
            <a:off x="838200" y="170180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3563" name="Object 11"/>
          <p:cNvGraphicFramePr>
            <a:graphicFrameLocks/>
          </p:cNvGraphicFramePr>
          <p:nvPr/>
        </p:nvGraphicFramePr>
        <p:xfrm>
          <a:off x="546100" y="1314450"/>
          <a:ext cx="4749800" cy="4265613"/>
        </p:xfrm>
        <a:graphic>
          <a:graphicData uri="http://schemas.openxmlformats.org/presentationml/2006/ole">
            <p:oleObj spid="_x0000_s23563" name="BMP 图像" r:id="rId3" imgW="5420482" imgH="4800000" progId="PBrush">
              <p:embed/>
            </p:oleObj>
          </a:graphicData>
        </a:graphic>
      </p:graphicFrame>
      <p:pic>
        <p:nvPicPr>
          <p:cNvPr id="23567" name="图片 8"/>
          <p:cNvPicPr>
            <a:picLocks noChangeAspect="1" noChangeArrowheads="1"/>
          </p:cNvPicPr>
          <p:nvPr/>
        </p:nvPicPr>
        <p:blipFill>
          <a:blip r:embed="rId4"/>
          <a:srcRect/>
          <a:stretch>
            <a:fillRect/>
          </a:stretch>
        </p:blipFill>
        <p:spPr bwMode="auto">
          <a:xfrm>
            <a:off x="5853113" y="2089150"/>
            <a:ext cx="5438775" cy="3836988"/>
          </a:xfrm>
          <a:prstGeom prst="rect">
            <a:avLst/>
          </a:prstGeom>
          <a:noFill/>
          <a:ln w="9525">
            <a:noFill/>
            <a:miter lim="800000"/>
            <a:headEnd/>
            <a:tailEnd/>
          </a:ln>
        </p:spPr>
      </p:pic>
      <p:sp>
        <p:nvSpPr>
          <p:cNvPr id="23568" name="文本框 9"/>
          <p:cNvSpPr txBox="1">
            <a:spLocks noChangeArrowheads="1"/>
          </p:cNvSpPr>
          <p:nvPr/>
        </p:nvSpPr>
        <p:spPr bwMode="auto">
          <a:xfrm>
            <a:off x="939800" y="6032500"/>
            <a:ext cx="33655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4-54 Desktop </a:t>
            </a:r>
            <a:r>
              <a:rPr lang="zh-CN" altLang="zh-CN">
                <a:latin typeface="Trebuchet MS" pitchFamily="34" charset="0"/>
                <a:ea typeface="华文新魏" pitchFamily="2" charset="-122"/>
              </a:rPr>
              <a:t>菜单命令</a:t>
            </a:r>
          </a:p>
        </p:txBody>
      </p:sp>
      <p:sp>
        <p:nvSpPr>
          <p:cNvPr id="23569" name="文本框 10"/>
          <p:cNvSpPr txBox="1">
            <a:spLocks noChangeArrowheads="1"/>
          </p:cNvSpPr>
          <p:nvPr/>
        </p:nvSpPr>
        <p:spPr bwMode="auto">
          <a:xfrm>
            <a:off x="6773863" y="6096000"/>
            <a:ext cx="3322637"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4-55 Dock Figure1</a:t>
            </a:r>
            <a:r>
              <a:rPr lang="zh-CN" altLang="zh-CN">
                <a:latin typeface="Trebuchet MS" pitchFamily="34" charset="0"/>
                <a:ea typeface="华文新魏" pitchFamily="2" charset="-122"/>
              </a:rPr>
              <a:t>命令</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p:txBody>
          <a:bodyPr/>
          <a:lstStyle/>
          <a:p>
            <a:r>
              <a:rPr lang="en-US" altLang="zh-CN" smtClean="0"/>
              <a:t>4.5 </a:t>
            </a:r>
            <a:r>
              <a:rPr lang="zh-CN" altLang="en-US" smtClean="0"/>
              <a:t>图形文件操作</a:t>
            </a:r>
            <a:br>
              <a:rPr lang="zh-CN" altLang="en-US" smtClean="0"/>
            </a:br>
            <a:endParaRPr lang="zh-CN" altLang="en-US" smtClean="0"/>
          </a:p>
        </p:txBody>
      </p:sp>
      <p:sp>
        <p:nvSpPr>
          <p:cNvPr id="91138" name="内容占位符 2"/>
          <p:cNvSpPr>
            <a:spLocks noGrp="1"/>
          </p:cNvSpPr>
          <p:nvPr>
            <p:ph idx="1"/>
          </p:nvPr>
        </p:nvSpPr>
        <p:spPr/>
        <p:txBody>
          <a:bodyPr/>
          <a:lstStyle/>
          <a:p>
            <a:r>
              <a:rPr lang="en-US" altLang="zh-CN" smtClean="0"/>
              <a:t>4.5.1 </a:t>
            </a:r>
            <a:r>
              <a:rPr lang="zh-CN" altLang="en-US" smtClean="0"/>
              <a:t>保存和打开图形文件</a:t>
            </a:r>
          </a:p>
          <a:p>
            <a:r>
              <a:rPr lang="en-US" altLang="zh-CN" smtClean="0"/>
              <a:t>MATLAB</a:t>
            </a:r>
            <a:r>
              <a:rPr lang="zh-CN" altLang="en-US" smtClean="0"/>
              <a:t>提供了一种类似于</a:t>
            </a:r>
            <a:r>
              <a:rPr lang="en-US" altLang="zh-CN" smtClean="0"/>
              <a:t>MAT</a:t>
            </a:r>
            <a:r>
              <a:rPr lang="zh-CN" altLang="en-US" smtClean="0"/>
              <a:t>格式的文件用来保存</a:t>
            </a:r>
            <a:r>
              <a:rPr lang="en-US" altLang="zh-CN" smtClean="0"/>
              <a:t>MATLAB</a:t>
            </a:r>
            <a:r>
              <a:rPr lang="zh-CN" altLang="en-US" smtClean="0"/>
              <a:t>的图形文件，这种文件的扩展名为*</a:t>
            </a:r>
            <a:r>
              <a:rPr lang="en-US" altLang="zh-CN" smtClean="0"/>
              <a:t>.fig</a:t>
            </a:r>
            <a:r>
              <a:rPr lang="zh-CN" altLang="en-US" smtClean="0"/>
              <a:t>，扩展名为</a:t>
            </a:r>
            <a:r>
              <a:rPr lang="en-US" altLang="zh-CN" smtClean="0"/>
              <a:t>.fig</a:t>
            </a:r>
            <a:r>
              <a:rPr lang="zh-CN" altLang="en-US" smtClean="0"/>
              <a:t>的图形格式的文件只能在</a:t>
            </a:r>
            <a:r>
              <a:rPr lang="en-US" altLang="zh-CN" smtClean="0"/>
              <a:t>MATLAB</a:t>
            </a:r>
            <a:r>
              <a:rPr lang="zh-CN" altLang="en-US" smtClean="0"/>
              <a:t>中使用。</a:t>
            </a:r>
          </a:p>
          <a:p>
            <a:r>
              <a:rPr lang="en-US" altLang="zh-CN" smtClean="0"/>
              <a:t>1. </a:t>
            </a:r>
            <a:r>
              <a:rPr lang="zh-CN" altLang="en-US" smtClean="0"/>
              <a:t>第一种方法</a:t>
            </a:r>
          </a:p>
          <a:p>
            <a:r>
              <a:rPr lang="zh-CN" altLang="en-US" smtClean="0"/>
              <a:t>保存：在图形窗体中选择“</a:t>
            </a:r>
            <a:r>
              <a:rPr lang="en-US" altLang="zh-CN" smtClean="0"/>
              <a:t>File”</a:t>
            </a:r>
            <a:r>
              <a:rPr lang="zh-CN" altLang="en-US" smtClean="0"/>
              <a:t>菜单下的“</a:t>
            </a:r>
            <a:r>
              <a:rPr lang="en-US" altLang="zh-CN" smtClean="0"/>
              <a:t>Save”</a:t>
            </a:r>
            <a:r>
              <a:rPr lang="zh-CN" altLang="en-US" smtClean="0"/>
              <a:t>命令，或直接单击工具栏上的保存按钮，在弹出的对话框中选择保存类型为</a:t>
            </a:r>
            <a:r>
              <a:rPr lang="en-US" altLang="zh-CN" smtClean="0"/>
              <a:t>.fig</a:t>
            </a:r>
            <a:r>
              <a:rPr lang="zh-CN" altLang="en-US" smtClean="0"/>
              <a:t>，输入文件名，然后单击“保存”按钮</a:t>
            </a:r>
          </a:p>
          <a:p>
            <a:r>
              <a:rPr lang="zh-CN" altLang="en-US" smtClean="0"/>
              <a:t>打开：</a:t>
            </a:r>
          </a:p>
          <a:p>
            <a:r>
              <a:rPr lang="en-US" altLang="zh-CN" smtClean="0"/>
              <a:t>(1)</a:t>
            </a:r>
            <a:r>
              <a:rPr lang="zh-CN" altLang="en-US" smtClean="0"/>
              <a:t>通过菜单命令或工具栏的按钮可以完成操作；</a:t>
            </a:r>
          </a:p>
          <a:p>
            <a:r>
              <a:rPr lang="en-US" altLang="zh-CN" smtClean="0"/>
              <a:t>(2)</a:t>
            </a:r>
            <a:r>
              <a:rPr lang="zh-CN" altLang="en-US" smtClean="0"/>
              <a:t>在</a:t>
            </a:r>
            <a:r>
              <a:rPr lang="en-US" altLang="zh-CN" smtClean="0"/>
              <a:t>MATLAB</a:t>
            </a:r>
            <a:r>
              <a:rPr lang="zh-CN" altLang="en-US" smtClean="0"/>
              <a:t>的</a:t>
            </a:r>
            <a:r>
              <a:rPr lang="en-US" altLang="zh-CN" smtClean="0"/>
              <a:t>Current Directory</a:t>
            </a:r>
            <a:r>
              <a:rPr lang="zh-CN" altLang="en-US" smtClean="0"/>
              <a:t>窗口中双击文件名。</a:t>
            </a:r>
          </a:p>
          <a:p>
            <a:endParaRPr lang="zh-CN" altLang="en-US"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0863" y="342900"/>
            <a:ext cx="11006137" cy="6019800"/>
          </a:xfrm>
        </p:spPr>
        <p:txBody>
          <a:bodyPr rtlCol="0">
            <a:normAutofit fontScale="92500" lnSpcReduction="20000"/>
          </a:bodyPr>
          <a:lstStyle/>
          <a:p>
            <a:pPr fontAlgn="auto">
              <a:spcAft>
                <a:spcPts val="0"/>
              </a:spcAft>
              <a:buFont typeface="Wingdings 3" charset="2"/>
              <a:buChar char=""/>
              <a:defRPr/>
            </a:pPr>
            <a:r>
              <a:rPr lang="en-US" altLang="zh-CN" dirty="0">
                <a:solidFill>
                  <a:schemeClr val="tx1">
                    <a:lumMod val="75000"/>
                    <a:lumOff val="25000"/>
                  </a:schemeClr>
                </a:solidFill>
              </a:rPr>
              <a:t>2. </a:t>
            </a:r>
            <a:r>
              <a:rPr lang="zh-CN" altLang="zh-CN" dirty="0">
                <a:solidFill>
                  <a:schemeClr val="tx1">
                    <a:lumMod val="75000"/>
                    <a:lumOff val="25000"/>
                  </a:schemeClr>
                </a:solidFill>
              </a:rPr>
              <a:t>第二种方法</a:t>
            </a:r>
          </a:p>
          <a:p>
            <a:pPr fontAlgn="auto">
              <a:spcAft>
                <a:spcPts val="0"/>
              </a:spcAft>
              <a:buFont typeface="Wingdings 3" charset="2"/>
              <a:buChar char=""/>
              <a:defRPr/>
            </a:pPr>
            <a:r>
              <a:rPr lang="zh-CN" altLang="zh-CN" dirty="0">
                <a:solidFill>
                  <a:schemeClr val="tx1">
                    <a:lumMod val="75000"/>
                    <a:lumOff val="25000"/>
                  </a:schemeClr>
                </a:solidFill>
              </a:rPr>
              <a:t>保存：使用</a:t>
            </a:r>
            <a:r>
              <a:rPr lang="en-US" altLang="zh-CN" dirty="0" err="1">
                <a:solidFill>
                  <a:schemeClr val="tx1">
                    <a:lumMod val="75000"/>
                    <a:lumOff val="25000"/>
                  </a:schemeClr>
                </a:solidFill>
              </a:rPr>
              <a:t>saveas</a:t>
            </a:r>
            <a:r>
              <a:rPr lang="zh-CN" altLang="zh-CN" dirty="0">
                <a:solidFill>
                  <a:schemeClr val="tx1">
                    <a:lumMod val="75000"/>
                    <a:lumOff val="25000"/>
                  </a:schemeClr>
                </a:solidFill>
              </a:rPr>
              <a:t>函数</a:t>
            </a:r>
          </a:p>
          <a:p>
            <a:pPr fontAlgn="auto">
              <a:spcAft>
                <a:spcPts val="0"/>
              </a:spcAft>
              <a:buFont typeface="Wingdings 3" charset="2"/>
              <a:buChar char=""/>
              <a:defRPr/>
            </a:pPr>
            <a:r>
              <a:rPr lang="en-US" altLang="zh-CN" dirty="0">
                <a:solidFill>
                  <a:schemeClr val="tx1">
                    <a:lumMod val="75000"/>
                    <a:lumOff val="25000"/>
                  </a:schemeClr>
                </a:solidFill>
              </a:rPr>
              <a:t>          </a:t>
            </a:r>
            <a:r>
              <a:rPr lang="en-US" altLang="zh-CN" dirty="0" err="1">
                <a:solidFill>
                  <a:schemeClr val="tx1">
                    <a:lumMod val="75000"/>
                    <a:lumOff val="25000"/>
                  </a:schemeClr>
                </a:solidFill>
              </a:rPr>
              <a:t>saveas</a:t>
            </a:r>
            <a:r>
              <a:rPr lang="en-US" altLang="zh-CN" dirty="0">
                <a:solidFill>
                  <a:schemeClr val="tx1">
                    <a:lumMod val="75000"/>
                    <a:lumOff val="25000"/>
                  </a:schemeClr>
                </a:solidFill>
              </a:rPr>
              <a:t>(h,’</a:t>
            </a:r>
            <a:r>
              <a:rPr lang="en-US" altLang="zh-CN" dirty="0" err="1">
                <a:solidFill>
                  <a:schemeClr val="tx1">
                    <a:lumMod val="75000"/>
                    <a:lumOff val="25000"/>
                  </a:schemeClr>
                </a:solidFill>
              </a:rPr>
              <a:t>filename.ext</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a:t>
            </a:r>
            <a:r>
              <a:rPr lang="en-US" altLang="zh-CN" dirty="0" err="1">
                <a:solidFill>
                  <a:schemeClr val="tx1">
                    <a:lumMod val="75000"/>
                    <a:lumOff val="25000"/>
                  </a:schemeClr>
                </a:solidFill>
              </a:rPr>
              <a:t>saveas</a:t>
            </a:r>
            <a:r>
              <a:rPr lang="en-US" altLang="zh-CN" dirty="0">
                <a:solidFill>
                  <a:schemeClr val="tx1">
                    <a:lumMod val="75000"/>
                    <a:lumOff val="25000"/>
                  </a:schemeClr>
                </a:solidFill>
              </a:rPr>
              <a:t>(</a:t>
            </a:r>
            <a:r>
              <a:rPr lang="en-US" altLang="zh-CN" dirty="0" err="1">
                <a:solidFill>
                  <a:schemeClr val="tx1">
                    <a:lumMod val="75000"/>
                    <a:lumOff val="25000"/>
                  </a:schemeClr>
                </a:solidFill>
              </a:rPr>
              <a:t>h,’filename’,’format</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h—</a:t>
            </a:r>
            <a:r>
              <a:rPr lang="zh-CN" altLang="zh-CN" dirty="0">
                <a:solidFill>
                  <a:schemeClr val="tx1">
                    <a:lumMod val="75000"/>
                    <a:lumOff val="25000"/>
                  </a:schemeClr>
                </a:solidFill>
              </a:rPr>
              <a:t>图形的句柄</a:t>
            </a:r>
          </a:p>
          <a:p>
            <a:pPr fontAlgn="auto">
              <a:spcAft>
                <a:spcPts val="0"/>
              </a:spcAft>
              <a:buFont typeface="Wingdings 3" charset="2"/>
              <a:buChar char=""/>
              <a:defRPr/>
            </a:pPr>
            <a:r>
              <a:rPr lang="en-US" altLang="zh-CN" dirty="0">
                <a:solidFill>
                  <a:schemeClr val="tx1">
                    <a:lumMod val="75000"/>
                    <a:lumOff val="25000"/>
                  </a:schemeClr>
                </a:solidFill>
              </a:rPr>
              <a:t>          filename—</a:t>
            </a:r>
            <a:r>
              <a:rPr lang="zh-CN" altLang="zh-CN" dirty="0">
                <a:solidFill>
                  <a:schemeClr val="tx1">
                    <a:lumMod val="75000"/>
                    <a:lumOff val="25000"/>
                  </a:schemeClr>
                </a:solidFill>
              </a:rPr>
              <a:t>保存的文件名</a:t>
            </a:r>
          </a:p>
          <a:p>
            <a:pPr fontAlgn="auto">
              <a:spcAft>
                <a:spcPts val="0"/>
              </a:spcAft>
              <a:buFont typeface="Wingdings 3" charset="2"/>
              <a:buChar char=""/>
              <a:defRPr/>
            </a:pPr>
            <a:r>
              <a:rPr lang="en-US" altLang="zh-CN" dirty="0">
                <a:solidFill>
                  <a:schemeClr val="tx1">
                    <a:lumMod val="75000"/>
                    <a:lumOff val="25000"/>
                  </a:schemeClr>
                </a:solidFill>
              </a:rPr>
              <a:t>          </a:t>
            </a:r>
            <a:r>
              <a:rPr lang="en-US" altLang="zh-CN" dirty="0" err="1">
                <a:solidFill>
                  <a:schemeClr val="tx1">
                    <a:lumMod val="75000"/>
                    <a:lumOff val="25000"/>
                  </a:schemeClr>
                </a:solidFill>
              </a:rPr>
              <a:t>ext</a:t>
            </a:r>
            <a:r>
              <a:rPr lang="en-US" altLang="zh-CN" dirty="0">
                <a:solidFill>
                  <a:schemeClr val="tx1">
                    <a:lumMod val="75000"/>
                    <a:lumOff val="25000"/>
                  </a:schemeClr>
                </a:solidFill>
              </a:rPr>
              <a:t>—</a:t>
            </a:r>
            <a:r>
              <a:rPr lang="zh-CN" altLang="zh-CN" dirty="0">
                <a:solidFill>
                  <a:schemeClr val="tx1">
                    <a:lumMod val="75000"/>
                    <a:lumOff val="25000"/>
                  </a:schemeClr>
                </a:solidFill>
              </a:rPr>
              <a:t>文件保存的格式</a:t>
            </a:r>
          </a:p>
          <a:p>
            <a:pPr fontAlgn="auto">
              <a:spcAft>
                <a:spcPts val="0"/>
              </a:spcAft>
              <a:buFont typeface="Wingdings 3" charset="2"/>
              <a:buChar char=""/>
              <a:defRPr/>
            </a:pPr>
            <a:r>
              <a:rPr lang="en-US" altLang="zh-CN" dirty="0">
                <a:solidFill>
                  <a:schemeClr val="tx1">
                    <a:lumMod val="75000"/>
                    <a:lumOff val="25000"/>
                  </a:schemeClr>
                </a:solidFill>
              </a:rPr>
              <a:t>          format—</a:t>
            </a:r>
            <a:r>
              <a:rPr lang="zh-CN" altLang="zh-CN" dirty="0">
                <a:solidFill>
                  <a:schemeClr val="tx1">
                    <a:lumMod val="75000"/>
                    <a:lumOff val="25000"/>
                  </a:schemeClr>
                </a:solidFill>
              </a:rPr>
              <a:t>直接说明文件的保存格式，</a:t>
            </a:r>
          </a:p>
          <a:p>
            <a:pPr fontAlgn="auto">
              <a:spcAft>
                <a:spcPts val="0"/>
              </a:spcAft>
              <a:buFont typeface="Wingdings 3" charset="2"/>
              <a:buChar char=""/>
              <a:defRPr/>
            </a:pPr>
            <a:r>
              <a:rPr lang="en-US" altLang="zh-CN" dirty="0">
                <a:solidFill>
                  <a:schemeClr val="tx1">
                    <a:lumMod val="75000"/>
                    <a:lumOff val="25000"/>
                  </a:schemeClr>
                </a:solidFill>
              </a:rPr>
              <a:t>          </a:t>
            </a:r>
            <a:r>
              <a:rPr lang="zh-CN" altLang="zh-CN" dirty="0">
                <a:solidFill>
                  <a:schemeClr val="tx1">
                    <a:lumMod val="75000"/>
                    <a:lumOff val="25000"/>
                  </a:schemeClr>
                </a:solidFill>
              </a:rPr>
              <a:t>图形文件的扩展名为</a:t>
            </a:r>
            <a:r>
              <a:rPr lang="en-US" altLang="zh-CN" dirty="0">
                <a:solidFill>
                  <a:schemeClr val="tx1">
                    <a:lumMod val="75000"/>
                    <a:lumOff val="25000"/>
                  </a:schemeClr>
                </a:solidFill>
              </a:rPr>
              <a:t>m</a:t>
            </a:r>
            <a:r>
              <a:rPr lang="zh-CN" altLang="zh-CN" dirty="0">
                <a:solidFill>
                  <a:schemeClr val="tx1">
                    <a:lumMod val="75000"/>
                    <a:lumOff val="25000"/>
                  </a:schemeClr>
                </a:solidFill>
              </a:rPr>
              <a:t>，</a:t>
            </a:r>
            <a:r>
              <a:rPr lang="en-US" altLang="zh-CN" dirty="0" err="1">
                <a:solidFill>
                  <a:schemeClr val="tx1">
                    <a:lumMod val="75000"/>
                    <a:lumOff val="25000"/>
                  </a:schemeClr>
                </a:solidFill>
              </a:rPr>
              <a:t>mfig</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打开：使用</a:t>
            </a:r>
            <a:r>
              <a:rPr lang="pt-BR" altLang="zh-CN" dirty="0">
                <a:solidFill>
                  <a:schemeClr val="tx1">
                    <a:lumMod val="75000"/>
                    <a:lumOff val="25000"/>
                  </a:schemeClr>
                </a:solidFill>
              </a:rPr>
              <a:t>open</a:t>
            </a:r>
            <a:r>
              <a:rPr lang="zh-CN" altLang="zh-CN" dirty="0">
                <a:solidFill>
                  <a:schemeClr val="tx1">
                    <a:lumMod val="75000"/>
                    <a:lumOff val="25000"/>
                  </a:schemeClr>
                </a:solidFill>
              </a:rPr>
              <a:t>函数。</a:t>
            </a:r>
            <a:r>
              <a:rPr lang="en-US" altLang="zh-CN" dirty="0">
                <a:solidFill>
                  <a:schemeClr val="tx1">
                    <a:lumMod val="75000"/>
                    <a:lumOff val="25000"/>
                  </a:schemeClr>
                </a:solidFill>
              </a:rPr>
              <a:t>Open</a:t>
            </a:r>
            <a:r>
              <a:rPr lang="zh-CN" altLang="zh-CN" dirty="0">
                <a:solidFill>
                  <a:schemeClr val="tx1">
                    <a:lumMod val="75000"/>
                    <a:lumOff val="25000"/>
                  </a:schemeClr>
                </a:solidFill>
              </a:rPr>
              <a:t>函数根据文件的扩展名不同而调用相应的辅助函数文件</a:t>
            </a:r>
            <a:r>
              <a:rPr lang="en-US" altLang="zh-CN" dirty="0">
                <a:solidFill>
                  <a:schemeClr val="tx1">
                    <a:lumMod val="75000"/>
                    <a:lumOff val="25000"/>
                  </a:schemeClr>
                </a:solidFill>
              </a:rPr>
              <a:t>          Open(‘</a:t>
            </a:r>
            <a:r>
              <a:rPr lang="en-US" altLang="zh-CN" dirty="0" err="1">
                <a:solidFill>
                  <a:schemeClr val="tx1">
                    <a:lumMod val="75000"/>
                    <a:lumOff val="25000"/>
                  </a:schemeClr>
                </a:solidFill>
              </a:rPr>
              <a:t>filename.ext</a:t>
            </a:r>
            <a:r>
              <a:rPr lang="en-US" altLang="zh-CN" dirty="0">
                <a:solidFill>
                  <a:schemeClr val="tx1">
                    <a:lumMod val="75000"/>
                    <a:lumOff val="25000"/>
                  </a:schemeClr>
                </a:solidFill>
              </a:rPr>
              <a:t>’)</a:t>
            </a:r>
            <a:r>
              <a:rPr lang="zh-CN" altLang="zh-CN" dirty="0">
                <a:solidFill>
                  <a:schemeClr val="tx1">
                    <a:lumMod val="75000"/>
                    <a:lumOff val="25000"/>
                  </a:schemeClr>
                </a:solidFill>
              </a:rPr>
              <a:t>。</a:t>
            </a:r>
          </a:p>
          <a:p>
            <a:pPr fontAlgn="auto">
              <a:spcAft>
                <a:spcPts val="0"/>
              </a:spcAft>
              <a:buFont typeface="Wingdings 3" charset="2"/>
              <a:buChar char=""/>
              <a:defRPr/>
            </a:pPr>
            <a:r>
              <a:rPr lang="zh-CN" altLang="zh-CN" dirty="0">
                <a:solidFill>
                  <a:schemeClr val="tx1">
                    <a:lumMod val="75000"/>
                    <a:lumOff val="25000"/>
                  </a:schemeClr>
                </a:solidFill>
              </a:rPr>
              <a:t>例：</a:t>
            </a:r>
            <a:r>
              <a:rPr lang="en-US" altLang="zh-CN" dirty="0">
                <a:solidFill>
                  <a:schemeClr val="tx1">
                    <a:lumMod val="75000"/>
                    <a:lumOff val="25000"/>
                  </a:schemeClr>
                </a:solidFill>
              </a:rPr>
              <a:t>&gt;&gt; surf(peaks(30))</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将图形文件保存为</a:t>
            </a:r>
            <a:r>
              <a:rPr lang="en-US" altLang="zh-CN" dirty="0">
                <a:solidFill>
                  <a:schemeClr val="tx1">
                    <a:lumMod val="75000"/>
                    <a:lumOff val="25000"/>
                  </a:schemeClr>
                </a:solidFill>
              </a:rPr>
              <a:t>M</a:t>
            </a:r>
            <a:r>
              <a:rPr lang="zh-CN" altLang="zh-CN" dirty="0">
                <a:solidFill>
                  <a:schemeClr val="tx1">
                    <a:lumMod val="75000"/>
                    <a:lumOff val="25000"/>
                  </a:schemeClr>
                </a:solidFill>
              </a:rPr>
              <a:t>文件和</a:t>
            </a:r>
            <a:r>
              <a:rPr lang="en-US" altLang="zh-CN" dirty="0">
                <a:solidFill>
                  <a:schemeClr val="tx1">
                    <a:lumMod val="75000"/>
                    <a:lumOff val="25000"/>
                  </a:schemeClr>
                </a:solidFill>
              </a:rPr>
              <a:t>fig</a:t>
            </a:r>
            <a:r>
              <a:rPr lang="zh-CN" altLang="zh-CN" dirty="0" smtClean="0">
                <a:solidFill>
                  <a:schemeClr val="tx1">
                    <a:lumMod val="75000"/>
                    <a:lumOff val="25000"/>
                  </a:schemeClr>
                </a:solidFill>
              </a:rPr>
              <a:t>文件</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&gt;&gt; </a:t>
            </a:r>
            <a:r>
              <a:rPr lang="en-US" altLang="zh-CN" dirty="0" err="1">
                <a:solidFill>
                  <a:schemeClr val="tx1">
                    <a:lumMod val="75000"/>
                    <a:lumOff val="25000"/>
                  </a:schemeClr>
                </a:solidFill>
              </a:rPr>
              <a:t>saveas</a:t>
            </a:r>
            <a:r>
              <a:rPr lang="en-US" altLang="zh-CN" dirty="0">
                <a:solidFill>
                  <a:schemeClr val="tx1">
                    <a:lumMod val="75000"/>
                    <a:lumOff val="25000"/>
                  </a:schemeClr>
                </a:solidFill>
              </a:rPr>
              <a:t>(</a:t>
            </a:r>
            <a:r>
              <a:rPr lang="en-US" altLang="zh-CN" dirty="0" err="1">
                <a:solidFill>
                  <a:schemeClr val="tx1">
                    <a:lumMod val="75000"/>
                    <a:lumOff val="25000"/>
                  </a:schemeClr>
                </a:solidFill>
              </a:rPr>
              <a:t>gcf</a:t>
            </a:r>
            <a:r>
              <a:rPr lang="en-US" altLang="zh-CN" dirty="0">
                <a:solidFill>
                  <a:schemeClr val="tx1">
                    <a:lumMod val="75000"/>
                    <a:lumOff val="25000"/>
                  </a:schemeClr>
                </a:solidFill>
              </a:rPr>
              <a:t>,'</a:t>
            </a:r>
            <a:r>
              <a:rPr lang="en-US" altLang="zh-CN" dirty="0" err="1">
                <a:solidFill>
                  <a:schemeClr val="tx1">
                    <a:lumMod val="75000"/>
                    <a:lumOff val="25000"/>
                  </a:schemeClr>
                </a:solidFill>
              </a:rPr>
              <a:t>peakfile</a:t>
            </a:r>
            <a:r>
              <a:rPr lang="en-US" altLang="zh-CN" dirty="0">
                <a:solidFill>
                  <a:schemeClr val="tx1">
                    <a:lumMod val="75000"/>
                    <a:lumOff val="25000"/>
                  </a:schemeClr>
                </a:solidFill>
              </a:rPr>
              <a:t>','M')</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调用</a:t>
            </a:r>
            <a:r>
              <a:rPr lang="en-US" altLang="zh-CN" dirty="0">
                <a:solidFill>
                  <a:schemeClr val="tx1">
                    <a:lumMod val="75000"/>
                    <a:lumOff val="25000"/>
                  </a:schemeClr>
                </a:solidFill>
              </a:rPr>
              <a:t>M</a:t>
            </a:r>
            <a:r>
              <a:rPr lang="zh-CN" altLang="zh-CN" dirty="0">
                <a:solidFill>
                  <a:schemeClr val="tx1">
                    <a:lumMod val="75000"/>
                    <a:lumOff val="25000"/>
                  </a:schemeClr>
                </a:solidFill>
              </a:rPr>
              <a:t>文件重新显示窗体</a:t>
            </a:r>
          </a:p>
          <a:p>
            <a:pPr fontAlgn="auto">
              <a:spcAft>
                <a:spcPts val="0"/>
              </a:spcAft>
              <a:buFont typeface="Wingdings 3" charset="2"/>
              <a:buChar char=""/>
              <a:defRPr/>
            </a:pPr>
            <a:r>
              <a:rPr lang="en-US" altLang="zh-CN" dirty="0">
                <a:solidFill>
                  <a:schemeClr val="tx1">
                    <a:lumMod val="75000"/>
                    <a:lumOff val="25000"/>
                  </a:schemeClr>
                </a:solidFill>
              </a:rPr>
              <a:t>&gt;&gt; </a:t>
            </a:r>
            <a:r>
              <a:rPr lang="en-US" altLang="zh-CN" dirty="0" err="1">
                <a:solidFill>
                  <a:schemeClr val="tx1">
                    <a:lumMod val="75000"/>
                    <a:lumOff val="25000"/>
                  </a:schemeClr>
                </a:solidFill>
              </a:rPr>
              <a:t>peakfile</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使用</a:t>
            </a:r>
            <a:r>
              <a:rPr lang="en-US" altLang="zh-CN" dirty="0">
                <a:solidFill>
                  <a:schemeClr val="tx1">
                    <a:lumMod val="75000"/>
                    <a:lumOff val="25000"/>
                  </a:schemeClr>
                </a:solidFill>
              </a:rPr>
              <a:t>open</a:t>
            </a:r>
            <a:r>
              <a:rPr lang="zh-CN" altLang="zh-CN" dirty="0">
                <a:solidFill>
                  <a:schemeClr val="tx1">
                    <a:lumMod val="75000"/>
                    <a:lumOff val="25000"/>
                  </a:schemeClr>
                </a:solidFill>
              </a:rPr>
              <a:t>指令打开文件</a:t>
            </a:r>
          </a:p>
          <a:p>
            <a:pPr fontAlgn="auto">
              <a:spcAft>
                <a:spcPts val="0"/>
              </a:spcAft>
              <a:buFont typeface="Wingdings 3" charset="2"/>
              <a:buChar char=""/>
              <a:defRPr/>
            </a:pPr>
            <a:r>
              <a:rPr lang="en-US" altLang="zh-CN" dirty="0">
                <a:solidFill>
                  <a:schemeClr val="tx1">
                    <a:lumMod val="75000"/>
                    <a:lumOff val="25000"/>
                  </a:schemeClr>
                </a:solidFill>
              </a:rPr>
              <a:t>&gt;&gt; open('</a:t>
            </a:r>
            <a:r>
              <a:rPr lang="en-US" altLang="zh-CN" dirty="0" err="1">
                <a:solidFill>
                  <a:schemeClr val="tx1">
                    <a:lumMod val="75000"/>
                    <a:lumOff val="25000"/>
                  </a:schemeClr>
                </a:solidFill>
              </a:rPr>
              <a:t>peakfile.fig</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a:xfrm>
            <a:off x="207963" y="77788"/>
            <a:ext cx="8596312" cy="1320800"/>
          </a:xfrm>
        </p:spPr>
        <p:txBody>
          <a:bodyPr/>
          <a:lstStyle/>
          <a:p>
            <a:r>
              <a:rPr lang="en-US" altLang="zh-CN" smtClean="0"/>
              <a:t>4.5.2 </a:t>
            </a:r>
            <a:r>
              <a:rPr lang="zh-CN" altLang="en-US" smtClean="0"/>
              <a:t>导出文件</a:t>
            </a:r>
            <a:br>
              <a:rPr lang="zh-CN" altLang="en-US" smtClean="0"/>
            </a:br>
            <a:endParaRPr lang="zh-CN" altLang="en-US" smtClean="0"/>
          </a:p>
        </p:txBody>
      </p:sp>
      <p:sp>
        <p:nvSpPr>
          <p:cNvPr id="3" name="内容占位符 2"/>
          <p:cNvSpPr>
            <a:spLocks noGrp="1"/>
          </p:cNvSpPr>
          <p:nvPr>
            <p:ph idx="1"/>
          </p:nvPr>
        </p:nvSpPr>
        <p:spPr>
          <a:xfrm>
            <a:off x="207963" y="738188"/>
            <a:ext cx="11514137" cy="6119812"/>
          </a:xfrm>
        </p:spPr>
        <p:txBody>
          <a:bodyPr rtlCol="0">
            <a:normAutofit fontScale="92500" lnSpcReduction="10000"/>
          </a:bodyPr>
          <a:lstStyle/>
          <a:p>
            <a:pPr fontAlgn="auto">
              <a:spcAft>
                <a:spcPts val="0"/>
              </a:spcAft>
              <a:buFont typeface="Wingdings 3" charset="2"/>
              <a:buChar char=""/>
              <a:defRPr/>
            </a:pPr>
            <a:r>
              <a:rPr lang="en-US" altLang="zh-CN" dirty="0" smtClean="0">
                <a:solidFill>
                  <a:schemeClr val="tx1">
                    <a:lumMod val="75000"/>
                    <a:lumOff val="25000"/>
                  </a:schemeClr>
                </a:solidFill>
              </a:rPr>
              <a:t>MATLAB</a:t>
            </a:r>
            <a:r>
              <a:rPr lang="zh-CN" altLang="en-US" dirty="0">
                <a:solidFill>
                  <a:schemeClr val="tx1">
                    <a:lumMod val="75000"/>
                    <a:lumOff val="25000"/>
                  </a:schemeClr>
                </a:solidFill>
              </a:rPr>
              <a:t>的图形窗口还可以将图形文件保存成其他的特殊图形格式文件</a:t>
            </a:r>
          </a:p>
          <a:p>
            <a:pPr fontAlgn="auto">
              <a:spcAft>
                <a:spcPts val="0"/>
              </a:spcAft>
              <a:buFont typeface="Wingdings 3" charset="2"/>
              <a:buChar char=""/>
              <a:defRPr/>
            </a:pPr>
            <a:r>
              <a:rPr lang="en-US" altLang="zh-CN" dirty="0">
                <a:solidFill>
                  <a:schemeClr val="tx1">
                    <a:lumMod val="75000"/>
                    <a:lumOff val="25000"/>
                  </a:schemeClr>
                </a:solidFill>
              </a:rPr>
              <a:t>MATLAB</a:t>
            </a:r>
            <a:r>
              <a:rPr lang="zh-CN" altLang="en-US" dirty="0">
                <a:solidFill>
                  <a:schemeClr val="tx1">
                    <a:lumMod val="75000"/>
                    <a:lumOff val="25000"/>
                  </a:schemeClr>
                </a:solidFill>
              </a:rPr>
              <a:t>支持的图形文件格式</a:t>
            </a:r>
          </a:p>
          <a:p>
            <a:pPr fontAlgn="auto">
              <a:spcAft>
                <a:spcPts val="0"/>
              </a:spcAft>
              <a:buFont typeface="Wingdings 3" charset="2"/>
              <a:buChar char=""/>
              <a:defRPr/>
            </a:pPr>
            <a:r>
              <a:rPr lang="zh-CN" altLang="en-US" dirty="0">
                <a:solidFill>
                  <a:schemeClr val="tx1">
                    <a:lumMod val="75000"/>
                    <a:lumOff val="25000"/>
                  </a:schemeClr>
                </a:solidFill>
              </a:rPr>
              <a:t>将图形文件保存成其他的特殊图形格式文件的方法</a:t>
            </a:r>
          </a:p>
          <a:p>
            <a:pPr fontAlgn="auto">
              <a:spcAft>
                <a:spcPts val="0"/>
              </a:spcAft>
              <a:buFont typeface="Wingdings 3" charset="2"/>
              <a:buChar char=""/>
              <a:defRPr/>
            </a:pPr>
            <a:r>
              <a:rPr lang="zh-CN" altLang="en-US" dirty="0">
                <a:solidFill>
                  <a:schemeClr val="tx1">
                    <a:lumMod val="75000"/>
                    <a:lumOff val="25000"/>
                  </a:schemeClr>
                </a:solidFill>
              </a:rPr>
              <a:t>第一种：执行图形窗体“</a:t>
            </a:r>
            <a:r>
              <a:rPr lang="en-US" altLang="zh-CN" dirty="0">
                <a:solidFill>
                  <a:schemeClr val="tx1">
                    <a:lumMod val="75000"/>
                    <a:lumOff val="25000"/>
                  </a:schemeClr>
                </a:solidFill>
              </a:rPr>
              <a:t>File”</a:t>
            </a:r>
            <a:r>
              <a:rPr lang="zh-CN" altLang="en-US" dirty="0">
                <a:solidFill>
                  <a:schemeClr val="tx1">
                    <a:lumMod val="75000"/>
                    <a:lumOff val="25000"/>
                  </a:schemeClr>
                </a:solidFill>
              </a:rPr>
              <a:t>菜单下的“</a:t>
            </a:r>
            <a:r>
              <a:rPr lang="en-US" altLang="zh-CN" dirty="0">
                <a:solidFill>
                  <a:schemeClr val="tx1">
                    <a:lumMod val="75000"/>
                    <a:lumOff val="25000"/>
                  </a:schemeClr>
                </a:solidFill>
              </a:rPr>
              <a:t>Export”</a:t>
            </a:r>
            <a:r>
              <a:rPr lang="zh-CN" altLang="en-US" dirty="0">
                <a:solidFill>
                  <a:schemeClr val="tx1">
                    <a:lumMod val="75000"/>
                    <a:lumOff val="25000"/>
                  </a:schemeClr>
                </a:solidFill>
              </a:rPr>
              <a:t>命令，然后在对话框中选择需要导出的图形文件格式，给出文件名，单击“保存”按钮</a:t>
            </a:r>
          </a:p>
          <a:p>
            <a:pPr fontAlgn="auto">
              <a:spcAft>
                <a:spcPts val="0"/>
              </a:spcAft>
              <a:buFont typeface="Wingdings 3" charset="2"/>
              <a:buChar char=""/>
              <a:defRPr/>
            </a:pPr>
            <a:r>
              <a:rPr lang="zh-CN" altLang="en-US" dirty="0">
                <a:solidFill>
                  <a:schemeClr val="tx1">
                    <a:lumMod val="75000"/>
                    <a:lumOff val="25000"/>
                  </a:schemeClr>
                </a:solidFill>
              </a:rPr>
              <a:t>第二种：使用</a:t>
            </a:r>
            <a:r>
              <a:rPr lang="en-US" altLang="zh-CN" dirty="0" err="1">
                <a:solidFill>
                  <a:schemeClr val="tx1">
                    <a:lumMod val="75000"/>
                    <a:lumOff val="25000"/>
                  </a:schemeClr>
                </a:solidFill>
              </a:rPr>
              <a:t>saveas</a:t>
            </a:r>
            <a:r>
              <a:rPr lang="zh-CN" altLang="en-US" dirty="0">
                <a:solidFill>
                  <a:schemeClr val="tx1">
                    <a:lumMod val="75000"/>
                    <a:lumOff val="25000"/>
                  </a:schemeClr>
                </a:solidFill>
              </a:rPr>
              <a:t>函数</a:t>
            </a:r>
          </a:p>
          <a:p>
            <a:pPr fontAlgn="auto">
              <a:spcAft>
                <a:spcPts val="0"/>
              </a:spcAft>
              <a:buFont typeface="Wingdings 3" charset="2"/>
              <a:buChar char=""/>
              <a:defRPr/>
            </a:pPr>
            <a:r>
              <a:rPr lang="zh-CN" altLang="en-US" dirty="0">
                <a:solidFill>
                  <a:schemeClr val="tx1">
                    <a:lumMod val="75000"/>
                    <a:lumOff val="25000"/>
                  </a:schemeClr>
                </a:solidFill>
              </a:rPr>
              <a:t>        </a:t>
            </a:r>
            <a:r>
              <a:rPr lang="en-US" altLang="zh-CN" dirty="0" err="1">
                <a:solidFill>
                  <a:schemeClr val="tx1">
                    <a:lumMod val="75000"/>
                    <a:lumOff val="25000"/>
                  </a:schemeClr>
                </a:solidFill>
              </a:rPr>
              <a:t>saveas</a:t>
            </a:r>
            <a:r>
              <a:rPr lang="en-US" altLang="zh-CN" dirty="0">
                <a:solidFill>
                  <a:schemeClr val="tx1">
                    <a:lumMod val="75000"/>
                    <a:lumOff val="25000"/>
                  </a:schemeClr>
                </a:solidFill>
              </a:rPr>
              <a:t>(h,’</a:t>
            </a:r>
            <a:r>
              <a:rPr lang="en-US" altLang="zh-CN" dirty="0" err="1">
                <a:solidFill>
                  <a:schemeClr val="tx1">
                    <a:lumMod val="75000"/>
                    <a:lumOff val="25000"/>
                  </a:schemeClr>
                </a:solidFill>
              </a:rPr>
              <a:t>filename.ext</a:t>
            </a:r>
            <a:r>
              <a:rPr lang="en-US" altLang="zh-CN" dirty="0">
                <a:solidFill>
                  <a:schemeClr val="tx1">
                    <a:lumMod val="75000"/>
                    <a:lumOff val="25000"/>
                  </a:schemeClr>
                </a:solidFill>
              </a:rPr>
              <a:t>’);</a:t>
            </a:r>
          </a:p>
          <a:p>
            <a:pPr fontAlgn="auto">
              <a:spcAft>
                <a:spcPts val="0"/>
              </a:spcAft>
              <a:buFont typeface="Wingdings 3" charset="2"/>
              <a:buChar char=""/>
              <a:defRPr/>
            </a:pPr>
            <a:r>
              <a:rPr lang="en-US" altLang="zh-CN" dirty="0">
                <a:solidFill>
                  <a:schemeClr val="tx1">
                    <a:lumMod val="75000"/>
                    <a:lumOff val="25000"/>
                  </a:schemeClr>
                </a:solidFill>
              </a:rPr>
              <a:t>        </a:t>
            </a:r>
            <a:r>
              <a:rPr lang="en-US" altLang="zh-CN" dirty="0" err="1">
                <a:solidFill>
                  <a:schemeClr val="tx1">
                    <a:lumMod val="75000"/>
                    <a:lumOff val="25000"/>
                  </a:schemeClr>
                </a:solidFill>
              </a:rPr>
              <a:t>saveas</a:t>
            </a:r>
            <a:r>
              <a:rPr lang="en-US" altLang="zh-CN" dirty="0">
                <a:solidFill>
                  <a:schemeClr val="tx1">
                    <a:lumMod val="75000"/>
                    <a:lumOff val="25000"/>
                  </a:schemeClr>
                </a:solidFill>
              </a:rPr>
              <a:t>(</a:t>
            </a:r>
            <a:r>
              <a:rPr lang="en-US" altLang="zh-CN" dirty="0" err="1">
                <a:solidFill>
                  <a:schemeClr val="tx1">
                    <a:lumMod val="75000"/>
                    <a:lumOff val="25000"/>
                  </a:schemeClr>
                </a:solidFill>
              </a:rPr>
              <a:t>h,’filename’,’format</a:t>
            </a:r>
            <a:r>
              <a:rPr lang="en-US" altLang="zh-CN" dirty="0">
                <a:solidFill>
                  <a:schemeClr val="tx1">
                    <a:lumMod val="75000"/>
                    <a:lumOff val="25000"/>
                  </a:schemeClr>
                </a:solidFill>
              </a:rPr>
              <a:t>’);</a:t>
            </a:r>
          </a:p>
          <a:p>
            <a:pPr fontAlgn="auto">
              <a:spcAft>
                <a:spcPts val="0"/>
              </a:spcAft>
              <a:buFont typeface="Wingdings 3" charset="2"/>
              <a:buChar char=""/>
              <a:defRPr/>
            </a:pPr>
            <a:r>
              <a:rPr lang="zh-CN" altLang="en-US" dirty="0">
                <a:solidFill>
                  <a:schemeClr val="tx1">
                    <a:lumMod val="75000"/>
                    <a:lumOff val="25000"/>
                  </a:schemeClr>
                </a:solidFill>
              </a:rPr>
              <a:t>例：将图形文件保存为</a:t>
            </a:r>
            <a:r>
              <a:rPr lang="en-US" altLang="zh-CN" dirty="0">
                <a:solidFill>
                  <a:schemeClr val="tx1">
                    <a:lumMod val="75000"/>
                    <a:lumOff val="25000"/>
                  </a:schemeClr>
                </a:solidFill>
              </a:rPr>
              <a:t>tiff</a:t>
            </a:r>
            <a:r>
              <a:rPr lang="zh-CN" altLang="en-US" dirty="0">
                <a:solidFill>
                  <a:schemeClr val="tx1">
                    <a:lumMod val="75000"/>
                    <a:lumOff val="25000"/>
                  </a:schemeClr>
                </a:solidFill>
              </a:rPr>
              <a:t>格式的文件</a:t>
            </a:r>
          </a:p>
          <a:p>
            <a:pPr fontAlgn="auto">
              <a:spcAft>
                <a:spcPts val="0"/>
              </a:spcAft>
              <a:buFont typeface="Wingdings 3" charset="2"/>
              <a:buChar char=""/>
              <a:defRPr/>
            </a:pPr>
            <a:r>
              <a:rPr lang="zh-CN" altLang="en-US" dirty="0">
                <a:solidFill>
                  <a:schemeClr val="tx1">
                    <a:lumMod val="75000"/>
                    <a:lumOff val="25000"/>
                  </a:schemeClr>
                </a:solidFill>
              </a:rPr>
              <a:t>        </a:t>
            </a:r>
            <a:r>
              <a:rPr lang="en-US" altLang="zh-CN" dirty="0" err="1">
                <a:solidFill>
                  <a:schemeClr val="tx1">
                    <a:lumMod val="75000"/>
                    <a:lumOff val="25000"/>
                  </a:schemeClr>
                </a:solidFill>
              </a:rPr>
              <a:t>saveas</a:t>
            </a:r>
            <a:r>
              <a:rPr lang="en-US" altLang="zh-CN" dirty="0">
                <a:solidFill>
                  <a:schemeClr val="tx1">
                    <a:lumMod val="75000"/>
                    <a:lumOff val="25000"/>
                  </a:schemeClr>
                </a:solidFill>
              </a:rPr>
              <a:t>(h,’</a:t>
            </a:r>
            <a:r>
              <a:rPr lang="en-US" altLang="zh-CN" dirty="0" err="1">
                <a:solidFill>
                  <a:schemeClr val="tx1">
                    <a:lumMod val="75000"/>
                    <a:lumOff val="25000"/>
                  </a:schemeClr>
                </a:solidFill>
              </a:rPr>
              <a:t>filename.tif</a:t>
            </a:r>
            <a:r>
              <a:rPr lang="en-US" altLang="zh-CN" dirty="0">
                <a:solidFill>
                  <a:schemeClr val="tx1">
                    <a:lumMod val="75000"/>
                    <a:lumOff val="25000"/>
                  </a:schemeClr>
                </a:solidFill>
              </a:rPr>
              <a:t>’);</a:t>
            </a:r>
          </a:p>
          <a:p>
            <a:pPr fontAlgn="auto">
              <a:spcAft>
                <a:spcPts val="0"/>
              </a:spcAft>
              <a:buFont typeface="Wingdings 3" charset="2"/>
              <a:buChar char=""/>
              <a:defRPr/>
            </a:pPr>
            <a:r>
              <a:rPr lang="en-US" altLang="zh-CN" dirty="0">
                <a:solidFill>
                  <a:schemeClr val="tx1">
                    <a:lumMod val="75000"/>
                    <a:lumOff val="25000"/>
                  </a:schemeClr>
                </a:solidFill>
              </a:rPr>
              <a:t>        </a:t>
            </a:r>
            <a:r>
              <a:rPr lang="en-US" altLang="zh-CN" dirty="0" err="1">
                <a:solidFill>
                  <a:schemeClr val="tx1">
                    <a:lumMod val="75000"/>
                    <a:lumOff val="25000"/>
                  </a:schemeClr>
                </a:solidFill>
              </a:rPr>
              <a:t>saveas</a:t>
            </a:r>
            <a:r>
              <a:rPr lang="en-US" altLang="zh-CN" dirty="0">
                <a:solidFill>
                  <a:schemeClr val="tx1">
                    <a:lumMod val="75000"/>
                    <a:lumOff val="25000"/>
                  </a:schemeClr>
                </a:solidFill>
              </a:rPr>
              <a:t>(h,’filename’,’</a:t>
            </a:r>
            <a:r>
              <a:rPr lang="en-US" altLang="zh-CN" dirty="0" err="1">
                <a:solidFill>
                  <a:schemeClr val="tx1">
                    <a:lumMod val="75000"/>
                    <a:lumOff val="25000"/>
                  </a:schemeClr>
                </a:solidFill>
              </a:rPr>
              <a:t>tif</a:t>
            </a:r>
            <a:r>
              <a:rPr lang="en-US" altLang="zh-CN" dirty="0">
                <a:solidFill>
                  <a:schemeClr val="tx1">
                    <a:lumMod val="75000"/>
                    <a:lumOff val="25000"/>
                  </a:schemeClr>
                </a:solidFill>
              </a:rPr>
              <a:t>’);</a:t>
            </a:r>
          </a:p>
          <a:p>
            <a:pPr fontAlgn="auto">
              <a:spcAft>
                <a:spcPts val="0"/>
              </a:spcAft>
              <a:buFont typeface="Wingdings 3" charset="2"/>
              <a:buChar char=""/>
              <a:defRPr/>
            </a:pPr>
            <a:r>
              <a:rPr lang="en-US" altLang="zh-CN" dirty="0">
                <a:solidFill>
                  <a:schemeClr val="tx1">
                    <a:lumMod val="75000"/>
                    <a:lumOff val="25000"/>
                  </a:schemeClr>
                </a:solidFill>
              </a:rPr>
              <a:t>&gt;&gt; z=peaks(30);</a:t>
            </a:r>
          </a:p>
          <a:p>
            <a:pPr fontAlgn="auto">
              <a:spcAft>
                <a:spcPts val="0"/>
              </a:spcAft>
              <a:buFont typeface="Wingdings 3" charset="2"/>
              <a:buChar char=""/>
              <a:defRPr/>
            </a:pPr>
            <a:r>
              <a:rPr lang="en-US" altLang="zh-CN" dirty="0">
                <a:solidFill>
                  <a:schemeClr val="tx1">
                    <a:lumMod val="75000"/>
                    <a:lumOff val="25000"/>
                  </a:schemeClr>
                </a:solidFill>
              </a:rPr>
              <a:t>&gt;&gt; surf(z)</a:t>
            </a:r>
          </a:p>
          <a:p>
            <a:pPr fontAlgn="auto">
              <a:spcAft>
                <a:spcPts val="0"/>
              </a:spcAft>
              <a:buFont typeface="Wingdings 3" charset="2"/>
              <a:buChar char=""/>
              <a:defRPr/>
            </a:pPr>
            <a:r>
              <a:rPr lang="en-US" altLang="zh-CN" dirty="0">
                <a:solidFill>
                  <a:schemeClr val="tx1">
                    <a:lumMod val="75000"/>
                    <a:lumOff val="25000"/>
                  </a:schemeClr>
                </a:solidFill>
              </a:rPr>
              <a:t>&gt;&gt; </a:t>
            </a:r>
            <a:r>
              <a:rPr lang="en-US" altLang="zh-CN" dirty="0" err="1">
                <a:solidFill>
                  <a:schemeClr val="tx1">
                    <a:lumMod val="75000"/>
                    <a:lumOff val="25000"/>
                  </a:schemeClr>
                </a:solidFill>
              </a:rPr>
              <a:t>saveas</a:t>
            </a:r>
            <a:r>
              <a:rPr lang="en-US" altLang="zh-CN" dirty="0">
                <a:solidFill>
                  <a:schemeClr val="tx1">
                    <a:lumMod val="75000"/>
                    <a:lumOff val="25000"/>
                  </a:schemeClr>
                </a:solidFill>
              </a:rPr>
              <a:t>(</a:t>
            </a:r>
            <a:r>
              <a:rPr lang="en-US" altLang="zh-CN" dirty="0" err="1">
                <a:solidFill>
                  <a:schemeClr val="tx1">
                    <a:lumMod val="75000"/>
                    <a:lumOff val="25000"/>
                  </a:schemeClr>
                </a:solidFill>
              </a:rPr>
              <a:t>gcf</a:t>
            </a:r>
            <a:r>
              <a:rPr lang="en-US" altLang="zh-CN" dirty="0">
                <a:solidFill>
                  <a:schemeClr val="tx1">
                    <a:lumMod val="75000"/>
                    <a:lumOff val="25000"/>
                  </a:schemeClr>
                </a:solidFill>
              </a:rPr>
              <a:t>,'f','</a:t>
            </a:r>
            <a:r>
              <a:rPr lang="en-US" altLang="zh-CN" dirty="0" err="1">
                <a:solidFill>
                  <a:schemeClr val="tx1">
                    <a:lumMod val="75000"/>
                    <a:lumOff val="25000"/>
                  </a:schemeClr>
                </a:solidFill>
              </a:rPr>
              <a:t>tif</a:t>
            </a:r>
            <a:r>
              <a:rPr lang="en-US" altLang="zh-CN" dirty="0">
                <a:solidFill>
                  <a:schemeClr val="tx1">
                    <a:lumMod val="75000"/>
                    <a:lumOff val="25000"/>
                  </a:schemeClr>
                </a:solidFill>
              </a:rPr>
              <a:t>')</a:t>
            </a:r>
          </a:p>
          <a:p>
            <a:pPr fontAlgn="auto">
              <a:spcAft>
                <a:spcPts val="0"/>
              </a:spcAft>
              <a:buFont typeface="Wingdings 3" charset="2"/>
              <a:buChar char=""/>
              <a:defRPr/>
            </a:pPr>
            <a:r>
              <a:rPr lang="zh-CN" altLang="en-US" dirty="0">
                <a:solidFill>
                  <a:schemeClr val="tx1">
                    <a:lumMod val="75000"/>
                    <a:lumOff val="25000"/>
                  </a:schemeClr>
                </a:solidFill>
              </a:rPr>
              <a:t>或</a:t>
            </a:r>
          </a:p>
          <a:p>
            <a:pPr fontAlgn="auto">
              <a:spcAft>
                <a:spcPts val="0"/>
              </a:spcAft>
              <a:buFont typeface="Wingdings 3" charset="2"/>
              <a:buChar char=""/>
              <a:defRPr/>
            </a:pPr>
            <a:r>
              <a:rPr lang="en-US" altLang="zh-CN" dirty="0">
                <a:solidFill>
                  <a:schemeClr val="tx1">
                    <a:lumMod val="75000"/>
                    <a:lumOff val="25000"/>
                  </a:schemeClr>
                </a:solidFill>
              </a:rPr>
              <a:t>&gt;&gt; </a:t>
            </a:r>
            <a:r>
              <a:rPr lang="en-US" altLang="zh-CN" dirty="0" err="1">
                <a:solidFill>
                  <a:schemeClr val="tx1">
                    <a:lumMod val="75000"/>
                    <a:lumOff val="25000"/>
                  </a:schemeClr>
                </a:solidFill>
              </a:rPr>
              <a:t>saveas</a:t>
            </a:r>
            <a:r>
              <a:rPr lang="en-US" altLang="zh-CN" dirty="0">
                <a:solidFill>
                  <a:schemeClr val="tx1">
                    <a:lumMod val="75000"/>
                    <a:lumOff val="25000"/>
                  </a:schemeClr>
                </a:solidFill>
              </a:rPr>
              <a:t>(</a:t>
            </a:r>
            <a:r>
              <a:rPr lang="en-US" altLang="zh-CN" dirty="0" err="1">
                <a:solidFill>
                  <a:schemeClr val="tx1">
                    <a:lumMod val="75000"/>
                    <a:lumOff val="25000"/>
                  </a:schemeClr>
                </a:solidFill>
              </a:rPr>
              <a:t>gcf</a:t>
            </a:r>
            <a:r>
              <a:rPr lang="en-US" altLang="zh-CN" dirty="0">
                <a:solidFill>
                  <a:schemeClr val="tx1">
                    <a:lumMod val="75000"/>
                    <a:lumOff val="25000"/>
                  </a:schemeClr>
                </a:solidFill>
              </a:rPr>
              <a:t>,'</a:t>
            </a:r>
            <a:r>
              <a:rPr lang="en-US" altLang="zh-CN" dirty="0" err="1">
                <a:solidFill>
                  <a:schemeClr val="tx1">
                    <a:lumMod val="75000"/>
                    <a:lumOff val="25000"/>
                  </a:schemeClr>
                </a:solidFill>
              </a:rPr>
              <a:t>f.tif</a:t>
            </a:r>
            <a:r>
              <a:rPr lang="en-US" altLang="zh-CN" dirty="0">
                <a:solidFill>
                  <a:schemeClr val="tx1">
                    <a:lumMod val="75000"/>
                    <a:lumOff val="25000"/>
                  </a:schemeClr>
                </a:solidFill>
              </a:rPr>
              <a:t>')</a:t>
            </a:r>
          </a:p>
          <a:p>
            <a:pPr fontAlgn="auto">
              <a:spcAft>
                <a:spcPts val="0"/>
              </a:spcAft>
              <a:buFont typeface="Wingdings 3" charset="2"/>
              <a:buChar char=""/>
              <a:defRPr/>
            </a:pPr>
            <a:r>
              <a:rPr lang="zh-CN" altLang="en-US" dirty="0">
                <a:solidFill>
                  <a:schemeClr val="tx1">
                    <a:lumMod val="75000"/>
                    <a:lumOff val="25000"/>
                  </a:schemeClr>
                </a:solidFill>
              </a:rPr>
              <a:t>第三种：使用</a:t>
            </a:r>
            <a:r>
              <a:rPr lang="en-US" altLang="zh-CN" dirty="0">
                <a:solidFill>
                  <a:schemeClr val="tx1">
                    <a:lumMod val="75000"/>
                    <a:lumOff val="25000"/>
                  </a:schemeClr>
                </a:solidFill>
              </a:rPr>
              <a:t>print</a:t>
            </a:r>
            <a:r>
              <a:rPr lang="zh-CN" altLang="en-US" dirty="0">
                <a:solidFill>
                  <a:schemeClr val="tx1">
                    <a:lumMod val="75000"/>
                    <a:lumOff val="25000"/>
                  </a:schemeClr>
                </a:solidFill>
              </a:rPr>
              <a:t>函数。</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a:xfrm>
            <a:off x="1092200" y="455613"/>
            <a:ext cx="8597900" cy="1320800"/>
          </a:xfrm>
        </p:spPr>
        <p:txBody>
          <a:bodyPr/>
          <a:lstStyle/>
          <a:p>
            <a:r>
              <a:rPr lang="en-US" altLang="zh-CN" smtClean="0"/>
              <a:t>4.6 </a:t>
            </a:r>
            <a:r>
              <a:rPr lang="zh-CN" altLang="en-US" smtClean="0"/>
              <a:t>图像文件操作</a:t>
            </a:r>
            <a:br>
              <a:rPr lang="zh-CN" altLang="en-US" smtClean="0"/>
            </a:br>
            <a:endParaRPr lang="zh-CN" altLang="en-US" smtClean="0"/>
          </a:p>
        </p:txBody>
      </p:sp>
      <p:sp>
        <p:nvSpPr>
          <p:cNvPr id="94210" name="内容占位符 2"/>
          <p:cNvSpPr>
            <a:spLocks noGrp="1"/>
          </p:cNvSpPr>
          <p:nvPr>
            <p:ph idx="1"/>
          </p:nvPr>
        </p:nvSpPr>
        <p:spPr>
          <a:xfrm>
            <a:off x="1092200" y="1373188"/>
            <a:ext cx="8597900" cy="3881437"/>
          </a:xfrm>
        </p:spPr>
        <p:txBody>
          <a:bodyPr/>
          <a:lstStyle/>
          <a:p>
            <a:r>
              <a:rPr lang="en-US" altLang="zh-CN" smtClean="0"/>
              <a:t>4.6.1 </a:t>
            </a:r>
            <a:r>
              <a:rPr lang="zh-CN" altLang="en-US" smtClean="0"/>
              <a:t>打开</a:t>
            </a:r>
          </a:p>
          <a:p>
            <a:r>
              <a:rPr lang="zh-CN" altLang="en-US" smtClean="0"/>
              <a:t>为了让使用者更方便的使用，所以在设计的时候，通过对话框的形式来选择文件，选择</a:t>
            </a:r>
            <a:r>
              <a:rPr lang="en-US" altLang="zh-CN" smtClean="0"/>
              <a:t>uigetfile</a:t>
            </a:r>
            <a:r>
              <a:rPr lang="zh-CN" altLang="en-US" smtClean="0"/>
              <a:t>函数来实现，</a:t>
            </a:r>
            <a:r>
              <a:rPr lang="en-US" altLang="zh-CN" smtClean="0"/>
              <a:t>uigetfile</a:t>
            </a:r>
            <a:r>
              <a:rPr lang="zh-CN" altLang="en-US" smtClean="0"/>
              <a:t>函数显示一个打开文件对话框，该对话框自动列出当前路径下的目录和文件，由于这个</a:t>
            </a:r>
            <a:r>
              <a:rPr lang="en-US" altLang="zh-CN" smtClean="0"/>
              <a:t>GUI</a:t>
            </a:r>
            <a:r>
              <a:rPr lang="zh-CN" altLang="en-US" smtClean="0"/>
              <a:t>程序的操作对象是图像文件，所以设置这里的缺省后缀名为“</a:t>
            </a:r>
            <a:r>
              <a:rPr lang="en-US" altLang="zh-CN" smtClean="0"/>
              <a:t>.bmp”</a:t>
            </a:r>
            <a:r>
              <a:rPr lang="zh-CN" altLang="en-US" smtClean="0"/>
              <a:t>。</a:t>
            </a:r>
          </a:p>
          <a:p>
            <a:r>
              <a:rPr lang="en-US" altLang="zh-CN" smtClean="0"/>
              <a:t>【</a:t>
            </a:r>
            <a:r>
              <a:rPr lang="zh-CN" altLang="en-US" smtClean="0"/>
              <a:t>例</a:t>
            </a:r>
            <a:r>
              <a:rPr lang="en-US" altLang="zh-CN" smtClean="0"/>
              <a:t>4-50】</a:t>
            </a:r>
            <a:r>
              <a:rPr lang="zh-CN" altLang="en-US" smtClean="0"/>
              <a:t>打开文件对话框</a:t>
            </a:r>
          </a:p>
          <a:p>
            <a:r>
              <a:rPr lang="en-US" altLang="zh-CN" smtClean="0"/>
              <a:t>&gt;&gt;uigetfile</a:t>
            </a:r>
          </a:p>
          <a:p>
            <a:endParaRPr lang="zh-CN" altLang="en-US" smtClean="0"/>
          </a:p>
        </p:txBody>
      </p:sp>
      <p:pic>
        <p:nvPicPr>
          <p:cNvPr id="94211" name="图片 4"/>
          <p:cNvPicPr>
            <a:picLocks noChangeAspect="1" noChangeArrowheads="1"/>
          </p:cNvPicPr>
          <p:nvPr/>
        </p:nvPicPr>
        <p:blipFill>
          <a:blip r:embed="rId2"/>
          <a:srcRect/>
          <a:stretch>
            <a:fillRect/>
          </a:stretch>
        </p:blipFill>
        <p:spPr bwMode="auto">
          <a:xfrm>
            <a:off x="6057900" y="2940050"/>
            <a:ext cx="4198938" cy="3714750"/>
          </a:xfrm>
          <a:prstGeom prst="rect">
            <a:avLst/>
          </a:prstGeom>
          <a:noFill/>
          <a:ln w="9525">
            <a:noFill/>
            <a:miter lim="800000"/>
            <a:headEnd/>
            <a:tailEnd/>
          </a:ln>
        </p:spPr>
      </p:pic>
      <p:sp>
        <p:nvSpPr>
          <p:cNvPr id="94212" name="文本框 5"/>
          <p:cNvSpPr txBox="1">
            <a:spLocks noChangeArrowheads="1"/>
          </p:cNvSpPr>
          <p:nvPr/>
        </p:nvSpPr>
        <p:spPr bwMode="auto">
          <a:xfrm>
            <a:off x="2019300" y="5511800"/>
            <a:ext cx="27051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4-56 </a:t>
            </a:r>
            <a:r>
              <a:rPr lang="zh-CN" altLang="zh-CN">
                <a:latin typeface="Trebuchet MS" pitchFamily="34" charset="0"/>
                <a:ea typeface="华文新魏" pitchFamily="2" charset="-122"/>
              </a:rPr>
              <a:t>打开文件对话框</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2763" y="395288"/>
            <a:ext cx="8596312" cy="5180012"/>
          </a:xfrm>
        </p:spPr>
        <p:txBody>
          <a:bodyPr rtlCol="0">
            <a:normAutofit/>
          </a:bodyPr>
          <a:lstStyle/>
          <a:p>
            <a:pPr fontAlgn="auto">
              <a:spcAft>
                <a:spcPts val="0"/>
              </a:spcAft>
              <a:buFont typeface="Wingdings 3" charset="2"/>
              <a:buChar char=""/>
              <a:defRPr/>
            </a:pPr>
            <a:r>
              <a:rPr lang="en-US" altLang="zh-CN" dirty="0" err="1">
                <a:solidFill>
                  <a:schemeClr val="tx1">
                    <a:lumMod val="75000"/>
                    <a:lumOff val="25000"/>
                  </a:schemeClr>
                </a:solidFill>
              </a:rPr>
              <a:t>Uigetfile</a:t>
            </a:r>
            <a:r>
              <a:rPr lang="zh-CN" altLang="en-US" dirty="0">
                <a:solidFill>
                  <a:schemeClr val="tx1">
                    <a:lumMod val="75000"/>
                    <a:lumOff val="25000"/>
                  </a:schemeClr>
                </a:solidFill>
              </a:rPr>
              <a:t>函数的调用格式为</a:t>
            </a:r>
            <a:r>
              <a:rPr lang="en-US" altLang="zh-CN" dirty="0">
                <a:solidFill>
                  <a:schemeClr val="tx1">
                    <a:lumMod val="75000"/>
                    <a:lumOff val="25000"/>
                  </a:schemeClr>
                </a:solidFill>
              </a:rPr>
              <a:t>[</a:t>
            </a:r>
            <a:r>
              <a:rPr lang="en-US" altLang="zh-CN" dirty="0" err="1">
                <a:solidFill>
                  <a:schemeClr val="tx1">
                    <a:lumMod val="75000"/>
                    <a:lumOff val="25000"/>
                  </a:schemeClr>
                </a:solidFill>
              </a:rPr>
              <a:t>name,path</a:t>
            </a:r>
            <a:r>
              <a:rPr lang="en-US" altLang="zh-CN" dirty="0">
                <a:solidFill>
                  <a:schemeClr val="tx1">
                    <a:lumMod val="75000"/>
                    <a:lumOff val="25000"/>
                  </a:schemeClr>
                </a:solidFill>
              </a:rPr>
              <a:t>]=</a:t>
            </a:r>
            <a:r>
              <a:rPr lang="en-US" altLang="zh-CN" dirty="0" err="1">
                <a:solidFill>
                  <a:schemeClr val="tx1">
                    <a:lumMod val="75000"/>
                    <a:lumOff val="25000"/>
                  </a:schemeClr>
                </a:solidFill>
              </a:rPr>
              <a:t>yigetfile</a:t>
            </a:r>
            <a:r>
              <a:rPr lang="en-US" altLang="zh-CN" dirty="0">
                <a:solidFill>
                  <a:schemeClr val="tx1">
                    <a:lumMod val="75000"/>
                    <a:lumOff val="25000"/>
                  </a:schemeClr>
                </a:solidFill>
              </a:rPr>
              <a:t>(…), </a:t>
            </a:r>
            <a:r>
              <a:rPr lang="zh-CN" altLang="en-US" dirty="0">
                <a:solidFill>
                  <a:schemeClr val="tx1">
                    <a:lumMod val="75000"/>
                    <a:lumOff val="25000"/>
                  </a:schemeClr>
                </a:solidFill>
              </a:rPr>
              <a:t>在按下对话框中的执行按钮“打开”后，返回选择的文件名和路径，分别保存到“</a:t>
            </a:r>
            <a:r>
              <a:rPr lang="en-US" altLang="zh-CN" dirty="0">
                <a:solidFill>
                  <a:schemeClr val="tx1">
                    <a:lumMod val="75000"/>
                    <a:lumOff val="25000"/>
                  </a:schemeClr>
                </a:solidFill>
              </a:rPr>
              <a:t>name”</a:t>
            </a:r>
            <a:r>
              <a:rPr lang="zh-CN" altLang="en-US" dirty="0">
                <a:solidFill>
                  <a:schemeClr val="tx1">
                    <a:lumMod val="75000"/>
                    <a:lumOff val="25000"/>
                  </a:schemeClr>
                </a:solidFill>
              </a:rPr>
              <a:t>和“</a:t>
            </a:r>
            <a:r>
              <a:rPr lang="en-US" altLang="zh-CN" dirty="0">
                <a:solidFill>
                  <a:schemeClr val="tx1">
                    <a:lumMod val="75000"/>
                    <a:lumOff val="25000"/>
                  </a:schemeClr>
                </a:solidFill>
              </a:rPr>
              <a:t>path”</a:t>
            </a:r>
            <a:r>
              <a:rPr lang="zh-CN" altLang="en-US" dirty="0">
                <a:solidFill>
                  <a:schemeClr val="tx1">
                    <a:lumMod val="75000"/>
                    <a:lumOff val="25000"/>
                  </a:schemeClr>
                </a:solidFill>
              </a:rPr>
              <a:t>中。如果按下取消按钮或是发生错误，则返回值是</a:t>
            </a:r>
            <a:r>
              <a:rPr lang="en-US" altLang="zh-CN" dirty="0">
                <a:solidFill>
                  <a:schemeClr val="tx1">
                    <a:lumMod val="75000"/>
                    <a:lumOff val="25000"/>
                  </a:schemeClr>
                </a:solidFill>
              </a:rPr>
              <a:t>0</a:t>
            </a:r>
            <a:r>
              <a:rPr lang="zh-CN" altLang="en-US" dirty="0">
                <a:solidFill>
                  <a:schemeClr val="tx1">
                    <a:lumMod val="75000"/>
                    <a:lumOff val="25000"/>
                  </a:schemeClr>
                </a:solidFill>
              </a:rPr>
              <a:t>。 根据返回值的情况，如果是</a:t>
            </a:r>
            <a:r>
              <a:rPr lang="en-US" altLang="zh-CN" dirty="0">
                <a:solidFill>
                  <a:schemeClr val="tx1">
                    <a:lumMod val="75000"/>
                    <a:lumOff val="25000"/>
                  </a:schemeClr>
                </a:solidFill>
              </a:rPr>
              <a:t>0</a:t>
            </a:r>
            <a:r>
              <a:rPr lang="zh-CN" altLang="en-US" dirty="0">
                <a:solidFill>
                  <a:schemeClr val="tx1">
                    <a:lumMod val="75000"/>
                    <a:lumOff val="25000"/>
                  </a:schemeClr>
                </a:solidFill>
              </a:rPr>
              <a:t>，则弹出提示错误的对话框，否则，通过</a:t>
            </a:r>
            <a:r>
              <a:rPr lang="en-US" altLang="zh-CN" dirty="0" err="1">
                <a:solidFill>
                  <a:schemeClr val="tx1">
                    <a:lumMod val="75000"/>
                    <a:lumOff val="25000"/>
                  </a:schemeClr>
                </a:solidFill>
              </a:rPr>
              <a:t>imread</a:t>
            </a:r>
            <a:r>
              <a:rPr lang="zh-CN" altLang="en-US" dirty="0">
                <a:solidFill>
                  <a:schemeClr val="tx1">
                    <a:lumMod val="75000"/>
                    <a:lumOff val="25000"/>
                  </a:schemeClr>
                </a:solidFill>
              </a:rPr>
              <a:t>函数读出图像数据，把图像数据赋值给全局变量</a:t>
            </a:r>
            <a:r>
              <a:rPr lang="en-US" altLang="zh-CN" dirty="0" err="1" smtClean="0">
                <a:solidFill>
                  <a:schemeClr val="tx1">
                    <a:lumMod val="75000"/>
                    <a:lumOff val="25000"/>
                  </a:schemeClr>
                </a:solidFill>
              </a:rPr>
              <a:t>handles.img</a:t>
            </a:r>
            <a:r>
              <a:rPr lang="zh-CN" altLang="en-US" dirty="0">
                <a:solidFill>
                  <a:schemeClr val="tx1">
                    <a:lumMod val="75000"/>
                    <a:lumOff val="25000"/>
                  </a:schemeClr>
                </a:solidFill>
              </a:rPr>
              <a:t>。</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marL="0" indent="0" fontAlgn="auto">
              <a:spcAft>
                <a:spcPts val="0"/>
              </a:spcAft>
              <a:buFont typeface="Wingdings 3" charset="2"/>
              <a:buNone/>
              <a:defRPr/>
            </a:pPr>
            <a:endParaRPr lang="en-US" altLang="zh-CN" dirty="0">
              <a:solidFill>
                <a:schemeClr val="tx1">
                  <a:lumMod val="75000"/>
                  <a:lumOff val="25000"/>
                </a:schemeClr>
              </a:solidFill>
            </a:endParaRPr>
          </a:p>
          <a:p>
            <a:pPr fontAlgn="auto">
              <a:spcAft>
                <a:spcPts val="0"/>
              </a:spcAft>
              <a:buFont typeface="Wingdings 3" charset="2"/>
              <a:buChar char=""/>
              <a:defRPr/>
            </a:pPr>
            <a:r>
              <a:rPr lang="zh-CN" altLang="en-US" dirty="0" smtClean="0">
                <a:solidFill>
                  <a:schemeClr val="tx1">
                    <a:lumMod val="75000"/>
                    <a:lumOff val="25000"/>
                  </a:schemeClr>
                </a:solidFill>
              </a:rPr>
              <a:t>同样</a:t>
            </a:r>
            <a:r>
              <a:rPr lang="zh-CN" altLang="en-US" dirty="0">
                <a:solidFill>
                  <a:schemeClr val="tx1">
                    <a:lumMod val="75000"/>
                    <a:lumOff val="25000"/>
                  </a:schemeClr>
                </a:solidFill>
              </a:rPr>
              <a:t>也通过对话框的形式来保存图像数据，通过</a:t>
            </a:r>
            <a:r>
              <a:rPr lang="en-US" altLang="zh-CN" dirty="0" err="1">
                <a:solidFill>
                  <a:schemeClr val="tx1">
                    <a:lumMod val="75000"/>
                    <a:lumOff val="25000"/>
                  </a:schemeClr>
                </a:solidFill>
              </a:rPr>
              <a:t>uigetfile</a:t>
            </a:r>
            <a:r>
              <a:rPr lang="zh-CN" altLang="en-US" dirty="0">
                <a:solidFill>
                  <a:schemeClr val="tx1">
                    <a:lumMod val="75000"/>
                    <a:lumOff val="25000"/>
                  </a:schemeClr>
                </a:solidFill>
              </a:rPr>
              <a:t>函数选择文件名和路径，用</a:t>
            </a:r>
            <a:r>
              <a:rPr lang="en-US" altLang="zh-CN" dirty="0" err="1">
                <a:solidFill>
                  <a:schemeClr val="tx1">
                    <a:lumMod val="75000"/>
                    <a:lumOff val="25000"/>
                  </a:schemeClr>
                </a:solidFill>
              </a:rPr>
              <a:t>getimage</a:t>
            </a:r>
            <a:r>
              <a:rPr lang="en-US" altLang="zh-CN" dirty="0">
                <a:solidFill>
                  <a:schemeClr val="tx1">
                    <a:lumMod val="75000"/>
                    <a:lumOff val="25000"/>
                  </a:schemeClr>
                </a:solidFill>
              </a:rPr>
              <a:t>(</a:t>
            </a:r>
            <a:r>
              <a:rPr lang="en-US" altLang="zh-CN" dirty="0" err="1">
                <a:solidFill>
                  <a:schemeClr val="tx1">
                    <a:lumMod val="75000"/>
                    <a:lumOff val="25000"/>
                  </a:schemeClr>
                </a:solidFill>
              </a:rPr>
              <a:t>gca</a:t>
            </a:r>
            <a:r>
              <a:rPr lang="en-US" altLang="zh-CN" dirty="0">
                <a:solidFill>
                  <a:schemeClr val="tx1">
                    <a:lumMod val="75000"/>
                    <a:lumOff val="25000"/>
                  </a:schemeClr>
                </a:solidFill>
              </a:rPr>
              <a:t>)</a:t>
            </a:r>
            <a:r>
              <a:rPr lang="zh-CN" altLang="en-US" dirty="0">
                <a:solidFill>
                  <a:schemeClr val="tx1">
                    <a:lumMod val="75000"/>
                    <a:lumOff val="25000"/>
                  </a:schemeClr>
                </a:solidFill>
              </a:rPr>
              <a:t>取出坐标</a:t>
            </a:r>
            <a:r>
              <a:rPr lang="en-US" altLang="zh-CN" dirty="0">
                <a:solidFill>
                  <a:schemeClr val="tx1">
                    <a:lumMod val="75000"/>
                    <a:lumOff val="25000"/>
                  </a:schemeClr>
                </a:solidFill>
              </a:rPr>
              <a:t>2</a:t>
            </a:r>
            <a:r>
              <a:rPr lang="zh-CN" altLang="en-US" dirty="0">
                <a:solidFill>
                  <a:schemeClr val="tx1">
                    <a:lumMod val="75000"/>
                    <a:lumOff val="25000"/>
                  </a:schemeClr>
                </a:solidFill>
              </a:rPr>
              <a:t>变换后的图像数据保存到变量</a:t>
            </a:r>
            <a:r>
              <a:rPr lang="en-US" altLang="zh-CN" dirty="0" err="1">
                <a:solidFill>
                  <a:schemeClr val="tx1">
                    <a:lumMod val="75000"/>
                    <a:lumOff val="25000"/>
                  </a:schemeClr>
                </a:solidFill>
              </a:rPr>
              <a:t>i</a:t>
            </a:r>
            <a:r>
              <a:rPr lang="zh-CN" altLang="en-US" dirty="0">
                <a:solidFill>
                  <a:schemeClr val="tx1">
                    <a:lumMod val="75000"/>
                    <a:lumOff val="25000"/>
                  </a:schemeClr>
                </a:solidFill>
              </a:rPr>
              <a:t>，最后用</a:t>
            </a:r>
            <a:r>
              <a:rPr lang="en-US" altLang="zh-CN" dirty="0" err="1">
                <a:solidFill>
                  <a:schemeClr val="tx1">
                    <a:lumMod val="75000"/>
                    <a:lumOff val="25000"/>
                  </a:schemeClr>
                </a:solidFill>
              </a:rPr>
              <a:t>imwrite</a:t>
            </a:r>
            <a:r>
              <a:rPr lang="zh-CN" altLang="en-US" dirty="0">
                <a:solidFill>
                  <a:schemeClr val="tx1">
                    <a:lumMod val="75000"/>
                    <a:lumOff val="25000"/>
                  </a:schemeClr>
                </a:solidFill>
              </a:rPr>
              <a:t>函数，把数据</a:t>
            </a:r>
            <a:r>
              <a:rPr lang="en-US" altLang="zh-CN" dirty="0" err="1">
                <a:solidFill>
                  <a:schemeClr val="tx1">
                    <a:lumMod val="75000"/>
                    <a:lumOff val="25000"/>
                  </a:schemeClr>
                </a:solidFill>
              </a:rPr>
              <a:t>i</a:t>
            </a:r>
            <a:r>
              <a:rPr lang="zh-CN" altLang="en-US" dirty="0">
                <a:solidFill>
                  <a:schemeClr val="tx1">
                    <a:lumMod val="75000"/>
                    <a:lumOff val="25000"/>
                  </a:schemeClr>
                </a:solidFill>
              </a:rPr>
              <a:t>存到指定的文件。</a:t>
            </a:r>
          </a:p>
          <a:p>
            <a:pPr fontAlgn="auto">
              <a:spcAft>
                <a:spcPts val="0"/>
              </a:spcAft>
              <a:buFont typeface="Wingdings 3" charset="2"/>
              <a:buChar char=""/>
              <a:defRPr/>
            </a:pPr>
            <a:endParaRPr lang="zh-CN" altLang="en-US" dirty="0">
              <a:solidFill>
                <a:schemeClr val="tx1">
                  <a:lumMod val="75000"/>
                  <a:lumOff val="25000"/>
                </a:schemeClr>
              </a:solidFill>
            </a:endParaRPr>
          </a:p>
        </p:txBody>
      </p:sp>
      <p:sp>
        <p:nvSpPr>
          <p:cNvPr id="5" name="文本框 4"/>
          <p:cNvSpPr txBox="1"/>
          <p:nvPr/>
        </p:nvSpPr>
        <p:spPr>
          <a:xfrm>
            <a:off x="660400" y="3276600"/>
            <a:ext cx="2844800" cy="646113"/>
          </a:xfrm>
          <a:prstGeom prst="rect">
            <a:avLst/>
          </a:prstGeom>
          <a:noFill/>
        </p:spPr>
        <p:txBody>
          <a:bodyPr>
            <a:spAutoFit/>
          </a:bodyPr>
          <a:lstStyle/>
          <a:p>
            <a:pPr defTabSz="457200" fontAlgn="auto">
              <a:spcAft>
                <a:spcPts val="0"/>
              </a:spcAft>
              <a:defRPr/>
            </a:pPr>
            <a:r>
              <a:rPr lang="en-US" altLang="zh-CN" sz="3600" dirty="0">
                <a:solidFill>
                  <a:schemeClr val="accent1"/>
                </a:solidFill>
                <a:latin typeface="+mj-lt"/>
                <a:ea typeface="+mj-ea"/>
                <a:cs typeface="+mj-cs"/>
              </a:rPr>
              <a:t>·.2 </a:t>
            </a:r>
            <a:r>
              <a:rPr lang="zh-CN" altLang="en-US" sz="3600" dirty="0">
                <a:solidFill>
                  <a:schemeClr val="accent1"/>
                </a:solidFill>
                <a:latin typeface="+mj-lt"/>
                <a:ea typeface="+mj-ea"/>
                <a:cs typeface="+mj-cs"/>
              </a:rPr>
              <a:t>保存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内容占位符 2"/>
          <p:cNvSpPr>
            <a:spLocks noGrp="1"/>
          </p:cNvSpPr>
          <p:nvPr>
            <p:ph idx="1"/>
          </p:nvPr>
        </p:nvSpPr>
        <p:spPr>
          <a:xfrm>
            <a:off x="576263" y="700088"/>
            <a:ext cx="8596312" cy="3881437"/>
          </a:xfrm>
        </p:spPr>
        <p:txBody>
          <a:bodyPr/>
          <a:lstStyle/>
          <a:p>
            <a:r>
              <a:rPr lang="zh-CN" altLang="zh-CN" smtClean="0"/>
              <a:t>【例</a:t>
            </a:r>
            <a:r>
              <a:rPr lang="en-US" altLang="zh-CN" smtClean="0"/>
              <a:t>4-2</a:t>
            </a:r>
            <a:r>
              <a:rPr lang="zh-CN" altLang="zh-CN" smtClean="0"/>
              <a:t>】</a:t>
            </a:r>
            <a:r>
              <a:rPr lang="en-US" altLang="zh-CN" smtClean="0"/>
              <a:t>semilogx</a:t>
            </a:r>
            <a:r>
              <a:rPr lang="zh-CN" altLang="zh-CN" smtClean="0"/>
              <a:t>函数举例</a:t>
            </a:r>
          </a:p>
          <a:p>
            <a:r>
              <a:rPr lang="zh-CN" altLang="zh-CN" smtClean="0"/>
              <a:t>解：在命令窗口输入以下命令：</a:t>
            </a:r>
          </a:p>
          <a:p>
            <a:r>
              <a:rPr lang="es-ES" altLang="zh-CN" smtClean="0"/>
              <a:t>&gt;&gt;x = 0:.1:10;</a:t>
            </a:r>
            <a:endParaRPr lang="zh-CN" altLang="zh-CN" smtClean="0"/>
          </a:p>
          <a:p>
            <a:r>
              <a:rPr lang="es-ES" altLang="zh-CN" smtClean="0"/>
              <a:t> &gt;&gt;y = 2*x+3;</a:t>
            </a:r>
            <a:endParaRPr lang="zh-CN" altLang="zh-CN" smtClean="0"/>
          </a:p>
          <a:p>
            <a:r>
              <a:rPr lang="es-ES" altLang="zh-CN" smtClean="0"/>
              <a:t> &gt;&gt;semilogy(x,y);</a:t>
            </a:r>
            <a:endParaRPr lang="zh-CN" altLang="zh-CN" smtClean="0"/>
          </a:p>
          <a:p>
            <a:r>
              <a:rPr lang="zh-CN" altLang="zh-CN" smtClean="0"/>
              <a:t>运行以上程序代码后，得到如图</a:t>
            </a:r>
            <a:r>
              <a:rPr lang="en-US" altLang="zh-CN" smtClean="0"/>
              <a:t>4-2</a:t>
            </a:r>
            <a:r>
              <a:rPr lang="zh-CN" altLang="zh-CN" smtClean="0"/>
              <a:t>的图形：</a:t>
            </a:r>
            <a:endParaRPr lang="en-US" altLang="zh-CN" smtClean="0"/>
          </a:p>
          <a:p>
            <a:endParaRPr lang="zh-CN" altLang="zh-CN" smtClean="0"/>
          </a:p>
          <a:p>
            <a:endParaRPr lang="zh-CN" altLang="en-US" smtClean="0"/>
          </a:p>
        </p:txBody>
      </p:sp>
      <p:pic>
        <p:nvPicPr>
          <p:cNvPr id="25602" name="图片 3" descr="untitled"/>
          <p:cNvPicPr>
            <a:picLocks noChangeAspect="1" noChangeArrowheads="1"/>
          </p:cNvPicPr>
          <p:nvPr/>
        </p:nvPicPr>
        <p:blipFill>
          <a:blip r:embed="rId2"/>
          <a:srcRect/>
          <a:stretch>
            <a:fillRect/>
          </a:stretch>
        </p:blipFill>
        <p:spPr bwMode="auto">
          <a:xfrm>
            <a:off x="576263" y="3330575"/>
            <a:ext cx="3206750" cy="2066925"/>
          </a:xfrm>
          <a:prstGeom prst="rect">
            <a:avLst/>
          </a:prstGeom>
          <a:noFill/>
          <a:ln w="9525">
            <a:noFill/>
            <a:miter lim="800000"/>
            <a:headEnd/>
            <a:tailEnd/>
          </a:ln>
        </p:spPr>
      </p:pic>
      <p:sp>
        <p:nvSpPr>
          <p:cNvPr id="25603" name="文本框 4"/>
          <p:cNvSpPr txBox="1">
            <a:spLocks noChangeArrowheads="1"/>
          </p:cNvSpPr>
          <p:nvPr/>
        </p:nvSpPr>
        <p:spPr bwMode="auto">
          <a:xfrm>
            <a:off x="1003300" y="5588000"/>
            <a:ext cx="2779713"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 4-2 semilogy</a:t>
            </a:r>
            <a:r>
              <a:rPr lang="zh-CN" altLang="zh-CN">
                <a:latin typeface="Trebuchet MS" pitchFamily="34" charset="0"/>
                <a:ea typeface="华文新魏" pitchFamily="2" charset="-122"/>
              </a:rPr>
              <a:t>举例</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p:cNvSpPr>
          <p:nvPr>
            <p:ph type="title"/>
          </p:nvPr>
        </p:nvSpPr>
        <p:spPr/>
        <p:txBody>
          <a:bodyPr/>
          <a:lstStyle/>
          <a:p>
            <a:r>
              <a:rPr lang="en-US" altLang="zh-CN" smtClean="0"/>
              <a:t>4.6.3 </a:t>
            </a:r>
            <a:r>
              <a:rPr lang="zh-CN" altLang="en-US" smtClean="0"/>
              <a:t>退出</a:t>
            </a:r>
            <a:br>
              <a:rPr lang="zh-CN" altLang="en-US" smtClean="0"/>
            </a:br>
            <a:endParaRPr lang="zh-CN" altLang="en-US" smtClean="0"/>
          </a:p>
        </p:txBody>
      </p:sp>
      <p:sp>
        <p:nvSpPr>
          <p:cNvPr id="96258" name="内容占位符 2"/>
          <p:cNvSpPr>
            <a:spLocks noGrp="1"/>
          </p:cNvSpPr>
          <p:nvPr>
            <p:ph idx="1"/>
          </p:nvPr>
        </p:nvSpPr>
        <p:spPr/>
        <p:txBody>
          <a:bodyPr/>
          <a:lstStyle/>
          <a:p>
            <a:r>
              <a:rPr lang="zh-CN" altLang="en-US" smtClean="0"/>
              <a:t>退出比较简单，程序如下所示：</a:t>
            </a:r>
          </a:p>
          <a:p>
            <a:r>
              <a:rPr lang="en-US" altLang="zh-CN" smtClean="0"/>
              <a:t>&gt;&gt;clc;</a:t>
            </a:r>
          </a:p>
          <a:p>
            <a:r>
              <a:rPr lang="en-US" altLang="zh-CN" smtClean="0"/>
              <a:t>&gt;&gt;close all;</a:t>
            </a:r>
          </a:p>
          <a:p>
            <a:r>
              <a:rPr lang="en-US" altLang="zh-CN" smtClean="0"/>
              <a:t>&gt;&gt;close(gcf); </a:t>
            </a:r>
            <a:endParaRPr lang="zh-CN" alt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p:txBody>
          <a:bodyPr/>
          <a:lstStyle/>
          <a:p>
            <a:r>
              <a:rPr lang="en-US" altLang="zh-CN" smtClean="0"/>
              <a:t>4.6.4 </a:t>
            </a:r>
            <a:r>
              <a:rPr lang="zh-CN" altLang="en-US" smtClean="0"/>
              <a:t>图像处理基本操作</a:t>
            </a:r>
            <a:br>
              <a:rPr lang="zh-CN" altLang="en-US" smtClean="0"/>
            </a:br>
            <a:endParaRPr lang="zh-CN" altLang="en-US" smtClean="0"/>
          </a:p>
        </p:txBody>
      </p:sp>
      <p:sp>
        <p:nvSpPr>
          <p:cNvPr id="97282" name="内容占位符 2"/>
          <p:cNvSpPr>
            <a:spLocks noGrp="1"/>
          </p:cNvSpPr>
          <p:nvPr>
            <p:ph idx="1"/>
          </p:nvPr>
        </p:nvSpPr>
        <p:spPr/>
        <p:txBody>
          <a:bodyPr/>
          <a:lstStyle/>
          <a:p>
            <a:r>
              <a:rPr lang="zh-CN" altLang="en-US" smtClean="0"/>
              <a:t>本节是</a:t>
            </a:r>
            <a:r>
              <a:rPr lang="en-US" altLang="zh-CN" smtClean="0"/>
              <a:t>MATLAB</a:t>
            </a:r>
            <a:r>
              <a:rPr lang="zh-CN" altLang="en-US" smtClean="0"/>
              <a:t>的数字图像处理技术，系统中包括了图像处理技术的各个方面，涵盖了图像处理领域的个别算法，在此过程中所应用的技术和方法为今后的深入研究和将其应用于实际生产奠定了坚实的基础。</a:t>
            </a:r>
          </a:p>
          <a:p>
            <a:r>
              <a:rPr lang="en-US" altLang="zh-CN" smtClean="0"/>
              <a:t>MATLAB</a:t>
            </a:r>
            <a:r>
              <a:rPr lang="zh-CN" altLang="en-US" smtClean="0"/>
              <a:t>对图像的处理功能主要集中在它的图像处理工具箱</a:t>
            </a:r>
            <a:r>
              <a:rPr lang="en-US" altLang="zh-CN" smtClean="0"/>
              <a:t>(Image Processing Toolbox)</a:t>
            </a:r>
            <a:r>
              <a:rPr lang="zh-CN" altLang="en-US" smtClean="0"/>
              <a:t>中。图像处理工具箱是由一系列支持图像处理操作的函数组成，可以进行诸如几何操作、线性滤波和滤波器设计、图像变换、图像分析与图像增强、二值图像操作以及形态学处理等图像处理操作。</a:t>
            </a:r>
          </a:p>
          <a:p>
            <a:endParaRPr lang="zh-CN" altLang="en-US"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p:txBody>
          <a:bodyPr/>
          <a:lstStyle/>
          <a:p>
            <a:r>
              <a:rPr lang="en-US" altLang="zh-CN" smtClean="0"/>
              <a:t>4.6.5 </a:t>
            </a:r>
            <a:r>
              <a:rPr lang="zh-CN" altLang="en-US" smtClean="0"/>
              <a:t>灰度</a:t>
            </a:r>
            <a:br>
              <a:rPr lang="zh-CN" altLang="en-US" smtClean="0"/>
            </a:br>
            <a:endParaRPr lang="zh-CN" altLang="en-US" smtClean="0"/>
          </a:p>
        </p:txBody>
      </p:sp>
      <p:sp>
        <p:nvSpPr>
          <p:cNvPr id="98306" name="内容占位符 2"/>
          <p:cNvSpPr>
            <a:spLocks noGrp="1"/>
          </p:cNvSpPr>
          <p:nvPr>
            <p:ph idx="1"/>
          </p:nvPr>
        </p:nvSpPr>
        <p:spPr/>
        <p:txBody>
          <a:bodyPr/>
          <a:lstStyle/>
          <a:p>
            <a:r>
              <a:rPr lang="zh-CN" altLang="en-US" smtClean="0"/>
              <a:t>由于</a:t>
            </a:r>
            <a:r>
              <a:rPr lang="en-US" altLang="zh-CN" smtClean="0"/>
              <a:t>RGB</a:t>
            </a:r>
            <a:r>
              <a:rPr lang="zh-CN" altLang="en-US" smtClean="0"/>
              <a:t>图像是三维图像，所以图像数据是一个三维数组，为了显示灰度图像，把三维图像降为二维，可以只取其中的二维数据，实现方法程序为：</a:t>
            </a:r>
          </a:p>
          <a:p>
            <a:r>
              <a:rPr lang="en-US" altLang="zh-CN" smtClean="0"/>
              <a:t>y=(handles.img(:,:,1)); %</a:t>
            </a:r>
            <a:r>
              <a:rPr lang="zh-CN" altLang="en-US" smtClean="0"/>
              <a:t>当然也可以选择</a:t>
            </a:r>
            <a:r>
              <a:rPr lang="en-US" altLang="zh-CN" smtClean="0"/>
              <a:t>(:,:,2) </a:t>
            </a:r>
            <a:r>
              <a:rPr lang="zh-CN" altLang="en-US" smtClean="0"/>
              <a:t>或</a:t>
            </a:r>
            <a:r>
              <a:rPr lang="en-US" altLang="zh-CN" smtClean="0"/>
              <a:t>(:,:,3)</a:t>
            </a:r>
          </a:p>
          <a:p>
            <a:r>
              <a:rPr lang="en-US" altLang="zh-CN" smtClean="0"/>
              <a:t>imshow(y);</a:t>
            </a:r>
          </a:p>
          <a:p>
            <a:r>
              <a:rPr lang="zh-CN" altLang="en-US" smtClean="0"/>
              <a:t>但是这样的话，根据程序所选的不同，图像数据也不同，显示也就不一样。</a:t>
            </a:r>
          </a:p>
          <a:p>
            <a:r>
              <a:rPr lang="zh-CN" altLang="en-US" smtClean="0"/>
              <a:t>另一种方法就是，运用</a:t>
            </a:r>
            <a:r>
              <a:rPr lang="en-US" altLang="zh-CN" smtClean="0"/>
              <a:t>rgb2gray</a:t>
            </a:r>
            <a:r>
              <a:rPr lang="zh-CN" altLang="en-US" smtClean="0"/>
              <a:t>函数实现彩色图像到灰度图像的转换。程序为：</a:t>
            </a:r>
          </a:p>
          <a:p>
            <a:r>
              <a:rPr lang="en-US" altLang="zh-CN" smtClean="0"/>
              <a:t>y=rgb2gray(handles.img); </a:t>
            </a:r>
          </a:p>
          <a:p>
            <a:r>
              <a:rPr lang="en-US" altLang="zh-CN" smtClean="0"/>
              <a:t>imshow(y);</a:t>
            </a:r>
          </a:p>
          <a:p>
            <a:endParaRPr lang="zh-CN" altLang="en-US"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内容占位符 2"/>
          <p:cNvSpPr>
            <a:spLocks noGrp="1"/>
          </p:cNvSpPr>
          <p:nvPr>
            <p:ph idx="1"/>
          </p:nvPr>
        </p:nvSpPr>
        <p:spPr>
          <a:xfrm>
            <a:off x="690563" y="901700"/>
            <a:ext cx="9761537" cy="5381625"/>
          </a:xfrm>
        </p:spPr>
        <p:txBody>
          <a:bodyPr/>
          <a:lstStyle/>
          <a:p>
            <a:r>
              <a:rPr lang="zh-CN" altLang="zh-CN" smtClean="0"/>
              <a:t>这个程序只能用于</a:t>
            </a:r>
            <a:r>
              <a:rPr lang="en-US" altLang="zh-CN" smtClean="0"/>
              <a:t>RGB</a:t>
            </a:r>
            <a:r>
              <a:rPr lang="zh-CN" altLang="zh-CN" smtClean="0"/>
              <a:t>图像转换灰度图像，当原始图像本来就是灰度图像时，运行该程序时就会出错，但是使用者在使用时有时并不知道这些，为了使该程序更加完善，应该在使用者原先图像时灰度图像时使用该功能时，应该要显示提示类信息。所以在开始时应该要有一个</a:t>
            </a:r>
            <a:r>
              <a:rPr lang="en-US" altLang="zh-CN" smtClean="0"/>
              <a:t>RGB</a:t>
            </a:r>
            <a:r>
              <a:rPr lang="zh-CN" altLang="zh-CN" smtClean="0"/>
              <a:t>图像或是灰度图像的判断过程。完整的程序如下：</a:t>
            </a:r>
            <a:r>
              <a:rPr lang="en-US" altLang="zh-CN" smtClean="0"/>
              <a:t>            </a:t>
            </a:r>
            <a:endParaRPr lang="zh-CN" altLang="zh-CN" smtClean="0"/>
          </a:p>
          <a:p>
            <a:r>
              <a:rPr lang="en-US" altLang="zh-CN" smtClean="0"/>
              <a:t>if isrgb(handles.img) </a:t>
            </a:r>
            <a:endParaRPr lang="zh-CN" altLang="zh-CN" smtClean="0"/>
          </a:p>
          <a:p>
            <a:r>
              <a:rPr lang="en-US" altLang="zh-CN" smtClean="0"/>
              <a:t>y=rgb2gray(handles.img); </a:t>
            </a:r>
            <a:endParaRPr lang="zh-CN" altLang="zh-CN" smtClean="0"/>
          </a:p>
          <a:p>
            <a:r>
              <a:rPr lang="en-US" altLang="zh-CN" smtClean="0"/>
              <a:t>imshow(y);</a:t>
            </a:r>
            <a:endParaRPr lang="zh-CN" altLang="zh-CN" smtClean="0"/>
          </a:p>
          <a:p>
            <a:r>
              <a:rPr lang="en-US" altLang="zh-CN" smtClean="0"/>
              <a:t>else</a:t>
            </a:r>
            <a:endParaRPr lang="zh-CN" altLang="zh-CN" smtClean="0"/>
          </a:p>
          <a:p>
            <a:r>
              <a:rPr lang="en-US" altLang="zh-CN" smtClean="0"/>
              <a:t>    msgbox('</a:t>
            </a:r>
            <a:r>
              <a:rPr lang="zh-CN" altLang="zh-CN" smtClean="0"/>
              <a:t>这已经是灰度图像</a:t>
            </a:r>
            <a:r>
              <a:rPr lang="en-US" altLang="zh-CN" smtClean="0"/>
              <a:t>','</a:t>
            </a:r>
            <a:r>
              <a:rPr lang="zh-CN" altLang="zh-CN" smtClean="0"/>
              <a:t>转换失败</a:t>
            </a:r>
            <a:r>
              <a:rPr lang="en-US" altLang="zh-CN" smtClean="0"/>
              <a:t>');</a:t>
            </a:r>
            <a:endParaRPr lang="zh-CN" altLang="zh-CN" smtClean="0"/>
          </a:p>
          <a:p>
            <a:r>
              <a:rPr lang="en-US" altLang="zh-CN" smtClean="0"/>
              <a:t>end</a:t>
            </a:r>
            <a:endParaRPr lang="zh-CN" altLang="zh-CN" smtClean="0"/>
          </a:p>
          <a:p>
            <a:r>
              <a:rPr lang="zh-CN" altLang="zh-CN" smtClean="0"/>
              <a:t>如果原图是</a:t>
            </a:r>
            <a:r>
              <a:rPr lang="en-US" altLang="zh-CN" smtClean="0"/>
              <a:t>RGB</a:t>
            </a:r>
            <a:r>
              <a:rPr lang="zh-CN" altLang="zh-CN" smtClean="0"/>
              <a:t>，执行该操作的结果如图</a:t>
            </a:r>
            <a:r>
              <a:rPr lang="en-US" altLang="zh-CN" smtClean="0"/>
              <a:t>4-57</a:t>
            </a:r>
            <a:r>
              <a:rPr lang="zh-CN" altLang="zh-CN" smtClean="0"/>
              <a:t>所示，如果原图本身已经是灰度图像了，执行该操作弹出如图</a:t>
            </a:r>
            <a:r>
              <a:rPr lang="en-US" altLang="zh-CN" smtClean="0"/>
              <a:t>4-58</a:t>
            </a:r>
            <a:r>
              <a:rPr lang="zh-CN" altLang="zh-CN" smtClean="0"/>
              <a:t>所示的提示对话框。</a:t>
            </a:r>
          </a:p>
          <a:p>
            <a:endParaRPr lang="zh-CN" altLang="en-US"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p:txBody>
          <a:bodyPr/>
          <a:lstStyle/>
          <a:p>
            <a:endParaRPr lang="zh-CN" altLang="en-US" smtClean="0"/>
          </a:p>
        </p:txBody>
      </p:sp>
      <p:pic>
        <p:nvPicPr>
          <p:cNvPr id="100354" name="图片 3" descr="C1H}@]Z9}OBMD49JXQF~JS6"/>
          <p:cNvPicPr>
            <a:picLocks noChangeAspect="1" noChangeArrowheads="1"/>
          </p:cNvPicPr>
          <p:nvPr/>
        </p:nvPicPr>
        <p:blipFill>
          <a:blip r:embed="rId2"/>
          <a:srcRect/>
          <a:stretch>
            <a:fillRect/>
          </a:stretch>
        </p:blipFill>
        <p:spPr bwMode="auto">
          <a:xfrm>
            <a:off x="677863" y="501650"/>
            <a:ext cx="3525837" cy="2857500"/>
          </a:xfrm>
          <a:prstGeom prst="rect">
            <a:avLst/>
          </a:prstGeom>
          <a:noFill/>
          <a:ln w="9525">
            <a:noFill/>
            <a:miter lim="800000"/>
            <a:headEnd/>
            <a:tailEnd/>
          </a:ln>
        </p:spPr>
      </p:pic>
      <p:pic>
        <p:nvPicPr>
          <p:cNvPr id="100355" name="内容占位符 4" descr="PQ61P$H3$9U4CZ)WW3L7JTC"/>
          <p:cNvPicPr>
            <a:picLocks noGrp="1"/>
          </p:cNvPicPr>
          <p:nvPr>
            <p:ph idx="1"/>
          </p:nvPr>
        </p:nvPicPr>
        <p:blipFill>
          <a:blip r:embed="rId3"/>
          <a:srcRect/>
          <a:stretch>
            <a:fillRect/>
          </a:stretch>
        </p:blipFill>
        <p:spPr>
          <a:xfrm>
            <a:off x="6307138" y="501650"/>
            <a:ext cx="3446462" cy="2857500"/>
          </a:xfrm>
        </p:spPr>
      </p:pic>
      <p:pic>
        <p:nvPicPr>
          <p:cNvPr id="100356" name="图片 5" descr="已经是灰度图像"/>
          <p:cNvPicPr>
            <a:picLocks noChangeAspect="1" noChangeArrowheads="1"/>
          </p:cNvPicPr>
          <p:nvPr/>
        </p:nvPicPr>
        <p:blipFill>
          <a:blip r:embed="rId4"/>
          <a:srcRect/>
          <a:stretch>
            <a:fillRect/>
          </a:stretch>
        </p:blipFill>
        <p:spPr bwMode="auto">
          <a:xfrm>
            <a:off x="3513138" y="4162425"/>
            <a:ext cx="3281362" cy="1946275"/>
          </a:xfrm>
          <a:prstGeom prst="rect">
            <a:avLst/>
          </a:prstGeom>
          <a:noFill/>
          <a:ln w="9525">
            <a:noFill/>
            <a:miter lim="800000"/>
            <a:headEnd/>
            <a:tailEnd/>
          </a:ln>
        </p:spPr>
      </p:pic>
      <p:sp>
        <p:nvSpPr>
          <p:cNvPr id="100357" name="文本框 6"/>
          <p:cNvSpPr txBox="1">
            <a:spLocks noChangeArrowheads="1"/>
          </p:cNvSpPr>
          <p:nvPr/>
        </p:nvSpPr>
        <p:spPr bwMode="auto">
          <a:xfrm>
            <a:off x="1727200" y="3708400"/>
            <a:ext cx="1536700" cy="369888"/>
          </a:xfrm>
          <a:prstGeom prst="rect">
            <a:avLst/>
          </a:prstGeom>
          <a:noFill/>
          <a:ln w="9525">
            <a:noFill/>
            <a:miter lim="800000"/>
            <a:headEnd/>
            <a:tailEnd/>
          </a:ln>
        </p:spPr>
        <p:txBody>
          <a:bodyPr>
            <a:spAutoFit/>
          </a:bodyPr>
          <a:lstStyle/>
          <a:p>
            <a:r>
              <a:rPr lang="en-US" altLang="zh-CN">
                <a:latin typeface="Trebuchet MS" pitchFamily="34" charset="0"/>
                <a:ea typeface="华文新魏" pitchFamily="2" charset="-122"/>
              </a:rPr>
              <a:t>(a)</a:t>
            </a:r>
            <a:r>
              <a:rPr lang="zh-CN" altLang="zh-CN">
                <a:latin typeface="Trebuchet MS" pitchFamily="34" charset="0"/>
                <a:ea typeface="华文新魏" pitchFamily="2" charset="-122"/>
              </a:rPr>
              <a:t>处理前 </a:t>
            </a:r>
            <a:endParaRPr lang="zh-CN" altLang="en-US">
              <a:latin typeface="Trebuchet MS" pitchFamily="34" charset="0"/>
              <a:ea typeface="华文新魏" pitchFamily="2" charset="-122"/>
            </a:endParaRPr>
          </a:p>
        </p:txBody>
      </p:sp>
      <p:sp>
        <p:nvSpPr>
          <p:cNvPr id="100358" name="文本框 7"/>
          <p:cNvSpPr txBox="1">
            <a:spLocks noChangeArrowheads="1"/>
          </p:cNvSpPr>
          <p:nvPr/>
        </p:nvSpPr>
        <p:spPr bwMode="auto">
          <a:xfrm>
            <a:off x="7315200" y="3644900"/>
            <a:ext cx="1828800" cy="369888"/>
          </a:xfrm>
          <a:prstGeom prst="rect">
            <a:avLst/>
          </a:prstGeom>
          <a:noFill/>
          <a:ln w="9525">
            <a:noFill/>
            <a:miter lim="800000"/>
            <a:headEnd/>
            <a:tailEnd/>
          </a:ln>
        </p:spPr>
        <p:txBody>
          <a:bodyPr>
            <a:spAutoFit/>
          </a:bodyPr>
          <a:lstStyle/>
          <a:p>
            <a:r>
              <a:rPr lang="en-US" altLang="zh-CN">
                <a:latin typeface="Trebuchet MS" pitchFamily="34" charset="0"/>
                <a:ea typeface="华文新魏" pitchFamily="2" charset="-122"/>
              </a:rPr>
              <a:t>(b)</a:t>
            </a:r>
            <a:r>
              <a:rPr lang="zh-CN" altLang="zh-CN">
                <a:latin typeface="Trebuchet MS" pitchFamily="34" charset="0"/>
                <a:ea typeface="华文新魏" pitchFamily="2" charset="-122"/>
              </a:rPr>
              <a:t>处理后</a:t>
            </a:r>
          </a:p>
        </p:txBody>
      </p:sp>
      <p:sp>
        <p:nvSpPr>
          <p:cNvPr id="100359" name="文本框 8"/>
          <p:cNvSpPr txBox="1">
            <a:spLocks noChangeArrowheads="1"/>
          </p:cNvSpPr>
          <p:nvPr/>
        </p:nvSpPr>
        <p:spPr bwMode="auto">
          <a:xfrm>
            <a:off x="3416300" y="6246813"/>
            <a:ext cx="4813300" cy="368300"/>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4-58</a:t>
            </a:r>
            <a:r>
              <a:rPr lang="zh-CN" altLang="zh-CN">
                <a:latin typeface="Trebuchet MS" pitchFamily="34" charset="0"/>
                <a:ea typeface="华文新魏" pitchFamily="2" charset="-122"/>
              </a:rPr>
              <a:t>图像本身是灰度图像的结果</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p:txBody>
          <a:bodyPr/>
          <a:lstStyle/>
          <a:p>
            <a:r>
              <a:rPr lang="en-US" altLang="zh-CN" smtClean="0"/>
              <a:t>4.6.6 </a:t>
            </a:r>
            <a:r>
              <a:rPr lang="zh-CN" altLang="en-US" smtClean="0"/>
              <a:t>截图                                                                             </a:t>
            </a:r>
            <a:br>
              <a:rPr lang="zh-CN" altLang="en-US" smtClean="0"/>
            </a:br>
            <a:endParaRPr lang="zh-CN" altLang="en-US" smtClean="0"/>
          </a:p>
        </p:txBody>
      </p:sp>
      <p:sp>
        <p:nvSpPr>
          <p:cNvPr id="101378" name="内容占位符 2"/>
          <p:cNvSpPr>
            <a:spLocks noGrp="1"/>
          </p:cNvSpPr>
          <p:nvPr>
            <p:ph idx="1"/>
          </p:nvPr>
        </p:nvSpPr>
        <p:spPr/>
        <p:txBody>
          <a:bodyPr/>
          <a:lstStyle/>
          <a:p>
            <a:r>
              <a:rPr lang="zh-CN" altLang="en-US" smtClean="0"/>
              <a:t>在</a:t>
            </a:r>
            <a:r>
              <a:rPr lang="en-US" altLang="zh-CN" smtClean="0"/>
              <a:t>MATLAB</a:t>
            </a:r>
            <a:r>
              <a:rPr lang="zh-CN" altLang="en-US" smtClean="0"/>
              <a:t>中，用函数</a:t>
            </a:r>
            <a:r>
              <a:rPr lang="en-US" altLang="zh-CN" smtClean="0"/>
              <a:t>imcrop</a:t>
            </a:r>
            <a:r>
              <a:rPr lang="zh-CN" altLang="en-US" smtClean="0"/>
              <a:t>实现对图像的剪切操作。该操作剪切的是图像中的一个矩形子图，用户可以通过参数指定这个矩形四个顶点的坐标，也可以交互地用鼠标选取这个矩形。</a:t>
            </a:r>
          </a:p>
          <a:p>
            <a:r>
              <a:rPr lang="en-US" altLang="zh-CN" smtClean="0"/>
              <a:t>Imcrop</a:t>
            </a:r>
            <a:r>
              <a:rPr lang="zh-CN" altLang="en-US" smtClean="0"/>
              <a:t>函数的调用格式如下：</a:t>
            </a:r>
          </a:p>
          <a:p>
            <a:r>
              <a:rPr lang="en-US" altLang="zh-CN" smtClean="0"/>
              <a:t>&gt;&gt;y=imcrop(handles.img);</a:t>
            </a:r>
          </a:p>
          <a:p>
            <a:r>
              <a:rPr lang="zh-CN" altLang="en-US" smtClean="0"/>
              <a:t>不管</a:t>
            </a:r>
            <a:r>
              <a:rPr lang="en-US" altLang="zh-CN" smtClean="0"/>
              <a:t>handles.img</a:t>
            </a:r>
            <a:r>
              <a:rPr lang="zh-CN" altLang="en-US" smtClean="0"/>
              <a:t>是三维的还是二维数据，该函数都能进行操作。图</a:t>
            </a:r>
            <a:r>
              <a:rPr lang="en-US" altLang="zh-CN" smtClean="0"/>
              <a:t>4-59</a:t>
            </a:r>
            <a:r>
              <a:rPr lang="zh-CN" altLang="en-US" smtClean="0"/>
              <a:t>就是对三维图像的截图：</a:t>
            </a:r>
          </a:p>
          <a:p>
            <a:endParaRPr lang="zh-CN" altLang="en-US"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p:txBody>
          <a:bodyPr/>
          <a:lstStyle/>
          <a:p>
            <a:r>
              <a:rPr lang="en-US" altLang="zh-CN" smtClean="0"/>
              <a:t>4.6.7 </a:t>
            </a:r>
            <a:r>
              <a:rPr lang="zh-CN" altLang="en-US" smtClean="0"/>
              <a:t>缩放</a:t>
            </a:r>
            <a:br>
              <a:rPr lang="zh-CN" altLang="en-US" smtClean="0"/>
            </a:br>
            <a:endParaRPr lang="zh-CN" altLang="en-US" smtClean="0"/>
          </a:p>
        </p:txBody>
      </p:sp>
      <p:sp>
        <p:nvSpPr>
          <p:cNvPr id="102402" name="内容占位符 2"/>
          <p:cNvSpPr>
            <a:spLocks noGrp="1"/>
          </p:cNvSpPr>
          <p:nvPr>
            <p:ph idx="1"/>
          </p:nvPr>
        </p:nvSpPr>
        <p:spPr/>
        <p:txBody>
          <a:bodyPr/>
          <a:lstStyle/>
          <a:p>
            <a:r>
              <a:rPr lang="zh-CN" altLang="en-US" smtClean="0"/>
              <a:t>在</a:t>
            </a:r>
            <a:r>
              <a:rPr lang="en-US" altLang="zh-CN" smtClean="0"/>
              <a:t>MATLAB</a:t>
            </a:r>
            <a:r>
              <a:rPr lang="zh-CN" altLang="en-US" smtClean="0"/>
              <a:t>中，用函数</a:t>
            </a:r>
            <a:r>
              <a:rPr lang="en-US" altLang="zh-CN" smtClean="0"/>
              <a:t>imresize</a:t>
            </a:r>
            <a:r>
              <a:rPr lang="zh-CN" altLang="en-US" smtClean="0"/>
              <a:t>来实现对图像的放大或缩小。插值方法可选用三种方法，最近邻插值，双线性插值，双三次插值。</a:t>
            </a:r>
          </a:p>
          <a:p>
            <a:r>
              <a:rPr lang="zh-CN" altLang="en-US" smtClean="0"/>
              <a:t>该函数的调用格式如下：</a:t>
            </a:r>
          </a:p>
          <a:p>
            <a:r>
              <a:rPr lang="en-US" altLang="zh-CN" smtClean="0"/>
              <a:t>B</a:t>
            </a:r>
            <a:r>
              <a:rPr lang="zh-CN" altLang="en-US" smtClean="0"/>
              <a:t>＝</a:t>
            </a:r>
            <a:r>
              <a:rPr lang="en-US" altLang="zh-CN" smtClean="0"/>
              <a:t>imresize(A</a:t>
            </a:r>
            <a:r>
              <a:rPr lang="zh-CN" altLang="en-US" smtClean="0"/>
              <a:t>，</a:t>
            </a:r>
            <a:r>
              <a:rPr lang="en-US" altLang="zh-CN" smtClean="0"/>
              <a:t>m</a:t>
            </a:r>
            <a:r>
              <a:rPr lang="zh-CN" altLang="en-US" smtClean="0"/>
              <a:t>，</a:t>
            </a:r>
            <a:r>
              <a:rPr lang="en-US" altLang="zh-CN" smtClean="0"/>
              <a:t>method)</a:t>
            </a:r>
          </a:p>
          <a:p>
            <a:r>
              <a:rPr lang="zh-CN" altLang="en-US" smtClean="0"/>
              <a:t>其中：</a:t>
            </a:r>
          </a:p>
          <a:p>
            <a:r>
              <a:rPr lang="zh-CN" altLang="en-US" smtClean="0"/>
              <a:t>参数</a:t>
            </a:r>
            <a:r>
              <a:rPr lang="en-US" altLang="zh-CN" smtClean="0"/>
              <a:t>method</a:t>
            </a:r>
            <a:r>
              <a:rPr lang="zh-CN" altLang="en-US" smtClean="0"/>
              <a:t>用于指定插值的方法，可选的值为“</a:t>
            </a:r>
            <a:r>
              <a:rPr lang="en-US" altLang="zh-CN" smtClean="0"/>
              <a:t>nearest”(</a:t>
            </a:r>
            <a:r>
              <a:rPr lang="zh-CN" altLang="en-US" smtClean="0"/>
              <a:t>最近邻法</a:t>
            </a:r>
            <a:r>
              <a:rPr lang="en-US" altLang="zh-CN" smtClean="0"/>
              <a:t>),“bilinear”(</a:t>
            </a:r>
            <a:r>
              <a:rPr lang="zh-CN" altLang="en-US" smtClean="0"/>
              <a:t>双线性插值</a:t>
            </a:r>
            <a:r>
              <a:rPr lang="en-US" altLang="zh-CN" smtClean="0"/>
              <a:t>)</a:t>
            </a:r>
            <a:r>
              <a:rPr lang="zh-CN" altLang="en-US" smtClean="0"/>
              <a:t>、“</a:t>
            </a:r>
            <a:r>
              <a:rPr lang="en-US" altLang="zh-CN" smtClean="0"/>
              <a:t>bicubic”(</a:t>
            </a:r>
            <a:r>
              <a:rPr lang="zh-CN" altLang="en-US" smtClean="0"/>
              <a:t>双三次插值</a:t>
            </a:r>
            <a:r>
              <a:rPr lang="en-US" altLang="zh-CN" smtClean="0"/>
              <a:t>)</a:t>
            </a:r>
            <a:r>
              <a:rPr lang="zh-CN" altLang="en-US" smtClean="0"/>
              <a:t>，缺省值为“</a:t>
            </a:r>
            <a:r>
              <a:rPr lang="en-US" altLang="zh-CN" smtClean="0"/>
              <a:t>nearest”</a:t>
            </a:r>
            <a:r>
              <a:rPr lang="zh-CN" altLang="en-US" smtClean="0"/>
              <a:t>。</a:t>
            </a:r>
          </a:p>
          <a:p>
            <a:r>
              <a:rPr lang="en-US" altLang="zh-CN" smtClean="0"/>
              <a:t>B</a:t>
            </a:r>
            <a:r>
              <a:rPr lang="zh-CN" altLang="en-US" smtClean="0"/>
              <a:t>＝</a:t>
            </a:r>
            <a:r>
              <a:rPr lang="en-US" altLang="zh-CN" smtClean="0"/>
              <a:t>imresizee(A</a:t>
            </a:r>
            <a:r>
              <a:rPr lang="zh-CN" altLang="en-US" smtClean="0"/>
              <a:t>．</a:t>
            </a:r>
            <a:r>
              <a:rPr lang="en-US" altLang="zh-CN" smtClean="0"/>
              <a:t>m</a:t>
            </a:r>
            <a:r>
              <a:rPr lang="zh-CN" altLang="en-US" smtClean="0"/>
              <a:t>，</a:t>
            </a:r>
            <a:r>
              <a:rPr lang="en-US" altLang="zh-CN" smtClean="0"/>
              <a:t>method)</a:t>
            </a:r>
            <a:r>
              <a:rPr lang="zh-CN" altLang="en-US" smtClean="0"/>
              <a:t>表示返回原图</a:t>
            </a:r>
            <a:r>
              <a:rPr lang="en-US" altLang="zh-CN" smtClean="0"/>
              <a:t>A</a:t>
            </a:r>
            <a:r>
              <a:rPr lang="zh-CN" altLang="en-US" smtClean="0"/>
              <a:t>的</a:t>
            </a:r>
            <a:r>
              <a:rPr lang="en-US" altLang="zh-CN" smtClean="0"/>
              <a:t>m</a:t>
            </a:r>
            <a:r>
              <a:rPr lang="zh-CN" altLang="en-US" smtClean="0"/>
              <a:t>倍放大图像</a:t>
            </a:r>
            <a:r>
              <a:rPr lang="en-US" altLang="zh-CN" smtClean="0"/>
              <a:t>(m</a:t>
            </a:r>
            <a:r>
              <a:rPr lang="zh-CN" altLang="en-US" smtClean="0"/>
              <a:t>小于</a:t>
            </a:r>
            <a:r>
              <a:rPr lang="en-US" altLang="zh-CN" smtClean="0"/>
              <a:t>1</a:t>
            </a:r>
            <a:r>
              <a:rPr lang="zh-CN" altLang="en-US" smtClean="0"/>
              <a:t>时实际上是缩小</a:t>
            </a:r>
            <a:r>
              <a:rPr lang="en-US" altLang="zh-CN" smtClean="0"/>
              <a:t>)</a:t>
            </a:r>
            <a:r>
              <a:rPr lang="zh-CN" altLang="en-US" smtClean="0"/>
              <a:t>；</a:t>
            </a:r>
          </a:p>
          <a:p>
            <a:endParaRPr lang="zh-CN" altLang="en-US"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p:txBody>
          <a:bodyPr/>
          <a:lstStyle/>
          <a:p>
            <a:r>
              <a:rPr lang="en-US" altLang="zh-CN" smtClean="0"/>
              <a:t>4.7 MATLAB </a:t>
            </a:r>
            <a:r>
              <a:rPr lang="zh-CN" altLang="en-US" smtClean="0"/>
              <a:t>图像分析</a:t>
            </a:r>
            <a:br>
              <a:rPr lang="zh-CN" altLang="en-US" smtClean="0"/>
            </a:br>
            <a:endParaRPr lang="zh-CN" altLang="en-US" smtClean="0"/>
          </a:p>
        </p:txBody>
      </p:sp>
      <p:sp>
        <p:nvSpPr>
          <p:cNvPr id="103426" name="内容占位符 2"/>
          <p:cNvSpPr>
            <a:spLocks noGrp="1"/>
          </p:cNvSpPr>
          <p:nvPr>
            <p:ph idx="1"/>
          </p:nvPr>
        </p:nvSpPr>
        <p:spPr/>
        <p:txBody>
          <a:bodyPr/>
          <a:lstStyle/>
          <a:p>
            <a:r>
              <a:rPr lang="en-US" altLang="zh-CN" smtClean="0"/>
              <a:t>MATLAB </a:t>
            </a:r>
            <a:r>
              <a:rPr lang="zh-CN" altLang="en-US" smtClean="0"/>
              <a:t>的影像处理工具箱支持多种标准的图像处理操作，以方便用户对图像进行分析和调整。这些图像处理操作主要包括：</a:t>
            </a:r>
          </a:p>
          <a:p>
            <a:r>
              <a:rPr lang="zh-CN" altLang="en-US" smtClean="0"/>
              <a:t>● 获取像素值及其统计数据。</a:t>
            </a:r>
          </a:p>
          <a:p>
            <a:r>
              <a:rPr lang="zh-CN" altLang="en-US" smtClean="0"/>
              <a:t>● 分析图像，抽取其主要结构信息。</a:t>
            </a:r>
          </a:p>
          <a:p>
            <a:r>
              <a:rPr lang="zh-CN" altLang="en-US" smtClean="0"/>
              <a:t>● 调整图像，突出其某些特征或抑制噪声。</a:t>
            </a:r>
          </a:p>
          <a:p>
            <a:r>
              <a:rPr lang="zh-CN" altLang="en-US" smtClean="0"/>
              <a:t>● 图像质量的分析与处理</a:t>
            </a:r>
          </a:p>
          <a:p>
            <a:endParaRPr lang="zh-CN" altLang="en-US"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a:xfrm>
            <a:off x="474663" y="242888"/>
            <a:ext cx="8596312" cy="1320800"/>
          </a:xfrm>
        </p:spPr>
        <p:txBody>
          <a:bodyPr/>
          <a:lstStyle/>
          <a:p>
            <a:r>
              <a:rPr lang="en-US" altLang="zh-CN" smtClean="0"/>
              <a:t>4.7.1 </a:t>
            </a:r>
            <a:r>
              <a:rPr lang="zh-CN" altLang="en-US" smtClean="0"/>
              <a:t>像素及其处理</a:t>
            </a:r>
            <a:br>
              <a:rPr lang="zh-CN" altLang="en-US" smtClean="0"/>
            </a:br>
            <a:endParaRPr lang="zh-CN" altLang="en-US" smtClean="0"/>
          </a:p>
        </p:txBody>
      </p:sp>
      <p:sp>
        <p:nvSpPr>
          <p:cNvPr id="104450" name="内容占位符 2"/>
          <p:cNvSpPr>
            <a:spLocks noGrp="1"/>
          </p:cNvSpPr>
          <p:nvPr>
            <p:ph idx="1"/>
          </p:nvPr>
        </p:nvSpPr>
        <p:spPr>
          <a:xfrm>
            <a:off x="474663" y="1284288"/>
            <a:ext cx="9786937" cy="4989512"/>
          </a:xfrm>
        </p:spPr>
        <p:txBody>
          <a:bodyPr/>
          <a:lstStyle/>
          <a:p>
            <a:r>
              <a:rPr lang="en-US" altLang="zh-CN" smtClean="0"/>
              <a:t>Matlab </a:t>
            </a:r>
            <a:r>
              <a:rPr lang="zh-CN" altLang="en-US" smtClean="0"/>
              <a:t>的影像处理工具箱提供了多个函数以返回与构成图像的数据值相关的信息。这</a:t>
            </a:r>
          </a:p>
          <a:p>
            <a:r>
              <a:rPr lang="zh-CN" altLang="en-US" smtClean="0"/>
              <a:t>些函数能够以多种显示返回的图像数据的信息，包括：</a:t>
            </a:r>
          </a:p>
          <a:p>
            <a:r>
              <a:rPr lang="en-US" altLang="zh-CN" smtClean="0"/>
              <a:t>1. </a:t>
            </a:r>
            <a:r>
              <a:rPr lang="zh-CN" altLang="en-US" smtClean="0"/>
              <a:t>选定像素的数据值</a:t>
            </a:r>
            <a:r>
              <a:rPr lang="en-US" altLang="zh-CN" smtClean="0"/>
              <a:t>(pixval </a:t>
            </a:r>
            <a:r>
              <a:rPr lang="zh-CN" altLang="en-US" smtClean="0"/>
              <a:t>函数和</a:t>
            </a:r>
            <a:r>
              <a:rPr lang="en-US" altLang="zh-CN" smtClean="0"/>
              <a:t>impixel </a:t>
            </a:r>
            <a:r>
              <a:rPr lang="zh-CN" altLang="en-US" smtClean="0"/>
              <a:t>函数</a:t>
            </a:r>
            <a:r>
              <a:rPr lang="en-US" altLang="zh-CN" smtClean="0"/>
              <a:t>)</a:t>
            </a:r>
            <a:r>
              <a:rPr lang="zh-CN" altLang="en-US" smtClean="0"/>
              <a:t>。</a:t>
            </a:r>
          </a:p>
          <a:p>
            <a:r>
              <a:rPr lang="zh-CN" altLang="en-US" smtClean="0"/>
              <a:t>影像处理工具箱中包含两个函数可以返回用户指定的图像像素的颜色数据值。</a:t>
            </a:r>
          </a:p>
          <a:p>
            <a:r>
              <a:rPr lang="en-US" altLang="zh-CN" smtClean="0"/>
              <a:t>(a) pixval </a:t>
            </a:r>
            <a:r>
              <a:rPr lang="zh-CN" altLang="en-US" smtClean="0"/>
              <a:t>函数</a:t>
            </a:r>
          </a:p>
          <a:p>
            <a:r>
              <a:rPr lang="zh-CN" altLang="en-US" smtClean="0"/>
              <a:t>当光标在图像上移动时，该函数以交互式的方式显示像素的数据值。另外，该函数还可以显示两个像素之间的距离。</a:t>
            </a:r>
          </a:p>
          <a:p>
            <a:r>
              <a:rPr lang="en-US" altLang="zh-CN" smtClean="0"/>
              <a:t>(b)impixel </a:t>
            </a:r>
            <a:r>
              <a:rPr lang="zh-CN" altLang="en-US" smtClean="0"/>
              <a:t>函数</a:t>
            </a:r>
          </a:p>
          <a:p>
            <a:r>
              <a:rPr lang="en-US" altLang="zh-CN" smtClean="0"/>
              <a:t>impixel </a:t>
            </a:r>
            <a:r>
              <a:rPr lang="zh-CN" altLang="en-US" smtClean="0"/>
              <a:t>函数可以返回选中像素或像素集的数据值。用户可以直接将象素坐标作为该函数输入参数，或者用鼠标选中像素。例如，在下面的例子中，我们首先调用</a:t>
            </a:r>
            <a:r>
              <a:rPr lang="en-US" altLang="zh-CN" smtClean="0"/>
              <a:t>impixel </a:t>
            </a:r>
            <a:r>
              <a:rPr lang="zh-CN" altLang="en-US" smtClean="0"/>
              <a:t>函数，然后在显示的</a:t>
            </a:r>
            <a:r>
              <a:rPr lang="en-US" altLang="zh-CN" smtClean="0"/>
              <a:t>come.tif </a:t>
            </a:r>
            <a:r>
              <a:rPr lang="zh-CN" altLang="en-US" smtClean="0"/>
              <a:t>图像中用鼠标点重</a:t>
            </a:r>
            <a:r>
              <a:rPr lang="en-US" altLang="zh-CN" smtClean="0"/>
              <a:t>(</a:t>
            </a:r>
            <a:r>
              <a:rPr lang="zh-CN" altLang="en-US" smtClean="0"/>
              <a:t>左键选择象素，右键结束</a:t>
            </a:r>
            <a:r>
              <a:rPr lang="en-US" altLang="zh-CN" smtClean="0"/>
              <a:t>)</a:t>
            </a:r>
            <a:r>
              <a:rPr lang="zh-CN" altLang="en-US" smtClean="0"/>
              <a:t>，代码如下：</a:t>
            </a:r>
          </a:p>
          <a:p>
            <a:endParaRPr lang="zh-CN" altLang="en-US"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9263" y="177800"/>
            <a:ext cx="11336337" cy="6210300"/>
          </a:xfrm>
        </p:spPr>
        <p:txBody>
          <a:bodyPr rtlCol="0">
            <a:normAutofit fontScale="92500" lnSpcReduction="10000"/>
          </a:bodyPr>
          <a:lstStyle/>
          <a:p>
            <a:pPr fontAlgn="auto">
              <a:spcAft>
                <a:spcPts val="0"/>
              </a:spcAft>
              <a:buFont typeface="Wingdings 3" charset="2"/>
              <a:buChar char=""/>
              <a:defRPr/>
            </a:pPr>
            <a:r>
              <a:rPr lang="en-US" altLang="zh-CN" dirty="0" err="1">
                <a:solidFill>
                  <a:schemeClr val="tx1">
                    <a:lumMod val="75000"/>
                    <a:lumOff val="25000"/>
                  </a:schemeClr>
                </a:solidFill>
              </a:rPr>
              <a:t>Imshow</a:t>
            </a:r>
            <a:r>
              <a:rPr lang="en-US" altLang="zh-CN" dirty="0">
                <a:solidFill>
                  <a:schemeClr val="tx1">
                    <a:lumMod val="75000"/>
                    <a:lumOff val="25000"/>
                  </a:schemeClr>
                </a:solidFill>
              </a:rPr>
              <a:t> </a:t>
            </a:r>
            <a:r>
              <a:rPr lang="en-US" altLang="zh-CN" dirty="0" err="1">
                <a:solidFill>
                  <a:schemeClr val="tx1">
                    <a:lumMod val="75000"/>
                    <a:lumOff val="25000"/>
                  </a:schemeClr>
                </a:solidFill>
              </a:rPr>
              <a:t>canoe.tif</a:t>
            </a:r>
            <a:endParaRPr lang="en-US" altLang="zh-CN" dirty="0">
              <a:solidFill>
                <a:schemeClr val="tx1">
                  <a:lumMod val="75000"/>
                  <a:lumOff val="25000"/>
                </a:schemeClr>
              </a:solidFill>
            </a:endParaRPr>
          </a:p>
          <a:p>
            <a:pPr fontAlgn="auto">
              <a:spcAft>
                <a:spcPts val="0"/>
              </a:spcAft>
              <a:buFont typeface="Wingdings 3" charset="2"/>
              <a:buChar char=""/>
              <a:defRPr/>
            </a:pPr>
            <a:r>
              <a:rPr lang="en-US" altLang="zh-CN" dirty="0" err="1" smtClean="0">
                <a:solidFill>
                  <a:schemeClr val="tx1">
                    <a:lumMod val="75000"/>
                    <a:lumOff val="25000"/>
                  </a:schemeClr>
                </a:solidFill>
              </a:rPr>
              <a:t>vals</a:t>
            </a:r>
            <a:r>
              <a:rPr lang="en-US" altLang="zh-CN" dirty="0" smtClean="0">
                <a:solidFill>
                  <a:schemeClr val="tx1">
                    <a:lumMod val="75000"/>
                    <a:lumOff val="25000"/>
                  </a:schemeClr>
                </a:solidFill>
              </a:rPr>
              <a:t>=</a:t>
            </a:r>
            <a:r>
              <a:rPr lang="en-US" altLang="zh-CN" dirty="0" err="1" smtClean="0">
                <a:solidFill>
                  <a:schemeClr val="tx1">
                    <a:lumMod val="75000"/>
                    <a:lumOff val="25000"/>
                  </a:schemeClr>
                </a:solidFill>
              </a:rPr>
              <a:t>impixel</a:t>
            </a:r>
            <a:endParaRPr lang="en-US" altLang="zh-CN" dirty="0" smtClean="0">
              <a:solidFill>
                <a:schemeClr val="tx1">
                  <a:lumMod val="75000"/>
                  <a:lumOff val="25000"/>
                </a:schemeClr>
              </a:solidFill>
            </a:endParaRPr>
          </a:p>
          <a:p>
            <a:pPr fontAlgn="auto">
              <a:spcAft>
                <a:spcPts val="0"/>
              </a:spcAft>
              <a:buFont typeface="Wingdings 3" charset="2"/>
              <a:buChar char=""/>
              <a:defRPr/>
            </a:pPr>
            <a:r>
              <a:rPr lang="zh-CN" altLang="en-US" dirty="0" smtClean="0">
                <a:solidFill>
                  <a:schemeClr val="tx1">
                    <a:lumMod val="75000"/>
                    <a:lumOff val="25000"/>
                  </a:schemeClr>
                </a:solidFill>
              </a:rPr>
              <a:t>对于</a:t>
            </a:r>
            <a:r>
              <a:rPr lang="zh-CN" altLang="en-US" dirty="0">
                <a:solidFill>
                  <a:schemeClr val="tx1">
                    <a:lumMod val="75000"/>
                    <a:lumOff val="25000"/>
                  </a:schemeClr>
                </a:solidFill>
              </a:rPr>
              <a:t>索引图像，</a:t>
            </a:r>
            <a:r>
              <a:rPr lang="en-US" altLang="zh-CN" dirty="0" err="1">
                <a:solidFill>
                  <a:schemeClr val="tx1">
                    <a:lumMod val="75000"/>
                    <a:lumOff val="25000"/>
                  </a:schemeClr>
                </a:solidFill>
              </a:rPr>
              <a:t>pixval</a:t>
            </a:r>
            <a:r>
              <a:rPr lang="en-US" altLang="zh-CN" dirty="0">
                <a:solidFill>
                  <a:schemeClr val="tx1">
                    <a:lumMod val="75000"/>
                    <a:lumOff val="25000"/>
                  </a:schemeClr>
                </a:solidFill>
              </a:rPr>
              <a:t> </a:t>
            </a:r>
            <a:r>
              <a:rPr lang="zh-CN" altLang="en-US" dirty="0">
                <a:solidFill>
                  <a:schemeClr val="tx1">
                    <a:lumMod val="75000"/>
                    <a:lumOff val="25000"/>
                  </a:schemeClr>
                </a:solidFill>
              </a:rPr>
              <a:t>函数和</a:t>
            </a:r>
            <a:r>
              <a:rPr lang="en-US" altLang="zh-CN" dirty="0" err="1">
                <a:solidFill>
                  <a:schemeClr val="tx1">
                    <a:lumMod val="75000"/>
                    <a:lumOff val="25000"/>
                  </a:schemeClr>
                </a:solidFill>
              </a:rPr>
              <a:t>impixel</a:t>
            </a:r>
            <a:r>
              <a:rPr lang="en-US" altLang="zh-CN" dirty="0">
                <a:solidFill>
                  <a:schemeClr val="tx1">
                    <a:lumMod val="75000"/>
                    <a:lumOff val="25000"/>
                  </a:schemeClr>
                </a:solidFill>
              </a:rPr>
              <a:t> </a:t>
            </a:r>
            <a:r>
              <a:rPr lang="zh-CN" altLang="en-US" dirty="0">
                <a:solidFill>
                  <a:schemeClr val="tx1">
                    <a:lumMod val="75000"/>
                    <a:lumOff val="25000"/>
                  </a:schemeClr>
                </a:solidFill>
              </a:rPr>
              <a:t>函数都将其显示为存储在颜色映像表中，但注意是</a:t>
            </a:r>
            <a:r>
              <a:rPr lang="en-US" altLang="zh-CN" dirty="0">
                <a:solidFill>
                  <a:schemeClr val="tx1">
                    <a:lumMod val="75000"/>
                    <a:lumOff val="25000"/>
                  </a:schemeClr>
                </a:solidFill>
              </a:rPr>
              <a:t>RGB </a:t>
            </a:r>
            <a:r>
              <a:rPr lang="zh-CN" altLang="en-US" dirty="0">
                <a:solidFill>
                  <a:schemeClr val="tx1">
                    <a:lumMod val="75000"/>
                    <a:lumOff val="25000"/>
                  </a:schemeClr>
                </a:solidFill>
              </a:rPr>
              <a:t>值而不是索引值。</a:t>
            </a:r>
          </a:p>
          <a:p>
            <a:pPr fontAlgn="auto">
              <a:spcAft>
                <a:spcPts val="0"/>
              </a:spcAft>
              <a:buFont typeface="Wingdings 3" charset="2"/>
              <a:buChar char=""/>
              <a:defRPr/>
            </a:pPr>
            <a:r>
              <a:rPr lang="en-US" altLang="zh-CN" dirty="0">
                <a:solidFill>
                  <a:schemeClr val="tx1">
                    <a:lumMod val="75000"/>
                    <a:lumOff val="25000"/>
                  </a:schemeClr>
                </a:solidFill>
              </a:rPr>
              <a:t>2</a:t>
            </a:r>
            <a:r>
              <a:rPr lang="zh-CN" altLang="en-US" dirty="0">
                <a:solidFill>
                  <a:schemeClr val="tx1">
                    <a:lumMod val="75000"/>
                    <a:lumOff val="25000"/>
                  </a:schemeClr>
                </a:solidFill>
              </a:rPr>
              <a:t>．强度描述图</a:t>
            </a:r>
          </a:p>
          <a:p>
            <a:pPr fontAlgn="auto">
              <a:spcAft>
                <a:spcPts val="0"/>
              </a:spcAft>
              <a:buFont typeface="Wingdings 3" charset="2"/>
              <a:buChar char=""/>
              <a:defRPr/>
            </a:pPr>
            <a:r>
              <a:rPr lang="en-US" altLang="zh-CN" dirty="0" err="1">
                <a:solidFill>
                  <a:schemeClr val="tx1">
                    <a:lumMod val="75000"/>
                    <a:lumOff val="25000"/>
                  </a:schemeClr>
                </a:solidFill>
              </a:rPr>
              <a:t>Matlab</a:t>
            </a:r>
            <a:r>
              <a:rPr lang="en-US" altLang="zh-CN" dirty="0">
                <a:solidFill>
                  <a:schemeClr val="tx1">
                    <a:lumMod val="75000"/>
                    <a:lumOff val="25000"/>
                  </a:schemeClr>
                </a:solidFill>
              </a:rPr>
              <a:t> </a:t>
            </a:r>
            <a:r>
              <a:rPr lang="zh-CN" altLang="en-US" dirty="0">
                <a:solidFill>
                  <a:schemeClr val="tx1">
                    <a:lumMod val="75000"/>
                    <a:lumOff val="25000"/>
                  </a:schemeClr>
                </a:solidFill>
              </a:rPr>
              <a:t>影像处理工具箱中提供的</a:t>
            </a:r>
            <a:r>
              <a:rPr lang="en-US" altLang="zh-CN" dirty="0" err="1">
                <a:solidFill>
                  <a:schemeClr val="tx1">
                    <a:lumMod val="75000"/>
                    <a:lumOff val="25000"/>
                  </a:schemeClr>
                </a:solidFill>
              </a:rPr>
              <a:t>improfile</a:t>
            </a:r>
            <a:r>
              <a:rPr lang="en-US" altLang="zh-CN" dirty="0">
                <a:solidFill>
                  <a:schemeClr val="tx1">
                    <a:lumMod val="75000"/>
                    <a:lumOff val="25000"/>
                  </a:schemeClr>
                </a:solidFill>
              </a:rPr>
              <a:t> </a:t>
            </a:r>
            <a:r>
              <a:rPr lang="zh-CN" altLang="en-US" dirty="0">
                <a:solidFill>
                  <a:schemeClr val="tx1">
                    <a:lumMod val="75000"/>
                    <a:lumOff val="25000"/>
                  </a:schemeClr>
                </a:solidFill>
              </a:rPr>
              <a:t>函数用于沿着图像中一条直线段或直线路</a:t>
            </a:r>
          </a:p>
          <a:p>
            <a:pPr fontAlgn="auto">
              <a:spcAft>
                <a:spcPts val="0"/>
              </a:spcAft>
              <a:buFont typeface="Wingdings 3" charset="2"/>
              <a:buChar char=""/>
              <a:defRPr/>
            </a:pPr>
            <a:r>
              <a:rPr lang="zh-CN" altLang="en-US" dirty="0">
                <a:solidFill>
                  <a:schemeClr val="tx1">
                    <a:lumMod val="75000"/>
                    <a:lumOff val="25000"/>
                  </a:schemeClr>
                </a:solidFill>
              </a:rPr>
              <a:t>经路径计算并绘制其强度</a:t>
            </a:r>
            <a:r>
              <a:rPr lang="en-US" altLang="zh-CN" dirty="0">
                <a:solidFill>
                  <a:schemeClr val="tx1">
                    <a:lumMod val="75000"/>
                    <a:lumOff val="25000"/>
                  </a:schemeClr>
                </a:solidFill>
              </a:rPr>
              <a:t>(</a:t>
            </a:r>
            <a:r>
              <a:rPr lang="zh-CN" altLang="en-US" dirty="0">
                <a:solidFill>
                  <a:schemeClr val="tx1">
                    <a:lumMod val="75000"/>
                    <a:lumOff val="25000"/>
                  </a:schemeClr>
                </a:solidFill>
              </a:rPr>
              <a:t>灰度</a:t>
            </a:r>
            <a:r>
              <a:rPr lang="en-US" altLang="zh-CN" dirty="0">
                <a:solidFill>
                  <a:schemeClr val="tx1">
                    <a:lumMod val="75000"/>
                    <a:lumOff val="25000"/>
                  </a:schemeClr>
                </a:solidFill>
              </a:rPr>
              <a:t>)</a:t>
            </a:r>
            <a:r>
              <a:rPr lang="zh-CN" altLang="en-US" dirty="0">
                <a:solidFill>
                  <a:schemeClr val="tx1">
                    <a:lumMod val="75000"/>
                    <a:lumOff val="25000"/>
                  </a:schemeClr>
                </a:solidFill>
              </a:rPr>
              <a:t>值。如下面的代码：</a:t>
            </a:r>
          </a:p>
          <a:p>
            <a:pPr fontAlgn="auto">
              <a:spcAft>
                <a:spcPts val="0"/>
              </a:spcAft>
              <a:buFont typeface="Wingdings 3" charset="2"/>
              <a:buChar char=""/>
              <a:defRPr/>
            </a:pPr>
            <a:r>
              <a:rPr lang="en-US" altLang="zh-CN" dirty="0" err="1">
                <a:solidFill>
                  <a:schemeClr val="tx1">
                    <a:lumMod val="75000"/>
                    <a:lumOff val="25000"/>
                  </a:schemeClr>
                </a:solidFill>
              </a:rPr>
              <a:t>imshow</a:t>
            </a:r>
            <a:r>
              <a:rPr lang="en-US" altLang="zh-CN" dirty="0">
                <a:solidFill>
                  <a:schemeClr val="tx1">
                    <a:lumMod val="75000"/>
                    <a:lumOff val="25000"/>
                  </a:schemeClr>
                </a:solidFill>
              </a:rPr>
              <a:t> debye1.tif</a:t>
            </a:r>
          </a:p>
          <a:p>
            <a:pPr fontAlgn="auto">
              <a:spcAft>
                <a:spcPts val="0"/>
              </a:spcAft>
              <a:buFont typeface="Wingdings 3" charset="2"/>
              <a:buChar char=""/>
              <a:defRPr/>
            </a:pPr>
            <a:r>
              <a:rPr lang="en-US" altLang="zh-CN" dirty="0" err="1" smtClean="0">
                <a:solidFill>
                  <a:schemeClr val="tx1">
                    <a:lumMod val="75000"/>
                    <a:lumOff val="25000"/>
                  </a:schemeClr>
                </a:solidFill>
              </a:rPr>
              <a:t>Improfile</a:t>
            </a: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3</a:t>
            </a:r>
            <a:r>
              <a:rPr lang="zh-CN" altLang="en-US" dirty="0">
                <a:solidFill>
                  <a:schemeClr val="tx1">
                    <a:lumMod val="75000"/>
                    <a:lumOff val="25000"/>
                  </a:schemeClr>
                </a:solidFill>
              </a:rPr>
              <a:t>．图像轮廓图</a:t>
            </a:r>
          </a:p>
          <a:p>
            <a:pPr fontAlgn="auto">
              <a:spcAft>
                <a:spcPts val="0"/>
              </a:spcAft>
              <a:buFont typeface="Wingdings 3" charset="2"/>
              <a:buChar char=""/>
              <a:defRPr/>
            </a:pPr>
            <a:r>
              <a:rPr lang="zh-CN" altLang="en-US" dirty="0">
                <a:solidFill>
                  <a:schemeClr val="tx1">
                    <a:lumMod val="75000"/>
                    <a:lumOff val="25000"/>
                  </a:schemeClr>
                </a:solidFill>
              </a:rPr>
              <a:t>我们可以利用</a:t>
            </a:r>
            <a:r>
              <a:rPr lang="en-US" altLang="zh-CN" dirty="0" err="1">
                <a:solidFill>
                  <a:schemeClr val="tx1">
                    <a:lumMod val="75000"/>
                    <a:lumOff val="25000"/>
                  </a:schemeClr>
                </a:solidFill>
              </a:rPr>
              <a:t>Matlab</a:t>
            </a:r>
            <a:r>
              <a:rPr lang="en-US" altLang="zh-CN" dirty="0">
                <a:solidFill>
                  <a:schemeClr val="tx1">
                    <a:lumMod val="75000"/>
                    <a:lumOff val="25000"/>
                  </a:schemeClr>
                </a:solidFill>
              </a:rPr>
              <a:t> </a:t>
            </a:r>
            <a:r>
              <a:rPr lang="zh-CN" altLang="en-US" dirty="0">
                <a:solidFill>
                  <a:schemeClr val="tx1">
                    <a:lumMod val="75000"/>
                    <a:lumOff val="25000"/>
                  </a:schemeClr>
                </a:solidFill>
              </a:rPr>
              <a:t>影像处理工具箱中的</a:t>
            </a:r>
            <a:r>
              <a:rPr lang="en-US" altLang="zh-CN" dirty="0" err="1">
                <a:solidFill>
                  <a:schemeClr val="tx1">
                    <a:lumMod val="75000"/>
                    <a:lumOff val="25000"/>
                  </a:schemeClr>
                </a:solidFill>
              </a:rPr>
              <a:t>imcontour</a:t>
            </a:r>
            <a:r>
              <a:rPr lang="en-US" altLang="zh-CN" dirty="0">
                <a:solidFill>
                  <a:schemeClr val="tx1">
                    <a:lumMod val="75000"/>
                    <a:lumOff val="25000"/>
                  </a:schemeClr>
                </a:solidFill>
              </a:rPr>
              <a:t> </a:t>
            </a:r>
            <a:r>
              <a:rPr lang="zh-CN" altLang="en-US" dirty="0">
                <a:solidFill>
                  <a:schemeClr val="tx1">
                    <a:lumMod val="75000"/>
                    <a:lumOff val="25000"/>
                  </a:schemeClr>
                </a:solidFill>
              </a:rPr>
              <a:t>的数来显示灰度图小数据的轮廓图。该函数类似</a:t>
            </a:r>
            <a:r>
              <a:rPr lang="en-US" altLang="zh-CN" dirty="0">
                <a:solidFill>
                  <a:schemeClr val="tx1">
                    <a:lumMod val="75000"/>
                    <a:lumOff val="25000"/>
                  </a:schemeClr>
                </a:solidFill>
              </a:rPr>
              <a:t>contour </a:t>
            </a:r>
            <a:r>
              <a:rPr lang="zh-CN" altLang="en-US" dirty="0">
                <a:solidFill>
                  <a:schemeClr val="tx1">
                    <a:lumMod val="75000"/>
                    <a:lumOff val="25000"/>
                  </a:schemeClr>
                </a:solidFill>
              </a:rPr>
              <a:t>函数，</a:t>
            </a:r>
            <a:r>
              <a:rPr lang="en-US" altLang="zh-CN" dirty="0">
                <a:solidFill>
                  <a:schemeClr val="tx1">
                    <a:lumMod val="75000"/>
                    <a:lumOff val="25000"/>
                  </a:schemeClr>
                </a:solidFill>
              </a:rPr>
              <a:t>J</a:t>
            </a:r>
            <a:r>
              <a:rPr lang="zh-CN" altLang="en-US" dirty="0">
                <a:solidFill>
                  <a:schemeClr val="tx1">
                    <a:lumMod val="75000"/>
                    <a:lumOff val="25000"/>
                  </a:schemeClr>
                </a:solidFill>
              </a:rPr>
              <a:t>；过较</a:t>
            </a:r>
            <a:r>
              <a:rPr lang="en-US" altLang="zh-CN" dirty="0">
                <a:solidFill>
                  <a:schemeClr val="tx1">
                    <a:lumMod val="75000"/>
                    <a:lumOff val="25000"/>
                  </a:schemeClr>
                </a:solidFill>
              </a:rPr>
              <a:t>contour </a:t>
            </a:r>
            <a:r>
              <a:rPr lang="zh-CN" altLang="en-US" dirty="0">
                <a:solidFill>
                  <a:schemeClr val="tx1">
                    <a:lumMod val="75000"/>
                    <a:lumOff val="25000"/>
                  </a:schemeClr>
                </a:solidFill>
              </a:rPr>
              <a:t>函数来说，功能更全。它能够白动设置坐标轴对象，从而使得其方向和纵横比能够与要显示的图形相匹配。下面的例子显示一个大米堆的灰度图及其该灰度图像数据的轮廓图。代码如下</a:t>
            </a:r>
          </a:p>
          <a:p>
            <a:pPr fontAlgn="auto">
              <a:spcAft>
                <a:spcPts val="0"/>
              </a:spcAft>
              <a:buFont typeface="Wingdings 3" charset="2"/>
              <a:buChar char=""/>
              <a:defRPr/>
            </a:pPr>
            <a:r>
              <a:rPr lang="en-US" altLang="zh-CN" dirty="0">
                <a:solidFill>
                  <a:schemeClr val="tx1">
                    <a:lumMod val="75000"/>
                    <a:lumOff val="25000"/>
                  </a:schemeClr>
                </a:solidFill>
              </a:rPr>
              <a:t>I=</a:t>
            </a:r>
            <a:r>
              <a:rPr lang="en-US" altLang="zh-CN" dirty="0" err="1">
                <a:solidFill>
                  <a:schemeClr val="tx1">
                    <a:lumMod val="75000"/>
                    <a:lumOff val="25000"/>
                  </a:schemeClr>
                </a:solidFill>
              </a:rPr>
              <a:t>imread</a:t>
            </a:r>
            <a:r>
              <a:rPr lang="en-US" altLang="zh-CN" dirty="0">
                <a:solidFill>
                  <a:schemeClr val="tx1">
                    <a:lumMod val="75000"/>
                    <a:lumOff val="25000"/>
                  </a:schemeClr>
                </a:solidFill>
              </a:rPr>
              <a:t>('</a:t>
            </a:r>
            <a:r>
              <a:rPr lang="en-US" altLang="zh-CN" dirty="0" err="1">
                <a:solidFill>
                  <a:schemeClr val="tx1">
                    <a:lumMod val="75000"/>
                    <a:lumOff val="25000"/>
                  </a:schemeClr>
                </a:solidFill>
              </a:rPr>
              <a:t>rice.tif</a:t>
            </a:r>
            <a:r>
              <a:rPr lang="en-US" altLang="zh-CN" dirty="0">
                <a:solidFill>
                  <a:schemeClr val="tx1">
                    <a:lumMod val="75000"/>
                    <a:lumOff val="25000"/>
                  </a:schemeClr>
                </a:solidFill>
              </a:rPr>
              <a:t>');</a:t>
            </a:r>
          </a:p>
          <a:p>
            <a:pPr fontAlgn="auto">
              <a:spcAft>
                <a:spcPts val="0"/>
              </a:spcAft>
              <a:buFont typeface="Wingdings 3" charset="2"/>
              <a:buChar char=""/>
              <a:defRPr/>
            </a:pPr>
            <a:r>
              <a:rPr lang="en-US" altLang="zh-CN" dirty="0">
                <a:solidFill>
                  <a:schemeClr val="tx1">
                    <a:lumMod val="75000"/>
                    <a:lumOff val="25000"/>
                  </a:schemeClr>
                </a:solidFill>
              </a:rPr>
              <a:t>subplot(221)</a:t>
            </a:r>
          </a:p>
          <a:p>
            <a:pPr fontAlgn="auto">
              <a:spcAft>
                <a:spcPts val="0"/>
              </a:spcAft>
              <a:buFont typeface="Wingdings 3" charset="2"/>
              <a:buChar char=""/>
              <a:defRPr/>
            </a:pPr>
            <a:r>
              <a:rPr lang="en-US" altLang="zh-CN" dirty="0" err="1">
                <a:solidFill>
                  <a:schemeClr val="tx1">
                    <a:lumMod val="75000"/>
                    <a:lumOff val="25000"/>
                  </a:schemeClr>
                </a:solidFill>
              </a:rPr>
              <a:t>imshow</a:t>
            </a:r>
            <a:r>
              <a:rPr lang="en-US" altLang="zh-CN" dirty="0">
                <a:solidFill>
                  <a:schemeClr val="tx1">
                    <a:lumMod val="75000"/>
                    <a:lumOff val="25000"/>
                  </a:schemeClr>
                </a:solidFill>
              </a:rPr>
              <a:t>(I)</a:t>
            </a:r>
          </a:p>
          <a:p>
            <a:pPr fontAlgn="auto">
              <a:spcAft>
                <a:spcPts val="0"/>
              </a:spcAft>
              <a:buFont typeface="Wingdings 3" charset="2"/>
              <a:buChar char=""/>
              <a:defRPr/>
            </a:pPr>
            <a:r>
              <a:rPr lang="en-US" altLang="zh-CN" dirty="0">
                <a:solidFill>
                  <a:schemeClr val="tx1">
                    <a:lumMod val="75000"/>
                    <a:lumOff val="25000"/>
                  </a:schemeClr>
                </a:solidFill>
              </a:rPr>
              <a:t>subplot(222)</a:t>
            </a:r>
          </a:p>
          <a:p>
            <a:pPr fontAlgn="auto">
              <a:spcAft>
                <a:spcPts val="0"/>
              </a:spcAft>
              <a:buFont typeface="Wingdings 3" charset="2"/>
              <a:buChar char=""/>
              <a:defRPr/>
            </a:pPr>
            <a:r>
              <a:rPr lang="en-US" altLang="zh-CN" dirty="0" err="1">
                <a:solidFill>
                  <a:schemeClr val="tx1">
                    <a:lumMod val="75000"/>
                    <a:lumOff val="25000"/>
                  </a:schemeClr>
                </a:solidFill>
              </a:rPr>
              <a:t>imcontour</a:t>
            </a:r>
            <a:r>
              <a:rPr lang="en-US" altLang="zh-CN" dirty="0">
                <a:solidFill>
                  <a:schemeClr val="tx1">
                    <a:lumMod val="75000"/>
                    <a:lumOff val="25000"/>
                  </a:schemeClr>
                </a:solidFill>
              </a:rPr>
              <a:t>(I)</a:t>
            </a: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r>
              <a:rPr lang="en-US" altLang="zh-CN" smtClean="0"/>
              <a:t>4.1.3 logspace</a:t>
            </a:r>
            <a:r>
              <a:rPr lang="zh-CN" altLang="en-US" smtClean="0"/>
              <a:t>函数</a:t>
            </a:r>
          </a:p>
        </p:txBody>
      </p:sp>
      <p:sp>
        <p:nvSpPr>
          <p:cNvPr id="26626" name="内容占位符 2"/>
          <p:cNvSpPr>
            <a:spLocks noGrp="1"/>
          </p:cNvSpPr>
          <p:nvPr>
            <p:ph idx="1"/>
          </p:nvPr>
        </p:nvSpPr>
        <p:spPr/>
        <p:txBody>
          <a:bodyPr/>
          <a:lstStyle/>
          <a:p>
            <a:endParaRPr lang="zh-CN" altLang="en-US" smtClean="0"/>
          </a:p>
          <a:p>
            <a:r>
              <a:rPr lang="en-US" altLang="zh-CN" smtClean="0"/>
              <a:t>MATLAB</a:t>
            </a:r>
            <a:r>
              <a:rPr lang="zh-CN" altLang="en-US" smtClean="0"/>
              <a:t>还提供了一个实用的函数：</a:t>
            </a:r>
            <a:r>
              <a:rPr lang="en-US" altLang="zh-CN" smtClean="0"/>
              <a:t>logspace( )</a:t>
            </a:r>
            <a:r>
              <a:rPr lang="zh-CN" altLang="en-US" smtClean="0"/>
              <a:t>函数，可按对数等间距地分布来产生一个向量，其调用格式为：</a:t>
            </a:r>
          </a:p>
          <a:p>
            <a:r>
              <a:rPr lang="en-US" altLang="zh-CN" smtClean="0"/>
              <a:t>x=logspace(x1,x2,n)</a:t>
            </a:r>
          </a:p>
          <a:p>
            <a:r>
              <a:rPr lang="zh-CN" altLang="en-US" smtClean="0"/>
              <a:t>这里，</a:t>
            </a:r>
            <a:r>
              <a:rPr lang="en-US" altLang="zh-CN" smtClean="0"/>
              <a:t>x1</a:t>
            </a:r>
            <a:r>
              <a:rPr lang="zh-CN" altLang="en-US" smtClean="0"/>
              <a:t>表示向量的起点；</a:t>
            </a:r>
            <a:r>
              <a:rPr lang="en-US" altLang="zh-CN" smtClean="0"/>
              <a:t>x2</a:t>
            </a:r>
            <a:r>
              <a:rPr lang="zh-CN" altLang="en-US" smtClean="0"/>
              <a:t>表示向量的终点；</a:t>
            </a:r>
            <a:r>
              <a:rPr lang="en-US" altLang="zh-CN" smtClean="0"/>
              <a:t>n</a:t>
            </a:r>
            <a:r>
              <a:rPr lang="zh-CN" altLang="en-US" smtClean="0"/>
              <a:t>表示需要产生向量点的个数</a:t>
            </a:r>
            <a:r>
              <a:rPr lang="en-US" altLang="zh-CN" smtClean="0"/>
              <a:t>(</a:t>
            </a:r>
            <a:r>
              <a:rPr lang="zh-CN" altLang="en-US" smtClean="0"/>
              <a:t>一般可以不给出，采用默认值</a:t>
            </a:r>
            <a:r>
              <a:rPr lang="en-US" altLang="zh-CN" smtClean="0"/>
              <a:t>50)</a:t>
            </a:r>
            <a:r>
              <a:rPr lang="zh-CN" altLang="en-US" smtClean="0"/>
              <a:t>。在控制系统分析中一般采用这种方法来构成频率向量</a:t>
            </a:r>
            <a:r>
              <a:rPr lang="en-US" altLang="zh-CN" smtClean="0"/>
              <a:t>w</a:t>
            </a:r>
            <a:r>
              <a:rPr lang="zh-CN" altLang="en-US" smtClean="0"/>
              <a:t>。关于它的应用后面还要讲到。</a:t>
            </a:r>
          </a:p>
          <a:p>
            <a:endParaRPr lang="zh-CN" alt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a:spLocks noGrp="1"/>
          </p:cNvSpPr>
          <p:nvPr>
            <p:ph type="title"/>
          </p:nvPr>
        </p:nvSpPr>
        <p:spPr/>
        <p:txBody>
          <a:bodyPr/>
          <a:lstStyle/>
          <a:p>
            <a:r>
              <a:rPr lang="en-US" altLang="zh-CN" smtClean="0"/>
              <a:t>4.7.2 MATLAB</a:t>
            </a:r>
            <a:r>
              <a:rPr lang="zh-CN" altLang="en-US" smtClean="0"/>
              <a:t>图像处理工具箱</a:t>
            </a:r>
            <a:br>
              <a:rPr lang="zh-CN" altLang="en-US" smtClean="0"/>
            </a:br>
            <a:endParaRPr lang="zh-CN" altLang="en-US" smtClean="0"/>
          </a:p>
        </p:txBody>
      </p:sp>
      <p:sp>
        <p:nvSpPr>
          <p:cNvPr id="106498" name="内容占位符 2"/>
          <p:cNvSpPr>
            <a:spLocks noGrp="1"/>
          </p:cNvSpPr>
          <p:nvPr>
            <p:ph idx="1"/>
          </p:nvPr>
        </p:nvSpPr>
        <p:spPr/>
        <p:txBody>
          <a:bodyPr/>
          <a:lstStyle/>
          <a:p>
            <a:r>
              <a:rPr lang="en-US" altLang="zh-CN" smtClean="0"/>
              <a:t>Image Processing Toolbox(</a:t>
            </a:r>
            <a:r>
              <a:rPr lang="zh-CN" altLang="en-US" smtClean="0"/>
              <a:t>图像处理工具箱</a:t>
            </a:r>
            <a:r>
              <a:rPr lang="en-US" altLang="zh-CN" smtClean="0"/>
              <a:t>)</a:t>
            </a:r>
            <a:r>
              <a:rPr lang="zh-CN" altLang="en-US" smtClean="0"/>
              <a:t>提供一套全方位的参照标准算法和图形工具，用于进行图像处理、分析、可视化和算法开发。可进行图像增强、图像去模糊、特征检测、降噪、图像分割、空间转换和图像配准。该工具箱中的许多功能支持多线程，可发挥多核和多处理器计算机的性能。图像处理工具箱支持多种多样的图像类型，包括高动态范围、千兆像素分辨率、</a:t>
            </a:r>
            <a:r>
              <a:rPr lang="en-US" altLang="zh-CN" smtClean="0"/>
              <a:t>ICC </a:t>
            </a:r>
            <a:r>
              <a:rPr lang="zh-CN" altLang="en-US" smtClean="0"/>
              <a:t>兼容色彩和断层扫描图像。图形工具可用于探索图像、检查像素区域、调节对比度、创建轮廓或柱状图以及操作感兴趣区域 </a:t>
            </a:r>
            <a:r>
              <a:rPr lang="en-US" altLang="zh-CN" smtClean="0"/>
              <a:t>(ROI)</a:t>
            </a:r>
            <a:r>
              <a:rPr lang="zh-CN" altLang="en-US" smtClean="0"/>
              <a:t>。工具箱算法可用于还原退化的图像、检查和测量特征、分析形状和纹理并调节图像的色彩平衡。下面是把工具箱中的函数、函数功能和语法详细介绍给大家。</a:t>
            </a:r>
          </a:p>
          <a:p>
            <a:endParaRPr lang="zh-CN" altLang="en-US"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50863" y="830263"/>
          <a:ext cx="10536237" cy="5761037"/>
        </p:xfrm>
        <a:graphic>
          <a:graphicData uri="http://schemas.openxmlformats.org/drawingml/2006/table">
            <a:tbl>
              <a:tblPr>
                <a:tableStyleId>{5C22544A-7EE6-4342-B048-85BDC9FD1C3A}</a:tableStyleId>
              </a:tblPr>
              <a:tblGrid>
                <a:gridCol w="2247843"/>
                <a:gridCol w="3231275"/>
                <a:gridCol w="5057648"/>
              </a:tblGrid>
              <a:tr h="0">
                <a:tc>
                  <a:txBody>
                    <a:bodyPr/>
                    <a:lstStyle/>
                    <a:p>
                      <a:pPr algn="ctr">
                        <a:spcAft>
                          <a:spcPts val="0"/>
                        </a:spcAft>
                      </a:pPr>
                      <a:r>
                        <a:rPr lang="zh-CN" sz="1800" kern="100" dirty="0" smtClean="0">
                          <a:effectLst/>
                        </a:rPr>
                        <a:t>函数</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smtClean="0">
                          <a:effectLst/>
                        </a:rPr>
                        <a:t>功能</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smtClean="0">
                          <a:effectLst/>
                        </a:rPr>
                        <a:t>语法</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0">
                <a:tc>
                  <a:txBody>
                    <a:bodyPr/>
                    <a:lstStyle/>
                    <a:p>
                      <a:pPr algn="ctr">
                        <a:spcAft>
                          <a:spcPts val="0"/>
                        </a:spcAft>
                      </a:pPr>
                      <a:r>
                        <a:rPr lang="en-US" sz="1800" kern="100" smtClean="0">
                          <a:effectLst/>
                        </a:rPr>
                        <a:t>colorbar</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smtClean="0">
                          <a:effectLst/>
                        </a:rPr>
                        <a:t>显示颜色条</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smtClean="0">
                          <a:effectLst/>
                        </a:rPr>
                        <a:t>colorbar</a:t>
                      </a:r>
                      <a:endParaRPr lang="zh-CN" sz="1800" kern="100" smtClean="0">
                        <a:effectLst/>
                      </a:endParaRPr>
                    </a:p>
                    <a:p>
                      <a:pPr algn="just">
                        <a:spcAft>
                          <a:spcPts val="0"/>
                        </a:spcAft>
                      </a:pPr>
                      <a:r>
                        <a:rPr lang="en-US" sz="1800" kern="100" smtClean="0">
                          <a:effectLst/>
                        </a:rPr>
                        <a:t>colorbar(...,'peer',axes_handle)</a:t>
                      </a:r>
                      <a:endParaRPr lang="zh-CN" sz="1800" kern="100" smtClean="0">
                        <a:effectLst/>
                      </a:endParaRPr>
                    </a:p>
                    <a:p>
                      <a:pPr algn="just">
                        <a:spcAft>
                          <a:spcPts val="0"/>
                        </a:spcAft>
                      </a:pPr>
                      <a:r>
                        <a:rPr lang="en-US" sz="1800" kern="100" smtClean="0">
                          <a:effectLst/>
                        </a:rPr>
                        <a:t>colorbar(axes_handle)</a:t>
                      </a:r>
                      <a:endParaRPr lang="zh-CN" sz="1800" kern="100" smtClean="0">
                        <a:effectLst/>
                      </a:endParaRPr>
                    </a:p>
                    <a:p>
                      <a:pPr algn="just">
                        <a:spcAft>
                          <a:spcPts val="0"/>
                        </a:spcAft>
                      </a:pPr>
                      <a:r>
                        <a:rPr lang="en-US" sz="1800" kern="100" smtClean="0">
                          <a:effectLst/>
                        </a:rPr>
                        <a:t>colorbar('location')</a:t>
                      </a:r>
                      <a:endParaRPr lang="zh-CN" sz="1800" kern="100" smtClean="0">
                        <a:effectLst/>
                      </a:endParaRPr>
                    </a:p>
                    <a:p>
                      <a:pPr algn="just">
                        <a:spcAft>
                          <a:spcPts val="0"/>
                        </a:spcAft>
                      </a:pPr>
                      <a:r>
                        <a:rPr lang="en-US" sz="1800" kern="100" smtClean="0">
                          <a:effectLst/>
                        </a:rPr>
                        <a:t>colorbar(...,'PropertyName',propertyvalue)</a:t>
                      </a:r>
                      <a:endParaRPr lang="zh-CN" sz="1800" kern="100" smtClean="0">
                        <a:effectLst/>
                      </a:endParaRPr>
                    </a:p>
                    <a:p>
                      <a:pPr algn="just">
                        <a:spcAft>
                          <a:spcPts val="0"/>
                        </a:spcAft>
                      </a:pPr>
                      <a:r>
                        <a:rPr lang="en-US" sz="1800" kern="100" smtClean="0">
                          <a:effectLst/>
                        </a:rPr>
                        <a:t>cbar_axes = colorbar(...)</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ctr">
                        <a:spcAft>
                          <a:spcPts val="0"/>
                        </a:spcAft>
                      </a:pPr>
                      <a:r>
                        <a:rPr lang="en-US" sz="1800" kern="100" smtClean="0">
                          <a:effectLst/>
                        </a:rPr>
                        <a:t>getimage</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smtClean="0">
                          <a:effectLst/>
                        </a:rPr>
                        <a:t>从坐标轴取得图像数据</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dirty="0" smtClean="0">
                          <a:effectLst/>
                        </a:rPr>
                        <a:t>A = </a:t>
                      </a:r>
                      <a:r>
                        <a:rPr lang="en-US" sz="1800" kern="100" dirty="0" err="1" smtClean="0">
                          <a:effectLst/>
                        </a:rPr>
                        <a:t>getimage</a:t>
                      </a:r>
                      <a:r>
                        <a:rPr lang="en-US" sz="1800" kern="100" dirty="0" smtClean="0">
                          <a:effectLst/>
                        </a:rPr>
                        <a:t>(h)</a:t>
                      </a:r>
                      <a:endParaRPr lang="zh-CN" sz="1800" kern="100" dirty="0" smtClean="0">
                        <a:effectLst/>
                      </a:endParaRPr>
                    </a:p>
                    <a:p>
                      <a:pPr algn="just">
                        <a:spcAft>
                          <a:spcPts val="0"/>
                        </a:spcAft>
                      </a:pPr>
                      <a:r>
                        <a:rPr lang="en-US" sz="1800" kern="100" dirty="0" smtClean="0">
                          <a:effectLst/>
                        </a:rPr>
                        <a:t>[</a:t>
                      </a:r>
                      <a:r>
                        <a:rPr lang="en-US" sz="1800" kern="100" dirty="0" err="1" smtClean="0">
                          <a:effectLst/>
                        </a:rPr>
                        <a:t>x,y,A</a:t>
                      </a:r>
                      <a:r>
                        <a:rPr lang="en-US" sz="1800" kern="100" dirty="0" smtClean="0">
                          <a:effectLst/>
                        </a:rPr>
                        <a:t>] = </a:t>
                      </a:r>
                      <a:r>
                        <a:rPr lang="en-US" sz="1800" kern="100" dirty="0" err="1" smtClean="0">
                          <a:effectLst/>
                        </a:rPr>
                        <a:t>getimage</a:t>
                      </a:r>
                      <a:r>
                        <a:rPr lang="en-US" sz="1800" kern="100" dirty="0" smtClean="0">
                          <a:effectLst/>
                        </a:rPr>
                        <a:t>(h)</a:t>
                      </a:r>
                      <a:endParaRPr lang="zh-CN" sz="1800" kern="100" dirty="0" smtClean="0">
                        <a:effectLst/>
                      </a:endParaRPr>
                    </a:p>
                    <a:p>
                      <a:pPr algn="just">
                        <a:spcAft>
                          <a:spcPts val="0"/>
                        </a:spcAft>
                      </a:pPr>
                      <a:r>
                        <a:rPr lang="en-US" sz="1800" kern="100" dirty="0" smtClean="0">
                          <a:effectLst/>
                        </a:rPr>
                        <a:t>[...,</a:t>
                      </a:r>
                      <a:r>
                        <a:rPr lang="en-US" sz="1800" kern="100" dirty="0" err="1" smtClean="0">
                          <a:effectLst/>
                        </a:rPr>
                        <a:t>A,flag</a:t>
                      </a:r>
                      <a:r>
                        <a:rPr lang="en-US" sz="1800" kern="100" dirty="0" smtClean="0">
                          <a:effectLst/>
                        </a:rPr>
                        <a:t>] = </a:t>
                      </a:r>
                      <a:r>
                        <a:rPr lang="en-US" sz="1800" kern="100" dirty="0" err="1" smtClean="0">
                          <a:effectLst/>
                        </a:rPr>
                        <a:t>getimage</a:t>
                      </a:r>
                      <a:r>
                        <a:rPr lang="en-US" sz="1800" kern="100" dirty="0" smtClean="0">
                          <a:effectLst/>
                        </a:rPr>
                        <a:t>(h)</a:t>
                      </a:r>
                      <a:endParaRPr lang="zh-CN" sz="1800" kern="100" dirty="0" smtClean="0">
                        <a:effectLst/>
                      </a:endParaRPr>
                    </a:p>
                    <a:p>
                      <a:pPr algn="just">
                        <a:spcAft>
                          <a:spcPts val="0"/>
                        </a:spcAft>
                      </a:pPr>
                      <a:r>
                        <a:rPr lang="en-US" sz="1800" kern="100" dirty="0" smtClean="0">
                          <a:effectLst/>
                        </a:rPr>
                        <a:t>[...] = </a:t>
                      </a:r>
                      <a:r>
                        <a:rPr lang="en-US" sz="1800" kern="100" dirty="0" err="1" smtClean="0">
                          <a:effectLst/>
                        </a:rPr>
                        <a:t>getimage</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ctr">
                        <a:spcAft>
                          <a:spcPts val="0"/>
                        </a:spcAft>
                      </a:pPr>
                      <a:r>
                        <a:rPr lang="en-US" sz="1800" kern="100" smtClean="0">
                          <a:effectLst/>
                        </a:rPr>
                        <a:t>image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smtClean="0">
                          <a:effectLst/>
                        </a:rPr>
                        <a:t>创建并显示图像对象</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fr-FR" sz="1800" kern="100" smtClean="0">
                          <a:effectLst/>
                        </a:rPr>
                        <a:t>image(C)</a:t>
                      </a:r>
                      <a:endParaRPr lang="zh-CN" sz="1800" kern="100" smtClean="0">
                        <a:effectLst/>
                      </a:endParaRPr>
                    </a:p>
                    <a:p>
                      <a:pPr algn="just">
                        <a:spcAft>
                          <a:spcPts val="0"/>
                        </a:spcAft>
                      </a:pPr>
                      <a:r>
                        <a:rPr lang="fr-FR" sz="1800" kern="100" smtClean="0">
                          <a:effectLst/>
                        </a:rPr>
                        <a:t>image(x,y,C)</a:t>
                      </a:r>
                      <a:endParaRPr lang="zh-CN" sz="1800" kern="100" smtClean="0">
                        <a:effectLst/>
                      </a:endParaRPr>
                    </a:p>
                    <a:p>
                      <a:pPr algn="just">
                        <a:spcAft>
                          <a:spcPts val="0"/>
                        </a:spcAft>
                      </a:pPr>
                      <a:r>
                        <a:rPr lang="en-US" sz="1800" kern="100" smtClean="0">
                          <a:effectLst/>
                        </a:rPr>
                        <a:t>image(...,'PropertyName',PropertyValue,...)</a:t>
                      </a:r>
                      <a:endParaRPr lang="zh-CN" sz="1800" kern="100" smtClean="0">
                        <a:effectLst/>
                      </a:endParaRPr>
                    </a:p>
                    <a:p>
                      <a:pPr algn="just">
                        <a:spcAft>
                          <a:spcPts val="0"/>
                        </a:spcAft>
                      </a:pPr>
                      <a:r>
                        <a:rPr lang="en-US" sz="1800" kern="100" smtClean="0">
                          <a:effectLst/>
                        </a:rPr>
                        <a:t>image('PropertyName',PropertyValue,...) Formal syntax - PN/PV only</a:t>
                      </a:r>
                      <a:endParaRPr lang="zh-CN" sz="1800" kern="100" smtClean="0">
                        <a:effectLst/>
                      </a:endParaRPr>
                    </a:p>
                    <a:p>
                      <a:pPr algn="just">
                        <a:spcAft>
                          <a:spcPts val="0"/>
                        </a:spcAft>
                      </a:pPr>
                      <a:r>
                        <a:rPr lang="en-US" sz="1800" kern="100" smtClean="0">
                          <a:effectLst/>
                        </a:rPr>
                        <a:t>handle = image(...)</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ctr">
                        <a:spcAft>
                          <a:spcPts val="0"/>
                        </a:spcAft>
                      </a:pPr>
                      <a:r>
                        <a:rPr lang="en-US" sz="1800" kern="100" smtClean="0">
                          <a:effectLst/>
                        </a:rPr>
                        <a:t>imagesc</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smtClean="0">
                          <a:effectLst/>
                        </a:rPr>
                        <a:t>按图像显示数据矩阵</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fr-FR" sz="1800" kern="100" dirty="0" smtClean="0">
                          <a:effectLst/>
                        </a:rPr>
                        <a:t>imagesc(C)</a:t>
                      </a:r>
                      <a:endParaRPr lang="zh-CN" sz="1800" kern="100" dirty="0" smtClean="0">
                        <a:effectLst/>
                      </a:endParaRPr>
                    </a:p>
                    <a:p>
                      <a:pPr algn="just">
                        <a:spcAft>
                          <a:spcPts val="0"/>
                        </a:spcAft>
                      </a:pPr>
                      <a:r>
                        <a:rPr lang="fr-FR" sz="1800" kern="100" dirty="0" smtClean="0">
                          <a:effectLst/>
                        </a:rPr>
                        <a:t>imagesc(x,y,C)</a:t>
                      </a:r>
                      <a:endParaRPr lang="zh-CN" sz="1800" kern="100" dirty="0" smtClean="0">
                        <a:effectLst/>
                      </a:endParaRPr>
                    </a:p>
                    <a:p>
                      <a:pPr algn="just">
                        <a:spcAft>
                          <a:spcPts val="0"/>
                        </a:spcAft>
                      </a:pPr>
                      <a:r>
                        <a:rPr lang="en-US" sz="1800" kern="100" dirty="0" err="1" smtClean="0">
                          <a:effectLst/>
                        </a:rPr>
                        <a:t>imagesc</a:t>
                      </a:r>
                      <a:r>
                        <a:rPr lang="en-US" sz="1800" kern="100" dirty="0" smtClean="0">
                          <a:effectLst/>
                        </a:rPr>
                        <a:t>(...,</a:t>
                      </a:r>
                      <a:r>
                        <a:rPr lang="en-US" sz="1800" kern="100" dirty="0" err="1" smtClean="0">
                          <a:effectLst/>
                        </a:rPr>
                        <a:t>clims</a:t>
                      </a:r>
                      <a:r>
                        <a:rPr lang="en-US" sz="1800" kern="100" dirty="0" smtClean="0">
                          <a:effectLst/>
                        </a:rPr>
                        <a:t>)</a:t>
                      </a:r>
                      <a:endParaRPr lang="zh-CN" sz="1800" kern="100" dirty="0" smtClean="0">
                        <a:effectLst/>
                      </a:endParaRPr>
                    </a:p>
                    <a:p>
                      <a:pPr algn="just">
                        <a:spcAft>
                          <a:spcPts val="0"/>
                        </a:spcAft>
                      </a:pPr>
                      <a:r>
                        <a:rPr lang="en-US" sz="1800" kern="100" dirty="0" smtClean="0">
                          <a:effectLst/>
                        </a:rPr>
                        <a:t>h = </a:t>
                      </a:r>
                      <a:r>
                        <a:rPr lang="en-US" sz="1800" kern="100" dirty="0" err="1" smtClean="0">
                          <a:effectLst/>
                        </a:rPr>
                        <a:t>imagesc</a:t>
                      </a:r>
                      <a:r>
                        <a:rPr lang="en-US" sz="1800" kern="100" dirty="0" smtClean="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107547" name="文本框 4"/>
          <p:cNvSpPr txBox="1">
            <a:spLocks noChangeArrowheads="1"/>
          </p:cNvSpPr>
          <p:nvPr/>
        </p:nvSpPr>
        <p:spPr bwMode="auto">
          <a:xfrm>
            <a:off x="3581400" y="304800"/>
            <a:ext cx="2921000"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表</a:t>
            </a:r>
            <a:r>
              <a:rPr lang="en-US" altLang="zh-CN">
                <a:latin typeface="Trebuchet MS" pitchFamily="34" charset="0"/>
                <a:ea typeface="华文新魏" pitchFamily="2" charset="-122"/>
              </a:rPr>
              <a:t>4-9 </a:t>
            </a:r>
            <a:r>
              <a:rPr lang="zh-CN" altLang="zh-CN">
                <a:latin typeface="Trebuchet MS" pitchFamily="34" charset="0"/>
                <a:ea typeface="华文新魏" pitchFamily="2" charset="-122"/>
              </a:rPr>
              <a:t>通用函数</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247775" y="114300"/>
          <a:ext cx="9775825" cy="6583363"/>
        </p:xfrm>
        <a:graphic>
          <a:graphicData uri="http://schemas.openxmlformats.org/drawingml/2006/table">
            <a:tbl>
              <a:tblPr>
                <a:tableStyleId>{5C22544A-7EE6-4342-B048-85BDC9FD1C3A}</a:tableStyleId>
              </a:tblPr>
              <a:tblGrid>
                <a:gridCol w="2085340"/>
                <a:gridCol w="2997676"/>
                <a:gridCol w="4692015"/>
              </a:tblGrid>
              <a:tr h="1985486">
                <a:tc>
                  <a:txBody>
                    <a:bodyPr/>
                    <a:lstStyle/>
                    <a:p>
                      <a:pPr algn="ctr">
                        <a:spcAft>
                          <a:spcPts val="0"/>
                        </a:spcAft>
                      </a:pPr>
                      <a:r>
                        <a:rPr lang="en-US" sz="1800" kern="100" dirty="0" err="1">
                          <a:effectLst/>
                        </a:rPr>
                        <a:t>imshow</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dirty="0">
                          <a:effectLst/>
                        </a:rPr>
                        <a:t>显示图像</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imshow(I,n)</a:t>
                      </a:r>
                      <a:endParaRPr lang="zh-CN" sz="1800" kern="100">
                        <a:effectLst/>
                      </a:endParaRPr>
                    </a:p>
                    <a:p>
                      <a:pPr algn="just">
                        <a:spcAft>
                          <a:spcPts val="0"/>
                        </a:spcAft>
                      </a:pPr>
                      <a:r>
                        <a:rPr lang="en-US" sz="1800" kern="100">
                          <a:effectLst/>
                        </a:rPr>
                        <a:t>imshow(I,[low high])</a:t>
                      </a:r>
                      <a:endParaRPr lang="zh-CN" sz="1800" kern="100">
                        <a:effectLst/>
                      </a:endParaRPr>
                    </a:p>
                    <a:p>
                      <a:pPr algn="just">
                        <a:spcAft>
                          <a:spcPts val="0"/>
                        </a:spcAft>
                      </a:pPr>
                      <a:r>
                        <a:rPr lang="en-US" sz="1800" kern="100">
                          <a:effectLst/>
                        </a:rPr>
                        <a:t>imshow(BW)</a:t>
                      </a:r>
                      <a:endParaRPr lang="zh-CN" sz="1800" kern="100">
                        <a:effectLst/>
                      </a:endParaRPr>
                    </a:p>
                    <a:p>
                      <a:pPr algn="just">
                        <a:spcAft>
                          <a:spcPts val="0"/>
                        </a:spcAft>
                      </a:pPr>
                      <a:r>
                        <a:rPr lang="en-US" sz="1800" kern="100">
                          <a:effectLst/>
                        </a:rPr>
                        <a:t>imshow(X,map)</a:t>
                      </a:r>
                      <a:endParaRPr lang="zh-CN" sz="1800" kern="100">
                        <a:effectLst/>
                      </a:endParaRPr>
                    </a:p>
                    <a:p>
                      <a:pPr algn="just">
                        <a:spcAft>
                          <a:spcPts val="0"/>
                        </a:spcAft>
                      </a:pPr>
                      <a:r>
                        <a:rPr lang="en-US" sz="1800" kern="100">
                          <a:effectLst/>
                        </a:rPr>
                        <a:t>imshow(RGB)</a:t>
                      </a:r>
                      <a:endParaRPr lang="zh-CN" sz="1800" kern="100">
                        <a:effectLst/>
                      </a:endParaRPr>
                    </a:p>
                    <a:p>
                      <a:pPr algn="just">
                        <a:spcAft>
                          <a:spcPts val="0"/>
                        </a:spcAft>
                      </a:pPr>
                      <a:r>
                        <a:rPr lang="en-US" sz="1800" kern="100">
                          <a:effectLst/>
                        </a:rPr>
                        <a:t>imshow(…,display_option)</a:t>
                      </a:r>
                      <a:endParaRPr lang="zh-CN" sz="1800" kern="100">
                        <a:effectLst/>
                      </a:endParaRPr>
                    </a:p>
                    <a:p>
                      <a:pPr algn="just">
                        <a:spcAft>
                          <a:spcPts val="0"/>
                        </a:spcAft>
                      </a:pPr>
                      <a:r>
                        <a:rPr lang="en-US" sz="1800" kern="100">
                          <a:effectLst/>
                        </a:rPr>
                        <a:t>imshow(x,y,A,…)</a:t>
                      </a:r>
                      <a:endParaRPr lang="zh-CN" sz="1800" kern="100">
                        <a:effectLst/>
                      </a:endParaRPr>
                    </a:p>
                    <a:p>
                      <a:pPr algn="just">
                        <a:spcAft>
                          <a:spcPts val="0"/>
                        </a:spcAft>
                      </a:pPr>
                      <a:r>
                        <a:rPr lang="en-US" sz="1800" kern="100">
                          <a:effectLst/>
                        </a:rPr>
                        <a:t>imshow filename</a:t>
                      </a:r>
                      <a:endParaRPr lang="zh-CN" sz="1800" kern="100">
                        <a:effectLst/>
                      </a:endParaRPr>
                    </a:p>
                    <a:p>
                      <a:pPr algn="just">
                        <a:spcAft>
                          <a:spcPts val="0"/>
                        </a:spcAft>
                      </a:pPr>
                      <a:r>
                        <a:rPr lang="en-US" sz="1800" kern="100">
                          <a:effectLst/>
                        </a:rPr>
                        <a:t>h = imshow(…)</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ctr">
                        <a:spcAft>
                          <a:spcPts val="0"/>
                        </a:spcAft>
                      </a:pPr>
                      <a:r>
                        <a:rPr lang="en-US" sz="1800" kern="100">
                          <a:effectLst/>
                        </a:rPr>
                        <a:t>imview</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dirty="0">
                          <a:effectLst/>
                        </a:rPr>
                        <a:t>利用图像浏览器显示图像</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dirty="0" err="1">
                          <a:effectLst/>
                        </a:rPr>
                        <a:t>imview</a:t>
                      </a:r>
                      <a:r>
                        <a:rPr lang="en-US" sz="1800" kern="100" dirty="0">
                          <a:effectLst/>
                        </a:rPr>
                        <a:t>(I)</a:t>
                      </a:r>
                      <a:endParaRPr lang="zh-CN" sz="1800" kern="100" dirty="0">
                        <a:effectLst/>
                      </a:endParaRPr>
                    </a:p>
                    <a:p>
                      <a:pPr algn="just">
                        <a:spcAft>
                          <a:spcPts val="0"/>
                        </a:spcAft>
                      </a:pPr>
                      <a:r>
                        <a:rPr lang="en-US" sz="1800" kern="100" dirty="0" err="1">
                          <a:effectLst/>
                        </a:rPr>
                        <a:t>imview</a:t>
                      </a:r>
                      <a:r>
                        <a:rPr lang="en-US" sz="1800" kern="100" dirty="0">
                          <a:effectLst/>
                        </a:rPr>
                        <a:t>(RGB)</a:t>
                      </a:r>
                      <a:endParaRPr lang="zh-CN" sz="1800" kern="100" dirty="0">
                        <a:effectLst/>
                      </a:endParaRPr>
                    </a:p>
                    <a:p>
                      <a:pPr algn="just">
                        <a:spcAft>
                          <a:spcPts val="0"/>
                        </a:spcAft>
                      </a:pPr>
                      <a:r>
                        <a:rPr lang="en-US" sz="1800" kern="100" dirty="0" err="1">
                          <a:effectLst/>
                        </a:rPr>
                        <a:t>imview</a:t>
                      </a:r>
                      <a:r>
                        <a:rPr lang="en-US" sz="1800" kern="100" dirty="0">
                          <a:effectLst/>
                        </a:rPr>
                        <a:t>(</a:t>
                      </a:r>
                      <a:r>
                        <a:rPr lang="en-US" sz="1800" kern="100" dirty="0" err="1">
                          <a:effectLst/>
                        </a:rPr>
                        <a:t>X,map</a:t>
                      </a:r>
                      <a:r>
                        <a:rPr lang="en-US" sz="1800" kern="100" dirty="0">
                          <a:effectLst/>
                        </a:rPr>
                        <a:t>)</a:t>
                      </a:r>
                      <a:endParaRPr lang="zh-CN" sz="1800" kern="100" dirty="0">
                        <a:effectLst/>
                      </a:endParaRPr>
                    </a:p>
                    <a:p>
                      <a:pPr algn="just">
                        <a:spcAft>
                          <a:spcPts val="0"/>
                        </a:spcAft>
                      </a:pPr>
                      <a:r>
                        <a:rPr lang="en-US" sz="1800" kern="100" dirty="0" err="1">
                          <a:effectLst/>
                        </a:rPr>
                        <a:t>imview</a:t>
                      </a:r>
                      <a:r>
                        <a:rPr lang="en-US" sz="1800" kern="100" dirty="0">
                          <a:effectLst/>
                        </a:rPr>
                        <a:t>(</a:t>
                      </a:r>
                      <a:r>
                        <a:rPr lang="en-US" sz="1800" kern="100" dirty="0" err="1">
                          <a:effectLst/>
                        </a:rPr>
                        <a:t>I,range</a:t>
                      </a:r>
                      <a:r>
                        <a:rPr lang="en-US" sz="1800" kern="100" dirty="0">
                          <a:effectLst/>
                        </a:rPr>
                        <a:t>)</a:t>
                      </a:r>
                      <a:endParaRPr lang="zh-CN" sz="1800" kern="100" dirty="0">
                        <a:effectLst/>
                      </a:endParaRPr>
                    </a:p>
                    <a:p>
                      <a:pPr algn="just">
                        <a:spcAft>
                          <a:spcPts val="0"/>
                        </a:spcAft>
                      </a:pPr>
                      <a:r>
                        <a:rPr lang="en-US" sz="1800" kern="100" dirty="0" err="1">
                          <a:effectLst/>
                        </a:rPr>
                        <a:t>imview</a:t>
                      </a:r>
                      <a:r>
                        <a:rPr lang="en-US" sz="1800" kern="100" dirty="0">
                          <a:effectLst/>
                        </a:rPr>
                        <a:t>(filename)</a:t>
                      </a:r>
                      <a:endParaRPr lang="zh-CN" sz="1800" kern="100" dirty="0">
                        <a:effectLst/>
                      </a:endParaRPr>
                    </a:p>
                    <a:p>
                      <a:pPr algn="just">
                        <a:spcAft>
                          <a:spcPts val="0"/>
                        </a:spcAft>
                      </a:pPr>
                      <a:r>
                        <a:rPr lang="en-US" sz="1800" kern="100" dirty="0" err="1">
                          <a:effectLst/>
                        </a:rPr>
                        <a:t>imview</a:t>
                      </a:r>
                      <a:r>
                        <a:rPr lang="en-US" sz="1800" kern="100" dirty="0">
                          <a:effectLst/>
                        </a:rPr>
                        <a:t>(...,'</a:t>
                      </a:r>
                      <a:r>
                        <a:rPr lang="en-US" sz="1800" kern="100" dirty="0" err="1">
                          <a:effectLst/>
                        </a:rPr>
                        <a:t>InitialMagnification</a:t>
                      </a:r>
                      <a:r>
                        <a:rPr lang="en-US" sz="1800" kern="100" dirty="0">
                          <a:effectLst/>
                        </a:rPr>
                        <a:t>',</a:t>
                      </a:r>
                      <a:r>
                        <a:rPr lang="en-US" sz="1800" kern="100" dirty="0" err="1">
                          <a:effectLst/>
                        </a:rPr>
                        <a:t>initial_mag</a:t>
                      </a:r>
                      <a:r>
                        <a:rPr lang="en-US" sz="1800" kern="100" dirty="0">
                          <a:effectLst/>
                        </a:rPr>
                        <a:t>)</a:t>
                      </a:r>
                      <a:endParaRPr lang="zh-CN" sz="1800" kern="100" dirty="0">
                        <a:effectLst/>
                      </a:endParaRPr>
                    </a:p>
                    <a:p>
                      <a:pPr algn="just">
                        <a:spcAft>
                          <a:spcPts val="0"/>
                        </a:spcAft>
                      </a:pPr>
                      <a:r>
                        <a:rPr lang="en-US" sz="1800" kern="100" dirty="0">
                          <a:effectLst/>
                        </a:rPr>
                        <a:t>h = </a:t>
                      </a:r>
                      <a:r>
                        <a:rPr lang="en-US" sz="1800" kern="100" dirty="0" err="1">
                          <a:effectLst/>
                        </a:rPr>
                        <a:t>imview</a:t>
                      </a:r>
                      <a:r>
                        <a:rPr lang="en-US" sz="1800" kern="100" dirty="0">
                          <a:effectLst/>
                        </a:rPr>
                        <a:t>(...)</a:t>
                      </a:r>
                      <a:endParaRPr lang="zh-CN" sz="1800" kern="100" dirty="0">
                        <a:effectLst/>
                      </a:endParaRPr>
                    </a:p>
                    <a:p>
                      <a:pPr algn="just">
                        <a:spcAft>
                          <a:spcPts val="0"/>
                        </a:spcAft>
                      </a:pPr>
                      <a:r>
                        <a:rPr lang="en-US" sz="1800" kern="100" dirty="0" err="1">
                          <a:effectLst/>
                        </a:rPr>
                        <a:t>imview</a:t>
                      </a:r>
                      <a:r>
                        <a:rPr lang="en-US" sz="1800" kern="100" dirty="0">
                          <a:effectLst/>
                        </a:rPr>
                        <a:t> close all</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ctr">
                        <a:spcAft>
                          <a:spcPts val="0"/>
                        </a:spcAft>
                      </a:pPr>
                      <a:r>
                        <a:rPr lang="en-US" sz="1800" kern="100">
                          <a:effectLst/>
                        </a:rPr>
                        <a:t>montage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a:effectLst/>
                        </a:rPr>
                        <a:t>在矩形框中同时显示多帧图像</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dirty="0">
                          <a:effectLst/>
                        </a:rPr>
                        <a:t>montage(I)</a:t>
                      </a:r>
                      <a:endParaRPr lang="zh-CN" sz="1800" kern="100" dirty="0">
                        <a:effectLst/>
                      </a:endParaRPr>
                    </a:p>
                    <a:p>
                      <a:pPr algn="just">
                        <a:spcAft>
                          <a:spcPts val="0"/>
                        </a:spcAft>
                      </a:pPr>
                      <a:r>
                        <a:rPr lang="en-US" sz="1800" kern="100" dirty="0">
                          <a:effectLst/>
                        </a:rPr>
                        <a:t>montage(BW)</a:t>
                      </a:r>
                      <a:endParaRPr lang="zh-CN" sz="1800" kern="100" dirty="0">
                        <a:effectLst/>
                      </a:endParaRPr>
                    </a:p>
                    <a:p>
                      <a:pPr algn="just">
                        <a:spcAft>
                          <a:spcPts val="0"/>
                        </a:spcAft>
                      </a:pPr>
                      <a:r>
                        <a:rPr lang="en-US" sz="1800" kern="100" dirty="0">
                          <a:effectLst/>
                        </a:rPr>
                        <a:t>montage(</a:t>
                      </a:r>
                      <a:r>
                        <a:rPr lang="en-US" sz="1800" kern="100" dirty="0" err="1">
                          <a:effectLst/>
                        </a:rPr>
                        <a:t>X,map</a:t>
                      </a:r>
                      <a:r>
                        <a:rPr lang="en-US" sz="1800" kern="100" dirty="0">
                          <a:effectLst/>
                        </a:rPr>
                        <a:t>)</a:t>
                      </a:r>
                      <a:endParaRPr lang="zh-CN" sz="1800" kern="100" dirty="0">
                        <a:effectLst/>
                      </a:endParaRPr>
                    </a:p>
                    <a:p>
                      <a:pPr algn="just">
                        <a:spcAft>
                          <a:spcPts val="0"/>
                        </a:spcAft>
                      </a:pPr>
                      <a:r>
                        <a:rPr lang="en-US" sz="1800" kern="100" dirty="0">
                          <a:effectLst/>
                        </a:rPr>
                        <a:t>montage(RGB)</a:t>
                      </a:r>
                      <a:endParaRPr lang="zh-CN" sz="1800" kern="100" dirty="0">
                        <a:effectLst/>
                      </a:endParaRPr>
                    </a:p>
                    <a:p>
                      <a:pPr algn="just">
                        <a:spcAft>
                          <a:spcPts val="0"/>
                        </a:spcAft>
                      </a:pPr>
                      <a:r>
                        <a:rPr lang="en-US" sz="1800" kern="100" dirty="0">
                          <a:effectLst/>
                        </a:rPr>
                        <a:t>h = montage(...)</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ctr">
                        <a:spcAft>
                          <a:spcPts val="0"/>
                        </a:spcAft>
                      </a:pPr>
                      <a:r>
                        <a:rPr lang="en-US" sz="1800" kern="100">
                          <a:effectLst/>
                        </a:rPr>
                        <a:t>immovie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a:effectLst/>
                        </a:rPr>
                        <a:t>创建多帧索引色图像的电影动画</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dirty="0" err="1">
                          <a:effectLst/>
                        </a:rPr>
                        <a:t>mov</a:t>
                      </a:r>
                      <a:r>
                        <a:rPr lang="en-US" sz="1800" kern="100" dirty="0">
                          <a:effectLst/>
                        </a:rPr>
                        <a:t> = </a:t>
                      </a:r>
                      <a:r>
                        <a:rPr lang="en-US" sz="1800" kern="100" dirty="0" err="1">
                          <a:effectLst/>
                        </a:rPr>
                        <a:t>immovie</a:t>
                      </a:r>
                      <a:r>
                        <a:rPr lang="en-US" sz="1800" kern="100" dirty="0">
                          <a:effectLst/>
                        </a:rPr>
                        <a:t>(</a:t>
                      </a:r>
                      <a:r>
                        <a:rPr lang="en-US" sz="1800" kern="100" dirty="0" err="1">
                          <a:effectLst/>
                        </a:rPr>
                        <a:t>X,map</a:t>
                      </a:r>
                      <a:r>
                        <a:rPr lang="en-US" sz="1800" kern="100" dirty="0">
                          <a:effectLst/>
                        </a:rPr>
                        <a:t>)</a:t>
                      </a:r>
                      <a:endParaRPr lang="zh-CN" sz="1800" kern="100" dirty="0">
                        <a:effectLst/>
                      </a:endParaRPr>
                    </a:p>
                    <a:p>
                      <a:pPr algn="just">
                        <a:spcAft>
                          <a:spcPts val="0"/>
                        </a:spcAft>
                      </a:pPr>
                      <a:r>
                        <a:rPr lang="en-US" sz="1800" kern="100" dirty="0" err="1">
                          <a:effectLst/>
                        </a:rPr>
                        <a:t>mov</a:t>
                      </a:r>
                      <a:r>
                        <a:rPr lang="en-US" sz="1800" kern="100" dirty="0">
                          <a:effectLst/>
                        </a:rPr>
                        <a:t> = </a:t>
                      </a:r>
                      <a:r>
                        <a:rPr lang="en-US" sz="1800" kern="100" dirty="0" err="1">
                          <a:effectLst/>
                        </a:rPr>
                        <a:t>immovie</a:t>
                      </a:r>
                      <a:r>
                        <a:rPr lang="en-US" sz="1800" kern="100" dirty="0">
                          <a:effectLst/>
                        </a:rPr>
                        <a:t>(RGB)</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p:txBody>
          <a:bodyPr/>
          <a:lstStyle/>
          <a:p>
            <a:endParaRPr lang="zh-CN" altLang="en-US" smtClean="0"/>
          </a:p>
        </p:txBody>
      </p:sp>
      <p:graphicFrame>
        <p:nvGraphicFramePr>
          <p:cNvPr id="4" name="内容占位符 3"/>
          <p:cNvGraphicFramePr>
            <a:graphicFrameLocks noGrp="1"/>
          </p:cNvGraphicFramePr>
          <p:nvPr>
            <p:ph idx="1"/>
          </p:nvPr>
        </p:nvGraphicFramePr>
        <p:xfrm>
          <a:off x="850900" y="112713"/>
          <a:ext cx="10985500" cy="6584950"/>
        </p:xfrm>
        <a:graphic>
          <a:graphicData uri="http://schemas.openxmlformats.org/drawingml/2006/table">
            <a:tbl>
              <a:tblPr>
                <a:tableStyleId>{5C22544A-7EE6-4342-B048-85BDC9FD1C3A}</a:tableStyleId>
              </a:tblPr>
              <a:tblGrid>
                <a:gridCol w="2343574"/>
                <a:gridCol w="3368887"/>
                <a:gridCol w="5273039"/>
              </a:tblGrid>
              <a:tr h="0">
                <a:tc>
                  <a:txBody>
                    <a:bodyPr/>
                    <a:lstStyle/>
                    <a:p>
                      <a:pPr algn="ctr">
                        <a:spcAft>
                          <a:spcPts val="0"/>
                        </a:spcAft>
                      </a:pPr>
                      <a:r>
                        <a:rPr lang="en-US" sz="1800" kern="100" dirty="0" err="1">
                          <a:effectLst/>
                        </a:rPr>
                        <a:t>subimage</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a:effectLst/>
                        </a:rPr>
                        <a:t>在一个图形中显示多个图像，结合函数</a:t>
                      </a:r>
                      <a:r>
                        <a:rPr lang="en-US" sz="1800" kern="100">
                          <a:effectLst/>
                        </a:rPr>
                        <a:t>subplot</a:t>
                      </a:r>
                      <a:r>
                        <a:rPr lang="zh-CN" sz="1800" kern="100">
                          <a:effectLst/>
                        </a:rPr>
                        <a:t>使用</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fr-FR" sz="1800" kern="100" dirty="0">
                          <a:effectLst/>
                        </a:rPr>
                        <a:t>subimage(X,map)</a:t>
                      </a:r>
                      <a:endParaRPr lang="zh-CN" sz="1800" kern="100" dirty="0">
                        <a:effectLst/>
                      </a:endParaRPr>
                    </a:p>
                    <a:p>
                      <a:pPr algn="just">
                        <a:spcAft>
                          <a:spcPts val="0"/>
                        </a:spcAft>
                      </a:pPr>
                      <a:r>
                        <a:rPr lang="fr-FR" sz="1800" kern="100" dirty="0">
                          <a:effectLst/>
                        </a:rPr>
                        <a:t>subimage(I)</a:t>
                      </a:r>
                      <a:endParaRPr lang="zh-CN" sz="1800" kern="100" dirty="0">
                        <a:effectLst/>
                      </a:endParaRPr>
                    </a:p>
                    <a:p>
                      <a:pPr algn="just">
                        <a:spcAft>
                          <a:spcPts val="0"/>
                        </a:spcAft>
                      </a:pPr>
                      <a:r>
                        <a:rPr lang="fr-FR" sz="1800" kern="100" dirty="0">
                          <a:effectLst/>
                        </a:rPr>
                        <a:t>subimage(BW)</a:t>
                      </a:r>
                      <a:endParaRPr lang="zh-CN" sz="1800" kern="100" dirty="0">
                        <a:effectLst/>
                      </a:endParaRPr>
                    </a:p>
                    <a:p>
                      <a:pPr algn="just">
                        <a:spcAft>
                          <a:spcPts val="0"/>
                        </a:spcAft>
                      </a:pPr>
                      <a:r>
                        <a:rPr lang="fr-FR" sz="1800" kern="100" dirty="0">
                          <a:effectLst/>
                        </a:rPr>
                        <a:t>subimage(RGB)</a:t>
                      </a:r>
                      <a:endParaRPr lang="zh-CN" sz="1800" kern="100" dirty="0">
                        <a:effectLst/>
                      </a:endParaRPr>
                    </a:p>
                    <a:p>
                      <a:pPr algn="just">
                        <a:spcAft>
                          <a:spcPts val="0"/>
                        </a:spcAft>
                      </a:pPr>
                      <a:r>
                        <a:rPr lang="fr-FR" sz="1800" kern="100" dirty="0">
                          <a:effectLst/>
                        </a:rPr>
                        <a:t>subimage(x,y,...)</a:t>
                      </a:r>
                      <a:endParaRPr lang="zh-CN" sz="1800" kern="100" dirty="0">
                        <a:effectLst/>
                      </a:endParaRPr>
                    </a:p>
                    <a:p>
                      <a:pPr algn="just">
                        <a:spcAft>
                          <a:spcPts val="0"/>
                        </a:spcAft>
                      </a:pPr>
                      <a:r>
                        <a:rPr lang="en-US" sz="1800" kern="100" dirty="0">
                          <a:effectLst/>
                        </a:rPr>
                        <a:t>h = </a:t>
                      </a:r>
                      <a:r>
                        <a:rPr lang="en-US" sz="1800" kern="100" dirty="0" err="1">
                          <a:effectLst/>
                        </a:rPr>
                        <a:t>subimage</a:t>
                      </a:r>
                      <a:r>
                        <a:rPr lang="en-US" sz="1800" kern="100" dirty="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ctr">
                        <a:spcAft>
                          <a:spcPts val="0"/>
                        </a:spcAft>
                      </a:pPr>
                      <a:r>
                        <a:rPr lang="en-US" sz="1800" kern="100" dirty="0" err="1">
                          <a:effectLst/>
                        </a:rPr>
                        <a:t>truesize</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a:effectLst/>
                        </a:rPr>
                        <a:t>调整图像显示尺寸</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truesize(fig,[mrows mcols])</a:t>
                      </a:r>
                      <a:endParaRPr lang="zh-CN" sz="1800" kern="100">
                        <a:effectLst/>
                      </a:endParaRPr>
                    </a:p>
                    <a:p>
                      <a:pPr algn="just">
                        <a:spcAft>
                          <a:spcPts val="0"/>
                        </a:spcAft>
                      </a:pPr>
                      <a:r>
                        <a:rPr lang="en-US" sz="1800" kern="100">
                          <a:effectLst/>
                        </a:rPr>
                        <a:t>truesize(fig)</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ctr">
                        <a:spcAft>
                          <a:spcPts val="0"/>
                        </a:spcAft>
                      </a:pPr>
                      <a:r>
                        <a:rPr lang="en-US" sz="1800" kern="100">
                          <a:effectLst/>
                        </a:rPr>
                        <a:t>wrap</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dirty="0">
                          <a:effectLst/>
                        </a:rPr>
                        <a:t>将图像显示到纹理映射表面</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dirty="0">
                          <a:effectLst/>
                        </a:rPr>
                        <a:t>warp(</a:t>
                      </a:r>
                      <a:r>
                        <a:rPr lang="en-US" sz="1800" kern="100" dirty="0" err="1">
                          <a:effectLst/>
                        </a:rPr>
                        <a:t>X,map</a:t>
                      </a:r>
                      <a:r>
                        <a:rPr lang="en-US" sz="1800" kern="100" dirty="0">
                          <a:effectLst/>
                        </a:rPr>
                        <a:t>)</a:t>
                      </a:r>
                      <a:endParaRPr lang="zh-CN" sz="1800" kern="100" dirty="0">
                        <a:effectLst/>
                      </a:endParaRPr>
                    </a:p>
                    <a:p>
                      <a:pPr algn="just">
                        <a:spcAft>
                          <a:spcPts val="0"/>
                        </a:spcAft>
                      </a:pPr>
                      <a:r>
                        <a:rPr lang="en-US" sz="1800" kern="100" dirty="0">
                          <a:effectLst/>
                        </a:rPr>
                        <a:t>warp(</a:t>
                      </a:r>
                      <a:r>
                        <a:rPr lang="en-US" sz="1800" kern="100" dirty="0" err="1">
                          <a:effectLst/>
                        </a:rPr>
                        <a:t>I,n</a:t>
                      </a:r>
                      <a:r>
                        <a:rPr lang="en-US" sz="1800" kern="100" dirty="0">
                          <a:effectLst/>
                        </a:rPr>
                        <a:t>)</a:t>
                      </a:r>
                      <a:endParaRPr lang="zh-CN" sz="1800" kern="100" dirty="0">
                        <a:effectLst/>
                      </a:endParaRPr>
                    </a:p>
                    <a:p>
                      <a:pPr algn="just">
                        <a:spcAft>
                          <a:spcPts val="0"/>
                        </a:spcAft>
                      </a:pPr>
                      <a:r>
                        <a:rPr lang="en-US" sz="1800" kern="100" dirty="0">
                          <a:effectLst/>
                        </a:rPr>
                        <a:t>warp(BW)</a:t>
                      </a:r>
                      <a:endParaRPr lang="zh-CN" sz="1800" kern="100" dirty="0">
                        <a:effectLst/>
                      </a:endParaRPr>
                    </a:p>
                    <a:p>
                      <a:pPr algn="just">
                        <a:spcAft>
                          <a:spcPts val="0"/>
                        </a:spcAft>
                      </a:pPr>
                      <a:r>
                        <a:rPr lang="en-US" sz="1800" kern="100" dirty="0">
                          <a:effectLst/>
                        </a:rPr>
                        <a:t>warp(RGB)</a:t>
                      </a:r>
                      <a:endParaRPr lang="zh-CN" sz="1800" kern="100" dirty="0">
                        <a:effectLst/>
                      </a:endParaRPr>
                    </a:p>
                    <a:p>
                      <a:pPr algn="just">
                        <a:spcAft>
                          <a:spcPts val="0"/>
                        </a:spcAft>
                      </a:pPr>
                      <a:r>
                        <a:rPr lang="pl-PL" sz="1800" kern="100" dirty="0">
                          <a:effectLst/>
                        </a:rPr>
                        <a:t>warp(z,...)</a:t>
                      </a:r>
                      <a:endParaRPr lang="zh-CN" sz="1800" kern="100" dirty="0">
                        <a:effectLst/>
                      </a:endParaRPr>
                    </a:p>
                    <a:p>
                      <a:pPr algn="just">
                        <a:spcAft>
                          <a:spcPts val="0"/>
                        </a:spcAft>
                      </a:pPr>
                      <a:r>
                        <a:rPr lang="pl-PL" sz="1800" kern="100" dirty="0">
                          <a:effectLst/>
                        </a:rPr>
                        <a:t>warp(x,y,z,...)</a:t>
                      </a:r>
                      <a:endParaRPr lang="zh-CN" sz="1800" kern="100" dirty="0">
                        <a:effectLst/>
                      </a:endParaRPr>
                    </a:p>
                    <a:p>
                      <a:pPr algn="just">
                        <a:spcAft>
                          <a:spcPts val="0"/>
                        </a:spcAft>
                      </a:pPr>
                      <a:r>
                        <a:rPr lang="en-US" sz="1800" kern="100" dirty="0">
                          <a:effectLst/>
                        </a:rPr>
                        <a:t>h = warp(...)</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ctr">
                        <a:spcAft>
                          <a:spcPts val="0"/>
                        </a:spcAft>
                      </a:pPr>
                      <a:r>
                        <a:rPr lang="en-US" sz="1800" kern="100">
                          <a:effectLst/>
                        </a:rPr>
                        <a:t>zoom</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800" kern="100" dirty="0">
                          <a:effectLst/>
                        </a:rPr>
                        <a:t>缩放图像或图形</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dirty="0">
                          <a:effectLst/>
                        </a:rPr>
                        <a:t>zoom on </a:t>
                      </a:r>
                      <a:endParaRPr lang="zh-CN" sz="1800" kern="100" dirty="0">
                        <a:effectLst/>
                      </a:endParaRPr>
                    </a:p>
                    <a:p>
                      <a:pPr algn="just">
                        <a:spcAft>
                          <a:spcPts val="0"/>
                        </a:spcAft>
                      </a:pPr>
                      <a:r>
                        <a:rPr lang="en-US" sz="1800" kern="100" dirty="0">
                          <a:effectLst/>
                        </a:rPr>
                        <a:t>zoom off</a:t>
                      </a:r>
                      <a:endParaRPr lang="zh-CN" sz="1800" kern="100" dirty="0">
                        <a:effectLst/>
                      </a:endParaRPr>
                    </a:p>
                    <a:p>
                      <a:pPr algn="just">
                        <a:spcAft>
                          <a:spcPts val="0"/>
                        </a:spcAft>
                      </a:pPr>
                      <a:r>
                        <a:rPr lang="en-US" sz="1800" kern="100" dirty="0">
                          <a:effectLst/>
                        </a:rPr>
                        <a:t>zoom out</a:t>
                      </a:r>
                      <a:endParaRPr lang="zh-CN" sz="1800" kern="100" dirty="0">
                        <a:effectLst/>
                      </a:endParaRPr>
                    </a:p>
                    <a:p>
                      <a:pPr algn="just">
                        <a:spcAft>
                          <a:spcPts val="0"/>
                        </a:spcAft>
                      </a:pPr>
                      <a:r>
                        <a:rPr lang="nl-NL" sz="1800" kern="100" dirty="0">
                          <a:effectLst/>
                        </a:rPr>
                        <a:t>zoom reset</a:t>
                      </a:r>
                      <a:endParaRPr lang="zh-CN" sz="1800" kern="100" dirty="0">
                        <a:effectLst/>
                      </a:endParaRPr>
                    </a:p>
                    <a:p>
                      <a:pPr algn="just">
                        <a:spcAft>
                          <a:spcPts val="0"/>
                        </a:spcAft>
                      </a:pPr>
                      <a:r>
                        <a:rPr lang="nl-NL" sz="1800" kern="100" dirty="0">
                          <a:effectLst/>
                        </a:rPr>
                        <a:t>zoom</a:t>
                      </a:r>
                      <a:endParaRPr lang="zh-CN" sz="1800" kern="100" dirty="0">
                        <a:effectLst/>
                      </a:endParaRPr>
                    </a:p>
                    <a:p>
                      <a:pPr algn="just">
                        <a:spcAft>
                          <a:spcPts val="0"/>
                        </a:spcAft>
                      </a:pPr>
                      <a:r>
                        <a:rPr lang="nl-NL" sz="1800" kern="100" dirty="0">
                          <a:effectLst/>
                        </a:rPr>
                        <a:t>zoom xon</a:t>
                      </a:r>
                      <a:endParaRPr lang="zh-CN" sz="1800" kern="100" dirty="0">
                        <a:effectLst/>
                      </a:endParaRPr>
                    </a:p>
                    <a:p>
                      <a:pPr algn="just">
                        <a:spcAft>
                          <a:spcPts val="0"/>
                        </a:spcAft>
                      </a:pPr>
                      <a:r>
                        <a:rPr lang="nl-NL" sz="1800" kern="100" dirty="0">
                          <a:effectLst/>
                        </a:rPr>
                        <a:t>zoom yon</a:t>
                      </a:r>
                      <a:endParaRPr lang="zh-CN" sz="1800" kern="100" dirty="0">
                        <a:effectLst/>
                      </a:endParaRPr>
                    </a:p>
                    <a:p>
                      <a:pPr algn="just">
                        <a:spcAft>
                          <a:spcPts val="0"/>
                        </a:spcAft>
                      </a:pPr>
                      <a:r>
                        <a:rPr lang="en-US" sz="1800" kern="100" dirty="0">
                          <a:effectLst/>
                        </a:rPr>
                        <a:t>zoom(factor)</a:t>
                      </a:r>
                      <a:endParaRPr lang="zh-CN" sz="1800" kern="100" dirty="0">
                        <a:effectLst/>
                      </a:endParaRPr>
                    </a:p>
                    <a:p>
                      <a:pPr algn="just">
                        <a:spcAft>
                          <a:spcPts val="0"/>
                        </a:spcAft>
                      </a:pPr>
                      <a:r>
                        <a:rPr lang="en-US" sz="1800" kern="100" dirty="0">
                          <a:effectLst/>
                        </a:rPr>
                        <a:t>zoom(fig, option)</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en-US" altLang="zh-CN" smtClean="0"/>
              <a:t>4.7.3</a:t>
            </a:r>
            <a:r>
              <a:rPr lang="zh-CN" altLang="en-US" smtClean="0"/>
              <a:t>图像处理的常用函数</a:t>
            </a:r>
            <a:br>
              <a:rPr lang="zh-CN" altLang="en-US" smtClean="0"/>
            </a:br>
            <a:endParaRPr lang="zh-CN" altLang="en-US" smtClean="0"/>
          </a:p>
        </p:txBody>
      </p:sp>
      <p:sp>
        <p:nvSpPr>
          <p:cNvPr id="110594" name="内容占位符 2"/>
          <p:cNvSpPr>
            <a:spLocks noGrp="1"/>
          </p:cNvSpPr>
          <p:nvPr>
            <p:ph idx="1"/>
          </p:nvPr>
        </p:nvSpPr>
        <p:spPr/>
        <p:txBody>
          <a:bodyPr/>
          <a:lstStyle/>
          <a:p>
            <a:r>
              <a:rPr lang="en-US" altLang="zh-CN" smtClean="0"/>
              <a:t>MATLAB </a:t>
            </a:r>
            <a:r>
              <a:rPr lang="zh-CN" altLang="en-US" smtClean="0"/>
              <a:t>的图像处理工具箱中有大量的图像处理函数，限于篇幅，不可能逐一介绍，有兴趣的读者可以根据提供的函数信息和需要自己学习和掌握。在本节我们给出部分常用函数，供学习和参考。</a:t>
            </a:r>
          </a:p>
          <a:p>
            <a:r>
              <a:rPr lang="en-US" altLang="zh-CN" smtClean="0"/>
              <a:t>1</a:t>
            </a:r>
            <a:r>
              <a:rPr lang="zh-CN" altLang="en-US" smtClean="0"/>
              <a:t>．</a:t>
            </a:r>
            <a:r>
              <a:rPr lang="en-US" altLang="zh-CN" smtClean="0"/>
              <a:t>applylut</a:t>
            </a:r>
          </a:p>
          <a:p>
            <a:r>
              <a:rPr lang="zh-CN" altLang="en-US" smtClean="0"/>
              <a:t>功能：在二进制图像中利用</a:t>
            </a:r>
            <a:r>
              <a:rPr lang="en-US" altLang="zh-CN" smtClean="0"/>
              <a:t>lookup </a:t>
            </a:r>
            <a:r>
              <a:rPr lang="zh-CN" altLang="en-US" smtClean="0"/>
              <a:t>表进行边沿操作。</a:t>
            </a:r>
          </a:p>
          <a:p>
            <a:r>
              <a:rPr lang="zh-CN" altLang="en-US" smtClean="0"/>
              <a:t>语法：</a:t>
            </a:r>
          </a:p>
          <a:p>
            <a:r>
              <a:rPr lang="en-US" altLang="zh-CN" smtClean="0"/>
              <a:t>A = applylut(BW,lut)</a:t>
            </a:r>
          </a:p>
          <a:p>
            <a:endParaRPr lang="zh-CN" altLang="en-US"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677863" y="2160588"/>
            <a:ext cx="9215437" cy="4443412"/>
          </a:xfrm>
        </p:spPr>
        <p:txBody>
          <a:bodyPr rtlCol="0">
            <a:normAutofit fontScale="92500"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2</a:t>
            </a:r>
            <a:r>
              <a:rPr lang="zh-CN" altLang="zh-CN" dirty="0">
                <a:solidFill>
                  <a:schemeClr val="tx1">
                    <a:lumMod val="75000"/>
                    <a:lumOff val="25000"/>
                  </a:schemeClr>
                </a:solidFill>
              </a:rPr>
              <a:t>．</a:t>
            </a:r>
            <a:r>
              <a:rPr lang="en-US" altLang="zh-CN" dirty="0" err="1">
                <a:solidFill>
                  <a:schemeClr val="tx1">
                    <a:lumMod val="75000"/>
                    <a:lumOff val="25000"/>
                  </a:schemeClr>
                </a:solidFill>
              </a:rPr>
              <a:t>bestblk</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功能：确定进行块操作的块大小。</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err="1">
                <a:solidFill>
                  <a:schemeClr val="tx1">
                    <a:lumMod val="75000"/>
                    <a:lumOff val="25000"/>
                  </a:schemeClr>
                </a:solidFill>
              </a:rPr>
              <a:t>siz</a:t>
            </a:r>
            <a:r>
              <a:rPr lang="en-US" altLang="zh-CN" dirty="0">
                <a:solidFill>
                  <a:schemeClr val="tx1">
                    <a:lumMod val="75000"/>
                    <a:lumOff val="25000"/>
                  </a:schemeClr>
                </a:solidFill>
              </a:rPr>
              <a:t> = </a:t>
            </a:r>
            <a:r>
              <a:rPr lang="en-US" altLang="zh-CN" dirty="0" err="1">
                <a:solidFill>
                  <a:schemeClr val="tx1">
                    <a:lumMod val="75000"/>
                    <a:lumOff val="25000"/>
                  </a:schemeClr>
                </a:solidFill>
              </a:rPr>
              <a:t>bestblk</a:t>
            </a:r>
            <a:r>
              <a:rPr lang="en-US" altLang="zh-CN" dirty="0">
                <a:solidFill>
                  <a:schemeClr val="tx1">
                    <a:lumMod val="75000"/>
                    <a:lumOff val="25000"/>
                  </a:schemeClr>
                </a:solidFill>
              </a:rPr>
              <a:t>([m n],k)</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a:t>
            </a:r>
            <a:r>
              <a:rPr lang="en-US" altLang="zh-CN" dirty="0" err="1">
                <a:solidFill>
                  <a:schemeClr val="tx1">
                    <a:lumMod val="75000"/>
                    <a:lumOff val="25000"/>
                  </a:schemeClr>
                </a:solidFill>
              </a:rPr>
              <a:t>mb,nb</a:t>
            </a:r>
            <a:r>
              <a:rPr lang="en-US" altLang="zh-CN" dirty="0">
                <a:solidFill>
                  <a:schemeClr val="tx1">
                    <a:lumMod val="75000"/>
                    <a:lumOff val="25000"/>
                  </a:schemeClr>
                </a:solidFill>
              </a:rPr>
              <a:t>] = </a:t>
            </a:r>
            <a:r>
              <a:rPr lang="en-US" altLang="zh-CN" dirty="0" err="1">
                <a:solidFill>
                  <a:schemeClr val="tx1">
                    <a:lumMod val="75000"/>
                    <a:lumOff val="25000"/>
                  </a:schemeClr>
                </a:solidFill>
              </a:rPr>
              <a:t>bestblk</a:t>
            </a:r>
            <a:r>
              <a:rPr lang="en-US" altLang="zh-CN" dirty="0">
                <a:solidFill>
                  <a:schemeClr val="tx1">
                    <a:lumMod val="75000"/>
                    <a:lumOff val="25000"/>
                  </a:schemeClr>
                </a:solidFill>
              </a:rPr>
              <a:t>([m n],k)</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3</a:t>
            </a:r>
            <a:r>
              <a:rPr lang="zh-CN" altLang="zh-CN" dirty="0">
                <a:solidFill>
                  <a:schemeClr val="tx1">
                    <a:lumMod val="75000"/>
                    <a:lumOff val="25000"/>
                  </a:schemeClr>
                </a:solidFill>
              </a:rPr>
              <a:t>．</a:t>
            </a:r>
            <a:r>
              <a:rPr lang="en-US" altLang="zh-CN" dirty="0" err="1">
                <a:solidFill>
                  <a:schemeClr val="tx1">
                    <a:lumMod val="75000"/>
                    <a:lumOff val="25000"/>
                  </a:schemeClr>
                </a:solidFill>
              </a:rPr>
              <a:t>blkproc</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功能：实现图像的显式块操作。</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blkproc</a:t>
            </a:r>
            <a:r>
              <a:rPr lang="en-US" altLang="zh-CN" dirty="0">
                <a:solidFill>
                  <a:schemeClr val="tx1">
                    <a:lumMod val="75000"/>
                    <a:lumOff val="25000"/>
                  </a:schemeClr>
                </a:solidFill>
              </a:rPr>
              <a:t>(A,[m n],fun)</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blkproc</a:t>
            </a:r>
            <a:r>
              <a:rPr lang="en-US" altLang="zh-CN" dirty="0">
                <a:solidFill>
                  <a:schemeClr val="tx1">
                    <a:lumMod val="75000"/>
                    <a:lumOff val="25000"/>
                  </a:schemeClr>
                </a:solidFill>
              </a:rPr>
              <a:t>(A,[m n],fun,P1,P2,...)</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blkproc</a:t>
            </a:r>
            <a:r>
              <a:rPr lang="en-US" altLang="zh-CN" dirty="0">
                <a:solidFill>
                  <a:schemeClr val="tx1">
                    <a:lumMod val="75000"/>
                    <a:lumOff val="25000"/>
                  </a:schemeClr>
                </a:solidFill>
              </a:rPr>
              <a:t>(A,[m n],[</a:t>
            </a:r>
            <a:r>
              <a:rPr lang="en-US" altLang="zh-CN" dirty="0" err="1">
                <a:solidFill>
                  <a:schemeClr val="tx1">
                    <a:lumMod val="75000"/>
                    <a:lumOff val="25000"/>
                  </a:schemeClr>
                </a:solidFill>
              </a:rPr>
              <a:t>mborder</a:t>
            </a:r>
            <a:r>
              <a:rPr lang="en-US" altLang="zh-CN" dirty="0">
                <a:solidFill>
                  <a:schemeClr val="tx1">
                    <a:lumMod val="75000"/>
                    <a:lumOff val="25000"/>
                  </a:schemeClr>
                </a:solidFill>
              </a:rPr>
              <a:t> </a:t>
            </a:r>
            <a:r>
              <a:rPr lang="en-US" altLang="zh-CN" dirty="0" err="1">
                <a:solidFill>
                  <a:schemeClr val="tx1">
                    <a:lumMod val="75000"/>
                    <a:lumOff val="25000"/>
                  </a:schemeClr>
                </a:solidFill>
              </a:rPr>
              <a:t>nborder</a:t>
            </a:r>
            <a:r>
              <a:rPr lang="en-US" altLang="zh-CN" dirty="0">
                <a:solidFill>
                  <a:schemeClr val="tx1">
                    <a:lumMod val="75000"/>
                    <a:lumOff val="25000"/>
                  </a:schemeClr>
                </a:solidFill>
              </a:rPr>
              <a:t>],fun,...)</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blkproc</a:t>
            </a:r>
            <a:r>
              <a:rPr lang="en-US" altLang="zh-CN" dirty="0">
                <a:solidFill>
                  <a:schemeClr val="tx1">
                    <a:lumMod val="75000"/>
                    <a:lumOff val="25000"/>
                  </a:schemeClr>
                </a:solidFill>
              </a:rPr>
              <a:t>(</a:t>
            </a:r>
            <a:r>
              <a:rPr lang="en-US" altLang="zh-CN" dirty="0" err="1">
                <a:solidFill>
                  <a:schemeClr val="tx1">
                    <a:lumMod val="75000"/>
                    <a:lumOff val="25000"/>
                  </a:schemeClr>
                </a:solidFill>
              </a:rPr>
              <a:t>A,'indexed</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内容占位符 2"/>
          <p:cNvSpPr>
            <a:spLocks noGrp="1"/>
          </p:cNvSpPr>
          <p:nvPr>
            <p:ph idx="1"/>
          </p:nvPr>
        </p:nvSpPr>
        <p:spPr>
          <a:xfrm>
            <a:off x="677863" y="482600"/>
            <a:ext cx="8596312" cy="5559425"/>
          </a:xfrm>
        </p:spPr>
        <p:txBody>
          <a:bodyPr/>
          <a:lstStyle/>
          <a:p>
            <a:r>
              <a:rPr lang="en-US" altLang="zh-CN" smtClean="0"/>
              <a:t>4</a:t>
            </a:r>
            <a:r>
              <a:rPr lang="zh-CN" altLang="zh-CN" smtClean="0"/>
              <a:t>．</a:t>
            </a:r>
            <a:r>
              <a:rPr lang="en-US" altLang="zh-CN" smtClean="0"/>
              <a:t>brighten</a:t>
            </a:r>
            <a:endParaRPr lang="zh-CN" altLang="zh-CN" smtClean="0"/>
          </a:p>
          <a:p>
            <a:r>
              <a:rPr lang="zh-CN" altLang="zh-CN" smtClean="0"/>
              <a:t>功能：增加或降低颜色映像表的亮度。</a:t>
            </a:r>
          </a:p>
          <a:p>
            <a:r>
              <a:rPr lang="zh-CN" altLang="zh-CN" smtClean="0"/>
              <a:t>语法：</a:t>
            </a:r>
          </a:p>
          <a:p>
            <a:r>
              <a:rPr lang="en-US" altLang="zh-CN" smtClean="0"/>
              <a:t>brighten(beta)</a:t>
            </a:r>
            <a:endParaRPr lang="zh-CN" altLang="zh-CN" smtClean="0"/>
          </a:p>
          <a:p>
            <a:r>
              <a:rPr lang="en-US" altLang="zh-CN" smtClean="0"/>
              <a:t>newmap = brighten(beta)</a:t>
            </a:r>
            <a:endParaRPr lang="zh-CN" altLang="zh-CN" smtClean="0"/>
          </a:p>
          <a:p>
            <a:r>
              <a:rPr lang="en-US" altLang="zh-CN" smtClean="0"/>
              <a:t>newmap = brighten(map,beta)</a:t>
            </a:r>
            <a:endParaRPr lang="zh-CN" altLang="zh-CN" smtClean="0"/>
          </a:p>
          <a:p>
            <a:r>
              <a:rPr lang="en-US" altLang="zh-CN" smtClean="0"/>
              <a:t>brighten(fig,beta)</a:t>
            </a:r>
            <a:endParaRPr lang="zh-CN" altLang="zh-CN" smtClean="0"/>
          </a:p>
          <a:p>
            <a:r>
              <a:rPr lang="zh-CN" altLang="zh-CN" smtClean="0"/>
              <a:t>相关命令：</a:t>
            </a:r>
          </a:p>
          <a:p>
            <a:r>
              <a:rPr lang="en-US" altLang="zh-CN" smtClean="0"/>
              <a:t>imadjust, rgbplot</a:t>
            </a:r>
            <a:endParaRPr lang="zh-CN" altLang="zh-CN" smtClean="0"/>
          </a:p>
          <a:p>
            <a:r>
              <a:rPr lang="en-US" altLang="zh-CN" smtClean="0"/>
              <a:t>5</a:t>
            </a:r>
            <a:r>
              <a:rPr lang="zh-CN" altLang="zh-CN" smtClean="0"/>
              <a:t>．</a:t>
            </a:r>
            <a:r>
              <a:rPr lang="en-US" altLang="zh-CN" smtClean="0"/>
              <a:t>bwarea</a:t>
            </a:r>
            <a:endParaRPr lang="zh-CN" altLang="zh-CN" smtClean="0"/>
          </a:p>
          <a:p>
            <a:r>
              <a:rPr lang="zh-CN" altLang="zh-CN" smtClean="0"/>
              <a:t>功能：计算二进制图像对象的面积。</a:t>
            </a:r>
          </a:p>
          <a:p>
            <a:r>
              <a:rPr lang="zh-CN" altLang="zh-CN" smtClean="0"/>
              <a:t>语法：</a:t>
            </a:r>
          </a:p>
          <a:p>
            <a:r>
              <a:rPr lang="en-US" altLang="zh-CN" smtClean="0"/>
              <a:t>total = bwarea(BW)</a:t>
            </a:r>
            <a:endParaRPr lang="zh-CN" altLang="zh-CN" smtClean="0"/>
          </a:p>
          <a:p>
            <a:endParaRPr lang="zh-CN" alt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内容占位符 2"/>
          <p:cNvSpPr>
            <a:spLocks noGrp="1"/>
          </p:cNvSpPr>
          <p:nvPr>
            <p:ph idx="1"/>
          </p:nvPr>
        </p:nvSpPr>
        <p:spPr>
          <a:xfrm>
            <a:off x="563563" y="304800"/>
            <a:ext cx="9875837" cy="6261100"/>
          </a:xfrm>
        </p:spPr>
        <p:txBody>
          <a:bodyPr/>
          <a:lstStyle/>
          <a:p>
            <a:r>
              <a:rPr lang="en-US" altLang="zh-CN" smtClean="0"/>
              <a:t>6</a:t>
            </a:r>
            <a:r>
              <a:rPr lang="zh-CN" altLang="zh-CN" smtClean="0"/>
              <a:t>．</a:t>
            </a:r>
            <a:r>
              <a:rPr lang="en-US" altLang="zh-CN" smtClean="0"/>
              <a:t>bweuler</a:t>
            </a:r>
            <a:r>
              <a:rPr lang="zh-CN" altLang="zh-CN" smtClean="0"/>
              <a:t>．</a:t>
            </a:r>
          </a:p>
          <a:p>
            <a:r>
              <a:rPr lang="zh-CN" altLang="zh-CN" smtClean="0"/>
              <a:t>功能：计算二进制图像的欧拉数。</a:t>
            </a:r>
          </a:p>
          <a:p>
            <a:r>
              <a:rPr lang="zh-CN" altLang="zh-CN" smtClean="0"/>
              <a:t>语法：</a:t>
            </a:r>
          </a:p>
          <a:p>
            <a:r>
              <a:rPr lang="en-US" altLang="zh-CN" smtClean="0"/>
              <a:t>eul = bweuler(BW,n)</a:t>
            </a:r>
          </a:p>
          <a:p>
            <a:r>
              <a:rPr lang="en-US" altLang="zh-CN" smtClean="0"/>
              <a:t>7</a:t>
            </a:r>
            <a:r>
              <a:rPr lang="zh-CN" altLang="zh-CN" smtClean="0"/>
              <a:t>．</a:t>
            </a:r>
            <a:r>
              <a:rPr lang="en-US" altLang="zh-CN" smtClean="0"/>
              <a:t>bwfill</a:t>
            </a:r>
            <a:endParaRPr lang="zh-CN" altLang="zh-CN" smtClean="0"/>
          </a:p>
          <a:p>
            <a:r>
              <a:rPr lang="zh-CN" altLang="zh-CN" smtClean="0"/>
              <a:t>功能：填充二进制图像的背景色。</a:t>
            </a:r>
          </a:p>
          <a:p>
            <a:r>
              <a:rPr lang="zh-CN" altLang="zh-CN" smtClean="0"/>
              <a:t>语法：</a:t>
            </a:r>
          </a:p>
          <a:p>
            <a:r>
              <a:rPr lang="en-US" altLang="zh-CN" smtClean="0"/>
              <a:t>BW2 = bwfill(BW1,c,r,n)</a:t>
            </a:r>
            <a:endParaRPr lang="zh-CN" altLang="zh-CN" smtClean="0"/>
          </a:p>
          <a:p>
            <a:r>
              <a:rPr lang="en-US" altLang="zh-CN" smtClean="0"/>
              <a:t>BW2 = bwfill(BW1,n)</a:t>
            </a:r>
            <a:endParaRPr lang="zh-CN" altLang="zh-CN" smtClean="0"/>
          </a:p>
          <a:p>
            <a:r>
              <a:rPr lang="en-US" altLang="zh-CN" smtClean="0"/>
              <a:t>[BW2,idx] = bwfill(...)</a:t>
            </a:r>
            <a:endParaRPr lang="zh-CN" altLang="zh-CN" smtClean="0"/>
          </a:p>
          <a:p>
            <a:r>
              <a:rPr lang="en-US" altLang="zh-CN" smtClean="0"/>
              <a:t>BW2 = bwfill(x,y,BW1,xi,yi,n)</a:t>
            </a:r>
            <a:endParaRPr lang="zh-CN" altLang="zh-CN" smtClean="0"/>
          </a:p>
          <a:p>
            <a:r>
              <a:rPr lang="en-US" altLang="zh-CN" smtClean="0"/>
              <a:t>[x,y,BW2,idx,xi,yi] = bwfill(...)</a:t>
            </a:r>
            <a:endParaRPr lang="zh-CN" altLang="zh-CN" smtClean="0"/>
          </a:p>
          <a:p>
            <a:r>
              <a:rPr lang="en-US" altLang="zh-CN" smtClean="0"/>
              <a:t>BW2 = bwfill(BW1,'holes',n)</a:t>
            </a:r>
            <a:endParaRPr lang="zh-CN" altLang="zh-CN" smtClean="0"/>
          </a:p>
          <a:p>
            <a:r>
              <a:rPr lang="en-US" altLang="zh-CN" smtClean="0"/>
              <a:t>[BW2,idx] = bwfill(BW1,'holes',n)</a:t>
            </a:r>
            <a:endParaRPr lang="zh-CN" altLang="zh-CN" smtClean="0"/>
          </a:p>
          <a:p>
            <a:endParaRPr lang="zh-CN" altLang="zh-CN" smtClean="0"/>
          </a:p>
          <a:p>
            <a:endParaRPr lang="zh-CN" altLang="en-US"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内容占位符 2"/>
          <p:cNvSpPr>
            <a:spLocks noGrp="1"/>
          </p:cNvSpPr>
          <p:nvPr>
            <p:ph idx="1"/>
          </p:nvPr>
        </p:nvSpPr>
        <p:spPr>
          <a:xfrm>
            <a:off x="677863" y="431800"/>
            <a:ext cx="8596312" cy="5610225"/>
          </a:xfrm>
        </p:spPr>
        <p:txBody>
          <a:bodyPr/>
          <a:lstStyle/>
          <a:p>
            <a:r>
              <a:rPr lang="en-US" altLang="zh-CN" smtClean="0"/>
              <a:t>8</a:t>
            </a:r>
            <a:r>
              <a:rPr lang="zh-CN" altLang="zh-CN" smtClean="0"/>
              <a:t>．</a:t>
            </a:r>
            <a:r>
              <a:rPr lang="en-US" altLang="zh-CN" smtClean="0"/>
              <a:t>bwlabel</a:t>
            </a:r>
            <a:endParaRPr lang="zh-CN" altLang="zh-CN" smtClean="0"/>
          </a:p>
          <a:p>
            <a:r>
              <a:rPr lang="zh-CN" altLang="zh-CN" smtClean="0"/>
              <a:t>功能：标注二进制图像中已连接的部分。</a:t>
            </a:r>
          </a:p>
          <a:p>
            <a:r>
              <a:rPr lang="zh-CN" altLang="zh-CN" smtClean="0"/>
              <a:t>语法：</a:t>
            </a:r>
          </a:p>
          <a:p>
            <a:r>
              <a:rPr lang="en-US" altLang="zh-CN" smtClean="0"/>
              <a:t>L = bwlabel(BW,n)</a:t>
            </a:r>
            <a:endParaRPr lang="zh-CN" altLang="zh-CN" smtClean="0"/>
          </a:p>
          <a:p>
            <a:r>
              <a:rPr lang="en-US" altLang="zh-CN" smtClean="0"/>
              <a:t>[L,num] = bwlabel(BW,n)</a:t>
            </a:r>
            <a:endParaRPr lang="zh-CN" altLang="zh-CN" smtClean="0"/>
          </a:p>
          <a:p>
            <a:r>
              <a:rPr lang="pt-BR" altLang="zh-CN" smtClean="0"/>
              <a:t>9</a:t>
            </a:r>
            <a:r>
              <a:rPr lang="zh-CN" altLang="zh-CN" smtClean="0"/>
              <a:t>．</a:t>
            </a:r>
            <a:r>
              <a:rPr lang="pt-BR" altLang="zh-CN" smtClean="0"/>
              <a:t>bwmorph</a:t>
            </a:r>
            <a:endParaRPr lang="zh-CN" altLang="zh-CN" smtClean="0"/>
          </a:p>
          <a:p>
            <a:r>
              <a:rPr lang="zh-CN" altLang="zh-CN" smtClean="0"/>
              <a:t>功能：提取二进制图像的轮廓</a:t>
            </a:r>
          </a:p>
          <a:p>
            <a:r>
              <a:rPr lang="zh-CN" altLang="zh-CN" smtClean="0"/>
              <a:t>语法：</a:t>
            </a:r>
          </a:p>
          <a:p>
            <a:r>
              <a:rPr lang="pt-BR" altLang="zh-CN" smtClean="0"/>
              <a:t>BW2 = bwmorph(BW1,operation)</a:t>
            </a:r>
            <a:endParaRPr lang="zh-CN" altLang="zh-CN" smtClean="0"/>
          </a:p>
          <a:p>
            <a:r>
              <a:rPr lang="pt-BR" altLang="zh-CN" smtClean="0"/>
              <a:t>BW2 = bwmorph(BW1,operation,n)</a:t>
            </a:r>
            <a:endParaRPr lang="zh-CN" altLang="zh-CN" smtClean="0"/>
          </a:p>
          <a:p>
            <a:r>
              <a:rPr lang="en-US" altLang="zh-CN" smtClean="0"/>
              <a:t>10</a:t>
            </a:r>
            <a:r>
              <a:rPr lang="zh-CN" altLang="zh-CN" smtClean="0"/>
              <a:t>．</a:t>
            </a:r>
            <a:r>
              <a:rPr lang="en-US" altLang="zh-CN" smtClean="0"/>
              <a:t>bwperim</a:t>
            </a:r>
            <a:endParaRPr lang="zh-CN" altLang="zh-CN" smtClean="0"/>
          </a:p>
          <a:p>
            <a:r>
              <a:rPr lang="zh-CN" altLang="zh-CN" smtClean="0"/>
              <a:t>功能：计算二进制图像中对象的周长。</a:t>
            </a:r>
          </a:p>
          <a:p>
            <a:r>
              <a:rPr lang="zh-CN" altLang="zh-CN" smtClean="0"/>
              <a:t>语法：</a:t>
            </a:r>
          </a:p>
          <a:p>
            <a:r>
              <a:rPr lang="en-US" altLang="zh-CN" smtClean="0"/>
              <a:t>BW2 = bwperim(BW1,n)</a:t>
            </a:r>
            <a:endParaRPr lang="zh-CN" altLang="zh-CN" smtClean="0"/>
          </a:p>
          <a:p>
            <a:endParaRPr lang="zh-CN" altLang="en-US"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内容占位符 2"/>
          <p:cNvSpPr>
            <a:spLocks noGrp="1"/>
          </p:cNvSpPr>
          <p:nvPr>
            <p:ph idx="1"/>
          </p:nvPr>
        </p:nvSpPr>
        <p:spPr>
          <a:xfrm>
            <a:off x="677863" y="469900"/>
            <a:ext cx="8596312" cy="5572125"/>
          </a:xfrm>
        </p:spPr>
        <p:txBody>
          <a:bodyPr/>
          <a:lstStyle/>
          <a:p>
            <a:r>
              <a:rPr lang="en-US" altLang="zh-CN" smtClean="0"/>
              <a:t>11</a:t>
            </a:r>
            <a:r>
              <a:rPr lang="zh-CN" altLang="zh-CN" smtClean="0"/>
              <a:t>．</a:t>
            </a:r>
            <a:r>
              <a:rPr lang="en-US" altLang="zh-CN" smtClean="0"/>
              <a:t>bwselect</a:t>
            </a:r>
            <a:endParaRPr lang="zh-CN" altLang="zh-CN" smtClean="0"/>
          </a:p>
          <a:p>
            <a:r>
              <a:rPr lang="zh-CN" altLang="zh-CN" smtClean="0"/>
              <a:t>功能：在二进制图像中选择对象。</a:t>
            </a:r>
          </a:p>
          <a:p>
            <a:r>
              <a:rPr lang="zh-CN" altLang="zh-CN" smtClean="0"/>
              <a:t>语法：</a:t>
            </a:r>
          </a:p>
          <a:p>
            <a:r>
              <a:rPr lang="en-US" altLang="zh-CN" smtClean="0"/>
              <a:t>BW2 = bwselect(BW1,c,r,n)</a:t>
            </a:r>
            <a:endParaRPr lang="zh-CN" altLang="zh-CN" smtClean="0"/>
          </a:p>
          <a:p>
            <a:r>
              <a:rPr lang="en-US" altLang="zh-CN" smtClean="0"/>
              <a:t>BW2 = bwselect(BW1,n)</a:t>
            </a:r>
            <a:endParaRPr lang="zh-CN" altLang="zh-CN" smtClean="0"/>
          </a:p>
          <a:p>
            <a:r>
              <a:rPr lang="en-US" altLang="zh-CN" smtClean="0"/>
              <a:t>[BW2,idx] = bwselect(...)</a:t>
            </a:r>
          </a:p>
          <a:p>
            <a:r>
              <a:rPr lang="en-US" altLang="zh-CN" smtClean="0"/>
              <a:t>12</a:t>
            </a:r>
            <a:r>
              <a:rPr lang="zh-CN" altLang="zh-CN" smtClean="0"/>
              <a:t>．</a:t>
            </a:r>
            <a:r>
              <a:rPr lang="en-US" altLang="zh-CN" smtClean="0"/>
              <a:t>cmpermute</a:t>
            </a:r>
            <a:endParaRPr lang="zh-CN" altLang="zh-CN" smtClean="0"/>
          </a:p>
          <a:p>
            <a:r>
              <a:rPr lang="zh-CN" altLang="zh-CN" smtClean="0"/>
              <a:t>功能：调整颜色映像表中的颜色。</a:t>
            </a:r>
          </a:p>
          <a:p>
            <a:r>
              <a:rPr lang="zh-CN" altLang="zh-CN" smtClean="0"/>
              <a:t>语法：</a:t>
            </a:r>
          </a:p>
          <a:p>
            <a:r>
              <a:rPr lang="en-US" altLang="zh-CN" smtClean="0"/>
              <a:t>[Y,newmap] = cmpermute(X,map)</a:t>
            </a:r>
            <a:endParaRPr lang="zh-CN" altLang="zh-CN" smtClean="0"/>
          </a:p>
          <a:p>
            <a:r>
              <a:rPr lang="en-US" altLang="zh-CN" smtClean="0"/>
              <a:t>[Y,newmap] = cmpermute(X,map,index)</a:t>
            </a:r>
            <a:endParaRPr lang="zh-CN" altLang="zh-CN" smtClean="0"/>
          </a:p>
          <a:p>
            <a:endParaRPr lang="zh-CN" altLang="zh-CN"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en-US" altLang="zh-CN" smtClean="0"/>
              <a:t>4.1.4 plot</a:t>
            </a:r>
            <a:r>
              <a:rPr lang="zh-CN" altLang="en-US" smtClean="0"/>
              <a:t>函数</a:t>
            </a:r>
            <a:br>
              <a:rPr lang="zh-CN" altLang="en-US" smtClean="0"/>
            </a:br>
            <a:endParaRPr lang="zh-CN" altLang="en-US" smtClean="0"/>
          </a:p>
        </p:txBody>
      </p:sp>
      <p:sp>
        <p:nvSpPr>
          <p:cNvPr id="3" name="内容占位符 2"/>
          <p:cNvSpPr>
            <a:spLocks noGrp="1"/>
          </p:cNvSpPr>
          <p:nvPr>
            <p:ph idx="1"/>
          </p:nvPr>
        </p:nvSpPr>
        <p:spPr/>
        <p:txBody>
          <a:bodyPr rtlCol="0">
            <a:normAutofit fontScale="77500" lnSpcReduction="20000"/>
          </a:bodyPr>
          <a:lstStyle/>
          <a:p>
            <a:pPr fontAlgn="auto">
              <a:spcAft>
                <a:spcPts val="0"/>
              </a:spcAft>
              <a:buFont typeface="Wingdings 3" charset="2"/>
              <a:buChar char=""/>
              <a:defRPr/>
            </a:pPr>
            <a:r>
              <a:rPr lang="en-US" altLang="zh-CN" dirty="0" smtClean="0">
                <a:solidFill>
                  <a:schemeClr val="tx1">
                    <a:lumMod val="75000"/>
                    <a:lumOff val="25000"/>
                  </a:schemeClr>
                </a:solidFill>
              </a:rPr>
              <a:t>plot</a:t>
            </a:r>
            <a:r>
              <a:rPr lang="zh-CN" altLang="en-US" dirty="0">
                <a:solidFill>
                  <a:schemeClr val="tx1">
                    <a:lumMod val="75000"/>
                    <a:lumOff val="25000"/>
                  </a:schemeClr>
                </a:solidFill>
              </a:rPr>
              <a:t>函数是</a:t>
            </a:r>
            <a:r>
              <a:rPr lang="en-US" altLang="zh-CN" dirty="0">
                <a:solidFill>
                  <a:schemeClr val="tx1">
                    <a:lumMod val="75000"/>
                    <a:lumOff val="25000"/>
                  </a:schemeClr>
                </a:solidFill>
              </a:rPr>
              <a:t>MATLAB</a:t>
            </a:r>
            <a:r>
              <a:rPr lang="zh-CN" altLang="en-US" dirty="0">
                <a:solidFill>
                  <a:schemeClr val="tx1">
                    <a:lumMod val="75000"/>
                    <a:lumOff val="25000"/>
                  </a:schemeClr>
                </a:solidFill>
              </a:rPr>
              <a:t>中最核心的二维绘图函数，它有多种语法格式可以实现多种功能。</a:t>
            </a:r>
          </a:p>
          <a:p>
            <a:pPr fontAlgn="auto">
              <a:spcAft>
                <a:spcPts val="0"/>
              </a:spcAft>
              <a:buFont typeface="Wingdings 3" charset="2"/>
              <a:buChar char=""/>
              <a:defRPr/>
            </a:pPr>
            <a:r>
              <a:rPr lang="en-US" altLang="zh-CN" dirty="0">
                <a:solidFill>
                  <a:schemeClr val="tx1">
                    <a:lumMod val="75000"/>
                    <a:lumOff val="25000"/>
                  </a:schemeClr>
                </a:solidFill>
              </a:rPr>
              <a:t>plot</a:t>
            </a:r>
            <a:r>
              <a:rPr lang="zh-CN" altLang="en-US" dirty="0">
                <a:solidFill>
                  <a:schemeClr val="tx1">
                    <a:lumMod val="75000"/>
                    <a:lumOff val="25000"/>
                  </a:schemeClr>
                </a:solidFill>
              </a:rPr>
              <a:t>：</a:t>
            </a:r>
            <a:r>
              <a:rPr lang="en-US" altLang="zh-CN" dirty="0">
                <a:solidFill>
                  <a:schemeClr val="tx1">
                    <a:lumMod val="75000"/>
                    <a:lumOff val="25000"/>
                  </a:schemeClr>
                </a:solidFill>
              </a:rPr>
              <a:t>x</a:t>
            </a:r>
            <a:r>
              <a:rPr lang="zh-CN" altLang="en-US" dirty="0">
                <a:solidFill>
                  <a:schemeClr val="tx1">
                    <a:lumMod val="75000"/>
                    <a:lumOff val="25000"/>
                  </a:schemeClr>
                </a:solidFill>
              </a:rPr>
              <a:t>轴和</a:t>
            </a:r>
            <a:r>
              <a:rPr lang="en-US" altLang="zh-CN" dirty="0">
                <a:solidFill>
                  <a:schemeClr val="tx1">
                    <a:lumMod val="75000"/>
                    <a:lumOff val="25000"/>
                  </a:schemeClr>
                </a:solidFill>
              </a:rPr>
              <a:t>y</a:t>
            </a:r>
            <a:r>
              <a:rPr lang="zh-CN" altLang="en-US" dirty="0">
                <a:solidFill>
                  <a:schemeClr val="tx1">
                    <a:lumMod val="75000"/>
                    <a:lumOff val="25000"/>
                  </a:schemeClr>
                </a:solidFill>
              </a:rPr>
              <a:t>轴均为线性刻度</a:t>
            </a:r>
            <a:r>
              <a:rPr lang="en-US" altLang="zh-CN" dirty="0">
                <a:solidFill>
                  <a:schemeClr val="tx1">
                    <a:lumMod val="75000"/>
                    <a:lumOff val="25000"/>
                  </a:schemeClr>
                </a:solidFill>
              </a:rPr>
              <a:t>(Linear scale)</a:t>
            </a:r>
          </a:p>
          <a:p>
            <a:pPr fontAlgn="auto">
              <a:spcAft>
                <a:spcPts val="0"/>
              </a:spcAft>
              <a:buFont typeface="Wingdings 3" charset="2"/>
              <a:buChar char=""/>
              <a:defRPr/>
            </a:pPr>
            <a:r>
              <a:rPr lang="en-US" altLang="zh-CN" dirty="0">
                <a:solidFill>
                  <a:schemeClr val="tx1">
                    <a:lumMod val="75000"/>
                    <a:lumOff val="25000"/>
                  </a:schemeClr>
                </a:solidFill>
              </a:rPr>
              <a:t>(1)</a:t>
            </a:r>
            <a:r>
              <a:rPr lang="zh-CN" altLang="en-US" dirty="0">
                <a:solidFill>
                  <a:schemeClr val="tx1">
                    <a:lumMod val="75000"/>
                    <a:lumOff val="25000"/>
                  </a:schemeClr>
                </a:solidFill>
              </a:rPr>
              <a:t>最简单的用法</a:t>
            </a:r>
            <a:r>
              <a:rPr lang="en-US" altLang="zh-CN" dirty="0">
                <a:solidFill>
                  <a:schemeClr val="tx1">
                    <a:lumMod val="75000"/>
                    <a:lumOff val="25000"/>
                  </a:schemeClr>
                </a:solidFill>
              </a:rPr>
              <a:t>plot(Y)</a:t>
            </a:r>
          </a:p>
          <a:p>
            <a:pPr fontAlgn="auto">
              <a:spcAft>
                <a:spcPts val="0"/>
              </a:spcAft>
              <a:buFont typeface="Wingdings 3" charset="2"/>
              <a:buChar char=""/>
              <a:defRPr/>
            </a:pPr>
            <a:r>
              <a:rPr lang="zh-CN" altLang="en-US" dirty="0">
                <a:solidFill>
                  <a:schemeClr val="tx1">
                    <a:lumMod val="75000"/>
                    <a:lumOff val="25000"/>
                  </a:schemeClr>
                </a:solidFill>
              </a:rPr>
              <a:t>当</a:t>
            </a:r>
            <a:r>
              <a:rPr lang="en-US" altLang="zh-CN" dirty="0">
                <a:solidFill>
                  <a:schemeClr val="tx1">
                    <a:lumMod val="75000"/>
                    <a:lumOff val="25000"/>
                  </a:schemeClr>
                </a:solidFill>
              </a:rPr>
              <a:t>Y</a:t>
            </a:r>
            <a:r>
              <a:rPr lang="zh-CN" altLang="en-US" dirty="0">
                <a:solidFill>
                  <a:schemeClr val="tx1">
                    <a:lumMod val="75000"/>
                    <a:lumOff val="25000"/>
                  </a:schemeClr>
                </a:solidFill>
              </a:rPr>
              <a:t>是一维数组时，</a:t>
            </a:r>
            <a:r>
              <a:rPr lang="en-US" altLang="zh-CN" dirty="0">
                <a:solidFill>
                  <a:schemeClr val="tx1">
                    <a:lumMod val="75000"/>
                    <a:lumOff val="25000"/>
                  </a:schemeClr>
                </a:solidFill>
              </a:rPr>
              <a:t>plot(Y)</a:t>
            </a:r>
            <a:r>
              <a:rPr lang="zh-CN" altLang="en-US" dirty="0">
                <a:solidFill>
                  <a:schemeClr val="tx1">
                    <a:lumMod val="75000"/>
                    <a:lumOff val="25000"/>
                  </a:schemeClr>
                </a:solidFill>
              </a:rPr>
              <a:t>是把</a:t>
            </a:r>
            <a:r>
              <a:rPr lang="en-US" altLang="zh-CN" dirty="0">
                <a:solidFill>
                  <a:schemeClr val="tx1">
                    <a:lumMod val="75000"/>
                    <a:lumOff val="25000"/>
                  </a:schemeClr>
                </a:solidFill>
              </a:rPr>
              <a:t>(</a:t>
            </a:r>
            <a:r>
              <a:rPr lang="en-US" altLang="zh-CN" dirty="0" err="1">
                <a:solidFill>
                  <a:schemeClr val="tx1">
                    <a:lumMod val="75000"/>
                    <a:lumOff val="25000"/>
                  </a:schemeClr>
                </a:solidFill>
              </a:rPr>
              <a:t>i,X</a:t>
            </a:r>
            <a:r>
              <a:rPr lang="en-US" altLang="zh-CN" dirty="0">
                <a:solidFill>
                  <a:schemeClr val="tx1">
                    <a:lumMod val="75000"/>
                    <a:lumOff val="25000"/>
                  </a:schemeClr>
                </a:solidFill>
              </a:rPr>
              <a:t>(</a:t>
            </a:r>
            <a:r>
              <a:rPr lang="en-US" altLang="zh-CN" dirty="0" err="1">
                <a:solidFill>
                  <a:schemeClr val="tx1">
                    <a:lumMod val="75000"/>
                    <a:lumOff val="25000"/>
                  </a:schemeClr>
                </a:solidFill>
              </a:rPr>
              <a:t>i</a:t>
            </a:r>
            <a:r>
              <a:rPr lang="en-US" altLang="zh-CN" dirty="0">
                <a:solidFill>
                  <a:schemeClr val="tx1">
                    <a:lumMod val="75000"/>
                    <a:lumOff val="25000"/>
                  </a:schemeClr>
                </a:solidFill>
              </a:rPr>
              <a:t>))</a:t>
            </a:r>
            <a:r>
              <a:rPr lang="zh-CN" altLang="en-US" dirty="0">
                <a:solidFill>
                  <a:schemeClr val="tx1">
                    <a:lumMod val="75000"/>
                    <a:lumOff val="25000"/>
                  </a:schemeClr>
                </a:solidFill>
              </a:rPr>
              <a:t>各点顺次连接起来，其中</a:t>
            </a:r>
            <a:r>
              <a:rPr lang="en-US" altLang="zh-CN" dirty="0" err="1">
                <a:solidFill>
                  <a:schemeClr val="tx1">
                    <a:lumMod val="75000"/>
                    <a:lumOff val="25000"/>
                  </a:schemeClr>
                </a:solidFill>
              </a:rPr>
              <a:t>i</a:t>
            </a:r>
            <a:r>
              <a:rPr lang="zh-CN" altLang="en-US" dirty="0">
                <a:solidFill>
                  <a:schemeClr val="tx1">
                    <a:lumMod val="75000"/>
                    <a:lumOff val="25000"/>
                  </a:schemeClr>
                </a:solidFill>
              </a:rPr>
              <a:t>的取值范围从</a:t>
            </a:r>
            <a:r>
              <a:rPr lang="en-US" altLang="zh-CN" dirty="0">
                <a:solidFill>
                  <a:schemeClr val="tx1">
                    <a:lumMod val="75000"/>
                    <a:lumOff val="25000"/>
                  </a:schemeClr>
                </a:solidFill>
              </a:rPr>
              <a:t>1</a:t>
            </a:r>
            <a:r>
              <a:rPr lang="zh-CN" altLang="en-US" dirty="0">
                <a:solidFill>
                  <a:schemeClr val="tx1">
                    <a:lumMod val="75000"/>
                    <a:lumOff val="25000"/>
                  </a:schemeClr>
                </a:solidFill>
              </a:rPr>
              <a:t>到</a:t>
            </a:r>
            <a:r>
              <a:rPr lang="en-US" altLang="zh-CN" dirty="0">
                <a:solidFill>
                  <a:schemeClr val="tx1">
                    <a:lumMod val="75000"/>
                    <a:lumOff val="25000"/>
                  </a:schemeClr>
                </a:solidFill>
              </a:rPr>
              <a:t>length(X)</a:t>
            </a:r>
            <a:r>
              <a:rPr lang="zh-CN" altLang="en-US" dirty="0">
                <a:solidFill>
                  <a:schemeClr val="tx1">
                    <a:lumMod val="75000"/>
                    <a:lumOff val="25000"/>
                  </a:schemeClr>
                </a:solidFill>
              </a:rPr>
              <a:t>。</a:t>
            </a:r>
          </a:p>
          <a:p>
            <a:pPr fontAlgn="auto">
              <a:spcAft>
                <a:spcPts val="0"/>
              </a:spcAft>
              <a:buFont typeface="Wingdings 3" charset="2"/>
              <a:buChar char=""/>
              <a:defRPr/>
            </a:pPr>
            <a:r>
              <a:rPr lang="zh-CN" altLang="en-US" dirty="0">
                <a:solidFill>
                  <a:schemeClr val="tx1">
                    <a:lumMod val="75000"/>
                    <a:lumOff val="25000"/>
                  </a:schemeClr>
                </a:solidFill>
              </a:rPr>
              <a:t>当</a:t>
            </a:r>
            <a:r>
              <a:rPr lang="en-US" altLang="zh-CN" dirty="0">
                <a:solidFill>
                  <a:schemeClr val="tx1">
                    <a:lumMod val="75000"/>
                    <a:lumOff val="25000"/>
                  </a:schemeClr>
                </a:solidFill>
              </a:rPr>
              <a:t>Y</a:t>
            </a:r>
            <a:r>
              <a:rPr lang="zh-CN" altLang="en-US" dirty="0">
                <a:solidFill>
                  <a:schemeClr val="tx1">
                    <a:lumMod val="75000"/>
                    <a:lumOff val="25000"/>
                  </a:schemeClr>
                </a:solidFill>
              </a:rPr>
              <a:t>是普通的二维数组时，相当于对</a:t>
            </a:r>
            <a:r>
              <a:rPr lang="en-US" altLang="zh-CN" dirty="0">
                <a:solidFill>
                  <a:schemeClr val="tx1">
                    <a:lumMod val="75000"/>
                    <a:lumOff val="25000"/>
                  </a:schemeClr>
                </a:solidFill>
              </a:rPr>
              <a:t>Y</a:t>
            </a:r>
            <a:r>
              <a:rPr lang="zh-CN" altLang="en-US" dirty="0">
                <a:solidFill>
                  <a:schemeClr val="tx1">
                    <a:lumMod val="75000"/>
                    <a:lumOff val="25000"/>
                  </a:schemeClr>
                </a:solidFill>
              </a:rPr>
              <a:t>的每一列进行</a:t>
            </a:r>
            <a:r>
              <a:rPr lang="en-US" altLang="zh-CN" dirty="0">
                <a:solidFill>
                  <a:schemeClr val="tx1">
                    <a:lumMod val="75000"/>
                    <a:lumOff val="25000"/>
                  </a:schemeClr>
                </a:solidFill>
              </a:rPr>
              <a:t>plot(Y(:,</a:t>
            </a:r>
            <a:r>
              <a:rPr lang="en-US" altLang="zh-CN" dirty="0" err="1">
                <a:solidFill>
                  <a:schemeClr val="tx1">
                    <a:lumMod val="75000"/>
                    <a:lumOff val="25000"/>
                  </a:schemeClr>
                </a:solidFill>
              </a:rPr>
              <a:t>i</a:t>
            </a:r>
            <a:r>
              <a:rPr lang="en-US" altLang="zh-CN" dirty="0">
                <a:solidFill>
                  <a:schemeClr val="tx1">
                    <a:lumMod val="75000"/>
                    <a:lumOff val="25000"/>
                  </a:schemeClr>
                </a:solidFill>
              </a:rPr>
              <a:t>))</a:t>
            </a:r>
            <a:r>
              <a:rPr lang="zh-CN" altLang="en-US" dirty="0">
                <a:solidFill>
                  <a:schemeClr val="tx1">
                    <a:lumMod val="75000"/>
                    <a:lumOff val="25000"/>
                  </a:schemeClr>
                </a:solidFill>
              </a:rPr>
              <a:t>画线，并把所有的折线累叠绘制在当前坐标轴下。</a:t>
            </a:r>
          </a:p>
          <a:p>
            <a:pPr fontAlgn="auto">
              <a:spcAft>
                <a:spcPts val="0"/>
              </a:spcAft>
              <a:buFont typeface="Wingdings 3" charset="2"/>
              <a:buChar char=""/>
              <a:defRPr/>
            </a:pPr>
            <a:r>
              <a:rPr lang="en-US" altLang="zh-CN" dirty="0">
                <a:solidFill>
                  <a:schemeClr val="tx1">
                    <a:lumMod val="75000"/>
                    <a:lumOff val="25000"/>
                  </a:schemeClr>
                </a:solidFill>
              </a:rPr>
              <a:t>(2)</a:t>
            </a:r>
            <a:r>
              <a:rPr lang="zh-CN" altLang="en-US" dirty="0">
                <a:solidFill>
                  <a:schemeClr val="tx1">
                    <a:lumMod val="75000"/>
                    <a:lumOff val="25000"/>
                  </a:schemeClr>
                </a:solidFill>
              </a:rPr>
              <a:t>最常用的用法</a:t>
            </a:r>
            <a:r>
              <a:rPr lang="en-US" altLang="zh-CN" dirty="0">
                <a:solidFill>
                  <a:schemeClr val="tx1">
                    <a:lumMod val="75000"/>
                    <a:lumOff val="25000"/>
                  </a:schemeClr>
                </a:solidFill>
              </a:rPr>
              <a:t>plot(X,Y)</a:t>
            </a:r>
          </a:p>
          <a:p>
            <a:pPr fontAlgn="auto">
              <a:spcAft>
                <a:spcPts val="0"/>
              </a:spcAft>
              <a:buFont typeface="Wingdings 3" charset="2"/>
              <a:buChar char=""/>
              <a:defRPr/>
            </a:pPr>
            <a:r>
              <a:rPr lang="en-US" altLang="zh-CN" dirty="0">
                <a:solidFill>
                  <a:schemeClr val="tx1">
                    <a:lumMod val="75000"/>
                    <a:lumOff val="25000"/>
                  </a:schemeClr>
                </a:solidFill>
              </a:rPr>
              <a:t>plot</a:t>
            </a:r>
            <a:r>
              <a:rPr lang="zh-CN" altLang="en-US" dirty="0">
                <a:solidFill>
                  <a:schemeClr val="tx1">
                    <a:lumMod val="75000"/>
                    <a:lumOff val="25000"/>
                  </a:schemeClr>
                </a:solidFill>
              </a:rPr>
              <a:t>最常用的语法格式是接收两个参数的</a:t>
            </a:r>
            <a:r>
              <a:rPr lang="en-US" altLang="zh-CN" dirty="0">
                <a:solidFill>
                  <a:schemeClr val="tx1">
                    <a:lumMod val="75000"/>
                    <a:lumOff val="25000"/>
                  </a:schemeClr>
                </a:solidFill>
              </a:rPr>
              <a:t>plot(X,Y)</a:t>
            </a:r>
          </a:p>
          <a:p>
            <a:pPr fontAlgn="auto">
              <a:spcAft>
                <a:spcPts val="0"/>
              </a:spcAft>
              <a:buFont typeface="Wingdings 3" charset="2"/>
              <a:buChar char=""/>
              <a:defRPr/>
            </a:pPr>
            <a:r>
              <a:rPr lang="zh-CN" altLang="en-US" dirty="0">
                <a:solidFill>
                  <a:schemeClr val="tx1">
                    <a:lumMod val="75000"/>
                    <a:lumOff val="25000"/>
                  </a:schemeClr>
                </a:solidFill>
              </a:rPr>
              <a:t>当</a:t>
            </a:r>
            <a:r>
              <a:rPr lang="en-US" altLang="zh-CN" dirty="0">
                <a:solidFill>
                  <a:schemeClr val="tx1">
                    <a:lumMod val="75000"/>
                    <a:lumOff val="25000"/>
                  </a:schemeClr>
                </a:solidFill>
              </a:rPr>
              <a:t>X</a:t>
            </a:r>
            <a:r>
              <a:rPr lang="zh-CN" altLang="en-US" dirty="0">
                <a:solidFill>
                  <a:schemeClr val="tx1">
                    <a:lumMod val="75000"/>
                    <a:lumOff val="25000"/>
                  </a:schemeClr>
                </a:solidFill>
              </a:rPr>
              <a:t>和</a:t>
            </a:r>
            <a:r>
              <a:rPr lang="en-US" altLang="zh-CN" dirty="0">
                <a:solidFill>
                  <a:schemeClr val="tx1">
                    <a:lumMod val="75000"/>
                    <a:lumOff val="25000"/>
                  </a:schemeClr>
                </a:solidFill>
              </a:rPr>
              <a:t>Y</a:t>
            </a:r>
            <a:r>
              <a:rPr lang="zh-CN" altLang="en-US" dirty="0">
                <a:solidFill>
                  <a:schemeClr val="tx1">
                    <a:lumMod val="75000"/>
                    <a:lumOff val="25000"/>
                  </a:schemeClr>
                </a:solidFill>
              </a:rPr>
              <a:t>都是一维数组时，功能和</a:t>
            </a:r>
            <a:r>
              <a:rPr lang="en-US" altLang="zh-CN" dirty="0">
                <a:solidFill>
                  <a:schemeClr val="tx1">
                    <a:lumMod val="75000"/>
                    <a:lumOff val="25000"/>
                  </a:schemeClr>
                </a:solidFill>
              </a:rPr>
              <a:t>line(X,Y)</a:t>
            </a:r>
            <a:r>
              <a:rPr lang="zh-CN" altLang="en-US" dirty="0">
                <a:solidFill>
                  <a:schemeClr val="tx1">
                    <a:lumMod val="75000"/>
                    <a:lumOff val="25000"/>
                  </a:schemeClr>
                </a:solidFill>
              </a:rPr>
              <a:t>类似；但</a:t>
            </a:r>
            <a:r>
              <a:rPr lang="en-US" altLang="zh-CN" dirty="0">
                <a:solidFill>
                  <a:schemeClr val="tx1">
                    <a:lumMod val="75000"/>
                    <a:lumOff val="25000"/>
                  </a:schemeClr>
                </a:solidFill>
              </a:rPr>
              <a:t>plot</a:t>
            </a:r>
            <a:r>
              <a:rPr lang="zh-CN" altLang="en-US" dirty="0">
                <a:solidFill>
                  <a:schemeClr val="tx1">
                    <a:lumMod val="75000"/>
                    <a:lumOff val="25000"/>
                  </a:schemeClr>
                </a:solidFill>
              </a:rPr>
              <a:t>函数中的</a:t>
            </a:r>
            <a:r>
              <a:rPr lang="en-US" altLang="zh-CN" dirty="0">
                <a:solidFill>
                  <a:schemeClr val="tx1">
                    <a:lumMod val="75000"/>
                    <a:lumOff val="25000"/>
                  </a:schemeClr>
                </a:solidFill>
              </a:rPr>
              <a:t>X</a:t>
            </a:r>
            <a:r>
              <a:rPr lang="zh-CN" altLang="en-US" dirty="0">
                <a:solidFill>
                  <a:schemeClr val="tx1">
                    <a:lumMod val="75000"/>
                    <a:lumOff val="25000"/>
                  </a:schemeClr>
                </a:solidFill>
              </a:rPr>
              <a:t>和</a:t>
            </a:r>
            <a:r>
              <a:rPr lang="en-US" altLang="zh-CN" dirty="0">
                <a:solidFill>
                  <a:schemeClr val="tx1">
                    <a:lumMod val="75000"/>
                    <a:lumOff val="25000"/>
                  </a:schemeClr>
                </a:solidFill>
              </a:rPr>
              <a:t>Y</a:t>
            </a:r>
            <a:r>
              <a:rPr lang="zh-CN" altLang="en-US" dirty="0">
                <a:solidFill>
                  <a:schemeClr val="tx1">
                    <a:lumMod val="75000"/>
                    <a:lumOff val="25000"/>
                  </a:schemeClr>
                </a:solidFill>
              </a:rPr>
              <a:t>也可以是一般的二维数组，这时候就是对</a:t>
            </a:r>
            <a:r>
              <a:rPr lang="en-US" altLang="zh-CN" dirty="0">
                <a:solidFill>
                  <a:schemeClr val="tx1">
                    <a:lumMod val="75000"/>
                    <a:lumOff val="25000"/>
                  </a:schemeClr>
                </a:solidFill>
              </a:rPr>
              <a:t>X</a:t>
            </a:r>
            <a:r>
              <a:rPr lang="zh-CN" altLang="en-US" dirty="0">
                <a:solidFill>
                  <a:schemeClr val="tx1">
                    <a:lumMod val="75000"/>
                    <a:lumOff val="25000"/>
                  </a:schemeClr>
                </a:solidFill>
              </a:rPr>
              <a:t>和</a:t>
            </a:r>
            <a:r>
              <a:rPr lang="en-US" altLang="zh-CN" dirty="0">
                <a:solidFill>
                  <a:schemeClr val="tx1">
                    <a:lumMod val="75000"/>
                    <a:lumOff val="25000"/>
                  </a:schemeClr>
                </a:solidFill>
              </a:rPr>
              <a:t>Y</a:t>
            </a:r>
            <a:r>
              <a:rPr lang="zh-CN" altLang="en-US" dirty="0">
                <a:solidFill>
                  <a:schemeClr val="tx1">
                    <a:lumMod val="75000"/>
                    <a:lumOff val="25000"/>
                  </a:schemeClr>
                </a:solidFill>
              </a:rPr>
              <a:t>的对应列画线。</a:t>
            </a:r>
          </a:p>
          <a:p>
            <a:pPr fontAlgn="auto">
              <a:spcAft>
                <a:spcPts val="0"/>
              </a:spcAft>
              <a:buFont typeface="Wingdings 3" charset="2"/>
              <a:buChar char=""/>
              <a:defRPr/>
            </a:pPr>
            <a:r>
              <a:rPr lang="zh-CN" altLang="en-US" dirty="0">
                <a:solidFill>
                  <a:schemeClr val="tx1">
                    <a:lumMod val="75000"/>
                    <a:lumOff val="25000"/>
                  </a:schemeClr>
                </a:solidFill>
              </a:rPr>
              <a:t>特别的，当</a:t>
            </a:r>
            <a:r>
              <a:rPr lang="en-US" altLang="zh-CN" dirty="0">
                <a:solidFill>
                  <a:schemeClr val="tx1">
                    <a:lumMod val="75000"/>
                    <a:lumOff val="25000"/>
                  </a:schemeClr>
                </a:solidFill>
              </a:rPr>
              <a:t>X</a:t>
            </a:r>
            <a:r>
              <a:rPr lang="zh-CN" altLang="en-US" dirty="0">
                <a:solidFill>
                  <a:schemeClr val="tx1">
                    <a:lumMod val="75000"/>
                    <a:lumOff val="25000"/>
                  </a:schemeClr>
                </a:solidFill>
              </a:rPr>
              <a:t>是一个向量，</a:t>
            </a:r>
            <a:r>
              <a:rPr lang="en-US" altLang="zh-CN" dirty="0">
                <a:solidFill>
                  <a:schemeClr val="tx1">
                    <a:lumMod val="75000"/>
                    <a:lumOff val="25000"/>
                  </a:schemeClr>
                </a:solidFill>
              </a:rPr>
              <a:t>Y</a:t>
            </a:r>
            <a:r>
              <a:rPr lang="zh-CN" altLang="en-US" dirty="0">
                <a:solidFill>
                  <a:schemeClr val="tx1">
                    <a:lumMod val="75000"/>
                    <a:lumOff val="25000"/>
                  </a:schemeClr>
                </a:solidFill>
              </a:rPr>
              <a:t>是一个在某一方向和</a:t>
            </a:r>
            <a:r>
              <a:rPr lang="en-US" altLang="zh-CN" dirty="0">
                <a:solidFill>
                  <a:schemeClr val="tx1">
                    <a:lumMod val="75000"/>
                    <a:lumOff val="25000"/>
                  </a:schemeClr>
                </a:solidFill>
              </a:rPr>
              <a:t>X</a:t>
            </a:r>
            <a:r>
              <a:rPr lang="zh-CN" altLang="en-US" dirty="0">
                <a:solidFill>
                  <a:schemeClr val="tx1">
                    <a:lumMod val="75000"/>
                    <a:lumOff val="25000"/>
                  </a:schemeClr>
                </a:solidFill>
              </a:rPr>
              <a:t>具有相同长度的二维数组时，</a:t>
            </a:r>
            <a:r>
              <a:rPr lang="en-US" altLang="zh-CN" dirty="0">
                <a:solidFill>
                  <a:schemeClr val="tx1">
                    <a:lumMod val="75000"/>
                    <a:lumOff val="25000"/>
                  </a:schemeClr>
                </a:solidFill>
              </a:rPr>
              <a:t>plot(X,Y)</a:t>
            </a:r>
            <a:r>
              <a:rPr lang="zh-CN" altLang="en-US" dirty="0">
                <a:solidFill>
                  <a:schemeClr val="tx1">
                    <a:lumMod val="75000"/>
                    <a:lumOff val="25000"/>
                  </a:schemeClr>
                </a:solidFill>
              </a:rPr>
              <a:t>则是对</a:t>
            </a:r>
            <a:r>
              <a:rPr lang="en-US" altLang="zh-CN" dirty="0">
                <a:solidFill>
                  <a:schemeClr val="tx1">
                    <a:lumMod val="75000"/>
                    <a:lumOff val="25000"/>
                  </a:schemeClr>
                </a:solidFill>
              </a:rPr>
              <a:t>X</a:t>
            </a:r>
            <a:r>
              <a:rPr lang="zh-CN" altLang="en-US" dirty="0">
                <a:solidFill>
                  <a:schemeClr val="tx1">
                    <a:lumMod val="75000"/>
                    <a:lumOff val="25000"/>
                  </a:schemeClr>
                </a:solidFill>
              </a:rPr>
              <a:t>和</a:t>
            </a:r>
            <a:r>
              <a:rPr lang="en-US" altLang="zh-CN" dirty="0">
                <a:solidFill>
                  <a:schemeClr val="tx1">
                    <a:lumMod val="75000"/>
                    <a:lumOff val="25000"/>
                  </a:schemeClr>
                </a:solidFill>
              </a:rPr>
              <a:t>Y</a:t>
            </a:r>
            <a:r>
              <a:rPr lang="zh-CN" altLang="en-US" dirty="0">
                <a:solidFill>
                  <a:schemeClr val="tx1">
                    <a:lumMod val="75000"/>
                    <a:lumOff val="25000"/>
                  </a:schemeClr>
                </a:solidFill>
              </a:rPr>
              <a:t>的每一行</a:t>
            </a:r>
            <a:r>
              <a:rPr lang="en-US" altLang="zh-CN" dirty="0">
                <a:solidFill>
                  <a:schemeClr val="tx1">
                    <a:lumMod val="75000"/>
                    <a:lumOff val="25000"/>
                  </a:schemeClr>
                </a:solidFill>
              </a:rPr>
              <a:t>(</a:t>
            </a:r>
            <a:r>
              <a:rPr lang="zh-CN" altLang="en-US" dirty="0">
                <a:solidFill>
                  <a:schemeClr val="tx1">
                    <a:lumMod val="75000"/>
                    <a:lumOff val="25000"/>
                  </a:schemeClr>
                </a:solidFill>
              </a:rPr>
              <a:t>或列</a:t>
            </a:r>
            <a:r>
              <a:rPr lang="en-US" altLang="zh-CN" dirty="0">
                <a:solidFill>
                  <a:schemeClr val="tx1">
                    <a:lumMod val="75000"/>
                    <a:lumOff val="25000"/>
                  </a:schemeClr>
                </a:solidFill>
              </a:rPr>
              <a:t>)</a:t>
            </a:r>
            <a:r>
              <a:rPr lang="zh-CN" altLang="en-US" dirty="0">
                <a:solidFill>
                  <a:schemeClr val="tx1">
                    <a:lumMod val="75000"/>
                    <a:lumOff val="25000"/>
                  </a:schemeClr>
                </a:solidFill>
              </a:rPr>
              <a:t>画线。</a:t>
            </a:r>
          </a:p>
          <a:p>
            <a:pPr fontAlgn="auto">
              <a:spcAft>
                <a:spcPts val="0"/>
              </a:spcAft>
              <a:buFont typeface="Wingdings 3" charset="2"/>
              <a:buChar char=""/>
              <a:defRPr/>
            </a:pPr>
            <a:r>
              <a:rPr lang="en-US" altLang="zh-CN" dirty="0">
                <a:solidFill>
                  <a:schemeClr val="tx1">
                    <a:lumMod val="75000"/>
                    <a:lumOff val="25000"/>
                  </a:schemeClr>
                </a:solidFill>
              </a:rPr>
              <a:t>(3)</a:t>
            </a:r>
            <a:r>
              <a:rPr lang="zh-CN" altLang="en-US" dirty="0">
                <a:solidFill>
                  <a:schemeClr val="tx1">
                    <a:lumMod val="75000"/>
                    <a:lumOff val="25000"/>
                  </a:schemeClr>
                </a:solidFill>
              </a:rPr>
              <a:t>拓展的用法</a:t>
            </a:r>
            <a:r>
              <a:rPr lang="en-US" altLang="zh-CN" dirty="0">
                <a:solidFill>
                  <a:schemeClr val="tx1">
                    <a:lumMod val="75000"/>
                    <a:lumOff val="25000"/>
                  </a:schemeClr>
                </a:solidFill>
              </a:rPr>
              <a:t>plot(X1,Y1,X2,Y2……</a:t>
            </a:r>
            <a:r>
              <a:rPr lang="en-US" altLang="zh-CN" dirty="0" err="1">
                <a:solidFill>
                  <a:schemeClr val="tx1">
                    <a:lumMod val="75000"/>
                    <a:lumOff val="25000"/>
                  </a:schemeClr>
                </a:solidFill>
              </a:rPr>
              <a:t>Xn,Yn</a:t>
            </a:r>
            <a:r>
              <a:rPr lang="en-US" altLang="zh-CN" dirty="0">
                <a:solidFill>
                  <a:schemeClr val="tx1">
                    <a:lumMod val="75000"/>
                    <a:lumOff val="25000"/>
                  </a:schemeClr>
                </a:solidFill>
              </a:rPr>
              <a:t>)</a:t>
            </a:r>
          </a:p>
          <a:p>
            <a:pPr fontAlgn="auto">
              <a:spcAft>
                <a:spcPts val="0"/>
              </a:spcAft>
              <a:buFont typeface="Wingdings 3" charset="2"/>
              <a:buChar char=""/>
              <a:defRPr/>
            </a:pPr>
            <a:r>
              <a:rPr lang="zh-CN" altLang="en-US" dirty="0">
                <a:solidFill>
                  <a:schemeClr val="tx1">
                    <a:lumMod val="75000"/>
                    <a:lumOff val="25000"/>
                  </a:schemeClr>
                </a:solidFill>
              </a:rPr>
              <a:t>对多组变量同时进行绘图了，对于每一组变量，其意义同前所述。</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内容占位符 2"/>
          <p:cNvSpPr>
            <a:spLocks noGrp="1"/>
          </p:cNvSpPr>
          <p:nvPr>
            <p:ph idx="1"/>
          </p:nvPr>
        </p:nvSpPr>
        <p:spPr>
          <a:xfrm>
            <a:off x="639763" y="393700"/>
            <a:ext cx="10421937" cy="6375400"/>
          </a:xfrm>
        </p:spPr>
        <p:txBody>
          <a:bodyPr/>
          <a:lstStyle/>
          <a:p>
            <a:r>
              <a:rPr lang="en-US" altLang="zh-CN" smtClean="0"/>
              <a:t>13</a:t>
            </a:r>
            <a:r>
              <a:rPr lang="zh-CN" altLang="zh-CN" smtClean="0"/>
              <a:t>．</a:t>
            </a:r>
            <a:r>
              <a:rPr lang="en-US" altLang="zh-CN" smtClean="0"/>
              <a:t>cmunique</a:t>
            </a:r>
            <a:endParaRPr lang="zh-CN" altLang="zh-CN" smtClean="0"/>
          </a:p>
          <a:p>
            <a:r>
              <a:rPr lang="zh-CN" altLang="zh-CN" smtClean="0"/>
              <a:t>功能：查找颜色映像表中特定的颜色及相应的图像。</a:t>
            </a:r>
          </a:p>
          <a:p>
            <a:r>
              <a:rPr lang="zh-CN" altLang="zh-CN" smtClean="0"/>
              <a:t>语法：</a:t>
            </a:r>
          </a:p>
          <a:p>
            <a:r>
              <a:rPr lang="en-US" altLang="zh-CN" smtClean="0"/>
              <a:t>[Y,newmap] = cmunique(X,map)</a:t>
            </a:r>
            <a:endParaRPr lang="zh-CN" altLang="zh-CN" smtClean="0"/>
          </a:p>
          <a:p>
            <a:r>
              <a:rPr lang="en-US" altLang="zh-CN" smtClean="0"/>
              <a:t>[Y,newmap] = cmunique(RGB)</a:t>
            </a:r>
            <a:endParaRPr lang="zh-CN" altLang="zh-CN" smtClean="0"/>
          </a:p>
          <a:p>
            <a:r>
              <a:rPr lang="en-US" altLang="zh-CN" smtClean="0"/>
              <a:t>[Y,newmap] = cmunique(I)</a:t>
            </a:r>
            <a:endParaRPr lang="zh-CN" altLang="zh-CN" smtClean="0"/>
          </a:p>
          <a:p>
            <a:r>
              <a:rPr lang="zh-CN" altLang="zh-CN" smtClean="0"/>
              <a:t>相关命令：</a:t>
            </a:r>
          </a:p>
          <a:p>
            <a:r>
              <a:rPr lang="en-US" altLang="zh-CN" smtClean="0"/>
              <a:t>gray2ind, rgb2ind</a:t>
            </a:r>
            <a:endParaRPr lang="zh-CN" altLang="zh-CN" smtClean="0"/>
          </a:p>
          <a:p>
            <a:r>
              <a:rPr lang="en-US" altLang="zh-CN" smtClean="0"/>
              <a:t>14</a:t>
            </a:r>
            <a:r>
              <a:rPr lang="zh-CN" altLang="zh-CN" smtClean="0"/>
              <a:t>．</a:t>
            </a:r>
            <a:r>
              <a:rPr lang="en-US" altLang="zh-CN" smtClean="0"/>
              <a:t>col2im</a:t>
            </a:r>
            <a:endParaRPr lang="zh-CN" altLang="zh-CN" smtClean="0"/>
          </a:p>
          <a:p>
            <a:r>
              <a:rPr lang="zh-CN" altLang="zh-CN" smtClean="0"/>
              <a:t>功能：将矩阵的列重新组织到块中。</a:t>
            </a:r>
          </a:p>
          <a:p>
            <a:r>
              <a:rPr lang="zh-CN" altLang="zh-CN" smtClean="0"/>
              <a:t>语法：</a:t>
            </a:r>
          </a:p>
          <a:p>
            <a:r>
              <a:rPr lang="en-US" altLang="zh-CN" smtClean="0"/>
              <a:t>A = col2im(B,[m n],[mm nn],block_type)</a:t>
            </a:r>
            <a:endParaRPr lang="zh-CN" altLang="zh-CN" smtClean="0"/>
          </a:p>
          <a:p>
            <a:r>
              <a:rPr lang="en-US" altLang="zh-CN" smtClean="0"/>
              <a:t>A = col2im(B,[m n],[mm nn])</a:t>
            </a:r>
            <a:endParaRPr lang="zh-CN" altLang="zh-CN" smtClean="0"/>
          </a:p>
          <a:p>
            <a:r>
              <a:rPr lang="zh-CN" altLang="zh-CN" smtClean="0"/>
              <a:t>相关命令：</a:t>
            </a:r>
          </a:p>
          <a:p>
            <a:r>
              <a:rPr lang="en-US" altLang="zh-CN" smtClean="0"/>
              <a:t>blkproc, colfilt, im2col, nlfilter</a:t>
            </a:r>
            <a:endParaRPr lang="zh-CN" altLang="zh-CN" smtClean="0"/>
          </a:p>
          <a:p>
            <a:endParaRPr lang="zh-CN" altLang="en-US"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304800"/>
            <a:ext cx="9494837" cy="6350000"/>
          </a:xfrm>
        </p:spPr>
        <p:txBody>
          <a:bodyPr rtlCol="0">
            <a:normAutofit fontScale="92500"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15</a:t>
            </a:r>
            <a:r>
              <a:rPr lang="zh-CN" altLang="zh-CN" dirty="0">
                <a:solidFill>
                  <a:schemeClr val="tx1">
                    <a:lumMod val="75000"/>
                    <a:lumOff val="25000"/>
                  </a:schemeClr>
                </a:solidFill>
              </a:rPr>
              <a:t>．</a:t>
            </a:r>
            <a:r>
              <a:rPr lang="en-US" altLang="zh-CN" dirty="0" err="1">
                <a:solidFill>
                  <a:schemeClr val="tx1">
                    <a:lumMod val="75000"/>
                    <a:lumOff val="25000"/>
                  </a:schemeClr>
                </a:solidFill>
              </a:rPr>
              <a:t>colfilt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功能：利用列相关函数进行边沿操作。</a:t>
            </a:r>
          </a:p>
          <a:p>
            <a:pPr fontAlgn="auto">
              <a:spcAft>
                <a:spcPts val="0"/>
              </a:spcAft>
              <a:buFont typeface="Wingdings 3" charset="2"/>
              <a:buChar char=""/>
              <a:defRPr/>
            </a:pPr>
            <a:r>
              <a:rPr lang="zh-CN" altLang="zh-CN" dirty="0">
                <a:solidFill>
                  <a:schemeClr val="tx1">
                    <a:lumMod val="75000"/>
                    <a:lumOff val="25000"/>
                  </a:schemeClr>
                </a:solidFill>
              </a:rPr>
              <a:t>语法：</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colfilt</a:t>
            </a:r>
            <a:r>
              <a:rPr lang="en-US" altLang="zh-CN" dirty="0">
                <a:solidFill>
                  <a:schemeClr val="tx1">
                    <a:lumMod val="75000"/>
                    <a:lumOff val="25000"/>
                  </a:schemeClr>
                </a:solidFill>
              </a:rPr>
              <a:t>(A,[m n],</a:t>
            </a:r>
            <a:r>
              <a:rPr lang="en-US" altLang="zh-CN" dirty="0" err="1">
                <a:solidFill>
                  <a:schemeClr val="tx1">
                    <a:lumMod val="75000"/>
                    <a:lumOff val="25000"/>
                  </a:schemeClr>
                </a:solidFill>
              </a:rPr>
              <a:t>block_type,fun</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colfilt</a:t>
            </a:r>
            <a:r>
              <a:rPr lang="en-US" altLang="zh-CN" dirty="0">
                <a:solidFill>
                  <a:schemeClr val="tx1">
                    <a:lumMod val="75000"/>
                    <a:lumOff val="25000"/>
                  </a:schemeClr>
                </a:solidFill>
              </a:rPr>
              <a:t>(A,[m n],block_type,fun,P1,P2,...)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colfilt</a:t>
            </a:r>
            <a:r>
              <a:rPr lang="en-US" altLang="zh-CN" dirty="0">
                <a:solidFill>
                  <a:schemeClr val="tx1">
                    <a:lumMod val="75000"/>
                    <a:lumOff val="25000"/>
                  </a:schemeClr>
                </a:solidFill>
              </a:rPr>
              <a:t>(A,[m n],[</a:t>
            </a:r>
            <a:r>
              <a:rPr lang="en-US" altLang="zh-CN" dirty="0" err="1">
                <a:solidFill>
                  <a:schemeClr val="tx1">
                    <a:lumMod val="75000"/>
                    <a:lumOff val="25000"/>
                  </a:schemeClr>
                </a:solidFill>
              </a:rPr>
              <a:t>mblock</a:t>
            </a:r>
            <a:r>
              <a:rPr lang="en-US" altLang="zh-CN" dirty="0">
                <a:solidFill>
                  <a:schemeClr val="tx1">
                    <a:lumMod val="75000"/>
                    <a:lumOff val="25000"/>
                  </a:schemeClr>
                </a:solidFill>
              </a:rPr>
              <a:t> </a:t>
            </a:r>
            <a:r>
              <a:rPr lang="en-US" altLang="zh-CN" dirty="0" err="1">
                <a:solidFill>
                  <a:schemeClr val="tx1">
                    <a:lumMod val="75000"/>
                    <a:lumOff val="25000"/>
                  </a:schemeClr>
                </a:solidFill>
              </a:rPr>
              <a:t>nblock</a:t>
            </a:r>
            <a:r>
              <a:rPr lang="en-US" altLang="zh-CN" dirty="0">
                <a:solidFill>
                  <a:schemeClr val="tx1">
                    <a:lumMod val="75000"/>
                    <a:lumOff val="25000"/>
                  </a:schemeClr>
                </a:solidFill>
              </a:rPr>
              <a:t>],</a:t>
            </a:r>
            <a:r>
              <a:rPr lang="en-US" altLang="zh-CN" dirty="0" err="1">
                <a:solidFill>
                  <a:schemeClr val="tx1">
                    <a:lumMod val="75000"/>
                    <a:lumOff val="25000"/>
                  </a:schemeClr>
                </a:solidFill>
              </a:rPr>
              <a:t>block_type,fun</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a:t>
            </a:r>
            <a:r>
              <a:rPr lang="en-US" altLang="zh-CN" dirty="0" err="1">
                <a:solidFill>
                  <a:schemeClr val="tx1">
                    <a:lumMod val="75000"/>
                    <a:lumOff val="25000"/>
                  </a:schemeClr>
                </a:solidFill>
              </a:rPr>
              <a:t>colfilt</a:t>
            </a:r>
            <a:r>
              <a:rPr lang="en-US" altLang="zh-CN" dirty="0">
                <a:solidFill>
                  <a:schemeClr val="tx1">
                    <a:lumMod val="75000"/>
                    <a:lumOff val="25000"/>
                  </a:schemeClr>
                </a:solidFill>
              </a:rPr>
              <a:t>(</a:t>
            </a:r>
            <a:r>
              <a:rPr lang="en-US" altLang="zh-CN" dirty="0" err="1">
                <a:solidFill>
                  <a:schemeClr val="tx1">
                    <a:lumMod val="75000"/>
                    <a:lumOff val="25000"/>
                  </a:schemeClr>
                </a:solidFill>
              </a:rPr>
              <a:t>A,'indexed</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blkproc,col2im,im2col,nlfilter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16</a:t>
            </a:r>
            <a:r>
              <a:rPr lang="zh-CN" altLang="zh-CN" dirty="0">
                <a:solidFill>
                  <a:schemeClr val="tx1">
                    <a:lumMod val="75000"/>
                    <a:lumOff val="25000"/>
                  </a:schemeClr>
                </a:solidFill>
              </a:rPr>
              <a:t>．</a:t>
            </a:r>
            <a:r>
              <a:rPr lang="en-US" altLang="zh-CN" dirty="0" err="1">
                <a:solidFill>
                  <a:schemeClr val="tx1">
                    <a:lumMod val="75000"/>
                    <a:lumOff val="25000"/>
                  </a:schemeClr>
                </a:solidFill>
              </a:rPr>
              <a:t>colorbar</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功能：显示颜色条。</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语法：</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err="1">
                <a:solidFill>
                  <a:schemeClr val="tx1">
                    <a:lumMod val="75000"/>
                    <a:lumOff val="25000"/>
                  </a:schemeClr>
                </a:solidFill>
              </a:rPr>
              <a:t>colorbar</a:t>
            </a:r>
            <a:r>
              <a:rPr lang="en-US" altLang="zh-CN" dirty="0">
                <a:solidFill>
                  <a:schemeClr val="tx1">
                    <a:lumMod val="75000"/>
                    <a:lumOff val="25000"/>
                  </a:schemeClr>
                </a:solidFill>
              </a:rPr>
              <a:t>('</a:t>
            </a:r>
            <a:r>
              <a:rPr lang="en-US" altLang="zh-CN" dirty="0" err="1">
                <a:solidFill>
                  <a:schemeClr val="tx1">
                    <a:lumMod val="75000"/>
                    <a:lumOff val="25000"/>
                  </a:schemeClr>
                </a:solidFill>
              </a:rPr>
              <a:t>vert</a:t>
            </a:r>
            <a:r>
              <a:rPr lang="en-US" altLang="zh-CN" dirty="0">
                <a:solidFill>
                  <a:schemeClr val="tx1">
                    <a:lumMod val="75000"/>
                    <a:lumOff val="25000"/>
                  </a:schemeClr>
                </a:solidFill>
              </a:rPr>
              <a:t>') </a:t>
            </a:r>
            <a:r>
              <a:rPr lang="en-US" altLang="zh-CN" dirty="0" err="1">
                <a:solidFill>
                  <a:schemeClr val="tx1">
                    <a:lumMod val="75000"/>
                    <a:lumOff val="25000"/>
                  </a:schemeClr>
                </a:solidFill>
              </a:rPr>
              <a:t>colorbar</a:t>
            </a:r>
            <a:r>
              <a:rPr lang="en-US" altLang="zh-CN" dirty="0">
                <a:solidFill>
                  <a:schemeClr val="tx1">
                    <a:lumMod val="75000"/>
                    <a:lumOff val="25000"/>
                  </a:schemeClr>
                </a:solidFill>
              </a:rPr>
              <a:t>('</a:t>
            </a:r>
            <a:r>
              <a:rPr lang="en-US" altLang="zh-CN" dirty="0" err="1">
                <a:solidFill>
                  <a:schemeClr val="tx1">
                    <a:lumMod val="75000"/>
                    <a:lumOff val="25000"/>
                  </a:schemeClr>
                </a:solidFill>
              </a:rPr>
              <a:t>horiz</a:t>
            </a:r>
            <a:r>
              <a:rPr lang="en-US" altLang="zh-CN" dirty="0">
                <a:solidFill>
                  <a:schemeClr val="tx1">
                    <a:lumMod val="75000"/>
                    <a:lumOff val="25000"/>
                  </a:schemeClr>
                </a:solidFill>
              </a:rPr>
              <a:t>') </a:t>
            </a:r>
            <a:r>
              <a:rPr lang="en-US" altLang="zh-CN" dirty="0" err="1">
                <a:solidFill>
                  <a:schemeClr val="tx1">
                    <a:lumMod val="75000"/>
                    <a:lumOff val="25000"/>
                  </a:schemeClr>
                </a:solidFill>
              </a:rPr>
              <a:t>colorbar</a:t>
            </a:r>
            <a:r>
              <a:rPr lang="en-US" altLang="zh-CN" dirty="0">
                <a:solidFill>
                  <a:schemeClr val="tx1">
                    <a:lumMod val="75000"/>
                    <a:lumOff val="25000"/>
                  </a:schemeClr>
                </a:solidFill>
              </a:rPr>
              <a:t>(h) </a:t>
            </a:r>
            <a:r>
              <a:rPr lang="en-US" altLang="zh-CN" dirty="0" err="1">
                <a:solidFill>
                  <a:schemeClr val="tx1">
                    <a:lumMod val="75000"/>
                    <a:lumOff val="25000"/>
                  </a:schemeClr>
                </a:solidFill>
              </a:rPr>
              <a:t>colorbar</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 = </a:t>
            </a:r>
            <a:r>
              <a:rPr lang="en-US" altLang="zh-CN" dirty="0" err="1">
                <a:solidFill>
                  <a:schemeClr val="tx1">
                    <a:lumMod val="75000"/>
                    <a:lumOff val="25000"/>
                  </a:schemeClr>
                </a:solidFill>
              </a:rPr>
              <a:t>colorbar</a:t>
            </a:r>
            <a:r>
              <a:rPr lang="en-US" altLang="zh-CN" dirty="0">
                <a:solidFill>
                  <a:schemeClr val="tx1">
                    <a:lumMod val="75000"/>
                    <a:lumOff val="25000"/>
                  </a:schemeClr>
                </a:solidFill>
              </a:rPr>
              <a:t>(...) </a:t>
            </a:r>
            <a:r>
              <a:rPr lang="zh-CN" altLang="zh-CN" dirty="0">
                <a:solidFill>
                  <a:schemeClr val="tx1">
                    <a:lumMod val="75000"/>
                    <a:lumOff val="25000"/>
                  </a:schemeClr>
                </a:solidFill>
              </a:rPr>
              <a:t>举例</a:t>
            </a:r>
            <a:r>
              <a:rPr lang="en-US" altLang="zh-CN" dirty="0">
                <a:solidFill>
                  <a:schemeClr val="tx1">
                    <a:lumMod val="75000"/>
                    <a:lumOff val="25000"/>
                  </a:schemeClr>
                </a:solidFill>
              </a:rPr>
              <a:t>  I = </a:t>
            </a:r>
            <a:r>
              <a:rPr lang="en-US" altLang="zh-CN" dirty="0" err="1">
                <a:solidFill>
                  <a:schemeClr val="tx1">
                    <a:lumMod val="75000"/>
                    <a:lumOff val="25000"/>
                  </a:schemeClr>
                </a:solidFill>
              </a:rPr>
              <a:t>imread</a:t>
            </a:r>
            <a:r>
              <a:rPr lang="en-US" altLang="zh-CN" dirty="0">
                <a:solidFill>
                  <a:schemeClr val="tx1">
                    <a:lumMod val="75000"/>
                    <a:lumOff val="25000"/>
                  </a:schemeClr>
                </a:solidFill>
              </a:rPr>
              <a:t>('blood1.tif');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 = </a:t>
            </a:r>
            <a:r>
              <a:rPr lang="en-US" altLang="zh-CN" dirty="0" err="1">
                <a:solidFill>
                  <a:schemeClr val="tx1">
                    <a:lumMod val="75000"/>
                    <a:lumOff val="25000"/>
                  </a:schemeClr>
                </a:solidFill>
              </a:rPr>
              <a:t>fspecial</a:t>
            </a:r>
            <a:r>
              <a:rPr lang="en-US" altLang="zh-CN" dirty="0">
                <a:solidFill>
                  <a:schemeClr val="tx1">
                    <a:lumMod val="75000"/>
                    <a:lumOff val="25000"/>
                  </a:schemeClr>
                </a:solidFill>
              </a:rPr>
              <a:t>('log');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I2 = filter2(</a:t>
            </a:r>
            <a:r>
              <a:rPr lang="en-US" altLang="zh-CN" dirty="0" err="1">
                <a:solidFill>
                  <a:schemeClr val="tx1">
                    <a:lumMod val="75000"/>
                    <a:lumOff val="25000"/>
                  </a:schemeClr>
                </a:solidFill>
              </a:rPr>
              <a:t>h,I</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err="1">
                <a:solidFill>
                  <a:schemeClr val="tx1">
                    <a:lumMod val="75000"/>
                    <a:lumOff val="25000"/>
                  </a:schemeClr>
                </a:solidFill>
              </a:rPr>
              <a:t>imshow</a:t>
            </a:r>
            <a:r>
              <a:rPr lang="en-US" altLang="zh-CN" dirty="0">
                <a:solidFill>
                  <a:schemeClr val="tx1">
                    <a:lumMod val="75000"/>
                    <a:lumOff val="25000"/>
                  </a:schemeClr>
                </a:solidFill>
              </a:rPr>
              <a:t>(I2,[]), </a:t>
            </a:r>
            <a:r>
              <a:rPr lang="en-US" altLang="zh-CN" dirty="0" err="1">
                <a:solidFill>
                  <a:schemeClr val="tx1">
                    <a:lumMod val="75000"/>
                    <a:lumOff val="25000"/>
                  </a:schemeClr>
                </a:solidFill>
              </a:rPr>
              <a:t>colormap</a:t>
            </a:r>
            <a:r>
              <a:rPr lang="en-US" altLang="zh-CN" dirty="0">
                <a:solidFill>
                  <a:schemeClr val="tx1">
                    <a:lumMod val="75000"/>
                    <a:lumOff val="25000"/>
                  </a:schemeClr>
                </a:solidFill>
              </a:rPr>
              <a:t>(jet(64)), </a:t>
            </a:r>
            <a:r>
              <a:rPr lang="en-US" altLang="zh-CN" dirty="0" err="1">
                <a:solidFill>
                  <a:schemeClr val="tx1">
                    <a:lumMod val="75000"/>
                    <a:lumOff val="25000"/>
                  </a:schemeClr>
                </a:solidFill>
              </a:rPr>
              <a:t>colorbar</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内容占位符 2"/>
          <p:cNvSpPr>
            <a:spLocks noGrp="1"/>
          </p:cNvSpPr>
          <p:nvPr>
            <p:ph idx="1"/>
          </p:nvPr>
        </p:nvSpPr>
        <p:spPr>
          <a:xfrm>
            <a:off x="677863" y="342900"/>
            <a:ext cx="8596312" cy="5699125"/>
          </a:xfrm>
        </p:spPr>
        <p:txBody>
          <a:bodyPr/>
          <a:lstStyle/>
          <a:p>
            <a:r>
              <a:rPr lang="en-US" altLang="zh-CN" smtClean="0"/>
              <a:t>17</a:t>
            </a:r>
            <a:r>
              <a:rPr lang="zh-CN" altLang="zh-CN" smtClean="0"/>
              <a:t>．</a:t>
            </a:r>
            <a:r>
              <a:rPr lang="en-US" altLang="zh-CN" smtClean="0"/>
              <a:t>conv2</a:t>
            </a:r>
            <a:endParaRPr lang="zh-CN" altLang="zh-CN" smtClean="0"/>
          </a:p>
          <a:p>
            <a:r>
              <a:rPr lang="zh-CN" altLang="zh-CN" smtClean="0"/>
              <a:t>功能：进行二维卷积操作。</a:t>
            </a:r>
          </a:p>
          <a:p>
            <a:r>
              <a:rPr lang="zh-CN" altLang="zh-CN" smtClean="0"/>
              <a:t>语法：</a:t>
            </a:r>
          </a:p>
          <a:p>
            <a:r>
              <a:rPr lang="en-US" altLang="zh-CN" smtClean="0"/>
              <a:t>C = conv2(A,B)</a:t>
            </a:r>
            <a:endParaRPr lang="zh-CN" altLang="zh-CN" smtClean="0"/>
          </a:p>
          <a:p>
            <a:r>
              <a:rPr lang="en-US" altLang="zh-CN" smtClean="0"/>
              <a:t>C = conv2(hcol,hrow,A)</a:t>
            </a:r>
            <a:endParaRPr lang="zh-CN" altLang="zh-CN" smtClean="0"/>
          </a:p>
          <a:p>
            <a:r>
              <a:rPr lang="en-US" altLang="zh-CN" smtClean="0"/>
              <a:t>C = conv2(...,shape)</a:t>
            </a:r>
            <a:endParaRPr lang="zh-CN" altLang="zh-CN" smtClean="0"/>
          </a:p>
          <a:p>
            <a:r>
              <a:rPr lang="en-US" altLang="zh-CN" smtClean="0"/>
              <a:t>18</a:t>
            </a:r>
            <a:r>
              <a:rPr lang="zh-CN" altLang="zh-CN" smtClean="0"/>
              <a:t>．</a:t>
            </a:r>
            <a:r>
              <a:rPr lang="en-US" altLang="zh-CN" smtClean="0"/>
              <a:t>convmtx2</a:t>
            </a:r>
            <a:endParaRPr lang="zh-CN" altLang="zh-CN" smtClean="0"/>
          </a:p>
          <a:p>
            <a:r>
              <a:rPr lang="zh-CN" altLang="zh-CN" smtClean="0"/>
              <a:t>功能：计算二维卷积矩阵。</a:t>
            </a:r>
          </a:p>
          <a:p>
            <a:r>
              <a:rPr lang="zh-CN" altLang="zh-CN" smtClean="0"/>
              <a:t>语法：</a:t>
            </a:r>
          </a:p>
          <a:p>
            <a:r>
              <a:rPr lang="en-US" altLang="zh-CN" smtClean="0"/>
              <a:t>T = convmtx2(H,m,n)</a:t>
            </a:r>
            <a:endParaRPr lang="zh-CN" altLang="zh-CN" smtClean="0"/>
          </a:p>
          <a:p>
            <a:r>
              <a:rPr lang="en-US" altLang="zh-CN" smtClean="0"/>
              <a:t>T = convmtx2(H,[m n])</a:t>
            </a:r>
            <a:endParaRPr lang="zh-CN" altLang="zh-CN" smtClean="0"/>
          </a:p>
          <a:p>
            <a:r>
              <a:rPr lang="zh-CN" altLang="zh-CN" smtClean="0"/>
              <a:t>相关命令：</a:t>
            </a:r>
          </a:p>
          <a:p>
            <a:r>
              <a:rPr lang="en-US" altLang="zh-CN" smtClean="0"/>
              <a:t>conv2</a:t>
            </a:r>
            <a:endParaRPr lang="zh-CN" altLang="zh-CN" smtClean="0"/>
          </a:p>
          <a:p>
            <a:endParaRPr lang="zh-CN" altLang="en-US" smtClean="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4500" y="330200"/>
            <a:ext cx="9893300" cy="5930900"/>
          </a:xfrm>
        </p:spPr>
        <p:txBody>
          <a:bodyPr rtlCol="0">
            <a:normAutofit fontScale="85000" lnSpcReduction="20000"/>
          </a:bodyPr>
          <a:lstStyle/>
          <a:p>
            <a:pPr fontAlgn="auto">
              <a:spcAft>
                <a:spcPts val="0"/>
              </a:spcAft>
              <a:buFont typeface="Wingdings 3" charset="2"/>
              <a:buChar char=""/>
              <a:defRPr/>
            </a:pPr>
            <a:r>
              <a:rPr lang="en-US" altLang="zh-CN" dirty="0">
                <a:solidFill>
                  <a:schemeClr val="tx1">
                    <a:lumMod val="75000"/>
                    <a:lumOff val="25000"/>
                  </a:schemeClr>
                </a:solidFill>
              </a:rPr>
              <a:t>19</a:t>
            </a:r>
            <a:r>
              <a:rPr lang="zh-CN" altLang="zh-CN" dirty="0">
                <a:solidFill>
                  <a:schemeClr val="tx1">
                    <a:lumMod val="75000"/>
                    <a:lumOff val="25000"/>
                  </a:schemeClr>
                </a:solidFill>
              </a:rPr>
              <a:t>．</a:t>
            </a:r>
            <a:r>
              <a:rPr lang="en-US" altLang="zh-CN" dirty="0" err="1">
                <a:solidFill>
                  <a:schemeClr val="tx1">
                    <a:lumMod val="75000"/>
                    <a:lumOff val="25000"/>
                  </a:schemeClr>
                </a:solidFill>
              </a:rPr>
              <a:t>convn</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功能：计算</a:t>
            </a:r>
            <a:r>
              <a:rPr lang="en-US" altLang="zh-CN" dirty="0">
                <a:solidFill>
                  <a:schemeClr val="tx1">
                    <a:lumMod val="75000"/>
                    <a:lumOff val="25000"/>
                  </a:schemeClr>
                </a:solidFill>
              </a:rPr>
              <a:t>n </a:t>
            </a:r>
            <a:r>
              <a:rPr lang="zh-CN" altLang="zh-CN" dirty="0">
                <a:solidFill>
                  <a:schemeClr val="tx1">
                    <a:lumMod val="75000"/>
                    <a:lumOff val="25000"/>
                  </a:schemeClr>
                </a:solidFill>
              </a:rPr>
              <a:t>维卷积。</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C = </a:t>
            </a:r>
            <a:r>
              <a:rPr lang="en-US" altLang="zh-CN" dirty="0" err="1">
                <a:solidFill>
                  <a:schemeClr val="tx1">
                    <a:lumMod val="75000"/>
                    <a:lumOff val="25000"/>
                  </a:schemeClr>
                </a:solidFill>
              </a:rPr>
              <a:t>convn</a:t>
            </a:r>
            <a:r>
              <a:rPr lang="en-US" altLang="zh-CN" dirty="0">
                <a:solidFill>
                  <a:schemeClr val="tx1">
                    <a:lumMod val="75000"/>
                    <a:lumOff val="25000"/>
                  </a:schemeClr>
                </a:solidFill>
              </a:rPr>
              <a:t>(A,B)</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C = </a:t>
            </a:r>
            <a:r>
              <a:rPr lang="en-US" altLang="zh-CN" dirty="0" err="1">
                <a:solidFill>
                  <a:schemeClr val="tx1">
                    <a:lumMod val="75000"/>
                    <a:lumOff val="25000"/>
                  </a:schemeClr>
                </a:solidFill>
              </a:rPr>
              <a:t>convn</a:t>
            </a:r>
            <a:r>
              <a:rPr lang="en-US" altLang="zh-CN" dirty="0">
                <a:solidFill>
                  <a:schemeClr val="tx1">
                    <a:lumMod val="75000"/>
                    <a:lumOff val="25000"/>
                  </a:schemeClr>
                </a:solidFill>
              </a:rPr>
              <a:t>(</a:t>
            </a:r>
            <a:r>
              <a:rPr lang="en-US" altLang="zh-CN" dirty="0" err="1">
                <a:solidFill>
                  <a:schemeClr val="tx1">
                    <a:lumMod val="75000"/>
                    <a:lumOff val="25000"/>
                  </a:schemeClr>
                </a:solidFill>
              </a:rPr>
              <a:t>A,B,shape</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p>
          <a:p>
            <a:pPr fontAlgn="auto">
              <a:spcAft>
                <a:spcPts val="0"/>
              </a:spcAft>
              <a:buFont typeface="Wingdings 3" charset="2"/>
              <a:buChar char=""/>
              <a:defRPr/>
            </a:pPr>
            <a:r>
              <a:rPr lang="en-US" altLang="zh-CN" dirty="0">
                <a:solidFill>
                  <a:schemeClr val="tx1">
                    <a:lumMod val="75000"/>
                    <a:lumOff val="25000"/>
                  </a:schemeClr>
                </a:solidFill>
              </a:rPr>
              <a:t>conv2</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20</a:t>
            </a:r>
            <a:r>
              <a:rPr lang="zh-CN" altLang="zh-CN" dirty="0">
                <a:solidFill>
                  <a:schemeClr val="tx1">
                    <a:lumMod val="75000"/>
                    <a:lumOff val="25000"/>
                  </a:schemeClr>
                </a:solidFill>
              </a:rPr>
              <a:t>．</a:t>
            </a:r>
            <a:r>
              <a:rPr lang="en-US" altLang="zh-CN" dirty="0">
                <a:solidFill>
                  <a:schemeClr val="tx1">
                    <a:lumMod val="75000"/>
                    <a:lumOff val="25000"/>
                  </a:schemeClr>
                </a:solidFill>
              </a:rPr>
              <a:t>corr2</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功能：计算两个矩阵的二维相关系数。</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r = corr2(A,B)</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p>
          <a:p>
            <a:pPr fontAlgn="auto">
              <a:spcAft>
                <a:spcPts val="0"/>
              </a:spcAft>
              <a:buFont typeface="Wingdings 3" charset="2"/>
              <a:buChar char=""/>
              <a:defRPr/>
            </a:pPr>
            <a:r>
              <a:rPr lang="en-US" altLang="zh-CN" dirty="0">
                <a:solidFill>
                  <a:schemeClr val="tx1">
                    <a:lumMod val="75000"/>
                    <a:lumOff val="25000"/>
                  </a:schemeClr>
                </a:solidFill>
              </a:rPr>
              <a:t>std2</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21</a:t>
            </a:r>
            <a:r>
              <a:rPr lang="zh-CN" altLang="zh-CN" dirty="0">
                <a:solidFill>
                  <a:schemeClr val="tx1">
                    <a:lumMod val="75000"/>
                    <a:lumOff val="25000"/>
                  </a:schemeClr>
                </a:solidFill>
              </a:rPr>
              <a:t>．</a:t>
            </a:r>
            <a:r>
              <a:rPr lang="en-US" altLang="zh-CN" dirty="0">
                <a:solidFill>
                  <a:schemeClr val="tx1">
                    <a:lumMod val="75000"/>
                    <a:lumOff val="25000"/>
                  </a:schemeClr>
                </a:solidFill>
              </a:rPr>
              <a:t>dct2</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功能：进行二维离散余弦变换。</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 = dct2(A)</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B = dct2(A,m,n)</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B = dct2(A,[m n])</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内容占位符 2"/>
          <p:cNvSpPr>
            <a:spLocks noGrp="1"/>
          </p:cNvSpPr>
          <p:nvPr>
            <p:ph idx="1"/>
          </p:nvPr>
        </p:nvSpPr>
        <p:spPr>
          <a:xfrm>
            <a:off x="868363" y="850900"/>
            <a:ext cx="8596312" cy="5305425"/>
          </a:xfrm>
        </p:spPr>
        <p:txBody>
          <a:bodyPr/>
          <a:lstStyle/>
          <a:p>
            <a:r>
              <a:rPr lang="en-US" altLang="zh-CN" smtClean="0"/>
              <a:t>22</a:t>
            </a:r>
            <a:r>
              <a:rPr lang="zh-CN" altLang="zh-CN" smtClean="0"/>
              <a:t>．</a:t>
            </a:r>
            <a:r>
              <a:rPr lang="en-US" altLang="zh-CN" smtClean="0"/>
              <a:t>dctmtx</a:t>
            </a:r>
            <a:endParaRPr lang="zh-CN" altLang="zh-CN" smtClean="0"/>
          </a:p>
          <a:p>
            <a:r>
              <a:rPr lang="zh-CN" altLang="zh-CN" smtClean="0"/>
              <a:t>功能：计算离散余弦变换矩阵。</a:t>
            </a:r>
          </a:p>
          <a:p>
            <a:r>
              <a:rPr lang="zh-CN" altLang="zh-CN" smtClean="0"/>
              <a:t>语法：</a:t>
            </a:r>
          </a:p>
          <a:p>
            <a:r>
              <a:rPr lang="en-US" altLang="zh-CN" smtClean="0"/>
              <a:t>D = dctmtx(n)</a:t>
            </a:r>
            <a:endParaRPr lang="zh-CN" altLang="zh-CN" smtClean="0"/>
          </a:p>
          <a:p>
            <a:r>
              <a:rPr lang="zh-CN" altLang="zh-CN" smtClean="0"/>
              <a:t>相关命令：</a:t>
            </a:r>
          </a:p>
          <a:p>
            <a:r>
              <a:rPr lang="en-US" altLang="zh-CN" smtClean="0"/>
              <a:t>dct2</a:t>
            </a:r>
            <a:endParaRPr lang="zh-CN" altLang="zh-CN" smtClean="0"/>
          </a:p>
          <a:p>
            <a:r>
              <a:rPr lang="en-US" altLang="zh-CN" smtClean="0"/>
              <a:t>23</a:t>
            </a:r>
            <a:r>
              <a:rPr lang="zh-CN" altLang="zh-CN" smtClean="0"/>
              <a:t>．</a:t>
            </a:r>
            <a:r>
              <a:rPr lang="en-US" altLang="zh-CN" smtClean="0"/>
              <a:t>dilate</a:t>
            </a:r>
            <a:endParaRPr lang="zh-CN" altLang="zh-CN" smtClean="0"/>
          </a:p>
          <a:p>
            <a:r>
              <a:rPr lang="zh-CN" altLang="zh-CN" smtClean="0"/>
              <a:t>功能：放大二进制图像。</a:t>
            </a:r>
          </a:p>
          <a:p>
            <a:r>
              <a:rPr lang="zh-CN" altLang="zh-CN" smtClean="0"/>
              <a:t>语法：</a:t>
            </a:r>
          </a:p>
          <a:p>
            <a:r>
              <a:rPr lang="en-US" altLang="zh-CN" smtClean="0"/>
              <a:t>BW2 = dilate(BW1,SE)</a:t>
            </a:r>
            <a:endParaRPr lang="zh-CN" altLang="zh-CN" smtClean="0"/>
          </a:p>
          <a:p>
            <a:r>
              <a:rPr lang="pt-BR" altLang="zh-CN" smtClean="0"/>
              <a:t>BW2 = dilate(BW1,SE,alg)</a:t>
            </a:r>
            <a:endParaRPr lang="zh-CN" altLang="zh-CN" smtClean="0"/>
          </a:p>
          <a:p>
            <a:r>
              <a:rPr lang="pt-BR" altLang="zh-CN" smtClean="0"/>
              <a:t>BW2 = dilate(BW1,SE,...,n)</a:t>
            </a:r>
            <a:endParaRPr lang="zh-CN" altLang="zh-CN" smtClean="0"/>
          </a:p>
          <a:p>
            <a:endParaRPr lang="zh-CN" altLang="en-US"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9834" y="217489"/>
            <a:ext cx="8596668" cy="6196011"/>
          </a:xfrm>
        </p:spPr>
        <p:txBody>
          <a:bodyPr numCol="2" rtlCol="0">
            <a:normAutofit/>
          </a:bodyPr>
          <a:lstStyle/>
          <a:p>
            <a:pPr fontAlgn="auto">
              <a:spcAft>
                <a:spcPts val="0"/>
              </a:spcAft>
              <a:buFont typeface="Wingdings 3" charset="2"/>
              <a:buChar char=""/>
              <a:defRPr/>
            </a:pPr>
            <a:r>
              <a:rPr lang="en-US" altLang="zh-CN" dirty="0">
                <a:solidFill>
                  <a:schemeClr val="tx1">
                    <a:lumMod val="75000"/>
                    <a:lumOff val="25000"/>
                  </a:schemeClr>
                </a:solidFill>
              </a:rPr>
              <a:t>24</a:t>
            </a:r>
            <a:r>
              <a:rPr lang="zh-CN" altLang="zh-CN" dirty="0">
                <a:solidFill>
                  <a:schemeClr val="tx1">
                    <a:lumMod val="75000"/>
                    <a:lumOff val="25000"/>
                  </a:schemeClr>
                </a:solidFill>
              </a:rPr>
              <a:t>．</a:t>
            </a:r>
            <a:r>
              <a:rPr lang="en-US" altLang="zh-CN" dirty="0">
                <a:solidFill>
                  <a:schemeClr val="tx1">
                    <a:lumMod val="75000"/>
                    <a:lumOff val="25000"/>
                  </a:schemeClr>
                </a:solidFill>
              </a:rPr>
              <a:t>dither</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功能：通过抖动增加外观颜色分辨率，转换图像。</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X = dither(</a:t>
            </a:r>
            <a:r>
              <a:rPr lang="en-US" altLang="zh-CN" dirty="0" err="1">
                <a:solidFill>
                  <a:schemeClr val="tx1">
                    <a:lumMod val="75000"/>
                    <a:lumOff val="25000"/>
                  </a:schemeClr>
                </a:solidFill>
              </a:rPr>
              <a:t>RGB,map</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dither(I)</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p>
          <a:p>
            <a:pPr fontAlgn="auto">
              <a:spcAft>
                <a:spcPts val="0"/>
              </a:spcAft>
              <a:buFont typeface="Wingdings 3" charset="2"/>
              <a:buChar char=""/>
              <a:defRPr/>
            </a:pPr>
            <a:r>
              <a:rPr lang="en-US" altLang="zh-CN" dirty="0">
                <a:solidFill>
                  <a:schemeClr val="tx1">
                    <a:lumMod val="75000"/>
                    <a:lumOff val="25000"/>
                  </a:schemeClr>
                </a:solidFill>
              </a:rPr>
              <a:t>rgb2ind</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25</a:t>
            </a:r>
            <a:r>
              <a:rPr lang="zh-CN" altLang="zh-CN" dirty="0">
                <a:solidFill>
                  <a:schemeClr val="tx1">
                    <a:lumMod val="75000"/>
                    <a:lumOff val="25000"/>
                  </a:schemeClr>
                </a:solidFill>
              </a:rPr>
              <a:t>．</a:t>
            </a:r>
            <a:r>
              <a:rPr lang="en-US" altLang="zh-CN" dirty="0">
                <a:solidFill>
                  <a:schemeClr val="tx1">
                    <a:lumMod val="75000"/>
                    <a:lumOff val="25000"/>
                  </a:schemeClr>
                </a:solidFill>
              </a:rPr>
              <a:t>double</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功能：转换数据为双精度型。</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 = double(A)</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举例</a:t>
            </a:r>
          </a:p>
          <a:p>
            <a:pPr fontAlgn="auto">
              <a:spcAft>
                <a:spcPts val="0"/>
              </a:spcAft>
              <a:buFont typeface="Wingdings 3" charset="2"/>
              <a:buChar char=""/>
              <a:defRPr/>
            </a:pPr>
            <a:r>
              <a:rPr lang="en-US" altLang="zh-CN" dirty="0">
                <a:solidFill>
                  <a:schemeClr val="tx1">
                    <a:lumMod val="75000"/>
                    <a:lumOff val="25000"/>
                  </a:schemeClr>
                </a:solidFill>
              </a:rPr>
              <a:t>A = </a:t>
            </a:r>
            <a:r>
              <a:rPr lang="en-US" altLang="zh-CN" dirty="0" err="1">
                <a:solidFill>
                  <a:schemeClr val="tx1">
                    <a:lumMod val="75000"/>
                    <a:lumOff val="25000"/>
                  </a:schemeClr>
                </a:solidFill>
              </a:rPr>
              <a:t>imread</a:t>
            </a:r>
            <a:r>
              <a:rPr lang="en-US" altLang="zh-CN" dirty="0">
                <a:solidFill>
                  <a:schemeClr val="tx1">
                    <a:lumMod val="75000"/>
                    <a:lumOff val="25000"/>
                  </a:schemeClr>
                </a:solidFill>
              </a:rPr>
              <a:t>('</a:t>
            </a:r>
            <a:r>
              <a:rPr lang="en-US" altLang="zh-CN" dirty="0" err="1">
                <a:solidFill>
                  <a:schemeClr val="tx1">
                    <a:lumMod val="75000"/>
                    <a:lumOff val="25000"/>
                  </a:schemeClr>
                </a:solidFill>
              </a:rPr>
              <a:t>saturn.tif</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sqrt</a:t>
            </a:r>
            <a:r>
              <a:rPr lang="en-US" altLang="zh-CN" dirty="0">
                <a:solidFill>
                  <a:schemeClr val="tx1">
                    <a:lumMod val="75000"/>
                    <a:lumOff val="25000"/>
                  </a:schemeClr>
                </a:solidFill>
              </a:rPr>
              <a:t>(double(A));</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p>
          <a:p>
            <a:pPr fontAlgn="auto">
              <a:spcAft>
                <a:spcPts val="0"/>
              </a:spcAft>
              <a:buFont typeface="Wingdings 3" charset="2"/>
              <a:buChar char=""/>
              <a:defRPr/>
            </a:pPr>
            <a:r>
              <a:rPr lang="en-US" altLang="zh-CN" dirty="0">
                <a:solidFill>
                  <a:schemeClr val="tx1">
                    <a:lumMod val="75000"/>
                    <a:lumOff val="25000"/>
                  </a:schemeClr>
                </a:solidFill>
              </a:rPr>
              <a:t>im2double, im2uint, uint8</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31</a:t>
            </a:r>
            <a:r>
              <a:rPr lang="zh-CN" altLang="zh-CN" dirty="0">
                <a:solidFill>
                  <a:schemeClr val="tx1">
                    <a:lumMod val="75000"/>
                    <a:lumOff val="25000"/>
                  </a:schemeClr>
                </a:solidFill>
              </a:rPr>
              <a:t>．</a:t>
            </a:r>
            <a:r>
              <a:rPr lang="en-US" altLang="zh-CN" dirty="0">
                <a:solidFill>
                  <a:schemeClr val="tx1">
                    <a:lumMod val="75000"/>
                    <a:lumOff val="25000"/>
                  </a:schemeClr>
                </a:solidFill>
              </a:rPr>
              <a:t>filter2</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功能：进行二维线性过滤操作。</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 = filter2(</a:t>
            </a:r>
            <a:r>
              <a:rPr lang="en-US" altLang="zh-CN" dirty="0" err="1">
                <a:solidFill>
                  <a:schemeClr val="tx1">
                    <a:lumMod val="75000"/>
                    <a:lumOff val="25000"/>
                  </a:schemeClr>
                </a:solidFill>
              </a:rPr>
              <a:t>h,A</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filter2(</a:t>
            </a:r>
            <a:r>
              <a:rPr lang="en-US" altLang="zh-CN" dirty="0" err="1">
                <a:solidFill>
                  <a:schemeClr val="tx1">
                    <a:lumMod val="75000"/>
                    <a:lumOff val="25000"/>
                  </a:schemeClr>
                </a:solidFill>
              </a:rPr>
              <a:t>h,A,shape</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660401"/>
            <a:ext cx="8596668" cy="5380962"/>
          </a:xfrm>
        </p:spPr>
        <p:txBody>
          <a:bodyPr numCol="2" rtlCol="0">
            <a:normAutofit/>
          </a:bodyPr>
          <a:lstStyle/>
          <a:p>
            <a:pPr fontAlgn="auto">
              <a:spcAft>
                <a:spcPts val="0"/>
              </a:spcAft>
              <a:buFont typeface="Wingdings 3" charset="2"/>
              <a:buChar char=""/>
              <a:defRPr/>
            </a:pPr>
            <a:r>
              <a:rPr lang="en-US" altLang="zh-CN" dirty="0">
                <a:solidFill>
                  <a:schemeClr val="tx1">
                    <a:lumMod val="75000"/>
                    <a:lumOff val="25000"/>
                  </a:schemeClr>
                </a:solidFill>
              </a:rPr>
              <a:t>26</a:t>
            </a:r>
            <a:r>
              <a:rPr lang="zh-CN" altLang="zh-CN" dirty="0">
                <a:solidFill>
                  <a:schemeClr val="tx1">
                    <a:lumMod val="75000"/>
                    <a:lumOff val="25000"/>
                  </a:schemeClr>
                </a:solidFill>
              </a:rPr>
              <a:t>．</a:t>
            </a:r>
            <a:r>
              <a:rPr lang="en-US" altLang="zh-CN" dirty="0">
                <a:solidFill>
                  <a:schemeClr val="tx1">
                    <a:lumMod val="75000"/>
                    <a:lumOff val="25000"/>
                  </a:schemeClr>
                </a:solidFill>
              </a:rPr>
              <a:t>edge</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功能：识别强度图像中的边界。</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BW = edge(I,'</a:t>
            </a:r>
            <a:r>
              <a:rPr lang="en-US" altLang="zh-CN" dirty="0" err="1">
                <a:solidFill>
                  <a:schemeClr val="tx1">
                    <a:lumMod val="75000"/>
                    <a:lumOff val="25000"/>
                  </a:schemeClr>
                </a:solidFill>
              </a:rPr>
              <a:t>sobel</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edge(I,'</a:t>
            </a:r>
            <a:r>
              <a:rPr lang="en-US" altLang="zh-CN" dirty="0" err="1">
                <a:solidFill>
                  <a:schemeClr val="tx1">
                    <a:lumMod val="75000"/>
                    <a:lumOff val="25000"/>
                  </a:schemeClr>
                </a:solidFill>
              </a:rPr>
              <a:t>sobel</a:t>
            </a:r>
            <a:r>
              <a:rPr lang="en-US" altLang="zh-CN" dirty="0">
                <a:solidFill>
                  <a:schemeClr val="tx1">
                    <a:lumMod val="75000"/>
                    <a:lumOff val="25000"/>
                  </a:schemeClr>
                </a:solidFill>
              </a:rPr>
              <a:t>',thresh)</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edge(I,'</a:t>
            </a:r>
            <a:r>
              <a:rPr lang="en-US" altLang="zh-CN" dirty="0" err="1">
                <a:solidFill>
                  <a:schemeClr val="tx1">
                    <a:lumMod val="75000"/>
                    <a:lumOff val="25000"/>
                  </a:schemeClr>
                </a:solidFill>
              </a:rPr>
              <a:t>sobel</a:t>
            </a:r>
            <a:r>
              <a:rPr lang="en-US" altLang="zh-CN" dirty="0">
                <a:solidFill>
                  <a:schemeClr val="tx1">
                    <a:lumMod val="75000"/>
                    <a:lumOff val="25000"/>
                  </a:schemeClr>
                </a:solidFill>
              </a:rPr>
              <a:t>',</a:t>
            </a:r>
            <a:r>
              <a:rPr lang="en-US" altLang="zh-CN" dirty="0" err="1">
                <a:solidFill>
                  <a:schemeClr val="tx1">
                    <a:lumMod val="75000"/>
                    <a:lumOff val="25000"/>
                  </a:schemeClr>
                </a:solidFill>
              </a:rPr>
              <a:t>thresh,direction</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a:t>
            </a:r>
            <a:r>
              <a:rPr lang="en-US" altLang="zh-CN" dirty="0" err="1">
                <a:solidFill>
                  <a:schemeClr val="tx1">
                    <a:lumMod val="75000"/>
                    <a:lumOff val="25000"/>
                  </a:schemeClr>
                </a:solidFill>
              </a:rPr>
              <a:t>BW,thresh</a:t>
            </a:r>
            <a:r>
              <a:rPr lang="en-US" altLang="zh-CN" dirty="0">
                <a:solidFill>
                  <a:schemeClr val="tx1">
                    <a:lumMod val="75000"/>
                    <a:lumOff val="25000"/>
                  </a:schemeClr>
                </a:solidFill>
              </a:rPr>
              <a:t>] = edge(I,'</a:t>
            </a:r>
            <a:r>
              <a:rPr lang="en-US" altLang="zh-CN" dirty="0" err="1">
                <a:solidFill>
                  <a:schemeClr val="tx1">
                    <a:lumMod val="75000"/>
                    <a:lumOff val="25000"/>
                  </a:schemeClr>
                </a:solidFill>
              </a:rPr>
              <a:t>sobel</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edge(I,'</a:t>
            </a:r>
            <a:r>
              <a:rPr lang="en-US" altLang="zh-CN" dirty="0" err="1">
                <a:solidFill>
                  <a:schemeClr val="tx1">
                    <a:lumMod val="75000"/>
                    <a:lumOff val="25000"/>
                  </a:schemeClr>
                </a:solidFill>
              </a:rPr>
              <a:t>prewitt</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edge(I,'</a:t>
            </a:r>
            <a:r>
              <a:rPr lang="en-US" altLang="zh-CN" dirty="0" err="1">
                <a:solidFill>
                  <a:schemeClr val="tx1">
                    <a:lumMod val="75000"/>
                    <a:lumOff val="25000"/>
                  </a:schemeClr>
                </a:solidFill>
              </a:rPr>
              <a:t>prewitt</a:t>
            </a:r>
            <a:r>
              <a:rPr lang="en-US" altLang="zh-CN" dirty="0">
                <a:solidFill>
                  <a:schemeClr val="tx1">
                    <a:lumMod val="75000"/>
                    <a:lumOff val="25000"/>
                  </a:schemeClr>
                </a:solidFill>
              </a:rPr>
              <a:t>',thresh)</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edge(I,'</a:t>
            </a:r>
            <a:r>
              <a:rPr lang="en-US" altLang="zh-CN" dirty="0" err="1">
                <a:solidFill>
                  <a:schemeClr val="tx1">
                    <a:lumMod val="75000"/>
                    <a:lumOff val="25000"/>
                  </a:schemeClr>
                </a:solidFill>
              </a:rPr>
              <a:t>prewitt</a:t>
            </a:r>
            <a:r>
              <a:rPr lang="en-US" altLang="zh-CN" dirty="0">
                <a:solidFill>
                  <a:schemeClr val="tx1">
                    <a:lumMod val="75000"/>
                    <a:lumOff val="25000"/>
                  </a:schemeClr>
                </a:solidFill>
              </a:rPr>
              <a:t>',</a:t>
            </a:r>
            <a:r>
              <a:rPr lang="en-US" altLang="zh-CN" dirty="0" err="1">
                <a:solidFill>
                  <a:schemeClr val="tx1">
                    <a:lumMod val="75000"/>
                    <a:lumOff val="25000"/>
                  </a:schemeClr>
                </a:solidFill>
              </a:rPr>
              <a:t>thresh,direction</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a:t>
            </a:r>
            <a:r>
              <a:rPr lang="en-US" altLang="zh-CN" dirty="0" err="1">
                <a:solidFill>
                  <a:schemeClr val="tx1">
                    <a:lumMod val="75000"/>
                    <a:lumOff val="25000"/>
                  </a:schemeClr>
                </a:solidFill>
              </a:rPr>
              <a:t>BW,thresh</a:t>
            </a:r>
            <a:r>
              <a:rPr lang="en-US" altLang="zh-CN" dirty="0">
                <a:solidFill>
                  <a:schemeClr val="tx1">
                    <a:lumMod val="75000"/>
                    <a:lumOff val="25000"/>
                  </a:schemeClr>
                </a:solidFill>
              </a:rPr>
              <a:t>] = edge(I,'</a:t>
            </a:r>
            <a:r>
              <a:rPr lang="en-US" altLang="zh-CN" dirty="0" err="1">
                <a:solidFill>
                  <a:schemeClr val="tx1">
                    <a:lumMod val="75000"/>
                    <a:lumOff val="25000"/>
                  </a:schemeClr>
                </a:solidFill>
              </a:rPr>
              <a:t>prewitt</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edge(I,'</a:t>
            </a:r>
            <a:r>
              <a:rPr lang="en-US" altLang="zh-CN" dirty="0" err="1">
                <a:solidFill>
                  <a:schemeClr val="tx1">
                    <a:lumMod val="75000"/>
                    <a:lumOff val="25000"/>
                  </a:schemeClr>
                </a:solidFill>
              </a:rPr>
              <a:t>roberts</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edge(I,'</a:t>
            </a:r>
            <a:r>
              <a:rPr lang="en-US" altLang="zh-CN" dirty="0" err="1">
                <a:solidFill>
                  <a:schemeClr val="tx1">
                    <a:lumMod val="75000"/>
                    <a:lumOff val="25000"/>
                  </a:schemeClr>
                </a:solidFill>
              </a:rPr>
              <a:t>roberts</a:t>
            </a:r>
            <a:r>
              <a:rPr lang="en-US" altLang="zh-CN" dirty="0">
                <a:solidFill>
                  <a:schemeClr val="tx1">
                    <a:lumMod val="75000"/>
                    <a:lumOff val="25000"/>
                  </a:schemeClr>
                </a:solidFill>
              </a:rPr>
              <a:t>',thresh)</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a:t>
            </a:r>
            <a:r>
              <a:rPr lang="en-US" altLang="zh-CN" dirty="0" err="1">
                <a:solidFill>
                  <a:schemeClr val="tx1">
                    <a:lumMod val="75000"/>
                    <a:lumOff val="25000"/>
                  </a:schemeClr>
                </a:solidFill>
              </a:rPr>
              <a:t>BW,thresh</a:t>
            </a:r>
            <a:r>
              <a:rPr lang="en-US" altLang="zh-CN" dirty="0">
                <a:solidFill>
                  <a:schemeClr val="tx1">
                    <a:lumMod val="75000"/>
                    <a:lumOff val="25000"/>
                  </a:schemeClr>
                </a:solidFill>
              </a:rPr>
              <a:t>] = edge(I,'</a:t>
            </a:r>
            <a:r>
              <a:rPr lang="en-US" altLang="zh-CN" dirty="0" err="1">
                <a:solidFill>
                  <a:schemeClr val="tx1">
                    <a:lumMod val="75000"/>
                    <a:lumOff val="25000"/>
                  </a:schemeClr>
                </a:solidFill>
              </a:rPr>
              <a:t>roberts</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a:t>
            </a:r>
            <a:r>
              <a:rPr lang="en-US" altLang="zh-CN" dirty="0" err="1">
                <a:solidFill>
                  <a:schemeClr val="tx1">
                    <a:lumMod val="75000"/>
                    <a:lumOff val="25000"/>
                  </a:schemeClr>
                </a:solidFill>
              </a:rPr>
              <a:t>I,'log</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a:t>
            </a:r>
            <a:r>
              <a:rPr lang="en-US" altLang="zh-CN" dirty="0" err="1">
                <a:solidFill>
                  <a:schemeClr val="tx1">
                    <a:lumMod val="75000"/>
                    <a:lumOff val="25000"/>
                  </a:schemeClr>
                </a:solidFill>
              </a:rPr>
              <a:t>I,'log',thresh</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edge(I,'log',</a:t>
            </a:r>
            <a:r>
              <a:rPr lang="en-US" altLang="zh-CN" dirty="0" err="1">
                <a:solidFill>
                  <a:schemeClr val="tx1">
                    <a:lumMod val="75000"/>
                    <a:lumOff val="25000"/>
                  </a:schemeClr>
                </a:solidFill>
              </a:rPr>
              <a:t>thresh,sigma</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a:t>
            </a:r>
            <a:r>
              <a:rPr lang="en-US" altLang="zh-CN" dirty="0" err="1">
                <a:solidFill>
                  <a:schemeClr val="tx1">
                    <a:lumMod val="75000"/>
                    <a:lumOff val="25000"/>
                  </a:schemeClr>
                </a:solidFill>
              </a:rPr>
              <a:t>BW,threshold</a:t>
            </a:r>
            <a:r>
              <a:rPr lang="en-US" altLang="zh-CN" dirty="0">
                <a:solidFill>
                  <a:schemeClr val="tx1">
                    <a:lumMod val="75000"/>
                    <a:lumOff val="25000"/>
                  </a:schemeClr>
                </a:solidFill>
              </a:rPr>
              <a:t>] = edge(</a:t>
            </a:r>
            <a:r>
              <a:rPr lang="en-US" altLang="zh-CN" dirty="0" err="1">
                <a:solidFill>
                  <a:schemeClr val="tx1">
                    <a:lumMod val="75000"/>
                    <a:lumOff val="25000"/>
                  </a:schemeClr>
                </a:solidFill>
              </a:rPr>
              <a:t>I,'log</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edge(I,'</a:t>
            </a:r>
            <a:r>
              <a:rPr lang="en-US" altLang="zh-CN" dirty="0" err="1">
                <a:solidFill>
                  <a:schemeClr val="tx1">
                    <a:lumMod val="75000"/>
                    <a:lumOff val="25000"/>
                  </a:schemeClr>
                </a:solidFill>
              </a:rPr>
              <a:t>zerocross</a:t>
            </a:r>
            <a:r>
              <a:rPr lang="en-US" altLang="zh-CN" dirty="0">
                <a:solidFill>
                  <a:schemeClr val="tx1">
                    <a:lumMod val="75000"/>
                    <a:lumOff val="25000"/>
                  </a:schemeClr>
                </a:solidFill>
              </a:rPr>
              <a:t>',</a:t>
            </a:r>
            <a:r>
              <a:rPr lang="en-US" altLang="zh-CN" dirty="0" err="1">
                <a:solidFill>
                  <a:schemeClr val="tx1">
                    <a:lumMod val="75000"/>
                    <a:lumOff val="25000"/>
                  </a:schemeClr>
                </a:solidFill>
              </a:rPr>
              <a:t>thresh,h</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a:t>
            </a:r>
            <a:r>
              <a:rPr lang="en-US" altLang="zh-CN" dirty="0" err="1">
                <a:solidFill>
                  <a:schemeClr val="tx1">
                    <a:lumMod val="75000"/>
                    <a:lumOff val="25000"/>
                  </a:schemeClr>
                </a:solidFill>
              </a:rPr>
              <a:t>BW,thresh</a:t>
            </a:r>
            <a:r>
              <a:rPr lang="en-US" altLang="zh-CN" dirty="0">
                <a:solidFill>
                  <a:schemeClr val="tx1">
                    <a:lumMod val="75000"/>
                    <a:lumOff val="25000"/>
                  </a:schemeClr>
                </a:solidFill>
              </a:rPr>
              <a:t>] = edge(I,'</a:t>
            </a:r>
            <a:r>
              <a:rPr lang="en-US" altLang="zh-CN" dirty="0" err="1">
                <a:solidFill>
                  <a:schemeClr val="tx1">
                    <a:lumMod val="75000"/>
                    <a:lumOff val="25000"/>
                  </a:schemeClr>
                </a:solidFill>
              </a:rPr>
              <a:t>zerocross</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a:t>
            </a:r>
            <a:r>
              <a:rPr lang="en-US" altLang="zh-CN" dirty="0" err="1">
                <a:solidFill>
                  <a:schemeClr val="tx1">
                    <a:lumMod val="75000"/>
                    <a:lumOff val="25000"/>
                  </a:schemeClr>
                </a:solidFill>
              </a:rPr>
              <a:t>I,'canny</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a:t>
            </a:r>
            <a:r>
              <a:rPr lang="en-US" altLang="zh-CN" dirty="0" err="1">
                <a:solidFill>
                  <a:schemeClr val="tx1">
                    <a:lumMod val="75000"/>
                    <a:lumOff val="25000"/>
                  </a:schemeClr>
                </a:solidFill>
              </a:rPr>
              <a:t>I,'canny',thresh</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 = edge(I,'canny',</a:t>
            </a:r>
            <a:r>
              <a:rPr lang="en-US" altLang="zh-CN" dirty="0" err="1">
                <a:solidFill>
                  <a:schemeClr val="tx1">
                    <a:lumMod val="75000"/>
                    <a:lumOff val="25000"/>
                  </a:schemeClr>
                </a:solidFill>
              </a:rPr>
              <a:t>thresh,sigma</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a:t>
            </a:r>
            <a:r>
              <a:rPr lang="en-US" altLang="zh-CN" dirty="0" err="1">
                <a:solidFill>
                  <a:schemeClr val="tx1">
                    <a:lumMod val="75000"/>
                    <a:lumOff val="25000"/>
                  </a:schemeClr>
                </a:solidFill>
              </a:rPr>
              <a:t>BW,threshold</a:t>
            </a:r>
            <a:r>
              <a:rPr lang="en-US" altLang="zh-CN" dirty="0">
                <a:solidFill>
                  <a:schemeClr val="tx1">
                    <a:lumMod val="75000"/>
                    <a:lumOff val="25000"/>
                  </a:schemeClr>
                </a:solidFill>
              </a:rPr>
              <a:t>] = edge(</a:t>
            </a:r>
            <a:r>
              <a:rPr lang="en-US" altLang="zh-CN" dirty="0" err="1">
                <a:solidFill>
                  <a:schemeClr val="tx1">
                    <a:lumMod val="75000"/>
                    <a:lumOff val="25000"/>
                  </a:schemeClr>
                </a:solidFill>
              </a:rPr>
              <a:t>I,'canny</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635000"/>
            <a:ext cx="9723966" cy="5994399"/>
          </a:xfrm>
        </p:spPr>
        <p:txBody>
          <a:bodyPr numCol="2"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27</a:t>
            </a:r>
            <a:r>
              <a:rPr lang="zh-CN" altLang="zh-CN" dirty="0">
                <a:solidFill>
                  <a:schemeClr val="tx1">
                    <a:lumMod val="75000"/>
                    <a:lumOff val="25000"/>
                  </a:schemeClr>
                </a:solidFill>
              </a:rPr>
              <a:t>．</a:t>
            </a:r>
            <a:r>
              <a:rPr lang="en-US" altLang="zh-CN" dirty="0">
                <a:solidFill>
                  <a:schemeClr val="tx1">
                    <a:lumMod val="75000"/>
                    <a:lumOff val="25000"/>
                  </a:schemeClr>
                </a:solidFill>
              </a:rPr>
              <a:t>erode</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功能：弱化二进制图像的边界。</a:t>
            </a:r>
          </a:p>
          <a:p>
            <a:pPr fontAlgn="auto">
              <a:spcAft>
                <a:spcPts val="0"/>
              </a:spcAft>
              <a:buFont typeface="Wingdings 3" charset="2"/>
              <a:buChar char=""/>
              <a:defRPr/>
            </a:pPr>
            <a:r>
              <a:rPr lang="zh-CN" altLang="zh-CN" dirty="0">
                <a:solidFill>
                  <a:schemeClr val="tx1">
                    <a:lumMod val="75000"/>
                    <a:lumOff val="25000"/>
                  </a:schemeClr>
                </a:solidFill>
              </a:rPr>
              <a:t>语法：</a:t>
            </a:r>
            <a:r>
              <a:rPr lang="en-US" altLang="zh-CN" dirty="0">
                <a:solidFill>
                  <a:schemeClr val="tx1">
                    <a:lumMod val="75000"/>
                    <a:lumOff val="25000"/>
                  </a:schemeClr>
                </a:solidFill>
              </a:rPr>
              <a:t>BW2 = erode(BW1,SE)</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BW2 = erode(BW1,SE,alg)</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BW2 = erode(BW1,SE,...,n</a:t>
            </a:r>
            <a:r>
              <a:rPr lang="en-US" altLang="zh-CN" dirty="0" smtClean="0">
                <a:solidFill>
                  <a:schemeClr val="tx1">
                    <a:lumMod val="75000"/>
                    <a:lumOff val="25000"/>
                  </a:schemeClr>
                </a:solidFill>
              </a:rPr>
              <a:t>)</a:t>
            </a:r>
          </a:p>
          <a:p>
            <a:pPr fontAlgn="auto">
              <a:spcAft>
                <a:spcPts val="0"/>
              </a:spcAft>
              <a:buFont typeface="Wingdings 3" charset="2"/>
              <a:buChar char=""/>
              <a:defRPr/>
            </a:pPr>
            <a:r>
              <a:rPr lang="en-US" altLang="zh-CN" dirty="0">
                <a:solidFill>
                  <a:schemeClr val="tx1">
                    <a:lumMod val="75000"/>
                    <a:lumOff val="25000"/>
                  </a:schemeClr>
                </a:solidFill>
              </a:rPr>
              <a:t>28</a:t>
            </a:r>
            <a:r>
              <a:rPr lang="zh-CN" altLang="zh-CN" dirty="0">
                <a:solidFill>
                  <a:schemeClr val="tx1">
                    <a:lumMod val="75000"/>
                    <a:lumOff val="25000"/>
                  </a:schemeClr>
                </a:solidFill>
              </a:rPr>
              <a:t>．</a:t>
            </a:r>
            <a:r>
              <a:rPr lang="en-US" altLang="zh-CN" dirty="0">
                <a:solidFill>
                  <a:schemeClr val="tx1">
                    <a:lumMod val="75000"/>
                    <a:lumOff val="25000"/>
                  </a:schemeClr>
                </a:solidFill>
              </a:rPr>
              <a:t>fft2</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功能：进行二维快速傅里叶变换。</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 = fft2(A)</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fft2(</a:t>
            </a:r>
            <a:r>
              <a:rPr lang="en-US" altLang="zh-CN" dirty="0" err="1">
                <a:solidFill>
                  <a:schemeClr val="tx1">
                    <a:lumMod val="75000"/>
                    <a:lumOff val="25000"/>
                  </a:schemeClr>
                </a:solidFill>
              </a:rPr>
              <a:t>A,m,n</a:t>
            </a:r>
            <a:r>
              <a:rPr lang="en-US" altLang="zh-CN" dirty="0" smtClean="0">
                <a:solidFill>
                  <a:schemeClr val="tx1">
                    <a:lumMod val="75000"/>
                    <a:lumOff val="25000"/>
                  </a:schemeClr>
                </a:solidFill>
              </a:rPr>
              <a:t>)</a:t>
            </a:r>
          </a:p>
          <a:p>
            <a:pPr fontAlgn="auto">
              <a:spcAft>
                <a:spcPts val="0"/>
              </a:spcAft>
              <a:buFont typeface="Wingdings 3" charset="2"/>
              <a:buChar char=""/>
              <a:defRPr/>
            </a:pPr>
            <a:r>
              <a:rPr lang="en-US" altLang="zh-CN" dirty="0">
                <a:solidFill>
                  <a:schemeClr val="tx1">
                    <a:lumMod val="75000"/>
                    <a:lumOff val="25000"/>
                  </a:schemeClr>
                </a:solidFill>
              </a:rPr>
              <a:t>29</a:t>
            </a:r>
            <a:r>
              <a:rPr lang="zh-CN" altLang="zh-CN" dirty="0">
                <a:solidFill>
                  <a:schemeClr val="tx1">
                    <a:lumMod val="75000"/>
                    <a:lumOff val="25000"/>
                  </a:schemeClr>
                </a:solidFill>
              </a:rPr>
              <a:t>．</a:t>
            </a:r>
            <a:r>
              <a:rPr lang="en-US" altLang="zh-CN" dirty="0" err="1">
                <a:solidFill>
                  <a:schemeClr val="tx1">
                    <a:lumMod val="75000"/>
                    <a:lumOff val="25000"/>
                  </a:schemeClr>
                </a:solidFill>
              </a:rPr>
              <a:t>fftn</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功能：进行</a:t>
            </a:r>
            <a:r>
              <a:rPr lang="en-US" altLang="zh-CN" dirty="0">
                <a:solidFill>
                  <a:schemeClr val="tx1">
                    <a:lumMod val="75000"/>
                    <a:lumOff val="25000"/>
                  </a:schemeClr>
                </a:solidFill>
              </a:rPr>
              <a:t>n </a:t>
            </a:r>
            <a:r>
              <a:rPr lang="zh-CN" altLang="zh-CN" dirty="0">
                <a:solidFill>
                  <a:schemeClr val="tx1">
                    <a:lumMod val="75000"/>
                    <a:lumOff val="25000"/>
                  </a:schemeClr>
                </a:solidFill>
              </a:rPr>
              <a:t>维快速傅里叶变换。</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fftn</a:t>
            </a:r>
            <a:r>
              <a:rPr lang="en-US" altLang="zh-CN" dirty="0">
                <a:solidFill>
                  <a:schemeClr val="tx1">
                    <a:lumMod val="75000"/>
                    <a:lumOff val="25000"/>
                  </a:schemeClr>
                </a:solidFill>
              </a:rPr>
              <a:t>(A)</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fftn</a:t>
            </a:r>
            <a:r>
              <a:rPr lang="en-US" altLang="zh-CN" dirty="0">
                <a:solidFill>
                  <a:schemeClr val="tx1">
                    <a:lumMod val="75000"/>
                    <a:lumOff val="25000"/>
                  </a:schemeClr>
                </a:solidFill>
              </a:rPr>
              <a:t>(</a:t>
            </a:r>
            <a:r>
              <a:rPr lang="en-US" altLang="zh-CN" dirty="0" err="1">
                <a:solidFill>
                  <a:schemeClr val="tx1">
                    <a:lumMod val="75000"/>
                    <a:lumOff val="25000"/>
                  </a:schemeClr>
                </a:solidFill>
              </a:rPr>
              <a:t>A,siz</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p>
          <a:p>
            <a:pPr fontAlgn="auto">
              <a:spcAft>
                <a:spcPts val="0"/>
              </a:spcAft>
              <a:buFont typeface="Wingdings 3" charset="2"/>
              <a:buChar char=""/>
              <a:defRPr/>
            </a:pPr>
            <a:r>
              <a:rPr lang="en-US" altLang="zh-CN" dirty="0">
                <a:solidFill>
                  <a:schemeClr val="tx1">
                    <a:lumMod val="75000"/>
                    <a:lumOff val="25000"/>
                  </a:schemeClr>
                </a:solidFill>
              </a:rPr>
              <a:t>fft2, </a:t>
            </a:r>
            <a:r>
              <a:rPr lang="en-US" altLang="zh-CN" dirty="0" err="1">
                <a:solidFill>
                  <a:schemeClr val="tx1">
                    <a:lumMod val="75000"/>
                    <a:lumOff val="25000"/>
                  </a:schemeClr>
                </a:solidFill>
              </a:rPr>
              <a:t>ifftn</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30</a:t>
            </a:r>
            <a:r>
              <a:rPr lang="zh-CN" altLang="zh-CN" dirty="0">
                <a:solidFill>
                  <a:schemeClr val="tx1">
                    <a:lumMod val="75000"/>
                    <a:lumOff val="25000"/>
                  </a:schemeClr>
                </a:solidFill>
              </a:rPr>
              <a:t>．</a:t>
            </a:r>
            <a:r>
              <a:rPr lang="en-US" altLang="zh-CN" dirty="0" err="1">
                <a:solidFill>
                  <a:schemeClr val="tx1">
                    <a:lumMod val="75000"/>
                    <a:lumOff val="25000"/>
                  </a:schemeClr>
                </a:solidFill>
              </a:rPr>
              <a:t>fftshift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功能：把快速傅里叶变换的</a:t>
            </a:r>
            <a:r>
              <a:rPr lang="en-US" altLang="zh-CN" dirty="0">
                <a:solidFill>
                  <a:schemeClr val="tx1">
                    <a:lumMod val="75000"/>
                    <a:lumOff val="25000"/>
                  </a:schemeClr>
                </a:solidFill>
              </a:rPr>
              <a:t>DC</a:t>
            </a:r>
            <a:r>
              <a:rPr lang="zh-CN" altLang="zh-CN" dirty="0">
                <a:solidFill>
                  <a:schemeClr val="tx1">
                    <a:lumMod val="75000"/>
                    <a:lumOff val="25000"/>
                  </a:schemeClr>
                </a:solidFill>
              </a:rPr>
              <a:t>组件移到光谱中心。</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 = </a:t>
            </a:r>
            <a:r>
              <a:rPr lang="en-US" altLang="zh-CN" dirty="0" err="1">
                <a:solidFill>
                  <a:schemeClr val="tx1">
                    <a:lumMod val="75000"/>
                    <a:lumOff val="25000"/>
                  </a:schemeClr>
                </a:solidFill>
              </a:rPr>
              <a:t>fftshift</a:t>
            </a:r>
            <a:r>
              <a:rPr lang="en-US" altLang="zh-CN" dirty="0">
                <a:solidFill>
                  <a:schemeClr val="tx1">
                    <a:lumMod val="75000"/>
                    <a:lumOff val="25000"/>
                  </a:schemeClr>
                </a:solidFill>
              </a:rPr>
              <a:t>(A</a:t>
            </a:r>
            <a:r>
              <a:rPr lang="en-US" altLang="zh-CN" dirty="0" smtClean="0">
                <a:solidFill>
                  <a:schemeClr val="tx1">
                    <a:lumMod val="75000"/>
                    <a:lumOff val="25000"/>
                  </a:schemeClr>
                </a:solidFill>
              </a:rPr>
              <a:t>)</a:t>
            </a:r>
          </a:p>
          <a:p>
            <a:pPr fontAlgn="auto">
              <a:spcAft>
                <a:spcPts val="0"/>
              </a:spcAft>
              <a:buFont typeface="Wingdings 3" charset="2"/>
              <a:buChar char=""/>
              <a:defRPr/>
            </a:pPr>
            <a:r>
              <a:rPr lang="en-US" altLang="zh-CN" dirty="0">
                <a:solidFill>
                  <a:schemeClr val="tx1">
                    <a:lumMod val="75000"/>
                    <a:lumOff val="25000"/>
                  </a:schemeClr>
                </a:solidFill>
              </a:rPr>
              <a:t>31</a:t>
            </a:r>
            <a:r>
              <a:rPr lang="zh-CN" altLang="zh-CN" dirty="0">
                <a:solidFill>
                  <a:schemeClr val="tx1">
                    <a:lumMod val="75000"/>
                    <a:lumOff val="25000"/>
                  </a:schemeClr>
                </a:solidFill>
              </a:rPr>
              <a:t>．</a:t>
            </a:r>
            <a:r>
              <a:rPr lang="en-US" altLang="zh-CN" dirty="0">
                <a:solidFill>
                  <a:schemeClr val="tx1">
                    <a:lumMod val="75000"/>
                    <a:lumOff val="25000"/>
                  </a:schemeClr>
                </a:solidFill>
              </a:rPr>
              <a:t>filter2</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功能：进行二维线性过滤操作。</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B = filter2(</a:t>
            </a:r>
            <a:r>
              <a:rPr lang="en-US" altLang="zh-CN" dirty="0" err="1">
                <a:solidFill>
                  <a:schemeClr val="tx1">
                    <a:lumMod val="75000"/>
                    <a:lumOff val="25000"/>
                  </a:schemeClr>
                </a:solidFill>
              </a:rPr>
              <a:t>h,A</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 filter2(</a:t>
            </a:r>
            <a:r>
              <a:rPr lang="en-US" altLang="zh-CN" dirty="0" err="1">
                <a:solidFill>
                  <a:schemeClr val="tx1">
                    <a:lumMod val="75000"/>
                    <a:lumOff val="25000"/>
                  </a:schemeClr>
                </a:solidFill>
              </a:rPr>
              <a:t>h,A,shape</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9300" y="381001"/>
            <a:ext cx="8524702" cy="5660362"/>
          </a:xfrm>
        </p:spPr>
        <p:txBody>
          <a:bodyPr numCol="2" rtlCol="0">
            <a:normAutofit/>
          </a:bodyPr>
          <a:lstStyle/>
          <a:p>
            <a:pPr fontAlgn="auto">
              <a:spcAft>
                <a:spcPts val="0"/>
              </a:spcAft>
              <a:buFont typeface="Wingdings 3" charset="2"/>
              <a:buChar char=""/>
              <a:defRPr/>
            </a:pPr>
            <a:r>
              <a:rPr lang="en-US" altLang="zh-CN" dirty="0">
                <a:solidFill>
                  <a:schemeClr val="tx1">
                    <a:lumMod val="75000"/>
                    <a:lumOff val="25000"/>
                  </a:schemeClr>
                </a:solidFill>
              </a:rPr>
              <a:t>32</a:t>
            </a:r>
            <a:r>
              <a:rPr lang="zh-CN" altLang="zh-CN" dirty="0">
                <a:solidFill>
                  <a:schemeClr val="tx1">
                    <a:lumMod val="75000"/>
                    <a:lumOff val="25000"/>
                  </a:schemeClr>
                </a:solidFill>
              </a:rPr>
              <a:t>．</a:t>
            </a:r>
            <a:r>
              <a:rPr lang="en-US" altLang="zh-CN" dirty="0" err="1">
                <a:solidFill>
                  <a:schemeClr val="tx1">
                    <a:lumMod val="75000"/>
                    <a:lumOff val="25000"/>
                  </a:schemeClr>
                </a:solidFill>
              </a:rPr>
              <a:t>freqspace</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功能：确定二维频率响应的频率空间。</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pt-BR" altLang="zh-CN" dirty="0">
                <a:solidFill>
                  <a:schemeClr val="tx1">
                    <a:lumMod val="75000"/>
                    <a:lumOff val="25000"/>
                  </a:schemeClr>
                </a:solidFill>
              </a:rPr>
              <a:t>[f1,f2] = freqspace(n)</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[f1,f2] = freqspace([m n])</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[x1,y1] = freqspace(...,'meshgrid')</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f = freqspace(N)</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f = freqspace(N,'whole')</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p>
          <a:p>
            <a:pPr fontAlgn="auto">
              <a:spcAft>
                <a:spcPts val="0"/>
              </a:spcAft>
              <a:buFont typeface="Wingdings 3" charset="2"/>
              <a:buChar char=""/>
              <a:defRPr/>
            </a:pPr>
            <a:r>
              <a:rPr lang="pt-BR" altLang="zh-CN" dirty="0">
                <a:solidFill>
                  <a:schemeClr val="tx1">
                    <a:lumMod val="75000"/>
                    <a:lumOff val="25000"/>
                  </a:schemeClr>
                </a:solidFill>
              </a:rPr>
              <a:t>fsamp2, fwind1, fwind2</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33</a:t>
            </a:r>
            <a:r>
              <a:rPr lang="zh-CN" altLang="zh-CN" dirty="0">
                <a:solidFill>
                  <a:schemeClr val="tx1">
                    <a:lumMod val="75000"/>
                    <a:lumOff val="25000"/>
                  </a:schemeClr>
                </a:solidFill>
              </a:rPr>
              <a:t>．</a:t>
            </a:r>
            <a:r>
              <a:rPr lang="pt-BR" altLang="zh-CN" dirty="0">
                <a:solidFill>
                  <a:schemeClr val="tx1">
                    <a:lumMod val="75000"/>
                    <a:lumOff val="25000"/>
                  </a:schemeClr>
                </a:solidFill>
              </a:rPr>
              <a:t>freqz2</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功能：计算二维频率响应。</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[H,f1,f2] = freqz2(h,n1,n2)</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[H,f1,f2] = freqz2(h,[n2 n1])</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[H,f1,f2] = freqz2(h,f1,f2)</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[H,f1,f2] = freqz2(h)</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 freqz2(h,...,[dx </a:t>
            </a:r>
            <a:r>
              <a:rPr lang="en-US" altLang="zh-CN" dirty="0" err="1">
                <a:solidFill>
                  <a:schemeClr val="tx1">
                    <a:lumMod val="75000"/>
                    <a:lumOff val="25000"/>
                  </a:schemeClr>
                </a:solidFill>
              </a:rPr>
              <a:t>dy</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 freqz2(h,...,dx)</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freqz2(...)</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34</a:t>
            </a:r>
            <a:r>
              <a:rPr lang="zh-CN" altLang="zh-CN" dirty="0">
                <a:solidFill>
                  <a:schemeClr val="tx1">
                    <a:lumMod val="75000"/>
                    <a:lumOff val="25000"/>
                  </a:schemeClr>
                </a:solidFill>
              </a:rPr>
              <a:t>．</a:t>
            </a:r>
            <a:r>
              <a:rPr lang="en-US" altLang="zh-CN" dirty="0">
                <a:solidFill>
                  <a:schemeClr val="tx1">
                    <a:lumMod val="75000"/>
                    <a:lumOff val="25000"/>
                  </a:schemeClr>
                </a:solidFill>
              </a:rPr>
              <a:t>fsamp2</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功能：用频率采样法设计二维</a:t>
            </a:r>
            <a:r>
              <a:rPr lang="en-US" altLang="zh-CN" dirty="0">
                <a:solidFill>
                  <a:schemeClr val="tx1">
                    <a:lumMod val="75000"/>
                    <a:lumOff val="25000"/>
                  </a:schemeClr>
                </a:solidFill>
              </a:rPr>
              <a:t>FIR </a:t>
            </a:r>
            <a:r>
              <a:rPr lang="zh-CN" altLang="zh-CN" dirty="0">
                <a:solidFill>
                  <a:schemeClr val="tx1">
                    <a:lumMod val="75000"/>
                    <a:lumOff val="25000"/>
                  </a:schemeClr>
                </a:solidFill>
              </a:rPr>
              <a:t>过滤器。</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h = fsamp2(</a:t>
            </a:r>
            <a:r>
              <a:rPr lang="en-US" altLang="zh-CN" dirty="0" err="1">
                <a:solidFill>
                  <a:schemeClr val="tx1">
                    <a:lumMod val="75000"/>
                    <a:lumOff val="25000"/>
                  </a:schemeClr>
                </a:solidFill>
              </a:rPr>
              <a:t>Hd</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 = fsamp2(f1,f2,Hd,[m n])</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9300" y="381001"/>
            <a:ext cx="8524702" cy="5660362"/>
          </a:xfrm>
        </p:spPr>
        <p:txBody>
          <a:bodyPr numCol="2" rtlCol="0">
            <a:normAutofit fontScale="85000" lnSpcReduction="20000"/>
          </a:bodyPr>
          <a:lstStyle/>
          <a:p>
            <a:pPr fontAlgn="auto">
              <a:spcAft>
                <a:spcPts val="0"/>
              </a:spcAft>
              <a:buFont typeface="Wingdings 3" charset="2"/>
              <a:buChar char=""/>
              <a:defRPr/>
            </a:pPr>
            <a:r>
              <a:rPr lang="pt-BR" altLang="zh-CN" dirty="0">
                <a:solidFill>
                  <a:schemeClr val="tx1">
                    <a:lumMod val="75000"/>
                    <a:lumOff val="25000"/>
                  </a:schemeClr>
                </a:solidFill>
              </a:rPr>
              <a:t>35</a:t>
            </a:r>
            <a:r>
              <a:rPr lang="zh-CN" altLang="zh-CN" dirty="0">
                <a:solidFill>
                  <a:schemeClr val="tx1">
                    <a:lumMod val="75000"/>
                    <a:lumOff val="25000"/>
                  </a:schemeClr>
                </a:solidFill>
              </a:rPr>
              <a:t>．</a:t>
            </a:r>
            <a:r>
              <a:rPr lang="pt-BR" altLang="zh-CN" dirty="0">
                <a:solidFill>
                  <a:schemeClr val="tx1">
                    <a:lumMod val="75000"/>
                    <a:lumOff val="25000"/>
                  </a:schemeClr>
                </a:solidFill>
              </a:rPr>
              <a:t>fspecial</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功能：创建预定义过滤器。</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pt-BR" altLang="zh-CN" dirty="0">
                <a:solidFill>
                  <a:schemeClr val="tx1">
                    <a:lumMod val="75000"/>
                    <a:lumOff val="25000"/>
                  </a:schemeClr>
                </a:solidFill>
              </a:rPr>
              <a:t>h = fspecial(type)</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h = fspecial(type,parameters)</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36</a:t>
            </a:r>
            <a:r>
              <a:rPr lang="zh-CN" altLang="zh-CN" dirty="0">
                <a:solidFill>
                  <a:schemeClr val="tx1">
                    <a:lumMod val="75000"/>
                    <a:lumOff val="25000"/>
                  </a:schemeClr>
                </a:solidFill>
              </a:rPr>
              <a:t>．</a:t>
            </a:r>
            <a:r>
              <a:rPr lang="en-US" altLang="zh-CN" dirty="0">
                <a:solidFill>
                  <a:schemeClr val="tx1">
                    <a:lumMod val="75000"/>
                    <a:lumOff val="25000"/>
                  </a:schemeClr>
                </a:solidFill>
              </a:rPr>
              <a:t>ftrans2</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功能：通过频率转换设计二维</a:t>
            </a:r>
            <a:r>
              <a:rPr lang="en-US" altLang="zh-CN" dirty="0">
                <a:solidFill>
                  <a:schemeClr val="tx1">
                    <a:lumMod val="75000"/>
                    <a:lumOff val="25000"/>
                  </a:schemeClr>
                </a:solidFill>
              </a:rPr>
              <a:t>FIR</a:t>
            </a:r>
            <a:r>
              <a:rPr lang="zh-CN" altLang="zh-CN" dirty="0">
                <a:solidFill>
                  <a:schemeClr val="tx1">
                    <a:lumMod val="75000"/>
                    <a:lumOff val="25000"/>
                  </a:schemeClr>
                </a:solidFill>
              </a:rPr>
              <a:t>过滤器。</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h = ftrans2(</a:t>
            </a:r>
            <a:r>
              <a:rPr lang="en-US" altLang="zh-CN" dirty="0" err="1">
                <a:solidFill>
                  <a:schemeClr val="tx1">
                    <a:lumMod val="75000"/>
                    <a:lumOff val="25000"/>
                  </a:schemeClr>
                </a:solidFill>
              </a:rPr>
              <a:t>b,t</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 = ftrans2(b)</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37</a:t>
            </a:r>
            <a:r>
              <a:rPr lang="zh-CN" altLang="zh-CN" dirty="0">
                <a:solidFill>
                  <a:schemeClr val="tx1">
                    <a:lumMod val="75000"/>
                    <a:lumOff val="25000"/>
                  </a:schemeClr>
                </a:solidFill>
              </a:rPr>
              <a:t>．</a:t>
            </a:r>
            <a:r>
              <a:rPr lang="en-US" altLang="zh-CN" dirty="0">
                <a:solidFill>
                  <a:schemeClr val="tx1">
                    <a:lumMod val="75000"/>
                    <a:lumOff val="25000"/>
                  </a:schemeClr>
                </a:solidFill>
              </a:rPr>
              <a:t>fwind1</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功能：用一维窗口方法设计二维</a:t>
            </a:r>
            <a:r>
              <a:rPr lang="en-US" altLang="zh-CN" dirty="0">
                <a:solidFill>
                  <a:schemeClr val="tx1">
                    <a:lumMod val="75000"/>
                    <a:lumOff val="25000"/>
                  </a:schemeClr>
                </a:solidFill>
              </a:rPr>
              <a:t>FIR</a:t>
            </a:r>
            <a:r>
              <a:rPr lang="zh-CN" altLang="zh-CN" dirty="0">
                <a:solidFill>
                  <a:schemeClr val="tx1">
                    <a:lumMod val="75000"/>
                    <a:lumOff val="25000"/>
                  </a:schemeClr>
                </a:solidFill>
              </a:rPr>
              <a:t>过滤器。</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en-US" altLang="zh-CN" dirty="0">
                <a:solidFill>
                  <a:schemeClr val="tx1">
                    <a:lumMod val="75000"/>
                    <a:lumOff val="25000"/>
                  </a:schemeClr>
                </a:solidFill>
              </a:rPr>
              <a:t>h = fwind1(</a:t>
            </a:r>
            <a:r>
              <a:rPr lang="en-US" altLang="zh-CN" dirty="0" err="1">
                <a:solidFill>
                  <a:schemeClr val="tx1">
                    <a:lumMod val="75000"/>
                    <a:lumOff val="25000"/>
                  </a:schemeClr>
                </a:solidFill>
              </a:rPr>
              <a:t>Hd,win</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 = fwind1(Hd,win1,win2)</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 = fwind1(f1,f2,Hd,...)</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38</a:t>
            </a:r>
            <a:r>
              <a:rPr lang="zh-CN" altLang="zh-CN" dirty="0">
                <a:solidFill>
                  <a:schemeClr val="tx1">
                    <a:lumMod val="75000"/>
                    <a:lumOff val="25000"/>
                  </a:schemeClr>
                </a:solidFill>
              </a:rPr>
              <a:t>．</a:t>
            </a:r>
            <a:r>
              <a:rPr lang="pt-BR" altLang="zh-CN" dirty="0">
                <a:solidFill>
                  <a:schemeClr val="tx1">
                    <a:lumMod val="75000"/>
                    <a:lumOff val="25000"/>
                  </a:schemeClr>
                </a:solidFill>
              </a:rPr>
              <a:t>fwind2</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功能：用二维窗口方法设计二维</a:t>
            </a:r>
            <a:r>
              <a:rPr lang="pt-BR" altLang="zh-CN" dirty="0">
                <a:solidFill>
                  <a:schemeClr val="tx1">
                    <a:lumMod val="75000"/>
                    <a:lumOff val="25000"/>
                  </a:schemeClr>
                </a:solidFill>
              </a:rPr>
              <a:t>FIR</a:t>
            </a:r>
            <a:r>
              <a:rPr lang="zh-CN" altLang="zh-CN" dirty="0">
                <a:solidFill>
                  <a:schemeClr val="tx1">
                    <a:lumMod val="75000"/>
                    <a:lumOff val="25000"/>
                  </a:schemeClr>
                </a:solidFill>
              </a:rPr>
              <a:t>过滤器。</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de-DE" altLang="zh-CN" dirty="0">
                <a:solidFill>
                  <a:schemeClr val="tx1">
                    <a:lumMod val="75000"/>
                    <a:lumOff val="25000"/>
                  </a:schemeClr>
                </a:solidFill>
              </a:rPr>
              <a:t>h = fwind2(Hd,win)</a:t>
            </a:r>
            <a:endParaRPr lang="zh-CN" altLang="zh-CN" dirty="0">
              <a:solidFill>
                <a:schemeClr val="tx1">
                  <a:lumMod val="75000"/>
                  <a:lumOff val="25000"/>
                </a:schemeClr>
              </a:solidFill>
            </a:endParaRPr>
          </a:p>
          <a:p>
            <a:pPr fontAlgn="auto">
              <a:spcAft>
                <a:spcPts val="0"/>
              </a:spcAft>
              <a:buFont typeface="Wingdings 3" charset="2"/>
              <a:buChar char=""/>
              <a:defRPr/>
            </a:pPr>
            <a:r>
              <a:rPr lang="de-DE" altLang="zh-CN" dirty="0">
                <a:solidFill>
                  <a:schemeClr val="tx1">
                    <a:lumMod val="75000"/>
                    <a:lumOff val="25000"/>
                  </a:schemeClr>
                </a:solidFill>
              </a:rPr>
              <a:t>h = fwind2(f1,f2,Hd,win)</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39</a:t>
            </a:r>
            <a:r>
              <a:rPr lang="zh-CN" altLang="zh-CN" dirty="0">
                <a:solidFill>
                  <a:schemeClr val="tx1">
                    <a:lumMod val="75000"/>
                    <a:lumOff val="25000"/>
                  </a:schemeClr>
                </a:solidFill>
              </a:rPr>
              <a:t>．</a:t>
            </a:r>
            <a:r>
              <a:rPr lang="pt-BR" altLang="zh-CN" dirty="0">
                <a:solidFill>
                  <a:schemeClr val="tx1">
                    <a:lumMod val="75000"/>
                    <a:lumOff val="25000"/>
                  </a:schemeClr>
                </a:solidFill>
              </a:rPr>
              <a:t>getimage</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功能：从坐标轴取得图像数据。</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pt-BR" altLang="zh-CN" dirty="0">
                <a:solidFill>
                  <a:schemeClr val="tx1">
                    <a:lumMod val="75000"/>
                    <a:lumOff val="25000"/>
                  </a:schemeClr>
                </a:solidFill>
              </a:rPr>
              <a:t>A = getimage(h)</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[x,y,A] = getimage(h)</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[...,A,flag] = getimage(h)</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 = getimage</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40</a:t>
            </a:r>
            <a:r>
              <a:rPr lang="zh-CN" altLang="zh-CN" dirty="0">
                <a:solidFill>
                  <a:schemeClr val="tx1">
                    <a:lumMod val="75000"/>
                    <a:lumOff val="25000"/>
                  </a:schemeClr>
                </a:solidFill>
              </a:rPr>
              <a:t>．</a:t>
            </a:r>
            <a:r>
              <a:rPr lang="pt-BR" altLang="zh-CN" dirty="0">
                <a:solidFill>
                  <a:schemeClr val="tx1">
                    <a:lumMod val="75000"/>
                    <a:lumOff val="25000"/>
                  </a:schemeClr>
                </a:solidFill>
              </a:rPr>
              <a:t>gray2ind</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功能：转换灰度图像为索引图像。</a:t>
            </a:r>
          </a:p>
          <a:p>
            <a:pPr fontAlgn="auto">
              <a:spcAft>
                <a:spcPts val="0"/>
              </a:spcAft>
              <a:buFont typeface="Wingdings 3" charset="2"/>
              <a:buChar char=""/>
              <a:defRPr/>
            </a:pPr>
            <a:r>
              <a:rPr lang="zh-CN" altLang="zh-CN" dirty="0">
                <a:solidFill>
                  <a:schemeClr val="tx1">
                    <a:lumMod val="75000"/>
                    <a:lumOff val="25000"/>
                  </a:schemeClr>
                </a:solidFill>
              </a:rPr>
              <a:t>语法：</a:t>
            </a:r>
          </a:p>
          <a:p>
            <a:pPr fontAlgn="auto">
              <a:spcAft>
                <a:spcPts val="0"/>
              </a:spcAft>
              <a:buFont typeface="Wingdings 3" charset="2"/>
              <a:buChar char=""/>
              <a:defRPr/>
            </a:pPr>
            <a:r>
              <a:rPr lang="pt-BR" altLang="zh-CN" dirty="0">
                <a:solidFill>
                  <a:schemeClr val="tx1">
                    <a:lumMod val="75000"/>
                    <a:lumOff val="25000"/>
                  </a:schemeClr>
                </a:solidFill>
              </a:rPr>
              <a:t>[X,map] = gray2ind(I,n)</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相关命令：</a:t>
            </a:r>
          </a:p>
          <a:p>
            <a:pPr fontAlgn="auto">
              <a:spcAft>
                <a:spcPts val="0"/>
              </a:spcAft>
              <a:buFont typeface="Wingdings 3" charset="2"/>
              <a:buChar char=""/>
              <a:defRPr/>
            </a:pPr>
            <a:r>
              <a:rPr lang="pt-BR" altLang="zh-CN" dirty="0">
                <a:solidFill>
                  <a:schemeClr val="tx1">
                    <a:lumMod val="75000"/>
                    <a:lumOff val="25000"/>
                  </a:schemeClr>
                </a:solidFill>
              </a:rPr>
              <a:t>ind2gray</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310</TotalTime>
  <Words>15134</Words>
  <Application>Microsoft Office PowerPoint</Application>
  <PresentationFormat>自定义</PresentationFormat>
  <Paragraphs>1031</Paragraphs>
  <Slides>108</Slides>
  <Notes>1</Notes>
  <HiddenSlides>0</HiddenSlides>
  <MMClips>0</MMClips>
  <ScaleCrop>false</ScaleCrop>
  <HeadingPairs>
    <vt:vector size="8" baseType="variant">
      <vt:variant>
        <vt:lpstr>已用的字体</vt:lpstr>
      </vt:variant>
      <vt:variant>
        <vt:i4>8</vt:i4>
      </vt:variant>
      <vt:variant>
        <vt:lpstr>演示文稿设计模板</vt:lpstr>
      </vt:variant>
      <vt:variant>
        <vt:i4>4</vt:i4>
      </vt:variant>
      <vt:variant>
        <vt:lpstr>嵌入 OLE 服务器</vt:lpstr>
      </vt:variant>
      <vt:variant>
        <vt:i4>1</vt:i4>
      </vt:variant>
      <vt:variant>
        <vt:lpstr>幻灯片标题</vt:lpstr>
      </vt:variant>
      <vt:variant>
        <vt:i4>108</vt:i4>
      </vt:variant>
    </vt:vector>
  </HeadingPairs>
  <TitlesOfParts>
    <vt:vector size="121" baseType="lpstr">
      <vt:lpstr>Trebuchet MS</vt:lpstr>
      <vt:lpstr>华文新魏</vt:lpstr>
      <vt:lpstr>Arial</vt:lpstr>
      <vt:lpstr>方正姚体</vt:lpstr>
      <vt:lpstr>Wingdings 3</vt:lpstr>
      <vt:lpstr>Calibri</vt:lpstr>
      <vt:lpstr>宋体</vt:lpstr>
      <vt:lpstr>Times New Roman</vt:lpstr>
      <vt:lpstr>平面</vt:lpstr>
      <vt:lpstr>平面</vt:lpstr>
      <vt:lpstr>平面</vt:lpstr>
      <vt:lpstr>平面</vt:lpstr>
      <vt:lpstr>BMP 图像</vt:lpstr>
      <vt:lpstr>第4章  MATLAB图形图像功能 </vt:lpstr>
      <vt:lpstr>幻灯片 2</vt:lpstr>
      <vt:lpstr>4.1 二维基本绘图函数 </vt:lpstr>
      <vt:lpstr>4.1.1 line函数</vt:lpstr>
      <vt:lpstr>幻灯片 5</vt:lpstr>
      <vt:lpstr>4.1.2 semilogx和semilogy函数 </vt:lpstr>
      <vt:lpstr>幻灯片 7</vt:lpstr>
      <vt:lpstr>4.1.3 logspace函数</vt:lpstr>
      <vt:lpstr>4.1.4 plot函数 </vt:lpstr>
      <vt:lpstr>幻灯片 10</vt:lpstr>
      <vt:lpstr>幻灯片 11</vt:lpstr>
      <vt:lpstr>幻灯片 12</vt:lpstr>
      <vt:lpstr>4.1.5 plotyy函数 </vt:lpstr>
      <vt:lpstr>4.1.6 axis函数 </vt:lpstr>
      <vt:lpstr>4.1.7 subplot函数 </vt:lpstr>
      <vt:lpstr>4.1.8 其他特殊函数 </vt:lpstr>
      <vt:lpstr>幻灯片 17</vt:lpstr>
      <vt:lpstr>4.2 三维基本图形 </vt:lpstr>
      <vt:lpstr>幻灯片 19</vt:lpstr>
      <vt:lpstr>三维绘图的主要功能 </vt:lpstr>
      <vt:lpstr>幻灯片 21</vt:lpstr>
      <vt:lpstr>4.2.1 mesh函数 </vt:lpstr>
      <vt:lpstr>幻灯片 23</vt:lpstr>
      <vt:lpstr>幻灯片 24</vt:lpstr>
      <vt:lpstr>幻灯片 25</vt:lpstr>
      <vt:lpstr>4.2.2 surf函数 </vt:lpstr>
      <vt:lpstr>幻灯片 27</vt:lpstr>
      <vt:lpstr>幻灯片 28</vt:lpstr>
      <vt:lpstr>幻灯片 29</vt:lpstr>
      <vt:lpstr>4.2.3 peaks函数 </vt:lpstr>
      <vt:lpstr>幻灯片 31</vt:lpstr>
      <vt:lpstr>4.2.4 特殊函数 </vt:lpstr>
      <vt:lpstr>幻灯片 33</vt:lpstr>
      <vt:lpstr>幻灯片 34</vt:lpstr>
      <vt:lpstr>幻灯片 35</vt:lpstr>
      <vt:lpstr>幻灯片 36</vt:lpstr>
      <vt:lpstr>4.3 图形处理技术 </vt:lpstr>
      <vt:lpstr>幻灯片 38</vt:lpstr>
      <vt:lpstr>幻灯片 39</vt:lpstr>
      <vt:lpstr>幻灯片 40</vt:lpstr>
      <vt:lpstr>幻灯片 41</vt:lpstr>
      <vt:lpstr>幻灯片 42</vt:lpstr>
      <vt:lpstr>幻灯片 43</vt:lpstr>
      <vt:lpstr>4.3.2 文字标示 </vt:lpstr>
      <vt:lpstr>幻灯片 45</vt:lpstr>
      <vt:lpstr>幻灯片 46</vt:lpstr>
      <vt:lpstr>4.3.3 文字修饰 </vt:lpstr>
      <vt:lpstr>4.3.4 图例注解及添加颜色条 </vt:lpstr>
      <vt:lpstr>幻灯片 49</vt:lpstr>
      <vt:lpstr>幻灯片 50</vt:lpstr>
      <vt:lpstr>幻灯片 51</vt:lpstr>
      <vt:lpstr>4.3.5 图形的保持 </vt:lpstr>
      <vt:lpstr>幻灯片 53</vt:lpstr>
      <vt:lpstr>4.3.6 网格控制及坐标轴封闭 </vt:lpstr>
      <vt:lpstr>幻灯片 55</vt:lpstr>
      <vt:lpstr>4.3.7 图形窗口的分割 </vt:lpstr>
      <vt:lpstr>4.4 图形窗口 </vt:lpstr>
      <vt:lpstr>4.4.1 图形窗口的创建与控制 </vt:lpstr>
      <vt:lpstr>幻灯片 59</vt:lpstr>
      <vt:lpstr>4.4.2 图形窗口的菜单操作 </vt:lpstr>
      <vt:lpstr>幻灯片 61</vt:lpstr>
      <vt:lpstr>幻灯片 62</vt:lpstr>
      <vt:lpstr>幻灯片 63</vt:lpstr>
      <vt:lpstr>幻灯片 64</vt:lpstr>
      <vt:lpstr>4.5 图形文件操作 </vt:lpstr>
      <vt:lpstr>幻灯片 66</vt:lpstr>
      <vt:lpstr>4.5.2 导出文件 </vt:lpstr>
      <vt:lpstr>4.6 图像文件操作 </vt:lpstr>
      <vt:lpstr>幻灯片 69</vt:lpstr>
      <vt:lpstr>4.6.3 退出 </vt:lpstr>
      <vt:lpstr>4.6.4 图像处理基本操作 </vt:lpstr>
      <vt:lpstr>4.6.5 灰度 </vt:lpstr>
      <vt:lpstr>幻灯片 73</vt:lpstr>
      <vt:lpstr>幻灯片 74</vt:lpstr>
      <vt:lpstr>4.6.6 截图                                                                              </vt:lpstr>
      <vt:lpstr>4.6.7 缩放 </vt:lpstr>
      <vt:lpstr>4.7 MATLAB 图像分析 </vt:lpstr>
      <vt:lpstr>4.7.1 像素及其处理 </vt:lpstr>
      <vt:lpstr>幻灯片 79</vt:lpstr>
      <vt:lpstr>4.7.2 MATLAB图像处理工具箱 </vt:lpstr>
      <vt:lpstr>幻灯片 81</vt:lpstr>
      <vt:lpstr>幻灯片 82</vt:lpstr>
      <vt:lpstr>幻灯片 83</vt:lpstr>
      <vt:lpstr>4.7.3图像处理的常用函数 </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4.8 本章小结 </vt:lpstr>
      <vt:lpstr>4.9 习题 </vt:lpstr>
      <vt:lpstr>幻灯片 105</vt:lpstr>
      <vt:lpstr>幻灯片 106</vt:lpstr>
      <vt:lpstr>幻灯片 107</vt:lpstr>
      <vt:lpstr>幻灯片 108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田超雄</dc:creator>
  <cp:lastModifiedBy>雨林木风</cp:lastModifiedBy>
  <cp:revision>18</cp:revision>
  <dcterms:created xsi:type="dcterms:W3CDTF">2014-04-08T11:56:23Z</dcterms:created>
  <dcterms:modified xsi:type="dcterms:W3CDTF">2014-11-23T14:04:04Z</dcterms:modified>
</cp:coreProperties>
</file>