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21" r:id="rId63"/>
    <p:sldId id="317" r:id="rId64"/>
    <p:sldId id="318" r:id="rId65"/>
    <p:sldId id="319" r:id="rId66"/>
    <p:sldId id="320"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6" d="100"/>
          <a:sy n="106" d="100"/>
        </p:scale>
        <p:origin x="-108" y="-1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A6F41FA4-D9CF-4D3A-B870-47B6EB51BFA7}" type="datetimeFigureOut">
              <a:rPr lang="zh-CN" altLang="en-US"/>
              <a:pPr>
                <a:defRPr/>
              </a:pPr>
              <a:t>2014-11-23</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2C63D115-AF0D-4A26-959A-AFAB4564810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296BB386-C4A1-44DC-9F77-00DD49375DC4}"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4A226E1-0720-4B1A-BF31-A59D7760193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dirty="0">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38FB0664-D39D-4EFA-AB00-B71800E47764}"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1625A420-43A7-4F27-8C28-1D4D674888B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314C695-EBC1-4FD6-A2CC-228D928585FB}"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4240EBB-50E5-41C2-81D9-F2A8D100FF45}"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6F92BF4C-A6A0-4434-821E-72EDE30D674E}"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7415337F-49BA-45B0-AD6B-5F75D5434097}"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DF128699-C216-44A8-9C39-445F7D04BC27}" type="datetimeFigureOut">
              <a:rPr lang="zh-CN" altLang="en-US"/>
              <a:pPr>
                <a:defRPr/>
              </a:pPr>
              <a:t>2014-11-23</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3D74615C-9605-496E-A77A-1281F33E4139}"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514C2D1-6E71-41B2-8ECA-931C32249902}"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5427863-16E6-4135-AA31-DDF3E5116D8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00BB5AE-88B1-4C25-8C6C-5C3DEBB9E4E4}"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B1BF90E-0C15-4FD9-8F64-402A4B8AD83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4040B104-7E8F-4D95-B030-CBF0F2A574D6}"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0598B9D-41F1-4AF9-965D-C65A65DB5142}"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7BE3FE83-5AFE-449E-887B-FD642497C600}"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1EE79C6-6321-46B5-B724-C8576B79B2D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FDFF4803-EEA5-45AC-A55B-F922C6C55F99}"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557D0859-36EC-4713-BC67-0F09A61DA39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68DC40B2-11E4-42A1-A973-62C91EB78F14}" type="datetimeFigureOut">
              <a:rPr lang="zh-CN" altLang="en-US"/>
              <a:pPr>
                <a:defRPr/>
              </a:pPr>
              <a:t>2014-11-23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FC8B7BB0-D32F-4F1A-8558-84D66669D72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4DAE760-738E-4CEE-AEF9-358D704C0A43}" type="datetimeFigureOut">
              <a:rPr lang="zh-CN" altLang="en-US"/>
              <a:pPr>
                <a:defRPr/>
              </a:pPr>
              <a:t>2014-11-23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5D8B7492-8A96-490D-B342-2CDB3E90111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91E96A4-FF96-4E8E-855B-4EF7EB52A89A}" type="datetimeFigureOut">
              <a:rPr lang="zh-CN" altLang="en-US"/>
              <a:pPr>
                <a:defRPr/>
              </a:pPr>
              <a:t>2014-11-23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022E98E7-E40A-4007-8DB6-09386213644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073CF04-A28D-40D8-B318-53172462777C}"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CB65DBCB-7D9A-4EEB-BFCC-93C60476BC9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E52F125-8DCD-43EE-859F-C651FAF6AD98}"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14EDE28-9467-4112-9B54-9F978BF4E13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ea typeface="+mn-ea"/>
              </a:defRPr>
            </a:lvl1pPr>
          </a:lstStyle>
          <a:p>
            <a:pPr>
              <a:defRPr/>
            </a:pPr>
            <a:fld id="{98F21533-DC32-43F9-AAC5-C6411D578216}" type="datetimeFigureOut">
              <a:rPr lang="zh-CN" altLang="en-US"/>
              <a:pPr>
                <a:defRPr/>
              </a:pPr>
              <a:t>2014-11-23</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accent1"/>
                </a:solidFill>
                <a:latin typeface="+mn-lt"/>
                <a:ea typeface="+mn-ea"/>
              </a:defRPr>
            </a:lvl1pPr>
          </a:lstStyle>
          <a:p>
            <a:pPr>
              <a:defRPr/>
            </a:pPr>
            <a:fld id="{17B4101E-10E6-4A11-9B95-B26C9C15A3D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8" r:id="rId11"/>
    <p:sldLayoutId id="2147483673" r:id="rId12"/>
    <p:sldLayoutId id="2147483679" r:id="rId13"/>
    <p:sldLayoutId id="2147483674" r:id="rId14"/>
    <p:sldLayoutId id="2147483675" r:id="rId15"/>
    <p:sldLayoutId id="2147483676"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ea typeface="方正姚体" pitchFamily="2" charset="-122"/>
        </a:defRPr>
      </a:lvl2pPr>
      <a:lvl3pPr algn="l" defTabSz="457200" rtl="0" fontAlgn="base">
        <a:spcBef>
          <a:spcPct val="0"/>
        </a:spcBef>
        <a:spcAft>
          <a:spcPct val="0"/>
        </a:spcAft>
        <a:defRPr sz="3600">
          <a:solidFill>
            <a:schemeClr val="accent1"/>
          </a:solidFill>
          <a:latin typeface="Trebuchet MS" pitchFamily="34" charset="0"/>
          <a:ea typeface="方正姚体" pitchFamily="2" charset="-122"/>
        </a:defRPr>
      </a:lvl3pPr>
      <a:lvl4pPr algn="l" defTabSz="457200" rtl="0" fontAlgn="base">
        <a:spcBef>
          <a:spcPct val="0"/>
        </a:spcBef>
        <a:spcAft>
          <a:spcPct val="0"/>
        </a:spcAft>
        <a:defRPr sz="3600">
          <a:solidFill>
            <a:schemeClr val="accent1"/>
          </a:solidFill>
          <a:latin typeface="Trebuchet MS" pitchFamily="34" charset="0"/>
          <a:ea typeface="方正姚体" pitchFamily="2" charset="-122"/>
        </a:defRPr>
      </a:lvl4pPr>
      <a:lvl5pPr algn="l" defTabSz="457200" rtl="0" fontAlgn="base">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zhidao.baidu.com/search?word=%E5%85%A8%E5%B1%80%E5%8F%98%E9%87%8F&amp;fr=qb_search_exp&amp;ie=utf8" TargetMode="External"/><Relationship Id="rId2" Type="http://schemas.openxmlformats.org/officeDocument/2006/relationships/hyperlink" Target="http://zhidao.baidu.com/search?word=%E8%84%9A%E6%9C%AC%E6%96%87%E4%BB%B6&amp;fr=qb_search_exp&amp;ie=utf8" TargetMode="External"/><Relationship Id="rId1" Type="http://schemas.openxmlformats.org/officeDocument/2006/relationships/slideLayout" Target="../slideLayouts/slideLayout2.xml"/><Relationship Id="rId6" Type="http://schemas.openxmlformats.org/officeDocument/2006/relationships/hyperlink" Target="http://zhidao.baidu.com/search?word=%E5%B1%80%E9%83%A8%E5%8F%98%E9%87%8F&amp;fr=qb_search_exp&amp;ie=utf8" TargetMode="External"/><Relationship Id="rId5" Type="http://schemas.openxmlformats.org/officeDocument/2006/relationships/hyperlink" Target="http://zhidao.baidu.com/search?word=%E5%87%BD%E6%95%B0%E5%A3%B0%E6%98%8E&amp;fr=qb_search_exp&amp;ie=utf8" TargetMode="External"/><Relationship Id="rId4" Type="http://schemas.openxmlformats.org/officeDocument/2006/relationships/hyperlink" Target="http://zhidao.baidu.com/search?word=%E7%BB%84%E7%BB%87%E7%BB%93%E6%9E%84&amp;fr=qb_search_exp&amp;ie=utf8"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ctrTitle"/>
          </p:nvPr>
        </p:nvSpPr>
        <p:spPr>
          <a:xfrm>
            <a:off x="1506538" y="2405063"/>
            <a:ext cx="7767637" cy="1646237"/>
          </a:xfrm>
        </p:spPr>
        <p:txBody>
          <a:bodyPr/>
          <a:lstStyle/>
          <a:p>
            <a:pPr algn="l"/>
            <a:r>
              <a:rPr lang="zh-CN" altLang="en-US" smtClean="0"/>
              <a:t>第五章  </a:t>
            </a:r>
            <a:r>
              <a:rPr lang="en-US" altLang="zh-CN" b="1" smtClean="0"/>
              <a:t>M</a:t>
            </a:r>
            <a:r>
              <a:rPr lang="zh-CN" altLang="zh-CN" b="1" smtClean="0"/>
              <a:t>文件编程</a:t>
            </a:r>
            <a:r>
              <a:rPr lang="en-US" altLang="zh-CN" b="1" smtClean="0"/>
              <a:t>  </a:t>
            </a:r>
            <a:r>
              <a:rPr lang="zh-CN" altLang="zh-CN" b="1" smtClean="0"/>
              <a:t/>
            </a:r>
            <a:br>
              <a:rPr lang="zh-CN" altLang="zh-CN" b="1" smtClean="0"/>
            </a:br>
            <a:endParaRPr lang="zh-CN" altLang="en-US" smtClean="0"/>
          </a:p>
        </p:txBody>
      </p:sp>
      <p:sp>
        <p:nvSpPr>
          <p:cNvPr id="3" name="副标题 2"/>
          <p:cNvSpPr>
            <a:spLocks noGrp="1"/>
          </p:cNvSpPr>
          <p:nvPr>
            <p:ph type="subTitle" idx="1"/>
          </p:nvPr>
        </p:nvSpPr>
        <p:spPr>
          <a:xfrm>
            <a:off x="1506538" y="3494088"/>
            <a:ext cx="7767637" cy="1773237"/>
          </a:xfrm>
        </p:spPr>
        <p:txBody>
          <a:bodyPr rtlCol="0">
            <a:normAutofit/>
          </a:bodyPr>
          <a:lstStyle/>
          <a:p>
            <a:pPr algn="ctr" fontAlgn="auto">
              <a:spcAft>
                <a:spcPts val="0"/>
              </a:spcAft>
              <a:buFont typeface="Wingdings 3" charset="2"/>
              <a:buNone/>
              <a:defRPr/>
            </a:pPr>
            <a:r>
              <a:rPr lang="zh-CN" altLang="zh-CN" dirty="0"/>
              <a:t>简单地说，</a:t>
            </a:r>
            <a:r>
              <a:rPr lang="en-US" altLang="zh-CN" dirty="0"/>
              <a:t>M</a:t>
            </a:r>
            <a:r>
              <a:rPr lang="zh-CN" altLang="zh-CN" dirty="0"/>
              <a:t>文件就是用户把要实现的命令写在一个以</a:t>
            </a:r>
            <a:r>
              <a:rPr lang="en-US" altLang="zh-CN" dirty="0"/>
              <a:t> .m</a:t>
            </a:r>
            <a:r>
              <a:rPr lang="zh-CN" altLang="zh-CN" dirty="0"/>
              <a:t>作为文件扩展名的文件中，然后由</a:t>
            </a:r>
            <a:r>
              <a:rPr lang="en-US" altLang="zh-CN" dirty="0"/>
              <a:t>MATLAB</a:t>
            </a:r>
            <a:r>
              <a:rPr lang="zh-CN" altLang="zh-CN" dirty="0"/>
              <a:t>系统进行解释，运行出结果，实际上</a:t>
            </a:r>
            <a:r>
              <a:rPr lang="en-US" altLang="zh-CN" dirty="0"/>
              <a:t>M</a:t>
            </a:r>
            <a:r>
              <a:rPr lang="zh-CN" altLang="zh-CN" dirty="0"/>
              <a:t>文件是一个命令集，因此，</a:t>
            </a:r>
            <a:r>
              <a:rPr lang="en-US" altLang="zh-CN" dirty="0"/>
              <a:t>MATLAB</a:t>
            </a:r>
            <a:r>
              <a:rPr lang="zh-CN" altLang="zh-CN" dirty="0"/>
              <a:t>具有强大的可开发性与可扩展性。</a:t>
            </a:r>
            <a:r>
              <a:rPr lang="en-US" altLang="zh-CN" dirty="0"/>
              <a:t>MATLAB</a:t>
            </a:r>
            <a:r>
              <a:rPr lang="zh-CN" altLang="zh-CN" dirty="0"/>
              <a:t>中的许多函数本身都是由</a:t>
            </a:r>
            <a:r>
              <a:rPr lang="en-US" altLang="zh-CN" dirty="0"/>
              <a:t>M</a:t>
            </a:r>
            <a:r>
              <a:rPr lang="zh-CN" altLang="zh-CN" dirty="0"/>
              <a:t>文件扩展而成的，而用户也可以利用</a:t>
            </a:r>
            <a:r>
              <a:rPr lang="en-US" altLang="zh-CN" dirty="0"/>
              <a:t>M</a:t>
            </a:r>
            <a:r>
              <a:rPr lang="zh-CN" altLang="zh-CN" dirty="0"/>
              <a:t>文件来生成和扩充自己的函数库。</a:t>
            </a:r>
          </a:p>
          <a:p>
            <a:pPr fontAlgn="auto">
              <a:spcAft>
                <a:spcPts val="0"/>
              </a:spcAft>
              <a:buFont typeface="Wingdings 3" charset="2"/>
              <a:buNone/>
              <a:defRP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296988" y="1638300"/>
          <a:ext cx="8951912" cy="4367213"/>
        </p:xfrm>
        <a:graphic>
          <a:graphicData uri="http://schemas.openxmlformats.org/drawingml/2006/table">
            <a:tbl>
              <a:tblPr>
                <a:tableStyleId>{5C22544A-7EE6-4342-B048-85BDC9FD1C3A}</a:tableStyleId>
              </a:tblPr>
              <a:tblGrid>
                <a:gridCol w="3020097"/>
                <a:gridCol w="5932835"/>
              </a:tblGrid>
              <a:tr h="480313">
                <a:tc>
                  <a:txBody>
                    <a:bodyPr/>
                    <a:lstStyle/>
                    <a:p>
                      <a:pPr algn="ctr">
                        <a:spcBef>
                          <a:spcPts val="100"/>
                        </a:spcBef>
                        <a:spcAft>
                          <a:spcPts val="100"/>
                        </a:spcAft>
                      </a:pPr>
                      <a:r>
                        <a:rPr lang="en-US" sz="1800" kern="1000" dirty="0">
                          <a:effectLst/>
                        </a:rPr>
                        <a:t>M</a:t>
                      </a:r>
                      <a:r>
                        <a:rPr lang="zh-CN" sz="1800" kern="1000" dirty="0">
                          <a:effectLst/>
                        </a:rPr>
                        <a:t>文件内容</a:t>
                      </a:r>
                      <a:endParaRPr lang="zh-CN" sz="1800" kern="1000" dirty="0">
                        <a:solidFill>
                          <a:srgbClr val="000000"/>
                        </a:solidFill>
                        <a:effectLst/>
                        <a:latin typeface="Times New Roman"/>
                        <a:ea typeface="宋体"/>
                      </a:endParaRPr>
                    </a:p>
                  </a:txBody>
                  <a:tcPr marL="68580" marR="68580" marT="0" marB="0" anchor="ctr"/>
                </a:tc>
                <a:tc>
                  <a:txBody>
                    <a:bodyPr/>
                    <a:lstStyle/>
                    <a:p>
                      <a:pPr algn="ctr">
                        <a:spcBef>
                          <a:spcPts val="100"/>
                        </a:spcBef>
                        <a:spcAft>
                          <a:spcPts val="100"/>
                        </a:spcAft>
                      </a:pPr>
                      <a:r>
                        <a:rPr lang="zh-CN" sz="1800" kern="1000">
                          <a:effectLst/>
                        </a:rPr>
                        <a:t>说明</a:t>
                      </a:r>
                      <a:endParaRPr lang="zh-CN" sz="1800" kern="1000">
                        <a:solidFill>
                          <a:srgbClr val="000000"/>
                        </a:solidFill>
                        <a:effectLst/>
                        <a:latin typeface="Times New Roman"/>
                        <a:ea typeface="宋体"/>
                      </a:endParaRPr>
                    </a:p>
                  </a:txBody>
                  <a:tcPr marL="68580" marR="68580" marT="0" marB="0" anchor="ctr"/>
                </a:tc>
              </a:tr>
              <a:tr h="960624">
                <a:tc>
                  <a:txBody>
                    <a:bodyPr/>
                    <a:lstStyle/>
                    <a:p>
                      <a:pPr algn="ctr">
                        <a:spcBef>
                          <a:spcPts val="100"/>
                        </a:spcBef>
                        <a:spcAft>
                          <a:spcPts val="100"/>
                        </a:spcAft>
                      </a:pPr>
                      <a:r>
                        <a:rPr lang="zh-CN" sz="1800" kern="1000">
                          <a:effectLst/>
                        </a:rPr>
                        <a:t>函数定义行</a:t>
                      </a:r>
                      <a:r>
                        <a:rPr lang="en-US" sz="1800" kern="1000">
                          <a:effectLst/>
                        </a:rPr>
                        <a:t>(</a:t>
                      </a:r>
                      <a:r>
                        <a:rPr lang="zh-CN" sz="1800" kern="1000">
                          <a:effectLst/>
                        </a:rPr>
                        <a:t>只存在于函数文件</a:t>
                      </a:r>
                      <a:r>
                        <a:rPr lang="en-US" sz="1800" kern="1000">
                          <a:effectLst/>
                        </a:rPr>
                        <a:t>)</a:t>
                      </a:r>
                      <a:endParaRPr lang="zh-CN" sz="1800" kern="1000">
                        <a:solidFill>
                          <a:srgbClr val="000000"/>
                        </a:solidFill>
                        <a:effectLst/>
                        <a:latin typeface="Times New Roman"/>
                        <a:ea typeface="宋体"/>
                      </a:endParaRPr>
                    </a:p>
                  </a:txBody>
                  <a:tcPr marL="68580" marR="68580" marT="0" marB="0" anchor="ctr"/>
                </a:tc>
                <a:tc>
                  <a:txBody>
                    <a:bodyPr/>
                    <a:lstStyle/>
                    <a:p>
                      <a:pPr algn="ctr">
                        <a:spcBef>
                          <a:spcPts val="100"/>
                        </a:spcBef>
                        <a:spcAft>
                          <a:spcPts val="100"/>
                        </a:spcAft>
                      </a:pPr>
                      <a:r>
                        <a:rPr lang="zh-CN" sz="1800" kern="1000">
                          <a:effectLst/>
                        </a:rPr>
                        <a:t>定义函数名称，定义输入输出变量的数量，顺序</a:t>
                      </a:r>
                      <a:endParaRPr lang="zh-CN" sz="1800" kern="1000">
                        <a:solidFill>
                          <a:srgbClr val="000000"/>
                        </a:solidFill>
                        <a:effectLst/>
                        <a:latin typeface="Times New Roman"/>
                        <a:ea typeface="宋体"/>
                      </a:endParaRPr>
                    </a:p>
                  </a:txBody>
                  <a:tcPr marL="68580" marR="68580" marT="0" marB="0" anchor="ctr"/>
                </a:tc>
              </a:tr>
              <a:tr h="480313">
                <a:tc>
                  <a:txBody>
                    <a:bodyPr/>
                    <a:lstStyle/>
                    <a:p>
                      <a:pPr algn="ctr">
                        <a:spcBef>
                          <a:spcPts val="100"/>
                        </a:spcBef>
                        <a:spcAft>
                          <a:spcPts val="100"/>
                        </a:spcAft>
                      </a:pPr>
                      <a:r>
                        <a:rPr lang="en-US" sz="1800" kern="1000">
                          <a:effectLst/>
                        </a:rPr>
                        <a:t>H1</a:t>
                      </a:r>
                      <a:r>
                        <a:rPr lang="zh-CN" sz="1800" kern="1000">
                          <a:effectLst/>
                        </a:rPr>
                        <a:t>行</a:t>
                      </a:r>
                      <a:endParaRPr lang="zh-CN" sz="1800" kern="1000">
                        <a:solidFill>
                          <a:srgbClr val="000000"/>
                        </a:solidFill>
                        <a:effectLst/>
                        <a:latin typeface="Times New Roman"/>
                        <a:ea typeface="宋体"/>
                      </a:endParaRPr>
                    </a:p>
                  </a:txBody>
                  <a:tcPr marL="68580" marR="68580" marT="0" marB="0" anchor="ctr"/>
                </a:tc>
                <a:tc>
                  <a:txBody>
                    <a:bodyPr/>
                    <a:lstStyle/>
                    <a:p>
                      <a:pPr algn="ctr">
                        <a:spcBef>
                          <a:spcPts val="100"/>
                        </a:spcBef>
                        <a:spcAft>
                          <a:spcPts val="100"/>
                        </a:spcAft>
                      </a:pPr>
                      <a:r>
                        <a:rPr lang="zh-CN" sz="1800" kern="1000">
                          <a:effectLst/>
                        </a:rPr>
                        <a:t>对程序进行的一行总结说明</a:t>
                      </a:r>
                      <a:endParaRPr lang="zh-CN" sz="1800" kern="1000">
                        <a:solidFill>
                          <a:srgbClr val="000000"/>
                        </a:solidFill>
                        <a:effectLst/>
                        <a:latin typeface="Times New Roman"/>
                        <a:ea typeface="宋体"/>
                      </a:endParaRPr>
                    </a:p>
                  </a:txBody>
                  <a:tcPr marL="68580" marR="68580" marT="0" marB="0" anchor="ctr"/>
                </a:tc>
              </a:tr>
              <a:tr h="1005098">
                <a:tc>
                  <a:txBody>
                    <a:bodyPr/>
                    <a:lstStyle/>
                    <a:p>
                      <a:pPr algn="ctr">
                        <a:spcBef>
                          <a:spcPts val="100"/>
                        </a:spcBef>
                        <a:spcAft>
                          <a:spcPts val="100"/>
                        </a:spcAft>
                      </a:pPr>
                      <a:r>
                        <a:rPr lang="en-US" sz="1800" kern="1000">
                          <a:effectLst/>
                        </a:rPr>
                        <a:t>Help</a:t>
                      </a:r>
                      <a:r>
                        <a:rPr lang="zh-CN" sz="1800" kern="1000">
                          <a:effectLst/>
                        </a:rPr>
                        <a:t>文本</a:t>
                      </a:r>
                      <a:endParaRPr lang="zh-CN" sz="1800" kern="1000">
                        <a:solidFill>
                          <a:srgbClr val="000000"/>
                        </a:solidFill>
                        <a:effectLst/>
                        <a:latin typeface="Times New Roman"/>
                        <a:ea typeface="宋体"/>
                      </a:endParaRPr>
                    </a:p>
                  </a:txBody>
                  <a:tcPr marL="68580" marR="68580" marT="0" marB="0" anchor="ctr"/>
                </a:tc>
                <a:tc>
                  <a:txBody>
                    <a:bodyPr/>
                    <a:lstStyle/>
                    <a:p>
                      <a:pPr algn="ctr">
                        <a:spcBef>
                          <a:spcPts val="100"/>
                        </a:spcBef>
                        <a:spcAft>
                          <a:spcPts val="100"/>
                        </a:spcAft>
                      </a:pPr>
                      <a:r>
                        <a:rPr lang="zh-CN" sz="1800" kern="1000" dirty="0">
                          <a:effectLst/>
                        </a:rPr>
                        <a:t>对程序的详细说明，在调用</a:t>
                      </a:r>
                      <a:r>
                        <a:rPr lang="en-US" sz="1800" kern="1000" dirty="0">
                          <a:effectLst/>
                        </a:rPr>
                        <a:t>help</a:t>
                      </a:r>
                      <a:r>
                        <a:rPr lang="zh-CN" sz="1800" kern="1000" dirty="0">
                          <a:effectLst/>
                        </a:rPr>
                        <a:t>命令查询</a:t>
                      </a:r>
                    </a:p>
                    <a:p>
                      <a:pPr algn="ctr">
                        <a:spcBef>
                          <a:spcPts val="100"/>
                        </a:spcBef>
                        <a:spcAft>
                          <a:spcPts val="100"/>
                        </a:spcAft>
                      </a:pPr>
                      <a:r>
                        <a:rPr lang="zh-CN" sz="1800" kern="1000" dirty="0">
                          <a:effectLst/>
                        </a:rPr>
                        <a:t>此</a:t>
                      </a:r>
                      <a:r>
                        <a:rPr lang="en-US" sz="1800" kern="1000" dirty="0">
                          <a:effectLst/>
                        </a:rPr>
                        <a:t>M</a:t>
                      </a:r>
                      <a:r>
                        <a:rPr lang="zh-CN" sz="1800" kern="1000" dirty="0">
                          <a:effectLst/>
                        </a:rPr>
                        <a:t>文件时和</a:t>
                      </a:r>
                      <a:r>
                        <a:rPr lang="en-US" sz="1800" kern="1000" dirty="0">
                          <a:effectLst/>
                        </a:rPr>
                        <a:t>H1</a:t>
                      </a:r>
                      <a:r>
                        <a:rPr lang="zh-CN" sz="1800" kern="1000" dirty="0">
                          <a:effectLst/>
                        </a:rPr>
                        <a:t>行一起显示在命令窗口</a:t>
                      </a:r>
                      <a:endParaRPr lang="zh-CN" sz="1800" kern="1000" dirty="0">
                        <a:solidFill>
                          <a:srgbClr val="000000"/>
                        </a:solidFill>
                        <a:effectLst/>
                        <a:latin typeface="Times New Roman"/>
                        <a:ea typeface="宋体"/>
                      </a:endParaRPr>
                    </a:p>
                  </a:txBody>
                  <a:tcPr marL="68580" marR="68580" marT="0" marB="0" anchor="ctr"/>
                </a:tc>
              </a:tr>
              <a:tr h="480313">
                <a:tc>
                  <a:txBody>
                    <a:bodyPr/>
                    <a:lstStyle/>
                    <a:p>
                      <a:pPr algn="ctr">
                        <a:spcBef>
                          <a:spcPts val="100"/>
                        </a:spcBef>
                        <a:spcAft>
                          <a:spcPts val="100"/>
                        </a:spcAft>
                      </a:pPr>
                      <a:r>
                        <a:rPr lang="en-US" sz="1800" kern="1000">
                          <a:effectLst/>
                        </a:rPr>
                        <a:t>M</a:t>
                      </a:r>
                      <a:r>
                        <a:rPr lang="zh-CN" sz="1800" kern="1000">
                          <a:effectLst/>
                        </a:rPr>
                        <a:t>文件内容</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说明</a:t>
                      </a:r>
                      <a:endParaRPr lang="zh-CN" sz="1800" kern="1000">
                        <a:solidFill>
                          <a:srgbClr val="000000"/>
                        </a:solidFill>
                        <a:effectLst/>
                        <a:latin typeface="Times New Roman"/>
                        <a:ea typeface="宋体"/>
                      </a:endParaRPr>
                    </a:p>
                  </a:txBody>
                  <a:tcPr marL="68580" marR="68580" marT="0" marB="0"/>
                </a:tc>
              </a:tr>
              <a:tr h="480313">
                <a:tc>
                  <a:txBody>
                    <a:bodyPr/>
                    <a:lstStyle/>
                    <a:p>
                      <a:pPr algn="ctr">
                        <a:spcBef>
                          <a:spcPts val="100"/>
                        </a:spcBef>
                        <a:spcAft>
                          <a:spcPts val="100"/>
                        </a:spcAft>
                      </a:pPr>
                      <a:r>
                        <a:rPr lang="zh-CN" sz="1800" kern="1000">
                          <a:effectLst/>
                        </a:rPr>
                        <a:t>注释</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具体语句的功能注释、说明</a:t>
                      </a:r>
                      <a:endParaRPr lang="zh-CN" sz="1800" kern="1000">
                        <a:solidFill>
                          <a:srgbClr val="000000"/>
                        </a:solidFill>
                        <a:effectLst/>
                        <a:latin typeface="Times New Roman"/>
                        <a:ea typeface="宋体"/>
                      </a:endParaRPr>
                    </a:p>
                  </a:txBody>
                  <a:tcPr marL="68580" marR="68580" marT="0" marB="0"/>
                </a:tc>
              </a:tr>
              <a:tr h="480313">
                <a:tc>
                  <a:txBody>
                    <a:bodyPr/>
                    <a:lstStyle/>
                    <a:p>
                      <a:pPr algn="ctr">
                        <a:spcBef>
                          <a:spcPts val="100"/>
                        </a:spcBef>
                        <a:spcAft>
                          <a:spcPts val="100"/>
                        </a:spcAft>
                      </a:pPr>
                      <a:r>
                        <a:rPr lang="zh-CN" sz="1800" kern="1000">
                          <a:effectLst/>
                        </a:rPr>
                        <a:t>函数体</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dirty="0">
                          <a:effectLst/>
                        </a:rPr>
                        <a:t>进行实际计算的代码</a:t>
                      </a:r>
                      <a:endParaRPr lang="zh-CN" sz="1800" kern="1000" dirty="0">
                        <a:solidFill>
                          <a:srgbClr val="000000"/>
                        </a:solidFill>
                        <a:effectLst/>
                        <a:latin typeface="Times New Roman"/>
                        <a:ea typeface="宋体"/>
                      </a:endParaRPr>
                    </a:p>
                  </a:txBody>
                  <a:tcPr marL="68580" marR="68580" marT="0" marB="0"/>
                </a:tc>
              </a:tr>
            </a:tbl>
          </a:graphicData>
        </a:graphic>
      </p:graphicFrame>
      <p:sp>
        <p:nvSpPr>
          <p:cNvPr id="27675" name="Rectangle 1"/>
          <p:cNvSpPr>
            <a:spLocks noChangeArrowheads="1"/>
          </p:cNvSpPr>
          <p:nvPr/>
        </p:nvSpPr>
        <p:spPr bwMode="auto">
          <a:xfrm>
            <a:off x="4186238" y="1001713"/>
            <a:ext cx="2933700" cy="400050"/>
          </a:xfrm>
          <a:prstGeom prst="rect">
            <a:avLst/>
          </a:prstGeom>
          <a:noFill/>
          <a:ln w="9525">
            <a:noFill/>
            <a:miter lim="800000"/>
            <a:headEnd/>
            <a:tailEnd/>
          </a:ln>
        </p:spPr>
        <p:txBody>
          <a:bodyPr wrap="none" anchor="ctr">
            <a:spAutoFit/>
          </a:bodyPr>
          <a:lstStyle/>
          <a:p>
            <a:pPr algn="ctr">
              <a:tabLst>
                <a:tab pos="266700" algn="l"/>
                <a:tab pos="2563813" algn="ctr"/>
              </a:tabLst>
            </a:pPr>
            <a:r>
              <a:rPr lang="zh-CN" altLang="zh-CN" sz="2000">
                <a:solidFill>
                  <a:srgbClr val="000000"/>
                </a:solidFill>
                <a:latin typeface="Times New Roman" pitchFamily="18" charset="0"/>
                <a:ea typeface="黑体" pitchFamily="2" charset="-122"/>
                <a:cs typeface="Times New Roman" pitchFamily="18" charset="0"/>
              </a:rPr>
              <a:t>表5-1  M文件的基本内容</a:t>
            </a:r>
            <a:endParaRPr lang="zh-CN" altLang="zh-CN" sz="200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58800"/>
            <a:ext cx="8596312" cy="5868988"/>
          </a:xfrm>
        </p:spPr>
        <p:txBody>
          <a:bodyPr>
            <a:normAutofit/>
          </a:bodyPr>
          <a:lstStyle/>
          <a:p>
            <a:pPr>
              <a:lnSpc>
                <a:spcPct val="80000"/>
              </a:lnSpc>
            </a:pPr>
            <a:r>
              <a:rPr lang="en-US" altLang="zh-CN" sz="1700" smtClean="0"/>
              <a:t>1. </a:t>
            </a:r>
            <a:r>
              <a:rPr lang="zh-CN" altLang="zh-CN" sz="1700" smtClean="0"/>
              <a:t>函数定义行</a:t>
            </a:r>
          </a:p>
          <a:p>
            <a:pPr>
              <a:lnSpc>
                <a:spcPct val="80000"/>
              </a:lnSpc>
            </a:pPr>
            <a:r>
              <a:rPr lang="zh-CN" altLang="zh-CN" sz="1700" smtClean="0"/>
              <a:t>函数定义行被用来定义函数名称，定义输人输出变量的数量、顺序。注意脚本式</a:t>
            </a:r>
            <a:r>
              <a:rPr lang="en-US" altLang="zh-CN" sz="1700" smtClean="0"/>
              <a:t>M</a:t>
            </a:r>
            <a:r>
              <a:rPr lang="zh-CN" altLang="zh-CN" sz="1700" smtClean="0"/>
              <a:t>文件没有此行。完整的函数定义语句为</a:t>
            </a:r>
            <a:r>
              <a:rPr lang="en-US" altLang="zh-CN" sz="1700" smtClean="0"/>
              <a:t>:</a:t>
            </a:r>
            <a:endParaRPr lang="zh-CN" altLang="zh-CN" sz="1700" smtClean="0"/>
          </a:p>
          <a:p>
            <a:pPr>
              <a:lnSpc>
                <a:spcPct val="80000"/>
              </a:lnSpc>
            </a:pPr>
            <a:r>
              <a:rPr lang="en-US" altLang="zh-CN" sz="1700" smtClean="0"/>
              <a:t>function [outl,out2,out3...]=funName(in1</a:t>
            </a:r>
            <a:r>
              <a:rPr lang="zh-CN" altLang="zh-CN" sz="1700" smtClean="0"/>
              <a:t>，</a:t>
            </a:r>
            <a:r>
              <a:rPr lang="en-US" altLang="zh-CN" sz="1700" smtClean="0"/>
              <a:t>in2, in3...)</a:t>
            </a:r>
            <a:endParaRPr lang="zh-CN" altLang="zh-CN" sz="1700" smtClean="0"/>
          </a:p>
          <a:p>
            <a:pPr>
              <a:lnSpc>
                <a:spcPct val="80000"/>
              </a:lnSpc>
            </a:pPr>
            <a:r>
              <a:rPr lang="zh-CN" altLang="zh-CN" sz="1700" smtClean="0"/>
              <a:t>其中输入变量用圆括号，变量间用英文逗号“</a:t>
            </a:r>
            <a:r>
              <a:rPr lang="en-US" altLang="zh-CN" sz="1700" smtClean="0"/>
              <a:t>,</a:t>
            </a:r>
            <a:r>
              <a:rPr lang="zh-CN" altLang="zh-CN" sz="1700" smtClean="0"/>
              <a:t>”分隔。输出变量用方括号，无输出可用空括号</a:t>
            </a:r>
            <a:r>
              <a:rPr lang="en-US" altLang="zh-CN" sz="1700" smtClean="0"/>
              <a:t>[]</a:t>
            </a:r>
            <a:r>
              <a:rPr lang="zh-CN" altLang="zh-CN" sz="1700" smtClean="0"/>
              <a:t>，或无括号和等号。无输出的函数定义行可以为</a:t>
            </a:r>
            <a:r>
              <a:rPr lang="en-US" altLang="zh-CN" sz="1700" smtClean="0"/>
              <a:t>:</a:t>
            </a:r>
            <a:endParaRPr lang="zh-CN" altLang="zh-CN" sz="1700" smtClean="0"/>
          </a:p>
          <a:p>
            <a:pPr>
              <a:lnSpc>
                <a:spcPct val="80000"/>
              </a:lnSpc>
            </a:pPr>
            <a:r>
              <a:rPr lang="en-US" altLang="zh-CN" sz="1700" smtClean="0"/>
              <a:t>function funName(inl,in2,in3...)</a:t>
            </a:r>
            <a:endParaRPr lang="zh-CN" altLang="zh-CN" sz="1700" smtClean="0"/>
          </a:p>
          <a:p>
            <a:pPr>
              <a:lnSpc>
                <a:spcPct val="80000"/>
              </a:lnSpc>
            </a:pPr>
            <a:r>
              <a:rPr lang="zh-CN" altLang="zh-CN" sz="1700" smtClean="0"/>
              <a:t>在函数定义行中，函数的名字所能够允许的最大长度为</a:t>
            </a:r>
            <a:r>
              <a:rPr lang="en-US" altLang="zh-CN" sz="1700" smtClean="0"/>
              <a:t>63</a:t>
            </a:r>
            <a:r>
              <a:rPr lang="zh-CN" altLang="zh-CN" sz="1700" smtClean="0"/>
              <a:t>字符，个别操作系统有所不同，用户可自行使用</a:t>
            </a:r>
            <a:r>
              <a:rPr lang="en-US" altLang="zh-CN" sz="1700" smtClean="0"/>
              <a:t>namelengthmax</a:t>
            </a:r>
            <a:r>
              <a:rPr lang="zh-CN" altLang="zh-CN" sz="1700" smtClean="0"/>
              <a:t>函数查询系统允许的最长文件名。另外函数文件保存时，</a:t>
            </a:r>
            <a:r>
              <a:rPr lang="en-US" altLang="zh-CN" sz="1700" smtClean="0"/>
              <a:t>MATLAB</a:t>
            </a:r>
            <a:r>
              <a:rPr lang="zh-CN" altLang="zh-CN" sz="1700" smtClean="0"/>
              <a:t>会默认以函数的名字来保存，请不要更改此名称，否则调用所定义的函数时会发生错误，不过脚本文件并不受此约束。</a:t>
            </a:r>
            <a:r>
              <a:rPr lang="en-US" altLang="zh-CN" sz="1700" smtClean="0"/>
              <a:t>funName</a:t>
            </a:r>
            <a:r>
              <a:rPr lang="zh-CN" altLang="zh-CN" sz="1700" smtClean="0"/>
              <a:t>的命名规则与变量命名规则相同，不能是</a:t>
            </a:r>
            <a:r>
              <a:rPr lang="en-US" altLang="zh-CN" sz="1700" smtClean="0"/>
              <a:t>MATLAB</a:t>
            </a:r>
            <a:r>
              <a:rPr lang="zh-CN" altLang="zh-CN" sz="1700" smtClean="0"/>
              <a:t>系统自带的关键词，不能使用数字开头，也不能包含非法字符。</a:t>
            </a:r>
          </a:p>
          <a:p>
            <a:pPr>
              <a:lnSpc>
                <a:spcPct val="80000"/>
              </a:lnSpc>
            </a:pPr>
            <a:r>
              <a:rPr lang="en-US" altLang="zh-CN" sz="1700" smtClean="0"/>
              <a:t>2. H1</a:t>
            </a:r>
            <a:r>
              <a:rPr lang="zh-CN" altLang="zh-CN" sz="1700" smtClean="0"/>
              <a:t>行</a:t>
            </a:r>
          </a:p>
          <a:p>
            <a:pPr>
              <a:lnSpc>
                <a:spcPct val="80000"/>
              </a:lnSpc>
            </a:pPr>
            <a:r>
              <a:rPr lang="en-US" altLang="zh-CN" sz="1700" smtClean="0"/>
              <a:t>H1</a:t>
            </a:r>
            <a:r>
              <a:rPr lang="zh-CN" altLang="zh-CN" sz="1700" smtClean="0"/>
              <a:t>行紧跟着函数定义行。因为它是</a:t>
            </a:r>
            <a:r>
              <a:rPr lang="en-US" altLang="zh-CN" sz="1700" smtClean="0"/>
              <a:t>Help</a:t>
            </a:r>
            <a:r>
              <a:rPr lang="zh-CN" altLang="zh-CN" sz="1700" smtClean="0"/>
              <a:t>文本的第一行，所以叫它</a:t>
            </a:r>
            <a:r>
              <a:rPr lang="en-US" altLang="zh-CN" sz="1700" smtClean="0"/>
              <a:t>H1</a:t>
            </a:r>
            <a:r>
              <a:rPr lang="zh-CN" altLang="zh-CN" sz="1700" smtClean="0"/>
              <a:t>行。用百分号</a:t>
            </a:r>
            <a:r>
              <a:rPr lang="en-US" altLang="zh-CN" sz="1700" smtClean="0"/>
              <a:t>(%)</a:t>
            </a:r>
            <a:r>
              <a:rPr lang="zh-CN" altLang="zh-CN" sz="1700" smtClean="0"/>
              <a:t>开始。</a:t>
            </a:r>
            <a:r>
              <a:rPr lang="en-US" altLang="zh-CN" sz="1700" smtClean="0"/>
              <a:t>MATLAB</a:t>
            </a:r>
            <a:r>
              <a:rPr lang="zh-CN" altLang="zh-CN" sz="1700" smtClean="0"/>
              <a:t>可以通过命令把</a:t>
            </a:r>
            <a:r>
              <a:rPr lang="en-US" altLang="zh-CN" sz="1700" smtClean="0"/>
              <a:t>M</a:t>
            </a:r>
            <a:r>
              <a:rPr lang="zh-CN" altLang="zh-CN" sz="1700" smtClean="0"/>
              <a:t>文件上的帮助信息显示在命令窗口。因此，建议写</a:t>
            </a:r>
            <a:r>
              <a:rPr lang="en-US" altLang="zh-CN" sz="1700" smtClean="0"/>
              <a:t>M</a:t>
            </a:r>
            <a:r>
              <a:rPr lang="zh-CN" altLang="zh-CN" sz="1700" smtClean="0"/>
              <a:t>文件时建立帮助文本，把函数的功能、调用函数的参数等描述出来，以供自己和别人查看，方便函数的使用。</a:t>
            </a:r>
          </a:p>
          <a:p>
            <a:pPr>
              <a:lnSpc>
                <a:spcPct val="80000"/>
              </a:lnSpc>
            </a:pPr>
            <a:r>
              <a:rPr lang="en-US" altLang="zh-CN" sz="1700" smtClean="0"/>
              <a:t>H1</a:t>
            </a:r>
            <a:r>
              <a:rPr lang="zh-CN" altLang="zh-CN" sz="1700" smtClean="0"/>
              <a:t>行是函数功能的概括性描述，在命令窗口提示输人命令可以显示</a:t>
            </a:r>
            <a:r>
              <a:rPr lang="en-US" altLang="zh-CN" sz="1700" smtClean="0"/>
              <a:t>H1</a:t>
            </a:r>
            <a:r>
              <a:rPr lang="zh-CN" altLang="zh-CN" sz="1700" smtClean="0"/>
              <a:t>行文本：</a:t>
            </a:r>
            <a:r>
              <a:rPr lang="en-US" altLang="zh-CN" sz="1700" smtClean="0"/>
              <a:t> </a:t>
            </a:r>
            <a:endParaRPr lang="zh-CN" altLang="zh-CN" sz="1700" smtClean="0"/>
          </a:p>
          <a:p>
            <a:pPr>
              <a:lnSpc>
                <a:spcPct val="80000"/>
              </a:lnSpc>
            </a:pPr>
            <a:r>
              <a:rPr lang="zh-CN" altLang="zh-CN" sz="1700" smtClean="0"/>
              <a:t>help filename </a:t>
            </a:r>
            <a:r>
              <a:rPr lang="zh-CN" sz="1700" smtClean="0"/>
              <a:t>或 </a:t>
            </a:r>
            <a:r>
              <a:rPr lang="zh-CN" altLang="zh-CN" sz="1700" smtClean="0"/>
              <a:t>lookfor filenam e</a:t>
            </a:r>
          </a:p>
          <a:p>
            <a:pPr>
              <a:lnSpc>
                <a:spcPct val="80000"/>
              </a:lnSpc>
            </a:pPr>
            <a:endParaRPr lang="zh-CN" altLang="en-US" sz="17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1"/>
          </p:nvPr>
        </p:nvSpPr>
        <p:spPr>
          <a:xfrm>
            <a:off x="677863" y="600075"/>
            <a:ext cx="8596312" cy="5441950"/>
          </a:xfrm>
        </p:spPr>
        <p:txBody>
          <a:bodyPr/>
          <a:lstStyle/>
          <a:p>
            <a:r>
              <a:rPr lang="en-US" altLang="zh-CN" smtClean="0"/>
              <a:t>3. Help</a:t>
            </a:r>
            <a:r>
              <a:rPr lang="zh-CN" altLang="zh-CN" smtClean="0"/>
              <a:t>文本</a:t>
            </a:r>
          </a:p>
          <a:p>
            <a:r>
              <a:rPr lang="zh-CN" altLang="zh-CN" smtClean="0"/>
              <a:t>这是为帮助建立的文本，可以是连续多行的注释文木。只能在命令窗口观看，不可以在</a:t>
            </a:r>
            <a:r>
              <a:rPr lang="en-US" altLang="zh-CN" smtClean="0"/>
              <a:t>Ml1TLAB Help</a:t>
            </a:r>
            <a:r>
              <a:rPr lang="zh-CN" altLang="zh-CN" smtClean="0"/>
              <a:t>浏览器中显示。帮助文本遇到之后的第</a:t>
            </a:r>
            <a:r>
              <a:rPr lang="en-US" altLang="zh-CN" smtClean="0"/>
              <a:t>1</a:t>
            </a:r>
            <a:r>
              <a:rPr lang="zh-CN" altLang="zh-CN" smtClean="0"/>
              <a:t>个非注释行结束，函数中的其他注释行不被显示。</a:t>
            </a:r>
          </a:p>
          <a:p>
            <a:r>
              <a:rPr lang="zh-CN" altLang="zh-CN" smtClean="0"/>
              <a:t>例如【</a:t>
            </a:r>
            <a:r>
              <a:rPr lang="en-US" altLang="zh-CN" smtClean="0"/>
              <a:t>5-1</a:t>
            </a:r>
            <a:r>
              <a:rPr lang="zh-CN" altLang="zh-CN" smtClean="0"/>
              <a:t>】中的</a:t>
            </a:r>
            <a:r>
              <a:rPr lang="en-US" altLang="zh-CN" smtClean="0"/>
              <a:t>function f = fact(n)</a:t>
            </a:r>
            <a:r>
              <a:rPr lang="zh-CN" altLang="zh-CN" smtClean="0"/>
              <a:t>函数，可以将其保存在当前目录下，并且文件名为</a:t>
            </a:r>
            <a:r>
              <a:rPr lang="en-US" altLang="zh-CN" smtClean="0"/>
              <a:t>fact.m,</a:t>
            </a:r>
            <a:r>
              <a:rPr lang="zh-CN" altLang="zh-CN" smtClean="0"/>
              <a:t>在命令行中调用</a:t>
            </a:r>
            <a:r>
              <a:rPr lang="en-US" altLang="zh-CN" smtClean="0"/>
              <a:t>help</a:t>
            </a:r>
            <a:r>
              <a:rPr lang="zh-CN" altLang="zh-CN" smtClean="0"/>
              <a:t>函数就可以看到相应的帮助文木。</a:t>
            </a:r>
          </a:p>
          <a:p>
            <a:r>
              <a:rPr lang="en-US" altLang="zh-CN" smtClean="0"/>
              <a:t>lookfor</a:t>
            </a:r>
            <a:r>
              <a:rPr lang="zh-CN" altLang="zh-CN" smtClean="0"/>
              <a:t>命令是在搜索所有命令中包含</a:t>
            </a:r>
            <a:r>
              <a:rPr lang="en-US" altLang="zh-CN" smtClean="0"/>
              <a:t>fact</a:t>
            </a:r>
            <a:r>
              <a:rPr lang="zh-CN" altLang="zh-CN" smtClean="0"/>
              <a:t>字符串的函数，将这些函数列出来，并且将它们的</a:t>
            </a:r>
            <a:r>
              <a:rPr lang="en-US" altLang="zh-CN" smtClean="0"/>
              <a:t>H1</a:t>
            </a:r>
            <a:r>
              <a:rPr lang="zh-CN" altLang="zh-CN" smtClean="0"/>
              <a:t>行显示出来。从</a:t>
            </a:r>
            <a:r>
              <a:rPr lang="en-US" altLang="zh-CN" smtClean="0"/>
              <a:t>lookfor</a:t>
            </a:r>
            <a:r>
              <a:rPr lang="zh-CN" altLang="zh-CN" smtClean="0"/>
              <a:t>命令的结果中，可以看到</a:t>
            </a:r>
            <a:r>
              <a:rPr lang="en-US" altLang="zh-CN" smtClean="0"/>
              <a:t>4</a:t>
            </a:r>
            <a:r>
              <a:rPr lang="zh-CN" altLang="zh-CN" smtClean="0"/>
              <a:t>个其他的包含</a:t>
            </a:r>
            <a:r>
              <a:rPr lang="en-US" altLang="zh-CN" smtClean="0"/>
              <a:t>fact</a:t>
            </a:r>
            <a:r>
              <a:rPr lang="zh-CN" altLang="zh-CN" smtClean="0"/>
              <a:t>字符串的函数以及要找的</a:t>
            </a:r>
            <a:r>
              <a:rPr lang="en-US" altLang="zh-CN" smtClean="0"/>
              <a:t>fact</a:t>
            </a:r>
            <a:r>
              <a:rPr lang="zh-CN" altLang="zh-CN" smtClean="0"/>
              <a:t>函数，并且分别显示了它们的</a:t>
            </a:r>
            <a:r>
              <a:rPr lang="en-US" altLang="zh-CN" smtClean="0"/>
              <a:t>Hl</a:t>
            </a:r>
            <a:r>
              <a:rPr lang="zh-CN" altLang="zh-CN" smtClean="0"/>
              <a:t>行。</a:t>
            </a:r>
          </a:p>
          <a:p>
            <a:r>
              <a:rPr lang="en-US" altLang="zh-CN" smtClean="0"/>
              <a:t>4. </a:t>
            </a:r>
            <a:r>
              <a:rPr lang="zh-CN" altLang="zh-CN" smtClean="0"/>
              <a:t>注释</a:t>
            </a:r>
          </a:p>
          <a:p>
            <a:r>
              <a:rPr lang="zh-CN" altLang="zh-CN" smtClean="0"/>
              <a:t>以</a:t>
            </a:r>
            <a:r>
              <a:rPr lang="en-US" altLang="zh-CN" smtClean="0"/>
              <a:t>%</a:t>
            </a:r>
            <a:r>
              <a:rPr lang="zh-CN" altLang="zh-CN" smtClean="0"/>
              <a:t>开始的注释行可以出现在函数的任何地方，当然也可以出现在一行语句的了右边。</a:t>
            </a:r>
          </a:p>
          <a:p>
            <a:r>
              <a:rPr lang="zh-CN" altLang="zh-CN" smtClean="0"/>
              <a:t>若注释行很多，可以使用注释块操作符——</a:t>
            </a:r>
            <a:r>
              <a:rPr lang="en-US" altLang="zh-CN" smtClean="0"/>
              <a:t>%{</a:t>
            </a:r>
            <a:r>
              <a:rPr lang="zh-CN" altLang="zh-CN" smtClean="0"/>
              <a:t>和</a:t>
            </a:r>
            <a:r>
              <a:rPr lang="en-US" altLang="zh-CN" smtClean="0"/>
              <a:t>%},</a:t>
            </a:r>
            <a:r>
              <a:rPr lang="zh-CN" altLang="zh-CN" smtClean="0"/>
              <a:t>下面给出一个简单的实例来演示一下注释块操作符。</a:t>
            </a:r>
          </a:p>
          <a:p>
            <a:r>
              <a:rPr lang="zh-CN" altLang="zh-CN" smtClean="0"/>
              <a:t>将多行注释改为注释块并不影响运行结果。注释行和注释块的作用就是对程序进行注释，方便以后进行阅读和维护，程序运行时是不会运行注释的。</a:t>
            </a:r>
          </a:p>
          <a:p>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677863" y="573088"/>
            <a:ext cx="8596312" cy="5468937"/>
          </a:xfrm>
        </p:spPr>
        <p:txBody>
          <a:bodyPr/>
          <a:lstStyle/>
          <a:p>
            <a:r>
              <a:rPr lang="en-US" altLang="zh-CN" smtClean="0"/>
              <a:t>5. </a:t>
            </a:r>
            <a:r>
              <a:rPr lang="zh-CN" altLang="zh-CN" smtClean="0"/>
              <a:t>函数体</a:t>
            </a:r>
          </a:p>
          <a:p>
            <a:r>
              <a:rPr lang="zh-CN" altLang="zh-CN" smtClean="0"/>
              <a:t>函数体是函数和脚本中计算和处理数据的主体，可以包含进行计算和赋值的语句、函数调用和循环和流控制语句，以及注释语句、空行等。</a:t>
            </a:r>
            <a:endParaRPr lang="en-US" altLang="zh-CN" smtClean="0"/>
          </a:p>
          <a:p>
            <a:r>
              <a:rPr lang="zh-CN" altLang="zh-CN" smtClean="0"/>
              <a:t>【例</a:t>
            </a:r>
            <a:r>
              <a:rPr lang="en-US" altLang="zh-CN" smtClean="0"/>
              <a:t>5-3</a:t>
            </a:r>
            <a:r>
              <a:rPr lang="zh-CN" altLang="zh-CN" smtClean="0"/>
              <a:t>】注释块操作符示例。将【例</a:t>
            </a:r>
            <a:r>
              <a:rPr lang="en-US" altLang="zh-CN" smtClean="0"/>
              <a:t>5-1</a:t>
            </a:r>
            <a:r>
              <a:rPr lang="zh-CN" altLang="zh-CN" smtClean="0"/>
              <a:t>】的</a:t>
            </a:r>
            <a:r>
              <a:rPr lang="en-US" altLang="zh-CN" smtClean="0"/>
              <a:t>fact</a:t>
            </a:r>
            <a:r>
              <a:rPr lang="zh-CN" altLang="zh-CN" smtClean="0"/>
              <a:t>函数中的多行注释改写为注释块</a:t>
            </a:r>
            <a:r>
              <a:rPr lang="en-US" altLang="zh-CN" smtClean="0"/>
              <a:t>:</a:t>
            </a:r>
            <a:endParaRPr lang="zh-CN" altLang="zh-CN" smtClean="0"/>
          </a:p>
          <a:p>
            <a:r>
              <a:rPr lang="zh-CN" altLang="zh-CN" smtClean="0"/>
              <a:t>function f = fact(n)                  %</a:t>
            </a:r>
            <a:r>
              <a:rPr lang="zh-CN" smtClean="0"/>
              <a:t>函数定义行，脚本式</a:t>
            </a:r>
            <a:r>
              <a:rPr lang="zh-CN" altLang="zh-CN" smtClean="0"/>
              <a:t>M</a:t>
            </a:r>
            <a:r>
              <a:rPr lang="zh-CN" smtClean="0"/>
              <a:t>文件无此行   </a:t>
            </a:r>
            <a:endParaRPr lang="zh-CN" altLang="zh-CN" smtClean="0"/>
          </a:p>
          <a:p>
            <a:r>
              <a:rPr lang="zh-CN" altLang="zh-CN" smtClean="0"/>
              <a:t>%{                                                                   </a:t>
            </a:r>
          </a:p>
          <a:p>
            <a:r>
              <a:rPr lang="zh-CN" altLang="zh-CN" smtClean="0"/>
              <a:t>Compute a factiorrial value.          %H1</a:t>
            </a:r>
            <a:r>
              <a:rPr lang="zh-CN" smtClean="0"/>
              <a:t>行                           </a:t>
            </a:r>
            <a:endParaRPr lang="zh-CN" altLang="zh-CN" smtClean="0"/>
          </a:p>
          <a:p>
            <a:r>
              <a:rPr lang="zh-CN" altLang="zh-CN" smtClean="0"/>
              <a:t>FACT(N) returns the factional of N,   %Help</a:t>
            </a:r>
            <a:r>
              <a:rPr lang="zh-CN" smtClean="0"/>
              <a:t>文本                   </a:t>
            </a:r>
            <a:endParaRPr lang="zh-CN" altLang="zh-CN" smtClean="0"/>
          </a:p>
          <a:p>
            <a:r>
              <a:rPr lang="zh-CN" altLang="zh-CN" smtClean="0"/>
              <a:t>usually denoted by N!                                     </a:t>
            </a:r>
          </a:p>
          <a:p>
            <a:r>
              <a:rPr lang="zh-CN" altLang="zh-CN" smtClean="0"/>
              <a:t>%}                                                                  </a:t>
            </a:r>
          </a:p>
          <a:p>
            <a:r>
              <a:rPr lang="zh-CN" altLang="zh-CN" smtClean="0"/>
              <a:t>Put simple,Fact(N) is PROD(1:N).      %</a:t>
            </a:r>
            <a:r>
              <a:rPr lang="zh-CN" smtClean="0"/>
              <a:t>注释                          </a:t>
            </a:r>
            <a:endParaRPr lang="zh-CN" altLang="zh-CN" smtClean="0"/>
          </a:p>
          <a:p>
            <a:r>
              <a:rPr lang="en-US" altLang="zh-CN" smtClean="0"/>
              <a:t>f=prod(1:n);                          %</a:t>
            </a:r>
            <a:r>
              <a:rPr lang="zh-CN" altLang="zh-CN" smtClean="0"/>
              <a:t>函数体或脚本主体</a:t>
            </a:r>
            <a:r>
              <a:rPr lang="en-US" altLang="zh-CN" smtClean="0"/>
              <a:t> </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r>
              <a:rPr lang="en-US" altLang="zh-CN" b="1" smtClean="0"/>
              <a:t>5.1.4 M</a:t>
            </a:r>
            <a:r>
              <a:rPr lang="zh-CN" altLang="zh-CN" b="1" smtClean="0"/>
              <a:t>文件的分类</a:t>
            </a:r>
            <a:br>
              <a:rPr lang="zh-CN" altLang="zh-CN" b="1" smtClean="0"/>
            </a:br>
            <a:endParaRPr lang="zh-CN" altLang="en-US" smtClean="0"/>
          </a:p>
        </p:txBody>
      </p:sp>
      <p:sp>
        <p:nvSpPr>
          <p:cNvPr id="65538" name="内容占位符 2"/>
          <p:cNvSpPr>
            <a:spLocks noGrp="1"/>
          </p:cNvSpPr>
          <p:nvPr>
            <p:ph idx="1"/>
          </p:nvPr>
        </p:nvSpPr>
        <p:spPr>
          <a:xfrm>
            <a:off x="677863" y="1377950"/>
            <a:ext cx="8596312" cy="4664075"/>
          </a:xfrm>
        </p:spPr>
        <p:txBody>
          <a:bodyPr/>
          <a:lstStyle/>
          <a:p>
            <a:r>
              <a:rPr lang="en-US" altLang="zh-CN" smtClean="0"/>
              <a:t>M</a:t>
            </a:r>
            <a:r>
              <a:rPr lang="zh-CN" altLang="zh-CN" smtClean="0"/>
              <a:t>文件有两大类</a:t>
            </a:r>
            <a:r>
              <a:rPr lang="en-US" altLang="zh-CN" smtClean="0"/>
              <a:t>:M</a:t>
            </a:r>
            <a:r>
              <a:rPr lang="zh-CN" altLang="zh-CN" smtClean="0"/>
              <a:t>脚本文件</a:t>
            </a:r>
            <a:r>
              <a:rPr lang="en-US" altLang="zh-CN" smtClean="0"/>
              <a:t>(M-file Scripts)</a:t>
            </a:r>
            <a:r>
              <a:rPr lang="zh-CN" altLang="zh-CN" smtClean="0"/>
              <a:t>和</a:t>
            </a:r>
            <a:r>
              <a:rPr lang="en-US" altLang="zh-CN" smtClean="0"/>
              <a:t>M</a:t>
            </a:r>
            <a:r>
              <a:rPr lang="zh-CN" altLang="zh-CN" smtClean="0"/>
              <a:t>函数文件</a:t>
            </a:r>
            <a:r>
              <a:rPr lang="en-US" altLang="zh-CN" smtClean="0"/>
              <a:t>(M-file Functions)</a:t>
            </a:r>
            <a:r>
              <a:rPr lang="zh-CN" altLang="zh-CN" smtClean="0"/>
              <a:t>。</a:t>
            </a:r>
          </a:p>
          <a:p>
            <a:r>
              <a:rPr lang="en-US" altLang="zh-CN" smtClean="0"/>
              <a:t>M</a:t>
            </a:r>
            <a:r>
              <a:rPr lang="zh-CN" altLang="zh-CN" smtClean="0"/>
              <a:t>文件命名时注意要点</a:t>
            </a:r>
            <a:r>
              <a:rPr lang="en-US" altLang="zh-CN" smtClean="0"/>
              <a:t>:</a:t>
            </a:r>
            <a:endParaRPr lang="zh-CN" altLang="zh-CN" smtClean="0"/>
          </a:p>
          <a:p>
            <a:r>
              <a:rPr lang="en-US" altLang="zh-CN" smtClean="0"/>
              <a:t>M</a:t>
            </a:r>
            <a:r>
              <a:rPr lang="zh-CN" altLang="zh-CN" smtClean="0"/>
              <a:t>文件名的命名要符合“变童名命名规则”。</a:t>
            </a:r>
            <a:r>
              <a:rPr lang="en-US" altLang="zh-CN" smtClean="0"/>
              <a:t>MATLAB</a:t>
            </a:r>
            <a:r>
              <a:rPr lang="zh-CN" altLang="zh-CN" smtClean="0"/>
              <a:t>的</a:t>
            </a:r>
            <a:r>
              <a:rPr lang="en-US" altLang="zh-CN" smtClean="0"/>
              <a:t>isvarname</a:t>
            </a:r>
            <a:r>
              <a:rPr lang="zh-CN" altLang="zh-CN" smtClean="0"/>
              <a:t>指令可检查用户所起文件名是否符合此规则。</a:t>
            </a:r>
          </a:p>
          <a:p>
            <a:r>
              <a:rPr lang="zh-CN" altLang="zh-CN" smtClean="0"/>
              <a:t>除非特殊需要，用户应保证自己所创建的</a:t>
            </a:r>
            <a:r>
              <a:rPr lang="en-US" altLang="zh-CN" smtClean="0"/>
              <a:t>M</a:t>
            </a:r>
            <a:r>
              <a:rPr lang="zh-CN" altLang="zh-CN" smtClean="0"/>
              <a:t>文件名称具有唯一性。要避免与</a:t>
            </a:r>
            <a:r>
              <a:rPr lang="en-US" altLang="zh-CN" smtClean="0"/>
              <a:t>MATLAB</a:t>
            </a:r>
            <a:r>
              <a:rPr lang="zh-CN" altLang="zh-CN" smtClean="0"/>
              <a:t>所提供的函数同名。</a:t>
            </a:r>
            <a:r>
              <a:rPr lang="en-US" altLang="zh-CN" smtClean="0"/>
              <a:t>MATLAB</a:t>
            </a:r>
            <a:r>
              <a:rPr lang="zh-CN" altLang="zh-CN" smtClean="0"/>
              <a:t>的</a:t>
            </a:r>
            <a:r>
              <a:rPr lang="en-US" altLang="zh-CN" smtClean="0"/>
              <a:t>which</a:t>
            </a:r>
            <a:r>
              <a:rPr lang="zh-CN" altLang="zh-CN" smtClean="0"/>
              <a:t>指令能帮助用户检查</a:t>
            </a:r>
            <a:r>
              <a:rPr lang="en-US" altLang="zh-CN" smtClean="0"/>
              <a:t>M</a:t>
            </a:r>
            <a:r>
              <a:rPr lang="zh-CN" altLang="zh-CN" smtClean="0"/>
              <a:t>文件名的唯一性。比如：用户想采用</a:t>
            </a:r>
            <a:r>
              <a:rPr lang="en-US" altLang="zh-CN" smtClean="0"/>
              <a:t>filter</a:t>
            </a:r>
            <a:r>
              <a:rPr lang="zh-CN" altLang="zh-CN" smtClean="0"/>
              <a:t>作为自己的文件名，那么可在</a:t>
            </a:r>
            <a:r>
              <a:rPr lang="en-US" altLang="zh-CN" smtClean="0"/>
              <a:t> MATLAB</a:t>
            </a:r>
            <a:r>
              <a:rPr lang="zh-CN" altLang="zh-CN" smtClean="0"/>
              <a:t>指令窗中运行以下指令，若在</a:t>
            </a:r>
            <a:r>
              <a:rPr lang="en-US" altLang="zh-CN" smtClean="0"/>
              <a:t>MAYLAB</a:t>
            </a:r>
            <a:r>
              <a:rPr lang="zh-CN" altLang="zh-CN" smtClean="0"/>
              <a:t>搜索路径上已存在</a:t>
            </a:r>
            <a:r>
              <a:rPr lang="en-US" altLang="zh-CN" smtClean="0"/>
              <a:t>filter</a:t>
            </a:r>
            <a:r>
              <a:rPr lang="zh-CN" altLang="zh-CN" smtClean="0"/>
              <a:t>命名的</a:t>
            </a:r>
            <a:r>
              <a:rPr lang="en-US" altLang="zh-CN" smtClean="0"/>
              <a:t>M</a:t>
            </a:r>
            <a:r>
              <a:rPr lang="zh-CN" altLang="zh-CN" smtClean="0"/>
              <a:t>文件。那么用户不应再采取此名。</a:t>
            </a:r>
          </a:p>
          <a:p>
            <a:r>
              <a:rPr lang="zh-CN" altLang="zh-CN" smtClean="0"/>
              <a:t>which -all test</a:t>
            </a:r>
          </a:p>
          <a:p>
            <a:r>
              <a:rPr lang="zh-CN" altLang="zh-CN" smtClean="0"/>
              <a:t>D:\ProgramFiles\MATLAB\R2010b\toolbox\stats\stats\@classregtree\test.m % classregtree method</a:t>
            </a:r>
          </a:p>
          <a:p>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41350"/>
            <a:ext cx="8596312" cy="5910263"/>
          </a:xfrm>
        </p:spPr>
        <p:txBody>
          <a:bodyPr rtlCol="0">
            <a:normAutofit fontScale="92500"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1. M</a:t>
            </a:r>
            <a:r>
              <a:rPr lang="zh-CN" altLang="zh-CN" dirty="0">
                <a:solidFill>
                  <a:schemeClr val="tx1">
                    <a:lumMod val="75000"/>
                    <a:lumOff val="25000"/>
                  </a:schemeClr>
                </a:solidFill>
              </a:rPr>
              <a:t>脚本文件</a:t>
            </a:r>
          </a:p>
          <a:p>
            <a:pPr fontAlgn="auto">
              <a:spcAft>
                <a:spcPts val="0"/>
              </a:spcAft>
              <a:buFont typeface="Wingdings 3" charset="2"/>
              <a:buChar char=""/>
              <a:defRPr/>
            </a:pPr>
            <a:r>
              <a:rPr lang="en-US" altLang="zh-CN" dirty="0">
                <a:solidFill>
                  <a:schemeClr val="tx1">
                    <a:lumMod val="75000"/>
                    <a:lumOff val="25000"/>
                  </a:schemeClr>
                </a:solidFill>
              </a:rPr>
              <a:t>(1) </a:t>
            </a:r>
            <a:r>
              <a:rPr lang="zh-CN" altLang="zh-CN" dirty="0">
                <a:solidFill>
                  <a:schemeClr val="tx1">
                    <a:lumMod val="75000"/>
                    <a:lumOff val="25000"/>
                  </a:schemeClr>
                </a:solidFill>
              </a:rPr>
              <a:t>一般性说明</a:t>
            </a:r>
          </a:p>
          <a:p>
            <a:pPr fontAlgn="auto">
              <a:spcAft>
                <a:spcPts val="0"/>
              </a:spcAft>
              <a:buFont typeface="Wingdings 3" charset="2"/>
              <a:buChar char=""/>
              <a:defRPr/>
            </a:pPr>
            <a:r>
              <a:rPr lang="zh-CN" altLang="zh-CN" dirty="0">
                <a:solidFill>
                  <a:schemeClr val="tx1">
                    <a:lumMod val="75000"/>
                    <a:lumOff val="25000"/>
                  </a:schemeClr>
                </a:solidFill>
              </a:rPr>
              <a:t>当指令窗中运行指令越来越多，控制流复杂度增加</a:t>
            </a:r>
            <a:r>
              <a:rPr lang="en-US" altLang="zh-CN" dirty="0">
                <a:solidFill>
                  <a:schemeClr val="tx1">
                    <a:lumMod val="75000"/>
                    <a:lumOff val="25000"/>
                  </a:schemeClr>
                </a:solidFill>
              </a:rPr>
              <a:t>,</a:t>
            </a:r>
            <a:r>
              <a:rPr lang="zh-CN" altLang="zh-CN" dirty="0">
                <a:solidFill>
                  <a:schemeClr val="tx1">
                    <a:lumMod val="75000"/>
                    <a:lumOff val="25000"/>
                  </a:schemeClr>
                </a:solidFill>
              </a:rPr>
              <a:t>或需要重复运行相关指令时，再从指令窗直接输入指令进行计算就显得烦琐，此时使用</a:t>
            </a:r>
            <a:r>
              <a:rPr lang="en-US" altLang="zh-CN" dirty="0">
                <a:solidFill>
                  <a:schemeClr val="tx1">
                    <a:lumMod val="75000"/>
                    <a:lumOff val="25000"/>
                  </a:schemeClr>
                </a:solidFill>
              </a:rPr>
              <a:t>M</a:t>
            </a:r>
            <a:r>
              <a:rPr lang="zh-CN" altLang="zh-CN" dirty="0">
                <a:solidFill>
                  <a:schemeClr val="tx1">
                    <a:lumMod val="75000"/>
                    <a:lumOff val="25000"/>
                  </a:schemeClr>
                </a:solidFill>
              </a:rPr>
              <a:t>脚本文件最适宜。</a:t>
            </a:r>
          </a:p>
          <a:p>
            <a:pPr fontAlgn="auto">
              <a:spcAft>
                <a:spcPts val="0"/>
              </a:spcAft>
              <a:buFont typeface="Wingdings 3" charset="2"/>
              <a:buChar char=""/>
              <a:defRPr/>
            </a:pPr>
            <a:r>
              <a:rPr lang="en-US" altLang="zh-CN" dirty="0">
                <a:solidFill>
                  <a:schemeClr val="tx1">
                    <a:lumMod val="75000"/>
                    <a:lumOff val="25000"/>
                  </a:schemeClr>
                </a:solidFill>
              </a:rPr>
              <a:t>M</a:t>
            </a:r>
            <a:r>
              <a:rPr lang="zh-CN" altLang="zh-CN" dirty="0">
                <a:solidFill>
                  <a:schemeClr val="tx1">
                    <a:lumMod val="75000"/>
                    <a:lumOff val="25000"/>
                  </a:schemeClr>
                </a:solidFill>
              </a:rPr>
              <a:t>脚本文件的构成比较简单。其特点是</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它是一串按用户意图排列而成的</a:t>
            </a:r>
            <a:r>
              <a:rPr lang="en-US" altLang="zh-CN" dirty="0">
                <a:solidFill>
                  <a:schemeClr val="tx1">
                    <a:lumMod val="75000"/>
                    <a:lumOff val="25000"/>
                  </a:schemeClr>
                </a:solidFill>
              </a:rPr>
              <a:t>(</a:t>
            </a:r>
            <a:r>
              <a:rPr lang="zh-CN" altLang="zh-CN" dirty="0">
                <a:solidFill>
                  <a:schemeClr val="tx1">
                    <a:lumMod val="75000"/>
                    <a:lumOff val="25000"/>
                  </a:schemeClr>
                </a:solidFill>
              </a:rPr>
              <a:t>包括控制流向指令在内的</a:t>
            </a:r>
            <a:r>
              <a:rPr lang="en-US" altLang="zh-CN" dirty="0">
                <a:solidFill>
                  <a:schemeClr val="tx1">
                    <a:lumMod val="75000"/>
                    <a:lumOff val="25000"/>
                  </a:schemeClr>
                </a:solidFill>
              </a:rPr>
              <a:t>)MATLAB</a:t>
            </a:r>
            <a:r>
              <a:rPr lang="zh-CN" altLang="zh-CN" dirty="0">
                <a:solidFill>
                  <a:schemeClr val="tx1">
                    <a:lumMod val="75000"/>
                    <a:lumOff val="25000"/>
                  </a:schemeClr>
                </a:solidFill>
              </a:rPr>
              <a:t>指令集合。</a:t>
            </a:r>
          </a:p>
          <a:p>
            <a:pPr fontAlgn="auto">
              <a:spcAft>
                <a:spcPts val="0"/>
              </a:spcAft>
              <a:buFont typeface="Wingdings 3" charset="2"/>
              <a:buChar char=""/>
              <a:defRPr/>
            </a:pPr>
            <a:r>
              <a:rPr lang="zh-CN" altLang="zh-CN" dirty="0">
                <a:solidFill>
                  <a:schemeClr val="tx1">
                    <a:lumMod val="75000"/>
                    <a:lumOff val="25000"/>
                  </a:schemeClr>
                </a:solidFill>
              </a:rPr>
              <a:t>脚本文件运行后，产生的所有变量都驻留在</a:t>
            </a:r>
            <a:r>
              <a:rPr lang="en-US" altLang="zh-CN" dirty="0">
                <a:solidFill>
                  <a:schemeClr val="tx1">
                    <a:lumMod val="75000"/>
                    <a:lumOff val="25000"/>
                  </a:schemeClr>
                </a:solidFill>
              </a:rPr>
              <a:t>MATLAB</a:t>
            </a:r>
            <a:r>
              <a:rPr lang="zh-CN" altLang="zh-CN" dirty="0">
                <a:solidFill>
                  <a:schemeClr val="tx1">
                    <a:lumMod val="75000"/>
                    <a:lumOff val="25000"/>
                  </a:schemeClr>
                </a:solidFill>
              </a:rPr>
              <a:t>基本工作空间</a:t>
            </a:r>
            <a:r>
              <a:rPr lang="en-US" altLang="zh-CN" dirty="0">
                <a:solidFill>
                  <a:schemeClr val="tx1">
                    <a:lumMod val="75000"/>
                    <a:lumOff val="25000"/>
                  </a:schemeClr>
                </a:solidFill>
              </a:rPr>
              <a:t>(Base workspace)</a:t>
            </a:r>
            <a:r>
              <a:rPr lang="zh-CN" altLang="zh-CN" dirty="0">
                <a:solidFill>
                  <a:schemeClr val="tx1">
                    <a:lumMod val="75000"/>
                    <a:lumOff val="25000"/>
                  </a:schemeClr>
                </a:solidFill>
              </a:rPr>
              <a:t>中。只要用户不使用</a:t>
            </a:r>
            <a:r>
              <a:rPr lang="en-US" altLang="zh-CN" dirty="0">
                <a:solidFill>
                  <a:schemeClr val="tx1">
                    <a:lumMod val="75000"/>
                    <a:lumOff val="25000"/>
                  </a:schemeClr>
                </a:solidFill>
              </a:rPr>
              <a:t> clear</a:t>
            </a:r>
            <a:r>
              <a:rPr lang="zh-CN" altLang="zh-CN" dirty="0">
                <a:solidFill>
                  <a:schemeClr val="tx1">
                    <a:lumMod val="75000"/>
                    <a:lumOff val="25000"/>
                  </a:schemeClr>
                </a:solidFill>
              </a:rPr>
              <a:t>指令加以清除，且</a:t>
            </a:r>
            <a:r>
              <a:rPr lang="en-US" altLang="zh-CN" dirty="0">
                <a:solidFill>
                  <a:schemeClr val="tx1">
                    <a:lumMod val="75000"/>
                    <a:lumOff val="25000"/>
                  </a:schemeClr>
                </a:solidFill>
              </a:rPr>
              <a:t>MATLAB</a:t>
            </a:r>
            <a:r>
              <a:rPr lang="zh-CN" altLang="zh-CN" dirty="0">
                <a:solidFill>
                  <a:schemeClr val="tx1">
                    <a:lumMod val="75000"/>
                    <a:lumOff val="25000"/>
                  </a:schemeClr>
                </a:solidFill>
              </a:rPr>
              <a:t>指令窗不关闭，这些变量将一直保存在工作空间中。基本空间随</a:t>
            </a:r>
            <a:r>
              <a:rPr lang="en-US" altLang="zh-CN" dirty="0">
                <a:solidFill>
                  <a:schemeClr val="tx1">
                    <a:lumMod val="75000"/>
                    <a:lumOff val="25000"/>
                  </a:schemeClr>
                </a:solidFill>
              </a:rPr>
              <a:t>MATLAB</a:t>
            </a:r>
            <a:r>
              <a:rPr lang="zh-CN" altLang="zh-CN" dirty="0">
                <a:solidFill>
                  <a:schemeClr val="tx1">
                    <a:lumMod val="75000"/>
                    <a:lumOff val="25000"/>
                  </a:schemeClr>
                </a:solidFill>
              </a:rPr>
              <a:t>的启动而产生</a:t>
            </a:r>
            <a:r>
              <a:rPr lang="en-US" altLang="zh-CN" dirty="0">
                <a:solidFill>
                  <a:schemeClr val="tx1">
                    <a:lumMod val="75000"/>
                    <a:lumOff val="25000"/>
                  </a:schemeClr>
                </a:solidFill>
              </a:rPr>
              <a:t>;</a:t>
            </a:r>
            <a:r>
              <a:rPr lang="zh-CN" altLang="zh-CN" dirty="0">
                <a:solidFill>
                  <a:schemeClr val="tx1">
                    <a:lumMod val="75000"/>
                    <a:lumOff val="25000"/>
                  </a:schemeClr>
                </a:solidFill>
              </a:rPr>
              <a:t>只有当关闭</a:t>
            </a:r>
            <a:r>
              <a:rPr lang="en-US" altLang="zh-CN" dirty="0">
                <a:solidFill>
                  <a:schemeClr val="tx1">
                    <a:lumMod val="75000"/>
                    <a:lumOff val="25000"/>
                  </a:schemeClr>
                </a:solidFill>
              </a:rPr>
              <a:t>MATLAB</a:t>
            </a:r>
            <a:r>
              <a:rPr lang="zh-CN" altLang="zh-CN" dirty="0">
                <a:solidFill>
                  <a:schemeClr val="tx1">
                    <a:lumMod val="75000"/>
                    <a:lumOff val="25000"/>
                  </a:schemeClr>
                </a:solidFill>
              </a:rPr>
              <a:t>时，该基本空间才被删除。</a:t>
            </a:r>
          </a:p>
          <a:p>
            <a:pPr fontAlgn="auto">
              <a:spcAft>
                <a:spcPts val="0"/>
              </a:spcAft>
              <a:buFont typeface="Wingdings 3" charset="2"/>
              <a:buChar char=""/>
              <a:defRPr/>
            </a:pPr>
            <a:r>
              <a:rPr lang="en-US" altLang="zh-CN" dirty="0">
                <a:solidFill>
                  <a:schemeClr val="tx1">
                    <a:lumMod val="75000"/>
                    <a:lumOff val="25000"/>
                  </a:schemeClr>
                </a:solidFill>
              </a:rPr>
              <a:t>(2)  M</a:t>
            </a:r>
            <a:r>
              <a:rPr lang="zh-CN" altLang="zh-CN" dirty="0">
                <a:solidFill>
                  <a:schemeClr val="tx1">
                    <a:lumMod val="75000"/>
                    <a:lumOff val="25000"/>
                  </a:schemeClr>
                </a:solidFill>
              </a:rPr>
              <a:t>脚本文件的基本结构</a:t>
            </a:r>
          </a:p>
          <a:p>
            <a:pPr fontAlgn="auto">
              <a:spcAft>
                <a:spcPts val="0"/>
              </a:spcAft>
              <a:buFont typeface="Wingdings 3" charset="2"/>
              <a:buChar char=""/>
              <a:defRPr/>
            </a:pPr>
            <a:r>
              <a:rPr lang="zh-CN" altLang="zh-CN" dirty="0">
                <a:solidFill>
                  <a:schemeClr val="tx1">
                    <a:lumMod val="75000"/>
                    <a:lumOff val="25000"/>
                  </a:schemeClr>
                </a:solidFill>
              </a:rPr>
              <a:t>由</a:t>
            </a:r>
            <a:r>
              <a:rPr lang="en-US" altLang="zh-CN" dirty="0">
                <a:solidFill>
                  <a:schemeClr val="tx1">
                    <a:lumMod val="75000"/>
                    <a:lumOff val="25000"/>
                  </a:schemeClr>
                </a:solidFill>
              </a:rPr>
              <a:t>%</a:t>
            </a:r>
            <a:r>
              <a:rPr lang="zh-CN" altLang="zh-CN" dirty="0">
                <a:solidFill>
                  <a:schemeClr val="tx1">
                    <a:lumMod val="75000"/>
                    <a:lumOff val="25000"/>
                  </a:schemeClr>
                </a:solidFill>
              </a:rPr>
              <a:t>号起首的</a:t>
            </a:r>
            <a:r>
              <a:rPr lang="en-US" altLang="zh-CN" dirty="0">
                <a:solidFill>
                  <a:schemeClr val="tx1">
                    <a:lumMod val="75000"/>
                    <a:lumOff val="25000"/>
                  </a:schemeClr>
                </a:solidFill>
              </a:rPr>
              <a:t>H1</a:t>
            </a:r>
            <a:r>
              <a:rPr lang="zh-CN" altLang="zh-CN" dirty="0">
                <a:solidFill>
                  <a:schemeClr val="tx1">
                    <a:lumMod val="75000"/>
                    <a:lumOff val="25000"/>
                  </a:schemeClr>
                </a:solidFill>
              </a:rPr>
              <a:t>行</a:t>
            </a:r>
            <a:r>
              <a:rPr lang="en-US" altLang="zh-CN" dirty="0">
                <a:solidFill>
                  <a:schemeClr val="tx1">
                    <a:lumMod val="75000"/>
                    <a:lumOff val="25000"/>
                  </a:schemeClr>
                </a:solidFill>
              </a:rPr>
              <a:t>(The first held text line)</a:t>
            </a:r>
            <a:r>
              <a:rPr lang="zh-CN" altLang="zh-CN" dirty="0">
                <a:solidFill>
                  <a:schemeClr val="tx1">
                    <a:lumMod val="75000"/>
                    <a:lumOff val="25000"/>
                  </a:schemeClr>
                </a:solidFill>
              </a:rPr>
              <a:t>，包括文件名和功能简述。</a:t>
            </a:r>
          </a:p>
          <a:p>
            <a:pPr fontAlgn="auto">
              <a:spcAft>
                <a:spcPts val="0"/>
              </a:spcAft>
              <a:buFont typeface="Wingdings 3" charset="2"/>
              <a:buChar char=""/>
              <a:defRPr/>
            </a:pPr>
            <a:r>
              <a:rPr lang="zh-CN" altLang="zh-CN" dirty="0">
                <a:solidFill>
                  <a:schemeClr val="tx1">
                    <a:lumMod val="75000"/>
                    <a:lumOff val="25000"/>
                  </a:schemeClr>
                </a:solidFill>
              </a:rPr>
              <a:t>以</a:t>
            </a:r>
            <a:r>
              <a:rPr lang="en-US" altLang="zh-CN" dirty="0">
                <a:solidFill>
                  <a:schemeClr val="tx1">
                    <a:lumMod val="75000"/>
                    <a:lumOff val="25000"/>
                  </a:schemeClr>
                </a:solidFill>
              </a:rPr>
              <a:t>%</a:t>
            </a:r>
            <a:r>
              <a:rPr lang="zh-CN" altLang="zh-CN" dirty="0">
                <a:solidFill>
                  <a:schemeClr val="tx1">
                    <a:lumMod val="75000"/>
                    <a:lumOff val="25000"/>
                  </a:schemeClr>
                </a:solidFill>
              </a:rPr>
              <a:t>开头的在线帮助文本</a:t>
            </a:r>
            <a:r>
              <a:rPr lang="en-US" altLang="zh-CN" dirty="0">
                <a:solidFill>
                  <a:schemeClr val="tx1">
                    <a:lumMod val="75000"/>
                    <a:lumOff val="25000"/>
                  </a:schemeClr>
                </a:solidFill>
              </a:rPr>
              <a:t>(Help text)</a:t>
            </a:r>
            <a:r>
              <a:rPr lang="zh-CN" altLang="zh-CN" dirty="0">
                <a:solidFill>
                  <a:schemeClr val="tx1">
                    <a:lumMod val="75000"/>
                    <a:lumOff val="25000"/>
                  </a:schemeClr>
                </a:solidFill>
              </a:rPr>
              <a:t>区：</a:t>
            </a:r>
            <a:r>
              <a:rPr lang="en-US" altLang="zh-CN" dirty="0">
                <a:solidFill>
                  <a:schemeClr val="tx1">
                    <a:lumMod val="75000"/>
                    <a:lumOff val="25000"/>
                  </a:schemeClr>
                </a:solidFill>
              </a:rPr>
              <a:t>H1</a:t>
            </a:r>
            <a:r>
              <a:rPr lang="zh-CN" altLang="zh-CN" dirty="0">
                <a:solidFill>
                  <a:schemeClr val="tx1">
                    <a:lumMod val="75000"/>
                    <a:lumOff val="25000"/>
                  </a:schemeClr>
                </a:solidFill>
              </a:rPr>
              <a:t>行及其之后的所有连续注释行构成整个在线帮助文本。它涉及文件中关键变量的简短说明。</a:t>
            </a:r>
          </a:p>
          <a:p>
            <a:pPr fontAlgn="auto">
              <a:spcAft>
                <a:spcPts val="0"/>
              </a:spcAft>
              <a:buFont typeface="Wingdings 3" charset="2"/>
              <a:buChar char=""/>
              <a:defRPr/>
            </a:pPr>
            <a:r>
              <a:rPr lang="zh-CN" altLang="zh-CN" dirty="0">
                <a:solidFill>
                  <a:schemeClr val="tx1">
                    <a:lumMod val="75000"/>
                    <a:lumOff val="25000"/>
                  </a:schemeClr>
                </a:solidFill>
              </a:rPr>
              <a:t>编写和修改记录</a:t>
            </a:r>
            <a:r>
              <a:rPr lang="en-US" altLang="zh-CN" dirty="0">
                <a:solidFill>
                  <a:schemeClr val="tx1">
                    <a:lumMod val="75000"/>
                    <a:lumOff val="25000"/>
                  </a:schemeClr>
                </a:solidFill>
              </a:rPr>
              <a:t>:</a:t>
            </a:r>
            <a:r>
              <a:rPr lang="zh-CN" altLang="zh-CN" dirty="0">
                <a:solidFill>
                  <a:schemeClr val="tx1">
                    <a:lumMod val="75000"/>
                    <a:lumOff val="25000"/>
                  </a:schemeClr>
                </a:solidFill>
              </a:rPr>
              <a:t>该区域文本内容也都以</a:t>
            </a:r>
            <a:r>
              <a:rPr lang="en-US" altLang="zh-CN" dirty="0">
                <a:solidFill>
                  <a:schemeClr val="tx1">
                    <a:lumMod val="75000"/>
                    <a:lumOff val="25000"/>
                  </a:schemeClr>
                </a:solidFill>
              </a:rPr>
              <a:t>%</a:t>
            </a:r>
            <a:r>
              <a:rPr lang="zh-CN" altLang="zh-CN" dirty="0">
                <a:solidFill>
                  <a:schemeClr val="tx1">
                    <a:lumMod val="75000"/>
                    <a:lumOff val="25000"/>
                  </a:schemeClr>
                </a:solidFill>
              </a:rPr>
              <a:t>开头</a:t>
            </a:r>
            <a:r>
              <a:rPr lang="en-US" altLang="zh-CN" dirty="0">
                <a:solidFill>
                  <a:schemeClr val="tx1">
                    <a:lumMod val="75000"/>
                    <a:lumOff val="25000"/>
                  </a:schemeClr>
                </a:solidFill>
              </a:rPr>
              <a:t>;</a:t>
            </a:r>
            <a:r>
              <a:rPr lang="zh-CN" altLang="zh-CN" dirty="0">
                <a:solidFill>
                  <a:schemeClr val="tx1">
                    <a:lumMod val="75000"/>
                    <a:lumOff val="25000"/>
                  </a:schemeClr>
                </a:solidFill>
              </a:rPr>
              <a:t>标志编写及修改该</a:t>
            </a:r>
            <a:r>
              <a:rPr lang="en-US" altLang="zh-CN" dirty="0">
                <a:solidFill>
                  <a:schemeClr val="tx1">
                    <a:lumMod val="75000"/>
                    <a:lumOff val="25000"/>
                  </a:schemeClr>
                </a:solidFill>
              </a:rPr>
              <a:t>M</a:t>
            </a:r>
            <a:r>
              <a:rPr lang="zh-CN" altLang="zh-CN" dirty="0">
                <a:solidFill>
                  <a:schemeClr val="tx1">
                    <a:lumMod val="75000"/>
                    <a:lumOff val="25000"/>
                  </a:schemeClr>
                </a:solidFill>
              </a:rPr>
              <a:t>文件的作者、日期和版本记录。它可用于软件档案管理。</a:t>
            </a:r>
          </a:p>
          <a:p>
            <a:pPr fontAlgn="auto">
              <a:spcAft>
                <a:spcPts val="0"/>
              </a:spcAft>
              <a:buFont typeface="Wingdings 3" charset="2"/>
              <a:buChar char=""/>
              <a:defRPr/>
            </a:pPr>
            <a:r>
              <a:rPr lang="zh-CN" altLang="zh-CN" dirty="0">
                <a:solidFill>
                  <a:schemeClr val="tx1">
                    <a:lumMod val="75000"/>
                    <a:lumOff val="25000"/>
                  </a:schemeClr>
                </a:solidFill>
              </a:rPr>
              <a:t>程序体</a:t>
            </a:r>
            <a:r>
              <a:rPr lang="en-US" altLang="zh-CN" dirty="0">
                <a:solidFill>
                  <a:schemeClr val="tx1">
                    <a:lumMod val="75000"/>
                    <a:lumOff val="25000"/>
                  </a:schemeClr>
                </a:solidFill>
              </a:rPr>
              <a:t>(</a:t>
            </a:r>
            <a:r>
              <a:rPr lang="zh-CN" altLang="zh-CN" dirty="0">
                <a:solidFill>
                  <a:schemeClr val="tx1">
                    <a:lumMod val="75000"/>
                    <a:lumOff val="25000"/>
                  </a:schemeClr>
                </a:solidFill>
              </a:rPr>
              <a:t>附带关键指令功能注解</a:t>
            </a:r>
            <a:r>
              <a:rPr lang="en-US" altLang="zh-CN" dirty="0">
                <a:solidFill>
                  <a:schemeClr val="tx1">
                    <a:lumMod val="75000"/>
                    <a:lumOff val="25000"/>
                  </a:schemeClr>
                </a:solidFill>
              </a:rPr>
              <a:t>)</a:t>
            </a:r>
            <a:r>
              <a:rPr lang="zh-CN" altLang="zh-CN" dirty="0">
                <a:solidFill>
                  <a:schemeClr val="tx1">
                    <a:lumMod val="75000"/>
                    <a:lumOff val="25000"/>
                  </a:schemeClr>
                </a:solidFill>
              </a:rPr>
              <a:t>。注意</a:t>
            </a:r>
            <a:r>
              <a:rPr lang="en-US" altLang="zh-CN" dirty="0">
                <a:solidFill>
                  <a:schemeClr val="tx1">
                    <a:lumMod val="75000"/>
                    <a:lumOff val="25000"/>
                  </a:schemeClr>
                </a:solidFill>
              </a:rPr>
              <a:t>:</a:t>
            </a:r>
            <a:r>
              <a:rPr lang="zh-CN" altLang="zh-CN" dirty="0">
                <a:solidFill>
                  <a:schemeClr val="tx1">
                    <a:lumMod val="75000"/>
                    <a:lumOff val="25000"/>
                  </a:schemeClr>
                </a:solidFill>
              </a:rPr>
              <a:t>在</a:t>
            </a:r>
            <a:r>
              <a:rPr lang="en-US" altLang="zh-CN" dirty="0">
                <a:solidFill>
                  <a:schemeClr val="tx1">
                    <a:lumMod val="75000"/>
                    <a:lumOff val="25000"/>
                  </a:schemeClr>
                </a:solidFill>
              </a:rPr>
              <a:t>M</a:t>
            </a:r>
            <a:r>
              <a:rPr lang="zh-CN" altLang="zh-CN" dirty="0">
                <a:solidFill>
                  <a:schemeClr val="tx1">
                    <a:lumMod val="75000"/>
                    <a:lumOff val="25000"/>
                  </a:schemeClr>
                </a:solidFill>
              </a:rPr>
              <a:t>文件中，由</a:t>
            </a:r>
            <a:r>
              <a:rPr lang="en-US" altLang="zh-CN" dirty="0">
                <a:solidFill>
                  <a:schemeClr val="tx1">
                    <a:lumMod val="75000"/>
                    <a:lumOff val="25000"/>
                  </a:schemeClr>
                </a:solidFill>
              </a:rPr>
              <a:t>%</a:t>
            </a:r>
            <a:r>
              <a:rPr lang="zh-CN" altLang="zh-CN" dirty="0">
                <a:solidFill>
                  <a:schemeClr val="tx1">
                    <a:lumMod val="75000"/>
                    <a:lumOff val="25000"/>
                  </a:schemeClr>
                </a:solidFill>
              </a:rPr>
              <a:t>号引领的行或字符串都是“注解说明”，在</a:t>
            </a:r>
            <a:r>
              <a:rPr lang="en-US" altLang="zh-CN" dirty="0">
                <a:solidFill>
                  <a:schemeClr val="tx1">
                    <a:lumMod val="75000"/>
                    <a:lumOff val="25000"/>
                  </a:schemeClr>
                </a:solidFill>
              </a:rPr>
              <a:t>MATLAB</a:t>
            </a:r>
            <a:r>
              <a:rPr lang="zh-CN" altLang="zh-CN" dirty="0">
                <a:solidFill>
                  <a:schemeClr val="tx1">
                    <a:lumMod val="75000"/>
                    <a:lumOff val="25000"/>
                  </a:schemeClr>
                </a:solidFill>
              </a:rPr>
              <a:t>中不被执行。</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00075"/>
            <a:ext cx="8596312" cy="5746750"/>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2. M</a:t>
            </a:r>
            <a:r>
              <a:rPr lang="zh-CN" altLang="zh-CN" dirty="0">
                <a:solidFill>
                  <a:schemeClr val="tx1">
                    <a:lumMod val="75000"/>
                    <a:lumOff val="25000"/>
                  </a:schemeClr>
                </a:solidFill>
              </a:rPr>
              <a:t>函数文件</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zh-CN" dirty="0">
                <a:solidFill>
                  <a:schemeClr val="tx1">
                    <a:lumMod val="75000"/>
                    <a:lumOff val="25000"/>
                  </a:schemeClr>
                </a:solidFill>
              </a:rPr>
              <a:t>一般性说明</a:t>
            </a:r>
          </a:p>
          <a:p>
            <a:pPr fontAlgn="auto">
              <a:spcAft>
                <a:spcPts val="0"/>
              </a:spcAft>
              <a:buFont typeface="Wingdings 3" charset="2"/>
              <a:buChar char=""/>
              <a:defRPr/>
            </a:pPr>
            <a:r>
              <a:rPr lang="zh-CN" altLang="zh-CN" dirty="0">
                <a:solidFill>
                  <a:schemeClr val="tx1">
                    <a:lumMod val="75000"/>
                    <a:lumOff val="25000"/>
                  </a:schemeClr>
                </a:solidFill>
              </a:rPr>
              <a:t>与脚本文件不同。函数文件</a:t>
            </a:r>
            <a:r>
              <a:rPr lang="en-US" altLang="zh-CN" dirty="0">
                <a:solidFill>
                  <a:schemeClr val="tx1">
                    <a:lumMod val="75000"/>
                    <a:lumOff val="25000"/>
                  </a:schemeClr>
                </a:solidFill>
              </a:rPr>
              <a:t>(Function file)</a:t>
            </a:r>
            <a:r>
              <a:rPr lang="zh-CN" altLang="zh-CN" dirty="0">
                <a:solidFill>
                  <a:schemeClr val="tx1">
                    <a:lumMod val="75000"/>
                    <a:lumOff val="25000"/>
                  </a:schemeClr>
                </a:solidFill>
              </a:rPr>
              <a:t>犹如一个“黑箱”。从外界只能看到</a:t>
            </a:r>
            <a:r>
              <a:rPr lang="en-US" altLang="zh-CN" dirty="0">
                <a:solidFill>
                  <a:schemeClr val="tx1">
                    <a:lumMod val="75000"/>
                    <a:lumOff val="25000"/>
                  </a:schemeClr>
                </a:solidFill>
              </a:rPr>
              <a:t>:</a:t>
            </a:r>
            <a:r>
              <a:rPr lang="zh-CN" altLang="zh-CN" dirty="0">
                <a:solidFill>
                  <a:schemeClr val="tx1">
                    <a:lumMod val="75000"/>
                    <a:lumOff val="25000"/>
                  </a:schemeClr>
                </a:solidFill>
              </a:rPr>
              <a:t>传给它的输入量和送出来的计算结果</a:t>
            </a:r>
            <a:r>
              <a:rPr lang="en-US" altLang="zh-CN" dirty="0">
                <a:solidFill>
                  <a:schemeClr val="tx1">
                    <a:lumMod val="75000"/>
                    <a:lumOff val="25000"/>
                  </a:schemeClr>
                </a:solidFill>
              </a:rPr>
              <a:t>;</a:t>
            </a:r>
            <a:r>
              <a:rPr lang="zh-CN" altLang="zh-CN" dirty="0">
                <a:solidFill>
                  <a:schemeClr val="tx1">
                    <a:lumMod val="75000"/>
                    <a:lumOff val="25000"/>
                  </a:schemeClr>
                </a:solidFill>
              </a:rPr>
              <a:t>而内部运作可以藏而不见。它的特点是</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从形式上看，与脚本文件不同，函数文件的第一行总是以“</a:t>
            </a:r>
            <a:r>
              <a:rPr lang="en-US" altLang="zh-CN" dirty="0">
                <a:solidFill>
                  <a:schemeClr val="tx1">
                    <a:lumMod val="75000"/>
                    <a:lumOff val="25000"/>
                  </a:schemeClr>
                </a:solidFill>
              </a:rPr>
              <a:t>function</a:t>
            </a:r>
            <a:r>
              <a:rPr lang="zh-CN" altLang="zh-CN" dirty="0">
                <a:solidFill>
                  <a:schemeClr val="tx1">
                    <a:lumMod val="75000"/>
                    <a:lumOff val="25000"/>
                  </a:schemeClr>
                </a:solidFill>
              </a:rPr>
              <a:t>”引导的“函数申明行”</a:t>
            </a:r>
            <a:r>
              <a:rPr lang="en-US" altLang="zh-CN" dirty="0">
                <a:solidFill>
                  <a:schemeClr val="tx1">
                    <a:lumMod val="75000"/>
                    <a:lumOff val="25000"/>
                  </a:schemeClr>
                </a:solidFill>
              </a:rPr>
              <a:t>(Function declaration line)</a:t>
            </a:r>
            <a:r>
              <a:rPr lang="zh-CN" altLang="zh-CN" dirty="0">
                <a:solidFill>
                  <a:schemeClr val="tx1">
                    <a:lumMod val="75000"/>
                    <a:lumOff val="25000"/>
                  </a:schemeClr>
                </a:solidFill>
              </a:rPr>
              <a:t>。该该行还罗列出函数与外界交换数据的全部“标称”输入输出量。输人输出量的“数目”并没有限制，既可以完全没有输人输出量，也可以有任意数目的输入输出量。</a:t>
            </a:r>
          </a:p>
          <a:p>
            <a:pPr fontAlgn="auto">
              <a:spcAft>
                <a:spcPts val="0"/>
              </a:spcAft>
              <a:buFont typeface="Wingdings 3" charset="2"/>
              <a:buChar char=""/>
              <a:defRPr/>
            </a:pPr>
            <a:r>
              <a:rPr lang="en-US" altLang="zh-CN" dirty="0">
                <a:solidFill>
                  <a:schemeClr val="tx1">
                    <a:lumMod val="75000"/>
                    <a:lumOff val="25000"/>
                  </a:schemeClr>
                </a:solidFill>
              </a:rPr>
              <a:t>MATLAB</a:t>
            </a:r>
            <a:r>
              <a:rPr lang="zh-CN" altLang="zh-CN" dirty="0">
                <a:solidFill>
                  <a:schemeClr val="tx1">
                    <a:lumMod val="75000"/>
                    <a:lumOff val="25000"/>
                  </a:schemeClr>
                </a:solidFill>
              </a:rPr>
              <a:t>允许使用比“标称数目”少的输入输出量，实现对函数的调用。</a:t>
            </a:r>
          </a:p>
          <a:p>
            <a:pPr fontAlgn="auto">
              <a:spcAft>
                <a:spcPts val="0"/>
              </a:spcAft>
              <a:buFont typeface="Wingdings 3" charset="2"/>
              <a:buChar char=""/>
              <a:defRPr/>
            </a:pPr>
            <a:r>
              <a:rPr lang="zh-CN" altLang="zh-CN" dirty="0">
                <a:solidFill>
                  <a:schemeClr val="tx1">
                    <a:lumMod val="75000"/>
                    <a:lumOff val="25000"/>
                  </a:schemeClr>
                </a:solidFill>
              </a:rPr>
              <a:t>从运行上看，与脚本文件运行不同，每当函数文件运行，</a:t>
            </a:r>
            <a:r>
              <a:rPr lang="en-US" altLang="zh-CN" dirty="0">
                <a:solidFill>
                  <a:schemeClr val="tx1">
                    <a:lumMod val="75000"/>
                    <a:lumOff val="25000"/>
                  </a:schemeClr>
                </a:solidFill>
              </a:rPr>
              <a:t>MATLAB</a:t>
            </a:r>
            <a:r>
              <a:rPr lang="zh-CN" altLang="zh-CN" dirty="0">
                <a:solidFill>
                  <a:schemeClr val="tx1">
                    <a:lumMod val="75000"/>
                    <a:lumOff val="25000"/>
                  </a:schemeClr>
                </a:solidFill>
              </a:rPr>
              <a:t>就会专门为它开辟一个临时工作空间。该空间称之为的函数工作空间</a:t>
            </a:r>
            <a:r>
              <a:rPr lang="en-US" altLang="zh-CN" dirty="0">
                <a:solidFill>
                  <a:schemeClr val="tx1">
                    <a:lumMod val="75000"/>
                    <a:lumOff val="25000"/>
                  </a:schemeClr>
                </a:solidFill>
              </a:rPr>
              <a:t>(Function workspace)</a:t>
            </a:r>
            <a:r>
              <a:rPr lang="zh-CN" altLang="zh-CN" dirty="0">
                <a:solidFill>
                  <a:schemeClr val="tx1">
                    <a:lumMod val="75000"/>
                    <a:lumOff val="25000"/>
                  </a:schemeClr>
                </a:solidFill>
              </a:rPr>
              <a:t>。所有中间变最都存放在函数工作空间中。当执行完文件最后一条指令后，或遇到</a:t>
            </a:r>
            <a:r>
              <a:rPr lang="en-US" altLang="zh-CN" dirty="0">
                <a:solidFill>
                  <a:schemeClr val="tx1">
                    <a:lumMod val="75000"/>
                    <a:lumOff val="25000"/>
                  </a:schemeClr>
                </a:solidFill>
              </a:rPr>
              <a:t>return</a:t>
            </a:r>
            <a:r>
              <a:rPr lang="zh-CN" altLang="zh-CN" dirty="0">
                <a:solidFill>
                  <a:schemeClr val="tx1">
                    <a:lumMod val="75000"/>
                    <a:lumOff val="25000"/>
                  </a:schemeClr>
                </a:solidFill>
              </a:rPr>
              <a:t>，就结束该函数文件的运行，同时该临时函数空间及其所有的中间变量立即被清除。</a:t>
            </a:r>
          </a:p>
          <a:p>
            <a:pPr fontAlgn="auto">
              <a:spcAft>
                <a:spcPts val="0"/>
              </a:spcAft>
              <a:buFont typeface="Wingdings 3" charset="2"/>
              <a:buChar char=""/>
              <a:defRPr/>
            </a:pPr>
            <a:r>
              <a:rPr lang="zh-CN" altLang="zh-CN" dirty="0">
                <a:solidFill>
                  <a:schemeClr val="tx1">
                    <a:lumMod val="75000"/>
                    <a:lumOff val="25000"/>
                  </a:schemeClr>
                </a:solidFill>
              </a:rPr>
              <a:t>函数空间随具体</a:t>
            </a:r>
            <a:r>
              <a:rPr lang="en-US" altLang="zh-CN" dirty="0">
                <a:solidFill>
                  <a:schemeClr val="tx1">
                    <a:lumMod val="75000"/>
                    <a:lumOff val="25000"/>
                  </a:schemeClr>
                </a:solidFill>
              </a:rPr>
              <a:t>M</a:t>
            </a:r>
            <a:r>
              <a:rPr lang="zh-CN" altLang="zh-CN" dirty="0">
                <a:solidFill>
                  <a:schemeClr val="tx1">
                    <a:lumMod val="75000"/>
                    <a:lumOff val="25000"/>
                  </a:schemeClr>
                </a:solidFill>
              </a:rPr>
              <a:t>函数文件的被调用而产生，随调用结束而删除。函数空间是相对</a:t>
            </a:r>
          </a:p>
          <a:p>
            <a:pPr fontAlgn="auto">
              <a:spcAft>
                <a:spcPts val="0"/>
              </a:spcAft>
              <a:buFont typeface="Wingdings 3" charset="2"/>
              <a:buChar char=""/>
              <a:defRPr/>
            </a:pPr>
            <a:r>
              <a:rPr lang="zh-CN" altLang="zh-CN" dirty="0">
                <a:solidFill>
                  <a:schemeClr val="tx1">
                    <a:lumMod val="75000"/>
                    <a:lumOff val="25000"/>
                  </a:schemeClr>
                </a:solidFill>
              </a:rPr>
              <a:t>基本空间独立的、临时的。在</a:t>
            </a:r>
            <a:r>
              <a:rPr lang="en-US" altLang="zh-CN" dirty="0">
                <a:solidFill>
                  <a:schemeClr val="tx1">
                    <a:lumMod val="75000"/>
                    <a:lumOff val="25000"/>
                  </a:schemeClr>
                </a:solidFill>
              </a:rPr>
              <a:t>MATLAB</a:t>
            </a:r>
            <a:r>
              <a:rPr lang="zh-CN" altLang="zh-CN" dirty="0">
                <a:solidFill>
                  <a:schemeClr val="tx1">
                    <a:lumMod val="75000"/>
                    <a:lumOff val="25000"/>
                  </a:schemeClr>
                </a:solidFill>
              </a:rPr>
              <a:t>整个运行期间，可以产生任意多个临时函数空间</a:t>
            </a:r>
            <a:r>
              <a:rPr lang="zh-CN" altLang="zh-CN" dirty="0" smtClean="0">
                <a:solidFill>
                  <a:schemeClr val="tx1">
                    <a:lumMod val="75000"/>
                    <a:lumOff val="25000"/>
                  </a:schemeClr>
                </a:solidFill>
              </a:rPr>
              <a:t>。</a:t>
            </a:r>
            <a:endParaRPr lang="zh-CN" altLang="zh-C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87375"/>
            <a:ext cx="8596312" cy="5454650"/>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(2) M</a:t>
            </a:r>
            <a:r>
              <a:rPr lang="zh-CN" altLang="zh-CN" dirty="0">
                <a:solidFill>
                  <a:schemeClr val="tx1">
                    <a:lumMod val="75000"/>
                    <a:lumOff val="25000"/>
                  </a:schemeClr>
                </a:solidFill>
              </a:rPr>
              <a:t>函数文件的基本结构</a:t>
            </a:r>
          </a:p>
          <a:p>
            <a:pPr fontAlgn="auto">
              <a:spcAft>
                <a:spcPts val="0"/>
              </a:spcAft>
              <a:buFont typeface="Wingdings 3" charset="2"/>
              <a:buChar char=""/>
              <a:defRPr/>
            </a:pPr>
            <a:r>
              <a:rPr lang="zh-CN" altLang="zh-CN" dirty="0">
                <a:solidFill>
                  <a:schemeClr val="tx1">
                    <a:lumMod val="75000"/>
                    <a:lumOff val="25000"/>
                  </a:schemeClr>
                </a:solidFill>
              </a:rPr>
              <a:t>函数申明行</a:t>
            </a:r>
            <a:r>
              <a:rPr lang="en-US" altLang="zh-CN" dirty="0">
                <a:solidFill>
                  <a:schemeClr val="tx1">
                    <a:lumMod val="75000"/>
                    <a:lumOff val="25000"/>
                  </a:schemeClr>
                </a:solidFill>
              </a:rPr>
              <a:t>(Function Declaration Line)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它位于函数文件的首行，以</a:t>
            </a:r>
            <a:r>
              <a:rPr lang="en-US" altLang="zh-CN" dirty="0">
                <a:solidFill>
                  <a:schemeClr val="tx1">
                    <a:lumMod val="75000"/>
                    <a:lumOff val="25000"/>
                  </a:schemeClr>
                </a:solidFill>
              </a:rPr>
              <a:t>MATLAB</a:t>
            </a:r>
            <a:r>
              <a:rPr lang="zh-CN" altLang="zh-CN" dirty="0">
                <a:solidFill>
                  <a:schemeClr val="tx1">
                    <a:lumMod val="75000"/>
                    <a:lumOff val="25000"/>
                  </a:schemeClr>
                </a:solidFill>
              </a:rPr>
              <a:t>关键字</a:t>
            </a:r>
            <a:r>
              <a:rPr lang="en-US" altLang="zh-CN" dirty="0">
                <a:solidFill>
                  <a:schemeClr val="tx1">
                    <a:lumMod val="75000"/>
                    <a:lumOff val="25000"/>
                  </a:schemeClr>
                </a:solidFill>
              </a:rPr>
              <a:t>function</a:t>
            </a:r>
            <a:r>
              <a:rPr lang="zh-CN" altLang="zh-CN" dirty="0">
                <a:solidFill>
                  <a:schemeClr val="tx1">
                    <a:lumMod val="75000"/>
                    <a:lumOff val="25000"/>
                  </a:schemeClr>
                </a:solidFill>
              </a:rPr>
              <a:t>开头，函数名以及函数的输入</a:t>
            </a:r>
            <a:r>
              <a:rPr lang="en-US" altLang="zh-CN" dirty="0">
                <a:solidFill>
                  <a:schemeClr val="tx1">
                    <a:lumMod val="75000"/>
                    <a:lumOff val="25000"/>
                  </a:schemeClr>
                </a:solidFill>
              </a:rPr>
              <a:t>/</a:t>
            </a:r>
            <a:r>
              <a:rPr lang="zh-CN" altLang="zh-CN" dirty="0">
                <a:solidFill>
                  <a:schemeClr val="tx1">
                    <a:lumMod val="75000"/>
                    <a:lumOff val="25000"/>
                  </a:schemeClr>
                </a:solidFill>
              </a:rPr>
              <a:t>输出量名都在这一行被定义。</a:t>
            </a:r>
          </a:p>
          <a:p>
            <a:pPr fontAlgn="auto">
              <a:spcAft>
                <a:spcPts val="0"/>
              </a:spcAft>
              <a:buFont typeface="Wingdings 3" charset="2"/>
              <a:buChar char=""/>
              <a:defRPr/>
            </a:pPr>
            <a:r>
              <a:rPr lang="en-US" altLang="zh-CN" dirty="0">
                <a:solidFill>
                  <a:schemeClr val="tx1">
                    <a:lumMod val="75000"/>
                    <a:lumOff val="25000"/>
                  </a:schemeClr>
                </a:solidFill>
              </a:rPr>
              <a:t>H1</a:t>
            </a:r>
            <a:r>
              <a:rPr lang="zh-CN" altLang="zh-CN" dirty="0">
                <a:solidFill>
                  <a:schemeClr val="tx1">
                    <a:lumMod val="75000"/>
                    <a:lumOff val="25000"/>
                  </a:schemeClr>
                </a:solidFill>
              </a:rPr>
              <a:t>行</a:t>
            </a:r>
          </a:p>
          <a:p>
            <a:pPr fontAlgn="auto">
              <a:spcAft>
                <a:spcPts val="0"/>
              </a:spcAft>
              <a:buFont typeface="Wingdings 3" charset="2"/>
              <a:buChar char=""/>
              <a:defRPr/>
            </a:pPr>
            <a:r>
              <a:rPr lang="zh-CN" altLang="zh-CN" dirty="0">
                <a:solidFill>
                  <a:schemeClr val="tx1">
                    <a:lumMod val="75000"/>
                    <a:lumOff val="25000"/>
                  </a:schemeClr>
                </a:solidFill>
              </a:rPr>
              <a:t>紧随函数申明行之后以</a:t>
            </a:r>
            <a:r>
              <a:rPr lang="en-US" altLang="zh-CN" dirty="0">
                <a:solidFill>
                  <a:schemeClr val="tx1">
                    <a:lumMod val="75000"/>
                    <a:lumOff val="25000"/>
                  </a:schemeClr>
                </a:solidFill>
              </a:rPr>
              <a:t>%</a:t>
            </a:r>
            <a:r>
              <a:rPr lang="zh-CN" altLang="zh-CN" dirty="0">
                <a:solidFill>
                  <a:schemeClr val="tx1">
                    <a:lumMod val="75000"/>
                    <a:lumOff val="25000"/>
                  </a:schemeClr>
                </a:solidFill>
              </a:rPr>
              <a:t>开头的第一注释行。按</a:t>
            </a:r>
            <a:r>
              <a:rPr lang="en-US" altLang="zh-CN" dirty="0">
                <a:solidFill>
                  <a:schemeClr val="tx1">
                    <a:lumMod val="75000"/>
                    <a:lumOff val="25000"/>
                  </a:schemeClr>
                </a:solidFill>
              </a:rPr>
              <a:t>MATLAB</a:t>
            </a:r>
            <a:r>
              <a:rPr lang="zh-CN" altLang="zh-CN" dirty="0">
                <a:solidFill>
                  <a:schemeClr val="tx1">
                    <a:lumMod val="75000"/>
                    <a:lumOff val="25000"/>
                  </a:schemeClr>
                </a:solidFill>
              </a:rPr>
              <a:t>自身文件的规则，</a:t>
            </a:r>
            <a:r>
              <a:rPr lang="en-US" altLang="zh-CN" dirty="0">
                <a:solidFill>
                  <a:schemeClr val="tx1">
                    <a:lumMod val="75000"/>
                    <a:lumOff val="25000"/>
                  </a:schemeClr>
                </a:solidFill>
              </a:rPr>
              <a:t>H1</a:t>
            </a:r>
            <a:r>
              <a:rPr lang="zh-CN" altLang="zh-CN" dirty="0">
                <a:solidFill>
                  <a:schemeClr val="tx1">
                    <a:lumMod val="75000"/>
                    <a:lumOff val="25000"/>
                  </a:schemeClr>
                </a:solidFill>
              </a:rPr>
              <a:t>行包含：函数文件名，运用关键词简要描述该函数功能。</a:t>
            </a:r>
          </a:p>
          <a:p>
            <a:pPr fontAlgn="auto">
              <a:spcAft>
                <a:spcPts val="0"/>
              </a:spcAft>
              <a:buFont typeface="Wingdings 3" charset="2"/>
              <a:buChar char=""/>
              <a:defRPr/>
            </a:pPr>
            <a:r>
              <a:rPr lang="en-US" altLang="zh-CN" dirty="0">
                <a:solidFill>
                  <a:schemeClr val="tx1">
                    <a:lumMod val="75000"/>
                    <a:lumOff val="25000"/>
                  </a:schemeClr>
                </a:solidFill>
              </a:rPr>
              <a:t>Hl</a:t>
            </a:r>
            <a:r>
              <a:rPr lang="zh-CN" altLang="zh-CN" dirty="0">
                <a:solidFill>
                  <a:schemeClr val="tx1">
                    <a:lumMod val="75000"/>
                    <a:lumOff val="25000"/>
                  </a:schemeClr>
                </a:solidFill>
              </a:rPr>
              <a:t>行提供</a:t>
            </a:r>
            <a:r>
              <a:rPr lang="en-US" altLang="zh-CN" dirty="0" err="1">
                <a:solidFill>
                  <a:schemeClr val="tx1">
                    <a:lumMod val="75000"/>
                    <a:lumOff val="25000"/>
                  </a:schemeClr>
                </a:solidFill>
              </a:rPr>
              <a:t>lookfor</a:t>
            </a:r>
            <a:r>
              <a:rPr lang="zh-CN" altLang="zh-CN" dirty="0">
                <a:solidFill>
                  <a:schemeClr val="tx1">
                    <a:lumMod val="75000"/>
                    <a:lumOff val="25000"/>
                  </a:schemeClr>
                </a:solidFill>
              </a:rPr>
              <a:t>关键词查询和</a:t>
            </a:r>
            <a:r>
              <a:rPr lang="en-US" altLang="zh-CN" dirty="0">
                <a:solidFill>
                  <a:schemeClr val="tx1">
                    <a:lumMod val="75000"/>
                    <a:lumOff val="25000"/>
                  </a:schemeClr>
                </a:solidFill>
              </a:rPr>
              <a:t>help</a:t>
            </a:r>
            <a:r>
              <a:rPr lang="zh-CN" altLang="zh-CN" dirty="0">
                <a:solidFill>
                  <a:schemeClr val="tx1">
                    <a:lumMod val="75000"/>
                    <a:lumOff val="25000"/>
                  </a:schemeClr>
                </a:solidFill>
              </a:rPr>
              <a:t>在线使用帮助。顺便指出</a:t>
            </a:r>
            <a:r>
              <a:rPr lang="en-US" altLang="zh-CN" dirty="0">
                <a:solidFill>
                  <a:schemeClr val="tx1">
                    <a:lumMod val="75000"/>
                    <a:lumOff val="25000"/>
                  </a:schemeClr>
                </a:solidFill>
              </a:rPr>
              <a:t>:MATLAB</a:t>
            </a:r>
            <a:r>
              <a:rPr lang="zh-CN" altLang="zh-CN" dirty="0">
                <a:solidFill>
                  <a:schemeClr val="tx1">
                    <a:lumMod val="75000"/>
                    <a:lumOff val="25000"/>
                  </a:schemeClr>
                </a:solidFill>
              </a:rPr>
              <a:t>自带的函数文件，在此行中都把函数文件名用“大写英文字母”，表达。但实际上，此文件的“文件保存名”，及运行时的“文件调用名”都必须是“相应的小写英文字母”。</a:t>
            </a:r>
          </a:p>
          <a:p>
            <a:pPr fontAlgn="auto">
              <a:spcAft>
                <a:spcPts val="0"/>
              </a:spcAft>
              <a:buFont typeface="Wingdings 3" charset="2"/>
              <a:buChar char=""/>
              <a:defRPr/>
            </a:pPr>
            <a:r>
              <a:rPr lang="zh-CN" altLang="zh-CN" dirty="0">
                <a:solidFill>
                  <a:schemeClr val="tx1">
                    <a:lumMod val="75000"/>
                    <a:lumOff val="25000"/>
                  </a:schemeClr>
                </a:solidFill>
              </a:rPr>
              <a:t>在线帮助文本</a:t>
            </a:r>
            <a:r>
              <a:rPr lang="en-US" altLang="zh-CN" dirty="0">
                <a:solidFill>
                  <a:schemeClr val="tx1">
                    <a:lumMod val="75000"/>
                    <a:lumOff val="25000"/>
                  </a:schemeClr>
                </a:solidFill>
              </a:rPr>
              <a:t>(Help Text )</a:t>
            </a:r>
            <a:r>
              <a:rPr lang="zh-CN" altLang="zh-CN" dirty="0">
                <a:solidFill>
                  <a:schemeClr val="tx1">
                    <a:lumMod val="75000"/>
                    <a:lumOff val="25000"/>
                  </a:schemeClr>
                </a:solidFill>
              </a:rPr>
              <a:t>区</a:t>
            </a:r>
          </a:p>
          <a:p>
            <a:pPr fontAlgn="auto">
              <a:spcAft>
                <a:spcPts val="0"/>
              </a:spcAft>
              <a:buFont typeface="Wingdings 3" charset="2"/>
              <a:buChar char=""/>
              <a:defRPr/>
            </a:pPr>
            <a:r>
              <a:rPr lang="en-US" altLang="zh-CN" dirty="0">
                <a:solidFill>
                  <a:schemeClr val="tx1">
                    <a:lumMod val="75000"/>
                    <a:lumOff val="25000"/>
                  </a:schemeClr>
                </a:solidFill>
              </a:rPr>
              <a:t>H1</a:t>
            </a:r>
            <a:r>
              <a:rPr lang="zh-CN" altLang="zh-CN" dirty="0">
                <a:solidFill>
                  <a:schemeClr val="tx1">
                    <a:lumMod val="75000"/>
                    <a:lumOff val="25000"/>
                  </a:schemeClr>
                </a:solidFill>
              </a:rPr>
              <a:t>行及其之后的连续的以</a:t>
            </a:r>
            <a:r>
              <a:rPr lang="en-US" altLang="zh-CN" dirty="0">
                <a:solidFill>
                  <a:schemeClr val="tx1">
                    <a:lumMod val="75000"/>
                    <a:lumOff val="25000"/>
                  </a:schemeClr>
                </a:solidFill>
              </a:rPr>
              <a:t>%</a:t>
            </a:r>
            <a:r>
              <a:rPr lang="zh-CN" altLang="zh-CN" dirty="0">
                <a:solidFill>
                  <a:schemeClr val="tx1">
                    <a:lumMod val="75000"/>
                    <a:lumOff val="25000"/>
                  </a:schemeClr>
                </a:solidFill>
              </a:rPr>
              <a:t>开头的所有注释行构成整个在线帮助文本。它通常包括</a:t>
            </a:r>
            <a:r>
              <a:rPr lang="en-US" altLang="zh-CN" dirty="0">
                <a:solidFill>
                  <a:schemeClr val="tx1">
                    <a:lumMod val="75000"/>
                    <a:lumOff val="25000"/>
                  </a:schemeClr>
                </a:solidFill>
              </a:rPr>
              <a:t>:</a:t>
            </a:r>
            <a:r>
              <a:rPr lang="zh-CN" altLang="zh-CN" dirty="0">
                <a:solidFill>
                  <a:schemeClr val="tx1">
                    <a:lumMod val="75000"/>
                    <a:lumOff val="25000"/>
                  </a:schemeClr>
                </a:solidFill>
              </a:rPr>
              <a:t>函数输人输出量的含义</a:t>
            </a:r>
            <a:r>
              <a:rPr lang="en-US" altLang="zh-CN" dirty="0">
                <a:solidFill>
                  <a:schemeClr val="tx1">
                    <a:lumMod val="75000"/>
                    <a:lumOff val="25000"/>
                  </a:schemeClr>
                </a:solidFill>
              </a:rPr>
              <a:t>;</a:t>
            </a:r>
            <a:r>
              <a:rPr lang="zh-CN" altLang="zh-CN" dirty="0">
                <a:solidFill>
                  <a:schemeClr val="tx1">
                    <a:lumMod val="75000"/>
                    <a:lumOff val="25000"/>
                  </a:schemeClr>
                </a:solidFill>
              </a:rPr>
              <a:t>调用格式说明。</a:t>
            </a:r>
          </a:p>
          <a:p>
            <a:pPr fontAlgn="auto">
              <a:spcAft>
                <a:spcPts val="0"/>
              </a:spcAft>
              <a:buFont typeface="Wingdings 3" charset="2"/>
              <a:buChar char=""/>
              <a:defRPr/>
            </a:pPr>
            <a:r>
              <a:rPr lang="en-US" altLang="zh-CN" dirty="0">
                <a:solidFill>
                  <a:schemeClr val="tx1">
                    <a:lumMod val="75000"/>
                    <a:lumOff val="25000"/>
                  </a:schemeClr>
                </a:solidFill>
              </a:rPr>
              <a:t>H1</a:t>
            </a:r>
            <a:r>
              <a:rPr lang="zh-CN" altLang="zh-CN" dirty="0">
                <a:solidFill>
                  <a:schemeClr val="tx1">
                    <a:lumMod val="75000"/>
                    <a:lumOff val="25000"/>
                  </a:schemeClr>
                </a:solidFill>
              </a:rPr>
              <a:t>行尽量使用英文表达，以便借助</a:t>
            </a:r>
            <a:r>
              <a:rPr lang="en-US" altLang="zh-CN" dirty="0" err="1">
                <a:solidFill>
                  <a:schemeClr val="tx1">
                    <a:lumMod val="75000"/>
                    <a:lumOff val="25000"/>
                  </a:schemeClr>
                </a:solidFill>
              </a:rPr>
              <a:t>lookfor</a:t>
            </a:r>
            <a:r>
              <a:rPr lang="zh-CN" altLang="zh-CN" dirty="0">
                <a:solidFill>
                  <a:schemeClr val="tx1">
                    <a:lumMod val="75000"/>
                    <a:lumOff val="25000"/>
                  </a:schemeClr>
                </a:solidFill>
              </a:rPr>
              <a:t>进行“关键词”搜索。但从</a:t>
            </a:r>
            <a:r>
              <a:rPr lang="en-US" altLang="zh-CN" dirty="0">
                <a:solidFill>
                  <a:schemeClr val="tx1">
                    <a:lumMod val="75000"/>
                    <a:lumOff val="25000"/>
                  </a:schemeClr>
                </a:solidFill>
              </a:rPr>
              <a:t>MATLAB 7.x</a:t>
            </a:r>
            <a:r>
              <a:rPr lang="zh-CN" altLang="zh-CN" dirty="0">
                <a:solidFill>
                  <a:schemeClr val="tx1">
                    <a:lumMod val="75000"/>
                    <a:lumOff val="25000"/>
                  </a:schemeClr>
                </a:solidFill>
              </a:rPr>
              <a:t>版起，</a:t>
            </a:r>
            <a:r>
              <a:rPr lang="en-US" altLang="zh-CN" dirty="0" err="1">
                <a:solidFill>
                  <a:schemeClr val="tx1">
                    <a:lumMod val="75000"/>
                    <a:lumOff val="25000"/>
                  </a:schemeClr>
                </a:solidFill>
              </a:rPr>
              <a:t>lookfor</a:t>
            </a:r>
            <a:r>
              <a:rPr lang="zh-CN" altLang="zh-CN" dirty="0">
                <a:solidFill>
                  <a:schemeClr val="tx1">
                    <a:lumMod val="75000"/>
                    <a:lumOff val="25000"/>
                  </a:schemeClr>
                </a:solidFill>
              </a:rPr>
              <a:t>已经支持中文搜索，所以</a:t>
            </a:r>
            <a:r>
              <a:rPr lang="en-US" altLang="zh-CN" dirty="0">
                <a:solidFill>
                  <a:schemeClr val="tx1">
                    <a:lumMod val="75000"/>
                    <a:lumOff val="25000"/>
                  </a:schemeClr>
                </a:solidFill>
              </a:rPr>
              <a:t>H1</a:t>
            </a:r>
            <a:r>
              <a:rPr lang="zh-CN" altLang="zh-CN" dirty="0">
                <a:solidFill>
                  <a:schemeClr val="tx1">
                    <a:lumMod val="75000"/>
                    <a:lumOff val="25000"/>
                  </a:schemeClr>
                </a:solidFill>
              </a:rPr>
              <a:t>行现也可采用中文描述。</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a:xfrm>
            <a:off x="677863" y="573088"/>
            <a:ext cx="8596312" cy="5468937"/>
          </a:xfrm>
        </p:spPr>
        <p:txBody>
          <a:bodyPr/>
          <a:lstStyle/>
          <a:p>
            <a:r>
              <a:rPr lang="zh-CN" altLang="zh-CN" smtClean="0"/>
              <a:t>编写和修改记录</a:t>
            </a:r>
          </a:p>
          <a:p>
            <a:r>
              <a:rPr lang="zh-CN" altLang="zh-CN" smtClean="0"/>
              <a:t>其几何位置与在线帮助文本相隔一个“空行</a:t>
            </a:r>
            <a:r>
              <a:rPr lang="en-US" altLang="zh-CN" smtClean="0"/>
              <a:t>(</a:t>
            </a:r>
            <a:r>
              <a:rPr lang="zh-CN" altLang="zh-CN" smtClean="0"/>
              <a:t>不用</a:t>
            </a:r>
            <a:r>
              <a:rPr lang="en-US" altLang="zh-CN" smtClean="0"/>
              <a:t>%</a:t>
            </a:r>
            <a:r>
              <a:rPr lang="zh-CN" altLang="zh-CN" smtClean="0"/>
              <a:t>符开头</a:t>
            </a:r>
            <a:r>
              <a:rPr lang="en-US" altLang="zh-CN" smtClean="0"/>
              <a:t>)</a:t>
            </a:r>
            <a:r>
              <a:rPr lang="zh-CN" altLang="zh-CN" smtClean="0"/>
              <a:t>”。</a:t>
            </a:r>
          </a:p>
          <a:p>
            <a:r>
              <a:rPr lang="zh-CN" altLang="zh-CN" smtClean="0"/>
              <a:t>该区域文本内容也都以</a:t>
            </a:r>
            <a:r>
              <a:rPr lang="en-US" altLang="zh-CN" smtClean="0"/>
              <a:t>%</a:t>
            </a:r>
            <a:r>
              <a:rPr lang="zh-CN" altLang="zh-CN" smtClean="0"/>
              <a:t>开头</a:t>
            </a:r>
            <a:r>
              <a:rPr lang="en-US" altLang="zh-CN" smtClean="0"/>
              <a:t>;</a:t>
            </a:r>
            <a:r>
              <a:rPr lang="zh-CN" altLang="zh-CN" smtClean="0"/>
              <a:t>标志编写及修改该</a:t>
            </a:r>
            <a:r>
              <a:rPr lang="en-US" altLang="zh-CN" smtClean="0"/>
              <a:t>M</a:t>
            </a:r>
            <a:r>
              <a:rPr lang="zh-CN" altLang="zh-CN" smtClean="0"/>
              <a:t>文件的作者和日期</a:t>
            </a:r>
            <a:r>
              <a:rPr lang="en-US" altLang="zh-CN" smtClean="0"/>
              <a:t>;</a:t>
            </a:r>
            <a:r>
              <a:rPr lang="zh-CN" altLang="zh-CN" smtClean="0"/>
              <a:t>版本记录。它用做软件档案管理。</a:t>
            </a:r>
          </a:p>
          <a:p>
            <a:r>
              <a:rPr lang="zh-CN" altLang="zh-CN" smtClean="0"/>
              <a:t>函数体</a:t>
            </a:r>
            <a:r>
              <a:rPr lang="en-US" altLang="zh-CN" smtClean="0"/>
              <a:t>(Function Body)</a:t>
            </a:r>
            <a:endParaRPr lang="zh-CN" altLang="zh-CN" smtClean="0"/>
          </a:p>
          <a:p>
            <a:r>
              <a:rPr lang="zh-CN" altLang="zh-CN" smtClean="0"/>
              <a:t>为清晰起见，它与前面的注释可以“空”行相隔。这部分内容由实现该</a:t>
            </a:r>
            <a:r>
              <a:rPr lang="en-US" altLang="zh-CN" smtClean="0"/>
              <a:t>M</a:t>
            </a:r>
            <a:r>
              <a:rPr lang="zh-CN" altLang="zh-CN" smtClean="0"/>
              <a:t>函数文件功能的</a:t>
            </a:r>
            <a:r>
              <a:rPr lang="en-US" altLang="zh-CN" smtClean="0"/>
              <a:t>MATLAB</a:t>
            </a:r>
            <a:r>
              <a:rPr lang="zh-CN" altLang="zh-CN" smtClean="0"/>
              <a:t>指令组成。它接受输入量，进行程序流控制，创建输出量。其中为阅读、理解方便，也配置适当的空行和注释。</a:t>
            </a:r>
          </a:p>
          <a:p>
            <a:r>
              <a:rPr lang="zh-CN" altLang="zh-CN" smtClean="0"/>
              <a:t>若仅从运算角度看，唯“函数申明行”和“函数体”两部分是构成</a:t>
            </a:r>
            <a:r>
              <a:rPr lang="en-US" altLang="zh-CN" smtClean="0"/>
              <a:t>M</a:t>
            </a:r>
            <a:r>
              <a:rPr lang="zh-CN" altLang="zh-CN" smtClean="0"/>
              <a:t>函数文件所必不可少的。</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en-US" altLang="zh-CN" b="1" smtClean="0"/>
              <a:t>5.2</a:t>
            </a:r>
            <a:r>
              <a:rPr lang="zh-CN" altLang="zh-CN" b="1" smtClean="0"/>
              <a:t>与外部数据的交换</a:t>
            </a:r>
            <a:br>
              <a:rPr lang="zh-CN" altLang="zh-CN" b="1" smtClean="0"/>
            </a:br>
            <a:endParaRPr lang="zh-CN" altLang="en-US" smtClean="0"/>
          </a:p>
        </p:txBody>
      </p:sp>
      <p:sp>
        <p:nvSpPr>
          <p:cNvPr id="36866" name="内容占位符 2"/>
          <p:cNvSpPr>
            <a:spLocks noGrp="1"/>
          </p:cNvSpPr>
          <p:nvPr>
            <p:ph idx="1"/>
          </p:nvPr>
        </p:nvSpPr>
        <p:spPr/>
        <p:txBody>
          <a:bodyPr/>
          <a:lstStyle/>
          <a:p>
            <a:r>
              <a:rPr lang="en-US" altLang="zh-CN" smtClean="0"/>
              <a:t>Matlab </a:t>
            </a:r>
            <a:r>
              <a:rPr lang="zh-CN" altLang="zh-CN" smtClean="0"/>
              <a:t>应用中常需要实现</a:t>
            </a:r>
            <a:r>
              <a:rPr lang="en-US" altLang="zh-CN" smtClean="0"/>
              <a:t>Matlab </a:t>
            </a:r>
            <a:r>
              <a:rPr lang="zh-CN" altLang="zh-CN" smtClean="0"/>
              <a:t>与其他应用程序的数据共享</a:t>
            </a:r>
            <a:r>
              <a:rPr lang="en-US" altLang="zh-CN" smtClean="0"/>
              <a:t>,</a:t>
            </a:r>
            <a:r>
              <a:rPr lang="zh-CN" altLang="zh-CN" smtClean="0"/>
              <a:t>即需将数据文件读入</a:t>
            </a:r>
            <a:r>
              <a:rPr lang="en-US" altLang="zh-CN" smtClean="0"/>
              <a:t>Matlab </a:t>
            </a:r>
            <a:r>
              <a:rPr lang="zh-CN" altLang="zh-CN" smtClean="0"/>
              <a:t>进行有效的数据处理</a:t>
            </a:r>
            <a:r>
              <a:rPr lang="en-US" altLang="zh-CN" smtClean="0"/>
              <a:t>,</a:t>
            </a:r>
            <a:r>
              <a:rPr lang="zh-CN" altLang="zh-CN" smtClean="0"/>
              <a:t>然后将</a:t>
            </a:r>
            <a:r>
              <a:rPr lang="en-US" altLang="zh-CN" smtClean="0"/>
              <a:t>Matlab </a:t>
            </a:r>
            <a:r>
              <a:rPr lang="zh-CN" altLang="zh-CN" smtClean="0"/>
              <a:t>处理好的数据保存为数据文件</a:t>
            </a:r>
            <a:r>
              <a:rPr lang="en-US" altLang="zh-CN" smtClean="0"/>
              <a:t>,</a:t>
            </a:r>
            <a:r>
              <a:rPr lang="zh-CN" altLang="zh-CN" smtClean="0"/>
              <a:t>以便其他应用程序所使用。</a:t>
            </a:r>
            <a:r>
              <a:rPr lang="en-US" altLang="zh-CN" smtClean="0"/>
              <a:t>Matlab </a:t>
            </a:r>
            <a:r>
              <a:rPr lang="zh-CN" altLang="zh-CN" smtClean="0"/>
              <a:t>支持多种文件格式的输入和输出</a:t>
            </a:r>
            <a:r>
              <a:rPr lang="en-US" altLang="zh-CN" smtClean="0"/>
              <a:t>,</a:t>
            </a:r>
            <a:r>
              <a:rPr lang="zh-CN" altLang="zh-CN" smtClean="0"/>
              <a:t>如</a:t>
            </a:r>
            <a:r>
              <a:rPr lang="en-US" altLang="zh-CN" smtClean="0"/>
              <a:t>.dat</a:t>
            </a:r>
            <a:r>
              <a:rPr lang="zh-CN" altLang="zh-CN" smtClean="0"/>
              <a:t>、</a:t>
            </a:r>
            <a:r>
              <a:rPr lang="en-US" altLang="zh-CN" smtClean="0"/>
              <a:t>.txt</a:t>
            </a:r>
            <a:r>
              <a:rPr lang="zh-CN" altLang="zh-CN" smtClean="0"/>
              <a:t>、</a:t>
            </a:r>
            <a:r>
              <a:rPr lang="en-US" altLang="zh-CN" smtClean="0"/>
              <a:t>.mat</a:t>
            </a:r>
            <a:r>
              <a:rPr lang="zh-CN" altLang="zh-CN" smtClean="0"/>
              <a:t>、</a:t>
            </a:r>
            <a:r>
              <a:rPr lang="en-US" altLang="zh-CN" smtClean="0"/>
              <a:t>.bmp</a:t>
            </a:r>
            <a:r>
              <a:rPr lang="zh-CN" altLang="zh-CN" smtClean="0"/>
              <a:t>等。</a:t>
            </a:r>
          </a:p>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en-US" altLang="zh-CN" b="1" smtClean="0"/>
              <a:t>5.1 </a:t>
            </a:r>
            <a:r>
              <a:rPr lang="zh-CN" altLang="zh-CN" b="1" smtClean="0"/>
              <a:t>编程概述</a:t>
            </a:r>
            <a:br>
              <a:rPr lang="zh-CN" altLang="zh-CN" b="1" smtClean="0"/>
            </a:br>
            <a:endParaRPr lang="zh-CN" altLang="en-US" smtClean="0"/>
          </a:p>
        </p:txBody>
      </p:sp>
      <p:sp>
        <p:nvSpPr>
          <p:cNvPr id="19458" name="内容占位符 2"/>
          <p:cNvSpPr>
            <a:spLocks noGrp="1"/>
          </p:cNvSpPr>
          <p:nvPr>
            <p:ph idx="1"/>
          </p:nvPr>
        </p:nvSpPr>
        <p:spPr>
          <a:xfrm>
            <a:off x="677863" y="1501775"/>
            <a:ext cx="8596312" cy="4540250"/>
          </a:xfrm>
        </p:spPr>
        <p:txBody>
          <a:bodyPr/>
          <a:lstStyle/>
          <a:p>
            <a:r>
              <a:rPr lang="en-US" altLang="zh-CN" smtClean="0"/>
              <a:t>MATLAB </a:t>
            </a:r>
            <a:r>
              <a:rPr lang="zh-CN" altLang="zh-CN" smtClean="0"/>
              <a:t>作为一种应用广泛的科学计算软件，不仅可以通过直接交互的指令和操作方式进行强大的数值计算、绘图等，还可以像</a:t>
            </a:r>
            <a:r>
              <a:rPr lang="en-US" altLang="zh-CN" smtClean="0"/>
              <a:t> C</a:t>
            </a:r>
            <a:r>
              <a:rPr lang="zh-CN" altLang="zh-CN" smtClean="0"/>
              <a:t>、</a:t>
            </a:r>
            <a:r>
              <a:rPr lang="en-US" altLang="zh-CN" smtClean="0"/>
              <a:t>C++ </a:t>
            </a:r>
            <a:r>
              <a:rPr lang="zh-CN" altLang="zh-CN" smtClean="0"/>
              <a:t>等高级程序语言一样，根据自己的语法规则来进行程序设计。编写的程序文件以</a:t>
            </a:r>
            <a:r>
              <a:rPr lang="en-US" altLang="zh-CN" smtClean="0"/>
              <a:t> .m </a:t>
            </a:r>
            <a:r>
              <a:rPr lang="zh-CN" altLang="zh-CN" smtClean="0"/>
              <a:t>作为扩展名，称之为</a:t>
            </a:r>
            <a:r>
              <a:rPr lang="en-US" altLang="zh-CN" smtClean="0"/>
              <a:t>M</a:t>
            </a:r>
            <a:r>
              <a:rPr lang="zh-CN" altLang="zh-CN" smtClean="0"/>
              <a:t>文件。通过编写</a:t>
            </a:r>
            <a:r>
              <a:rPr lang="en-US" altLang="zh-CN" smtClean="0"/>
              <a:t>M</a:t>
            </a:r>
            <a:r>
              <a:rPr lang="zh-CN" altLang="zh-CN" smtClean="0"/>
              <a:t>文件，用户可以像编写批处理命令一样，将多个</a:t>
            </a:r>
            <a:r>
              <a:rPr lang="en-US" altLang="zh-CN" smtClean="0"/>
              <a:t>MATLAB</a:t>
            </a:r>
            <a:r>
              <a:rPr lang="zh-CN" altLang="zh-CN" smtClean="0"/>
              <a:t>命令集中在一个文件中，既能方便地进行调用，又便于修改；还可以根据用户自身的情况，编写用于解决特定问题的</a:t>
            </a:r>
            <a:r>
              <a:rPr lang="en-US" altLang="zh-CN" smtClean="0"/>
              <a:t>M</a:t>
            </a:r>
            <a:r>
              <a:rPr lang="zh-CN" altLang="zh-CN" smtClean="0"/>
              <a:t>文件，这样就实现了结构化程序设计，并降低代码重用率。实际上，</a:t>
            </a:r>
            <a:r>
              <a:rPr lang="en-US" altLang="zh-CN" smtClean="0"/>
              <a:t>MATLAB </a:t>
            </a:r>
            <a:r>
              <a:rPr lang="zh-CN" altLang="zh-CN" smtClean="0"/>
              <a:t>自带的许多函数就是</a:t>
            </a:r>
            <a:r>
              <a:rPr lang="en-US" altLang="zh-CN" smtClean="0"/>
              <a:t>M</a:t>
            </a:r>
            <a:r>
              <a:rPr lang="zh-CN" altLang="zh-CN" smtClean="0"/>
              <a:t>函数文件。</a:t>
            </a:r>
            <a:r>
              <a:rPr lang="en-US" altLang="zh-CN" smtClean="0"/>
              <a:t>MATLAB </a:t>
            </a:r>
            <a:r>
              <a:rPr lang="zh-CN" altLang="zh-CN" smtClean="0"/>
              <a:t>提供的编辑器可以使用户方便地进行</a:t>
            </a:r>
            <a:r>
              <a:rPr lang="en-US" altLang="zh-CN" smtClean="0"/>
              <a:t>M</a:t>
            </a:r>
            <a:r>
              <a:rPr lang="zh-CN" altLang="zh-CN" smtClean="0"/>
              <a:t>文件的编写。</a:t>
            </a:r>
          </a:p>
          <a:p>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en-US" altLang="zh-CN" b="1" smtClean="0"/>
              <a:t>5.2.1</a:t>
            </a:r>
            <a:r>
              <a:rPr lang="zh-CN" altLang="zh-CN" b="1" smtClean="0"/>
              <a:t>数据的基本操作</a:t>
            </a:r>
            <a:br>
              <a:rPr lang="zh-CN" altLang="zh-CN" b="1" smtClean="0"/>
            </a:br>
            <a:endParaRPr lang="zh-CN" altLang="en-US" smtClean="0"/>
          </a:p>
        </p:txBody>
      </p:sp>
      <p:sp>
        <p:nvSpPr>
          <p:cNvPr id="37890" name="内容占位符 2"/>
          <p:cNvSpPr>
            <a:spLocks noGrp="1"/>
          </p:cNvSpPr>
          <p:nvPr>
            <p:ph idx="1"/>
          </p:nvPr>
        </p:nvSpPr>
        <p:spPr>
          <a:xfrm>
            <a:off x="677863" y="1323975"/>
            <a:ext cx="8596312" cy="5213350"/>
          </a:xfrm>
        </p:spPr>
        <p:txBody>
          <a:bodyPr/>
          <a:lstStyle/>
          <a:p>
            <a:r>
              <a:rPr lang="en-US" altLang="zh-CN" smtClean="0"/>
              <a:t>1.</a:t>
            </a:r>
            <a:r>
              <a:rPr lang="zh-CN" altLang="zh-CN" smtClean="0"/>
              <a:t>数据文件保存</a:t>
            </a:r>
          </a:p>
          <a:p>
            <a:r>
              <a:rPr lang="en-US" altLang="zh-CN" smtClean="0"/>
              <a:t>MATLAB</a:t>
            </a:r>
            <a:r>
              <a:rPr lang="zh-CN" altLang="zh-CN" smtClean="0"/>
              <a:t>支持工作区的保存。用户可以将工作区或工作区中的变量以文件的形式保存，以备在需要时再次导入。保存工作区可以通过菜单进行，也可以通过命令窗口进行。</a:t>
            </a:r>
          </a:p>
          <a:p>
            <a:r>
              <a:rPr lang="en-US" altLang="zh-CN" smtClean="0"/>
              <a:t>(1) </a:t>
            </a:r>
            <a:r>
              <a:rPr lang="zh-CN" altLang="zh-CN" smtClean="0"/>
              <a:t>保存整个工作区</a:t>
            </a:r>
          </a:p>
          <a:p>
            <a:r>
              <a:rPr lang="zh-CN" altLang="zh-CN" smtClean="0"/>
              <a:t>选择</a:t>
            </a:r>
            <a:r>
              <a:rPr lang="en-US" altLang="zh-CN" smtClean="0"/>
              <a:t>File</a:t>
            </a:r>
            <a:r>
              <a:rPr lang="zh-CN" altLang="zh-CN" smtClean="0"/>
              <a:t>菜单中的</a:t>
            </a:r>
            <a:r>
              <a:rPr lang="en-US" altLang="zh-CN" smtClean="0"/>
              <a:t>Save Workspace As</a:t>
            </a:r>
            <a:r>
              <a:rPr lang="zh-CN" altLang="zh-CN" smtClean="0"/>
              <a:t>…命令，或者单击工作区浏览器工具栏中的</a:t>
            </a:r>
            <a:r>
              <a:rPr lang="en-US" altLang="zh-CN" smtClean="0"/>
              <a:t>Save</a:t>
            </a:r>
            <a:r>
              <a:rPr lang="zh-CN" altLang="zh-CN" smtClean="0"/>
              <a:t>，可以将工作区中的变量保存为</a:t>
            </a:r>
            <a:r>
              <a:rPr lang="en-US" altLang="zh-CN" smtClean="0"/>
              <a:t>MAT</a:t>
            </a:r>
            <a:r>
              <a:rPr lang="zh-CN" altLang="zh-CN" smtClean="0"/>
              <a:t>文件。</a:t>
            </a:r>
          </a:p>
          <a:p>
            <a:r>
              <a:rPr lang="en-US" altLang="zh-CN" smtClean="0"/>
              <a:t>(2)</a:t>
            </a:r>
            <a:r>
              <a:rPr lang="zh-CN" altLang="zh-CN" smtClean="0"/>
              <a:t>保存工作区中的变量</a:t>
            </a:r>
          </a:p>
          <a:p>
            <a:r>
              <a:rPr lang="zh-CN" altLang="zh-CN" smtClean="0"/>
              <a:t>在工作区浏览器中，右击需要保存的变量名，选择</a:t>
            </a:r>
            <a:r>
              <a:rPr lang="en-US" altLang="zh-CN" smtClean="0"/>
              <a:t>Save As</a:t>
            </a:r>
            <a:r>
              <a:rPr lang="zh-CN" altLang="zh-CN" smtClean="0"/>
              <a:t>…，将该变量保存为</a:t>
            </a:r>
            <a:r>
              <a:rPr lang="en-US" altLang="zh-CN" smtClean="0"/>
              <a:t>MAT</a:t>
            </a:r>
            <a:r>
              <a:rPr lang="zh-CN" altLang="zh-CN" smtClean="0"/>
              <a:t>文件。</a:t>
            </a:r>
          </a:p>
          <a:p>
            <a:r>
              <a:rPr lang="en-US" altLang="zh-CN" smtClean="0"/>
              <a:t>(3)</a:t>
            </a:r>
            <a:r>
              <a:rPr lang="zh-CN" altLang="zh-CN" smtClean="0"/>
              <a:t>利用</a:t>
            </a:r>
            <a:r>
              <a:rPr lang="en-US" altLang="zh-CN" smtClean="0"/>
              <a:t>save</a:t>
            </a:r>
            <a:r>
              <a:rPr lang="zh-CN" altLang="zh-CN" smtClean="0"/>
              <a:t>命令保存</a:t>
            </a:r>
          </a:p>
          <a:p>
            <a:r>
              <a:rPr lang="zh-CN" altLang="zh-CN" smtClean="0"/>
              <a:t>该命令可以保存工作区，或工作区中任何指定文件。该命令的调用格式如下：</a:t>
            </a:r>
          </a:p>
          <a:p>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677863" y="504825"/>
            <a:ext cx="9891712" cy="5705475"/>
          </a:xfrm>
        </p:spPr>
        <p:txBody>
          <a:bodyPr/>
          <a:lstStyle/>
          <a:p>
            <a:r>
              <a:rPr lang="en-US" altLang="zh-CN" smtClean="0"/>
              <a:t>save('filename')</a:t>
            </a:r>
            <a:r>
              <a:rPr lang="zh-CN" altLang="zh-CN" smtClean="0"/>
              <a:t>：将工作区中的所有变量保存为文件，文件名由</a:t>
            </a:r>
            <a:r>
              <a:rPr lang="en-US" altLang="zh-CN" smtClean="0"/>
              <a:t>filename</a:t>
            </a:r>
            <a:r>
              <a:rPr lang="zh-CN" altLang="zh-CN" smtClean="0"/>
              <a:t>指定。如果</a:t>
            </a:r>
            <a:r>
              <a:rPr lang="en-US" altLang="zh-CN" smtClean="0"/>
              <a:t>filename</a:t>
            </a:r>
            <a:r>
              <a:rPr lang="zh-CN" altLang="zh-CN" smtClean="0"/>
              <a:t>中包含路径，则将文件保存在相应目录下，否则默认路径为当前路径。</a:t>
            </a:r>
          </a:p>
          <a:p>
            <a:r>
              <a:rPr lang="en-US" altLang="zh-CN" smtClean="0"/>
              <a:t>save('filename', 'var1', 'var2', ...)</a:t>
            </a:r>
            <a:r>
              <a:rPr lang="zh-CN" altLang="zh-CN" smtClean="0"/>
              <a:t>：保存指定的变量在</a:t>
            </a:r>
            <a:r>
              <a:rPr lang="en-US" altLang="zh-CN" smtClean="0"/>
              <a:t> filename </a:t>
            </a:r>
            <a:r>
              <a:rPr lang="zh-CN" altLang="zh-CN" smtClean="0"/>
              <a:t>指定的文件中。</a:t>
            </a:r>
          </a:p>
          <a:p>
            <a:r>
              <a:rPr lang="en-US" altLang="zh-CN" smtClean="0"/>
              <a:t>save('filename', '-struct', 's')</a:t>
            </a:r>
            <a:r>
              <a:rPr lang="zh-CN" altLang="zh-CN" smtClean="0"/>
              <a:t>：保存结构体</a:t>
            </a:r>
            <a:r>
              <a:rPr lang="en-US" altLang="zh-CN" smtClean="0"/>
              <a:t>s</a:t>
            </a:r>
            <a:r>
              <a:rPr lang="zh-CN" altLang="zh-CN" smtClean="0"/>
              <a:t>中全部域作为单独的变量。</a:t>
            </a:r>
          </a:p>
          <a:p>
            <a:r>
              <a:rPr lang="en-US" altLang="zh-CN" smtClean="0"/>
              <a:t>save('filename', '-struct', 's', 'f1', 'f2', ...)</a:t>
            </a:r>
            <a:r>
              <a:rPr lang="zh-CN" altLang="zh-CN" smtClean="0"/>
              <a:t>：保存结构体</a:t>
            </a:r>
            <a:r>
              <a:rPr lang="en-US" altLang="zh-CN" smtClean="0"/>
              <a:t>s</a:t>
            </a:r>
            <a:r>
              <a:rPr lang="zh-CN" altLang="zh-CN" smtClean="0"/>
              <a:t>中的指定变量。</a:t>
            </a:r>
          </a:p>
          <a:p>
            <a:r>
              <a:rPr lang="en-US" altLang="zh-CN" smtClean="0"/>
              <a:t>save('-regexp', expr1, expr2, ...)</a:t>
            </a:r>
            <a:r>
              <a:rPr lang="zh-CN" altLang="zh-CN" smtClean="0"/>
              <a:t>：通过正则表达式指定待保存的变量需满足的条件。</a:t>
            </a:r>
          </a:p>
          <a:p>
            <a:r>
              <a:rPr lang="en-US" altLang="zh-CN" smtClean="0"/>
              <a:t>save('..., 'format')</a:t>
            </a:r>
            <a:r>
              <a:rPr lang="zh-CN" altLang="zh-CN" smtClean="0"/>
              <a:t>，指定保存文件的格式，格式可以为</a:t>
            </a:r>
            <a:r>
              <a:rPr lang="en-US" altLang="zh-CN" smtClean="0"/>
              <a:t>MAT</a:t>
            </a:r>
            <a:r>
              <a:rPr lang="zh-CN" altLang="zh-CN" smtClean="0"/>
              <a:t>文件、</a:t>
            </a:r>
            <a:r>
              <a:rPr lang="en-US" altLang="zh-CN" smtClean="0"/>
              <a:t>ASCII</a:t>
            </a:r>
            <a:r>
              <a:rPr lang="zh-CN" altLang="zh-CN" smtClean="0"/>
              <a:t>文件等。</a:t>
            </a:r>
          </a:p>
          <a:p>
            <a:r>
              <a:rPr lang="en-US" altLang="zh-CN" smtClean="0"/>
              <a:t>2</a:t>
            </a:r>
            <a:r>
              <a:rPr lang="zh-CN" altLang="zh-CN" smtClean="0"/>
              <a:t>．数据文件的导入</a:t>
            </a:r>
          </a:p>
          <a:p>
            <a:r>
              <a:rPr lang="en-US" altLang="zh-CN" smtClean="0"/>
              <a:t>MATLAB</a:t>
            </a:r>
            <a:r>
              <a:rPr lang="zh-CN" altLang="zh-CN" smtClean="0"/>
              <a:t>中导入数据通常由函数</a:t>
            </a:r>
            <a:r>
              <a:rPr lang="en-US" altLang="zh-CN" smtClean="0"/>
              <a:t>load</a:t>
            </a:r>
            <a:r>
              <a:rPr lang="zh-CN" altLang="zh-CN" smtClean="0"/>
              <a:t>实现，该函数的用法如下：</a:t>
            </a:r>
          </a:p>
          <a:p>
            <a:r>
              <a:rPr lang="en-US" altLang="zh-CN" smtClean="0"/>
              <a:t>load</a:t>
            </a:r>
            <a:r>
              <a:rPr lang="zh-CN" altLang="zh-CN" smtClean="0"/>
              <a:t>：如果</a:t>
            </a:r>
            <a:r>
              <a:rPr lang="en-US" altLang="zh-CN" smtClean="0"/>
              <a:t>matlab.mat</a:t>
            </a:r>
            <a:r>
              <a:rPr lang="zh-CN" altLang="zh-CN" smtClean="0"/>
              <a:t>文件存在，导入</a:t>
            </a:r>
            <a:r>
              <a:rPr lang="en-US" altLang="zh-CN" smtClean="0"/>
              <a:t>matlab.mat</a:t>
            </a:r>
            <a:r>
              <a:rPr lang="zh-CN" altLang="zh-CN" smtClean="0"/>
              <a:t>中的所有变量，如果不存在，则返回</a:t>
            </a:r>
            <a:r>
              <a:rPr lang="en-US" altLang="zh-CN" smtClean="0"/>
              <a:t>error</a:t>
            </a:r>
            <a:r>
              <a:rPr lang="zh-CN" altLang="zh-CN" smtClean="0"/>
              <a:t>。</a:t>
            </a:r>
          </a:p>
          <a:p>
            <a:r>
              <a:rPr lang="en-US" altLang="zh-CN" smtClean="0"/>
              <a:t>load filename</a:t>
            </a:r>
            <a:r>
              <a:rPr lang="zh-CN" altLang="zh-CN" smtClean="0"/>
              <a:t>：将</a:t>
            </a:r>
            <a:r>
              <a:rPr lang="en-US" altLang="zh-CN" smtClean="0"/>
              <a:t>filename</a:t>
            </a:r>
            <a:r>
              <a:rPr lang="zh-CN" altLang="zh-CN" smtClean="0"/>
              <a:t>中的全部变量导入到工作区中。</a:t>
            </a:r>
          </a:p>
          <a:p>
            <a:r>
              <a:rPr lang="en-US" altLang="zh-CN" smtClean="0"/>
              <a:t>load filename X Y Z ...</a:t>
            </a:r>
            <a:r>
              <a:rPr lang="zh-CN" altLang="zh-CN" smtClean="0"/>
              <a:t>：将</a:t>
            </a:r>
            <a:r>
              <a:rPr lang="en-US" altLang="zh-CN" smtClean="0"/>
              <a:t>filename</a:t>
            </a:r>
            <a:r>
              <a:rPr lang="zh-CN" altLang="zh-CN" smtClean="0"/>
              <a:t>中的变量</a:t>
            </a:r>
            <a:r>
              <a:rPr lang="en-US" altLang="zh-CN" smtClean="0"/>
              <a:t>X</a:t>
            </a:r>
            <a:r>
              <a:rPr lang="zh-CN" altLang="zh-CN" smtClean="0"/>
              <a:t>、</a:t>
            </a:r>
            <a:r>
              <a:rPr lang="en-US" altLang="zh-CN" smtClean="0"/>
              <a:t>Y</a:t>
            </a:r>
            <a:r>
              <a:rPr lang="zh-CN" altLang="zh-CN" smtClean="0"/>
              <a:t>、</a:t>
            </a:r>
            <a:r>
              <a:rPr lang="en-US" altLang="zh-CN" smtClean="0"/>
              <a:t>Z</a:t>
            </a:r>
            <a:r>
              <a:rPr lang="zh-CN" altLang="zh-CN" smtClean="0"/>
              <a:t>等导入到工作区中，如果是</a:t>
            </a:r>
            <a:r>
              <a:rPr lang="en-US" altLang="zh-CN" smtClean="0"/>
              <a:t>MAT</a:t>
            </a:r>
            <a:r>
              <a:rPr lang="zh-CN" altLang="zh-CN" smtClean="0"/>
              <a:t>文件，在指定变量时可以使用通配符“</a:t>
            </a:r>
            <a:r>
              <a:rPr lang="en-US" altLang="zh-CN" smtClean="0"/>
              <a:t>*</a:t>
            </a:r>
            <a:r>
              <a:rPr lang="zh-CN" altLang="zh-CN" smtClean="0"/>
              <a:t>”。</a:t>
            </a:r>
          </a:p>
          <a:p>
            <a:r>
              <a:rPr lang="en-US" altLang="zh-CN" smtClean="0"/>
              <a:t>load filename -regexp expr1 expr2 ...</a:t>
            </a:r>
            <a:r>
              <a:rPr lang="zh-CN" altLang="zh-CN" smtClean="0"/>
              <a:t>：通过正则表达式指定需要导入的变量。</a:t>
            </a:r>
          </a:p>
          <a:p>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2"/>
          <p:cNvSpPr>
            <a:spLocks noGrp="1"/>
          </p:cNvSpPr>
          <p:nvPr>
            <p:ph idx="1"/>
          </p:nvPr>
        </p:nvSpPr>
        <p:spPr>
          <a:xfrm>
            <a:off x="677863" y="573088"/>
            <a:ext cx="8596312" cy="5468937"/>
          </a:xfrm>
        </p:spPr>
        <p:txBody>
          <a:bodyPr/>
          <a:lstStyle/>
          <a:p>
            <a:r>
              <a:rPr lang="zh-CN" altLang="zh-CN" smtClean="0"/>
              <a:t>前面步骤已经提到，</a:t>
            </a:r>
            <a:r>
              <a:rPr lang="en-US" altLang="zh-CN" smtClean="0"/>
              <a:t>fgetl. m</a:t>
            </a:r>
            <a:r>
              <a:rPr lang="zh-CN" altLang="zh-CN" smtClean="0"/>
              <a:t>并不在命令搜索路径上，但是该命令并没有返回错误信息，而是返回了正整数的信息，表示已经打开该文件。这是因为当以只写方式打开文件时，如果命令没有搜索到对应的文件，则会自动创建该文件。因此，当用户使用该命令后，系统会在搜索路径</a:t>
            </a:r>
            <a:r>
              <a:rPr lang="en-US" altLang="zh-CN" smtClean="0"/>
              <a:t>\MATLAB\work</a:t>
            </a:r>
            <a:r>
              <a:rPr lang="zh-CN" altLang="zh-CN" smtClean="0"/>
              <a:t>上创建一个空白的</a:t>
            </a:r>
            <a:r>
              <a:rPr lang="en-US" altLang="zh-CN" smtClean="0"/>
              <a:t>M</a:t>
            </a:r>
            <a:r>
              <a:rPr lang="zh-CN" altLang="zh-CN" smtClean="0"/>
              <a:t>文件，该文件名称为</a:t>
            </a:r>
            <a:r>
              <a:rPr lang="en-US" altLang="zh-CN" smtClean="0"/>
              <a:t>fgetl</a:t>
            </a:r>
            <a:r>
              <a:rPr lang="zh-CN" altLang="zh-CN" smtClean="0"/>
              <a:t>。</a:t>
            </a:r>
          </a:p>
          <a:p>
            <a:r>
              <a:rPr lang="zh-CN" altLang="zh-CN" smtClean="0"/>
              <a:t>这些例子基本演示了</a:t>
            </a:r>
            <a:r>
              <a:rPr lang="en-US" altLang="zh-CN" smtClean="0"/>
              <a:t>MATLAB</a:t>
            </a:r>
            <a:r>
              <a:rPr lang="zh-CN" altLang="zh-CN" smtClean="0"/>
              <a:t>中</a:t>
            </a:r>
            <a:r>
              <a:rPr lang="en-US" altLang="zh-CN" smtClean="0"/>
              <a:t>fopen</a:t>
            </a:r>
            <a:r>
              <a:rPr lang="zh-CN" altLang="zh-CN" smtClean="0"/>
              <a:t>命令的使用方法，其对应的完整调用格式如下</a:t>
            </a:r>
            <a:r>
              <a:rPr lang="en-US" altLang="zh-CN" smtClean="0"/>
              <a:t>:</a:t>
            </a:r>
            <a:endParaRPr lang="zh-CN" altLang="zh-CN" smtClean="0"/>
          </a:p>
          <a:p>
            <a:r>
              <a:rPr lang="fr-FR" altLang="zh-CN" smtClean="0"/>
              <a:t>[fid,message]=fopen(filename, mode)</a:t>
            </a:r>
            <a:endParaRPr lang="zh-CN" altLang="zh-CN" smtClean="0"/>
          </a:p>
          <a:p>
            <a:r>
              <a:rPr lang="en-US" altLang="zh-CN" smtClean="0"/>
              <a:t>[fid,message]=fopen(filename, mode, machineformat)</a:t>
            </a:r>
            <a:endParaRPr lang="zh-CN" altLang="zh-CN" smtClean="0"/>
          </a:p>
          <a:p>
            <a:r>
              <a:rPr lang="zh-CN" altLang="zh-CN" smtClean="0"/>
              <a:t>在以上命令中，</a:t>
            </a:r>
            <a:r>
              <a:rPr lang="en-US" altLang="zh-CN" smtClean="0"/>
              <a:t>filename</a:t>
            </a:r>
            <a:r>
              <a:rPr lang="zh-CN" altLang="zh-CN" smtClean="0"/>
              <a:t>表示的是打开文件的名称</a:t>
            </a:r>
            <a:r>
              <a:rPr lang="en-US" altLang="zh-CN" smtClean="0"/>
              <a:t>,mode</a:t>
            </a:r>
            <a:r>
              <a:rPr lang="zh-CN" altLang="zh-CN" smtClean="0"/>
              <a:t>表示打开文件的方式，其具体的类型包括</a:t>
            </a:r>
            <a:r>
              <a:rPr lang="en-US" altLang="zh-CN" smtClean="0"/>
              <a:t>:</a:t>
            </a:r>
            <a:endParaRPr lang="zh-CN" altLang="zh-CN" smtClean="0"/>
          </a:p>
          <a:p>
            <a:r>
              <a:rPr lang="en-US" altLang="zh-CN" smtClean="0"/>
              <a:t>“r”:</a:t>
            </a:r>
            <a:r>
              <a:rPr lang="zh-CN" altLang="zh-CN" smtClean="0"/>
              <a:t>以只读方式打开文件</a:t>
            </a:r>
            <a:r>
              <a:rPr lang="en-US" altLang="zh-CN" smtClean="0"/>
              <a:t>;</a:t>
            </a:r>
            <a:endParaRPr lang="zh-CN" altLang="zh-CN" smtClean="0"/>
          </a:p>
          <a:p>
            <a:r>
              <a:rPr lang="en-US" altLang="zh-CN" smtClean="0"/>
              <a:t>“w”:</a:t>
            </a:r>
            <a:r>
              <a:rPr lang="zh-CN" altLang="zh-CN" smtClean="0"/>
              <a:t>以只写方式打开文件，并覆盖原来的内容</a:t>
            </a:r>
            <a:r>
              <a:rPr lang="en-US" altLang="zh-CN" smtClean="0"/>
              <a:t>;</a:t>
            </a:r>
            <a:endParaRPr lang="zh-CN" altLang="zh-CN" smtClean="0"/>
          </a:p>
          <a:p>
            <a:r>
              <a:rPr lang="en-US" altLang="zh-CN" smtClean="0"/>
              <a:t>“a”:</a:t>
            </a:r>
            <a:r>
              <a:rPr lang="zh-CN" altLang="zh-CN" smtClean="0"/>
              <a:t>增补文件，在文件尾部增加数据；</a:t>
            </a:r>
          </a:p>
          <a:p>
            <a:r>
              <a:rPr lang="zh-CN" altLang="zh-CN" smtClean="0"/>
              <a:t>“</a:t>
            </a:r>
            <a:r>
              <a:rPr lang="en-US" altLang="zh-CN" smtClean="0"/>
              <a:t>r+</a:t>
            </a:r>
            <a:r>
              <a:rPr lang="zh-CN" altLang="zh-CN" smtClean="0"/>
              <a:t>”</a:t>
            </a:r>
            <a:r>
              <a:rPr lang="en-US" altLang="zh-CN" smtClean="0"/>
              <a:t>:</a:t>
            </a:r>
            <a:r>
              <a:rPr lang="zh-CN" altLang="zh-CN" smtClean="0"/>
              <a:t>读写文件</a:t>
            </a:r>
            <a:r>
              <a:rPr lang="en-US" altLang="zh-CN" smtClean="0"/>
              <a:t>;</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内容占位符 2"/>
          <p:cNvSpPr>
            <a:spLocks noGrp="1"/>
          </p:cNvSpPr>
          <p:nvPr>
            <p:ph idx="1"/>
          </p:nvPr>
        </p:nvSpPr>
        <p:spPr>
          <a:xfrm>
            <a:off x="677863" y="614363"/>
            <a:ext cx="8596312" cy="5427662"/>
          </a:xfrm>
        </p:spPr>
        <p:txBody>
          <a:bodyPr/>
          <a:lstStyle/>
          <a:p>
            <a:r>
              <a:rPr lang="zh-CN" altLang="zh-CN" smtClean="0"/>
              <a:t>“</a:t>
            </a:r>
            <a:r>
              <a:rPr lang="en-US" altLang="zh-CN" smtClean="0"/>
              <a:t>w+</a:t>
            </a:r>
            <a:r>
              <a:rPr lang="zh-CN" altLang="zh-CN" smtClean="0"/>
              <a:t>”</a:t>
            </a:r>
            <a:r>
              <a:rPr lang="en-US" altLang="zh-CN" smtClean="0"/>
              <a:t>:</a:t>
            </a:r>
            <a:r>
              <a:rPr lang="zh-CN" altLang="zh-CN" smtClean="0"/>
              <a:t>创建个新文件或者删除已有的文件内容，并进行读写操作</a:t>
            </a:r>
            <a:r>
              <a:rPr lang="en-US" altLang="zh-CN" smtClean="0"/>
              <a:t>;</a:t>
            </a:r>
            <a:endParaRPr lang="zh-CN" altLang="zh-CN" smtClean="0"/>
          </a:p>
          <a:p>
            <a:r>
              <a:rPr lang="en-US" altLang="zh-CN" smtClean="0"/>
              <a:t>“a+”:</a:t>
            </a:r>
            <a:r>
              <a:rPr lang="zh-CN" altLang="zh-CN" smtClean="0"/>
              <a:t>读取和增补文件。</a:t>
            </a:r>
          </a:p>
          <a:p>
            <a:r>
              <a:rPr lang="zh-CN" altLang="zh-CN" smtClean="0"/>
              <a:t>在默认情况下，</a:t>
            </a:r>
            <a:r>
              <a:rPr lang="en-US" altLang="zh-CN" smtClean="0"/>
              <a:t>MATLAB</a:t>
            </a:r>
            <a:r>
              <a:rPr lang="zh-CN" altLang="zh-CN" smtClean="0"/>
              <a:t>会选择使用二进制的方式打开文件，而在该方式下，字符串不会被特殊处理。如果需要用文本形式打开文件，则应在以上</a:t>
            </a:r>
            <a:r>
              <a:rPr lang="en-US" altLang="zh-CN" smtClean="0"/>
              <a:t>mode</a:t>
            </a:r>
            <a:r>
              <a:rPr lang="zh-CN" altLang="zh-CN" smtClean="0"/>
              <a:t>字符串后面添加“</a:t>
            </a:r>
            <a:r>
              <a:rPr lang="en-US" altLang="zh-CN" smtClean="0"/>
              <a:t>t</a:t>
            </a:r>
            <a:r>
              <a:rPr lang="zh-CN" altLang="zh-CN" smtClean="0"/>
              <a:t>”，例如，“</a:t>
            </a:r>
            <a:r>
              <a:rPr lang="en-US" altLang="zh-CN" smtClean="0"/>
              <a:t>rt</a:t>
            </a:r>
            <a:r>
              <a:rPr lang="zh-CN" altLang="zh-CN" smtClean="0"/>
              <a:t>”、“</a:t>
            </a:r>
            <a:r>
              <a:rPr lang="en-US" altLang="zh-CN" smtClean="0"/>
              <a:t>rt+</a:t>
            </a:r>
            <a:r>
              <a:rPr lang="zh-CN" altLang="zh-CN" smtClean="0"/>
              <a:t>”等。</a:t>
            </a:r>
          </a:p>
          <a:p>
            <a:r>
              <a:rPr lang="zh-CN" altLang="zh-CN" smtClean="0"/>
              <a:t>在两种</a:t>
            </a:r>
            <a:r>
              <a:rPr lang="en-US" altLang="zh-CN" smtClean="0"/>
              <a:t>fopen</a:t>
            </a:r>
            <a:r>
              <a:rPr lang="zh-CN" altLang="zh-CN" smtClean="0"/>
              <a:t>命令格式中，</a:t>
            </a:r>
            <a:r>
              <a:rPr lang="en-US" altLang="zh-CN" smtClean="0"/>
              <a:t>fid</a:t>
            </a:r>
            <a:r>
              <a:rPr lang="zh-CN" altLang="zh-CN" smtClean="0"/>
              <a:t>是一个非负整数，一般被称为文件标识，在</a:t>
            </a:r>
            <a:r>
              <a:rPr lang="en-US" altLang="zh-CN" smtClean="0"/>
              <a:t>MATLAB</a:t>
            </a:r>
            <a:r>
              <a:rPr lang="zh-CN" altLang="zh-CN" smtClean="0"/>
              <a:t>中</a:t>
            </a:r>
            <a:r>
              <a:rPr lang="en-US" altLang="zh-CN" smtClean="0"/>
              <a:t>,</a:t>
            </a:r>
            <a:r>
              <a:rPr lang="zh-CN" altLang="zh-CN" smtClean="0"/>
              <a:t>用户对文件的任何操作，都需要通过</a:t>
            </a:r>
            <a:r>
              <a:rPr lang="en-US" altLang="zh-CN" smtClean="0"/>
              <a:t>fid</a:t>
            </a:r>
            <a:r>
              <a:rPr lang="zh-CN" altLang="zh-CN" smtClean="0"/>
              <a:t>参数来传递，</a:t>
            </a:r>
            <a:r>
              <a:rPr lang="en-US" altLang="zh-CN" smtClean="0"/>
              <a:t>MATLAB</a:t>
            </a:r>
            <a:r>
              <a:rPr lang="zh-CN" altLang="zh-CN" smtClean="0"/>
              <a:t>会根据</a:t>
            </a:r>
            <a:r>
              <a:rPr lang="en-US" altLang="zh-CN" smtClean="0"/>
              <a:t>fid</a:t>
            </a:r>
            <a:r>
              <a:rPr lang="zh-CN" altLang="zh-CN" smtClean="0"/>
              <a:t>的数值来标识所有已经打开的文件，然后实现对文件的读、写和关闭等各种操作。如果程序代码得到</a:t>
            </a:r>
            <a:r>
              <a:rPr lang="en-US" altLang="zh-CN" smtClean="0"/>
              <a:t>fid</a:t>
            </a:r>
            <a:r>
              <a:rPr lang="zh-CN" altLang="zh-CN" smtClean="0"/>
              <a:t>的数值是</a:t>
            </a:r>
            <a:r>
              <a:rPr lang="en-US" altLang="zh-CN" smtClean="0"/>
              <a:t>-1</a:t>
            </a:r>
            <a:r>
              <a:rPr lang="zh-CN" altLang="zh-CN" smtClean="0"/>
              <a:t>，则表示</a:t>
            </a:r>
            <a:r>
              <a:rPr lang="en-US" altLang="zh-CN" smtClean="0"/>
              <a:t>fopen</a:t>
            </a:r>
            <a:r>
              <a:rPr lang="zh-CN" altLang="zh-CN" smtClean="0"/>
              <a:t>不能打开对应的文件，可能是因为该文件本身不存在，用户却以读写的方式来打开，或者文件存在但是不在搜索路径上。</a:t>
            </a:r>
          </a:p>
          <a:p>
            <a:r>
              <a:rPr lang="zh-CN" altLang="zh-CN" smtClean="0"/>
              <a:t>还要需要注意的是</a:t>
            </a:r>
            <a:r>
              <a:rPr lang="en-US" altLang="zh-CN" smtClean="0"/>
              <a:t>open('filename.mat')</a:t>
            </a:r>
            <a:r>
              <a:rPr lang="zh-CN" altLang="zh-CN" smtClean="0"/>
              <a:t>和</a:t>
            </a:r>
            <a:r>
              <a:rPr lang="en-US" altLang="zh-CN" smtClean="0"/>
              <a:t>load('filename.mat')</a:t>
            </a:r>
            <a:r>
              <a:rPr lang="zh-CN" altLang="zh-CN" smtClean="0"/>
              <a:t>的不同，前者将</a:t>
            </a:r>
            <a:r>
              <a:rPr lang="en-US" altLang="zh-CN" smtClean="0"/>
              <a:t>filename.mat</a:t>
            </a:r>
            <a:r>
              <a:rPr lang="zh-CN" altLang="zh-CN" smtClean="0"/>
              <a:t>以结构体的方式打开在工作区中，后者将文件中的变量导入到工作区中，如果需要访问其中的内容，需要以不同的格式进行。</a:t>
            </a:r>
          </a:p>
          <a:p>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677863" y="436563"/>
            <a:ext cx="8596312" cy="6421437"/>
          </a:xfrm>
        </p:spPr>
        <p:txBody>
          <a:bodyPr/>
          <a:lstStyle/>
          <a:p>
            <a:r>
              <a:rPr lang="en-US" altLang="zh-CN" smtClean="0"/>
              <a:t>4.</a:t>
            </a:r>
            <a:r>
              <a:rPr lang="zh-CN" altLang="zh-CN" smtClean="0"/>
              <a:t>数据文件的关闭</a:t>
            </a:r>
          </a:p>
          <a:p>
            <a:r>
              <a:rPr lang="zh-CN" altLang="zh-CN" smtClean="0"/>
              <a:t>在打开文件后，如果完成了对应的读写工作，应该关闭文件，否则打开的文件就会过多，造成系统资源的浪费。在本小节中将以一个简单的实例来说明如何在</a:t>
            </a:r>
            <a:r>
              <a:rPr lang="en-US" altLang="zh-CN" smtClean="0"/>
              <a:t>MATLAB</a:t>
            </a:r>
            <a:r>
              <a:rPr lang="zh-CN" altLang="zh-CN" smtClean="0"/>
              <a:t>中关闭对应的文件。</a:t>
            </a:r>
          </a:p>
          <a:p>
            <a:r>
              <a:rPr lang="zh-CN" altLang="zh-CN" smtClean="0"/>
              <a:t>【例</a:t>
            </a:r>
            <a:r>
              <a:rPr lang="en-US" altLang="zh-CN" smtClean="0"/>
              <a:t>5-9</a:t>
            </a:r>
            <a:r>
              <a:rPr lang="zh-CN" altLang="zh-CN" smtClean="0"/>
              <a:t>】在</a:t>
            </a:r>
            <a:r>
              <a:rPr lang="en-US" altLang="zh-CN" smtClean="0"/>
              <a:t>MATLAB</a:t>
            </a:r>
            <a:r>
              <a:rPr lang="zh-CN" altLang="zh-CN" smtClean="0"/>
              <a:t>中关闭对应的磁盘文件。</a:t>
            </a:r>
          </a:p>
          <a:p>
            <a:r>
              <a:rPr lang="zh-CN" altLang="zh-CN" smtClean="0"/>
              <a:t>创建文件</a:t>
            </a:r>
            <a:r>
              <a:rPr lang="en-US" altLang="zh-CN" smtClean="0"/>
              <a:t>fgetl.m,</a:t>
            </a:r>
            <a:r>
              <a:rPr lang="zh-CN" altLang="zh-CN" smtClean="0"/>
              <a:t>然后删除该文件。在</a:t>
            </a:r>
            <a:r>
              <a:rPr lang="en-US" altLang="zh-CN" smtClean="0"/>
              <a:t>MATLAB</a:t>
            </a:r>
            <a:r>
              <a:rPr lang="zh-CN" altLang="zh-CN" smtClean="0"/>
              <a:t>的命令窗口中输入以下代码</a:t>
            </a:r>
            <a:r>
              <a:rPr lang="en-US" altLang="zh-CN" smtClean="0"/>
              <a:t>:</a:t>
            </a:r>
            <a:endParaRPr lang="zh-CN" altLang="zh-CN" smtClean="0"/>
          </a:p>
          <a:p>
            <a:r>
              <a:rPr lang="zh-CN" altLang="zh-CN" smtClean="0"/>
              <a:t>    &gt;&gt; [fid,message] = fopen('fget1.m','w')</a:t>
            </a:r>
          </a:p>
          <a:p>
            <a:r>
              <a:rPr lang="zh-CN" altLang="zh-CN" smtClean="0"/>
              <a:t>    &gt;&gt; delete fgetl.m</a:t>
            </a:r>
          </a:p>
          <a:p>
            <a:r>
              <a:rPr lang="zh-CN" altLang="zh-CN" smtClean="0"/>
              <a:t>查看程序代码的结果。以上程序代码可以得到如下结果</a:t>
            </a:r>
            <a:r>
              <a:rPr lang="en-US" altLang="zh-CN" smtClean="0"/>
              <a:t>:</a:t>
            </a:r>
            <a:endParaRPr lang="zh-CN" altLang="zh-CN" smtClean="0"/>
          </a:p>
          <a:p>
            <a:r>
              <a:rPr lang="zh-CN" altLang="zh-CN" smtClean="0"/>
              <a:t>	    Warning: File not found or permission denied</a:t>
            </a:r>
          </a:p>
          <a:p>
            <a:r>
              <a:rPr lang="zh-CN" altLang="zh-CN" smtClean="0"/>
              <a:t>以上结果表明，当用户使用</a:t>
            </a:r>
            <a:r>
              <a:rPr lang="en-US" altLang="zh-CN" smtClean="0"/>
              <a:t>fopen</a:t>
            </a:r>
            <a:r>
              <a:rPr lang="zh-CN" altLang="zh-CN" smtClean="0"/>
              <a:t>命令创建了对应的空白文件</a:t>
            </a:r>
            <a:r>
              <a:rPr lang="en-US" altLang="zh-CN" smtClean="0"/>
              <a:t>fgetl.m</a:t>
            </a:r>
            <a:r>
              <a:rPr lang="zh-CN" altLang="zh-CN" smtClean="0"/>
              <a:t>，并打开对应的文件后，如果在关闭该文件前，直接使用删除文件，系统会提示用户删除命令被拒绝。</a:t>
            </a:r>
          </a:p>
          <a:p>
            <a:r>
              <a:rPr lang="zh-CN" altLang="zh-CN" smtClean="0"/>
              <a:t>首先关闭文件。然后删除该文件。在</a:t>
            </a:r>
            <a:r>
              <a:rPr lang="en-US" altLang="zh-CN" smtClean="0"/>
              <a:t>MATLAB</a:t>
            </a:r>
            <a:r>
              <a:rPr lang="zh-CN" altLang="zh-CN" smtClean="0"/>
              <a:t>的命令窗口中输人以下代码</a:t>
            </a:r>
            <a:r>
              <a:rPr lang="en-US" altLang="zh-CN" smtClean="0"/>
              <a:t>:</a:t>
            </a:r>
            <a:endParaRPr lang="zh-CN" altLang="zh-CN" smtClean="0"/>
          </a:p>
          <a:p>
            <a:r>
              <a:rPr lang="zh-CN" altLang="zh-CN" smtClean="0"/>
              <a:t>    &gt;&gt; status = fclose(fid);</a:t>
            </a:r>
          </a:p>
          <a:p>
            <a:r>
              <a:rPr lang="zh-CN" altLang="zh-CN" smtClean="0"/>
              <a:t>    &gt;&gt; delete fgetl.m;</a:t>
            </a:r>
          </a:p>
          <a:p>
            <a:r>
              <a:rPr lang="zh-CN" altLang="zh-CN" smtClean="0"/>
              <a:t>    &gt;&gt; [fid,message] = fopen('fget1.m','r+');</a:t>
            </a:r>
          </a:p>
          <a:p>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p:cNvSpPr>
          <p:nvPr>
            <p:ph idx="1"/>
          </p:nvPr>
        </p:nvSpPr>
        <p:spPr>
          <a:xfrm>
            <a:off x="677863" y="600075"/>
            <a:ext cx="8596312" cy="5441950"/>
          </a:xfrm>
        </p:spPr>
        <p:txBody>
          <a:bodyPr/>
          <a:lstStyle/>
          <a:p>
            <a:r>
              <a:rPr lang="zh-CN" altLang="zh-CN" smtClean="0"/>
              <a:t>查看程序代码的结果。当用户输入以上程序代码后，得到的结果如下：</a:t>
            </a:r>
          </a:p>
          <a:p>
            <a:r>
              <a:rPr lang="zh-CN" altLang="zh-CN" smtClean="0"/>
              <a:t>fid =</a:t>
            </a:r>
          </a:p>
          <a:p>
            <a:r>
              <a:rPr lang="zh-CN" altLang="zh-CN" smtClean="0"/>
              <a:t>     -1</a:t>
            </a:r>
          </a:p>
          <a:p>
            <a:r>
              <a:rPr lang="zh-CN" altLang="zh-CN" smtClean="0"/>
              <a:t>message =</a:t>
            </a:r>
          </a:p>
          <a:p>
            <a:r>
              <a:rPr lang="zh-CN" altLang="zh-CN" smtClean="0"/>
              <a:t>		No such file or directory</a:t>
            </a:r>
          </a:p>
          <a:p>
            <a:r>
              <a:rPr lang="zh-CN" altLang="zh-CN" smtClean="0"/>
              <a:t>从以上结果可以看出，当用户首先关闭对应的文件后，删除创建的文件，然后再次打开对应的文件，返回的信息是无法找到文件，表明已经删除了该文件。</a:t>
            </a:r>
          </a:p>
          <a:p>
            <a:r>
              <a:rPr lang="zh-CN" altLang="zh-CN" smtClean="0"/>
              <a:t>以上例子已经演示了如何在</a:t>
            </a:r>
            <a:r>
              <a:rPr lang="en-US" altLang="zh-CN" smtClean="0"/>
              <a:t>MATLAB</a:t>
            </a:r>
            <a:r>
              <a:rPr lang="zh-CN" altLang="zh-CN" smtClean="0"/>
              <a:t>中关闭文件，在</a:t>
            </a:r>
            <a:r>
              <a:rPr lang="en-US" altLang="zh-CN" smtClean="0"/>
              <a:t>MATLAB</a:t>
            </a:r>
            <a:r>
              <a:rPr lang="zh-CN" altLang="zh-CN" smtClean="0"/>
              <a:t>中，可以使用</a:t>
            </a:r>
            <a:r>
              <a:rPr lang="en-US" altLang="zh-CN" smtClean="0"/>
              <a:t>fclose</a:t>
            </a:r>
            <a:r>
              <a:rPr lang="zh-CN" altLang="zh-CN" smtClean="0"/>
              <a:t>命令关闭已经打开的文件，其具体的调用命令如下：</a:t>
            </a:r>
          </a:p>
          <a:p>
            <a:r>
              <a:rPr lang="zh-CN" altLang="zh-CN" smtClean="0"/>
              <a:t>status = fclose(fid)</a:t>
            </a:r>
          </a:p>
          <a:p>
            <a:r>
              <a:rPr lang="zh-CN" altLang="zh-CN" smtClean="0"/>
              <a:t>status = fclose(‘all’)</a:t>
            </a:r>
          </a:p>
          <a:p>
            <a:r>
              <a:rPr lang="zh-CN" altLang="zh-CN" smtClean="0"/>
              <a:t>在以上命令中，</a:t>
            </a:r>
            <a:r>
              <a:rPr lang="en-US" altLang="zh-CN" smtClean="0"/>
              <a:t>fid</a:t>
            </a:r>
            <a:r>
              <a:rPr lang="zh-CN" altLang="zh-CN" smtClean="0"/>
              <a:t>表示使用</a:t>
            </a:r>
            <a:r>
              <a:rPr lang="en-US" altLang="zh-CN" smtClean="0"/>
              <a:t>fopen</a:t>
            </a:r>
            <a:r>
              <a:rPr lang="zh-CN" altLang="zh-CN" smtClean="0"/>
              <a:t>命令得到的文件标识参数，第二个命令表示使用命令删除所有已经打开的文件。如果使用该命令得到的结果</a:t>
            </a:r>
            <a:r>
              <a:rPr lang="en-US" altLang="zh-CN" smtClean="0"/>
              <a:t>status=0</a:t>
            </a:r>
            <a:r>
              <a:rPr lang="zh-CN" altLang="zh-CN" smtClean="0"/>
              <a:t>，则表示关闭文件的操作成功，否则得到的结果</a:t>
            </a:r>
            <a:r>
              <a:rPr lang="en-US" altLang="zh-CN" smtClean="0"/>
              <a:t>status=-1</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lang="en-US" altLang="zh-CN" b="1" smtClean="0"/>
              <a:t>5.2.2</a:t>
            </a:r>
            <a:r>
              <a:rPr lang="zh-CN" altLang="zh-CN" b="1" smtClean="0"/>
              <a:t>数据文件调用</a:t>
            </a:r>
            <a:br>
              <a:rPr lang="zh-CN" altLang="zh-CN" b="1" smtClean="0"/>
            </a:br>
            <a:endParaRPr lang="zh-CN" altLang="en-US" smtClean="0"/>
          </a:p>
        </p:txBody>
      </p:sp>
      <p:sp>
        <p:nvSpPr>
          <p:cNvPr id="44034" name="内容占位符 2"/>
          <p:cNvSpPr>
            <a:spLocks noGrp="1"/>
          </p:cNvSpPr>
          <p:nvPr>
            <p:ph idx="1"/>
          </p:nvPr>
        </p:nvSpPr>
        <p:spPr>
          <a:xfrm>
            <a:off x="677863" y="1323975"/>
            <a:ext cx="8596312" cy="4718050"/>
          </a:xfrm>
        </p:spPr>
        <p:txBody>
          <a:bodyPr/>
          <a:lstStyle/>
          <a:p>
            <a:r>
              <a:rPr lang="zh-CN" altLang="zh-CN" smtClean="0"/>
              <a:t>在上一节中介绍的函数和命令主要用于读写</a:t>
            </a:r>
            <a:r>
              <a:rPr lang="en-US" altLang="zh-CN" smtClean="0"/>
              <a:t>mat</a:t>
            </a:r>
            <a:r>
              <a:rPr lang="zh-CN" altLang="zh-CN" smtClean="0"/>
              <a:t>文件，而在应用中，需要读写更多格式的文件，如文本文件、</a:t>
            </a:r>
            <a:r>
              <a:rPr lang="en-US" altLang="zh-CN" smtClean="0"/>
              <a:t>word</a:t>
            </a:r>
            <a:r>
              <a:rPr lang="zh-CN" altLang="zh-CN" smtClean="0"/>
              <a:t>文件、</a:t>
            </a:r>
            <a:r>
              <a:rPr lang="en-US" altLang="zh-CN" smtClean="0"/>
              <a:t>xml</a:t>
            </a:r>
            <a:r>
              <a:rPr lang="zh-CN" altLang="zh-CN" smtClean="0"/>
              <a:t>文件、</a:t>
            </a:r>
            <a:r>
              <a:rPr lang="en-US" altLang="zh-CN" smtClean="0"/>
              <a:t>xls</a:t>
            </a:r>
            <a:r>
              <a:rPr lang="zh-CN" altLang="zh-CN" smtClean="0"/>
              <a:t>文件、图像文件和音视频文件等。本节介绍文本文件</a:t>
            </a:r>
            <a:r>
              <a:rPr lang="en-US" altLang="zh-CN" smtClean="0"/>
              <a:t>(txt)</a:t>
            </a:r>
            <a:r>
              <a:rPr lang="zh-CN" altLang="zh-CN" smtClean="0"/>
              <a:t>的读写。其他文件的读写，用户可以参考</a:t>
            </a:r>
            <a:r>
              <a:rPr lang="en-US" altLang="zh-CN" smtClean="0"/>
              <a:t>MATLAB</a:t>
            </a:r>
            <a:r>
              <a:rPr lang="zh-CN" altLang="zh-CN" smtClean="0"/>
              <a:t>帮助文档。</a:t>
            </a:r>
          </a:p>
          <a:p>
            <a:r>
              <a:rPr lang="en-US" altLang="zh-CN" smtClean="0"/>
              <a:t>MATLAB</a:t>
            </a:r>
            <a:r>
              <a:rPr lang="zh-CN" altLang="zh-CN" smtClean="0"/>
              <a:t>中实现文本文件读写的函数如表</a:t>
            </a:r>
            <a:r>
              <a:rPr lang="en-US" altLang="zh-CN" smtClean="0"/>
              <a:t>5-2</a:t>
            </a:r>
            <a:r>
              <a:rPr lang="zh-CN" altLang="zh-CN" smtClean="0"/>
              <a:t>所示。</a:t>
            </a:r>
            <a:endParaRPr lang="en-US" altLang="zh-CN" smtClean="0"/>
          </a:p>
          <a:p>
            <a:r>
              <a:rPr lang="en-US" altLang="zh-CN" smtClean="0"/>
              <a:t>                                 </a:t>
            </a:r>
            <a:r>
              <a:rPr lang="zh-CN" smtClean="0"/>
              <a:t>表</a:t>
            </a:r>
            <a:r>
              <a:rPr lang="zh-CN" altLang="zh-CN" smtClean="0"/>
              <a:t>5-2</a:t>
            </a:r>
            <a:r>
              <a:rPr lang="zh-CN" smtClean="0"/>
              <a:t>现文本文件读写的函数</a:t>
            </a:r>
            <a:endParaRPr lang="zh-CN" altLang="zh-CN" smtClean="0"/>
          </a:p>
          <a:p>
            <a:endParaRPr lang="zh-CN" altLang="zh-CN" smtClean="0"/>
          </a:p>
          <a:p>
            <a:endParaRPr lang="zh-CN" altLang="en-US" smtClean="0"/>
          </a:p>
        </p:txBody>
      </p:sp>
      <p:graphicFrame>
        <p:nvGraphicFramePr>
          <p:cNvPr id="4" name="表格 3"/>
          <p:cNvGraphicFramePr>
            <a:graphicFrameLocks noGrp="1"/>
          </p:cNvGraphicFramePr>
          <p:nvPr/>
        </p:nvGraphicFramePr>
        <p:xfrm>
          <a:off x="914400" y="3316288"/>
          <a:ext cx="8748713" cy="3325812"/>
        </p:xfrm>
        <a:graphic>
          <a:graphicData uri="http://schemas.openxmlformats.org/drawingml/2006/table">
            <a:tbl>
              <a:tblPr>
                <a:tableStyleId>{5C22544A-7EE6-4342-B048-85BDC9FD1C3A}</a:tableStyleId>
              </a:tblPr>
              <a:tblGrid>
                <a:gridCol w="3598856"/>
                <a:gridCol w="5149359"/>
              </a:tblGrid>
              <a:tr h="277205">
                <a:tc>
                  <a:txBody>
                    <a:bodyPr/>
                    <a:lstStyle/>
                    <a:p>
                      <a:pPr algn="ctr">
                        <a:spcBef>
                          <a:spcPts val="100"/>
                        </a:spcBef>
                        <a:spcAft>
                          <a:spcPts val="100"/>
                        </a:spcAft>
                      </a:pPr>
                      <a:r>
                        <a:rPr lang="zh-CN" sz="1600" kern="1000" dirty="0">
                          <a:effectLst/>
                        </a:rPr>
                        <a:t>函数</a:t>
                      </a:r>
                      <a:endParaRPr lang="zh-CN" sz="16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a:effectLst/>
                        </a:rPr>
                        <a:t>功能</a:t>
                      </a:r>
                      <a:endParaRPr lang="zh-CN" sz="1600" kern="1000">
                        <a:solidFill>
                          <a:srgbClr val="000000"/>
                        </a:solidFill>
                        <a:effectLst/>
                        <a:latin typeface="Times New Roman"/>
                        <a:ea typeface="宋体"/>
                      </a:endParaRPr>
                    </a:p>
                  </a:txBody>
                  <a:tcPr marL="68580" marR="68580" marT="0" marB="0"/>
                </a:tc>
              </a:tr>
              <a:tr h="277205">
                <a:tc>
                  <a:txBody>
                    <a:bodyPr/>
                    <a:lstStyle/>
                    <a:p>
                      <a:pPr algn="ctr">
                        <a:spcBef>
                          <a:spcPts val="100"/>
                        </a:spcBef>
                        <a:spcAft>
                          <a:spcPts val="100"/>
                        </a:spcAft>
                      </a:pPr>
                      <a:r>
                        <a:rPr lang="en-US" sz="1600" kern="1000">
                          <a:effectLst/>
                        </a:rPr>
                        <a:t>csvread</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a:effectLst/>
                        </a:rPr>
                        <a:t>读入以逗号分隔的数据</a:t>
                      </a:r>
                      <a:endParaRPr lang="zh-CN" sz="1600" kern="1000">
                        <a:solidFill>
                          <a:srgbClr val="000000"/>
                        </a:solidFill>
                        <a:effectLst/>
                        <a:latin typeface="Times New Roman"/>
                        <a:ea typeface="宋体"/>
                      </a:endParaRPr>
                    </a:p>
                  </a:txBody>
                  <a:tcPr marL="68580" marR="68580" marT="0" marB="0"/>
                </a:tc>
              </a:tr>
              <a:tr h="554409">
                <a:tc>
                  <a:txBody>
                    <a:bodyPr/>
                    <a:lstStyle/>
                    <a:p>
                      <a:pPr algn="ctr">
                        <a:spcBef>
                          <a:spcPts val="100"/>
                        </a:spcBef>
                        <a:spcAft>
                          <a:spcPts val="100"/>
                        </a:spcAft>
                      </a:pPr>
                      <a:r>
                        <a:rPr lang="en-US" sz="1600" kern="1000">
                          <a:effectLst/>
                        </a:rPr>
                        <a:t>csvwrite</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a:effectLst/>
                        </a:rPr>
                        <a:t>将数据写入文件，数据间以逗号分隔</a:t>
                      </a:r>
                      <a:endParaRPr lang="zh-CN" sz="1600" kern="1000">
                        <a:solidFill>
                          <a:srgbClr val="000000"/>
                        </a:solidFill>
                        <a:effectLst/>
                        <a:latin typeface="Times New Roman"/>
                        <a:ea typeface="宋体"/>
                      </a:endParaRPr>
                    </a:p>
                  </a:txBody>
                  <a:tcPr marL="68580" marR="68580" marT="0" marB="0"/>
                </a:tc>
              </a:tr>
              <a:tr h="554409">
                <a:tc>
                  <a:txBody>
                    <a:bodyPr/>
                    <a:lstStyle/>
                    <a:p>
                      <a:pPr algn="ctr">
                        <a:spcBef>
                          <a:spcPts val="100"/>
                        </a:spcBef>
                        <a:spcAft>
                          <a:spcPts val="100"/>
                        </a:spcAft>
                      </a:pPr>
                      <a:r>
                        <a:rPr lang="en-US" sz="1600" kern="1000">
                          <a:effectLst/>
                        </a:rPr>
                        <a:t>dlmread</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dirty="0">
                          <a:effectLst/>
                        </a:rPr>
                        <a:t>将以</a:t>
                      </a:r>
                      <a:r>
                        <a:rPr lang="en-US" sz="1600" kern="1000" dirty="0">
                          <a:effectLst/>
                        </a:rPr>
                        <a:t> ASCII </a:t>
                      </a:r>
                      <a:r>
                        <a:rPr lang="zh-CN" sz="1600" kern="1000" dirty="0">
                          <a:effectLst/>
                        </a:rPr>
                        <a:t>码分隔的数值数据读入到矩阵中</a:t>
                      </a:r>
                      <a:endParaRPr lang="zh-CN" sz="1600" kern="1000" dirty="0">
                        <a:solidFill>
                          <a:srgbClr val="000000"/>
                        </a:solidFill>
                        <a:effectLst/>
                        <a:latin typeface="Times New Roman"/>
                        <a:ea typeface="宋体"/>
                      </a:endParaRPr>
                    </a:p>
                  </a:txBody>
                  <a:tcPr marL="68580" marR="68580" marT="0" marB="0"/>
                </a:tc>
              </a:tr>
              <a:tr h="554409">
                <a:tc>
                  <a:txBody>
                    <a:bodyPr/>
                    <a:lstStyle/>
                    <a:p>
                      <a:pPr algn="ctr">
                        <a:spcBef>
                          <a:spcPts val="100"/>
                        </a:spcBef>
                        <a:spcAft>
                          <a:spcPts val="100"/>
                        </a:spcAft>
                      </a:pPr>
                      <a:r>
                        <a:rPr lang="en-US" sz="1600" kern="1000">
                          <a:effectLst/>
                        </a:rPr>
                        <a:t>dlmwrite</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a:effectLst/>
                        </a:rPr>
                        <a:t>将矩阵数据写入到文件中，以</a:t>
                      </a:r>
                      <a:r>
                        <a:rPr lang="en-US" sz="1600" kern="1000">
                          <a:effectLst/>
                        </a:rPr>
                        <a:t> ASCII </a:t>
                      </a:r>
                      <a:r>
                        <a:rPr lang="zh-CN" sz="1600" kern="1000">
                          <a:effectLst/>
                        </a:rPr>
                        <a:t>分隔</a:t>
                      </a:r>
                      <a:endParaRPr lang="zh-CN" sz="1600" kern="1000">
                        <a:solidFill>
                          <a:srgbClr val="000000"/>
                        </a:solidFill>
                        <a:effectLst/>
                        <a:latin typeface="Times New Roman"/>
                        <a:ea typeface="宋体"/>
                      </a:endParaRPr>
                    </a:p>
                  </a:txBody>
                  <a:tcPr marL="68580" marR="68580" marT="0" marB="0"/>
                </a:tc>
              </a:tr>
              <a:tr h="554409">
                <a:tc>
                  <a:txBody>
                    <a:bodyPr/>
                    <a:lstStyle/>
                    <a:p>
                      <a:pPr algn="ctr">
                        <a:spcBef>
                          <a:spcPts val="100"/>
                        </a:spcBef>
                        <a:spcAft>
                          <a:spcPts val="100"/>
                        </a:spcAft>
                      </a:pPr>
                      <a:r>
                        <a:rPr lang="en-US" sz="1600" kern="1000">
                          <a:effectLst/>
                        </a:rPr>
                        <a:t>textread</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a:effectLst/>
                        </a:rPr>
                        <a:t>从文本文件中读入数据，将结果分别保存</a:t>
                      </a:r>
                      <a:endParaRPr lang="zh-CN" sz="1600" kern="1000">
                        <a:solidFill>
                          <a:srgbClr val="000000"/>
                        </a:solidFill>
                        <a:effectLst/>
                        <a:latin typeface="Times New Roman"/>
                        <a:ea typeface="宋体"/>
                      </a:endParaRPr>
                    </a:p>
                  </a:txBody>
                  <a:tcPr marL="68580" marR="68580" marT="0" marB="0"/>
                </a:tc>
              </a:tr>
              <a:tr h="554409">
                <a:tc>
                  <a:txBody>
                    <a:bodyPr/>
                    <a:lstStyle/>
                    <a:p>
                      <a:pPr algn="ctr">
                        <a:spcBef>
                          <a:spcPts val="100"/>
                        </a:spcBef>
                        <a:spcAft>
                          <a:spcPts val="100"/>
                        </a:spcAft>
                      </a:pPr>
                      <a:r>
                        <a:rPr lang="en-US" sz="1600" kern="1000" dirty="0" err="1">
                          <a:effectLst/>
                        </a:rPr>
                        <a:t>textscan</a:t>
                      </a:r>
                      <a:endParaRPr lang="zh-CN" sz="16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dirty="0">
                          <a:effectLst/>
                        </a:rPr>
                        <a:t>从文本文件中读入数据，将结果保存为单元数组</a:t>
                      </a:r>
                      <a:endParaRPr lang="zh-CN" sz="1600" kern="1000" dirty="0">
                        <a:solidFill>
                          <a:srgbClr val="000000"/>
                        </a:solidFill>
                        <a:effectLst/>
                        <a:latin typeface="Times New Roman"/>
                        <a:ea typeface="宋体"/>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55638"/>
            <a:ext cx="8596312" cy="5745162"/>
          </a:xfrm>
        </p:spPr>
        <p:txBody>
          <a:bodyPr rtlCol="0">
            <a:normAutofit fontScale="92500"/>
          </a:bodyPr>
          <a:lstStyle/>
          <a:p>
            <a:pPr fontAlgn="auto">
              <a:spcAft>
                <a:spcPts val="0"/>
              </a:spcAft>
              <a:buFont typeface="Wingdings 3" charset="2"/>
              <a:buChar char=""/>
              <a:defRPr/>
            </a:pPr>
            <a:r>
              <a:rPr lang="zh-CN" altLang="zh-CN" dirty="0">
                <a:solidFill>
                  <a:schemeClr val="tx1">
                    <a:lumMod val="75000"/>
                    <a:lumOff val="25000"/>
                  </a:schemeClr>
                </a:solidFill>
              </a:rPr>
              <a:t>下面详细介绍这些函数：</a:t>
            </a:r>
          </a:p>
          <a:p>
            <a:pPr fontAlgn="auto">
              <a:spcAft>
                <a:spcPts val="0"/>
              </a:spcAft>
              <a:buFont typeface="Wingdings 3" charset="2"/>
              <a:buChar char=""/>
              <a:defRPr/>
            </a:pPr>
            <a:r>
              <a:rPr lang="en-US" altLang="zh-CN" dirty="0">
                <a:solidFill>
                  <a:schemeClr val="tx1">
                    <a:lumMod val="75000"/>
                    <a:lumOff val="25000"/>
                  </a:schemeClr>
                </a:solidFill>
              </a:rPr>
              <a:t>1.csvread</a:t>
            </a:r>
            <a:r>
              <a:rPr lang="zh-CN" altLang="zh-CN" dirty="0">
                <a:solidFill>
                  <a:schemeClr val="tx1">
                    <a:lumMod val="75000"/>
                    <a:lumOff val="25000"/>
                  </a:schemeClr>
                </a:solidFill>
              </a:rPr>
              <a:t>、</a:t>
            </a:r>
            <a:r>
              <a:rPr lang="en-US" altLang="zh-CN" dirty="0" err="1">
                <a:solidFill>
                  <a:schemeClr val="tx1">
                    <a:lumMod val="75000"/>
                    <a:lumOff val="25000"/>
                  </a:schemeClr>
                </a:solidFill>
              </a:rPr>
              <a:t>csvwrite</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err="1">
                <a:solidFill>
                  <a:schemeClr val="tx1">
                    <a:lumMod val="75000"/>
                    <a:lumOff val="25000"/>
                  </a:schemeClr>
                </a:solidFill>
              </a:rPr>
              <a:t>csvread</a:t>
            </a:r>
            <a:r>
              <a:rPr lang="zh-CN" altLang="zh-CN" dirty="0">
                <a:solidFill>
                  <a:schemeClr val="tx1">
                    <a:lumMod val="75000"/>
                    <a:lumOff val="25000"/>
                  </a:schemeClr>
                </a:solidFill>
              </a:rPr>
              <a:t>函数的调用格式如下：</a:t>
            </a:r>
          </a:p>
          <a:p>
            <a:pPr fontAlgn="auto">
              <a:spcAft>
                <a:spcPts val="0"/>
              </a:spcAft>
              <a:buFont typeface="Wingdings 3" charset="2"/>
              <a:buChar char=""/>
              <a:defRPr/>
            </a:pPr>
            <a:r>
              <a:rPr lang="en-US" altLang="zh-CN" dirty="0">
                <a:solidFill>
                  <a:schemeClr val="tx1">
                    <a:lumMod val="75000"/>
                    <a:lumOff val="25000"/>
                  </a:schemeClr>
                </a:solidFill>
              </a:rPr>
              <a:t>M = </a:t>
            </a:r>
            <a:r>
              <a:rPr lang="en-US" altLang="zh-CN" dirty="0" err="1">
                <a:solidFill>
                  <a:schemeClr val="tx1">
                    <a:lumMod val="75000"/>
                    <a:lumOff val="25000"/>
                  </a:schemeClr>
                </a:solidFill>
              </a:rPr>
              <a:t>csvread</a:t>
            </a:r>
            <a:r>
              <a:rPr lang="en-US" altLang="zh-CN" dirty="0">
                <a:solidFill>
                  <a:schemeClr val="tx1">
                    <a:lumMod val="75000"/>
                    <a:lumOff val="25000"/>
                  </a:schemeClr>
                </a:solidFill>
              </a:rPr>
              <a:t>('filename')</a:t>
            </a:r>
            <a:r>
              <a:rPr lang="zh-CN" altLang="zh-CN" dirty="0">
                <a:solidFill>
                  <a:schemeClr val="tx1">
                    <a:lumMod val="75000"/>
                    <a:lumOff val="25000"/>
                  </a:schemeClr>
                </a:solidFill>
              </a:rPr>
              <a:t>，将文件</a:t>
            </a:r>
            <a:r>
              <a:rPr lang="en-US" altLang="zh-CN" dirty="0">
                <a:solidFill>
                  <a:schemeClr val="tx1">
                    <a:lumMod val="75000"/>
                    <a:lumOff val="25000"/>
                  </a:schemeClr>
                </a:solidFill>
              </a:rPr>
              <a:t>filename</a:t>
            </a:r>
            <a:r>
              <a:rPr lang="zh-CN" altLang="zh-CN" dirty="0">
                <a:solidFill>
                  <a:schemeClr val="tx1">
                    <a:lumMod val="75000"/>
                    <a:lumOff val="25000"/>
                  </a:schemeClr>
                </a:solidFill>
              </a:rPr>
              <a:t>中的数据读入，并且保存为</a:t>
            </a:r>
            <a:r>
              <a:rPr lang="en-US" altLang="zh-CN" dirty="0">
                <a:solidFill>
                  <a:schemeClr val="tx1">
                    <a:lumMod val="75000"/>
                    <a:lumOff val="25000"/>
                  </a:schemeClr>
                </a:solidFill>
              </a:rPr>
              <a:t>M</a:t>
            </a:r>
            <a:r>
              <a:rPr lang="zh-CN" altLang="zh-CN" dirty="0">
                <a:solidFill>
                  <a:schemeClr val="tx1">
                    <a:lumMod val="75000"/>
                    <a:lumOff val="25000"/>
                  </a:schemeClr>
                </a:solidFill>
              </a:rPr>
              <a:t>，</a:t>
            </a:r>
            <a:r>
              <a:rPr lang="en-US" altLang="zh-CN" dirty="0">
                <a:solidFill>
                  <a:schemeClr val="tx1">
                    <a:lumMod val="75000"/>
                    <a:lumOff val="25000"/>
                  </a:schemeClr>
                </a:solidFill>
              </a:rPr>
              <a:t>filename</a:t>
            </a:r>
            <a:r>
              <a:rPr lang="zh-CN" altLang="zh-CN" dirty="0">
                <a:solidFill>
                  <a:schemeClr val="tx1">
                    <a:lumMod val="75000"/>
                    <a:lumOff val="25000"/>
                  </a:schemeClr>
                </a:solidFill>
              </a:rPr>
              <a:t>中只能包含数字，并且数字之间以逗号分隔。</a:t>
            </a:r>
            <a:r>
              <a:rPr lang="en-US" altLang="zh-CN" dirty="0">
                <a:solidFill>
                  <a:schemeClr val="tx1">
                    <a:lumMod val="75000"/>
                    <a:lumOff val="25000"/>
                  </a:schemeClr>
                </a:solidFill>
              </a:rPr>
              <a:t>M</a:t>
            </a:r>
            <a:r>
              <a:rPr lang="zh-CN" altLang="zh-CN" dirty="0">
                <a:solidFill>
                  <a:schemeClr val="tx1">
                    <a:lumMod val="75000"/>
                    <a:lumOff val="25000"/>
                  </a:schemeClr>
                </a:solidFill>
              </a:rPr>
              <a:t>是一个数组，行数与</a:t>
            </a:r>
            <a:r>
              <a:rPr lang="en-US" altLang="zh-CN" dirty="0">
                <a:solidFill>
                  <a:schemeClr val="tx1">
                    <a:lumMod val="75000"/>
                    <a:lumOff val="25000"/>
                  </a:schemeClr>
                </a:solidFill>
              </a:rPr>
              <a:t>filename</a:t>
            </a:r>
            <a:r>
              <a:rPr lang="zh-CN" altLang="zh-CN" dirty="0">
                <a:solidFill>
                  <a:schemeClr val="tx1">
                    <a:lumMod val="75000"/>
                    <a:lumOff val="25000"/>
                  </a:schemeClr>
                </a:solidFill>
              </a:rPr>
              <a:t>的行数相同，列数为</a:t>
            </a:r>
            <a:r>
              <a:rPr lang="en-US" altLang="zh-CN" dirty="0">
                <a:solidFill>
                  <a:schemeClr val="tx1">
                    <a:lumMod val="75000"/>
                    <a:lumOff val="25000"/>
                  </a:schemeClr>
                </a:solidFill>
              </a:rPr>
              <a:t>filename</a:t>
            </a:r>
            <a:r>
              <a:rPr lang="zh-CN" altLang="zh-CN" dirty="0">
                <a:solidFill>
                  <a:schemeClr val="tx1">
                    <a:lumMod val="75000"/>
                    <a:lumOff val="25000"/>
                  </a:schemeClr>
                </a:solidFill>
              </a:rPr>
              <a:t>列的最大值，对于元素不足的行，以</a:t>
            </a:r>
            <a:r>
              <a:rPr lang="en-US" altLang="zh-CN" dirty="0">
                <a:solidFill>
                  <a:schemeClr val="tx1">
                    <a:lumMod val="75000"/>
                    <a:lumOff val="25000"/>
                  </a:schemeClr>
                </a:solidFill>
              </a:rPr>
              <a:t>0</a:t>
            </a:r>
            <a:r>
              <a:rPr lang="zh-CN" altLang="zh-CN" dirty="0">
                <a:solidFill>
                  <a:schemeClr val="tx1">
                    <a:lumMod val="75000"/>
                    <a:lumOff val="25000"/>
                  </a:schemeClr>
                </a:solidFill>
              </a:rPr>
              <a:t>补充。</a:t>
            </a:r>
          </a:p>
          <a:p>
            <a:pPr fontAlgn="auto">
              <a:spcAft>
                <a:spcPts val="0"/>
              </a:spcAft>
              <a:buFont typeface="Wingdings 3" charset="2"/>
              <a:buChar char=""/>
              <a:defRPr/>
            </a:pPr>
            <a:r>
              <a:rPr lang="en-US" altLang="zh-CN" dirty="0">
                <a:solidFill>
                  <a:schemeClr val="tx1">
                    <a:lumMod val="75000"/>
                    <a:lumOff val="25000"/>
                  </a:schemeClr>
                </a:solidFill>
              </a:rPr>
              <a:t>M = </a:t>
            </a:r>
            <a:r>
              <a:rPr lang="en-US" altLang="zh-CN" dirty="0" err="1">
                <a:solidFill>
                  <a:schemeClr val="tx1">
                    <a:lumMod val="75000"/>
                    <a:lumOff val="25000"/>
                  </a:schemeClr>
                </a:solidFill>
              </a:rPr>
              <a:t>csvread</a:t>
            </a:r>
            <a:r>
              <a:rPr lang="en-US" altLang="zh-CN" dirty="0">
                <a:solidFill>
                  <a:schemeClr val="tx1">
                    <a:lumMod val="75000"/>
                    <a:lumOff val="25000"/>
                  </a:schemeClr>
                </a:solidFill>
              </a:rPr>
              <a:t>('filename', row, col)</a:t>
            </a:r>
            <a:r>
              <a:rPr lang="zh-CN" altLang="zh-CN" dirty="0">
                <a:solidFill>
                  <a:schemeClr val="tx1">
                    <a:lumMod val="75000"/>
                    <a:lumOff val="25000"/>
                  </a:schemeClr>
                </a:solidFill>
              </a:rPr>
              <a:t>，读取文件</a:t>
            </a:r>
            <a:r>
              <a:rPr lang="en-US" altLang="zh-CN" dirty="0">
                <a:solidFill>
                  <a:schemeClr val="tx1">
                    <a:lumMod val="75000"/>
                    <a:lumOff val="25000"/>
                  </a:schemeClr>
                </a:solidFill>
              </a:rPr>
              <a:t>filename</a:t>
            </a:r>
            <a:r>
              <a:rPr lang="zh-CN" altLang="zh-CN" dirty="0">
                <a:solidFill>
                  <a:schemeClr val="tx1">
                    <a:lumMod val="75000"/>
                    <a:lumOff val="25000"/>
                  </a:schemeClr>
                </a:solidFill>
              </a:rPr>
              <a:t>中的数据，起始行为</a:t>
            </a:r>
            <a:r>
              <a:rPr lang="en-US" altLang="zh-CN" dirty="0">
                <a:solidFill>
                  <a:schemeClr val="tx1">
                    <a:lumMod val="75000"/>
                    <a:lumOff val="25000"/>
                  </a:schemeClr>
                </a:solidFill>
              </a:rPr>
              <a:t>row</a:t>
            </a:r>
            <a:r>
              <a:rPr lang="zh-CN" altLang="zh-CN" dirty="0">
                <a:solidFill>
                  <a:schemeClr val="tx1">
                    <a:lumMod val="75000"/>
                    <a:lumOff val="25000"/>
                  </a:schemeClr>
                </a:solidFill>
              </a:rPr>
              <a:t>，起始列为</a:t>
            </a:r>
            <a:r>
              <a:rPr lang="en-US" altLang="zh-CN" dirty="0">
                <a:solidFill>
                  <a:schemeClr val="tx1">
                    <a:lumMod val="75000"/>
                    <a:lumOff val="25000"/>
                  </a:schemeClr>
                </a:solidFill>
              </a:rPr>
              <a:t>col</a:t>
            </a:r>
            <a:r>
              <a:rPr lang="zh-CN" altLang="zh-CN" dirty="0">
                <a:solidFill>
                  <a:schemeClr val="tx1">
                    <a:lumMod val="75000"/>
                    <a:lumOff val="25000"/>
                  </a:schemeClr>
                </a:solidFill>
              </a:rPr>
              <a:t>，需要注意的是，此时的行列从</a:t>
            </a:r>
            <a:r>
              <a:rPr lang="en-US" altLang="zh-CN" dirty="0">
                <a:solidFill>
                  <a:schemeClr val="tx1">
                    <a:lumMod val="75000"/>
                    <a:lumOff val="25000"/>
                  </a:schemeClr>
                </a:solidFill>
              </a:rPr>
              <a:t>0</a:t>
            </a:r>
            <a:r>
              <a:rPr lang="zh-CN" altLang="zh-CN" dirty="0">
                <a:solidFill>
                  <a:schemeClr val="tx1">
                    <a:lumMod val="75000"/>
                    <a:lumOff val="25000"/>
                  </a:schemeClr>
                </a:solidFill>
              </a:rPr>
              <a:t>开始。</a:t>
            </a:r>
          </a:p>
          <a:p>
            <a:pPr fontAlgn="auto">
              <a:spcAft>
                <a:spcPts val="0"/>
              </a:spcAft>
              <a:buFont typeface="Wingdings 3" charset="2"/>
              <a:buChar char=""/>
              <a:defRPr/>
            </a:pPr>
            <a:r>
              <a:rPr lang="en-US" altLang="zh-CN" dirty="0">
                <a:solidFill>
                  <a:schemeClr val="tx1">
                    <a:lumMod val="75000"/>
                    <a:lumOff val="25000"/>
                  </a:schemeClr>
                </a:solidFill>
              </a:rPr>
              <a:t>M = </a:t>
            </a:r>
            <a:r>
              <a:rPr lang="en-US" altLang="zh-CN" dirty="0" err="1">
                <a:solidFill>
                  <a:schemeClr val="tx1">
                    <a:lumMod val="75000"/>
                    <a:lumOff val="25000"/>
                  </a:schemeClr>
                </a:solidFill>
              </a:rPr>
              <a:t>csvread</a:t>
            </a:r>
            <a:r>
              <a:rPr lang="en-US" altLang="zh-CN" dirty="0">
                <a:solidFill>
                  <a:schemeClr val="tx1">
                    <a:lumMod val="75000"/>
                    <a:lumOff val="25000"/>
                  </a:schemeClr>
                </a:solidFill>
              </a:rPr>
              <a:t>('filename', row, col, range)</a:t>
            </a:r>
            <a:r>
              <a:rPr lang="zh-CN" altLang="zh-CN" dirty="0">
                <a:solidFill>
                  <a:schemeClr val="tx1">
                    <a:lumMod val="75000"/>
                    <a:lumOff val="25000"/>
                  </a:schemeClr>
                </a:solidFill>
              </a:rPr>
              <a:t>，读取文件</a:t>
            </a:r>
            <a:r>
              <a:rPr lang="en-US" altLang="zh-CN" dirty="0">
                <a:solidFill>
                  <a:schemeClr val="tx1">
                    <a:lumMod val="75000"/>
                    <a:lumOff val="25000"/>
                  </a:schemeClr>
                </a:solidFill>
              </a:rPr>
              <a:t>filename </a:t>
            </a:r>
            <a:r>
              <a:rPr lang="zh-CN" altLang="zh-CN" dirty="0">
                <a:solidFill>
                  <a:schemeClr val="tx1">
                    <a:lumMod val="75000"/>
                    <a:lumOff val="25000"/>
                  </a:schemeClr>
                </a:solidFill>
              </a:rPr>
              <a:t>中的数据，起始行为</a:t>
            </a:r>
            <a:r>
              <a:rPr lang="en-US" altLang="zh-CN" dirty="0">
                <a:solidFill>
                  <a:schemeClr val="tx1">
                    <a:lumMod val="75000"/>
                    <a:lumOff val="25000"/>
                  </a:schemeClr>
                </a:solidFill>
              </a:rPr>
              <a:t> row</a:t>
            </a:r>
            <a:r>
              <a:rPr lang="zh-CN" altLang="zh-CN" dirty="0">
                <a:solidFill>
                  <a:schemeClr val="tx1">
                    <a:lumMod val="75000"/>
                    <a:lumOff val="25000"/>
                  </a:schemeClr>
                </a:solidFill>
              </a:rPr>
              <a:t>，起始列为</a:t>
            </a:r>
            <a:r>
              <a:rPr lang="en-US" altLang="zh-CN" dirty="0">
                <a:solidFill>
                  <a:schemeClr val="tx1">
                    <a:lumMod val="75000"/>
                    <a:lumOff val="25000"/>
                  </a:schemeClr>
                </a:solidFill>
              </a:rPr>
              <a:t>col</a:t>
            </a:r>
            <a:r>
              <a:rPr lang="zh-CN" altLang="zh-CN" dirty="0">
                <a:solidFill>
                  <a:schemeClr val="tx1">
                    <a:lumMod val="75000"/>
                    <a:lumOff val="25000"/>
                  </a:schemeClr>
                </a:solidFill>
              </a:rPr>
              <a:t>，读取的数据由数组</a:t>
            </a:r>
            <a:r>
              <a:rPr lang="en-US" altLang="zh-CN" dirty="0">
                <a:solidFill>
                  <a:schemeClr val="tx1">
                    <a:lumMod val="75000"/>
                    <a:lumOff val="25000"/>
                  </a:schemeClr>
                </a:solidFill>
              </a:rPr>
              <a:t> range </a:t>
            </a:r>
            <a:r>
              <a:rPr lang="zh-CN" altLang="zh-CN" dirty="0">
                <a:solidFill>
                  <a:schemeClr val="tx1">
                    <a:lumMod val="75000"/>
                    <a:lumOff val="25000"/>
                  </a:schemeClr>
                </a:solidFill>
              </a:rPr>
              <a:t>指定，</a:t>
            </a:r>
            <a:r>
              <a:rPr lang="en-US" altLang="zh-CN" dirty="0">
                <a:solidFill>
                  <a:schemeClr val="tx1">
                    <a:lumMod val="75000"/>
                    <a:lumOff val="25000"/>
                  </a:schemeClr>
                </a:solidFill>
              </a:rPr>
              <a:t>range </a:t>
            </a:r>
            <a:r>
              <a:rPr lang="zh-CN" altLang="zh-CN" dirty="0">
                <a:solidFill>
                  <a:schemeClr val="tx1">
                    <a:lumMod val="75000"/>
                    <a:lumOff val="25000"/>
                  </a:schemeClr>
                </a:solidFill>
              </a:rPr>
              <a:t>的格式为：</a:t>
            </a:r>
            <a:r>
              <a:rPr lang="en-US" altLang="zh-CN" dirty="0">
                <a:solidFill>
                  <a:schemeClr val="tx1">
                    <a:lumMod val="75000"/>
                    <a:lumOff val="25000"/>
                  </a:schemeClr>
                </a:solidFill>
              </a:rPr>
              <a:t>[R1 C1 R2  C2]</a:t>
            </a:r>
            <a:r>
              <a:rPr lang="zh-CN" altLang="zh-CN" dirty="0">
                <a:solidFill>
                  <a:schemeClr val="tx1">
                    <a:lumMod val="75000"/>
                    <a:lumOff val="25000"/>
                  </a:schemeClr>
                </a:solidFill>
              </a:rPr>
              <a:t>，其中</a:t>
            </a:r>
            <a:r>
              <a:rPr lang="en-US" altLang="zh-CN" dirty="0">
                <a:solidFill>
                  <a:schemeClr val="tx1">
                    <a:lumMod val="75000"/>
                    <a:lumOff val="25000"/>
                  </a:schemeClr>
                </a:solidFill>
              </a:rPr>
              <a:t>R1</a:t>
            </a:r>
            <a:r>
              <a:rPr lang="zh-CN" altLang="zh-CN" dirty="0">
                <a:solidFill>
                  <a:schemeClr val="tx1">
                    <a:lumMod val="75000"/>
                    <a:lumOff val="25000"/>
                  </a:schemeClr>
                </a:solidFill>
              </a:rPr>
              <a:t>、</a:t>
            </a:r>
            <a:r>
              <a:rPr lang="en-US" altLang="zh-CN" dirty="0">
                <a:solidFill>
                  <a:schemeClr val="tx1">
                    <a:lumMod val="75000"/>
                    <a:lumOff val="25000"/>
                  </a:schemeClr>
                </a:solidFill>
              </a:rPr>
              <a:t>C1</a:t>
            </a:r>
            <a:r>
              <a:rPr lang="zh-CN" altLang="zh-CN" dirty="0">
                <a:solidFill>
                  <a:schemeClr val="tx1">
                    <a:lumMod val="75000"/>
                    <a:lumOff val="25000"/>
                  </a:schemeClr>
                </a:solidFill>
              </a:rPr>
              <a:t>为读取区域左上角的行和列，</a:t>
            </a:r>
            <a:r>
              <a:rPr lang="en-US" altLang="zh-CN" dirty="0">
                <a:solidFill>
                  <a:schemeClr val="tx1">
                    <a:lumMod val="75000"/>
                    <a:lumOff val="25000"/>
                  </a:schemeClr>
                </a:solidFill>
              </a:rPr>
              <a:t>R2</a:t>
            </a:r>
            <a:r>
              <a:rPr lang="zh-CN" altLang="zh-CN" dirty="0">
                <a:solidFill>
                  <a:schemeClr val="tx1">
                    <a:lumMod val="75000"/>
                    <a:lumOff val="25000"/>
                  </a:schemeClr>
                </a:solidFill>
              </a:rPr>
              <a:t>、</a:t>
            </a:r>
            <a:r>
              <a:rPr lang="en-US" altLang="zh-CN" dirty="0">
                <a:solidFill>
                  <a:schemeClr val="tx1">
                    <a:lumMod val="75000"/>
                    <a:lumOff val="25000"/>
                  </a:schemeClr>
                </a:solidFill>
              </a:rPr>
              <a:t>C2</a:t>
            </a:r>
            <a:r>
              <a:rPr lang="zh-CN" altLang="zh-CN" dirty="0">
                <a:solidFill>
                  <a:schemeClr val="tx1">
                    <a:lumMod val="75000"/>
                    <a:lumOff val="25000"/>
                  </a:schemeClr>
                </a:solidFill>
              </a:rPr>
              <a:t>为读取区域右下角的行和列。</a:t>
            </a:r>
          </a:p>
          <a:p>
            <a:pPr fontAlgn="auto">
              <a:spcAft>
                <a:spcPts val="0"/>
              </a:spcAft>
              <a:buFont typeface="Wingdings 3" charset="2"/>
              <a:buChar char=""/>
              <a:defRPr/>
            </a:pPr>
            <a:r>
              <a:rPr lang="en-US" altLang="zh-CN" dirty="0" err="1">
                <a:solidFill>
                  <a:schemeClr val="tx1">
                    <a:lumMod val="75000"/>
                    <a:lumOff val="25000"/>
                  </a:schemeClr>
                </a:solidFill>
              </a:rPr>
              <a:t>csvwrite</a:t>
            </a:r>
            <a:r>
              <a:rPr lang="en-US" altLang="zh-CN" dirty="0">
                <a:solidFill>
                  <a:schemeClr val="tx1">
                    <a:lumMod val="75000"/>
                    <a:lumOff val="25000"/>
                  </a:schemeClr>
                </a:solidFill>
              </a:rPr>
              <a:t> </a:t>
            </a:r>
            <a:r>
              <a:rPr lang="zh-CN" altLang="zh-CN" dirty="0">
                <a:solidFill>
                  <a:schemeClr val="tx1">
                    <a:lumMod val="75000"/>
                    <a:lumOff val="25000"/>
                  </a:schemeClr>
                </a:solidFill>
              </a:rPr>
              <a:t>函数的调用格式如下：</a:t>
            </a:r>
          </a:p>
          <a:p>
            <a:pPr fontAlgn="auto">
              <a:spcAft>
                <a:spcPts val="0"/>
              </a:spcAft>
              <a:buFont typeface="Wingdings 3" charset="2"/>
              <a:buChar char=""/>
              <a:defRPr/>
            </a:pPr>
            <a:r>
              <a:rPr lang="en-US" altLang="zh-CN" dirty="0" err="1">
                <a:solidFill>
                  <a:schemeClr val="tx1">
                    <a:lumMod val="75000"/>
                    <a:lumOff val="25000"/>
                  </a:schemeClr>
                </a:solidFill>
              </a:rPr>
              <a:t>csvwrite</a:t>
            </a:r>
            <a:r>
              <a:rPr lang="en-US" altLang="zh-CN" dirty="0">
                <a:solidFill>
                  <a:schemeClr val="tx1">
                    <a:lumMod val="75000"/>
                    <a:lumOff val="25000"/>
                  </a:schemeClr>
                </a:solidFill>
              </a:rPr>
              <a:t>('</a:t>
            </a:r>
            <a:r>
              <a:rPr lang="en-US" altLang="zh-CN" dirty="0" err="1">
                <a:solidFill>
                  <a:schemeClr val="tx1">
                    <a:lumMod val="75000"/>
                    <a:lumOff val="25000"/>
                  </a:schemeClr>
                </a:solidFill>
              </a:rPr>
              <a:t>filename',M</a:t>
            </a:r>
            <a:r>
              <a:rPr lang="en-US" altLang="zh-CN" dirty="0">
                <a:solidFill>
                  <a:schemeClr val="tx1">
                    <a:lumMod val="75000"/>
                    <a:lumOff val="25000"/>
                  </a:schemeClr>
                </a:solidFill>
              </a:rPr>
              <a:t>)</a:t>
            </a:r>
            <a:r>
              <a:rPr lang="zh-CN" altLang="zh-CN" dirty="0">
                <a:solidFill>
                  <a:schemeClr val="tx1">
                    <a:lumMod val="75000"/>
                    <a:lumOff val="25000"/>
                  </a:schemeClr>
                </a:solidFill>
              </a:rPr>
              <a:t>，将数组</a:t>
            </a:r>
            <a:r>
              <a:rPr lang="en-US" altLang="zh-CN" dirty="0">
                <a:solidFill>
                  <a:schemeClr val="tx1">
                    <a:lumMod val="75000"/>
                    <a:lumOff val="25000"/>
                  </a:schemeClr>
                </a:solidFill>
              </a:rPr>
              <a:t>M</a:t>
            </a:r>
            <a:r>
              <a:rPr lang="zh-CN" altLang="zh-CN" dirty="0">
                <a:solidFill>
                  <a:schemeClr val="tx1">
                    <a:lumMod val="75000"/>
                    <a:lumOff val="25000"/>
                  </a:schemeClr>
                </a:solidFill>
              </a:rPr>
              <a:t>中的数据保存为文件</a:t>
            </a:r>
            <a:r>
              <a:rPr lang="en-US" altLang="zh-CN" dirty="0">
                <a:solidFill>
                  <a:schemeClr val="tx1">
                    <a:lumMod val="75000"/>
                    <a:lumOff val="25000"/>
                  </a:schemeClr>
                </a:solidFill>
              </a:rPr>
              <a:t>filename</a:t>
            </a:r>
            <a:r>
              <a:rPr lang="zh-CN" altLang="zh-CN" dirty="0">
                <a:solidFill>
                  <a:schemeClr val="tx1">
                    <a:lumMod val="75000"/>
                    <a:lumOff val="25000"/>
                  </a:schemeClr>
                </a:solidFill>
              </a:rPr>
              <a:t>，数据间以逗号分隔。</a:t>
            </a:r>
          </a:p>
          <a:p>
            <a:pPr fontAlgn="auto">
              <a:spcAft>
                <a:spcPts val="0"/>
              </a:spcAft>
              <a:buFont typeface="Wingdings 3" charset="2"/>
              <a:buChar char=""/>
              <a:defRPr/>
            </a:pPr>
            <a:r>
              <a:rPr lang="en-US" altLang="zh-CN" dirty="0" err="1">
                <a:solidFill>
                  <a:schemeClr val="tx1">
                    <a:lumMod val="75000"/>
                    <a:lumOff val="25000"/>
                  </a:schemeClr>
                </a:solidFill>
              </a:rPr>
              <a:t>csvwrite</a:t>
            </a:r>
            <a:r>
              <a:rPr lang="en-US" altLang="zh-CN" dirty="0">
                <a:solidFill>
                  <a:schemeClr val="tx1">
                    <a:lumMod val="75000"/>
                    <a:lumOff val="25000"/>
                  </a:schemeClr>
                </a:solidFill>
              </a:rPr>
              <a:t>('filename',</a:t>
            </a:r>
            <a:r>
              <a:rPr lang="en-US" altLang="zh-CN" dirty="0" err="1">
                <a:solidFill>
                  <a:schemeClr val="tx1">
                    <a:lumMod val="75000"/>
                    <a:lumOff val="25000"/>
                  </a:schemeClr>
                </a:solidFill>
              </a:rPr>
              <a:t>M,row,col</a:t>
            </a:r>
            <a:r>
              <a:rPr lang="en-US" altLang="zh-CN" dirty="0">
                <a:solidFill>
                  <a:schemeClr val="tx1">
                    <a:lumMod val="75000"/>
                    <a:lumOff val="25000"/>
                  </a:schemeClr>
                </a:solidFill>
              </a:rPr>
              <a:t>)</a:t>
            </a:r>
            <a:r>
              <a:rPr lang="zh-CN" altLang="zh-CN" dirty="0">
                <a:solidFill>
                  <a:schemeClr val="tx1">
                    <a:lumMod val="75000"/>
                    <a:lumOff val="25000"/>
                  </a:schemeClr>
                </a:solidFill>
              </a:rPr>
              <a:t>，将数组</a:t>
            </a:r>
            <a:r>
              <a:rPr lang="en-US" altLang="zh-CN" dirty="0">
                <a:solidFill>
                  <a:schemeClr val="tx1">
                    <a:lumMod val="75000"/>
                    <a:lumOff val="25000"/>
                  </a:schemeClr>
                </a:solidFill>
              </a:rPr>
              <a:t>M</a:t>
            </a:r>
            <a:r>
              <a:rPr lang="zh-CN" altLang="zh-CN" dirty="0">
                <a:solidFill>
                  <a:schemeClr val="tx1">
                    <a:lumMod val="75000"/>
                    <a:lumOff val="25000"/>
                  </a:schemeClr>
                </a:solidFill>
              </a:rPr>
              <a:t>中的指定数据保存在文件中，数据由参数</a:t>
            </a:r>
            <a:r>
              <a:rPr lang="en-US" altLang="zh-CN" dirty="0">
                <a:solidFill>
                  <a:schemeClr val="tx1">
                    <a:lumMod val="75000"/>
                    <a:lumOff val="25000"/>
                  </a:schemeClr>
                </a:solidFill>
              </a:rPr>
              <a:t> row</a:t>
            </a:r>
            <a:r>
              <a:rPr lang="zh-CN" altLang="zh-CN" dirty="0">
                <a:solidFill>
                  <a:schemeClr val="tx1">
                    <a:lumMod val="75000"/>
                    <a:lumOff val="25000"/>
                  </a:schemeClr>
                </a:solidFill>
              </a:rPr>
              <a:t>和</a:t>
            </a:r>
            <a:r>
              <a:rPr lang="en-US" altLang="zh-CN" dirty="0">
                <a:solidFill>
                  <a:schemeClr val="tx1">
                    <a:lumMod val="75000"/>
                    <a:lumOff val="25000"/>
                  </a:schemeClr>
                </a:solidFill>
              </a:rPr>
              <a:t>col</a:t>
            </a:r>
            <a:r>
              <a:rPr lang="zh-CN" altLang="zh-CN" dirty="0">
                <a:solidFill>
                  <a:schemeClr val="tx1">
                    <a:lumMod val="75000"/>
                    <a:lumOff val="25000"/>
                  </a:schemeClr>
                </a:solidFill>
              </a:rPr>
              <a:t>指定，保存</a:t>
            </a:r>
            <a:r>
              <a:rPr lang="en-US" altLang="zh-CN" dirty="0">
                <a:solidFill>
                  <a:schemeClr val="tx1">
                    <a:lumMod val="75000"/>
                    <a:lumOff val="25000"/>
                  </a:schemeClr>
                </a:solidFill>
              </a:rPr>
              <a:t>row</a:t>
            </a:r>
            <a:r>
              <a:rPr lang="zh-CN" altLang="zh-CN" dirty="0">
                <a:solidFill>
                  <a:schemeClr val="tx1">
                    <a:lumMod val="75000"/>
                    <a:lumOff val="25000"/>
                  </a:schemeClr>
                </a:solidFill>
              </a:rPr>
              <a:t>和</a:t>
            </a:r>
            <a:r>
              <a:rPr lang="en-US" altLang="zh-CN" dirty="0">
                <a:solidFill>
                  <a:schemeClr val="tx1">
                    <a:lumMod val="75000"/>
                    <a:lumOff val="25000"/>
                  </a:schemeClr>
                </a:solidFill>
              </a:rPr>
              <a:t>col</a:t>
            </a:r>
            <a:r>
              <a:rPr lang="zh-CN" altLang="zh-CN" dirty="0">
                <a:solidFill>
                  <a:schemeClr val="tx1">
                    <a:lumMod val="75000"/>
                    <a:lumOff val="25000"/>
                  </a:schemeClr>
                </a:solidFill>
              </a:rPr>
              <a:t>右下角的数据。</a:t>
            </a:r>
          </a:p>
          <a:p>
            <a:pPr fontAlgn="auto">
              <a:spcAft>
                <a:spcPts val="0"/>
              </a:spcAft>
              <a:buFont typeface="Wingdings 3" charset="2"/>
              <a:buChar char=""/>
              <a:defRPr/>
            </a:pPr>
            <a:r>
              <a:rPr lang="en-US" altLang="zh-CN" dirty="0" err="1">
                <a:solidFill>
                  <a:schemeClr val="tx1">
                    <a:lumMod val="75000"/>
                    <a:lumOff val="25000"/>
                  </a:schemeClr>
                </a:solidFill>
              </a:rPr>
              <a:t>csvwrite</a:t>
            </a:r>
            <a:r>
              <a:rPr lang="zh-CN" altLang="zh-CN" dirty="0">
                <a:solidFill>
                  <a:schemeClr val="tx1">
                    <a:lumMod val="75000"/>
                    <a:lumOff val="25000"/>
                  </a:schemeClr>
                </a:solidFill>
              </a:rPr>
              <a:t>写入数据时每一行以换行符结束。另外，该函数不返回任何值。</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idx="1"/>
          </p:nvPr>
        </p:nvSpPr>
        <p:spPr>
          <a:xfrm>
            <a:off x="677863" y="655638"/>
            <a:ext cx="8596312" cy="5386387"/>
          </a:xfrm>
        </p:spPr>
        <p:txBody>
          <a:bodyPr/>
          <a:lstStyle/>
          <a:p>
            <a:r>
              <a:rPr lang="en-US" altLang="zh-CN" smtClean="0"/>
              <a:t>2. dlmread</a:t>
            </a:r>
            <a:r>
              <a:rPr lang="zh-CN" altLang="zh-CN" smtClean="0"/>
              <a:t>、</a:t>
            </a:r>
            <a:r>
              <a:rPr lang="en-US" altLang="zh-CN" smtClean="0"/>
              <a:t>dlmwrite</a:t>
            </a:r>
            <a:endParaRPr lang="zh-CN" altLang="zh-CN" smtClean="0"/>
          </a:p>
          <a:p>
            <a:r>
              <a:rPr lang="en-US" altLang="zh-CN" smtClean="0"/>
              <a:t>dlmread</a:t>
            </a:r>
            <a:r>
              <a:rPr lang="zh-CN" altLang="zh-CN" smtClean="0"/>
              <a:t>函数用于从文档中读入数据，其功能强于</a:t>
            </a:r>
            <a:r>
              <a:rPr lang="en-US" altLang="zh-CN" smtClean="0"/>
              <a:t>csvread</a:t>
            </a:r>
            <a:r>
              <a:rPr lang="zh-CN" altLang="zh-CN" smtClean="0"/>
              <a:t>。</a:t>
            </a:r>
            <a:r>
              <a:rPr lang="en-US" altLang="zh-CN" smtClean="0"/>
              <a:t>dlmread</a:t>
            </a:r>
            <a:r>
              <a:rPr lang="zh-CN" altLang="zh-CN" smtClean="0"/>
              <a:t>的调用格式如下：</a:t>
            </a:r>
          </a:p>
          <a:p>
            <a:r>
              <a:rPr lang="en-US" altLang="zh-CN" smtClean="0"/>
              <a:t>M = dlmread('filename')</a:t>
            </a:r>
            <a:endParaRPr lang="zh-CN" altLang="zh-CN" smtClean="0"/>
          </a:p>
          <a:p>
            <a:r>
              <a:rPr lang="en-US" altLang="zh-CN" smtClean="0"/>
              <a:t>M = dlmread('filename', delimiter)</a:t>
            </a:r>
            <a:endParaRPr lang="zh-CN" altLang="zh-CN" smtClean="0"/>
          </a:p>
          <a:p>
            <a:r>
              <a:rPr lang="pt-BR" altLang="zh-CN" smtClean="0"/>
              <a:t>M = dlmread('filename', delimiter, R, C)</a:t>
            </a:r>
            <a:endParaRPr lang="zh-CN" altLang="zh-CN" smtClean="0"/>
          </a:p>
          <a:p>
            <a:r>
              <a:rPr lang="en-US" altLang="zh-CN" smtClean="0"/>
              <a:t>M = dlmread('filename', delimiter, range)</a:t>
            </a:r>
            <a:endParaRPr lang="zh-CN" altLang="zh-CN" smtClean="0"/>
          </a:p>
          <a:p>
            <a:r>
              <a:rPr lang="zh-CN" altLang="zh-CN" smtClean="0"/>
              <a:t>其中参数</a:t>
            </a:r>
            <a:r>
              <a:rPr lang="en-US" altLang="zh-CN" smtClean="0"/>
              <a:t>delimiter</a:t>
            </a:r>
            <a:r>
              <a:rPr lang="zh-CN" altLang="zh-CN" smtClean="0"/>
              <a:t>用于指定文件中的分隔符，其他参数的意义与</a:t>
            </a:r>
            <a:r>
              <a:rPr lang="en-US" altLang="zh-CN" smtClean="0"/>
              <a:t>csvread</a:t>
            </a:r>
            <a:r>
              <a:rPr lang="zh-CN" altLang="zh-CN" smtClean="0"/>
              <a:t>函数中参数的意义相同，这里不再赘述。</a:t>
            </a:r>
            <a:r>
              <a:rPr lang="en-US" altLang="zh-CN" smtClean="0"/>
              <a:t>dlmread</a:t>
            </a:r>
            <a:r>
              <a:rPr lang="zh-CN" altLang="zh-CN" smtClean="0"/>
              <a:t>函数与</a:t>
            </a:r>
            <a:r>
              <a:rPr lang="en-US" altLang="zh-CN" smtClean="0"/>
              <a:t>csvread</a:t>
            </a:r>
            <a:r>
              <a:rPr lang="zh-CN" altLang="zh-CN" smtClean="0"/>
              <a:t>函数的差别在于，</a:t>
            </a:r>
            <a:r>
              <a:rPr lang="en-US" altLang="zh-CN" smtClean="0"/>
              <a:t>dlmread</a:t>
            </a:r>
            <a:r>
              <a:rPr lang="zh-CN" altLang="zh-CN" smtClean="0"/>
              <a:t>函数在读入数据时可以指定分隔符，不指定时默认分隔符为逗号。</a:t>
            </a:r>
          </a:p>
          <a:p>
            <a:r>
              <a:rPr lang="en-US" altLang="zh-CN" smtClean="0"/>
              <a:t>dlmwrite</a:t>
            </a:r>
            <a:r>
              <a:rPr lang="zh-CN" altLang="zh-CN" smtClean="0"/>
              <a:t>函数用于向文档中写入数据，其功能强于</a:t>
            </a:r>
            <a:r>
              <a:rPr lang="en-US" altLang="zh-CN" smtClean="0"/>
              <a:t>csvwrite</a:t>
            </a:r>
            <a:r>
              <a:rPr lang="zh-CN" altLang="zh-CN" smtClean="0"/>
              <a:t>函数。</a:t>
            </a:r>
            <a:r>
              <a:rPr lang="en-US" altLang="zh-CN" smtClean="0"/>
              <a:t>dlmwrite</a:t>
            </a:r>
            <a:r>
              <a:rPr lang="zh-CN" altLang="zh-CN" smtClean="0"/>
              <a:t>函数的调用格式为：</a:t>
            </a:r>
          </a:p>
          <a:p>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677863" y="627063"/>
            <a:ext cx="8596312" cy="5414962"/>
          </a:xfrm>
        </p:spPr>
        <p:txBody>
          <a:bodyPr/>
          <a:lstStyle/>
          <a:p>
            <a:r>
              <a:rPr lang="en-US" altLang="zh-CN" smtClean="0"/>
              <a:t>dlmwrite('filename', M)</a:t>
            </a:r>
            <a:r>
              <a:rPr lang="zh-CN" altLang="zh-CN" smtClean="0"/>
              <a:t>，将矩阵</a:t>
            </a:r>
            <a:r>
              <a:rPr lang="en-US" altLang="zh-CN" smtClean="0"/>
              <a:t>M</a:t>
            </a:r>
            <a:r>
              <a:rPr lang="zh-CN" altLang="zh-CN" smtClean="0"/>
              <a:t>的数据写入文件</a:t>
            </a:r>
            <a:r>
              <a:rPr lang="en-US" altLang="zh-CN" smtClean="0"/>
              <a:t>filename</a:t>
            </a:r>
            <a:r>
              <a:rPr lang="zh-CN" altLang="zh-CN" smtClean="0"/>
              <a:t>中，以逗号分隔。</a:t>
            </a:r>
          </a:p>
          <a:p>
            <a:r>
              <a:rPr lang="en-US" altLang="zh-CN" smtClean="0"/>
              <a:t>dlmwrite('filename', M, 'D')</a:t>
            </a:r>
            <a:r>
              <a:rPr lang="zh-CN" altLang="zh-CN" smtClean="0"/>
              <a:t>，将矩阵</a:t>
            </a:r>
            <a:r>
              <a:rPr lang="en-US" altLang="zh-CN" smtClean="0"/>
              <a:t>M</a:t>
            </a:r>
            <a:r>
              <a:rPr lang="zh-CN" altLang="zh-CN" smtClean="0"/>
              <a:t>的数据写入文件</a:t>
            </a:r>
            <a:r>
              <a:rPr lang="en-US" altLang="zh-CN" smtClean="0"/>
              <a:t>filename</a:t>
            </a:r>
            <a:r>
              <a:rPr lang="zh-CN" altLang="zh-CN" smtClean="0"/>
              <a:t>中，采用指定的分隔符分隔数据，如果需要</a:t>
            </a:r>
            <a:r>
              <a:rPr lang="en-US" altLang="zh-CN" smtClean="0"/>
              <a:t>tab</a:t>
            </a:r>
            <a:r>
              <a:rPr lang="zh-CN" altLang="zh-CN" smtClean="0"/>
              <a:t>键，可以用“</a:t>
            </a:r>
            <a:r>
              <a:rPr lang="en-US" altLang="zh-CN" smtClean="0"/>
              <a:t>\t</a:t>
            </a:r>
            <a:r>
              <a:rPr lang="zh-CN" altLang="zh-CN" smtClean="0"/>
              <a:t>”指定。</a:t>
            </a:r>
          </a:p>
          <a:p>
            <a:r>
              <a:rPr lang="en-US" altLang="zh-CN" smtClean="0"/>
              <a:t>dlmwrite('filename', M, 'D', R, C)</a:t>
            </a:r>
            <a:r>
              <a:rPr lang="zh-CN" altLang="zh-CN" smtClean="0"/>
              <a:t>，指定写入数据的起始位置。</a:t>
            </a:r>
          </a:p>
          <a:p>
            <a:r>
              <a:rPr lang="en-US" altLang="zh-CN" smtClean="0"/>
              <a:t>dlmwrite('filename', M, attribute1, value1, attribute2, value2, ...)</a:t>
            </a:r>
            <a:r>
              <a:rPr lang="zh-CN" altLang="zh-CN" smtClean="0"/>
              <a:t>，指定任意数目的参数，可以指定的参数见下表。</a:t>
            </a:r>
          </a:p>
          <a:p>
            <a:r>
              <a:rPr lang="en-US" altLang="zh-CN" smtClean="0"/>
              <a:t>dlmwrite('filename', M, '-append')</a:t>
            </a:r>
            <a:r>
              <a:rPr lang="zh-CN" altLang="zh-CN" smtClean="0"/>
              <a:t>，如果</a:t>
            </a:r>
            <a:r>
              <a:rPr lang="en-US" altLang="zh-CN" smtClean="0"/>
              <a:t>filename</a:t>
            </a:r>
            <a:r>
              <a:rPr lang="zh-CN" altLang="zh-CN" smtClean="0"/>
              <a:t>指定的文件存在，在文件后面写入数据，不指定时则覆盖原文件。</a:t>
            </a:r>
          </a:p>
          <a:p>
            <a:r>
              <a:rPr lang="en-US" altLang="zh-CN" smtClean="0"/>
              <a:t>dlmwrite('filename', M, '-append', attribute-value list)</a:t>
            </a:r>
            <a:r>
              <a:rPr lang="zh-CN" altLang="zh-CN" smtClean="0"/>
              <a:t>，叙写文件，并指定参数。</a:t>
            </a:r>
          </a:p>
          <a:p>
            <a:r>
              <a:rPr lang="en-US" altLang="zh-CN" smtClean="0"/>
              <a:t>3. textread</a:t>
            </a:r>
            <a:r>
              <a:rPr lang="zh-CN" altLang="zh-CN" smtClean="0"/>
              <a:t>，</a:t>
            </a:r>
            <a:r>
              <a:rPr lang="en-US" altLang="zh-CN" smtClean="0"/>
              <a:t>textscan</a:t>
            </a:r>
            <a:endParaRPr lang="zh-CN" altLang="zh-CN" smtClean="0"/>
          </a:p>
          <a:p>
            <a:r>
              <a:rPr lang="zh-CN" altLang="zh-CN" smtClean="0"/>
              <a:t>当文件的格式已知时，可以利用</a:t>
            </a:r>
            <a:r>
              <a:rPr lang="en-US" altLang="zh-CN" smtClean="0"/>
              <a:t>textread</a:t>
            </a:r>
            <a:r>
              <a:rPr lang="zh-CN" altLang="zh-CN" smtClean="0"/>
              <a:t>函数和</a:t>
            </a:r>
            <a:r>
              <a:rPr lang="en-US" altLang="zh-CN" smtClean="0"/>
              <a:t>textscan</a:t>
            </a:r>
            <a:r>
              <a:rPr lang="zh-CN" altLang="zh-CN" smtClean="0"/>
              <a:t>函数读入。这里只介绍这两个函数应用的实例。</a:t>
            </a:r>
          </a:p>
          <a:p>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en-US" altLang="zh-CN" b="1" smtClean="0"/>
              <a:t>5.1.1 M</a:t>
            </a:r>
            <a:r>
              <a:rPr lang="zh-CN" altLang="zh-CN" b="1" smtClean="0"/>
              <a:t>文件的创建及运行</a:t>
            </a:r>
            <a:br>
              <a:rPr lang="zh-CN" altLang="zh-CN" b="1" smtClean="0"/>
            </a:br>
            <a:endParaRPr lang="zh-CN" altLang="en-US" smtClean="0"/>
          </a:p>
        </p:txBody>
      </p:sp>
      <p:sp>
        <p:nvSpPr>
          <p:cNvPr id="20482" name="内容占位符 2"/>
          <p:cNvSpPr>
            <a:spLocks noGrp="1"/>
          </p:cNvSpPr>
          <p:nvPr>
            <p:ph idx="1"/>
          </p:nvPr>
        </p:nvSpPr>
        <p:spPr>
          <a:xfrm>
            <a:off x="449263" y="1930400"/>
            <a:ext cx="10631487" cy="5376863"/>
          </a:xfrm>
        </p:spPr>
        <p:txBody>
          <a:bodyPr/>
          <a:lstStyle/>
          <a:p>
            <a:r>
              <a:rPr lang="zh-CN" altLang="zh-CN" smtClean="0"/>
              <a:t>建立</a:t>
            </a:r>
            <a:r>
              <a:rPr lang="en-US" altLang="zh-CN" smtClean="0"/>
              <a:t>M</a:t>
            </a:r>
            <a:r>
              <a:rPr lang="zh-CN" altLang="zh-CN" smtClean="0"/>
              <a:t>文件的必要性：当遇到输入命令较多以及要重复输入命令的情况时，利用命令文件就显得很方便了。将所有要执行的命令按顺序放到一个扩展名为</a:t>
            </a:r>
            <a:r>
              <a:rPr lang="en-US" altLang="zh-CN" smtClean="0"/>
              <a:t>.m</a:t>
            </a:r>
            <a:r>
              <a:rPr lang="zh-CN" altLang="zh-CN" smtClean="0"/>
              <a:t>的文本文件中，每次运行时只需在</a:t>
            </a:r>
            <a:r>
              <a:rPr lang="en-US" altLang="zh-CN" smtClean="0"/>
              <a:t>Matlab</a:t>
            </a:r>
            <a:r>
              <a:rPr lang="zh-CN" altLang="zh-CN" smtClean="0"/>
              <a:t>的命令窗口输入</a:t>
            </a:r>
            <a:r>
              <a:rPr lang="en-US" altLang="zh-CN" smtClean="0"/>
              <a:t>m</a:t>
            </a:r>
            <a:r>
              <a:rPr lang="zh-CN" altLang="zh-CN" smtClean="0"/>
              <a:t>文件的文件名就可以了。需要注意的是，</a:t>
            </a:r>
            <a:r>
              <a:rPr lang="en-US" altLang="zh-CN" smtClean="0"/>
              <a:t>m</a:t>
            </a:r>
            <a:r>
              <a:rPr lang="zh-CN" altLang="zh-CN" smtClean="0"/>
              <a:t>文件最好直接放在</a:t>
            </a:r>
            <a:r>
              <a:rPr lang="en-US" altLang="zh-CN" smtClean="0"/>
              <a:t>Matlab</a:t>
            </a:r>
            <a:r>
              <a:rPr lang="zh-CN" altLang="zh-CN" smtClean="0"/>
              <a:t>的默认搜索路径下</a:t>
            </a:r>
            <a:r>
              <a:rPr lang="en-US" altLang="zh-CN" smtClean="0"/>
              <a:t>(</a:t>
            </a:r>
            <a:r>
              <a:rPr lang="zh-CN" altLang="zh-CN" smtClean="0"/>
              <a:t>一般是</a:t>
            </a:r>
            <a:r>
              <a:rPr lang="en-US" altLang="zh-CN" smtClean="0"/>
              <a:t>Matlab</a:t>
            </a:r>
            <a:r>
              <a:rPr lang="zh-CN" altLang="zh-CN" smtClean="0"/>
              <a:t>安装目录的子目录</a:t>
            </a:r>
            <a:r>
              <a:rPr lang="en-US" altLang="zh-CN" smtClean="0"/>
              <a:t>work</a:t>
            </a:r>
            <a:r>
              <a:rPr lang="zh-CN" altLang="zh-CN" smtClean="0"/>
              <a:t>中</a:t>
            </a:r>
            <a:r>
              <a:rPr lang="en-US" altLang="zh-CN" smtClean="0"/>
              <a:t>)</a:t>
            </a:r>
            <a:r>
              <a:rPr lang="zh-CN" altLang="zh-CN" smtClean="0"/>
              <a:t>，这样就不用设置</a:t>
            </a:r>
            <a:r>
              <a:rPr lang="en-US" altLang="zh-CN" smtClean="0"/>
              <a:t>m</a:t>
            </a:r>
            <a:r>
              <a:rPr lang="zh-CN" altLang="zh-CN" smtClean="0"/>
              <a:t>文件的路径了，否则应当用路径操作指令</a:t>
            </a:r>
            <a:r>
              <a:rPr lang="en-US" altLang="zh-CN" smtClean="0"/>
              <a:t>path</a:t>
            </a:r>
            <a:r>
              <a:rPr lang="zh-CN" altLang="zh-CN" smtClean="0"/>
              <a:t>重新设置路径。另外，</a:t>
            </a:r>
            <a:r>
              <a:rPr lang="en-US" altLang="zh-CN" smtClean="0"/>
              <a:t>m</a:t>
            </a:r>
            <a:r>
              <a:rPr lang="zh-CN" altLang="zh-CN" smtClean="0"/>
              <a:t>文件名不应该与</a:t>
            </a:r>
            <a:r>
              <a:rPr lang="en-US" altLang="zh-CN" smtClean="0"/>
              <a:t>Matlab</a:t>
            </a:r>
            <a:r>
              <a:rPr lang="zh-CN" altLang="zh-CN" smtClean="0"/>
              <a:t>的内置函数名以及工具箱中的函数重名，以免发生执行错误命令的现象。</a:t>
            </a:r>
          </a:p>
          <a:p>
            <a:r>
              <a:rPr lang="en-US" altLang="zh-CN" smtClean="0"/>
              <a:t>Matlab</a:t>
            </a:r>
            <a:r>
              <a:rPr lang="zh-CN" altLang="zh-CN" smtClean="0"/>
              <a:t>对命令文件的执行等价于从命令窗口中顺序执行文件中的所有指令。命令文件可以访问</a:t>
            </a:r>
            <a:r>
              <a:rPr lang="en-US" altLang="zh-CN" smtClean="0"/>
              <a:t>Matlab</a:t>
            </a:r>
            <a:r>
              <a:rPr lang="zh-CN" altLang="zh-CN" smtClean="0"/>
              <a:t>工作空间里的任何变量及数据。命令文件运行过程中产生的所有变量都等价于从</a:t>
            </a:r>
            <a:r>
              <a:rPr lang="en-US" altLang="zh-CN" smtClean="0"/>
              <a:t>Matlab</a:t>
            </a:r>
            <a:r>
              <a:rPr lang="zh-CN" altLang="zh-CN" smtClean="0"/>
              <a:t>工作空间中创建这些变量。因此，任何其他命令文件和函数都可以自由地访问这些变量。这些变量一旦产生就一直保存在内存中，只有对它们重新赋值，它们的原有值才会变化。关机后，这里变量也就全部消失了。另外，在命令窗口中运行</a:t>
            </a:r>
            <a:r>
              <a:rPr lang="en-US" altLang="zh-CN" smtClean="0"/>
              <a:t>clear</a:t>
            </a:r>
            <a:r>
              <a:rPr lang="zh-CN" altLang="zh-CN" smtClean="0"/>
              <a:t>命令，也可以把这些变量从工作空间中删去。当然，在</a:t>
            </a:r>
            <a:r>
              <a:rPr lang="en-US" altLang="zh-CN" smtClean="0"/>
              <a:t>Matlab</a:t>
            </a:r>
            <a:r>
              <a:rPr lang="zh-CN" altLang="zh-CN" smtClean="0"/>
              <a:t>的工作空间窗口中也可以用鼠标选择想要删除的变量，从而将这些变量从工作空间中删除。</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内容占位符 3"/>
          <p:cNvSpPr>
            <a:spLocks noGrp="1"/>
          </p:cNvSpPr>
          <p:nvPr>
            <p:ph idx="1"/>
          </p:nvPr>
        </p:nvSpPr>
        <p:spPr>
          <a:xfrm>
            <a:off x="677863" y="558800"/>
            <a:ext cx="8596312" cy="5895975"/>
          </a:xfrm>
        </p:spPr>
        <p:txBody>
          <a:bodyPr/>
          <a:lstStyle/>
          <a:p>
            <a:r>
              <a:rPr lang="zh-CN" altLang="zh-CN" smtClean="0"/>
              <a:t>【例</a:t>
            </a:r>
            <a:r>
              <a:rPr lang="en-US" altLang="zh-CN" smtClean="0"/>
              <a:t>5-12</a:t>
            </a:r>
            <a:r>
              <a:rPr lang="zh-CN" altLang="zh-CN" smtClean="0"/>
              <a:t>】在</a:t>
            </a:r>
            <a:r>
              <a:rPr lang="en-US" altLang="zh-CN" smtClean="0"/>
              <a:t>MATLAB</a:t>
            </a:r>
            <a:r>
              <a:rPr lang="zh-CN" altLang="zh-CN" smtClean="0"/>
              <a:t>中使用</a:t>
            </a:r>
            <a:r>
              <a:rPr lang="en-US" altLang="zh-CN" smtClean="0"/>
              <a:t>textread</a:t>
            </a:r>
            <a:r>
              <a:rPr lang="zh-CN" altLang="zh-CN" smtClean="0"/>
              <a:t>命令来读取文本文件。</a:t>
            </a:r>
          </a:p>
          <a:p>
            <a:r>
              <a:rPr lang="zh-CN" altLang="zh-CN" smtClean="0"/>
              <a:t>查看原始的数据文件。在本实例中，需要读取的文件是</a:t>
            </a:r>
            <a:r>
              <a:rPr lang="en-US" altLang="zh-CN" smtClean="0"/>
              <a:t>txtlist2.txt</a:t>
            </a:r>
            <a:r>
              <a:rPr lang="zh-CN" altLang="zh-CN" smtClean="0"/>
              <a:t>，其文件中包含的第一行数据如下</a:t>
            </a:r>
            <a:r>
              <a:rPr lang="en-US" altLang="zh-CN" smtClean="0"/>
              <a:t>:</a:t>
            </a:r>
            <a:endParaRPr lang="zh-CN" altLang="zh-CN" smtClean="0"/>
          </a:p>
          <a:p>
            <a:r>
              <a:rPr lang="zh-CN" altLang="zh-CN" smtClean="0"/>
              <a:t>Sally Levell 12.34 45 Yes</a:t>
            </a:r>
          </a:p>
          <a:p>
            <a:r>
              <a:rPr lang="zh-CN" altLang="zh-CN" smtClean="0"/>
              <a:t>使用命令读取该数据文件。在</a:t>
            </a:r>
            <a:r>
              <a:rPr lang="en-US" altLang="zh-CN" smtClean="0"/>
              <a:t>MATLAB</a:t>
            </a:r>
            <a:r>
              <a:rPr lang="zh-CN" altLang="zh-CN" smtClean="0"/>
              <a:t>的命令窗口中输入以下程序代码</a:t>
            </a:r>
            <a:r>
              <a:rPr lang="en-US" altLang="zh-CN" smtClean="0"/>
              <a:t>:</a:t>
            </a:r>
            <a:endParaRPr lang="zh-CN" altLang="zh-CN" smtClean="0"/>
          </a:p>
          <a:p>
            <a:r>
              <a:rPr lang="zh-CN" altLang="zh-CN" smtClean="0"/>
              <a:t>&gt;&gt; [names,types,x,y,answer] = textread('txtlist2.txt','%s %s %f %d %s',1);</a:t>
            </a:r>
          </a:p>
          <a:p>
            <a:r>
              <a:rPr lang="zh-CN" altLang="zh-CN" smtClean="0"/>
              <a:t>查看程序代码的结果。在命令窗口中输入变量名称，得到的结果如下</a:t>
            </a:r>
            <a:r>
              <a:rPr lang="en-US" altLang="zh-CN" smtClean="0"/>
              <a:t>:</a:t>
            </a:r>
            <a:endParaRPr lang="zh-CN" altLang="zh-CN" smtClean="0"/>
          </a:p>
          <a:p>
            <a:r>
              <a:rPr lang="zh-CN" altLang="zh-CN" smtClean="0"/>
              <a:t>&gt;&gt; names</a:t>
            </a:r>
          </a:p>
          <a:p>
            <a:r>
              <a:rPr lang="zh-CN" altLang="zh-CN" smtClean="0"/>
              <a:t>names = </a:t>
            </a:r>
          </a:p>
          <a:p>
            <a:r>
              <a:rPr lang="zh-CN" altLang="zh-CN" smtClean="0"/>
              <a:t>       'Sally'</a:t>
            </a:r>
          </a:p>
          <a:p>
            <a:r>
              <a:rPr lang="zh-CN" altLang="zh-CN" smtClean="0"/>
              <a:t>&gt;&gt; types</a:t>
            </a:r>
          </a:p>
          <a:p>
            <a:r>
              <a:rPr lang="zh-CN" altLang="zh-CN" smtClean="0"/>
              <a:t>types = </a:t>
            </a:r>
          </a:p>
          <a:p>
            <a:r>
              <a:rPr lang="zh-CN" altLang="zh-CN" smtClean="0"/>
              <a:t> 'Levell'</a:t>
            </a:r>
          </a:p>
          <a:p>
            <a:r>
              <a:rPr lang="zh-CN" altLang="zh-CN" smtClean="0"/>
              <a:t>&gt;&gt; x</a:t>
            </a:r>
          </a:p>
          <a:p>
            <a:r>
              <a:rPr lang="zh-CN" altLang="zh-CN" smtClean="0"/>
              <a:t>x =</a:t>
            </a:r>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677863" y="614363"/>
            <a:ext cx="8596312" cy="5427662"/>
          </a:xfrm>
        </p:spPr>
        <p:txBody>
          <a:bodyPr/>
          <a:lstStyle/>
          <a:p>
            <a:r>
              <a:rPr lang="zh-CN" altLang="zh-CN" smtClean="0"/>
              <a:t> 12.3400</a:t>
            </a:r>
          </a:p>
          <a:p>
            <a:r>
              <a:rPr lang="zh-CN" altLang="zh-CN" smtClean="0"/>
              <a:t>&gt;&gt; y</a:t>
            </a:r>
          </a:p>
          <a:p>
            <a:r>
              <a:rPr lang="zh-CN" altLang="zh-CN" smtClean="0"/>
              <a:t>y =</a:t>
            </a:r>
          </a:p>
          <a:p>
            <a:r>
              <a:rPr lang="zh-CN" altLang="zh-CN" smtClean="0"/>
              <a:t>    45</a:t>
            </a:r>
          </a:p>
          <a:p>
            <a:r>
              <a:rPr lang="zh-CN" altLang="zh-CN" smtClean="0"/>
              <a:t>&gt;&gt; answer</a:t>
            </a:r>
          </a:p>
          <a:p>
            <a:r>
              <a:rPr lang="zh-CN" altLang="zh-CN" smtClean="0"/>
              <a:t>answer = </a:t>
            </a:r>
          </a:p>
          <a:p>
            <a:r>
              <a:rPr lang="zh-CN" altLang="zh-CN" smtClean="0"/>
              <a:t>        'Yes'</a:t>
            </a:r>
          </a:p>
          <a:p>
            <a:r>
              <a:rPr lang="zh-CN" altLang="zh-CN" smtClean="0"/>
              <a:t>从以上结果可以看出，在</a:t>
            </a:r>
            <a:r>
              <a:rPr lang="fr-FR" altLang="zh-CN" smtClean="0"/>
              <a:t>textread</a:t>
            </a:r>
            <a:r>
              <a:rPr lang="zh-CN" altLang="zh-CN" smtClean="0"/>
              <a:t>命令中，用户可以指定读取数据的格式，来得到对应的输入结果。</a:t>
            </a:r>
          </a:p>
          <a:p>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r>
              <a:rPr lang="en-US" altLang="zh-CN" b="1" smtClean="0"/>
              <a:t>5.3</a:t>
            </a:r>
            <a:r>
              <a:rPr lang="zh-CN" altLang="zh-CN" b="1" smtClean="0"/>
              <a:t>流程控制</a:t>
            </a:r>
            <a:br>
              <a:rPr lang="zh-CN" altLang="zh-CN" b="1" smtClean="0"/>
            </a:br>
            <a:endParaRPr lang="zh-CN" altLang="en-US" smtClean="0"/>
          </a:p>
        </p:txBody>
      </p:sp>
      <p:sp>
        <p:nvSpPr>
          <p:cNvPr id="50178" name="内容占位符 2"/>
          <p:cNvSpPr>
            <a:spLocks noGrp="1"/>
          </p:cNvSpPr>
          <p:nvPr>
            <p:ph idx="1"/>
          </p:nvPr>
        </p:nvSpPr>
        <p:spPr/>
        <p:txBody>
          <a:bodyPr/>
          <a:lstStyle/>
          <a:p>
            <a:r>
              <a:rPr lang="en-US" altLang="zh-CN" smtClean="0"/>
              <a:t>MATLAB</a:t>
            </a:r>
            <a:r>
              <a:rPr lang="zh-CN" altLang="zh-CN" smtClean="0"/>
              <a:t>的基本结构为顺序结构，即代码的执行顺为从上到下。但是顺序结构远远不能满足程序设计的需要。为了编写更加实用、功能更加强大、代码更加精简的程序，则需要使用流程控制语句。流程控制语句主要包括判断语句、循环语句、分支语句等。</a:t>
            </a:r>
          </a:p>
          <a:p>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r>
              <a:rPr lang="en-US" altLang="zh-CN" b="1" smtClean="0"/>
              <a:t>5.3.1</a:t>
            </a:r>
            <a:r>
              <a:rPr lang="zh-CN" altLang="zh-CN" b="1" smtClean="0"/>
              <a:t>顺序结构</a:t>
            </a:r>
            <a:br>
              <a:rPr lang="zh-CN" altLang="zh-CN" b="1" smtClean="0"/>
            </a:br>
            <a:endParaRPr lang="zh-CN" altLang="en-US" smtClean="0"/>
          </a:p>
        </p:txBody>
      </p:sp>
      <p:sp>
        <p:nvSpPr>
          <p:cNvPr id="51202" name="内容占位符 2"/>
          <p:cNvSpPr>
            <a:spLocks noGrp="1"/>
          </p:cNvSpPr>
          <p:nvPr>
            <p:ph idx="1"/>
          </p:nvPr>
        </p:nvSpPr>
        <p:spPr/>
        <p:txBody>
          <a:bodyPr/>
          <a:lstStyle/>
          <a:p>
            <a:r>
              <a:rPr lang="zh-CN" altLang="zh-CN" smtClean="0"/>
              <a:t>顺序结构是最简单的程序结构，用户编写好程序之后，系统将按照程序的物理位置顺序执行。因此，这种程序比较容易编制。但是由于它不包含其他的控制语句，程序结构比较单一，因此实现的功能比较有限。尽管如此，对于比较简单的程序来说，使用顺序结构是能够很好地解决问题</a:t>
            </a:r>
          </a:p>
          <a:p>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r>
              <a:rPr lang="en-US" altLang="zh-CN" b="1" smtClean="0"/>
              <a:t>5.3.2</a:t>
            </a:r>
            <a:r>
              <a:rPr lang="zh-CN" altLang="zh-CN" b="1" smtClean="0"/>
              <a:t>选择结构</a:t>
            </a:r>
            <a:br>
              <a:rPr lang="zh-CN" altLang="zh-CN" b="1" smtClean="0"/>
            </a:br>
            <a:endParaRPr lang="zh-CN" altLang="en-US" smtClean="0"/>
          </a:p>
        </p:txBody>
      </p:sp>
      <p:sp>
        <p:nvSpPr>
          <p:cNvPr id="52226" name="内容占位符 2"/>
          <p:cNvSpPr>
            <a:spLocks noGrp="1"/>
          </p:cNvSpPr>
          <p:nvPr>
            <p:ph idx="1"/>
          </p:nvPr>
        </p:nvSpPr>
        <p:spPr>
          <a:xfrm>
            <a:off x="677863" y="1338263"/>
            <a:ext cx="8596312" cy="5213350"/>
          </a:xfrm>
        </p:spPr>
        <p:txBody>
          <a:bodyPr/>
          <a:lstStyle/>
          <a:p>
            <a:r>
              <a:rPr lang="zh-CN" altLang="zh-CN" smtClean="0"/>
              <a:t>为了实现选择结构的程序，提供了</a:t>
            </a:r>
            <a:r>
              <a:rPr lang="en-US" altLang="zh-CN" smtClean="0"/>
              <a:t>if</a:t>
            </a:r>
            <a:r>
              <a:rPr lang="zh-CN" altLang="zh-CN" smtClean="0"/>
              <a:t>语句、</a:t>
            </a:r>
            <a:r>
              <a:rPr lang="en-US" altLang="zh-CN" smtClean="0"/>
              <a:t>switch</a:t>
            </a:r>
            <a:r>
              <a:rPr lang="zh-CN" altLang="zh-CN" smtClean="0"/>
              <a:t>和</a:t>
            </a:r>
            <a:r>
              <a:rPr lang="en-US" altLang="zh-CN" smtClean="0"/>
              <a:t>try-catch</a:t>
            </a:r>
            <a:r>
              <a:rPr lang="zh-CN" altLang="zh-CN" smtClean="0"/>
              <a:t>语句。</a:t>
            </a:r>
          </a:p>
          <a:p>
            <a:r>
              <a:rPr lang="en-US" altLang="zh-CN" smtClean="0"/>
              <a:t>1.if</a:t>
            </a:r>
            <a:r>
              <a:rPr lang="zh-CN" altLang="zh-CN" smtClean="0"/>
              <a:t>语句</a:t>
            </a:r>
          </a:p>
          <a:p>
            <a:r>
              <a:rPr lang="zh-CN" altLang="zh-CN" smtClean="0"/>
              <a:t>在编写程序时往往要根据一定的条件进行一定的判断，然后选择执行不同的语句，此时需要使用判断语句来进行流控制。</a:t>
            </a:r>
          </a:p>
          <a:p>
            <a:r>
              <a:rPr lang="zh-CN" altLang="zh-CN" smtClean="0"/>
              <a:t>条件判断语句为</a:t>
            </a:r>
            <a:r>
              <a:rPr lang="en-US" altLang="zh-CN" smtClean="0"/>
              <a:t>if…else…end,</a:t>
            </a:r>
            <a:r>
              <a:rPr lang="zh-CN" altLang="zh-CN" smtClean="0"/>
              <a:t>其使用形式有以下</a:t>
            </a:r>
            <a:r>
              <a:rPr lang="en-US" altLang="zh-CN" smtClean="0"/>
              <a:t>3</a:t>
            </a:r>
            <a:r>
              <a:rPr lang="zh-CN" altLang="zh-CN" smtClean="0"/>
              <a:t>种。</a:t>
            </a:r>
          </a:p>
          <a:p>
            <a:r>
              <a:rPr lang="en-US" altLang="zh-CN" smtClean="0"/>
              <a:t>(1)if…end</a:t>
            </a:r>
            <a:endParaRPr lang="zh-CN" altLang="zh-CN" smtClean="0"/>
          </a:p>
          <a:p>
            <a:r>
              <a:rPr lang="zh-CN" altLang="zh-CN" smtClean="0"/>
              <a:t>此时的程序结构如下：</a:t>
            </a:r>
          </a:p>
          <a:p>
            <a:r>
              <a:rPr lang="en-US" altLang="zh-CN" smtClean="0"/>
              <a:t>if </a:t>
            </a:r>
            <a:r>
              <a:rPr lang="zh-CN" altLang="zh-CN" smtClean="0"/>
              <a:t>表达式</a:t>
            </a:r>
          </a:p>
          <a:p>
            <a:r>
              <a:rPr lang="en-US" altLang="zh-CN" smtClean="0"/>
              <a:t>    </a:t>
            </a:r>
            <a:r>
              <a:rPr lang="zh-CN" altLang="zh-CN" smtClean="0"/>
              <a:t>执行语句</a:t>
            </a:r>
          </a:p>
          <a:p>
            <a:r>
              <a:rPr lang="en-US" altLang="zh-CN" smtClean="0"/>
              <a:t>end</a:t>
            </a:r>
            <a:endParaRPr lang="zh-CN" altLang="zh-CN" smtClean="0"/>
          </a:p>
          <a:p>
            <a:r>
              <a:rPr lang="zh-CN" altLang="zh-CN" smtClean="0"/>
              <a:t>这是最简单的判断语句。即当表达式为</a:t>
            </a:r>
            <a:r>
              <a:rPr lang="en-US" altLang="zh-CN" smtClean="0"/>
              <a:t>true</a:t>
            </a:r>
            <a:r>
              <a:rPr lang="zh-CN" altLang="zh-CN" smtClean="0"/>
              <a:t>时，则执行</a:t>
            </a:r>
            <a:r>
              <a:rPr lang="en-US" altLang="zh-CN" smtClean="0"/>
              <a:t>if</a:t>
            </a:r>
            <a:r>
              <a:rPr lang="zh-CN" altLang="zh-CN" smtClean="0"/>
              <a:t>与</a:t>
            </a:r>
            <a:r>
              <a:rPr lang="en-US" altLang="zh-CN" smtClean="0"/>
              <a:t>end</a:t>
            </a:r>
            <a:r>
              <a:rPr lang="zh-CN" altLang="zh-CN" smtClean="0"/>
              <a:t>之间的执行语句；当表达式为</a:t>
            </a:r>
            <a:r>
              <a:rPr lang="en-US" altLang="zh-CN" smtClean="0"/>
              <a:t>false</a:t>
            </a:r>
            <a:r>
              <a:rPr lang="zh-CN" altLang="zh-CN" smtClean="0"/>
              <a:t>时</a:t>
            </a:r>
            <a:r>
              <a:rPr lang="en-US" altLang="zh-CN" smtClean="0"/>
              <a:t>,</a:t>
            </a:r>
            <a:r>
              <a:rPr lang="zh-CN" altLang="zh-CN" smtClean="0"/>
              <a:t>则跳过执行语句，然后执行</a:t>
            </a:r>
            <a:r>
              <a:rPr lang="en-US" altLang="zh-CN" smtClean="0"/>
              <a:t>end</a:t>
            </a:r>
            <a:r>
              <a:rPr lang="zh-CN" altLang="zh-CN" smtClean="0"/>
              <a:t>后面的程序。</a:t>
            </a:r>
          </a:p>
          <a:p>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77863" y="695325"/>
            <a:ext cx="8596312" cy="5346700"/>
          </a:xfrm>
        </p:spPr>
        <p:txBody>
          <a:bodyPr/>
          <a:lstStyle/>
          <a:p>
            <a:r>
              <a:rPr lang="zh-CN" altLang="zh-CN" smtClean="0"/>
              <a:t>【例</a:t>
            </a:r>
            <a:r>
              <a:rPr lang="en-US" altLang="zh-CN" smtClean="0"/>
              <a:t>5-20</a:t>
            </a:r>
            <a:r>
              <a:rPr lang="zh-CN" altLang="zh-CN" smtClean="0"/>
              <a:t>】</a:t>
            </a:r>
            <a:r>
              <a:rPr lang="en-US" altLang="zh-CN" smtClean="0"/>
              <a:t>if…elseif…else…end</a:t>
            </a:r>
            <a:r>
              <a:rPr lang="zh-CN" altLang="zh-CN" smtClean="0"/>
              <a:t>语句使用示例。</a:t>
            </a:r>
          </a:p>
          <a:p>
            <a:r>
              <a:rPr lang="zh-CN" altLang="zh-CN" smtClean="0"/>
              <a:t>if n &lt; 0                          %</a:t>
            </a:r>
            <a:r>
              <a:rPr lang="zh-CN" smtClean="0"/>
              <a:t>如果</a:t>
            </a:r>
            <a:r>
              <a:rPr lang="zh-CN" altLang="zh-CN" smtClean="0"/>
              <a:t>n</a:t>
            </a:r>
            <a:r>
              <a:rPr lang="zh-CN" smtClean="0"/>
              <a:t>是负数，则显示错误信息</a:t>
            </a:r>
            <a:endParaRPr lang="zh-CN" altLang="zh-CN" smtClean="0"/>
          </a:p>
          <a:p>
            <a:r>
              <a:rPr lang="zh-CN" altLang="zh-CN" smtClean="0"/>
              <a:t>disp('Input must be positive');</a:t>
            </a:r>
          </a:p>
          <a:p>
            <a:r>
              <a:rPr lang="zh-CN" altLang="zh-CN" smtClean="0"/>
              <a:t>elseif rem(n,2)==0              %</a:t>
            </a:r>
            <a:r>
              <a:rPr lang="zh-CN" smtClean="0"/>
              <a:t>如果</a:t>
            </a:r>
            <a:r>
              <a:rPr lang="zh-CN" altLang="zh-CN" smtClean="0"/>
              <a:t>n</a:t>
            </a:r>
            <a:r>
              <a:rPr lang="zh-CN" smtClean="0"/>
              <a:t>是偶数，则除以</a:t>
            </a:r>
            <a:r>
              <a:rPr lang="zh-CN" altLang="zh-CN" smtClean="0"/>
              <a:t>2</a:t>
            </a:r>
          </a:p>
          <a:p>
            <a:r>
              <a:rPr lang="zh-CN" altLang="zh-CN" smtClean="0"/>
              <a:t>A=n/2;</a:t>
            </a:r>
          </a:p>
          <a:p>
            <a:r>
              <a:rPr lang="zh-CN" altLang="zh-CN" smtClean="0"/>
              <a:t>else</a:t>
            </a:r>
          </a:p>
          <a:p>
            <a:r>
              <a:rPr lang="zh-CN" altLang="zh-CN" smtClean="0"/>
              <a:t>A=(n+1)/2;                    %</a:t>
            </a:r>
            <a:r>
              <a:rPr lang="zh-CN" smtClean="0"/>
              <a:t>如果</a:t>
            </a:r>
            <a:r>
              <a:rPr lang="zh-CN" altLang="zh-CN" smtClean="0"/>
              <a:t>n</a:t>
            </a:r>
            <a:r>
              <a:rPr lang="zh-CN" smtClean="0"/>
              <a:t>是奇数，则加</a:t>
            </a:r>
            <a:r>
              <a:rPr lang="zh-CN" altLang="zh-CN" smtClean="0"/>
              <a:t>1</a:t>
            </a:r>
            <a:r>
              <a:rPr lang="zh-CN" smtClean="0"/>
              <a:t>，然后除以</a:t>
            </a:r>
            <a:r>
              <a:rPr lang="zh-CN" altLang="zh-CN" smtClean="0"/>
              <a:t>2</a:t>
            </a:r>
          </a:p>
          <a:p>
            <a:r>
              <a:rPr lang="zh-CN" altLang="zh-CN" smtClean="0"/>
              <a:t>End</a:t>
            </a:r>
          </a:p>
          <a:p>
            <a:r>
              <a:rPr lang="zh-CN" altLang="zh-CN" smtClean="0"/>
              <a:t>在大多数情况下，条件表达式会由关系表达式或者逻辑表达式组成，这些表达式返回的都是逻辑值</a:t>
            </a:r>
            <a:r>
              <a:rPr lang="en-US" altLang="zh-CN" smtClean="0"/>
              <a:t>0</a:t>
            </a:r>
            <a:r>
              <a:rPr lang="zh-CN" altLang="zh-CN" smtClean="0"/>
              <a:t>或者</a:t>
            </a:r>
            <a:r>
              <a:rPr lang="en-US" altLang="zh-CN" smtClean="0"/>
              <a:t>1</a:t>
            </a:r>
            <a:r>
              <a:rPr lang="zh-CN" altLang="zh-CN" smtClean="0"/>
              <a:t>，将作为条件判断的依据。为了提高程序代码执行的效率，</a:t>
            </a:r>
            <a:r>
              <a:rPr lang="en-US" altLang="zh-CN" smtClean="0"/>
              <a:t>MATLAB</a:t>
            </a:r>
            <a:r>
              <a:rPr lang="zh-CN" altLang="zh-CN" smtClean="0"/>
              <a:t>会尽可能少地检测这些表达式的数值。</a:t>
            </a:r>
          </a:p>
          <a:p>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46100"/>
            <a:ext cx="8596312" cy="5495925"/>
          </a:xfrm>
        </p:spPr>
        <p:txBody>
          <a:bodyPr rtlCol="0">
            <a:normAutofit fontScale="92500" lnSpcReduction="20000"/>
          </a:bodyPr>
          <a:lstStyle/>
          <a:p>
            <a:pPr fontAlgn="auto">
              <a:spcAft>
                <a:spcPts val="0"/>
              </a:spcAft>
              <a:buFont typeface="Wingdings 3" charset="2"/>
              <a:buChar char=""/>
              <a:defRPr/>
            </a:pPr>
            <a:r>
              <a:rPr lang="zh-CN" altLang="zh-CN" dirty="0">
                <a:solidFill>
                  <a:schemeClr val="tx1">
                    <a:lumMod val="75000"/>
                    <a:lumOff val="25000"/>
                  </a:schemeClr>
                </a:solidFill>
              </a:rPr>
              <a:t>最后，在使用</a:t>
            </a:r>
            <a:r>
              <a:rPr lang="en-US" altLang="zh-CN" dirty="0">
                <a:solidFill>
                  <a:schemeClr val="tx1">
                    <a:lumMod val="75000"/>
                    <a:lumOff val="25000"/>
                  </a:schemeClr>
                </a:solidFill>
              </a:rPr>
              <a:t>if</a:t>
            </a:r>
            <a:r>
              <a:rPr lang="zh-CN" altLang="zh-CN" dirty="0">
                <a:solidFill>
                  <a:schemeClr val="tx1">
                    <a:lumMod val="75000"/>
                    <a:lumOff val="25000"/>
                  </a:schemeClr>
                </a:solidFill>
              </a:rPr>
              <a:t>分支结构伪，需要注意以下几个问题</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(1)if</a:t>
            </a:r>
            <a:r>
              <a:rPr lang="zh-CN" altLang="zh-CN" dirty="0">
                <a:solidFill>
                  <a:schemeClr val="tx1">
                    <a:lumMod val="75000"/>
                    <a:lumOff val="25000"/>
                  </a:schemeClr>
                </a:solidFill>
              </a:rPr>
              <a:t>分支结构是所有程序结构中最灵活的结构之一，可以使用任意多个</a:t>
            </a:r>
            <a:r>
              <a:rPr lang="en-US" altLang="zh-CN" dirty="0" err="1">
                <a:solidFill>
                  <a:schemeClr val="tx1">
                    <a:lumMod val="75000"/>
                    <a:lumOff val="25000"/>
                  </a:schemeClr>
                </a:solidFill>
              </a:rPr>
              <a:t>elseif</a:t>
            </a:r>
            <a:r>
              <a:rPr lang="zh-CN" altLang="zh-CN" dirty="0">
                <a:solidFill>
                  <a:schemeClr val="tx1">
                    <a:lumMod val="75000"/>
                    <a:lumOff val="25000"/>
                  </a:schemeClr>
                </a:solidFill>
              </a:rPr>
              <a:t>语句，但是只能有一个</a:t>
            </a:r>
            <a:r>
              <a:rPr lang="en-US" altLang="zh-CN" dirty="0">
                <a:solidFill>
                  <a:schemeClr val="tx1">
                    <a:lumMod val="75000"/>
                    <a:lumOff val="25000"/>
                  </a:schemeClr>
                </a:solidFill>
              </a:rPr>
              <a:t>if</a:t>
            </a:r>
            <a:r>
              <a:rPr lang="zh-CN" altLang="zh-CN" dirty="0">
                <a:solidFill>
                  <a:schemeClr val="tx1">
                    <a:lumMod val="75000"/>
                    <a:lumOff val="25000"/>
                  </a:schemeClr>
                </a:solidFill>
              </a:rPr>
              <a:t>语句和一个</a:t>
            </a:r>
            <a:r>
              <a:rPr lang="en-US" altLang="zh-CN" dirty="0">
                <a:solidFill>
                  <a:schemeClr val="tx1">
                    <a:lumMod val="75000"/>
                    <a:lumOff val="25000"/>
                  </a:schemeClr>
                </a:solidFill>
              </a:rPr>
              <a:t>end</a:t>
            </a:r>
            <a:r>
              <a:rPr lang="zh-CN" altLang="zh-CN" dirty="0">
                <a:solidFill>
                  <a:schemeClr val="tx1">
                    <a:lumMod val="75000"/>
                    <a:lumOff val="25000"/>
                  </a:schemeClr>
                </a:solidFill>
              </a:rPr>
              <a:t>语句。</a:t>
            </a:r>
          </a:p>
          <a:p>
            <a:pPr fontAlgn="auto">
              <a:spcAft>
                <a:spcPts val="0"/>
              </a:spcAft>
              <a:buFont typeface="Wingdings 3" charset="2"/>
              <a:buChar char=""/>
              <a:defRPr/>
            </a:pPr>
            <a:r>
              <a:rPr lang="en-US" altLang="zh-CN" dirty="0">
                <a:solidFill>
                  <a:schemeClr val="tx1">
                    <a:lumMod val="75000"/>
                    <a:lumOff val="25000"/>
                  </a:schemeClr>
                </a:solidFill>
              </a:rPr>
              <a:t>(2)if</a:t>
            </a:r>
            <a:r>
              <a:rPr lang="zh-CN" altLang="zh-CN" dirty="0">
                <a:solidFill>
                  <a:schemeClr val="tx1">
                    <a:lumMod val="75000"/>
                    <a:lumOff val="25000"/>
                  </a:schemeClr>
                </a:solidFill>
              </a:rPr>
              <a:t>语句可以相互嵌套，可以根据实际需要将各个</a:t>
            </a:r>
            <a:r>
              <a:rPr lang="en-US" altLang="zh-CN" dirty="0">
                <a:solidFill>
                  <a:schemeClr val="tx1">
                    <a:lumMod val="75000"/>
                    <a:lumOff val="25000"/>
                  </a:schemeClr>
                </a:solidFill>
              </a:rPr>
              <a:t>if</a:t>
            </a:r>
            <a:r>
              <a:rPr lang="zh-CN" altLang="zh-CN" dirty="0">
                <a:solidFill>
                  <a:schemeClr val="tx1">
                    <a:lumMod val="75000"/>
                    <a:lumOff val="25000"/>
                  </a:schemeClr>
                </a:solidFill>
              </a:rPr>
              <a:t>语句进行嵌套</a:t>
            </a:r>
            <a:r>
              <a:rPr lang="en-US" altLang="zh-CN" dirty="0">
                <a:solidFill>
                  <a:schemeClr val="tx1">
                    <a:lumMod val="75000"/>
                    <a:lumOff val="25000"/>
                  </a:schemeClr>
                </a:solidFill>
              </a:rPr>
              <a:t>.</a:t>
            </a:r>
            <a:r>
              <a:rPr lang="zh-CN" altLang="zh-CN" dirty="0">
                <a:solidFill>
                  <a:schemeClr val="tx1">
                    <a:lumMod val="75000"/>
                    <a:lumOff val="25000"/>
                  </a:schemeClr>
                </a:solidFill>
              </a:rPr>
              <a:t>来解决比较复杂的实际问题。</a:t>
            </a:r>
          </a:p>
          <a:p>
            <a:pPr fontAlgn="auto">
              <a:spcAft>
                <a:spcPts val="0"/>
              </a:spcAft>
              <a:buFont typeface="Wingdings 3" charset="2"/>
              <a:buChar char=""/>
              <a:defRPr/>
            </a:pPr>
            <a:r>
              <a:rPr lang="en-US" altLang="zh-CN" dirty="0">
                <a:solidFill>
                  <a:schemeClr val="tx1">
                    <a:lumMod val="75000"/>
                    <a:lumOff val="25000"/>
                  </a:schemeClr>
                </a:solidFill>
              </a:rPr>
              <a:t>2.switch</a:t>
            </a:r>
            <a:r>
              <a:rPr lang="zh-CN" altLang="zh-CN" dirty="0">
                <a:solidFill>
                  <a:schemeClr val="tx1">
                    <a:lumMod val="75000"/>
                    <a:lumOff val="25000"/>
                  </a:schemeClr>
                </a:solidFill>
              </a:rPr>
              <a:t>语句</a:t>
            </a:r>
          </a:p>
          <a:p>
            <a:pPr fontAlgn="auto">
              <a:spcAft>
                <a:spcPts val="0"/>
              </a:spcAft>
              <a:buFont typeface="Wingdings 3" charset="2"/>
              <a:buChar char=""/>
              <a:defRPr/>
            </a:pPr>
            <a:r>
              <a:rPr lang="zh-CN" altLang="zh-CN" dirty="0">
                <a:solidFill>
                  <a:schemeClr val="tx1">
                    <a:lumMod val="75000"/>
                    <a:lumOff val="25000"/>
                  </a:schemeClr>
                </a:solidFill>
              </a:rPr>
              <a:t>在</a:t>
            </a:r>
            <a:r>
              <a:rPr lang="en-US" altLang="zh-CN" dirty="0">
                <a:solidFill>
                  <a:schemeClr val="tx1">
                    <a:lumMod val="75000"/>
                    <a:lumOff val="25000"/>
                  </a:schemeClr>
                </a:solidFill>
              </a:rPr>
              <a:t>MATLAB</a:t>
            </a:r>
            <a:r>
              <a:rPr lang="zh-CN" altLang="zh-CN" dirty="0">
                <a:solidFill>
                  <a:schemeClr val="tx1">
                    <a:lumMod val="75000"/>
                    <a:lumOff val="25000"/>
                  </a:schemeClr>
                </a:solidFill>
              </a:rPr>
              <a:t>语言中，除了上面介绍的</a:t>
            </a:r>
            <a:r>
              <a:rPr lang="en-US" altLang="zh-CN" dirty="0">
                <a:solidFill>
                  <a:schemeClr val="tx1">
                    <a:lumMod val="75000"/>
                    <a:lumOff val="25000"/>
                  </a:schemeClr>
                </a:solidFill>
              </a:rPr>
              <a:t>if…else…end</a:t>
            </a:r>
            <a:r>
              <a:rPr lang="zh-CN" altLang="zh-CN" dirty="0">
                <a:solidFill>
                  <a:schemeClr val="tx1">
                    <a:lumMod val="75000"/>
                    <a:lumOff val="25000"/>
                  </a:schemeClr>
                </a:solidFill>
              </a:rPr>
              <a:t>分支语句外，还提供有另外一种分支语句形式，那就是</a:t>
            </a:r>
            <a:r>
              <a:rPr lang="en-US" altLang="zh-CN" dirty="0">
                <a:solidFill>
                  <a:schemeClr val="tx1">
                    <a:lumMod val="75000"/>
                    <a:lumOff val="25000"/>
                  </a:schemeClr>
                </a:solidFill>
              </a:rPr>
              <a:t>switch…case…end</a:t>
            </a:r>
            <a:r>
              <a:rPr lang="zh-CN" altLang="zh-CN" dirty="0">
                <a:solidFill>
                  <a:schemeClr val="tx1">
                    <a:lumMod val="75000"/>
                    <a:lumOff val="25000"/>
                  </a:schemeClr>
                </a:solidFill>
              </a:rPr>
              <a:t>分支语句。这可以使热悉</a:t>
            </a:r>
            <a:r>
              <a:rPr lang="en-US" altLang="zh-CN" dirty="0">
                <a:solidFill>
                  <a:schemeClr val="tx1">
                    <a:lumMod val="75000"/>
                    <a:lumOff val="25000"/>
                  </a:schemeClr>
                </a:solidFill>
              </a:rPr>
              <a:t>c</a:t>
            </a:r>
            <a:r>
              <a:rPr lang="zh-CN" altLang="zh-CN" dirty="0">
                <a:solidFill>
                  <a:schemeClr val="tx1">
                    <a:lumMod val="75000"/>
                    <a:lumOff val="25000"/>
                  </a:schemeClr>
                </a:solidFill>
              </a:rPr>
              <a:t>语言或者其他高级语言的用户更方便地使用</a:t>
            </a:r>
            <a:r>
              <a:rPr lang="en-US" altLang="zh-CN" dirty="0">
                <a:solidFill>
                  <a:schemeClr val="tx1">
                    <a:lumMod val="75000"/>
                    <a:lumOff val="25000"/>
                  </a:schemeClr>
                </a:solidFill>
              </a:rPr>
              <a:t>MATLAB</a:t>
            </a:r>
            <a:r>
              <a:rPr lang="zh-CN" altLang="zh-CN" dirty="0">
                <a:solidFill>
                  <a:schemeClr val="tx1">
                    <a:lumMod val="75000"/>
                    <a:lumOff val="25000"/>
                  </a:schemeClr>
                </a:solidFill>
              </a:rPr>
              <a:t>的分支功能。其使用语句如下</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switch </a:t>
            </a:r>
            <a:r>
              <a:rPr lang="zh-CN" altLang="zh-CN" dirty="0">
                <a:solidFill>
                  <a:schemeClr val="tx1">
                    <a:lumMod val="75000"/>
                    <a:lumOff val="25000"/>
                  </a:schemeClr>
                </a:solidFill>
              </a:rPr>
              <a:t>开关语句</a:t>
            </a:r>
          </a:p>
          <a:p>
            <a:pPr fontAlgn="auto">
              <a:spcAft>
                <a:spcPts val="0"/>
              </a:spcAft>
              <a:buFont typeface="Wingdings 3" charset="2"/>
              <a:buChar char=""/>
              <a:defRPr/>
            </a:pPr>
            <a:r>
              <a:rPr lang="en-US" altLang="zh-CN" dirty="0">
                <a:solidFill>
                  <a:schemeClr val="tx1">
                    <a:lumMod val="75000"/>
                    <a:lumOff val="25000"/>
                  </a:schemeClr>
                </a:solidFill>
              </a:rPr>
              <a:t>    case </a:t>
            </a:r>
            <a:r>
              <a:rPr lang="zh-CN" altLang="zh-CN" dirty="0">
                <a:solidFill>
                  <a:schemeClr val="tx1">
                    <a:lumMod val="75000"/>
                    <a:lumOff val="25000"/>
                  </a:schemeClr>
                </a:solidFill>
              </a:rPr>
              <a:t>条件语句</a:t>
            </a:r>
            <a:r>
              <a:rPr lang="en-US" altLang="zh-CN" dirty="0">
                <a:solidFill>
                  <a:schemeClr val="tx1">
                    <a:lumMod val="75000"/>
                    <a:lumOff val="25000"/>
                  </a:schemeClr>
                </a:solidFill>
              </a:rPr>
              <a:t>1</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a:t>
            </a:r>
            <a:r>
              <a:rPr lang="zh-CN" altLang="zh-CN" dirty="0">
                <a:solidFill>
                  <a:schemeClr val="tx1">
                    <a:lumMod val="75000"/>
                    <a:lumOff val="25000"/>
                  </a:schemeClr>
                </a:solidFill>
              </a:rPr>
              <a:t>执行语句</a:t>
            </a:r>
          </a:p>
          <a:p>
            <a:pPr fontAlgn="auto">
              <a:spcAft>
                <a:spcPts val="0"/>
              </a:spcAft>
              <a:buFont typeface="Wingdings 3" charset="2"/>
              <a:buChar char=""/>
              <a:defRPr/>
            </a:pPr>
            <a:r>
              <a:rPr lang="en-US" altLang="zh-CN" dirty="0">
                <a:solidFill>
                  <a:schemeClr val="tx1">
                    <a:lumMod val="75000"/>
                    <a:lumOff val="25000"/>
                  </a:schemeClr>
                </a:solidFill>
              </a:rPr>
              <a:t>    case </a:t>
            </a:r>
            <a:r>
              <a:rPr lang="zh-CN" altLang="zh-CN" dirty="0">
                <a:solidFill>
                  <a:schemeClr val="tx1">
                    <a:lumMod val="75000"/>
                    <a:lumOff val="25000"/>
                  </a:schemeClr>
                </a:solidFill>
              </a:rPr>
              <a:t>条件语句</a:t>
            </a:r>
            <a:r>
              <a:rPr lang="en-US" altLang="zh-CN" dirty="0">
                <a:solidFill>
                  <a:schemeClr val="tx1">
                    <a:lumMod val="75000"/>
                    <a:lumOff val="25000"/>
                  </a:schemeClr>
                </a:solidFill>
              </a:rPr>
              <a:t>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a:t>
            </a:r>
            <a:r>
              <a:rPr lang="zh-CN" altLang="zh-CN" dirty="0">
                <a:solidFill>
                  <a:schemeClr val="tx1">
                    <a:lumMod val="75000"/>
                    <a:lumOff val="25000"/>
                  </a:schemeClr>
                </a:solidFill>
              </a:rPr>
              <a:t>执行语句</a:t>
            </a:r>
            <a:r>
              <a:rPr lang="en-US" altLang="zh-CN" dirty="0">
                <a:solidFill>
                  <a:schemeClr val="tx1">
                    <a:lumMod val="75000"/>
                    <a:lumOff val="25000"/>
                  </a:schemeClr>
                </a:solidFill>
              </a:rPr>
              <a:t>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otherwise</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a:t>
            </a:r>
            <a:r>
              <a:rPr lang="zh-CN" altLang="zh-CN" dirty="0">
                <a:solidFill>
                  <a:schemeClr val="tx1">
                    <a:lumMod val="75000"/>
                    <a:lumOff val="25000"/>
                  </a:schemeClr>
                </a:solidFill>
              </a:rPr>
              <a:t>执行语句</a:t>
            </a:r>
          </a:p>
          <a:p>
            <a:pPr fontAlgn="auto">
              <a:spcAft>
                <a:spcPts val="0"/>
              </a:spcAft>
              <a:buFont typeface="Wingdings 3" charset="2"/>
              <a:buChar char=""/>
              <a:defRPr/>
            </a:pPr>
            <a:r>
              <a:rPr lang="en-US" altLang="zh-CN" dirty="0">
                <a:solidFill>
                  <a:schemeClr val="tx1">
                    <a:lumMod val="75000"/>
                    <a:lumOff val="25000"/>
                  </a:schemeClr>
                </a:solidFill>
              </a:rPr>
              <a:t>end</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750888"/>
            <a:ext cx="8596312" cy="5291137"/>
          </a:xfrm>
        </p:spPr>
        <p:txBody>
          <a:bodyPr>
            <a:normAutofit/>
          </a:bodyPr>
          <a:lstStyle/>
          <a:p>
            <a:pPr>
              <a:lnSpc>
                <a:spcPct val="90000"/>
              </a:lnSpc>
            </a:pPr>
            <a:r>
              <a:rPr lang="zh-CN" altLang="zh-CN" smtClean="0"/>
              <a:t>在</a:t>
            </a:r>
            <a:r>
              <a:rPr lang="en-US" altLang="zh-CN" smtClean="0"/>
              <a:t>switch</a:t>
            </a:r>
            <a:r>
              <a:rPr lang="zh-CN" altLang="zh-CN" smtClean="0"/>
              <a:t>分支结构中，当某个条件语句的内容与开关语句的内容相匹配时，系统将执行其后的语句</a:t>
            </a:r>
            <a:r>
              <a:rPr lang="en-US" altLang="zh-CN" smtClean="0"/>
              <a:t>;</a:t>
            </a:r>
            <a:r>
              <a:rPr lang="zh-CN" altLang="zh-CN" smtClean="0"/>
              <a:t>如果所有的条件语句与开关条件都不相符合时，系统将执行</a:t>
            </a:r>
            <a:r>
              <a:rPr lang="en-US" altLang="zh-CN" smtClean="0"/>
              <a:t>otherwise</a:t>
            </a:r>
            <a:r>
              <a:rPr lang="zh-CN" altLang="zh-CN" smtClean="0"/>
              <a:t>后面的语句。和</a:t>
            </a:r>
            <a:r>
              <a:rPr lang="en-US" altLang="zh-CN" smtClean="0"/>
              <a:t>C</a:t>
            </a:r>
            <a:r>
              <a:rPr lang="zh-CN" altLang="zh-CN" smtClean="0"/>
              <a:t>语言不同的是，</a:t>
            </a:r>
            <a:r>
              <a:rPr lang="en-US" altLang="zh-CN" smtClean="0"/>
              <a:t>switch</a:t>
            </a:r>
            <a:r>
              <a:rPr lang="zh-CN" altLang="zh-CN" smtClean="0"/>
              <a:t>语句中如果某一个</a:t>
            </a:r>
            <a:r>
              <a:rPr lang="en-US" altLang="zh-CN" smtClean="0"/>
              <a:t>case</a:t>
            </a:r>
            <a:r>
              <a:rPr lang="zh-CN" altLang="zh-CN" smtClean="0"/>
              <a:t>中的条件语句为</a:t>
            </a:r>
            <a:r>
              <a:rPr lang="en-US" altLang="zh-CN" smtClean="0"/>
              <a:t>true,</a:t>
            </a:r>
            <a:r>
              <a:rPr lang="zh-CN" altLang="zh-CN" smtClean="0"/>
              <a:t>则其他的</a:t>
            </a:r>
            <a:r>
              <a:rPr lang="en-US" altLang="zh-CN" smtClean="0"/>
              <a:t>case</a:t>
            </a:r>
            <a:r>
              <a:rPr lang="zh-CN" altLang="zh-CN" smtClean="0"/>
              <a:t>将不会再继续执行，程序将直接跳至</a:t>
            </a:r>
            <a:r>
              <a:rPr lang="en-US" altLang="zh-CN" smtClean="0"/>
              <a:t>switch</a:t>
            </a:r>
            <a:r>
              <a:rPr lang="zh-CN" altLang="zh-CN" smtClean="0"/>
              <a:t>语句结尾。</a:t>
            </a:r>
          </a:p>
          <a:p>
            <a:pPr>
              <a:lnSpc>
                <a:spcPct val="90000"/>
              </a:lnSpc>
            </a:pPr>
            <a:r>
              <a:rPr lang="zh-CN" altLang="zh-CN" smtClean="0"/>
              <a:t>【例</a:t>
            </a:r>
            <a:r>
              <a:rPr lang="en-US" altLang="zh-CN" smtClean="0"/>
              <a:t>5-22</a:t>
            </a:r>
            <a:r>
              <a:rPr lang="zh-CN" altLang="zh-CN" smtClean="0"/>
              <a:t>】</a:t>
            </a:r>
            <a:r>
              <a:rPr lang="en-US" altLang="zh-CN" smtClean="0"/>
              <a:t>switch…case…end</a:t>
            </a:r>
            <a:r>
              <a:rPr lang="zh-CN" altLang="zh-CN" smtClean="0"/>
              <a:t>示例</a:t>
            </a:r>
          </a:p>
          <a:p>
            <a:pPr>
              <a:lnSpc>
                <a:spcPct val="90000"/>
              </a:lnSpc>
            </a:pPr>
            <a:r>
              <a:rPr lang="zh-CN" altLang="zh-CN" smtClean="0"/>
              <a:t>switch var</a:t>
            </a:r>
          </a:p>
          <a:p>
            <a:pPr>
              <a:lnSpc>
                <a:spcPct val="90000"/>
              </a:lnSpc>
            </a:pPr>
            <a:r>
              <a:rPr lang="zh-CN" altLang="zh-CN" smtClean="0"/>
              <a:t>         case 1                                  %</a:t>
            </a:r>
            <a:r>
              <a:rPr lang="zh-CN" smtClean="0"/>
              <a:t>判断</a:t>
            </a:r>
            <a:r>
              <a:rPr lang="zh-CN" altLang="zh-CN" smtClean="0"/>
              <a:t>var</a:t>
            </a:r>
            <a:r>
              <a:rPr lang="zh-CN" smtClean="0"/>
              <a:t>是不是</a:t>
            </a:r>
            <a:r>
              <a:rPr lang="zh-CN" altLang="zh-CN" smtClean="0"/>
              <a:t>1</a:t>
            </a:r>
          </a:p>
          <a:p>
            <a:pPr>
              <a:lnSpc>
                <a:spcPct val="90000"/>
              </a:lnSpc>
            </a:pPr>
            <a:r>
              <a:rPr lang="zh-CN" altLang="zh-CN" smtClean="0"/>
              <a:t>             disp('1')</a:t>
            </a:r>
          </a:p>
          <a:p>
            <a:pPr>
              <a:lnSpc>
                <a:spcPct val="90000"/>
              </a:lnSpc>
            </a:pPr>
            <a:r>
              <a:rPr lang="zh-CN" altLang="zh-CN" smtClean="0"/>
              <a:t>         case {2,3,4}                           %</a:t>
            </a:r>
            <a:r>
              <a:rPr lang="zh-CN" smtClean="0"/>
              <a:t>判断</a:t>
            </a:r>
            <a:r>
              <a:rPr lang="zh-CN" altLang="zh-CN" smtClean="0"/>
              <a:t>var</a:t>
            </a:r>
            <a:r>
              <a:rPr lang="zh-CN" smtClean="0"/>
              <a:t>是不是</a:t>
            </a:r>
            <a:r>
              <a:rPr lang="zh-CN" altLang="zh-CN" smtClean="0"/>
              <a:t>2,3,4</a:t>
            </a:r>
          </a:p>
          <a:p>
            <a:pPr>
              <a:lnSpc>
                <a:spcPct val="90000"/>
              </a:lnSpc>
            </a:pPr>
            <a:r>
              <a:rPr lang="zh-CN" altLang="zh-CN" smtClean="0"/>
              <a:t>             disp('2 or 3 or 4')               </a:t>
            </a:r>
          </a:p>
          <a:p>
            <a:pPr>
              <a:lnSpc>
                <a:spcPct val="90000"/>
              </a:lnSpc>
            </a:pPr>
            <a:r>
              <a:rPr lang="zh-CN" altLang="zh-CN" smtClean="0"/>
              <a:t>         case 5                                   %</a:t>
            </a:r>
            <a:r>
              <a:rPr lang="zh-CN" smtClean="0"/>
              <a:t>判断</a:t>
            </a:r>
            <a:r>
              <a:rPr lang="zh-CN" altLang="zh-CN" smtClean="0"/>
              <a:t>var</a:t>
            </a:r>
            <a:r>
              <a:rPr lang="zh-CN" smtClean="0"/>
              <a:t>是不是</a:t>
            </a:r>
            <a:r>
              <a:rPr lang="zh-CN" altLang="zh-CN" smtClean="0"/>
              <a:t>5</a:t>
            </a:r>
          </a:p>
          <a:p>
            <a:pPr>
              <a:lnSpc>
                <a:spcPct val="90000"/>
              </a:lnSpc>
            </a:pPr>
            <a:r>
              <a:rPr lang="zh-CN" altLang="zh-CN" smtClean="0"/>
              <a:t>             disp('5')</a:t>
            </a:r>
          </a:p>
          <a:p>
            <a:pPr>
              <a:lnSpc>
                <a:spcPct val="90000"/>
              </a:lnSpc>
            </a:pPr>
            <a:r>
              <a:rPr lang="zh-CN" altLang="zh-CN" smtClean="0"/>
              <a:t>         otherwise                               %</a:t>
            </a:r>
            <a:r>
              <a:rPr lang="zh-CN" smtClean="0"/>
              <a:t>其他情况</a:t>
            </a:r>
            <a:endParaRPr lang="zh-CN" altLang="zh-CN" smtClean="0"/>
          </a:p>
          <a:p>
            <a:pPr>
              <a:lnSpc>
                <a:spcPct val="90000"/>
              </a:lnSpc>
            </a:pPr>
            <a:r>
              <a:rPr lang="zh-CN" smtClean="0"/>
              <a:t>             </a:t>
            </a:r>
            <a:r>
              <a:rPr lang="zh-CN" altLang="zh-CN" smtClean="0"/>
              <a:t>disp('something else')</a:t>
            </a:r>
          </a:p>
          <a:p>
            <a:pPr>
              <a:lnSpc>
                <a:spcPct val="90000"/>
              </a:lnSpc>
            </a:pPr>
            <a:r>
              <a:rPr lang="zh-CN" altLang="zh-CN" smtClean="0"/>
              <a:t>end</a:t>
            </a:r>
          </a:p>
          <a:p>
            <a:pPr>
              <a:lnSpc>
                <a:spcPct val="90000"/>
              </a:lnSpc>
            </a:pP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r>
              <a:rPr lang="en-US" altLang="zh-CN" b="1" smtClean="0"/>
              <a:t>5.3.4</a:t>
            </a:r>
            <a:r>
              <a:rPr lang="zh-CN" altLang="zh-CN" b="1" smtClean="0"/>
              <a:t>循环结构</a:t>
            </a:r>
            <a:br>
              <a:rPr lang="zh-CN" altLang="zh-CN" b="1" smtClean="0"/>
            </a:br>
            <a:endParaRPr lang="zh-CN" altLang="en-US" smtClean="0"/>
          </a:p>
        </p:txBody>
      </p:sp>
      <p:sp>
        <p:nvSpPr>
          <p:cNvPr id="56322" name="内容占位符 2"/>
          <p:cNvSpPr>
            <a:spLocks noGrp="1"/>
          </p:cNvSpPr>
          <p:nvPr>
            <p:ph idx="1"/>
          </p:nvPr>
        </p:nvSpPr>
        <p:spPr>
          <a:xfrm>
            <a:off x="677863" y="1392238"/>
            <a:ext cx="8596312" cy="4649787"/>
          </a:xfrm>
        </p:spPr>
        <p:txBody>
          <a:bodyPr/>
          <a:lstStyle/>
          <a:p>
            <a:r>
              <a:rPr lang="en-US" altLang="zh-CN" smtClean="0"/>
              <a:t>MATLAB</a:t>
            </a:r>
            <a:r>
              <a:rPr lang="zh-CN" altLang="zh-CN" smtClean="0"/>
              <a:t>控制程序流的关键词与其他编程语言十分相似。因此，本节对于各组关键词的用法描述比较简明，且大多通过算例进行。</a:t>
            </a:r>
          </a:p>
          <a:p>
            <a:r>
              <a:rPr lang="en-US" altLang="zh-CN" smtClean="0"/>
              <a:t>1. for</a:t>
            </a:r>
            <a:r>
              <a:rPr lang="zh-CN" altLang="zh-CN" smtClean="0"/>
              <a:t>循环和</a:t>
            </a:r>
            <a:r>
              <a:rPr lang="en-US" altLang="zh-CN" smtClean="0"/>
              <a:t>while</a:t>
            </a:r>
            <a:r>
              <a:rPr lang="zh-CN" altLang="zh-CN" smtClean="0"/>
              <a:t>循环控制</a:t>
            </a:r>
          </a:p>
          <a:p>
            <a:r>
              <a:rPr lang="zh-CN" altLang="zh-CN" smtClean="0"/>
              <a:t>尽管，</a:t>
            </a:r>
            <a:r>
              <a:rPr lang="en-US" altLang="zh-CN" smtClean="0"/>
              <a:t>MATLAB</a:t>
            </a:r>
            <a:r>
              <a:rPr lang="zh-CN" altLang="zh-CN" smtClean="0"/>
              <a:t>很适宜向量化编程，本书也一再强调采用向量化编程而尽量少用循环，但循环仍是数据流的基本控制手段，在许多应用场合仍不可完全避免。</a:t>
            </a:r>
          </a:p>
          <a:p>
            <a:r>
              <a:rPr lang="zh-CN" altLang="zh-CN" smtClean="0"/>
              <a:t>循环结构的基本形式</a:t>
            </a:r>
            <a:r>
              <a:rPr lang="en-US" altLang="zh-CN" smtClean="0"/>
              <a:t>:</a:t>
            </a:r>
            <a:endParaRPr lang="zh-CN" altLang="zh-CN" smtClean="0"/>
          </a:p>
          <a:p>
            <a:r>
              <a:rPr lang="en-US" altLang="zh-CN" smtClean="0"/>
              <a:t>MATLAB</a:t>
            </a:r>
            <a:r>
              <a:rPr lang="zh-CN" altLang="zh-CN" smtClean="0"/>
              <a:t>中的</a:t>
            </a:r>
            <a:r>
              <a:rPr lang="en-US" altLang="zh-CN" smtClean="0"/>
              <a:t>for</a:t>
            </a:r>
            <a:r>
              <a:rPr lang="zh-CN" altLang="zh-CN" smtClean="0"/>
              <a:t>循环和</a:t>
            </a:r>
            <a:r>
              <a:rPr lang="en-US" altLang="zh-CN" smtClean="0"/>
              <a:t>while</a:t>
            </a:r>
            <a:r>
              <a:rPr lang="zh-CN" altLang="zh-CN" smtClean="0"/>
              <a:t>循环的结构及其使用方式见表</a:t>
            </a:r>
            <a:r>
              <a:rPr lang="en-US" altLang="zh-CN" smtClean="0"/>
              <a:t>5-3</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74688" y="893763"/>
          <a:ext cx="9369425" cy="5761037"/>
        </p:xfrm>
        <a:graphic>
          <a:graphicData uri="http://schemas.openxmlformats.org/drawingml/2006/table">
            <a:tbl>
              <a:tblPr>
                <a:tableStyleId>{5C22544A-7EE6-4342-B048-85BDC9FD1C3A}</a:tableStyleId>
              </a:tblPr>
              <a:tblGrid>
                <a:gridCol w="3888967"/>
                <a:gridCol w="5480115"/>
              </a:tblGrid>
              <a:tr h="243840">
                <a:tc>
                  <a:txBody>
                    <a:bodyPr/>
                    <a:lstStyle/>
                    <a:p>
                      <a:pPr algn="ctr">
                        <a:spcBef>
                          <a:spcPts val="100"/>
                        </a:spcBef>
                        <a:spcAft>
                          <a:spcPts val="100"/>
                        </a:spcAft>
                      </a:pPr>
                      <a:r>
                        <a:rPr lang="en-US" sz="1600" kern="1000" dirty="0">
                          <a:effectLst/>
                        </a:rPr>
                        <a:t>for</a:t>
                      </a:r>
                      <a:r>
                        <a:rPr lang="zh-CN" sz="1600" kern="1000" dirty="0">
                          <a:effectLst/>
                        </a:rPr>
                        <a:t>循环</a:t>
                      </a:r>
                      <a:endParaRPr lang="zh-CN" sz="16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600" kern="1000">
                          <a:effectLst/>
                        </a:rPr>
                        <a:t>while</a:t>
                      </a:r>
                      <a:r>
                        <a:rPr lang="zh-CN" sz="1600" kern="1000">
                          <a:effectLst/>
                        </a:rPr>
                        <a:t>循环</a:t>
                      </a:r>
                      <a:endParaRPr lang="zh-CN" sz="1600" kern="1000">
                        <a:solidFill>
                          <a:srgbClr val="000000"/>
                        </a:solidFill>
                        <a:effectLst/>
                        <a:latin typeface="Times New Roman"/>
                        <a:ea typeface="宋体"/>
                      </a:endParaRPr>
                    </a:p>
                  </a:txBody>
                  <a:tcPr marL="68580" marR="68580" marT="0" marB="0"/>
                </a:tc>
              </a:tr>
              <a:tr h="1320800">
                <a:tc>
                  <a:txBody>
                    <a:bodyPr/>
                    <a:lstStyle/>
                    <a:p>
                      <a:pPr algn="ctr">
                        <a:spcBef>
                          <a:spcPts val="100"/>
                        </a:spcBef>
                        <a:spcAft>
                          <a:spcPts val="100"/>
                        </a:spcAft>
                      </a:pPr>
                      <a:r>
                        <a:rPr lang="en-US" sz="1600" kern="1000">
                          <a:effectLst/>
                        </a:rPr>
                        <a:t>for variable=initval:stepval:endval</a:t>
                      </a:r>
                      <a:endParaRPr lang="zh-CN" sz="1600" kern="1000">
                        <a:effectLst/>
                      </a:endParaRPr>
                    </a:p>
                    <a:p>
                      <a:pPr algn="ctr">
                        <a:spcBef>
                          <a:spcPts val="100"/>
                        </a:spcBef>
                        <a:spcAft>
                          <a:spcPts val="100"/>
                        </a:spcAft>
                      </a:pPr>
                      <a:r>
                        <a:rPr lang="en-US" sz="1600" kern="1000">
                          <a:effectLst/>
                        </a:rPr>
                        <a:t>statement</a:t>
                      </a:r>
                      <a:endParaRPr lang="zh-CN" sz="1600" kern="1000">
                        <a:effectLst/>
                      </a:endParaRPr>
                    </a:p>
                    <a:p>
                      <a:pPr algn="ctr">
                        <a:spcBef>
                          <a:spcPts val="100"/>
                        </a:spcBef>
                        <a:spcAft>
                          <a:spcPts val="100"/>
                        </a:spcAft>
                      </a:pPr>
                      <a:r>
                        <a:rPr lang="en-US" sz="1600" kern="1000">
                          <a:effectLst/>
                        </a:rPr>
                        <a:t>…</a:t>
                      </a:r>
                      <a:endParaRPr lang="zh-CN" sz="1600" kern="1000">
                        <a:effectLst/>
                      </a:endParaRPr>
                    </a:p>
                    <a:p>
                      <a:pPr algn="ctr">
                        <a:spcBef>
                          <a:spcPts val="100"/>
                        </a:spcBef>
                        <a:spcAft>
                          <a:spcPts val="100"/>
                        </a:spcAft>
                      </a:pPr>
                      <a:r>
                        <a:rPr lang="en-US" sz="1600" kern="1000">
                          <a:effectLst/>
                        </a:rPr>
                        <a:t>statement</a:t>
                      </a:r>
                      <a:endParaRPr lang="zh-CN" sz="1600" kern="1000">
                        <a:effectLst/>
                      </a:endParaRPr>
                    </a:p>
                    <a:p>
                      <a:pPr algn="ctr">
                        <a:spcBef>
                          <a:spcPts val="100"/>
                        </a:spcBef>
                        <a:spcAft>
                          <a:spcPts val="100"/>
                        </a:spcAft>
                      </a:pPr>
                      <a:r>
                        <a:rPr lang="en-US" sz="1600" kern="1000">
                          <a:effectLst/>
                        </a:rPr>
                        <a:t>end</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600" kern="1000" dirty="0">
                          <a:effectLst/>
                        </a:rPr>
                        <a:t>while expression</a:t>
                      </a:r>
                      <a:endParaRPr lang="zh-CN" sz="1600" kern="1000" dirty="0">
                        <a:effectLst/>
                      </a:endParaRPr>
                    </a:p>
                    <a:p>
                      <a:pPr algn="ctr">
                        <a:spcBef>
                          <a:spcPts val="100"/>
                        </a:spcBef>
                        <a:spcAft>
                          <a:spcPts val="100"/>
                        </a:spcAft>
                      </a:pPr>
                      <a:r>
                        <a:rPr lang="en-US" sz="1600" kern="1000" dirty="0">
                          <a:effectLst/>
                        </a:rPr>
                        <a:t>(commands)</a:t>
                      </a:r>
                      <a:endParaRPr lang="zh-CN" sz="1600" kern="1000" dirty="0">
                        <a:effectLst/>
                      </a:endParaRPr>
                    </a:p>
                    <a:p>
                      <a:pPr algn="ctr">
                        <a:spcBef>
                          <a:spcPts val="100"/>
                        </a:spcBef>
                        <a:spcAft>
                          <a:spcPts val="100"/>
                        </a:spcAft>
                      </a:pPr>
                      <a:r>
                        <a:rPr lang="en-US" sz="1600" kern="1000" dirty="0">
                          <a:effectLst/>
                        </a:rPr>
                        <a:t>end</a:t>
                      </a:r>
                      <a:endParaRPr lang="zh-CN" sz="1600" kern="1000" dirty="0">
                        <a:solidFill>
                          <a:srgbClr val="000000"/>
                        </a:solidFill>
                        <a:effectLst/>
                        <a:latin typeface="Times New Roman"/>
                        <a:ea typeface="宋体"/>
                      </a:endParaRPr>
                    </a:p>
                  </a:txBody>
                  <a:tcPr marL="68580" marR="68580" marT="0" marB="0"/>
                </a:tc>
              </a:tr>
              <a:tr h="4195574">
                <a:tc>
                  <a:txBody>
                    <a:bodyPr/>
                    <a:lstStyle/>
                    <a:p>
                      <a:pPr algn="ctr">
                        <a:spcBef>
                          <a:spcPts val="100"/>
                        </a:spcBef>
                        <a:spcAft>
                          <a:spcPts val="100"/>
                        </a:spcAft>
                      </a:pPr>
                      <a:r>
                        <a:rPr lang="en-US" sz="1600" kern="1000">
                          <a:effectLst/>
                        </a:rPr>
                        <a:t>    variable</a:t>
                      </a:r>
                      <a:r>
                        <a:rPr lang="zh-CN" sz="1600" kern="1000">
                          <a:effectLst/>
                        </a:rPr>
                        <a:t>表示变址。</a:t>
                      </a:r>
                      <a:r>
                        <a:rPr lang="en-US" sz="1600" kern="1000">
                          <a:effectLst/>
                        </a:rPr>
                        <a:t>initval:stepval: endval</a:t>
                      </a:r>
                      <a:r>
                        <a:rPr lang="zh-CN" sz="1600" kern="1000">
                          <a:effectLst/>
                        </a:rPr>
                        <a:t>表示一个以</a:t>
                      </a:r>
                      <a:r>
                        <a:rPr lang="en-US" sz="1600" kern="1000">
                          <a:effectLst/>
                        </a:rPr>
                        <a:t>initval</a:t>
                      </a:r>
                      <a:r>
                        <a:rPr lang="zh-CN" sz="1600" kern="1000">
                          <a:effectLst/>
                        </a:rPr>
                        <a:t>开始，以</a:t>
                      </a:r>
                      <a:r>
                        <a:rPr lang="en-US" sz="1600" kern="1000">
                          <a:effectLst/>
                        </a:rPr>
                        <a:t>endval</a:t>
                      </a:r>
                      <a:r>
                        <a:rPr lang="zh-CN" sz="1600" kern="1000">
                          <a:effectLst/>
                        </a:rPr>
                        <a:t>结束，步长为</a:t>
                      </a:r>
                      <a:r>
                        <a:rPr lang="en-US" sz="1600" kern="1000">
                          <a:effectLst/>
                        </a:rPr>
                        <a:t>stepval</a:t>
                      </a:r>
                      <a:r>
                        <a:rPr lang="zh-CN" sz="1600" kern="1000">
                          <a:effectLst/>
                        </a:rPr>
                        <a:t>的向量。其中</a:t>
                      </a:r>
                      <a:r>
                        <a:rPr lang="en-US" sz="1600" kern="1000">
                          <a:effectLst/>
                        </a:rPr>
                        <a:t>initval , stepval</a:t>
                      </a:r>
                      <a:r>
                        <a:rPr lang="zh-CN" sz="1600" kern="1000">
                          <a:effectLst/>
                        </a:rPr>
                        <a:t>和</a:t>
                      </a:r>
                      <a:r>
                        <a:rPr lang="en-US" sz="1600" kern="1000">
                          <a:effectLst/>
                        </a:rPr>
                        <a:t>endval</a:t>
                      </a:r>
                      <a:r>
                        <a:rPr lang="zh-CN" sz="1600" kern="1000">
                          <a:effectLst/>
                        </a:rPr>
                        <a:t>可以是整数、小数或负数。但是当</a:t>
                      </a:r>
                      <a:r>
                        <a:rPr lang="en-US" sz="1600" kern="1000">
                          <a:effectLst/>
                        </a:rPr>
                        <a:t>initval&lt;endval</a:t>
                      </a:r>
                      <a:endParaRPr lang="zh-CN" sz="1600" kern="1000">
                        <a:effectLst/>
                      </a:endParaRPr>
                    </a:p>
                    <a:p>
                      <a:pPr algn="ctr">
                        <a:spcBef>
                          <a:spcPts val="100"/>
                        </a:spcBef>
                        <a:spcAft>
                          <a:spcPts val="100"/>
                        </a:spcAft>
                      </a:pPr>
                      <a:r>
                        <a:rPr lang="zh-CN" sz="1600" kern="1000">
                          <a:effectLst/>
                        </a:rPr>
                        <a:t>时，</a:t>
                      </a:r>
                      <a:r>
                        <a:rPr lang="en-US" sz="1600" kern="1000">
                          <a:effectLst/>
                        </a:rPr>
                        <a:t>stepval</a:t>
                      </a:r>
                      <a:r>
                        <a:rPr lang="zh-CN" sz="1600" kern="1000">
                          <a:effectLst/>
                        </a:rPr>
                        <a:t>则必须为大于</a:t>
                      </a:r>
                      <a:r>
                        <a:rPr lang="en-US" sz="1600" kern="1000">
                          <a:effectLst/>
                        </a:rPr>
                        <a:t>0</a:t>
                      </a:r>
                      <a:r>
                        <a:rPr lang="zh-CN" sz="1600" kern="1000">
                          <a:effectLst/>
                        </a:rPr>
                        <a:t>的数</a:t>
                      </a:r>
                      <a:r>
                        <a:rPr lang="en-US" sz="1600" kern="1000">
                          <a:effectLst/>
                        </a:rPr>
                        <a:t>;</a:t>
                      </a:r>
                      <a:r>
                        <a:rPr lang="zh-CN" sz="1600" kern="1000">
                          <a:effectLst/>
                        </a:rPr>
                        <a:t>而当</a:t>
                      </a:r>
                      <a:r>
                        <a:rPr lang="en-US" sz="1600" kern="1000">
                          <a:effectLst/>
                        </a:rPr>
                        <a:t>initval&gt;endval</a:t>
                      </a:r>
                      <a:r>
                        <a:rPr lang="zh-CN" sz="1600" kern="1000">
                          <a:effectLst/>
                        </a:rPr>
                        <a:t>时，</a:t>
                      </a:r>
                      <a:r>
                        <a:rPr lang="en-US" sz="1600" kern="1000">
                          <a:effectLst/>
                        </a:rPr>
                        <a:t>stepval</a:t>
                      </a:r>
                      <a:r>
                        <a:rPr lang="zh-CN" sz="1600" kern="1000">
                          <a:effectLst/>
                        </a:rPr>
                        <a:t>则必须为小于</a:t>
                      </a:r>
                      <a:r>
                        <a:rPr lang="en-US" sz="1600" kern="1000">
                          <a:effectLst/>
                        </a:rPr>
                        <a:t>0</a:t>
                      </a:r>
                      <a:r>
                        <a:rPr lang="zh-CN" sz="1600" kern="1000">
                          <a:effectLst/>
                        </a:rPr>
                        <a:t>的数。表达式也可以为</a:t>
                      </a:r>
                      <a:r>
                        <a:rPr lang="en-US" sz="1600" kern="1000">
                          <a:effectLst/>
                        </a:rPr>
                        <a:t> initval:endval</a:t>
                      </a:r>
                      <a:r>
                        <a:rPr lang="zh-CN" sz="1600" kern="1000">
                          <a:effectLst/>
                        </a:rPr>
                        <a:t>这样的形式，此时，</a:t>
                      </a:r>
                      <a:r>
                        <a:rPr lang="en-US" sz="1600" kern="1000">
                          <a:effectLst/>
                        </a:rPr>
                        <a:t>stepval</a:t>
                      </a:r>
                      <a:r>
                        <a:rPr lang="zh-CN" sz="1600" kern="1000">
                          <a:effectLst/>
                        </a:rPr>
                        <a:t>的默认悄为</a:t>
                      </a:r>
                      <a:r>
                        <a:rPr lang="en-US" sz="1600" kern="1000">
                          <a:effectLst/>
                        </a:rPr>
                        <a:t>1</a:t>
                      </a:r>
                      <a:r>
                        <a:rPr lang="zh-CN" sz="1600" kern="1000">
                          <a:effectLst/>
                        </a:rPr>
                        <a:t>，</a:t>
                      </a:r>
                      <a:r>
                        <a:rPr lang="en-US" sz="1600" kern="1000">
                          <a:effectLst/>
                        </a:rPr>
                        <a:t>  initval</a:t>
                      </a:r>
                      <a:r>
                        <a:rPr lang="zh-CN" sz="1600" kern="1000">
                          <a:effectLst/>
                        </a:rPr>
                        <a:t>必须小于</a:t>
                      </a:r>
                      <a:r>
                        <a:rPr lang="en-US" sz="1600" kern="1000">
                          <a:effectLst/>
                        </a:rPr>
                        <a:t>endval </a:t>
                      </a:r>
                      <a:r>
                        <a:rPr lang="zh-CN" sz="1600" kern="1000">
                          <a:effectLst/>
                        </a:rPr>
                        <a:t>。另外</a:t>
                      </a:r>
                    </a:p>
                    <a:p>
                      <a:pPr algn="ctr">
                        <a:spcBef>
                          <a:spcPts val="100"/>
                        </a:spcBef>
                        <a:spcAft>
                          <a:spcPts val="100"/>
                        </a:spcAft>
                      </a:pPr>
                      <a:r>
                        <a:rPr lang="zh-CN" sz="1600" kern="1000">
                          <a:effectLst/>
                        </a:rPr>
                        <a:t>还可以直接将一个向量赋值给</a:t>
                      </a:r>
                      <a:r>
                        <a:rPr lang="en-US" sz="1600" kern="1000">
                          <a:effectLst/>
                        </a:rPr>
                        <a:t>variable</a:t>
                      </a:r>
                      <a:r>
                        <a:rPr lang="zh-CN" sz="1600" kern="1000">
                          <a:effectLst/>
                        </a:rPr>
                        <a:t>，此时程序进行多次循环直至穷尽该向量的每一个值。</a:t>
                      </a:r>
                      <a:r>
                        <a:rPr lang="en-US" sz="1600" kern="1000">
                          <a:effectLst/>
                        </a:rPr>
                        <a:t>variable</a:t>
                      </a:r>
                      <a:r>
                        <a:rPr lang="zh-CN" sz="1600" kern="1000">
                          <a:effectLst/>
                        </a:rPr>
                        <a:t>还可以是字符串、字符串矩阵或由字符串组成的单元阵。</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dirty="0">
                          <a:effectLst/>
                        </a:rPr>
                        <a:t>执行每次循环时，只是</a:t>
                      </a:r>
                      <a:r>
                        <a:rPr lang="en-US" sz="1600" kern="1000" dirty="0">
                          <a:effectLst/>
                        </a:rPr>
                        <a:t>“</a:t>
                      </a:r>
                      <a:r>
                        <a:rPr lang="zh-CN" sz="1600" kern="1000" dirty="0">
                          <a:effectLst/>
                        </a:rPr>
                        <a:t>控制表达式</a:t>
                      </a:r>
                      <a:r>
                        <a:rPr lang="en-US" sz="1600" kern="1000" dirty="0">
                          <a:effectLst/>
                        </a:rPr>
                        <a:t>(Controlling Expression)”expression</a:t>
                      </a:r>
                      <a:r>
                        <a:rPr lang="zh-CN" sz="1600" kern="1000" dirty="0">
                          <a:effectLst/>
                        </a:rPr>
                        <a:t>为真，即非</a:t>
                      </a:r>
                      <a:r>
                        <a:rPr lang="en-US" sz="1600" kern="1000" dirty="0">
                          <a:effectLst/>
                        </a:rPr>
                        <a:t>0</a:t>
                      </a:r>
                      <a:r>
                        <a:rPr lang="zh-CN" sz="1600" kern="1000" dirty="0">
                          <a:effectLst/>
                        </a:rPr>
                        <a:t>，就是该循环体的</a:t>
                      </a:r>
                      <a:r>
                        <a:rPr lang="en-US" sz="1600" kern="1000" dirty="0">
                          <a:effectLst/>
                        </a:rPr>
                        <a:t>commends;</a:t>
                      </a:r>
                      <a:r>
                        <a:rPr lang="zh-CN" sz="1600" kern="1000" dirty="0">
                          <a:effectLst/>
                        </a:rPr>
                        <a:t>反之，结束循环；</a:t>
                      </a:r>
                    </a:p>
                    <a:p>
                      <a:pPr algn="ctr">
                        <a:spcBef>
                          <a:spcPts val="100"/>
                        </a:spcBef>
                        <a:spcAft>
                          <a:spcPts val="100"/>
                        </a:spcAft>
                      </a:pPr>
                      <a:r>
                        <a:rPr lang="en-US" sz="1600" kern="1000" dirty="0">
                          <a:effectLst/>
                        </a:rPr>
                        <a:t>while</a:t>
                      </a:r>
                      <a:r>
                        <a:rPr lang="zh-CN" sz="1600" kern="1000" dirty="0">
                          <a:effectLst/>
                        </a:rPr>
                        <a:t>循环的次数是不确定的。</a:t>
                      </a:r>
                      <a:endParaRPr lang="zh-CN" sz="1600" kern="1000" dirty="0">
                        <a:solidFill>
                          <a:srgbClr val="000000"/>
                        </a:solidFill>
                        <a:effectLst/>
                        <a:latin typeface="Times New Roman"/>
                        <a:ea typeface="宋体"/>
                      </a:endParaRPr>
                    </a:p>
                  </a:txBody>
                  <a:tcPr marL="68580" marR="68580" marT="0" marB="0"/>
                </a:tc>
              </a:tr>
            </a:tbl>
          </a:graphicData>
        </a:graphic>
      </p:graphicFrame>
      <p:sp>
        <p:nvSpPr>
          <p:cNvPr id="57359" name="Rectangle 1"/>
          <p:cNvSpPr>
            <a:spLocks noChangeArrowheads="1"/>
          </p:cNvSpPr>
          <p:nvPr/>
        </p:nvSpPr>
        <p:spPr bwMode="auto">
          <a:xfrm>
            <a:off x="3436938" y="525463"/>
            <a:ext cx="3319462" cy="368300"/>
          </a:xfrm>
          <a:prstGeom prst="rect">
            <a:avLst/>
          </a:prstGeom>
          <a:noFill/>
          <a:ln w="9525">
            <a:noFill/>
            <a:miter lim="800000"/>
            <a:headEnd/>
            <a:tailEnd/>
          </a:ln>
        </p:spPr>
        <p:txBody>
          <a:bodyPr wrap="none" anchor="ctr">
            <a:spAutoFit/>
          </a:bodyPr>
          <a:lstStyle/>
          <a:p>
            <a:pPr algn="ctr">
              <a:tabLst>
                <a:tab pos="266700" algn="l"/>
                <a:tab pos="2563813" algn="ctr"/>
              </a:tabLst>
            </a:pPr>
            <a:r>
              <a:rPr lang="zh-CN" altLang="zh-CN">
                <a:solidFill>
                  <a:srgbClr val="000000"/>
                </a:solidFill>
                <a:latin typeface="Times New Roman" pitchFamily="18" charset="0"/>
                <a:ea typeface="黑体" pitchFamily="2" charset="-122"/>
                <a:cs typeface="Times New Roman" pitchFamily="18" charset="0"/>
              </a:rPr>
              <a:t>表5-3 循环结构的基本使用方式</a:t>
            </a:r>
            <a:endParaRPr lang="zh-CN" altLang="zh-CN">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55638"/>
            <a:ext cx="8596312" cy="5386387"/>
          </a:xfrm>
        </p:spPr>
        <p:txBody>
          <a:bodyPr rtlCol="0">
            <a:normAutofit/>
          </a:bodyPr>
          <a:lstStyle/>
          <a:p>
            <a:pPr fontAlgn="auto">
              <a:spcAft>
                <a:spcPts val="0"/>
              </a:spcAft>
              <a:buFont typeface="Wingdings 3" charset="2"/>
              <a:buChar char=""/>
              <a:defRPr/>
            </a:pPr>
            <a:r>
              <a:rPr lang="zh-CN" altLang="zh-CN" dirty="0">
                <a:solidFill>
                  <a:schemeClr val="tx1">
                    <a:lumMod val="75000"/>
                    <a:lumOff val="25000"/>
                  </a:schemeClr>
                </a:solidFill>
              </a:rPr>
              <a:t>单击常用工具栏上的“新建”图标 。</a:t>
            </a:r>
          </a:p>
          <a:p>
            <a:pPr fontAlgn="auto">
              <a:spcAft>
                <a:spcPts val="0"/>
              </a:spcAft>
              <a:buFont typeface="Wingdings 3" charset="2"/>
              <a:buChar char=""/>
              <a:defRPr/>
            </a:pPr>
            <a:r>
              <a:rPr lang="zh-CN" altLang="zh-CN" dirty="0">
                <a:solidFill>
                  <a:schemeClr val="tx1">
                    <a:lumMod val="75000"/>
                    <a:lumOff val="25000"/>
                  </a:schemeClr>
                </a:solidFill>
              </a:rPr>
              <a:t>单击【</a:t>
            </a:r>
            <a:r>
              <a:rPr lang="en-US" altLang="zh-CN" dirty="0">
                <a:solidFill>
                  <a:schemeClr val="tx1">
                    <a:lumMod val="75000"/>
                    <a:lumOff val="25000"/>
                  </a:schemeClr>
                </a:solidFill>
              </a:rPr>
              <a:t>File</a:t>
            </a:r>
            <a:r>
              <a:rPr lang="zh-CN" altLang="zh-CN" dirty="0">
                <a:solidFill>
                  <a:schemeClr val="tx1">
                    <a:lumMod val="75000"/>
                    <a:lumOff val="25000"/>
                  </a:schemeClr>
                </a:solidFill>
              </a:rPr>
              <a:t>】</a:t>
            </a:r>
            <a:r>
              <a:rPr lang="en-US" altLang="zh-CN" dirty="0">
                <a:solidFill>
                  <a:schemeClr val="tx1">
                    <a:lumMod val="75000"/>
                    <a:lumOff val="25000"/>
                  </a:schemeClr>
                </a:solidFill>
              </a:rPr>
              <a:t>/</a:t>
            </a:r>
            <a:r>
              <a:rPr lang="zh-CN" altLang="zh-CN" dirty="0">
                <a:solidFill>
                  <a:schemeClr val="tx1">
                    <a:lumMod val="75000"/>
                    <a:lumOff val="25000"/>
                  </a:schemeClr>
                </a:solidFill>
              </a:rPr>
              <a:t>【</a:t>
            </a:r>
            <a:r>
              <a:rPr lang="en-US" altLang="zh-CN" dirty="0">
                <a:solidFill>
                  <a:schemeClr val="tx1">
                    <a:lumMod val="75000"/>
                    <a:lumOff val="25000"/>
                  </a:schemeClr>
                </a:solidFill>
              </a:rPr>
              <a:t>New</a:t>
            </a:r>
            <a:r>
              <a:rPr lang="zh-CN" altLang="zh-CN" dirty="0">
                <a:solidFill>
                  <a:schemeClr val="tx1">
                    <a:lumMod val="75000"/>
                    <a:lumOff val="25000"/>
                  </a:schemeClr>
                </a:solidFill>
              </a:rPr>
              <a:t>】</a:t>
            </a:r>
            <a:r>
              <a:rPr lang="en-US" altLang="zh-CN" dirty="0">
                <a:solidFill>
                  <a:schemeClr val="tx1">
                    <a:lumMod val="75000"/>
                    <a:lumOff val="25000"/>
                  </a:schemeClr>
                </a:solidFill>
              </a:rPr>
              <a:t>/</a:t>
            </a:r>
            <a:r>
              <a:rPr lang="zh-CN" altLang="zh-CN" dirty="0">
                <a:solidFill>
                  <a:schemeClr val="tx1">
                    <a:lumMod val="75000"/>
                    <a:lumOff val="25000"/>
                  </a:schemeClr>
                </a:solidFill>
              </a:rPr>
              <a:t>【</a:t>
            </a:r>
            <a:r>
              <a:rPr lang="en-US" altLang="zh-CN" dirty="0">
                <a:solidFill>
                  <a:schemeClr val="tx1">
                    <a:lumMod val="75000"/>
                    <a:lumOff val="25000"/>
                  </a:schemeClr>
                </a:solidFill>
              </a:rPr>
              <a:t>M-File</a:t>
            </a:r>
            <a:r>
              <a:rPr lang="zh-CN" altLang="zh-CN" dirty="0">
                <a:solidFill>
                  <a:schemeClr val="tx1">
                    <a:lumMod val="75000"/>
                    <a:lumOff val="25000"/>
                  </a:schemeClr>
                </a:solidFill>
              </a:rPr>
              <a:t>】菜单命令新建空白</a:t>
            </a:r>
            <a:r>
              <a:rPr lang="en-US" altLang="zh-CN" dirty="0">
                <a:solidFill>
                  <a:schemeClr val="tx1">
                    <a:lumMod val="75000"/>
                    <a:lumOff val="25000"/>
                  </a:schemeClr>
                </a:solidFill>
              </a:rPr>
              <a:t>M</a:t>
            </a:r>
            <a:r>
              <a:rPr lang="zh-CN" altLang="zh-CN" dirty="0">
                <a:solidFill>
                  <a:schemeClr val="tx1">
                    <a:lumMod val="75000"/>
                    <a:lumOff val="25000"/>
                  </a:schemeClr>
                </a:solidFill>
              </a:rPr>
              <a:t>文件。</a:t>
            </a:r>
          </a:p>
          <a:p>
            <a:pPr fontAlgn="auto">
              <a:spcAft>
                <a:spcPts val="0"/>
              </a:spcAft>
              <a:buFont typeface="Wingdings 3" charset="2"/>
              <a:buChar char=""/>
              <a:defRPr/>
            </a:pPr>
            <a:r>
              <a:rPr lang="zh-CN" altLang="zh-CN" dirty="0">
                <a:solidFill>
                  <a:schemeClr val="tx1">
                    <a:lumMod val="75000"/>
                    <a:lumOff val="25000"/>
                  </a:schemeClr>
                </a:solidFill>
              </a:rPr>
              <a:t>可以在“命令”窗口中直接输入</a:t>
            </a:r>
            <a:r>
              <a:rPr lang="en-US" altLang="zh-CN" dirty="0">
                <a:solidFill>
                  <a:schemeClr val="tx1">
                    <a:lumMod val="75000"/>
                    <a:lumOff val="25000"/>
                  </a:schemeClr>
                </a:solidFill>
              </a:rPr>
              <a:t>edit</a:t>
            </a:r>
            <a:r>
              <a:rPr lang="zh-CN" altLang="zh-CN" dirty="0">
                <a:solidFill>
                  <a:schemeClr val="tx1">
                    <a:lumMod val="75000"/>
                    <a:lumOff val="25000"/>
                  </a:schemeClr>
                </a:solidFill>
              </a:rPr>
              <a:t>命令，或使用</a:t>
            </a:r>
            <a:r>
              <a:rPr lang="en-US" altLang="zh-CN" dirty="0">
                <a:solidFill>
                  <a:schemeClr val="tx1">
                    <a:lumMod val="75000"/>
                    <a:lumOff val="25000"/>
                  </a:schemeClr>
                </a:solidFill>
              </a:rPr>
              <a:t>edit </a:t>
            </a:r>
            <a:r>
              <a:rPr lang="en-US" altLang="zh-CN" dirty="0" err="1">
                <a:solidFill>
                  <a:schemeClr val="tx1">
                    <a:lumMod val="75000"/>
                    <a:lumOff val="25000"/>
                  </a:schemeClr>
                </a:solidFill>
              </a:rPr>
              <a:t>mfiles</a:t>
            </a:r>
            <a:r>
              <a:rPr lang="zh-CN" altLang="zh-CN" dirty="0">
                <a:solidFill>
                  <a:schemeClr val="tx1">
                    <a:lumMod val="75000"/>
                    <a:lumOff val="25000"/>
                  </a:schemeClr>
                </a:solidFill>
              </a:rPr>
              <a:t>命令编辑某个已经存在的</a:t>
            </a:r>
            <a:r>
              <a:rPr lang="en-US" altLang="zh-CN" dirty="0">
                <a:solidFill>
                  <a:schemeClr val="tx1">
                    <a:lumMod val="75000"/>
                    <a:lumOff val="25000"/>
                  </a:schemeClr>
                </a:solidFill>
              </a:rPr>
              <a:t>M</a:t>
            </a:r>
            <a:r>
              <a:rPr lang="zh-CN" altLang="zh-CN" dirty="0">
                <a:solidFill>
                  <a:schemeClr val="tx1">
                    <a:lumMod val="75000"/>
                    <a:lumOff val="25000"/>
                  </a:schemeClr>
                </a:solidFill>
              </a:rPr>
              <a:t>文件，其中</a:t>
            </a:r>
            <a:r>
              <a:rPr lang="en-US" altLang="zh-CN" dirty="0" err="1">
                <a:solidFill>
                  <a:schemeClr val="tx1">
                    <a:lumMod val="75000"/>
                    <a:lumOff val="25000"/>
                  </a:schemeClr>
                </a:solidFill>
              </a:rPr>
              <a:t>mfiles</a:t>
            </a:r>
            <a:r>
              <a:rPr lang="zh-CN" altLang="zh-CN" dirty="0">
                <a:solidFill>
                  <a:schemeClr val="tx1">
                    <a:lumMod val="75000"/>
                    <a:lumOff val="25000"/>
                  </a:schemeClr>
                </a:solidFill>
              </a:rPr>
              <a:t>为用户需要编辑的文件名</a:t>
            </a:r>
            <a:r>
              <a:rPr lang="en-US" altLang="zh-CN" dirty="0">
                <a:solidFill>
                  <a:schemeClr val="tx1">
                    <a:lumMod val="75000"/>
                    <a:lumOff val="25000"/>
                  </a:schemeClr>
                </a:solidFill>
              </a:rPr>
              <a:t>(</a:t>
            </a:r>
            <a:r>
              <a:rPr lang="zh-CN" altLang="zh-CN" dirty="0">
                <a:solidFill>
                  <a:schemeClr val="tx1">
                    <a:lumMod val="75000"/>
                    <a:lumOff val="25000"/>
                  </a:schemeClr>
                </a:solidFill>
              </a:rPr>
              <a:t>可以不带扩展名</a:t>
            </a:r>
            <a:r>
              <a:rPr lang="en-US" altLang="zh-CN" dirty="0">
                <a:solidFill>
                  <a:schemeClr val="tx1">
                    <a:lumMod val="75000"/>
                    <a:lumOff val="25000"/>
                  </a:schemeClr>
                </a:solidFill>
              </a:rPr>
              <a:t>)</a:t>
            </a:r>
            <a:r>
              <a:rPr lang="zh-CN" altLang="zh-CN" dirty="0">
                <a:solidFill>
                  <a:schemeClr val="tx1">
                    <a:lumMod val="75000"/>
                    <a:lumOff val="25000"/>
                  </a:schemeClr>
                </a:solidFill>
              </a:rPr>
              <a:t>，如果是第一次创建</a:t>
            </a:r>
            <a:r>
              <a:rPr lang="en-US" altLang="zh-CN" dirty="0">
                <a:solidFill>
                  <a:schemeClr val="tx1">
                    <a:lumMod val="75000"/>
                    <a:lumOff val="25000"/>
                  </a:schemeClr>
                </a:solidFill>
              </a:rPr>
              <a:t>M</a:t>
            </a:r>
            <a:r>
              <a:rPr lang="zh-CN" altLang="zh-CN" dirty="0">
                <a:solidFill>
                  <a:schemeClr val="tx1">
                    <a:lumMod val="75000"/>
                    <a:lumOff val="25000"/>
                  </a:schemeClr>
                </a:solidFill>
              </a:rPr>
              <a:t>文件，系统会将名字设置为“</a:t>
            </a:r>
            <a:r>
              <a:rPr lang="en-US" altLang="zh-CN" dirty="0">
                <a:solidFill>
                  <a:schemeClr val="tx1">
                    <a:lumMod val="75000"/>
                    <a:lumOff val="25000"/>
                  </a:schemeClr>
                </a:solidFill>
              </a:rPr>
              <a:t>Untitled"(</a:t>
            </a:r>
            <a:r>
              <a:rPr lang="zh-CN" altLang="zh-CN" dirty="0">
                <a:solidFill>
                  <a:schemeClr val="tx1">
                    <a:lumMod val="75000"/>
                    <a:lumOff val="25000"/>
                  </a:schemeClr>
                </a:solidFill>
              </a:rPr>
              <a:t>未命名</a:t>
            </a:r>
            <a:r>
              <a:rPr lang="en-US" altLang="zh-CN" dirty="0">
                <a:solidFill>
                  <a:schemeClr val="tx1">
                    <a:lumMod val="75000"/>
                    <a:lumOff val="25000"/>
                  </a:schemeClr>
                </a:solidFill>
              </a:rPr>
              <a:t>)</a:t>
            </a:r>
            <a:r>
              <a:rPr lang="zh-CN" altLang="zh-CN" dirty="0">
                <a:solidFill>
                  <a:schemeClr val="tx1">
                    <a:lumMod val="75000"/>
                    <a:lumOff val="25000"/>
                  </a:schemeClr>
                </a:solidFill>
              </a:rPr>
              <a:t>的。如图</a:t>
            </a:r>
            <a:r>
              <a:rPr lang="en-US" altLang="zh-CN" dirty="0">
                <a:solidFill>
                  <a:schemeClr val="tx1">
                    <a:lumMod val="75000"/>
                    <a:lumOff val="25000"/>
                  </a:schemeClr>
                </a:solidFill>
              </a:rPr>
              <a:t>5-1</a:t>
            </a:r>
            <a:r>
              <a:rPr lang="zh-CN" altLang="zh-CN" dirty="0">
                <a:solidFill>
                  <a:schemeClr val="tx1">
                    <a:lumMod val="75000"/>
                    <a:lumOff val="25000"/>
                  </a:schemeClr>
                </a:solidFill>
              </a:rPr>
              <a:t>所示。</a:t>
            </a:r>
          </a:p>
          <a:p>
            <a:pPr fontAlgn="auto">
              <a:spcAft>
                <a:spcPts val="0"/>
              </a:spcAft>
              <a:buFont typeface="Wingdings 3" charset="2"/>
              <a:buChar char=""/>
              <a:defRPr/>
            </a:pPr>
            <a:r>
              <a:rPr lang="zh-CN" altLang="zh-CN" dirty="0">
                <a:solidFill>
                  <a:schemeClr val="tx1">
                    <a:lumMod val="75000"/>
                    <a:lumOff val="25000"/>
                  </a:schemeClr>
                </a:solidFill>
              </a:rPr>
              <a:t>通过以上方法就可以打开</a:t>
            </a:r>
            <a:r>
              <a:rPr lang="en-US" altLang="zh-CN" dirty="0">
                <a:solidFill>
                  <a:schemeClr val="tx1">
                    <a:lumMod val="75000"/>
                    <a:lumOff val="25000"/>
                  </a:schemeClr>
                </a:solidFill>
              </a:rPr>
              <a:t>M</a:t>
            </a:r>
            <a:r>
              <a:rPr lang="zh-CN" altLang="zh-CN" dirty="0">
                <a:solidFill>
                  <a:schemeClr val="tx1">
                    <a:lumMod val="75000"/>
                    <a:lumOff val="25000"/>
                  </a:schemeClr>
                </a:solidFill>
              </a:rPr>
              <a:t>文件，如图</a:t>
            </a:r>
            <a:r>
              <a:rPr lang="en-US" altLang="zh-CN" dirty="0">
                <a:solidFill>
                  <a:schemeClr val="tx1">
                    <a:lumMod val="75000"/>
                    <a:lumOff val="25000"/>
                  </a:schemeClr>
                </a:solidFill>
              </a:rPr>
              <a:t>5-2</a:t>
            </a:r>
            <a:r>
              <a:rPr lang="zh-CN" altLang="zh-CN" dirty="0">
                <a:solidFill>
                  <a:schemeClr val="tx1">
                    <a:lumMod val="75000"/>
                    <a:lumOff val="25000"/>
                  </a:schemeClr>
                </a:solidFill>
              </a:rPr>
              <a:t>所示</a:t>
            </a:r>
            <a:r>
              <a:rPr lang="zh-CN" altLang="zh-CN" dirty="0" smtClean="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en-US" altLang="zh-CN" dirty="0">
                <a:solidFill>
                  <a:schemeClr val="tx1">
                    <a:lumMod val="75000"/>
                    <a:lumOff val="25000"/>
                  </a:schemeClr>
                </a:solidFill>
              </a:rPr>
              <a:t>5-1</a:t>
            </a:r>
            <a:r>
              <a:rPr lang="zh-CN" altLang="zh-CN" dirty="0">
                <a:solidFill>
                  <a:schemeClr val="tx1">
                    <a:lumMod val="75000"/>
                    <a:lumOff val="25000"/>
                  </a:schemeClr>
                </a:solidFill>
              </a:rPr>
              <a:t>打开</a:t>
            </a:r>
            <a:r>
              <a:rPr lang="en-US" altLang="zh-CN" dirty="0">
                <a:solidFill>
                  <a:schemeClr val="tx1">
                    <a:lumMod val="75000"/>
                    <a:lumOff val="25000"/>
                  </a:schemeClr>
                </a:solidFill>
              </a:rPr>
              <a:t>M</a:t>
            </a:r>
            <a:r>
              <a:rPr lang="zh-CN" altLang="zh-CN" dirty="0">
                <a:solidFill>
                  <a:schemeClr val="tx1">
                    <a:lumMod val="75000"/>
                    <a:lumOff val="25000"/>
                  </a:schemeClr>
                </a:solidFill>
              </a:rPr>
              <a:t>文件编辑器</a:t>
            </a:r>
          </a:p>
          <a:p>
            <a:pPr marL="0" indent="0" fontAlgn="auto">
              <a:spcAft>
                <a:spcPts val="0"/>
              </a:spcAft>
              <a:buFont typeface="Wingdings 3" charset="2"/>
              <a:buNone/>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marL="0" indent="0" fontAlgn="auto">
              <a:spcAft>
                <a:spcPts val="0"/>
              </a:spcAft>
              <a:buFont typeface="Wingdings 3" charset="2"/>
              <a:buNone/>
              <a:defRPr/>
            </a:pPr>
            <a:r>
              <a:rPr lang="en-US" altLang="zh-CN" dirty="0" smtClean="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
        <p:nvSpPr>
          <p:cNvPr id="21516"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14" name="Object 10"/>
          <p:cNvGraphicFramePr>
            <a:graphicFrameLocks noChangeAspect="1"/>
          </p:cNvGraphicFramePr>
          <p:nvPr/>
        </p:nvGraphicFramePr>
        <p:xfrm>
          <a:off x="900113" y="3105150"/>
          <a:ext cx="7315200" cy="3630613"/>
        </p:xfrm>
        <a:graphic>
          <a:graphicData uri="http://schemas.openxmlformats.org/presentationml/2006/ole">
            <p:oleObj spid="_x0000_s21514" r:id="rId3" imgW="6045866" imgH="3990158" progId="Visio.Drawing.11">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p:cNvSpPr>
          <p:nvPr>
            <p:ph idx="1"/>
          </p:nvPr>
        </p:nvSpPr>
        <p:spPr>
          <a:xfrm>
            <a:off x="677863" y="627063"/>
            <a:ext cx="8596312" cy="5414962"/>
          </a:xfrm>
        </p:spPr>
        <p:txBody>
          <a:bodyPr/>
          <a:lstStyle/>
          <a:p>
            <a:r>
              <a:rPr lang="en-US" altLang="zh-CN" smtClean="0"/>
              <a:t>2.</a:t>
            </a:r>
            <a:r>
              <a:rPr lang="zh-CN" altLang="zh-CN" smtClean="0"/>
              <a:t>辅助控制指令</a:t>
            </a:r>
            <a:r>
              <a:rPr lang="en-US" altLang="zh-CN" smtClean="0"/>
              <a:t>continue</a:t>
            </a:r>
            <a:r>
              <a:rPr lang="zh-CN" altLang="zh-CN" smtClean="0"/>
              <a:t>、</a:t>
            </a:r>
            <a:r>
              <a:rPr lang="en-US" altLang="zh-CN" smtClean="0"/>
              <a:t>break</a:t>
            </a:r>
            <a:r>
              <a:rPr lang="zh-CN" altLang="zh-CN" smtClean="0"/>
              <a:t>和</a:t>
            </a:r>
            <a:r>
              <a:rPr lang="en-US" altLang="zh-CN" smtClean="0"/>
              <a:t>return</a:t>
            </a:r>
            <a:r>
              <a:rPr lang="zh-CN" altLang="zh-CN" smtClean="0"/>
              <a:t>命令等</a:t>
            </a:r>
          </a:p>
          <a:p>
            <a:r>
              <a:rPr lang="zh-CN" altLang="zh-CN" smtClean="0"/>
              <a:t>在使用</a:t>
            </a:r>
            <a:r>
              <a:rPr lang="en-US" altLang="zh-CN" smtClean="0"/>
              <a:t>MATLAB</a:t>
            </a:r>
            <a:r>
              <a:rPr lang="zh-CN" altLang="zh-CN" smtClean="0"/>
              <a:t>设计程序时，经常会遇到提前终止循环、跳出子程序、显示错误信息等情况，因此还需要其他的控制语句来实现上面这些功能。在</a:t>
            </a:r>
            <a:r>
              <a:rPr lang="en-US" altLang="zh-CN" smtClean="0"/>
              <a:t>MATLAB</a:t>
            </a:r>
            <a:r>
              <a:rPr lang="zh-CN" altLang="zh-CN" smtClean="0"/>
              <a:t>中，对应的控制语句有</a:t>
            </a:r>
            <a:r>
              <a:rPr lang="en-US" altLang="zh-CN" smtClean="0"/>
              <a:t>continue</a:t>
            </a:r>
            <a:r>
              <a:rPr lang="zh-CN" altLang="zh-CN" smtClean="0"/>
              <a:t>、</a:t>
            </a:r>
            <a:r>
              <a:rPr lang="en-US" altLang="zh-CN" smtClean="0"/>
              <a:t>break</a:t>
            </a:r>
            <a:r>
              <a:rPr lang="zh-CN" altLang="zh-CN" smtClean="0"/>
              <a:t>、</a:t>
            </a:r>
            <a:r>
              <a:rPr lang="en-US" altLang="zh-CN" smtClean="0"/>
              <a:t>return.</a:t>
            </a:r>
            <a:r>
              <a:rPr lang="zh-CN" altLang="zh-CN" smtClean="0"/>
              <a:t>、</a:t>
            </a:r>
            <a:r>
              <a:rPr lang="en-US" altLang="zh-CN" smtClean="0"/>
              <a:t>echo</a:t>
            </a:r>
            <a:r>
              <a:rPr lang="zh-CN" altLang="zh-CN" smtClean="0"/>
              <a:t>等，在本节中将详细介绍这些控制语句。</a:t>
            </a:r>
          </a:p>
          <a:p>
            <a:r>
              <a:rPr lang="en-US" altLang="zh-CN" smtClean="0"/>
              <a:t>continue</a:t>
            </a:r>
            <a:r>
              <a:rPr lang="zh-CN" altLang="zh-CN" smtClean="0"/>
              <a:t>和</a:t>
            </a:r>
            <a:r>
              <a:rPr lang="en-US" altLang="zh-CN" smtClean="0"/>
              <a:t>break</a:t>
            </a:r>
            <a:r>
              <a:rPr lang="zh-CN" altLang="zh-CN" smtClean="0"/>
              <a:t>为用户编写循环控制提供了更大的自由度。它们的具体含义如下</a:t>
            </a:r>
            <a:r>
              <a:rPr lang="en-US" altLang="zh-CN" smtClean="0"/>
              <a:t>:</a:t>
            </a:r>
            <a:endParaRPr lang="zh-CN" altLang="zh-CN" smtClean="0"/>
          </a:p>
          <a:p>
            <a:r>
              <a:rPr lang="en-US" altLang="zh-CN" smtClean="0"/>
              <a:t>continue</a:t>
            </a:r>
            <a:r>
              <a:rPr lang="zh-CN" altLang="zh-CN" smtClean="0"/>
              <a:t>在</a:t>
            </a:r>
            <a:r>
              <a:rPr lang="en-US" altLang="zh-CN" smtClean="0"/>
              <a:t>for</a:t>
            </a:r>
            <a:r>
              <a:rPr lang="zh-CN" altLang="zh-CN" smtClean="0"/>
              <a:t>或</a:t>
            </a:r>
            <a:r>
              <a:rPr lang="en-US" altLang="zh-CN" smtClean="0"/>
              <a:t>while</a:t>
            </a:r>
            <a:r>
              <a:rPr lang="zh-CN" altLang="zh-CN" smtClean="0"/>
              <a:t>循环中遇到该指令，执行下一次迭代，不管其后指令如何。</a:t>
            </a:r>
          </a:p>
          <a:p>
            <a:r>
              <a:rPr lang="en-US" altLang="zh-CN" smtClean="0"/>
              <a:t>break</a:t>
            </a:r>
            <a:r>
              <a:rPr lang="zh-CN" altLang="zh-CN" smtClean="0"/>
              <a:t>在</a:t>
            </a:r>
            <a:r>
              <a:rPr lang="en-US" altLang="zh-CN" smtClean="0"/>
              <a:t>for</a:t>
            </a:r>
            <a:r>
              <a:rPr lang="zh-CN" altLang="zh-CN" smtClean="0"/>
              <a:t>或</a:t>
            </a:r>
            <a:r>
              <a:rPr lang="en-US" altLang="zh-CN" smtClean="0"/>
              <a:t>while</a:t>
            </a:r>
            <a:r>
              <a:rPr lang="zh-CN" altLang="zh-CN" smtClean="0"/>
              <a:t>循环中遇到该指令</a:t>
            </a:r>
            <a:r>
              <a:rPr lang="en-US" altLang="zh-CN" smtClean="0"/>
              <a:t>,</a:t>
            </a:r>
            <a:r>
              <a:rPr lang="zh-CN" altLang="zh-CN" smtClean="0"/>
              <a:t>跳出该循环，不管其后指令如何。</a:t>
            </a:r>
          </a:p>
          <a:p>
            <a:r>
              <a:rPr lang="zh-CN" altLang="zh-CN" smtClean="0"/>
              <a:t>使用</a:t>
            </a:r>
            <a:r>
              <a:rPr lang="en-US" altLang="zh-CN" smtClean="0"/>
              <a:t>return</a:t>
            </a:r>
            <a:r>
              <a:rPr lang="zh-CN" altLang="zh-CN" smtClean="0"/>
              <a:t>命令，能够使得当前正在调用的函数正常退出。首先对特定条件进行判断，然后根据需求，调用</a:t>
            </a:r>
            <a:r>
              <a:rPr lang="en-US" altLang="zh-CN" smtClean="0"/>
              <a:t>return</a:t>
            </a:r>
            <a:r>
              <a:rPr lang="zh-CN" altLang="zh-CN" smtClean="0"/>
              <a:t>语句终止当前运行的函数。</a:t>
            </a:r>
          </a:p>
          <a:p>
            <a:r>
              <a:rPr lang="zh-CN" altLang="zh-CN" smtClean="0"/>
              <a:t>结束循环——</a:t>
            </a:r>
            <a:r>
              <a:rPr lang="en-US" altLang="zh-CN" smtClean="0"/>
              <a:t>continue</a:t>
            </a:r>
            <a:r>
              <a:rPr lang="zh-CN" altLang="zh-CN" smtClean="0"/>
              <a:t>命令</a:t>
            </a:r>
          </a:p>
          <a:p>
            <a:r>
              <a:rPr lang="zh-CN" altLang="zh-CN" smtClean="0"/>
              <a:t>在</a:t>
            </a:r>
            <a:r>
              <a:rPr lang="en-US" altLang="zh-CN" smtClean="0"/>
              <a:t>MATLAB</a:t>
            </a:r>
            <a:r>
              <a:rPr lang="zh-CN" altLang="zh-CN" smtClean="0"/>
              <a:t>中，该命令的功能是结束程序的循环语句，也就是跳过循环体中还没有执行的语句，其调用格式比较简单，直接在程序中写出</a:t>
            </a:r>
            <a:r>
              <a:rPr lang="en-US" altLang="zh-CN" smtClean="0"/>
              <a:t>continue</a:t>
            </a:r>
            <a:r>
              <a:rPr lang="zh-CN" altLang="zh-CN" smtClean="0"/>
              <a:t>语句就可以了。下面使用一个简单的实例来说明</a:t>
            </a:r>
            <a:r>
              <a:rPr lang="en-US" altLang="zh-CN" smtClean="0"/>
              <a:t>continue</a:t>
            </a:r>
            <a:r>
              <a:rPr lang="zh-CN" altLang="zh-CN" smtClean="0"/>
              <a:t>命令的使用方法。</a:t>
            </a:r>
          </a:p>
          <a:p>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58800"/>
            <a:ext cx="8596312" cy="6115050"/>
          </a:xfrm>
        </p:spPr>
        <p:txBody>
          <a:bodyPr rtlCol="0">
            <a:normAutofit lnSpcReduction="10000"/>
          </a:bodyPr>
          <a:lstStyle/>
          <a:p>
            <a:pPr fontAlgn="auto">
              <a:spcAft>
                <a:spcPts val="0"/>
              </a:spcAft>
              <a:buFont typeface="Wingdings 3" charset="2"/>
              <a:buChar char=""/>
              <a:defRPr/>
            </a:pPr>
            <a:r>
              <a:rPr lang="zh-CN" altLang="zh-CN" dirty="0">
                <a:solidFill>
                  <a:schemeClr val="tx1">
                    <a:lumMod val="75000"/>
                    <a:lumOff val="25000"/>
                  </a:schemeClr>
                </a:solidFill>
              </a:rPr>
              <a:t>转换控制——</a:t>
            </a:r>
            <a:r>
              <a:rPr lang="en-US" altLang="zh-CN" dirty="0">
                <a:solidFill>
                  <a:schemeClr val="tx1">
                    <a:lumMod val="75000"/>
                    <a:lumOff val="25000"/>
                  </a:schemeClr>
                </a:solidFill>
              </a:rPr>
              <a:t>return</a:t>
            </a:r>
            <a:r>
              <a:rPr lang="zh-CN" altLang="zh-CN" dirty="0">
                <a:solidFill>
                  <a:schemeClr val="tx1">
                    <a:lumMod val="75000"/>
                    <a:lumOff val="25000"/>
                  </a:schemeClr>
                </a:solidFill>
              </a:rPr>
              <a:t>命令</a:t>
            </a:r>
          </a:p>
          <a:p>
            <a:pPr fontAlgn="auto">
              <a:spcAft>
                <a:spcPts val="0"/>
              </a:spcAft>
              <a:buFont typeface="Wingdings 3" charset="2"/>
              <a:buChar char=""/>
              <a:defRPr/>
            </a:pPr>
            <a:r>
              <a:rPr lang="zh-CN" altLang="zh-CN" dirty="0">
                <a:solidFill>
                  <a:schemeClr val="tx1">
                    <a:lumMod val="75000"/>
                    <a:lumOff val="25000"/>
                  </a:schemeClr>
                </a:solidFill>
              </a:rPr>
              <a:t>在通常情况下</a:t>
            </a:r>
            <a:r>
              <a:rPr lang="en-US" altLang="zh-CN" dirty="0">
                <a:solidFill>
                  <a:schemeClr val="tx1">
                    <a:lumMod val="75000"/>
                    <a:lumOff val="25000"/>
                  </a:schemeClr>
                </a:solidFill>
              </a:rPr>
              <a:t>,</a:t>
            </a:r>
            <a:r>
              <a:rPr lang="zh-CN" altLang="zh-CN" dirty="0">
                <a:solidFill>
                  <a:schemeClr val="tx1">
                    <a:lumMod val="75000"/>
                    <a:lumOff val="25000"/>
                  </a:schemeClr>
                </a:solidFill>
              </a:rPr>
              <a:t>当被调函数执行完后，</a:t>
            </a:r>
            <a:r>
              <a:rPr lang="en-US" altLang="zh-CN" dirty="0">
                <a:solidFill>
                  <a:schemeClr val="tx1">
                    <a:lumMod val="75000"/>
                    <a:lumOff val="25000"/>
                  </a:schemeClr>
                </a:solidFill>
              </a:rPr>
              <a:t>MATLAB</a:t>
            </a:r>
            <a:r>
              <a:rPr lang="zh-CN" altLang="zh-CN" dirty="0">
                <a:solidFill>
                  <a:schemeClr val="tx1">
                    <a:lumMod val="75000"/>
                    <a:lumOff val="25000"/>
                  </a:schemeClr>
                </a:solidFill>
              </a:rPr>
              <a:t>会自动把控制转至主调函数或者指定窗口。如果在被调函数中插入</a:t>
            </a:r>
            <a:r>
              <a:rPr lang="en-US" altLang="zh-CN" dirty="0">
                <a:solidFill>
                  <a:schemeClr val="tx1">
                    <a:lumMod val="75000"/>
                    <a:lumOff val="25000"/>
                  </a:schemeClr>
                </a:solidFill>
              </a:rPr>
              <a:t>return</a:t>
            </a:r>
            <a:r>
              <a:rPr lang="zh-CN" altLang="zh-CN" dirty="0">
                <a:solidFill>
                  <a:schemeClr val="tx1">
                    <a:lumMod val="75000"/>
                    <a:lumOff val="25000"/>
                  </a:schemeClr>
                </a:solidFill>
              </a:rPr>
              <a:t>命令，可以强制</a:t>
            </a:r>
            <a:r>
              <a:rPr lang="en-US" altLang="zh-CN" dirty="0">
                <a:solidFill>
                  <a:schemeClr val="tx1">
                    <a:lumMod val="75000"/>
                    <a:lumOff val="25000"/>
                  </a:schemeClr>
                </a:solidFill>
              </a:rPr>
              <a:t>MATLAB</a:t>
            </a:r>
            <a:r>
              <a:rPr lang="zh-CN" altLang="zh-CN" dirty="0">
                <a:solidFill>
                  <a:schemeClr val="tx1">
                    <a:lumMod val="75000"/>
                    <a:lumOff val="25000"/>
                  </a:schemeClr>
                </a:solidFill>
              </a:rPr>
              <a:t>结束执行该函数并把控制转出。</a:t>
            </a:r>
          </a:p>
          <a:p>
            <a:pPr fontAlgn="auto">
              <a:spcAft>
                <a:spcPts val="0"/>
              </a:spcAft>
              <a:buFont typeface="Wingdings 3" charset="2"/>
              <a:buChar char=""/>
              <a:defRPr/>
            </a:pPr>
            <a:r>
              <a:rPr lang="en-US" altLang="zh-CN" dirty="0">
                <a:solidFill>
                  <a:schemeClr val="tx1">
                    <a:lumMod val="75000"/>
                    <a:lumOff val="25000"/>
                  </a:schemeClr>
                </a:solidFill>
              </a:rPr>
              <a:t>return</a:t>
            </a:r>
            <a:r>
              <a:rPr lang="zh-CN" altLang="zh-CN" dirty="0">
                <a:solidFill>
                  <a:schemeClr val="tx1">
                    <a:lumMod val="75000"/>
                    <a:lumOff val="25000"/>
                  </a:schemeClr>
                </a:solidFill>
              </a:rPr>
              <a:t>命令可以使正在运行的函数正常退出，并返回调用它的函数继续运行，经常用于函数的末尾，用来正常结束函数的运行。在</a:t>
            </a:r>
            <a:r>
              <a:rPr lang="en-US" altLang="zh-CN" dirty="0">
                <a:solidFill>
                  <a:schemeClr val="tx1">
                    <a:lumMod val="75000"/>
                    <a:lumOff val="25000"/>
                  </a:schemeClr>
                </a:solidFill>
              </a:rPr>
              <a:t>MATLAB</a:t>
            </a:r>
            <a:r>
              <a:rPr lang="zh-CN" altLang="zh-CN" dirty="0">
                <a:solidFill>
                  <a:schemeClr val="tx1">
                    <a:lumMod val="75000"/>
                    <a:lumOff val="25000"/>
                  </a:schemeClr>
                </a:solidFill>
              </a:rPr>
              <a:t>的内置函数中，很多函数的程序代码中引入了</a:t>
            </a:r>
            <a:r>
              <a:rPr lang="en-US" altLang="zh-CN" dirty="0">
                <a:solidFill>
                  <a:schemeClr val="tx1">
                    <a:lumMod val="75000"/>
                    <a:lumOff val="25000"/>
                  </a:schemeClr>
                </a:solidFill>
              </a:rPr>
              <a:t>return</a:t>
            </a:r>
            <a:r>
              <a:rPr lang="zh-CN" altLang="zh-CN" dirty="0">
                <a:solidFill>
                  <a:schemeClr val="tx1">
                    <a:lumMod val="75000"/>
                    <a:lumOff val="25000"/>
                  </a:schemeClr>
                </a:solidFill>
              </a:rPr>
              <a:t>命令，下面引用一个简要的</a:t>
            </a:r>
            <a:r>
              <a:rPr lang="en-US" altLang="zh-CN" dirty="0" err="1">
                <a:solidFill>
                  <a:schemeClr val="tx1">
                    <a:lumMod val="75000"/>
                    <a:lumOff val="25000"/>
                  </a:schemeClr>
                </a:solidFill>
              </a:rPr>
              <a:t>det</a:t>
            </a:r>
            <a:r>
              <a:rPr lang="zh-CN" altLang="zh-CN" dirty="0">
                <a:solidFill>
                  <a:schemeClr val="tx1">
                    <a:lumMod val="75000"/>
                    <a:lumOff val="25000"/>
                  </a:schemeClr>
                </a:solidFill>
              </a:rPr>
              <a:t>函数代码</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function d = det(A)</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%DET det(A) is the determinant of A.</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if isempty(A)</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d=1;</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return</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else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end        </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在以上程序代码中，首先通过函数语句来判断参数</a:t>
            </a:r>
            <a:r>
              <a:rPr lang="en-US" altLang="zh-CN" dirty="0">
                <a:solidFill>
                  <a:schemeClr val="tx1">
                    <a:lumMod val="75000"/>
                    <a:lumOff val="25000"/>
                  </a:schemeClr>
                </a:solidFill>
              </a:rPr>
              <a:t>A</a:t>
            </a:r>
            <a:r>
              <a:rPr lang="zh-CN" altLang="zh-CN" dirty="0">
                <a:solidFill>
                  <a:schemeClr val="tx1">
                    <a:lumMod val="75000"/>
                    <a:lumOff val="25000"/>
                  </a:schemeClr>
                </a:solidFill>
              </a:rPr>
              <a:t>的类型，当</a:t>
            </a:r>
            <a:r>
              <a:rPr lang="en-US" altLang="zh-CN" dirty="0">
                <a:solidFill>
                  <a:schemeClr val="tx1">
                    <a:lumMod val="75000"/>
                    <a:lumOff val="25000"/>
                  </a:schemeClr>
                </a:solidFill>
              </a:rPr>
              <a:t>A</a:t>
            </a:r>
            <a:r>
              <a:rPr lang="zh-CN" altLang="zh-CN" dirty="0">
                <a:solidFill>
                  <a:schemeClr val="tx1">
                    <a:lumMod val="75000"/>
                    <a:lumOff val="25000"/>
                  </a:schemeClr>
                </a:solidFill>
              </a:rPr>
              <a:t>是空数组时，直接返回</a:t>
            </a:r>
            <a:r>
              <a:rPr lang="en-US" altLang="zh-CN" dirty="0">
                <a:solidFill>
                  <a:schemeClr val="tx1">
                    <a:lumMod val="75000"/>
                    <a:lumOff val="25000"/>
                  </a:schemeClr>
                </a:solidFill>
              </a:rPr>
              <a:t>d=1</a:t>
            </a:r>
            <a:r>
              <a:rPr lang="zh-CN" altLang="zh-CN" dirty="0">
                <a:solidFill>
                  <a:schemeClr val="tx1">
                    <a:lumMod val="75000"/>
                    <a:lumOff val="25000"/>
                  </a:schemeClr>
                </a:solidFill>
              </a:rPr>
              <a:t>，然后结束程序代码。</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a:xfrm>
            <a:off x="677863" y="614363"/>
            <a:ext cx="8596312" cy="5427662"/>
          </a:xfrm>
        </p:spPr>
        <p:txBody>
          <a:bodyPr/>
          <a:lstStyle/>
          <a:p>
            <a:r>
              <a:rPr lang="zh-CN" altLang="zh-CN" smtClean="0"/>
              <a:t>输入控制权——</a:t>
            </a:r>
            <a:r>
              <a:rPr lang="en-US" altLang="zh-CN" smtClean="0"/>
              <a:t>input</a:t>
            </a:r>
            <a:r>
              <a:rPr lang="zh-CN" altLang="zh-CN" smtClean="0"/>
              <a:t>命令</a:t>
            </a:r>
          </a:p>
          <a:p>
            <a:r>
              <a:rPr lang="zh-CN" altLang="zh-CN" smtClean="0"/>
              <a:t>在</a:t>
            </a:r>
            <a:r>
              <a:rPr lang="en-US" altLang="zh-CN" smtClean="0"/>
              <a:t>MATLAB</a:t>
            </a:r>
            <a:r>
              <a:rPr lang="zh-CN" altLang="zh-CN" smtClean="0"/>
              <a:t>中，</a:t>
            </a:r>
            <a:r>
              <a:rPr lang="en-US" altLang="zh-CN" smtClean="0"/>
              <a:t>input</a:t>
            </a:r>
            <a:r>
              <a:rPr lang="zh-CN" altLang="zh-CN" smtClean="0"/>
              <a:t>命令的功能是将</a:t>
            </a:r>
            <a:r>
              <a:rPr lang="en-US" altLang="zh-CN" smtClean="0"/>
              <a:t>MATLAB</a:t>
            </a:r>
            <a:r>
              <a:rPr lang="zh-CN" altLang="zh-CN" smtClean="0"/>
              <a:t>的控制权暂时交给用户，然后，用户通过键盘输入数值、字符串或者表达式，通过回车将输入的内容输入到工作空间中，同时将控制权交还给</a:t>
            </a:r>
            <a:r>
              <a:rPr lang="en-US" altLang="zh-CN" smtClean="0"/>
              <a:t>MATLAB</a:t>
            </a:r>
            <a:r>
              <a:rPr lang="zh-CN" altLang="zh-CN" smtClean="0"/>
              <a:t>，其常用的调用格式如下</a:t>
            </a:r>
            <a:r>
              <a:rPr lang="en-US" altLang="zh-CN" smtClean="0"/>
              <a:t>:</a:t>
            </a:r>
            <a:endParaRPr lang="zh-CN" altLang="zh-CN" smtClean="0"/>
          </a:p>
          <a:p>
            <a:r>
              <a:rPr lang="en-US" altLang="zh-CN" smtClean="0"/>
              <a:t>user_entry=input(‘prompt’)      </a:t>
            </a:r>
            <a:r>
              <a:rPr lang="zh-CN" altLang="zh-CN" smtClean="0"/>
              <a:t>讲用户键入的内容赋给变量</a:t>
            </a:r>
            <a:r>
              <a:rPr lang="en-US" altLang="zh-CN" smtClean="0"/>
              <a:t>user_entry</a:t>
            </a:r>
            <a:r>
              <a:rPr lang="zh-CN" altLang="zh-CN" smtClean="0"/>
              <a:t>。</a:t>
            </a:r>
          </a:p>
          <a:p>
            <a:r>
              <a:rPr lang="en-US" altLang="zh-CN" smtClean="0"/>
              <a:t>user_entry=input(‘prompt.s’)    </a:t>
            </a:r>
            <a:r>
              <a:rPr lang="zh-CN" altLang="zh-CN" smtClean="0"/>
              <a:t>讲用户键入的内容作为字符串赋给变量</a:t>
            </a:r>
            <a:r>
              <a:rPr lang="en-US" altLang="zh-CN" smtClean="0"/>
              <a:t>user_entry</a:t>
            </a:r>
            <a:r>
              <a:rPr lang="zh-CN" altLang="zh-CN" smtClean="0"/>
              <a:t>。</a:t>
            </a:r>
          </a:p>
          <a:p>
            <a:r>
              <a:rPr lang="zh-CN" altLang="zh-CN" smtClean="0"/>
              <a:t>对于以上第一个调用格式，可以输入数值、字符串、数组等各种形式的数据，第二个调用格式，无论用户输入怎样的变量，都会以字符串的形式赋给变量</a:t>
            </a:r>
            <a:r>
              <a:rPr lang="en-US" altLang="zh-CN" smtClean="0"/>
              <a:t>user_entry</a:t>
            </a:r>
            <a:r>
              <a:rPr lang="zh-CN" altLang="zh-CN" smtClean="0"/>
              <a:t>。</a:t>
            </a:r>
          </a:p>
          <a:p>
            <a:r>
              <a:rPr lang="zh-CN" altLang="zh-CN" smtClean="0"/>
              <a:t>使用键盘——</a:t>
            </a:r>
            <a:r>
              <a:rPr lang="en-US" altLang="zh-CN" smtClean="0"/>
              <a:t>keyboard</a:t>
            </a:r>
            <a:r>
              <a:rPr lang="zh-CN" altLang="zh-CN" smtClean="0"/>
              <a:t>命令</a:t>
            </a:r>
          </a:p>
          <a:p>
            <a:r>
              <a:rPr lang="zh-CN" altLang="zh-CN" smtClean="0"/>
              <a:t>在</a:t>
            </a:r>
            <a:r>
              <a:rPr lang="en-US" altLang="zh-CN" smtClean="0"/>
              <a:t>MATLAB</a:t>
            </a:r>
            <a:r>
              <a:rPr lang="zh-CN" altLang="zh-CN" smtClean="0"/>
              <a:t>中，将</a:t>
            </a:r>
            <a:r>
              <a:rPr lang="en-US" altLang="zh-CN" smtClean="0"/>
              <a:t>keyboard</a:t>
            </a:r>
            <a:r>
              <a:rPr lang="zh-CN" altLang="zh-CN" smtClean="0"/>
              <a:t>命令放置到</a:t>
            </a:r>
            <a:r>
              <a:rPr lang="en-US" altLang="zh-CN" smtClean="0"/>
              <a:t>M</a:t>
            </a:r>
            <a:r>
              <a:rPr lang="zh-CN" altLang="zh-CN" smtClean="0"/>
              <a:t>文件中，将停止文件的执行并将控制权交给键盘。通过提示符</a:t>
            </a:r>
            <a:r>
              <a:rPr lang="en-US" altLang="zh-CN" smtClean="0"/>
              <a:t>K</a:t>
            </a:r>
            <a:r>
              <a:rPr lang="zh-CN" altLang="zh-CN" smtClean="0"/>
              <a:t>来显示一种特殊状态，只有当使用</a:t>
            </a:r>
            <a:r>
              <a:rPr lang="en-US" altLang="zh-CN" smtClean="0"/>
              <a:t>return</a:t>
            </a:r>
            <a:r>
              <a:rPr lang="zh-CN" altLang="zh-CN" smtClean="0"/>
              <a:t>命令结束输入后，控制权才交还给程序。在</a:t>
            </a:r>
            <a:r>
              <a:rPr lang="en-US" altLang="zh-CN" smtClean="0"/>
              <a:t>M</a:t>
            </a:r>
            <a:r>
              <a:rPr lang="zh-CN" altLang="zh-CN" smtClean="0"/>
              <a:t>文件中使用该命令，对程序的调试和在程序运行中修改变量都会十分便利。</a:t>
            </a:r>
          </a:p>
          <a:p>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a:xfrm>
            <a:off x="677863" y="614363"/>
            <a:ext cx="8596312" cy="5427662"/>
          </a:xfrm>
        </p:spPr>
        <p:txBody>
          <a:bodyPr/>
          <a:lstStyle/>
          <a:p>
            <a:r>
              <a:rPr lang="zh-CN" altLang="zh-CN" smtClean="0"/>
              <a:t>【注意】在</a:t>
            </a:r>
            <a:r>
              <a:rPr lang="en-US" altLang="zh-CN" smtClean="0"/>
              <a:t>MATLAB</a:t>
            </a:r>
            <a:r>
              <a:rPr lang="zh-CN" altLang="zh-CN" smtClean="0"/>
              <a:t>中，</a:t>
            </a:r>
            <a:r>
              <a:rPr lang="en-US" altLang="zh-CN" smtClean="0"/>
              <a:t>keyboard</a:t>
            </a:r>
            <a:r>
              <a:rPr lang="zh-CN" altLang="zh-CN" smtClean="0"/>
              <a:t>命令和</a:t>
            </a:r>
            <a:r>
              <a:rPr lang="en-US" altLang="zh-CN" smtClean="0"/>
              <a:t>input</a:t>
            </a:r>
            <a:r>
              <a:rPr lang="zh-CN" altLang="zh-CN" smtClean="0"/>
              <a:t>命令的不同在于，</a:t>
            </a:r>
            <a:r>
              <a:rPr lang="en-US" altLang="zh-CN" smtClean="0"/>
              <a:t>keyboard</a:t>
            </a:r>
            <a:r>
              <a:rPr lang="zh-CN" altLang="zh-CN" smtClean="0"/>
              <a:t>命令允许用户输入任意多个</a:t>
            </a:r>
            <a:r>
              <a:rPr lang="en-US" altLang="zh-CN" smtClean="0"/>
              <a:t>MATLAB</a:t>
            </a:r>
            <a:r>
              <a:rPr lang="zh-CN" altLang="zh-CN" smtClean="0"/>
              <a:t>命令，而</a:t>
            </a:r>
            <a:r>
              <a:rPr lang="en-US" altLang="zh-CN" smtClean="0"/>
              <a:t>input</a:t>
            </a:r>
            <a:r>
              <a:rPr lang="zh-CN" altLang="zh-CN" smtClean="0"/>
              <a:t>命令只能输入赋值给变量的数值。</a:t>
            </a:r>
          </a:p>
          <a:p>
            <a:r>
              <a:rPr lang="zh-CN" altLang="zh-CN" smtClean="0"/>
              <a:t>提示警告信息——</a:t>
            </a:r>
            <a:r>
              <a:rPr lang="en-US" altLang="zh-CN" smtClean="0"/>
              <a:t>error</a:t>
            </a:r>
            <a:r>
              <a:rPr lang="zh-CN" altLang="zh-CN" smtClean="0"/>
              <a:t>和</a:t>
            </a:r>
            <a:r>
              <a:rPr lang="en-US" altLang="zh-CN" smtClean="0"/>
              <a:t>warning</a:t>
            </a:r>
            <a:r>
              <a:rPr lang="zh-CN" altLang="zh-CN" smtClean="0"/>
              <a:t>命令</a:t>
            </a:r>
          </a:p>
          <a:p>
            <a:r>
              <a:rPr lang="zh-CN" altLang="zh-CN" smtClean="0"/>
              <a:t>在</a:t>
            </a:r>
            <a:r>
              <a:rPr lang="en-US" altLang="zh-CN" smtClean="0"/>
              <a:t>MATLAB</a:t>
            </a:r>
            <a:r>
              <a:rPr lang="zh-CN" altLang="zh-CN" smtClean="0"/>
              <a:t>中，当编写</a:t>
            </a:r>
            <a:r>
              <a:rPr lang="en-US" altLang="zh-CN" smtClean="0"/>
              <a:t>M</a:t>
            </a:r>
            <a:r>
              <a:rPr lang="zh-CN" altLang="zh-CN" smtClean="0"/>
              <a:t>文件的时候经常需要提示一些警告信息。为此，</a:t>
            </a:r>
            <a:r>
              <a:rPr lang="en-US" altLang="zh-CN" smtClean="0"/>
              <a:t>MATLAB</a:t>
            </a:r>
            <a:r>
              <a:rPr lang="zh-CN" altLang="zh-CN" smtClean="0"/>
              <a:t>提供了下面几个常见的命令</a:t>
            </a:r>
            <a:r>
              <a:rPr lang="en-US" altLang="zh-CN" smtClean="0"/>
              <a:t>(</a:t>
            </a:r>
            <a:r>
              <a:rPr lang="zh-CN" altLang="zh-CN" smtClean="0"/>
              <a:t>见表</a:t>
            </a:r>
            <a:r>
              <a:rPr lang="en-US" altLang="zh-CN" smtClean="0"/>
              <a:t>5-4):</a:t>
            </a:r>
            <a:endParaRPr lang="zh-CN" altLang="zh-CN" smtClean="0"/>
          </a:p>
          <a:p>
            <a:endParaRPr lang="zh-CN" altLang="en-US" smtClean="0"/>
          </a:p>
        </p:txBody>
      </p:sp>
      <p:graphicFrame>
        <p:nvGraphicFramePr>
          <p:cNvPr id="4" name="表格 3"/>
          <p:cNvGraphicFramePr>
            <a:graphicFrameLocks noGrp="1"/>
          </p:cNvGraphicFramePr>
          <p:nvPr/>
        </p:nvGraphicFramePr>
        <p:xfrm>
          <a:off x="779463" y="2833688"/>
          <a:ext cx="9210675" cy="3116262"/>
        </p:xfrm>
        <a:graphic>
          <a:graphicData uri="http://schemas.openxmlformats.org/drawingml/2006/table">
            <a:tbl>
              <a:tblPr>
                <a:tableStyleId>{5C22544A-7EE6-4342-B048-85BDC9FD1C3A}</a:tableStyleId>
              </a:tblPr>
              <a:tblGrid>
                <a:gridCol w="4075609"/>
                <a:gridCol w="5135579"/>
              </a:tblGrid>
              <a:tr h="445210">
                <a:tc>
                  <a:txBody>
                    <a:bodyPr/>
                    <a:lstStyle/>
                    <a:p>
                      <a:pPr algn="ctr">
                        <a:spcBef>
                          <a:spcPts val="100"/>
                        </a:spcBef>
                        <a:spcAft>
                          <a:spcPts val="100"/>
                        </a:spcAft>
                      </a:pPr>
                      <a:r>
                        <a:rPr lang="zh-CN" sz="1600" kern="1000" dirty="0">
                          <a:effectLst/>
                        </a:rPr>
                        <a:t>命令</a:t>
                      </a:r>
                      <a:endParaRPr lang="zh-CN" sz="16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a:effectLst/>
                        </a:rPr>
                        <a:t>说明</a:t>
                      </a:r>
                      <a:endParaRPr lang="zh-CN" sz="1600" kern="1000">
                        <a:solidFill>
                          <a:srgbClr val="000000"/>
                        </a:solidFill>
                        <a:effectLst/>
                        <a:latin typeface="Times New Roman"/>
                        <a:ea typeface="宋体"/>
                      </a:endParaRPr>
                    </a:p>
                  </a:txBody>
                  <a:tcPr marL="68580" marR="68580" marT="0" marB="0"/>
                </a:tc>
              </a:tr>
              <a:tr h="890418">
                <a:tc>
                  <a:txBody>
                    <a:bodyPr/>
                    <a:lstStyle/>
                    <a:p>
                      <a:pPr algn="ctr">
                        <a:spcBef>
                          <a:spcPts val="100"/>
                        </a:spcBef>
                        <a:spcAft>
                          <a:spcPts val="100"/>
                        </a:spcAft>
                      </a:pPr>
                      <a:r>
                        <a:rPr lang="en-US" sz="1600" kern="1000">
                          <a:effectLst/>
                        </a:rPr>
                        <a:t>error('message')</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dirty="0">
                          <a:effectLst/>
                        </a:rPr>
                        <a:t>显示出错信息</a:t>
                      </a:r>
                      <a:r>
                        <a:rPr lang="en-US" sz="1600" kern="1000" dirty="0">
                          <a:effectLst/>
                        </a:rPr>
                        <a:t>message</a:t>
                      </a:r>
                      <a:r>
                        <a:rPr lang="zh-CN" sz="1600" kern="1000" dirty="0">
                          <a:effectLst/>
                        </a:rPr>
                        <a:t>，终止程序</a:t>
                      </a:r>
                      <a:endParaRPr lang="zh-CN" sz="1600" kern="1000" dirty="0">
                        <a:solidFill>
                          <a:srgbClr val="000000"/>
                        </a:solidFill>
                        <a:effectLst/>
                        <a:latin typeface="Times New Roman"/>
                        <a:ea typeface="宋体"/>
                      </a:endParaRPr>
                    </a:p>
                  </a:txBody>
                  <a:tcPr marL="68580" marR="68580" marT="0" marB="0"/>
                </a:tc>
              </a:tr>
              <a:tr h="890418">
                <a:tc>
                  <a:txBody>
                    <a:bodyPr/>
                    <a:lstStyle/>
                    <a:p>
                      <a:pPr algn="ctr">
                        <a:spcBef>
                          <a:spcPts val="100"/>
                        </a:spcBef>
                        <a:spcAft>
                          <a:spcPts val="100"/>
                        </a:spcAft>
                      </a:pPr>
                      <a:r>
                        <a:rPr lang="en-US" sz="1600" kern="1000">
                          <a:effectLst/>
                        </a:rPr>
                        <a:t>errordlg('errorstring','dlgname')</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dirty="0">
                          <a:effectLst/>
                        </a:rPr>
                        <a:t>显示出错信息的对话框，对话框的标题为</a:t>
                      </a:r>
                      <a:r>
                        <a:rPr lang="en-US" sz="1600" kern="1000" dirty="0" err="1">
                          <a:effectLst/>
                        </a:rPr>
                        <a:t>dlgname</a:t>
                      </a:r>
                      <a:endParaRPr lang="zh-CN" sz="1600" kern="1000" dirty="0">
                        <a:solidFill>
                          <a:srgbClr val="000000"/>
                        </a:solidFill>
                        <a:effectLst/>
                        <a:latin typeface="Times New Roman"/>
                        <a:ea typeface="宋体"/>
                      </a:endParaRPr>
                    </a:p>
                  </a:txBody>
                  <a:tcPr marL="68580" marR="68580" marT="0" marB="0"/>
                </a:tc>
              </a:tr>
              <a:tr h="890418">
                <a:tc>
                  <a:txBody>
                    <a:bodyPr/>
                    <a:lstStyle/>
                    <a:p>
                      <a:pPr algn="ctr">
                        <a:spcBef>
                          <a:spcPts val="100"/>
                        </a:spcBef>
                        <a:spcAft>
                          <a:spcPts val="100"/>
                        </a:spcAft>
                      </a:pPr>
                      <a:r>
                        <a:rPr lang="en-US" sz="1600" kern="1000">
                          <a:effectLst/>
                        </a:rPr>
                        <a:t>warning('message') </a:t>
                      </a:r>
                      <a:endParaRPr lang="zh-CN" sz="16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600" kern="1000" dirty="0">
                          <a:effectLst/>
                        </a:rPr>
                        <a:t>显示警告信息</a:t>
                      </a:r>
                      <a:r>
                        <a:rPr lang="en-US" sz="1600" kern="1000" dirty="0">
                          <a:effectLst/>
                        </a:rPr>
                        <a:t>message</a:t>
                      </a:r>
                      <a:r>
                        <a:rPr lang="zh-CN" sz="1600" kern="1000" dirty="0">
                          <a:effectLst/>
                        </a:rPr>
                        <a:t>，程序继续进行</a:t>
                      </a:r>
                      <a:endParaRPr lang="zh-CN" sz="1600" kern="1000" dirty="0">
                        <a:solidFill>
                          <a:srgbClr val="000000"/>
                        </a:solidFill>
                        <a:effectLst/>
                        <a:latin typeface="Times New Roman"/>
                        <a:ea typeface="宋体"/>
                      </a:endParaRPr>
                    </a:p>
                  </a:txBody>
                  <a:tcPr marL="68580" marR="68580" marT="0" marB="0"/>
                </a:tc>
              </a:tr>
            </a:tbl>
          </a:graphicData>
        </a:graphic>
      </p:graphicFrame>
      <p:sp>
        <p:nvSpPr>
          <p:cNvPr id="61459" name="Rectangle 1"/>
          <p:cNvSpPr>
            <a:spLocks noChangeArrowheads="1"/>
          </p:cNvSpPr>
          <p:nvPr/>
        </p:nvSpPr>
        <p:spPr bwMode="auto">
          <a:xfrm>
            <a:off x="3524250" y="2465388"/>
            <a:ext cx="2859088" cy="368300"/>
          </a:xfrm>
          <a:prstGeom prst="rect">
            <a:avLst/>
          </a:prstGeom>
          <a:noFill/>
          <a:ln w="9525">
            <a:noFill/>
            <a:miter lim="800000"/>
            <a:headEnd/>
            <a:tailEnd/>
          </a:ln>
        </p:spPr>
        <p:txBody>
          <a:bodyPr wrap="none" anchor="ctr">
            <a:spAutoFit/>
          </a:bodyPr>
          <a:lstStyle/>
          <a:p>
            <a:pPr algn="ctr">
              <a:tabLst>
                <a:tab pos="266700" algn="l"/>
                <a:tab pos="2563813" algn="ctr"/>
              </a:tabLst>
            </a:pPr>
            <a:r>
              <a:rPr lang="zh-CN" altLang="zh-CN">
                <a:solidFill>
                  <a:srgbClr val="000000"/>
                </a:solidFill>
                <a:latin typeface="Times New Roman" pitchFamily="18" charset="0"/>
                <a:ea typeface="黑体" pitchFamily="2" charset="-122"/>
                <a:cs typeface="Times New Roman" pitchFamily="18" charset="0"/>
              </a:rPr>
              <a:t>表5-4 警告信息的命令列表</a:t>
            </a:r>
            <a:endParaRPr lang="zh-CN" altLang="zh-CN">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7" name="内容占位符 2"/>
          <p:cNvSpPr>
            <a:spLocks noGrp="1"/>
          </p:cNvSpPr>
          <p:nvPr>
            <p:ph idx="1"/>
          </p:nvPr>
        </p:nvSpPr>
        <p:spPr>
          <a:xfrm>
            <a:off x="677863" y="614363"/>
            <a:ext cx="8596312" cy="5427662"/>
          </a:xfrm>
        </p:spPr>
        <p:txBody>
          <a:bodyPr/>
          <a:lstStyle/>
          <a:p>
            <a:r>
              <a:rPr lang="zh-CN" altLang="zh-CN" smtClean="0"/>
              <a:t>【例</a:t>
            </a:r>
            <a:r>
              <a:rPr lang="en-US" altLang="zh-CN" smtClean="0"/>
              <a:t>5-35</a:t>
            </a:r>
            <a:r>
              <a:rPr lang="zh-CN" altLang="zh-CN" smtClean="0"/>
              <a:t>】在</a:t>
            </a:r>
            <a:r>
              <a:rPr lang="en-US" altLang="zh-CN" smtClean="0"/>
              <a:t>MATLAB</a:t>
            </a:r>
            <a:r>
              <a:rPr lang="zh-CN" altLang="zh-CN" smtClean="0"/>
              <a:t>中，通过程序来演示小球的抛物线轨迹。</a:t>
            </a:r>
          </a:p>
          <a:p>
            <a:r>
              <a:rPr lang="zh-CN" altLang="zh-CN" smtClean="0"/>
              <a:t>分析小球的抛物线轨迹模型。假定用户抛小球的速度，也就是小球的初始速度是</a:t>
            </a:r>
            <a:r>
              <a:rPr lang="en-US" altLang="zh-CN" smtClean="0"/>
              <a:t>v</a:t>
            </a:r>
            <a:r>
              <a:rPr lang="en-US" altLang="zh-CN" baseline="-25000" smtClean="0"/>
              <a:t>0</a:t>
            </a:r>
            <a:r>
              <a:rPr lang="zh-CN" altLang="zh-CN" smtClean="0"/>
              <a:t>，小球的抛射初始角度是θ。根据基础的物理知识可知，小球在水平和垂直方向上的速度分量分别为</a:t>
            </a:r>
            <a:r>
              <a:rPr lang="en-US" altLang="zh-CN" smtClean="0"/>
              <a:t>:</a:t>
            </a:r>
            <a:endParaRPr lang="zh-CN" altLang="zh-CN" smtClean="0"/>
          </a:p>
          <a:p>
            <a:endParaRPr lang="en-US" altLang="zh-CN" smtClean="0"/>
          </a:p>
          <a:p>
            <a:endParaRPr lang="en-US" altLang="zh-CN" smtClean="0"/>
          </a:p>
          <a:p>
            <a:endParaRPr lang="en-US" altLang="zh-CN" smtClean="0"/>
          </a:p>
          <a:p>
            <a:r>
              <a:rPr lang="zh-CN" altLang="zh-CN" smtClean="0"/>
              <a:t>在本实例中，程序代码需要求解的是抛物线轨迹上水平距离的最长距离，根据相关知识</a:t>
            </a:r>
            <a:r>
              <a:rPr lang="en-US" altLang="zh-CN" smtClean="0"/>
              <a:t>.</a:t>
            </a:r>
            <a:r>
              <a:rPr lang="zh-CN" altLang="zh-CN" smtClean="0"/>
              <a:t>其距离的求解公式如下</a:t>
            </a:r>
            <a:r>
              <a:rPr lang="en-US" altLang="zh-CN" smtClean="0"/>
              <a:t>:</a:t>
            </a:r>
            <a:endParaRPr lang="zh-CN" altLang="zh-CN" smtClean="0"/>
          </a:p>
          <a:p>
            <a:endParaRPr lang="en-US" altLang="zh-CN" smtClean="0"/>
          </a:p>
        </p:txBody>
      </p:sp>
      <p:sp>
        <p:nvSpPr>
          <p:cNvPr id="30738"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735" name="Object 15"/>
          <p:cNvGraphicFramePr>
            <a:graphicFrameLocks noChangeAspect="1"/>
          </p:cNvGraphicFramePr>
          <p:nvPr/>
        </p:nvGraphicFramePr>
        <p:xfrm>
          <a:off x="3152775" y="1965325"/>
          <a:ext cx="3194050" cy="1419225"/>
        </p:xfrm>
        <a:graphic>
          <a:graphicData uri="http://schemas.openxmlformats.org/presentationml/2006/ole">
            <p:oleObj spid="_x0000_s30735" r:id="rId3" imgW="889386" imgH="533632" progId="Equation.DSMT4">
              <p:embed/>
            </p:oleObj>
          </a:graphicData>
        </a:graphic>
      </p:graphicFrame>
      <p:sp>
        <p:nvSpPr>
          <p:cNvPr id="30739"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736" name="Object 16"/>
          <p:cNvGraphicFramePr>
            <a:graphicFrameLocks noChangeAspect="1"/>
          </p:cNvGraphicFramePr>
          <p:nvPr/>
        </p:nvGraphicFramePr>
        <p:xfrm>
          <a:off x="3098800" y="3752850"/>
          <a:ext cx="4106863" cy="1938338"/>
        </p:xfrm>
        <a:graphic>
          <a:graphicData uri="http://schemas.openxmlformats.org/presentationml/2006/ole">
            <p:oleObj spid="_x0000_s30736" r:id="rId4" imgW="724214" imgH="736920" progId="Equation.DSMT4">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内容占位符 2"/>
          <p:cNvSpPr>
            <a:spLocks noGrp="1"/>
          </p:cNvSpPr>
          <p:nvPr>
            <p:ph idx="1"/>
          </p:nvPr>
        </p:nvSpPr>
        <p:spPr>
          <a:xfrm>
            <a:off x="677863" y="614363"/>
            <a:ext cx="8596312" cy="5427662"/>
          </a:xfrm>
        </p:spPr>
        <p:txBody>
          <a:bodyPr/>
          <a:lstStyle/>
          <a:p>
            <a:r>
              <a:rPr lang="zh-CN" altLang="zh-CN" smtClean="0"/>
              <a:t>在以上公式中，</a:t>
            </a:r>
            <a:r>
              <a:rPr lang="en-US" altLang="zh-CN" smtClean="0"/>
              <a:t>g</a:t>
            </a:r>
            <a:r>
              <a:rPr lang="zh-CN" altLang="zh-CN" smtClean="0"/>
              <a:t>代表的是重力加速度。在本实例中该参数选择的数值为</a:t>
            </a:r>
            <a:r>
              <a:rPr lang="en-US" altLang="zh-CN" smtClean="0"/>
              <a:t>-9.82</a:t>
            </a:r>
            <a:r>
              <a:rPr lang="zh-CN" altLang="zh-CN" smtClean="0"/>
              <a:t>。而对应的小球在垂直方向上的最高距离为：</a:t>
            </a:r>
          </a:p>
          <a:p>
            <a:endParaRPr lang="en-US" altLang="zh-CN" smtClean="0"/>
          </a:p>
          <a:p>
            <a:endParaRPr lang="en-US" altLang="zh-CN" smtClean="0"/>
          </a:p>
          <a:p>
            <a:endParaRPr lang="en-US" altLang="zh-CN" smtClean="0"/>
          </a:p>
          <a:p>
            <a:endParaRPr lang="en-US" altLang="zh-CN" smtClean="0"/>
          </a:p>
          <a:p>
            <a:r>
              <a:rPr lang="zh-CN" altLang="zh-CN" smtClean="0"/>
              <a:t>根据本实例的要求，可以输入抛射小球的初始速度，然后得出相应的计算数据。单击</a:t>
            </a:r>
            <a:r>
              <a:rPr lang="en-US" altLang="zh-CN" smtClean="0"/>
              <a:t>MATLAB</a:t>
            </a:r>
            <a:r>
              <a:rPr lang="zh-CN" altLang="zh-CN" smtClean="0"/>
              <a:t>命令窗口工具栏中的 按钮，打开</a:t>
            </a:r>
            <a:r>
              <a:rPr lang="en-US" altLang="zh-CN" smtClean="0"/>
              <a:t>M</a:t>
            </a:r>
            <a:r>
              <a:rPr lang="zh-CN" altLang="zh-CN" smtClean="0"/>
              <a:t>文件编辑器，输入以下程序代码</a:t>
            </a:r>
            <a:r>
              <a:rPr lang="en-US" altLang="zh-CN" smtClean="0"/>
              <a:t>:</a:t>
            </a:r>
            <a:endParaRPr lang="zh-CN" altLang="zh-CN" smtClean="0"/>
          </a:p>
          <a:p>
            <a:r>
              <a:rPr lang="zh-CN" altLang="zh-CN" smtClean="0"/>
              <a:t>Ball.m</a:t>
            </a:r>
          </a:p>
          <a:p>
            <a:r>
              <a:rPr lang="zh-CN" altLang="zh-CN" smtClean="0"/>
              <a:t>%Script file ball.m</a:t>
            </a:r>
          </a:p>
          <a:p>
            <a:r>
              <a:rPr lang="zh-CN" altLang="zh-CN" smtClean="0"/>
              <a:t>%</a:t>
            </a:r>
          </a:p>
          <a:p>
            <a:r>
              <a:rPr lang="zh-CN" altLang="zh-CN" smtClean="0"/>
              <a:t>%Purpose:</a:t>
            </a:r>
          </a:p>
          <a:p>
            <a:r>
              <a:rPr lang="zh-CN" altLang="zh-CN" smtClean="0"/>
              <a:t>%  This program calculates the distance traveled by a ball</a:t>
            </a:r>
          </a:p>
          <a:p>
            <a:r>
              <a:rPr lang="zh-CN" altLang="zh-CN" smtClean="0"/>
              <a:t>%throw at a speciified angle "theta" and a specified velocity</a:t>
            </a:r>
          </a:p>
          <a:p>
            <a:endParaRPr lang="zh-CN" altLang="en-US" smtClean="0"/>
          </a:p>
        </p:txBody>
      </p:sp>
      <p:sp>
        <p:nvSpPr>
          <p:cNvPr id="31754"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752" name="Object 8"/>
          <p:cNvGraphicFramePr>
            <a:graphicFrameLocks noChangeAspect="1"/>
          </p:cNvGraphicFramePr>
          <p:nvPr/>
        </p:nvGraphicFramePr>
        <p:xfrm>
          <a:off x="2906713" y="1350963"/>
          <a:ext cx="3343275" cy="1487487"/>
        </p:xfrm>
        <a:graphic>
          <a:graphicData uri="http://schemas.openxmlformats.org/presentationml/2006/ole">
            <p:oleObj spid="_x0000_s31752" r:id="rId3" imgW="648263" imgH="470308" progId="Equation.DSMT4">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58800"/>
            <a:ext cx="8596312" cy="5483225"/>
          </a:xfrm>
        </p:spPr>
        <p:txBody>
          <a:bodyPr rtlCol="0">
            <a:normAutofit lnSpcReduction="10000"/>
          </a:bodyPr>
          <a:lstStyle/>
          <a:p>
            <a:pPr fontAlgn="auto">
              <a:spcAft>
                <a:spcPts val="0"/>
              </a:spcAft>
              <a:buFont typeface="Wingdings 3" charset="2"/>
              <a:buChar char=""/>
              <a:defRPr/>
            </a:pPr>
            <a:r>
              <a:rPr lang="x-none" altLang="zh-CN" dirty="0">
                <a:solidFill>
                  <a:schemeClr val="tx1">
                    <a:lumMod val="75000"/>
                    <a:lumOff val="25000"/>
                  </a:schemeClr>
                </a:solidFill>
              </a:rPr>
              <a:t>%"vo" from a point,ignoring air friction.It calculates the angle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%yeileding maximun range,and also plots selected trajectories.</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%Define variable: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%conv       degrees to radians conv factor</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%grav       The gravity accel</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%ii,jj      Loop index</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%index      The maximum range in array</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%maxangle   The angle that gives the maximum range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%maxrange   Maximum range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%range      ranghe for a specified angle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%time       Time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%theta      Inital angle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%fly_time   the totle trajectory </a:t>
            </a:r>
            <a:r>
              <a:rPr lang="x-none" altLang="zh-CN" dirty="0" smtClean="0">
                <a:solidFill>
                  <a:schemeClr val="tx1">
                    <a:lumMod val="75000"/>
                    <a:lumOff val="25000"/>
                  </a:schemeClr>
                </a:solidFill>
              </a:rPr>
              <a:t>time</a:t>
            </a:r>
          </a:p>
          <a:p>
            <a:pPr marL="0" indent="0" fontAlgn="auto">
              <a:spcAft>
                <a:spcPts val="0"/>
              </a:spcAft>
              <a:buFont typeface="Wingdings 3" charset="2"/>
              <a:buNone/>
              <a:defRPr/>
            </a:pPr>
            <a:endParaRPr lang="zh-CN" altLang="zh-C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00075"/>
            <a:ext cx="8596312" cy="5441950"/>
          </a:xfrm>
        </p:spPr>
        <p:txBody>
          <a:bodyPr rtlCol="0">
            <a:normAutofit lnSpcReduction="10000"/>
          </a:bodyPr>
          <a:lstStyle/>
          <a:p>
            <a:pPr fontAlgn="auto">
              <a:spcAft>
                <a:spcPts val="0"/>
              </a:spcAft>
              <a:buFont typeface="Wingdings 3" charset="2"/>
              <a:buChar char=""/>
              <a:defRPr/>
            </a:pPr>
            <a:r>
              <a:rPr lang="x-none" altLang="zh-CN" dirty="0">
                <a:solidFill>
                  <a:schemeClr val="tx1">
                    <a:lumMod val="75000"/>
                    <a:lumOff val="25000"/>
                  </a:schemeClr>
                </a:solidFill>
              </a:rPr>
              <a:t>%vo         The initial velocity</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%vxo        x-component of the initial velocity</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%vyo        y-component of the initial velocity</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%x          x-position of ball</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%y          y-position of ball</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%定义常数数值</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conv=pi/180;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grav=-9.82;</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vo=input('Enter the initial velocity:');</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range=zeros(1,91);</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%计算最大的水平距离</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for ii=1:91</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theta =ii-1;</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00075"/>
            <a:ext cx="8596312" cy="5441950"/>
          </a:xfrm>
        </p:spPr>
        <p:txBody>
          <a:bodyPr rtlCol="0">
            <a:normAutofit lnSpcReduction="10000"/>
          </a:bodyPr>
          <a:lstStyle/>
          <a:p>
            <a:pPr fontAlgn="auto">
              <a:spcAft>
                <a:spcPts val="0"/>
              </a:spcAft>
              <a:buFont typeface="Wingdings 3" charset="2"/>
              <a:buChar char=""/>
              <a:defRPr/>
            </a:pPr>
            <a:r>
              <a:rPr lang="x-none" altLang="zh-CN" dirty="0">
                <a:solidFill>
                  <a:schemeClr val="tx1">
                    <a:lumMod val="75000"/>
                    <a:lumOff val="25000"/>
                  </a:schemeClr>
                </a:solidFill>
              </a:rPr>
              <a:t> vxo=vo*cos(theta*conv);</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vyo=vo*sin(theta*conv);</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max_time=-2*vyo/grav;</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range(ii)=vxo*max_time;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end</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%显示计算水平距离的列表 </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fprintf('Range versus angle theta"\n');</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for ii=1:5:91</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theta=ii-1;</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fprintf('%2d %8.4f\n',theta,range(ii));</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end</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%计算最大的角度和水平距离 </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[maxrange index]=max(range);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maxangle = index-1;</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内容占位符 2"/>
          <p:cNvSpPr>
            <a:spLocks noGrp="1"/>
          </p:cNvSpPr>
          <p:nvPr>
            <p:ph idx="1"/>
          </p:nvPr>
        </p:nvSpPr>
        <p:spPr>
          <a:xfrm>
            <a:off x="677863" y="587375"/>
            <a:ext cx="8596312" cy="6018213"/>
          </a:xfrm>
        </p:spPr>
        <p:txBody>
          <a:bodyPr/>
          <a:lstStyle/>
          <a:p>
            <a:r>
              <a:rPr lang="zh-CN" altLang="zh-CN" smtClean="0"/>
              <a:t>fprintf('\n Max range is %8.4f at %2d degress.\n',maxrange,maxangle);</a:t>
            </a:r>
          </a:p>
          <a:p>
            <a:r>
              <a:rPr lang="zh-CN" altLang="zh-CN" smtClean="0"/>
              <a:t>%</a:t>
            </a:r>
            <a:r>
              <a:rPr lang="zh-CN" smtClean="0"/>
              <a:t>绘制轨迹图形 </a:t>
            </a:r>
            <a:endParaRPr lang="zh-CN" altLang="zh-CN" smtClean="0"/>
          </a:p>
          <a:p>
            <a:r>
              <a:rPr lang="zh-CN" altLang="zh-CN" smtClean="0"/>
              <a:t>for ii=5:10:80</a:t>
            </a:r>
          </a:p>
          <a:p>
            <a:r>
              <a:rPr lang="zh-CN" altLang="zh-CN" smtClean="0"/>
              <a:t>    theta=ii;</a:t>
            </a:r>
          </a:p>
          <a:p>
            <a:r>
              <a:rPr lang="zh-CN" altLang="zh-CN" smtClean="0"/>
              <a:t>    vxo=vo*cos(theta*conv);</a:t>
            </a:r>
          </a:p>
          <a:p>
            <a:r>
              <a:rPr lang="zh-CN" altLang="zh-CN" smtClean="0"/>
              <a:t>    vyo=vo*sin(theta*conv);</a:t>
            </a:r>
          </a:p>
          <a:p>
            <a:r>
              <a:rPr lang="zh-CN" altLang="zh-CN" smtClean="0"/>
              <a:t>    max_time=-2*vyo/grav;</a:t>
            </a:r>
          </a:p>
          <a:p>
            <a:r>
              <a:rPr lang="zh-CN" altLang="zh-CN" smtClean="0"/>
              <a:t>    %</a:t>
            </a:r>
            <a:r>
              <a:rPr lang="zh-CN" smtClean="0"/>
              <a:t>计算小球轨迹的</a:t>
            </a:r>
            <a:r>
              <a:rPr lang="zh-CN" altLang="zh-CN" smtClean="0"/>
              <a:t>x,y</a:t>
            </a:r>
            <a:r>
              <a:rPr lang="zh-CN" smtClean="0"/>
              <a:t>坐标数值</a:t>
            </a:r>
            <a:endParaRPr lang="zh-CN" altLang="zh-CN" smtClean="0"/>
          </a:p>
          <a:p>
            <a:r>
              <a:rPr lang="zh-CN" smtClean="0"/>
              <a:t>    </a:t>
            </a:r>
            <a:r>
              <a:rPr lang="zh-CN" altLang="zh-CN" smtClean="0"/>
              <a:t>x=zeros(1,21);</a:t>
            </a:r>
          </a:p>
          <a:p>
            <a:r>
              <a:rPr lang="zh-CN" altLang="zh-CN" smtClean="0"/>
              <a:t>    y=zeros(1,21);</a:t>
            </a:r>
          </a:p>
          <a:p>
            <a:r>
              <a:rPr lang="zh-CN" altLang="zh-CN" smtClean="0"/>
              <a:t>    for jj=1:21;</a:t>
            </a:r>
          </a:p>
          <a:p>
            <a:r>
              <a:rPr lang="pt-BR" altLang="zh-CN" smtClean="0"/>
              <a:t>        </a:t>
            </a:r>
            <a:r>
              <a:rPr lang="zh-CN" altLang="zh-CN" smtClean="0"/>
              <a:t>time=(jj-1)*max_time/20;</a:t>
            </a:r>
          </a:p>
          <a:p>
            <a:r>
              <a:rPr lang="zh-CN" altLang="zh-CN" smtClean="0"/>
              <a:t>        x(jj)=vxo*time;</a:t>
            </a:r>
          </a:p>
          <a:p>
            <a:r>
              <a:rPr lang="zh-CN" altLang="zh-CN" smtClean="0"/>
              <a:t>        y(jj)=vyo*time+0.5*grav*time^2;</a:t>
            </a:r>
          </a:p>
          <a:p>
            <a:r>
              <a:rPr lang="zh-CN" altLang="zh-CN" smtClean="0"/>
              <a:t>    end</a:t>
            </a:r>
          </a:p>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73088"/>
            <a:ext cx="8596312" cy="5468937"/>
          </a:xfrm>
        </p:spPr>
        <p:txBody>
          <a:bodyPr rtlCol="0">
            <a:normAutofit lnSpcReduction="10000"/>
          </a:bodyPr>
          <a:lstStyle/>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en-US" altLang="zh-CN" dirty="0">
                <a:solidFill>
                  <a:schemeClr val="tx1">
                    <a:lumMod val="75000"/>
                    <a:lumOff val="25000"/>
                  </a:schemeClr>
                </a:solidFill>
              </a:rPr>
              <a:t>5-2 M</a:t>
            </a:r>
            <a:r>
              <a:rPr lang="zh-CN" altLang="zh-CN" dirty="0">
                <a:solidFill>
                  <a:schemeClr val="tx1">
                    <a:lumMod val="75000"/>
                    <a:lumOff val="25000"/>
                  </a:schemeClr>
                </a:solidFill>
              </a:rPr>
              <a:t>文件编辑器</a:t>
            </a:r>
            <a:endParaRPr lang="zh-CN" altLang="en-US" dirty="0">
              <a:solidFill>
                <a:schemeClr val="tx1">
                  <a:lumMod val="75000"/>
                  <a:lumOff val="25000"/>
                </a:schemeClr>
              </a:solidFill>
            </a:endParaRPr>
          </a:p>
        </p:txBody>
      </p:sp>
      <p:sp>
        <p:nvSpPr>
          <p:cNvPr id="22540"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2538" name="Object 10"/>
          <p:cNvGraphicFramePr>
            <a:graphicFrameLocks noChangeAspect="1"/>
          </p:cNvGraphicFramePr>
          <p:nvPr/>
        </p:nvGraphicFramePr>
        <p:xfrm>
          <a:off x="709613" y="546100"/>
          <a:ext cx="8543925" cy="5022850"/>
        </p:xfrm>
        <a:graphic>
          <a:graphicData uri="http://schemas.openxmlformats.org/presentationml/2006/ole">
            <p:oleObj spid="_x0000_s22538" r:id="rId3" imgW="7132648" imgH="3986109" progId="Visio.Drawing.11">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58800"/>
            <a:ext cx="8596312" cy="5483225"/>
          </a:xfrm>
        </p:spPr>
        <p:txBody>
          <a:bodyPr>
            <a:normAutofit/>
          </a:bodyPr>
          <a:lstStyle/>
          <a:p>
            <a:pPr>
              <a:lnSpc>
                <a:spcPct val="80000"/>
              </a:lnSpc>
            </a:pPr>
            <a:r>
              <a:rPr lang="zh-CN" altLang="zh-CN" sz="1700" smtClean="0"/>
              <a:t> plot(x,y,'g');</a:t>
            </a:r>
          </a:p>
          <a:p>
            <a:pPr>
              <a:lnSpc>
                <a:spcPct val="80000"/>
              </a:lnSpc>
            </a:pPr>
            <a:r>
              <a:rPr lang="zh-CN" altLang="zh-CN" sz="1700" smtClean="0"/>
              <a:t>    if ii==5</a:t>
            </a:r>
          </a:p>
          <a:p>
            <a:pPr>
              <a:lnSpc>
                <a:spcPct val="80000"/>
              </a:lnSpc>
            </a:pPr>
            <a:r>
              <a:rPr lang="zh-CN" altLang="zh-CN" sz="1700" smtClean="0"/>
              <a:t>        hold on;</a:t>
            </a:r>
          </a:p>
          <a:p>
            <a:pPr>
              <a:lnSpc>
                <a:spcPct val="80000"/>
              </a:lnSpc>
            </a:pPr>
            <a:r>
              <a:rPr lang="zh-CN" altLang="zh-CN" sz="1700" smtClean="0"/>
              <a:t>    end</a:t>
            </a:r>
          </a:p>
          <a:p>
            <a:pPr>
              <a:lnSpc>
                <a:spcPct val="80000"/>
              </a:lnSpc>
            </a:pPr>
            <a:r>
              <a:rPr lang="zh-CN" altLang="zh-CN" sz="1700" smtClean="0"/>
              <a:t>end</a:t>
            </a:r>
          </a:p>
          <a:p>
            <a:pPr>
              <a:lnSpc>
                <a:spcPct val="80000"/>
              </a:lnSpc>
            </a:pPr>
            <a:r>
              <a:rPr lang="zh-CN" altLang="zh-CN" sz="1700" smtClean="0"/>
              <a:t>    %</a:t>
            </a:r>
            <a:r>
              <a:rPr lang="zh-CN" sz="1700" smtClean="0"/>
              <a:t>添加图形的标题和坐标轴名称</a:t>
            </a:r>
            <a:endParaRPr lang="zh-CN" altLang="zh-CN" sz="1700" smtClean="0"/>
          </a:p>
          <a:p>
            <a:pPr>
              <a:lnSpc>
                <a:spcPct val="80000"/>
              </a:lnSpc>
            </a:pPr>
            <a:r>
              <a:rPr lang="zh-CN" sz="1700" smtClean="0"/>
              <a:t>    </a:t>
            </a:r>
            <a:r>
              <a:rPr lang="zh-CN" altLang="zh-CN" sz="1700" smtClean="0"/>
              <a:t>title('\bf Trajectory of Ball vs Inital Angle\theta');</a:t>
            </a:r>
          </a:p>
          <a:p>
            <a:pPr>
              <a:lnSpc>
                <a:spcPct val="80000"/>
              </a:lnSpc>
            </a:pPr>
            <a:r>
              <a:rPr lang="zh-CN" altLang="zh-CN" sz="1700" smtClean="0"/>
              <a:t>    xlabel('\bf\itx \rm\bf(meters)');</a:t>
            </a:r>
          </a:p>
          <a:p>
            <a:pPr>
              <a:lnSpc>
                <a:spcPct val="80000"/>
              </a:lnSpc>
            </a:pPr>
            <a:r>
              <a:rPr lang="zh-CN" altLang="zh-CN" sz="1700" smtClean="0"/>
              <a:t>    ylabel('\bf\ity \rm\bf(meters)');</a:t>
            </a:r>
          </a:p>
          <a:p>
            <a:pPr>
              <a:lnSpc>
                <a:spcPct val="80000"/>
              </a:lnSpc>
            </a:pPr>
            <a:r>
              <a:rPr lang="zh-CN" altLang="zh-CN" sz="1700" smtClean="0"/>
              <a:t>    axis([0 max(range)+5 0 -vo^2/2/grav]);</a:t>
            </a:r>
          </a:p>
          <a:p>
            <a:pPr>
              <a:lnSpc>
                <a:spcPct val="80000"/>
              </a:lnSpc>
            </a:pPr>
            <a:r>
              <a:rPr lang="zh-CN" altLang="zh-CN" sz="1700" smtClean="0"/>
              <a:t>    grid on;</a:t>
            </a:r>
          </a:p>
          <a:p>
            <a:pPr>
              <a:lnSpc>
                <a:spcPct val="80000"/>
              </a:lnSpc>
            </a:pPr>
            <a:r>
              <a:rPr lang="zh-CN" altLang="zh-CN" sz="1700" smtClean="0"/>
              <a:t>    %</a:t>
            </a:r>
            <a:r>
              <a:rPr lang="zh-CN" sz="1700" smtClean="0"/>
              <a:t>绘制最大水平的轨迹图形</a:t>
            </a:r>
            <a:endParaRPr lang="zh-CN" altLang="zh-CN" sz="1700" smtClean="0"/>
          </a:p>
          <a:p>
            <a:pPr>
              <a:lnSpc>
                <a:spcPct val="80000"/>
              </a:lnSpc>
            </a:pPr>
            <a:r>
              <a:rPr lang="zh-CN" sz="1700" smtClean="0"/>
              <a:t>    </a:t>
            </a:r>
            <a:r>
              <a:rPr lang="zh-CN" altLang="zh-CN" sz="1700" smtClean="0"/>
              <a:t>vxo=vo*cos(maxangle*conv);</a:t>
            </a:r>
          </a:p>
          <a:p>
            <a:pPr>
              <a:lnSpc>
                <a:spcPct val="80000"/>
              </a:lnSpc>
            </a:pPr>
            <a:r>
              <a:rPr lang="zh-CN" altLang="zh-CN" sz="1700" smtClean="0"/>
              <a:t>    vyo=vo*sin(maxangle*conv);</a:t>
            </a:r>
          </a:p>
          <a:p>
            <a:pPr>
              <a:lnSpc>
                <a:spcPct val="80000"/>
              </a:lnSpc>
            </a:pPr>
            <a:r>
              <a:rPr lang="zh-CN" altLang="zh-CN" sz="1700" smtClean="0"/>
              <a:t>    max_time=-2*vyo/grav;</a:t>
            </a:r>
          </a:p>
          <a:p>
            <a:pPr>
              <a:lnSpc>
                <a:spcPct val="80000"/>
              </a:lnSpc>
            </a:pPr>
            <a:r>
              <a:rPr lang="zh-CN" altLang="zh-CN" sz="1700" smtClean="0"/>
              <a:t>        %Calculate the (x,y)</a:t>
            </a:r>
          </a:p>
          <a:p>
            <a:pPr>
              <a:lnSpc>
                <a:spcPct val="80000"/>
              </a:lnSpc>
            </a:pPr>
            <a:endParaRPr lang="zh-CN" altLang="en-US" sz="17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46100"/>
            <a:ext cx="8596312" cy="5495925"/>
          </a:xfrm>
        </p:spPr>
        <p:txBody>
          <a:bodyPr rtlCol="0">
            <a:normAutofit lnSpcReduction="10000"/>
          </a:bodyPr>
          <a:lstStyle/>
          <a:p>
            <a:pPr fontAlgn="auto">
              <a:spcAft>
                <a:spcPts val="0"/>
              </a:spcAft>
              <a:buFont typeface="Wingdings 3" charset="2"/>
              <a:buChar char=""/>
              <a:defRPr/>
            </a:pPr>
            <a:r>
              <a:rPr lang="x-none" altLang="zh-CN" dirty="0">
                <a:solidFill>
                  <a:schemeClr val="tx1">
                    <a:lumMod val="75000"/>
                    <a:lumOff val="25000"/>
                  </a:schemeClr>
                </a:solidFill>
              </a:rPr>
              <a:t>x=zeros(1,21);</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y=zeros(1,21);</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for jj=1:21</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            </a:t>
            </a:r>
            <a:r>
              <a:rPr lang="x-none" altLang="zh-CN" dirty="0">
                <a:solidFill>
                  <a:schemeClr val="tx1">
                    <a:lumMod val="75000"/>
                    <a:lumOff val="25000"/>
                  </a:schemeClr>
                </a:solidFill>
              </a:rPr>
              <a:t>time=(jj-1)*max_time/20;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x(jj)=vxo*time;</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y(jj)=vyo*time+0.5*grav*time^2;</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end</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plot(x,y,'r','Linewidth',2);</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hold off</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单击</a:t>
            </a:r>
            <a:r>
              <a:rPr lang="en-US" altLang="zh-CN" dirty="0">
                <a:solidFill>
                  <a:schemeClr val="tx1">
                    <a:lumMod val="75000"/>
                    <a:lumOff val="25000"/>
                  </a:schemeClr>
                </a:solidFill>
              </a:rPr>
              <a:t>M</a:t>
            </a:r>
            <a:r>
              <a:rPr lang="zh-CN" altLang="zh-CN" dirty="0">
                <a:solidFill>
                  <a:schemeClr val="tx1">
                    <a:lumMod val="75000"/>
                    <a:lumOff val="25000"/>
                  </a:schemeClr>
                </a:solidFill>
              </a:rPr>
              <a:t>文件编辑器中的“保存”按钮，将以上程序代码保存为“</a:t>
            </a:r>
            <a:r>
              <a:rPr lang="en-US" altLang="zh-CN" dirty="0" err="1">
                <a:solidFill>
                  <a:schemeClr val="tx1">
                    <a:lumMod val="75000"/>
                    <a:lumOff val="25000"/>
                  </a:schemeClr>
                </a:solidFill>
              </a:rPr>
              <a:t>ball.m</a:t>
            </a:r>
            <a:r>
              <a:rPr lang="zh-CN" altLang="zh-CN" dirty="0">
                <a:solidFill>
                  <a:schemeClr val="tx1">
                    <a:lumMod val="75000"/>
                    <a:lumOff val="25000"/>
                  </a:schemeClr>
                </a:solidFill>
              </a:rPr>
              <a:t>”。</a:t>
            </a:r>
          </a:p>
          <a:p>
            <a:pPr fontAlgn="auto">
              <a:spcAft>
                <a:spcPts val="0"/>
              </a:spcAft>
              <a:buFont typeface="Wingdings 3" charset="2"/>
              <a:buChar char=""/>
              <a:defRPr/>
            </a:pPr>
            <a:r>
              <a:rPr lang="zh-CN" altLang="zh-CN" dirty="0">
                <a:solidFill>
                  <a:schemeClr val="tx1">
                    <a:lumMod val="75000"/>
                    <a:lumOff val="25000"/>
                  </a:schemeClr>
                </a:solidFill>
              </a:rPr>
              <a:t>返回到</a:t>
            </a:r>
            <a:r>
              <a:rPr lang="en-US" altLang="zh-CN" dirty="0">
                <a:solidFill>
                  <a:schemeClr val="tx1">
                    <a:lumMod val="75000"/>
                    <a:lumOff val="25000"/>
                  </a:schemeClr>
                </a:solidFill>
              </a:rPr>
              <a:t>MATLAB</a:t>
            </a:r>
            <a:r>
              <a:rPr lang="zh-CN" altLang="zh-CN" dirty="0">
                <a:solidFill>
                  <a:schemeClr val="tx1">
                    <a:lumMod val="75000"/>
                    <a:lumOff val="25000"/>
                  </a:schemeClr>
                </a:solidFill>
              </a:rPr>
              <a:t>的命令窗口，输入“</a:t>
            </a:r>
            <a:r>
              <a:rPr lang="en-US" altLang="zh-CN" dirty="0">
                <a:solidFill>
                  <a:schemeClr val="tx1">
                    <a:lumMod val="75000"/>
                    <a:lumOff val="25000"/>
                  </a:schemeClr>
                </a:solidFill>
              </a:rPr>
              <a:t>ball</a:t>
            </a:r>
            <a:r>
              <a:rPr lang="zh-CN" altLang="zh-CN" dirty="0">
                <a:solidFill>
                  <a:schemeClr val="tx1">
                    <a:lumMod val="75000"/>
                    <a:lumOff val="25000"/>
                  </a:schemeClr>
                </a:solidFill>
              </a:rPr>
              <a:t>”，然后按“</a:t>
            </a:r>
            <a:r>
              <a:rPr lang="en-US" altLang="zh-CN" dirty="0">
                <a:solidFill>
                  <a:schemeClr val="tx1">
                    <a:lumMod val="75000"/>
                    <a:lumOff val="25000"/>
                  </a:schemeClr>
                </a:solidFill>
              </a:rPr>
              <a:t>Enter</a:t>
            </a:r>
            <a:r>
              <a:rPr lang="zh-CN" altLang="zh-CN" dirty="0">
                <a:solidFill>
                  <a:schemeClr val="tx1">
                    <a:lumMod val="75000"/>
                    <a:lumOff val="25000"/>
                  </a:schemeClr>
                </a:solidFill>
              </a:rPr>
              <a:t>键，根据程序代码的提示，依次输入不同的值，得到的结果如下</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&gt;&gt; ball</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Enter the initial velocity:20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Range versus angle theta"</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04825"/>
            <a:ext cx="8596312" cy="5537200"/>
          </a:xfrm>
        </p:spPr>
        <p:txBody>
          <a:bodyPr rtlCol="0">
            <a:normAutofit fontScale="92500" lnSpcReduction="20000"/>
          </a:bodyPr>
          <a:lstStyle/>
          <a:p>
            <a:pPr fontAlgn="auto">
              <a:spcAft>
                <a:spcPts val="0"/>
              </a:spcAft>
              <a:buFont typeface="Wingdings 3" charset="2"/>
              <a:buChar char=""/>
              <a:defRPr/>
            </a:pPr>
            <a:r>
              <a:rPr lang="x-none" altLang="zh-CN" dirty="0">
                <a:solidFill>
                  <a:schemeClr val="tx1">
                    <a:lumMod val="75000"/>
                    <a:lumOff val="25000"/>
                  </a:schemeClr>
                </a:solidFill>
              </a:rPr>
              <a:t> 0   0.0000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5   7.0732</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10  13.9316</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15  20.3666</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20  26.1828</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25  31.2034</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30  35.2760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35  38.2767</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40  40.1144</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45  40.7332</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50  40.1144</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55  38.2767</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60  35.2760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65  31.2034</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70  26.1828</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75  </a:t>
            </a:r>
            <a:r>
              <a:rPr lang="x-none" altLang="zh-CN" dirty="0" smtClean="0">
                <a:solidFill>
                  <a:schemeClr val="tx1">
                    <a:lumMod val="75000"/>
                    <a:lumOff val="25000"/>
                  </a:schemeClr>
                </a:solidFill>
              </a:rPr>
              <a:t>20.3666</a:t>
            </a:r>
            <a:endParaRPr lang="zh-CN" altLang="zh-C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82625"/>
            <a:ext cx="8596312" cy="5359400"/>
          </a:xfrm>
        </p:spPr>
        <p:txBody>
          <a:bodyPr rtlCol="0">
            <a:normAutofit lnSpcReduction="10000"/>
          </a:bodyPr>
          <a:lstStyle/>
          <a:p>
            <a:pPr fontAlgn="auto">
              <a:spcAft>
                <a:spcPts val="0"/>
              </a:spcAft>
              <a:buFont typeface="Wingdings 3" charset="2"/>
              <a:buChar char=""/>
              <a:defRPr/>
            </a:pPr>
            <a:r>
              <a:rPr lang="x-none" altLang="zh-CN" dirty="0">
                <a:solidFill>
                  <a:schemeClr val="tx1">
                    <a:lumMod val="75000"/>
                    <a:lumOff val="25000"/>
                  </a:schemeClr>
                </a:solidFill>
              </a:rPr>
              <a:t>80  13.9316</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85   7.0732</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90   0.0000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Max range is  40.7332 at 45 degress.</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除了以上数值结果之外，</a:t>
            </a:r>
            <a:r>
              <a:rPr lang="en-US" altLang="zh-CN" dirty="0">
                <a:solidFill>
                  <a:schemeClr val="tx1">
                    <a:lumMod val="75000"/>
                    <a:lumOff val="25000"/>
                  </a:schemeClr>
                </a:solidFill>
              </a:rPr>
              <a:t>MATLAB</a:t>
            </a:r>
            <a:r>
              <a:rPr lang="zh-CN" altLang="zh-CN" dirty="0">
                <a:solidFill>
                  <a:schemeClr val="tx1">
                    <a:lumMod val="75000"/>
                    <a:lumOff val="25000"/>
                  </a:schemeClr>
                </a:solidFill>
              </a:rPr>
              <a:t>还会绘制相应的图形结果，如图</a:t>
            </a:r>
            <a:r>
              <a:rPr lang="en-US" altLang="zh-CN" dirty="0">
                <a:solidFill>
                  <a:schemeClr val="tx1">
                    <a:lumMod val="75000"/>
                    <a:lumOff val="25000"/>
                  </a:schemeClr>
                </a:solidFill>
              </a:rPr>
              <a:t>5-13</a:t>
            </a:r>
            <a:r>
              <a:rPr lang="zh-CN" altLang="zh-CN" dirty="0">
                <a:solidFill>
                  <a:schemeClr val="tx1">
                    <a:lumMod val="75000"/>
                    <a:lumOff val="25000"/>
                  </a:schemeClr>
                </a:solidFill>
              </a:rPr>
              <a:t>所示。</a:t>
            </a:r>
          </a:p>
          <a:p>
            <a:pPr fontAlgn="auto">
              <a:spcAft>
                <a:spcPts val="0"/>
              </a:spcAft>
              <a:buFont typeface="Wingdings 3" charset="2"/>
              <a:buChar char=""/>
              <a:defRPr/>
            </a:pPr>
            <a:r>
              <a:rPr lang="zh-CN" altLang="zh-CN" dirty="0">
                <a:solidFill>
                  <a:schemeClr val="tx1">
                    <a:lumMod val="75000"/>
                    <a:lumOff val="25000"/>
                  </a:schemeClr>
                </a:solidFill>
              </a:rPr>
              <a:t>修改初始速度数值，将其改为</a:t>
            </a:r>
            <a:r>
              <a:rPr lang="en-US" altLang="zh-CN" dirty="0">
                <a:solidFill>
                  <a:schemeClr val="tx1">
                    <a:lumMod val="75000"/>
                    <a:lumOff val="25000"/>
                  </a:schemeClr>
                </a:solidFill>
              </a:rPr>
              <a:t>45.</a:t>
            </a:r>
            <a:r>
              <a:rPr lang="zh-CN" altLang="zh-CN" dirty="0">
                <a:solidFill>
                  <a:schemeClr val="tx1">
                    <a:lumMod val="75000"/>
                    <a:lumOff val="25000"/>
                  </a:schemeClr>
                </a:solidFill>
              </a:rPr>
              <a:t>得到的结果如下：</a:t>
            </a:r>
          </a:p>
          <a:p>
            <a:pPr fontAlgn="auto">
              <a:spcAft>
                <a:spcPts val="0"/>
              </a:spcAft>
              <a:buFont typeface="Wingdings 3" charset="2"/>
              <a:buChar char=""/>
              <a:defRPr/>
            </a:pPr>
            <a:r>
              <a:rPr lang="x-none" altLang="zh-CN" dirty="0">
                <a:solidFill>
                  <a:schemeClr val="tx1">
                    <a:lumMod val="75000"/>
                    <a:lumOff val="25000"/>
                  </a:schemeClr>
                </a:solidFill>
              </a:rPr>
              <a:t>&gt;&gt; ball</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Enter the initial velocity:45</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Range versus angle theta"</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0   0.0000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5  35.8083</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10  70.5286</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15 103.1059</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20 132.5504</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41350"/>
            <a:ext cx="8596312" cy="5400675"/>
          </a:xfrm>
        </p:spPr>
        <p:txBody>
          <a:bodyPr rtlCol="0">
            <a:normAutofit fontScale="92500" lnSpcReduction="10000"/>
          </a:bodyPr>
          <a:lstStyle/>
          <a:p>
            <a:pPr fontAlgn="auto">
              <a:spcAft>
                <a:spcPts val="0"/>
              </a:spcAft>
              <a:buFont typeface="Wingdings 3" charset="2"/>
              <a:buChar char=""/>
              <a:defRPr/>
            </a:pPr>
            <a:r>
              <a:rPr lang="x-none" altLang="zh-CN" dirty="0">
                <a:solidFill>
                  <a:schemeClr val="tx1">
                    <a:lumMod val="75000"/>
                    <a:lumOff val="25000"/>
                  </a:schemeClr>
                </a:solidFill>
              </a:rPr>
              <a:t>25 157.9674</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30 178.5847</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35 193.7757</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40 203.0790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45 206.2118</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50 203.0790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55 193.7757</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60 178.5847</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65 157.9674</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70 132.5504</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75 103.1059</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80  70.5286</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85  35.8083</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90   0.0000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Max range is 206.2118 at 45 degress.</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27063"/>
            <a:ext cx="8596312" cy="5951537"/>
          </a:xfrm>
        </p:spPr>
        <p:txBody>
          <a:bodyPr rtlCol="0">
            <a:normAutofit lnSpcReduction="10000"/>
          </a:bodyPr>
          <a:lstStyle/>
          <a:p>
            <a:pPr fontAlgn="auto">
              <a:spcAft>
                <a:spcPts val="0"/>
              </a:spcAft>
              <a:buFont typeface="Wingdings 3" charset="2"/>
              <a:buChar char=""/>
              <a:defRPr/>
            </a:pPr>
            <a:r>
              <a:rPr lang="zh-CN" altLang="zh-CN" dirty="0">
                <a:solidFill>
                  <a:schemeClr val="tx1">
                    <a:lumMod val="75000"/>
                    <a:lumOff val="25000"/>
                  </a:schemeClr>
                </a:solidFill>
              </a:rPr>
              <a:t>同时，</a:t>
            </a:r>
            <a:r>
              <a:rPr lang="en-US" altLang="zh-CN" dirty="0">
                <a:solidFill>
                  <a:schemeClr val="tx1">
                    <a:lumMod val="75000"/>
                    <a:lumOff val="25000"/>
                  </a:schemeClr>
                </a:solidFill>
              </a:rPr>
              <a:t>MATLAB</a:t>
            </a:r>
            <a:r>
              <a:rPr lang="zh-CN" altLang="zh-CN" dirty="0">
                <a:solidFill>
                  <a:schemeClr val="tx1">
                    <a:lumMod val="75000"/>
                    <a:lumOff val="25000"/>
                  </a:schemeClr>
                </a:solidFill>
              </a:rPr>
              <a:t>会给出对应的图形结果</a:t>
            </a:r>
            <a:r>
              <a:rPr lang="en-US" altLang="zh-CN" dirty="0">
                <a:solidFill>
                  <a:schemeClr val="tx1">
                    <a:lumMod val="75000"/>
                    <a:lumOff val="25000"/>
                  </a:schemeClr>
                </a:solidFill>
              </a:rPr>
              <a:t>,</a:t>
            </a:r>
            <a:r>
              <a:rPr lang="zh-CN" altLang="zh-CN" dirty="0">
                <a:solidFill>
                  <a:schemeClr val="tx1">
                    <a:lumMod val="75000"/>
                    <a:lumOff val="25000"/>
                  </a:schemeClr>
                </a:solidFill>
              </a:rPr>
              <a:t>如图</a:t>
            </a:r>
            <a:r>
              <a:rPr lang="en-US" altLang="zh-CN" dirty="0">
                <a:solidFill>
                  <a:schemeClr val="tx1">
                    <a:lumMod val="75000"/>
                    <a:lumOff val="25000"/>
                  </a:schemeClr>
                </a:solidFill>
              </a:rPr>
              <a:t>5-14</a:t>
            </a:r>
            <a:r>
              <a:rPr lang="zh-CN" altLang="zh-CN" dirty="0">
                <a:solidFill>
                  <a:schemeClr val="tx1">
                    <a:lumMod val="75000"/>
                    <a:lumOff val="25000"/>
                  </a:schemeClr>
                </a:solidFill>
              </a:rPr>
              <a:t>所示</a:t>
            </a:r>
            <a:r>
              <a:rPr lang="zh-CN" altLang="zh-CN" dirty="0" smtClean="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5-13 </a:t>
            </a:r>
            <a:r>
              <a:rPr lang="zh-CN" altLang="zh-CN" dirty="0">
                <a:solidFill>
                  <a:schemeClr val="tx1">
                    <a:lumMod val="75000"/>
                    <a:lumOff val="25000"/>
                  </a:schemeClr>
                </a:solidFill>
              </a:rPr>
              <a:t>初始速度为</a:t>
            </a:r>
            <a:r>
              <a:rPr lang="en-US" altLang="zh-CN" dirty="0">
                <a:solidFill>
                  <a:schemeClr val="tx1">
                    <a:lumMod val="75000"/>
                    <a:lumOff val="25000"/>
                  </a:schemeClr>
                </a:solidFill>
              </a:rPr>
              <a:t>2O</a:t>
            </a:r>
            <a:r>
              <a:rPr lang="zh-CN" altLang="zh-CN" dirty="0">
                <a:solidFill>
                  <a:schemeClr val="tx1">
                    <a:lumMod val="75000"/>
                    <a:lumOff val="25000"/>
                  </a:schemeClr>
                </a:solidFill>
              </a:rPr>
              <a:t>时的轨迹</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5-13 </a:t>
            </a:r>
            <a:r>
              <a:rPr lang="zh-CN" altLang="zh-CN" dirty="0">
                <a:solidFill>
                  <a:schemeClr val="tx1">
                    <a:lumMod val="75000"/>
                    <a:lumOff val="25000"/>
                  </a:schemeClr>
                </a:solidFill>
              </a:rPr>
              <a:t>初始速度为</a:t>
            </a:r>
            <a:r>
              <a:rPr lang="en-US" altLang="zh-CN" dirty="0">
                <a:solidFill>
                  <a:schemeClr val="tx1">
                    <a:lumMod val="75000"/>
                    <a:lumOff val="25000"/>
                  </a:schemeClr>
                </a:solidFill>
              </a:rPr>
              <a:t>2O</a:t>
            </a:r>
            <a:r>
              <a:rPr lang="zh-CN" altLang="zh-CN" dirty="0">
                <a:solidFill>
                  <a:schemeClr val="tx1">
                    <a:lumMod val="75000"/>
                    <a:lumOff val="25000"/>
                  </a:schemeClr>
                </a:solidFill>
              </a:rPr>
              <a:t>时的轨迹</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5-13 </a:t>
            </a:r>
            <a:r>
              <a:rPr lang="zh-CN" altLang="zh-CN" dirty="0">
                <a:solidFill>
                  <a:schemeClr val="tx1">
                    <a:lumMod val="75000"/>
                    <a:lumOff val="25000"/>
                  </a:schemeClr>
                </a:solidFill>
              </a:rPr>
              <a:t>初始速度为</a:t>
            </a:r>
            <a:r>
              <a:rPr lang="en-US" altLang="zh-CN" dirty="0">
                <a:solidFill>
                  <a:schemeClr val="tx1">
                    <a:lumMod val="75000"/>
                    <a:lumOff val="25000"/>
                  </a:schemeClr>
                </a:solidFill>
              </a:rPr>
              <a:t>2O</a:t>
            </a:r>
            <a:r>
              <a:rPr lang="zh-CN" altLang="zh-CN" dirty="0">
                <a:solidFill>
                  <a:schemeClr val="tx1">
                    <a:lumMod val="75000"/>
                    <a:lumOff val="25000"/>
                  </a:schemeClr>
                </a:solidFill>
              </a:rPr>
              <a:t>时的轨迹</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pic>
        <p:nvPicPr>
          <p:cNvPr id="75778" name="Picture 2" descr="untitled"/>
          <p:cNvPicPr>
            <a:picLocks noChangeAspect="1" noChangeArrowheads="1"/>
          </p:cNvPicPr>
          <p:nvPr/>
        </p:nvPicPr>
        <p:blipFill>
          <a:blip r:embed="rId2"/>
          <a:srcRect/>
          <a:stretch>
            <a:fillRect/>
          </a:stretch>
        </p:blipFill>
        <p:spPr bwMode="auto">
          <a:xfrm>
            <a:off x="627063" y="968375"/>
            <a:ext cx="7958137" cy="5268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00075"/>
            <a:ext cx="8596312" cy="5883275"/>
          </a:xfrm>
        </p:spPr>
        <p:txBody>
          <a:bodyPr rtlCol="0">
            <a:normAutofit lnSpcReduction="10000"/>
          </a:bodyPr>
          <a:lstStyle/>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 </a:t>
            </a: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en-US" altLang="zh-CN" dirty="0">
                <a:solidFill>
                  <a:schemeClr val="tx1">
                    <a:lumMod val="75000"/>
                    <a:lumOff val="25000"/>
                  </a:schemeClr>
                </a:solidFill>
              </a:rPr>
              <a:t>5-14 </a:t>
            </a:r>
            <a:r>
              <a:rPr lang="zh-CN" altLang="zh-CN" dirty="0">
                <a:solidFill>
                  <a:schemeClr val="tx1">
                    <a:lumMod val="75000"/>
                    <a:lumOff val="25000"/>
                  </a:schemeClr>
                </a:solidFill>
              </a:rPr>
              <a:t>初始速度为</a:t>
            </a:r>
            <a:r>
              <a:rPr lang="en-US" altLang="zh-CN" dirty="0">
                <a:solidFill>
                  <a:schemeClr val="tx1">
                    <a:lumMod val="75000"/>
                    <a:lumOff val="25000"/>
                  </a:schemeClr>
                </a:solidFill>
              </a:rPr>
              <a:t>45</a:t>
            </a:r>
            <a:r>
              <a:rPr lang="zh-CN" altLang="zh-CN" dirty="0">
                <a:solidFill>
                  <a:schemeClr val="tx1">
                    <a:lumMod val="75000"/>
                    <a:lumOff val="25000"/>
                  </a:schemeClr>
                </a:solidFill>
              </a:rPr>
              <a:t>时的轨迹</a:t>
            </a:r>
            <a:endParaRPr lang="zh-CN" altLang="en-US" dirty="0">
              <a:solidFill>
                <a:schemeClr val="tx1">
                  <a:lumMod val="75000"/>
                  <a:lumOff val="25000"/>
                </a:schemeClr>
              </a:solidFill>
            </a:endParaRPr>
          </a:p>
        </p:txBody>
      </p:sp>
      <p:pic>
        <p:nvPicPr>
          <p:cNvPr id="76802" name="Picture 2" descr="untitled2"/>
          <p:cNvPicPr>
            <a:picLocks noChangeAspect="1" noChangeArrowheads="1"/>
          </p:cNvPicPr>
          <p:nvPr/>
        </p:nvPicPr>
        <p:blipFill>
          <a:blip r:embed="rId2"/>
          <a:srcRect/>
          <a:stretch>
            <a:fillRect/>
          </a:stretch>
        </p:blipFill>
        <p:spPr bwMode="auto">
          <a:xfrm>
            <a:off x="1009650" y="600075"/>
            <a:ext cx="7110413" cy="531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a:lstStyle/>
          <a:p>
            <a:r>
              <a:rPr lang="en-US" altLang="zh-CN" b="1" smtClean="0"/>
              <a:t>5.4</a:t>
            </a:r>
            <a:r>
              <a:rPr lang="zh-CN" altLang="zh-CN" b="1" smtClean="0"/>
              <a:t>脚本文件</a:t>
            </a:r>
            <a:br>
              <a:rPr lang="zh-CN" altLang="zh-CN" b="1" smtClean="0"/>
            </a:br>
            <a:endParaRPr lang="zh-CN" altLang="en-US" smtClean="0"/>
          </a:p>
        </p:txBody>
      </p:sp>
      <p:sp>
        <p:nvSpPr>
          <p:cNvPr id="77826" name="内容占位符 2"/>
          <p:cNvSpPr>
            <a:spLocks noGrp="1"/>
          </p:cNvSpPr>
          <p:nvPr>
            <p:ph idx="1"/>
          </p:nvPr>
        </p:nvSpPr>
        <p:spPr/>
        <p:txBody>
          <a:bodyPr/>
          <a:lstStyle/>
          <a:p>
            <a:r>
              <a:rPr lang="en-US" altLang="zh-CN" smtClean="0"/>
              <a:t>M</a:t>
            </a:r>
            <a:r>
              <a:rPr lang="zh-CN" altLang="zh-CN" smtClean="0"/>
              <a:t>文件可分为</a:t>
            </a:r>
            <a:r>
              <a:rPr lang="en-US" altLang="zh-CN" smtClean="0">
                <a:hlinkClick r:id="rId2"/>
              </a:rPr>
              <a:t>脚本文件</a:t>
            </a:r>
            <a:r>
              <a:rPr lang="zh-CN" altLang="zh-CN" smtClean="0"/>
              <a:t>（</a:t>
            </a:r>
            <a:r>
              <a:rPr lang="en-US" altLang="zh-CN" smtClean="0"/>
              <a:t>MATLAB scripts</a:t>
            </a:r>
            <a:r>
              <a:rPr lang="zh-CN" altLang="zh-CN" smtClean="0"/>
              <a:t>）和函数文件（</a:t>
            </a:r>
            <a:r>
              <a:rPr lang="en-US" altLang="zh-CN" smtClean="0"/>
              <a:t>MATLAB functions</a:t>
            </a:r>
            <a:r>
              <a:rPr lang="zh-CN" altLang="zh-CN" smtClean="0"/>
              <a:t>）。</a:t>
            </a:r>
            <a:r>
              <a:rPr lang="en-US" altLang="zh-CN" smtClean="0">
                <a:hlinkClick r:id="rId2"/>
              </a:rPr>
              <a:t>脚本文件</a:t>
            </a:r>
            <a:r>
              <a:rPr lang="zh-CN" altLang="zh-CN" smtClean="0"/>
              <a:t>是包含多条</a:t>
            </a:r>
            <a:r>
              <a:rPr lang="en-US" altLang="zh-CN" smtClean="0"/>
              <a:t>MATLAB</a:t>
            </a:r>
            <a:r>
              <a:rPr lang="zh-CN" altLang="zh-CN" smtClean="0"/>
              <a:t>命令的文件；函数文件可以包含输入变量，并把结果传送给输出变量。</a:t>
            </a:r>
          </a:p>
          <a:p>
            <a:r>
              <a:rPr lang="zh-CN" altLang="zh-CN" smtClean="0"/>
              <a:t>脚本文件可以理解为简单的</a:t>
            </a:r>
            <a:r>
              <a:rPr lang="en-US" altLang="zh-CN" smtClean="0"/>
              <a:t>M</a:t>
            </a:r>
            <a:r>
              <a:rPr lang="zh-CN" altLang="zh-CN" smtClean="0"/>
              <a:t>文件，脚本文件中的变量都是</a:t>
            </a:r>
            <a:r>
              <a:rPr lang="en-US" altLang="zh-CN" smtClean="0">
                <a:hlinkClick r:id="rId3"/>
              </a:rPr>
              <a:t>全局变量</a:t>
            </a:r>
            <a:r>
              <a:rPr lang="zh-CN" altLang="zh-CN" smtClean="0"/>
              <a:t>。函数文件是在脚本文件的基础之上多添加了一行函数定义行，其代码</a:t>
            </a:r>
            <a:r>
              <a:rPr lang="en-US" altLang="zh-CN" smtClean="0">
                <a:hlinkClick r:id="rId4"/>
              </a:rPr>
              <a:t>组织结构</a:t>
            </a:r>
            <a:r>
              <a:rPr lang="zh-CN" altLang="zh-CN" smtClean="0"/>
              <a:t>和调用方式与对应的脚本文件截然不同。函数文件是以</a:t>
            </a:r>
            <a:r>
              <a:rPr lang="en-US" altLang="zh-CN" smtClean="0">
                <a:hlinkClick r:id="rId5"/>
              </a:rPr>
              <a:t>函数声明</a:t>
            </a:r>
            <a:r>
              <a:rPr lang="zh-CN" altLang="zh-CN" smtClean="0"/>
              <a:t>行</a:t>
            </a:r>
            <a:r>
              <a:rPr lang="en-US" altLang="zh-CN" smtClean="0"/>
              <a:t>“function...”</a:t>
            </a:r>
            <a:r>
              <a:rPr lang="zh-CN" altLang="zh-CN" smtClean="0"/>
              <a:t>作为开始的，其实质就是用户往</a:t>
            </a:r>
            <a:r>
              <a:rPr lang="en-US" altLang="zh-CN" smtClean="0"/>
              <a:t>MATLAB</a:t>
            </a:r>
            <a:r>
              <a:rPr lang="zh-CN" altLang="zh-CN" smtClean="0"/>
              <a:t>函数库里边添加了子函数，函数文件中的变量都是</a:t>
            </a:r>
            <a:r>
              <a:rPr lang="en-US" altLang="zh-CN" smtClean="0">
                <a:hlinkClick r:id="rId6"/>
              </a:rPr>
              <a:t>局部变量</a:t>
            </a:r>
            <a:r>
              <a:rPr lang="zh-CN" altLang="zh-CN" smtClean="0"/>
              <a:t>，除非使用了特别声明。函数运行完毕之后，其定义的变量将从工作区间中清除。而脚本文件只是将一系列相关的代码结合封装，没有输入参数和输出参数，即不自带参数，也不一定要返回结果。而多数函数文件一般都有输入和输出变量，并见有返回结果。</a:t>
            </a:r>
          </a:p>
          <a:p>
            <a:endParaRPr lang="zh-CN"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r>
              <a:rPr lang="en-US" altLang="zh-CN" b="1" smtClean="0"/>
              <a:t>5.5</a:t>
            </a:r>
            <a:r>
              <a:rPr lang="zh-CN" altLang="zh-CN" b="1" smtClean="0"/>
              <a:t>函数文件</a:t>
            </a:r>
            <a:br>
              <a:rPr lang="zh-CN" altLang="zh-CN" b="1" smtClean="0"/>
            </a:br>
            <a:endParaRPr lang="zh-CN" altLang="en-US" smtClean="0"/>
          </a:p>
        </p:txBody>
      </p:sp>
      <p:sp>
        <p:nvSpPr>
          <p:cNvPr id="78850" name="内容占位符 2"/>
          <p:cNvSpPr>
            <a:spLocks noGrp="1"/>
          </p:cNvSpPr>
          <p:nvPr>
            <p:ph idx="1"/>
          </p:nvPr>
        </p:nvSpPr>
        <p:spPr/>
        <p:txBody>
          <a:bodyPr/>
          <a:lstStyle/>
          <a:p>
            <a:r>
              <a:rPr lang="en-US" altLang="zh-CN" smtClean="0"/>
              <a:t>MATLAB</a:t>
            </a:r>
            <a:r>
              <a:rPr lang="zh-CN" altLang="zh-CN" smtClean="0"/>
              <a:t>中的函数主要有两种创建方法</a:t>
            </a:r>
            <a:r>
              <a:rPr lang="en-US" altLang="zh-CN" smtClean="0"/>
              <a:t>:</a:t>
            </a:r>
            <a:r>
              <a:rPr lang="zh-CN" altLang="zh-CN" smtClean="0"/>
              <a:t>在命令行中定义、保存为</a:t>
            </a:r>
            <a:r>
              <a:rPr lang="en-US" altLang="zh-CN" smtClean="0"/>
              <a:t>M</a:t>
            </a:r>
            <a:r>
              <a:rPr lang="zh-CN" altLang="zh-CN" smtClean="0"/>
              <a:t>文件。在命令行中创建的函数称为匿名函数。通过</a:t>
            </a:r>
            <a:r>
              <a:rPr lang="en-US" altLang="zh-CN" smtClean="0"/>
              <a:t>M</a:t>
            </a:r>
            <a:r>
              <a:rPr lang="zh-CN" altLang="zh-CN" smtClean="0"/>
              <a:t>文件创建的函数有多种类型，包括主函数、子函数及嵌套函数等。</a:t>
            </a:r>
          </a:p>
          <a:p>
            <a:endParaRPr lang="zh-CN"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r>
              <a:rPr lang="en-US" altLang="zh-CN" b="1" smtClean="0"/>
              <a:t>5.5.1</a:t>
            </a:r>
            <a:r>
              <a:rPr lang="zh-CN" altLang="zh-CN" b="1" smtClean="0"/>
              <a:t>主函数</a:t>
            </a:r>
            <a:br>
              <a:rPr lang="zh-CN" altLang="zh-CN" b="1" smtClean="0"/>
            </a:br>
            <a:endParaRPr lang="zh-CN" altLang="en-US" smtClean="0"/>
          </a:p>
        </p:txBody>
      </p:sp>
      <p:sp>
        <p:nvSpPr>
          <p:cNvPr id="79874" name="内容占位符 2"/>
          <p:cNvSpPr>
            <a:spLocks noGrp="1"/>
          </p:cNvSpPr>
          <p:nvPr>
            <p:ph idx="1"/>
          </p:nvPr>
        </p:nvSpPr>
        <p:spPr/>
        <p:txBody>
          <a:bodyPr/>
          <a:lstStyle/>
          <a:p>
            <a:r>
              <a:rPr lang="zh-CN" altLang="zh-CN" smtClean="0"/>
              <a:t>主函数在结构上与其他函数没有一点区别，之所以叫它主函数，是因为它在</a:t>
            </a:r>
            <a:r>
              <a:rPr lang="en-US" altLang="zh-CN" smtClean="0"/>
              <a:t>M</a:t>
            </a:r>
            <a:r>
              <a:rPr lang="zh-CN" altLang="zh-CN" smtClean="0"/>
              <a:t>文件中排在最前面，其他子函数都排在它后面。主函数与其</a:t>
            </a:r>
            <a:r>
              <a:rPr lang="en-US" altLang="zh-CN" smtClean="0"/>
              <a:t>M</a:t>
            </a:r>
            <a:r>
              <a:rPr lang="zh-CN" altLang="zh-CN" smtClean="0"/>
              <a:t>文件同名，是唯一可以在命令窗口或者其他函数中调用的函数。主函数通过</a:t>
            </a:r>
            <a:r>
              <a:rPr lang="en-US" altLang="zh-CN" smtClean="0"/>
              <a:t>M</a:t>
            </a:r>
            <a:r>
              <a:rPr lang="zh-CN" altLang="zh-CN" smtClean="0"/>
              <a:t>文件名来调用。</a:t>
            </a:r>
          </a:p>
          <a:p>
            <a:r>
              <a:rPr lang="zh-CN" altLang="zh-CN" smtClean="0"/>
              <a:t>本书前文涉及的函数文件都是主函数，所以这里就不再举例说明了。</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p:cNvSpPr>
            <a:spLocks noGrp="1"/>
          </p:cNvSpPr>
          <p:nvPr>
            <p:ph idx="1"/>
          </p:nvPr>
        </p:nvSpPr>
        <p:spPr>
          <a:xfrm>
            <a:off x="677863" y="614363"/>
            <a:ext cx="8596312" cy="5427662"/>
          </a:xfrm>
        </p:spPr>
        <p:txBody>
          <a:bodyPr/>
          <a:lstStyle/>
          <a:p>
            <a:r>
              <a:rPr lang="zh-CN" altLang="zh-CN" smtClean="0"/>
              <a:t>图</a:t>
            </a:r>
            <a:r>
              <a:rPr lang="en-US" altLang="zh-CN" smtClean="0"/>
              <a:t>5-2</a:t>
            </a:r>
            <a:r>
              <a:rPr lang="zh-CN" altLang="zh-CN" smtClean="0"/>
              <a:t>中对</a:t>
            </a:r>
            <a:r>
              <a:rPr lang="en-US" altLang="zh-CN" smtClean="0"/>
              <a:t>M</a:t>
            </a:r>
            <a:r>
              <a:rPr lang="zh-CN" altLang="zh-CN" smtClean="0"/>
              <a:t>文件编辑器的主要内容进行了标注。可以看出</a:t>
            </a:r>
            <a:r>
              <a:rPr lang="en-US" altLang="zh-CN" smtClean="0"/>
              <a:t>M</a:t>
            </a:r>
            <a:r>
              <a:rPr lang="zh-CN" altLang="zh-CN" smtClean="0"/>
              <a:t>文件编辑器的功能是非常多的。需要指出的是：有很多功能是最新版本的</a:t>
            </a:r>
            <a:r>
              <a:rPr lang="en-US" altLang="zh-CN" smtClean="0"/>
              <a:t>Matlab</a:t>
            </a:r>
            <a:r>
              <a:rPr lang="zh-CN" altLang="zh-CN" smtClean="0"/>
              <a:t>才有的，这也是建议读者尤其是新手使用新版的</a:t>
            </a:r>
            <a:r>
              <a:rPr lang="en-US" altLang="zh-CN" smtClean="0"/>
              <a:t>Matlab</a:t>
            </a:r>
            <a:r>
              <a:rPr lang="zh-CN" altLang="zh-CN" smtClean="0"/>
              <a:t>的原因之一。</a:t>
            </a:r>
          </a:p>
          <a:p>
            <a:r>
              <a:rPr lang="zh-CN" altLang="zh-CN" smtClean="0"/>
              <a:t>通过以上学习，我们来编写一个</a:t>
            </a:r>
            <a:r>
              <a:rPr lang="en-US" altLang="zh-CN" smtClean="0"/>
              <a:t>M</a:t>
            </a:r>
            <a:r>
              <a:rPr lang="zh-CN" altLang="zh-CN" smtClean="0"/>
              <a:t>文件，以</a:t>
            </a:r>
            <a:r>
              <a:rPr lang="en-US" altLang="zh-CN" smtClean="0"/>
              <a:t>test.m</a:t>
            </a:r>
            <a:r>
              <a:rPr lang="zh-CN" altLang="zh-CN" smtClean="0"/>
              <a:t>为例，用来计算矩阵</a:t>
            </a:r>
            <a:r>
              <a:rPr lang="en-US" altLang="zh-CN" smtClean="0"/>
              <a:t>1</a:t>
            </a:r>
            <a:r>
              <a:rPr lang="zh-CN" altLang="zh-CN" smtClean="0"/>
              <a:t>到</a:t>
            </a:r>
            <a:r>
              <a:rPr lang="en-US" altLang="zh-CN" smtClean="0"/>
              <a:t>100</a:t>
            </a:r>
            <a:r>
              <a:rPr lang="zh-CN" altLang="zh-CN" smtClean="0"/>
              <a:t>的和，并把它放到变量</a:t>
            </a:r>
            <a:r>
              <a:rPr lang="en-US" altLang="zh-CN" smtClean="0"/>
              <a:t>s</a:t>
            </a:r>
            <a:r>
              <a:rPr lang="zh-CN" altLang="zh-CN" smtClean="0"/>
              <a:t>中。</a:t>
            </a:r>
          </a:p>
          <a:p>
            <a:r>
              <a:rPr lang="en-US" altLang="zh-CN" smtClean="0"/>
              <a:t>(1)</a:t>
            </a:r>
            <a:r>
              <a:rPr lang="zh-CN" altLang="zh-CN" smtClean="0"/>
              <a:t>创建新的</a:t>
            </a:r>
            <a:r>
              <a:rPr lang="en-US" altLang="zh-CN" smtClean="0"/>
              <a:t>M</a:t>
            </a:r>
            <a:r>
              <a:rPr lang="zh-CN" altLang="zh-CN" smtClean="0"/>
              <a:t>文件。单击常用工具栏上的“新建”图标 。</a:t>
            </a:r>
          </a:p>
          <a:p>
            <a:r>
              <a:rPr lang="en-US" altLang="zh-CN" smtClean="0"/>
              <a:t>(2)</a:t>
            </a:r>
            <a:r>
              <a:rPr lang="zh-CN" altLang="zh-CN" smtClean="0"/>
              <a:t>编写代码。在接下来出现的编辑框中输入相应的代码，见图</a:t>
            </a:r>
            <a:r>
              <a:rPr lang="en-US" altLang="zh-CN" smtClean="0"/>
              <a:t>5-3</a:t>
            </a:r>
            <a:r>
              <a:rPr lang="zh-CN" altLang="zh-CN" smtClean="0"/>
              <a:t>。</a:t>
            </a:r>
          </a:p>
          <a:p>
            <a:r>
              <a:rPr lang="en-US" altLang="zh-CN" smtClean="0"/>
              <a:t>(3)</a:t>
            </a:r>
            <a:r>
              <a:rPr lang="zh-CN" altLang="zh-CN" smtClean="0"/>
              <a:t>保存。利用编辑框中的菜单命令</a:t>
            </a:r>
            <a:r>
              <a:rPr lang="en-US" altLang="zh-CN" smtClean="0"/>
              <a:t>File</a:t>
            </a:r>
            <a:r>
              <a:rPr lang="en-US" altLang="zh-CN" smtClean="0">
                <a:sym typeface="Wingdings" pitchFamily="2" charset="2"/>
              </a:rPr>
              <a:t></a:t>
            </a:r>
            <a:r>
              <a:rPr lang="en-US" altLang="zh-CN" smtClean="0"/>
              <a:t>Save</a:t>
            </a:r>
            <a:r>
              <a:rPr lang="zh-CN" altLang="zh-CN" smtClean="0"/>
              <a:t>，或者直接点击其上的图标</a:t>
            </a:r>
            <a:r>
              <a:rPr lang="en-US" altLang="zh-CN" smtClean="0"/>
              <a:t> </a:t>
            </a:r>
            <a:r>
              <a:rPr lang="zh-CN" altLang="zh-CN" smtClean="0"/>
              <a:t>，就弹出一个保存文件的对话框</a:t>
            </a:r>
            <a:r>
              <a:rPr lang="en-US" altLang="zh-CN" smtClean="0"/>
              <a:t>(</a:t>
            </a:r>
            <a:r>
              <a:rPr lang="zh-CN" altLang="zh-CN" smtClean="0"/>
              <a:t>最好保存在自己熟悉的地方，以方便查找</a:t>
            </a:r>
            <a:r>
              <a:rPr lang="en-US" altLang="zh-CN" smtClean="0"/>
              <a:t>)</a:t>
            </a:r>
            <a:r>
              <a:rPr lang="zh-CN" altLang="zh-CN" smtClean="0"/>
              <a:t>，文件名为</a:t>
            </a:r>
            <a:r>
              <a:rPr lang="en-US" altLang="zh-CN" smtClean="0"/>
              <a:t>test</a:t>
            </a:r>
            <a:r>
              <a:rPr lang="zh-CN" altLang="zh-CN" smtClean="0"/>
              <a:t>，如图</a:t>
            </a:r>
            <a:r>
              <a:rPr lang="en-US" altLang="zh-CN" smtClean="0"/>
              <a:t>5-4</a:t>
            </a:r>
            <a:r>
              <a:rPr lang="zh-CN" altLang="zh-CN" smtClean="0"/>
              <a:t>。</a:t>
            </a:r>
          </a:p>
          <a:p>
            <a:r>
              <a:rPr lang="en-US" altLang="zh-CN" smtClean="0"/>
              <a:t>(4)M</a:t>
            </a:r>
            <a:r>
              <a:rPr lang="zh-CN" altLang="zh-CN" smtClean="0"/>
              <a:t>文件的使用。回到</a:t>
            </a:r>
            <a:r>
              <a:rPr lang="en-US" altLang="zh-CN" smtClean="0"/>
              <a:t>Matlab</a:t>
            </a:r>
            <a:r>
              <a:rPr lang="zh-CN" altLang="zh-CN" smtClean="0"/>
              <a:t>的主界面，在命令窗口输入如下两条命令</a:t>
            </a:r>
          </a:p>
          <a:p>
            <a:r>
              <a:rPr lang="zh-CN" altLang="zh-CN" smtClean="0"/>
              <a:t>&gt;&gt;test</a:t>
            </a:r>
          </a:p>
          <a:p>
            <a:r>
              <a:rPr lang="zh-CN" altLang="zh-CN" smtClean="0"/>
              <a:t>&gt;&gt;s</a:t>
            </a:r>
          </a:p>
          <a:p>
            <a:r>
              <a:rPr lang="zh-CN" altLang="zh-CN" smtClean="0"/>
              <a:t>观察结果，如图</a:t>
            </a:r>
            <a:r>
              <a:rPr lang="en-US" altLang="zh-CN" smtClean="0"/>
              <a:t>5-5</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a:lstStyle/>
          <a:p>
            <a:r>
              <a:rPr lang="en-US" altLang="zh-CN" b="1" smtClean="0"/>
              <a:t>5.5.2</a:t>
            </a:r>
            <a:r>
              <a:rPr lang="zh-CN" altLang="zh-CN" b="1" smtClean="0"/>
              <a:t>子函数</a:t>
            </a:r>
            <a:br>
              <a:rPr lang="zh-CN" altLang="zh-CN" b="1" smtClean="0"/>
            </a:br>
            <a:endParaRPr lang="zh-CN" altLang="en-US" smtClean="0"/>
          </a:p>
        </p:txBody>
      </p:sp>
      <p:sp>
        <p:nvSpPr>
          <p:cNvPr id="3" name="内容占位符 2"/>
          <p:cNvSpPr>
            <a:spLocks noGrp="1"/>
          </p:cNvSpPr>
          <p:nvPr>
            <p:ph idx="1"/>
          </p:nvPr>
        </p:nvSpPr>
        <p:spPr>
          <a:xfrm>
            <a:off x="677863" y="1270000"/>
            <a:ext cx="8596312" cy="4772025"/>
          </a:xfrm>
        </p:spPr>
        <p:txBody>
          <a:bodyPr rtlCol="0">
            <a:normAutofit lnSpcReduction="10000"/>
          </a:bodyPr>
          <a:lstStyle/>
          <a:p>
            <a:pPr fontAlgn="auto">
              <a:spcAft>
                <a:spcPts val="0"/>
              </a:spcAft>
              <a:buFont typeface="Wingdings 3" charset="2"/>
              <a:buChar char=""/>
              <a:defRPr/>
            </a:pPr>
            <a:r>
              <a:rPr lang="zh-CN" altLang="zh-CN" dirty="0">
                <a:solidFill>
                  <a:schemeClr val="tx1">
                    <a:lumMod val="75000"/>
                    <a:lumOff val="25000"/>
                  </a:schemeClr>
                </a:solidFill>
              </a:rPr>
              <a:t>一个</a:t>
            </a:r>
            <a:r>
              <a:rPr lang="en-US" altLang="zh-CN" dirty="0">
                <a:solidFill>
                  <a:schemeClr val="tx1">
                    <a:lumMod val="75000"/>
                    <a:lumOff val="25000"/>
                  </a:schemeClr>
                </a:solidFill>
              </a:rPr>
              <a:t>M</a:t>
            </a:r>
            <a:r>
              <a:rPr lang="zh-CN" altLang="zh-CN" dirty="0">
                <a:solidFill>
                  <a:schemeClr val="tx1">
                    <a:lumMod val="75000"/>
                    <a:lumOff val="25000"/>
                  </a:schemeClr>
                </a:solidFill>
              </a:rPr>
              <a:t>文件中可以写人多个函数定义式，排在第</a:t>
            </a:r>
            <a:r>
              <a:rPr lang="en-US" altLang="zh-CN" dirty="0">
                <a:solidFill>
                  <a:schemeClr val="tx1">
                    <a:lumMod val="75000"/>
                    <a:lumOff val="25000"/>
                  </a:schemeClr>
                </a:solidFill>
              </a:rPr>
              <a:t>1</a:t>
            </a:r>
            <a:r>
              <a:rPr lang="zh-CN" altLang="zh-CN" dirty="0">
                <a:solidFill>
                  <a:schemeClr val="tx1">
                    <a:lumMod val="75000"/>
                    <a:lumOff val="25000"/>
                  </a:schemeClr>
                </a:solidFill>
              </a:rPr>
              <a:t>个位置的是主函数，排在主函数后面进行定义的函数都叫叫子函数，子函数的排列五规定顺序。子函数只能在被同一个文件上的主函数或其他子函数调用。子函数与主函数没有形式上的区别。每个子函数都有自己的函数定义行。</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zh-CN" dirty="0">
                <a:solidFill>
                  <a:schemeClr val="tx1">
                    <a:lumMod val="75000"/>
                    <a:lumOff val="25000"/>
                  </a:schemeClr>
                </a:solidFill>
              </a:rPr>
              <a:t>调用一个子函数时的查找顺序</a:t>
            </a:r>
          </a:p>
          <a:p>
            <a:pPr fontAlgn="auto">
              <a:spcAft>
                <a:spcPts val="0"/>
              </a:spcAft>
              <a:buFont typeface="Wingdings 3" charset="2"/>
              <a:buChar char=""/>
              <a:defRPr/>
            </a:pPr>
            <a:r>
              <a:rPr lang="zh-CN" altLang="zh-CN" dirty="0">
                <a:solidFill>
                  <a:schemeClr val="tx1">
                    <a:lumMod val="75000"/>
                    <a:lumOff val="25000"/>
                  </a:schemeClr>
                </a:solidFill>
              </a:rPr>
              <a:t>从一个</a:t>
            </a:r>
            <a:r>
              <a:rPr lang="en-US" altLang="zh-CN" dirty="0">
                <a:solidFill>
                  <a:schemeClr val="tx1">
                    <a:lumMod val="75000"/>
                    <a:lumOff val="25000"/>
                  </a:schemeClr>
                </a:solidFill>
              </a:rPr>
              <a:t>M</a:t>
            </a:r>
            <a:r>
              <a:rPr lang="zh-CN" altLang="zh-CN" dirty="0">
                <a:solidFill>
                  <a:schemeClr val="tx1">
                    <a:lumMod val="75000"/>
                    <a:lumOff val="25000"/>
                  </a:schemeClr>
                </a:solidFill>
              </a:rPr>
              <a:t>交件中调用时，</a:t>
            </a:r>
            <a:r>
              <a:rPr lang="en-US" altLang="zh-CN" dirty="0">
                <a:solidFill>
                  <a:schemeClr val="tx1">
                    <a:lumMod val="75000"/>
                    <a:lumOff val="25000"/>
                  </a:schemeClr>
                </a:solidFill>
              </a:rPr>
              <a:t>MATLAB</a:t>
            </a:r>
            <a:r>
              <a:rPr lang="zh-CN" altLang="zh-CN" dirty="0">
                <a:solidFill>
                  <a:schemeClr val="tx1">
                    <a:lumMod val="75000"/>
                    <a:lumOff val="25000"/>
                  </a:schemeClr>
                </a:solidFill>
              </a:rPr>
              <a:t>首先查看被调用的函数是否是本</a:t>
            </a:r>
            <a:r>
              <a:rPr lang="en-US" altLang="zh-CN" dirty="0">
                <a:solidFill>
                  <a:schemeClr val="tx1">
                    <a:lumMod val="75000"/>
                    <a:lumOff val="25000"/>
                  </a:schemeClr>
                </a:solidFill>
              </a:rPr>
              <a:t>M</a:t>
            </a:r>
            <a:r>
              <a:rPr lang="zh-CN" altLang="zh-CN" dirty="0">
                <a:solidFill>
                  <a:schemeClr val="tx1">
                    <a:lumMod val="75000"/>
                    <a:lumOff val="25000"/>
                  </a:schemeClr>
                </a:solidFill>
              </a:rPr>
              <a:t>交件上的子函数。是，则调用它</a:t>
            </a:r>
            <a:r>
              <a:rPr lang="en-US" altLang="zh-CN" dirty="0">
                <a:solidFill>
                  <a:schemeClr val="tx1">
                    <a:lumMod val="75000"/>
                    <a:lumOff val="25000"/>
                  </a:schemeClr>
                </a:solidFill>
              </a:rPr>
              <a:t>;</a:t>
            </a:r>
            <a:r>
              <a:rPr lang="zh-CN" altLang="zh-CN" dirty="0">
                <a:solidFill>
                  <a:schemeClr val="tx1">
                    <a:lumMod val="75000"/>
                    <a:lumOff val="25000"/>
                  </a:schemeClr>
                </a:solidFill>
              </a:rPr>
              <a:t>不是，再寻找是否有同名的私有函数</a:t>
            </a:r>
            <a:r>
              <a:rPr lang="en-US" altLang="zh-CN" dirty="0">
                <a:solidFill>
                  <a:schemeClr val="tx1">
                    <a:lumMod val="75000"/>
                    <a:lumOff val="25000"/>
                  </a:schemeClr>
                </a:solidFill>
              </a:rPr>
              <a:t>;</a:t>
            </a:r>
            <a:r>
              <a:rPr lang="zh-CN" altLang="zh-CN" dirty="0">
                <a:solidFill>
                  <a:schemeClr val="tx1">
                    <a:lumMod val="75000"/>
                    <a:lumOff val="25000"/>
                  </a:schemeClr>
                </a:solidFill>
              </a:rPr>
              <a:t>如果还不是则从搜索路径中查找其他</a:t>
            </a:r>
            <a:r>
              <a:rPr lang="en-US" altLang="zh-CN" dirty="0">
                <a:solidFill>
                  <a:schemeClr val="tx1">
                    <a:lumMod val="75000"/>
                    <a:lumOff val="25000"/>
                  </a:schemeClr>
                </a:solidFill>
              </a:rPr>
              <a:t>M</a:t>
            </a:r>
            <a:r>
              <a:rPr lang="zh-CN" altLang="zh-CN" dirty="0">
                <a:solidFill>
                  <a:schemeClr val="tx1">
                    <a:lumMod val="75000"/>
                    <a:lumOff val="25000"/>
                  </a:schemeClr>
                </a:solidFill>
              </a:rPr>
              <a:t>义件。因为最先查找的是子函数，所以在</a:t>
            </a:r>
            <a:r>
              <a:rPr lang="en-US" altLang="zh-CN" dirty="0">
                <a:solidFill>
                  <a:schemeClr val="tx1">
                    <a:lumMod val="75000"/>
                    <a:lumOff val="25000"/>
                  </a:schemeClr>
                </a:solidFill>
              </a:rPr>
              <a:t>M</a:t>
            </a:r>
            <a:r>
              <a:rPr lang="zh-CN" altLang="zh-CN" dirty="0">
                <a:solidFill>
                  <a:schemeClr val="tx1">
                    <a:lumMod val="75000"/>
                    <a:lumOff val="25000"/>
                  </a:schemeClr>
                </a:solidFill>
              </a:rPr>
              <a:t>文件中可以编写子函数来覆盖原有的其他同名函数文件。例如【例</a:t>
            </a:r>
            <a:r>
              <a:rPr lang="en-US" altLang="zh-CN" dirty="0">
                <a:solidFill>
                  <a:schemeClr val="tx1">
                    <a:lumMod val="75000"/>
                    <a:lumOff val="25000"/>
                  </a:schemeClr>
                </a:solidFill>
              </a:rPr>
              <a:t>5-37</a:t>
            </a:r>
            <a:r>
              <a:rPr lang="zh-CN" altLang="zh-CN" dirty="0">
                <a:solidFill>
                  <a:schemeClr val="tx1">
                    <a:lumMod val="75000"/>
                    <a:lumOff val="25000"/>
                  </a:schemeClr>
                </a:solidFill>
              </a:rPr>
              <a:t>】中子函数名称</a:t>
            </a:r>
            <a:r>
              <a:rPr lang="en-US" altLang="zh-CN" dirty="0">
                <a:solidFill>
                  <a:schemeClr val="tx1">
                    <a:lumMod val="75000"/>
                    <a:lumOff val="25000"/>
                  </a:schemeClr>
                </a:solidFill>
              </a:rPr>
              <a:t>mean </a:t>
            </a:r>
            <a:r>
              <a:rPr lang="zh-CN" altLang="zh-CN" dirty="0">
                <a:solidFill>
                  <a:schemeClr val="tx1">
                    <a:lumMod val="75000"/>
                    <a:lumOff val="25000"/>
                  </a:schemeClr>
                </a:solidFill>
              </a:rPr>
              <a:t>和</a:t>
            </a:r>
            <a:r>
              <a:rPr lang="en-US" altLang="zh-CN" dirty="0">
                <a:solidFill>
                  <a:schemeClr val="tx1">
                    <a:lumMod val="75000"/>
                    <a:lumOff val="25000"/>
                  </a:schemeClr>
                </a:solidFill>
              </a:rPr>
              <a:t> median</a:t>
            </a:r>
            <a:r>
              <a:rPr lang="zh-CN" altLang="zh-CN" dirty="0">
                <a:solidFill>
                  <a:schemeClr val="tx1">
                    <a:lumMod val="75000"/>
                    <a:lumOff val="25000"/>
                  </a:schemeClr>
                </a:solidFill>
              </a:rPr>
              <a:t>是</a:t>
            </a:r>
            <a:r>
              <a:rPr lang="en-US" altLang="zh-CN" dirty="0">
                <a:solidFill>
                  <a:schemeClr val="tx1">
                    <a:lumMod val="75000"/>
                    <a:lumOff val="25000"/>
                  </a:schemeClr>
                </a:solidFill>
              </a:rPr>
              <a:t>MATLAB</a:t>
            </a:r>
            <a:r>
              <a:rPr lang="zh-CN" altLang="zh-CN" dirty="0">
                <a:solidFill>
                  <a:schemeClr val="tx1">
                    <a:lumMod val="75000"/>
                    <a:lumOff val="25000"/>
                  </a:schemeClr>
                </a:solidFill>
              </a:rPr>
              <a:t>内建函数，但是通过子函数的定义</a:t>
            </a:r>
            <a:r>
              <a:rPr lang="en-US" altLang="zh-CN" dirty="0">
                <a:solidFill>
                  <a:schemeClr val="tx1">
                    <a:lumMod val="75000"/>
                    <a:lumOff val="25000"/>
                  </a:schemeClr>
                </a:solidFill>
              </a:rPr>
              <a:t>.</a:t>
            </a:r>
            <a:r>
              <a:rPr lang="zh-CN" altLang="zh-CN" dirty="0">
                <a:solidFill>
                  <a:schemeClr val="tx1">
                    <a:lumMod val="75000"/>
                    <a:lumOff val="25000"/>
                  </a:schemeClr>
                </a:solidFill>
              </a:rPr>
              <a:t>我们可以调用自定义的</a:t>
            </a:r>
            <a:r>
              <a:rPr lang="en-US" altLang="zh-CN" dirty="0">
                <a:solidFill>
                  <a:schemeClr val="tx1">
                    <a:lumMod val="75000"/>
                    <a:lumOff val="25000"/>
                  </a:schemeClr>
                </a:solidFill>
              </a:rPr>
              <a:t>mean</a:t>
            </a:r>
            <a:r>
              <a:rPr lang="zh-CN" altLang="zh-CN" dirty="0">
                <a:solidFill>
                  <a:schemeClr val="tx1">
                    <a:lumMod val="75000"/>
                    <a:lumOff val="25000"/>
                  </a:schemeClr>
                </a:solidFill>
              </a:rPr>
              <a:t>和</a:t>
            </a:r>
            <a:r>
              <a:rPr lang="en-US" altLang="zh-CN" dirty="0">
                <a:solidFill>
                  <a:schemeClr val="tx1">
                    <a:lumMod val="75000"/>
                    <a:lumOff val="25000"/>
                  </a:schemeClr>
                </a:solidFill>
              </a:rPr>
              <a:t>median</a:t>
            </a:r>
            <a:r>
              <a:rPr lang="zh-CN" altLang="zh-CN" dirty="0">
                <a:solidFill>
                  <a:schemeClr val="tx1">
                    <a:lumMod val="75000"/>
                    <a:lumOff val="25000"/>
                  </a:schemeClr>
                </a:solidFill>
              </a:rPr>
              <a:t>函数。</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子函数的帮助文本</a:t>
            </a:r>
          </a:p>
          <a:p>
            <a:pPr fontAlgn="auto">
              <a:spcAft>
                <a:spcPts val="0"/>
              </a:spcAft>
              <a:buFont typeface="Wingdings 3" charset="2"/>
              <a:buChar char=""/>
              <a:defRPr/>
            </a:pPr>
            <a:r>
              <a:rPr lang="zh-CN" altLang="zh-CN" dirty="0">
                <a:solidFill>
                  <a:schemeClr val="tx1">
                    <a:lumMod val="75000"/>
                    <a:lumOff val="25000"/>
                  </a:schemeClr>
                </a:solidFill>
              </a:rPr>
              <a:t>可以像为主函数写帮助文本那样为子函数写帮助文本。但是，显示子函数的帮助文本有点区别，要把</a:t>
            </a:r>
            <a:r>
              <a:rPr lang="en-US" altLang="zh-CN" dirty="0">
                <a:solidFill>
                  <a:schemeClr val="tx1">
                    <a:lumMod val="75000"/>
                    <a:lumOff val="25000"/>
                  </a:schemeClr>
                </a:solidFill>
              </a:rPr>
              <a:t>M</a:t>
            </a:r>
            <a:r>
              <a:rPr lang="zh-CN" altLang="zh-CN" dirty="0">
                <a:solidFill>
                  <a:schemeClr val="tx1">
                    <a:lumMod val="75000"/>
                    <a:lumOff val="25000"/>
                  </a:schemeClr>
                </a:solidFill>
              </a:rPr>
              <a:t>文件名加在子函数名前面。如子函数名为</a:t>
            </a:r>
            <a:r>
              <a:rPr lang="en-US" altLang="zh-CN" dirty="0" err="1">
                <a:solidFill>
                  <a:schemeClr val="tx1">
                    <a:lumMod val="75000"/>
                    <a:lumOff val="25000"/>
                  </a:schemeClr>
                </a:solidFill>
              </a:rPr>
              <a:t>mysubfun</a:t>
            </a:r>
            <a:r>
              <a:rPr lang="zh-CN" altLang="zh-CN" dirty="0">
                <a:solidFill>
                  <a:schemeClr val="tx1">
                    <a:lumMod val="75000"/>
                    <a:lumOff val="25000"/>
                  </a:schemeClr>
                </a:solidFill>
              </a:rPr>
              <a:t>，放在</a:t>
            </a:r>
            <a:r>
              <a:rPr lang="en-US" altLang="zh-CN" dirty="0" err="1">
                <a:solidFill>
                  <a:schemeClr val="tx1">
                    <a:lumMod val="75000"/>
                    <a:lumOff val="25000"/>
                  </a:schemeClr>
                </a:solidFill>
              </a:rPr>
              <a:t>myfun.m</a:t>
            </a:r>
            <a:r>
              <a:rPr lang="zh-CN" altLang="zh-CN" dirty="0">
                <a:solidFill>
                  <a:schemeClr val="tx1">
                    <a:lumMod val="75000"/>
                    <a:lumOff val="25000"/>
                  </a:schemeClr>
                </a:solidFill>
              </a:rPr>
              <a:t>文件上。要在命令行得到它的帮助信息，需输人命令</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help </a:t>
            </a:r>
            <a:r>
              <a:rPr lang="en-US" altLang="zh-CN" dirty="0" err="1">
                <a:solidFill>
                  <a:schemeClr val="tx1">
                    <a:lumMod val="75000"/>
                    <a:lumOff val="25000"/>
                  </a:schemeClr>
                </a:solidFill>
              </a:rPr>
              <a:t>myfun</a:t>
            </a:r>
            <a:r>
              <a:rPr lang="en-US" altLang="zh-CN" dirty="0">
                <a:solidFill>
                  <a:schemeClr val="tx1">
                    <a:lumMod val="75000"/>
                    <a:lumOff val="25000"/>
                  </a:schemeClr>
                </a:solidFill>
              </a:rPr>
              <a:t>&gt;</a:t>
            </a:r>
            <a:r>
              <a:rPr lang="en-US" altLang="zh-CN" dirty="0" err="1">
                <a:solidFill>
                  <a:schemeClr val="tx1">
                    <a:lumMod val="75000"/>
                    <a:lumOff val="25000"/>
                  </a:schemeClr>
                </a:solidFill>
              </a:rPr>
              <a:t>mysubfun</a:t>
            </a:r>
            <a:r>
              <a:rPr lang="en-US" altLang="zh-CN" dirty="0">
                <a:solidFill>
                  <a:schemeClr val="tx1">
                    <a:lumMod val="75000"/>
                    <a:lumOff val="25000"/>
                  </a:schemeClr>
                </a:solidFill>
              </a:rPr>
              <a:t>(</a:t>
            </a:r>
            <a:r>
              <a:rPr lang="zh-CN" altLang="zh-CN" dirty="0">
                <a:solidFill>
                  <a:schemeClr val="tx1">
                    <a:lumMod val="75000"/>
                    <a:lumOff val="25000"/>
                  </a:schemeClr>
                </a:solidFill>
              </a:rPr>
              <a:t>“</a:t>
            </a:r>
            <a:r>
              <a:rPr lang="en-US" altLang="zh-CN" dirty="0">
                <a:solidFill>
                  <a:schemeClr val="tx1">
                    <a:lumMod val="75000"/>
                    <a:lumOff val="25000"/>
                  </a:schemeClr>
                </a:solidFill>
              </a:rPr>
              <a:t>&gt;</a:t>
            </a:r>
            <a:r>
              <a:rPr lang="zh-CN" altLang="zh-CN" dirty="0">
                <a:solidFill>
                  <a:schemeClr val="tx1">
                    <a:lumMod val="75000"/>
                    <a:lumOff val="25000"/>
                  </a:schemeClr>
                </a:solidFill>
              </a:rPr>
              <a:t>”之前之后不能有空格</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a:lstStyle/>
          <a:p>
            <a:r>
              <a:rPr lang="en-US" altLang="zh-CN" b="1" smtClean="0"/>
              <a:t>5.5.3</a:t>
            </a:r>
            <a:r>
              <a:rPr lang="zh-CN" altLang="zh-CN" b="1" smtClean="0"/>
              <a:t>私有函数</a:t>
            </a:r>
            <a:br>
              <a:rPr lang="zh-CN" altLang="zh-CN" b="1" smtClean="0"/>
            </a:br>
            <a:endParaRPr lang="zh-CN" altLang="en-US" smtClean="0"/>
          </a:p>
        </p:txBody>
      </p:sp>
      <p:sp>
        <p:nvSpPr>
          <p:cNvPr id="81922" name="内容占位符 2"/>
          <p:cNvSpPr>
            <a:spLocks noGrp="1"/>
          </p:cNvSpPr>
          <p:nvPr>
            <p:ph idx="1"/>
          </p:nvPr>
        </p:nvSpPr>
        <p:spPr>
          <a:xfrm>
            <a:off x="677863" y="1404938"/>
            <a:ext cx="8596312" cy="4637087"/>
          </a:xfrm>
        </p:spPr>
        <p:txBody>
          <a:bodyPr/>
          <a:lstStyle/>
          <a:p>
            <a:r>
              <a:rPr lang="zh-CN" altLang="zh-CN" smtClean="0"/>
              <a:t>私有函数实际上是另一种子函数，它是私有的，只有父</a:t>
            </a:r>
            <a:r>
              <a:rPr lang="en-US" altLang="zh-CN" smtClean="0"/>
              <a:t>M</a:t>
            </a:r>
            <a:r>
              <a:rPr lang="zh-CN" altLang="zh-CN" smtClean="0"/>
              <a:t>文件函数能调用它。私有函数的存储需要在当前目录下建一个子目录，子目录名字必须为</a:t>
            </a:r>
            <a:r>
              <a:rPr lang="en-US" altLang="zh-CN" smtClean="0"/>
              <a:t>private</a:t>
            </a:r>
            <a:r>
              <a:rPr lang="zh-CN" altLang="zh-CN" smtClean="0"/>
              <a:t>。存放于</a:t>
            </a:r>
            <a:r>
              <a:rPr lang="en-US" altLang="zh-CN" smtClean="0"/>
              <a:t>private</a:t>
            </a:r>
            <a:r>
              <a:rPr lang="zh-CN" altLang="zh-CN" smtClean="0"/>
              <a:t>文件夹内的函数即为私有函数，它的上层目录称为父目录，只有父目录中的</a:t>
            </a:r>
            <a:r>
              <a:rPr lang="en-US" altLang="zh-CN" smtClean="0"/>
              <a:t>M</a:t>
            </a:r>
            <a:r>
              <a:rPr lang="zh-CN" altLang="zh-CN" smtClean="0"/>
              <a:t>文件才可以调用私有函数。</a:t>
            </a:r>
          </a:p>
          <a:p>
            <a:r>
              <a:rPr lang="zh-CN" altLang="zh-CN" smtClean="0"/>
              <a:t>私有函数对于其父目录以外的目录中的</a:t>
            </a:r>
            <a:r>
              <a:rPr lang="en-US" altLang="zh-CN" smtClean="0"/>
              <a:t>M</a:t>
            </a:r>
            <a:r>
              <a:rPr lang="zh-CN" altLang="zh-CN" smtClean="0"/>
              <a:t>文件来说是不可见的。</a:t>
            </a:r>
          </a:p>
          <a:p>
            <a:r>
              <a:rPr lang="zh-CN" altLang="zh-CN" smtClean="0"/>
              <a:t>调用私有函数的</a:t>
            </a:r>
            <a:r>
              <a:rPr lang="en-US" altLang="zh-CN" smtClean="0"/>
              <a:t>M</a:t>
            </a:r>
            <a:r>
              <a:rPr lang="zh-CN" altLang="zh-CN" smtClean="0"/>
              <a:t>文件必须在</a:t>
            </a:r>
            <a:r>
              <a:rPr lang="en-US" altLang="zh-CN" smtClean="0"/>
              <a:t>private</a:t>
            </a:r>
            <a:r>
              <a:rPr lang="zh-CN" altLang="zh-CN" smtClean="0"/>
              <a:t>子目录的直接父目录内。</a:t>
            </a:r>
          </a:p>
          <a:p>
            <a:r>
              <a:rPr lang="zh-CN" altLang="zh-CN" smtClean="0"/>
              <a:t>假如私有函数名为</a:t>
            </a:r>
            <a:r>
              <a:rPr lang="en-US" altLang="zh-CN" smtClean="0"/>
              <a:t>myprivfun</a:t>
            </a:r>
            <a:r>
              <a:rPr lang="zh-CN" altLang="zh-CN" smtClean="0"/>
              <a:t>为了得到私有函数的帮助信息，需输人命令</a:t>
            </a:r>
            <a:r>
              <a:rPr lang="en-US" altLang="zh-CN" smtClean="0"/>
              <a:t>:</a:t>
            </a:r>
            <a:endParaRPr lang="zh-CN" altLang="zh-CN" smtClean="0"/>
          </a:p>
          <a:p>
            <a:r>
              <a:rPr lang="zh-CN" altLang="zh-CN" smtClean="0"/>
              <a:t>help private/myprivfun</a:t>
            </a:r>
          </a:p>
          <a:p>
            <a:r>
              <a:rPr lang="zh-CN" altLang="zh-CN" smtClean="0"/>
              <a:t>私有函数只能被其父文件夹中的函数调用</a:t>
            </a:r>
            <a:r>
              <a:rPr lang="en-US" altLang="zh-CN" smtClean="0"/>
              <a:t>.</a:t>
            </a:r>
            <a:r>
              <a:rPr lang="zh-CN" altLang="zh-CN" smtClean="0"/>
              <a:t>因此，用户可以开发自己的函数库，函数名称可以与系统标准</a:t>
            </a:r>
            <a:r>
              <a:rPr lang="en-US" altLang="zh-CN" smtClean="0"/>
              <a:t>M</a:t>
            </a:r>
            <a:r>
              <a:rPr lang="zh-CN" altLang="zh-CN" smtClean="0"/>
              <a:t>函数库名称相同，而不必担心在函数调用时发生冲突，因为</a:t>
            </a:r>
            <a:r>
              <a:rPr lang="en-US" altLang="zh-CN" smtClean="0"/>
              <a:t>MATLAB</a:t>
            </a:r>
            <a:r>
              <a:rPr lang="zh-CN" altLang="zh-CN" smtClean="0"/>
              <a:t>首先查找私有函数，然后再查找标准函数。</a:t>
            </a:r>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a:lstStyle/>
          <a:p>
            <a:r>
              <a:rPr lang="en-US" altLang="zh-CN" b="1" smtClean="0"/>
              <a:t>5.5.4</a:t>
            </a:r>
            <a:r>
              <a:rPr lang="zh-CN" altLang="zh-CN" b="1" smtClean="0"/>
              <a:t>嵌套函数</a:t>
            </a:r>
            <a:br>
              <a:rPr lang="zh-CN" altLang="zh-CN" b="1" smtClean="0"/>
            </a:br>
            <a:endParaRPr lang="zh-CN" altLang="en-US" smtClean="0"/>
          </a:p>
        </p:txBody>
      </p:sp>
      <p:sp>
        <p:nvSpPr>
          <p:cNvPr id="82946" name="内容占位符 2"/>
          <p:cNvSpPr>
            <a:spLocks noGrp="1"/>
          </p:cNvSpPr>
          <p:nvPr>
            <p:ph idx="1"/>
          </p:nvPr>
        </p:nvSpPr>
        <p:spPr>
          <a:xfrm>
            <a:off x="677863" y="1338263"/>
            <a:ext cx="8596312" cy="4703762"/>
          </a:xfrm>
        </p:spPr>
        <p:txBody>
          <a:bodyPr/>
          <a:lstStyle/>
          <a:p>
            <a:r>
              <a:rPr lang="zh-CN" altLang="zh-CN" smtClean="0"/>
              <a:t>所谓嵌套函数，是指在某函数中定义的函数。</a:t>
            </a:r>
          </a:p>
          <a:p>
            <a:r>
              <a:rPr lang="en-US" altLang="zh-CN" smtClean="0"/>
              <a:t>1.</a:t>
            </a:r>
            <a:r>
              <a:rPr lang="zh-CN" altLang="zh-CN" smtClean="0"/>
              <a:t>写嵌套函数</a:t>
            </a:r>
          </a:p>
          <a:p>
            <a:r>
              <a:rPr lang="en-US" altLang="zh-CN" smtClean="0"/>
              <a:t>MATLAB</a:t>
            </a:r>
            <a:r>
              <a:rPr lang="zh-CN" altLang="zh-CN" smtClean="0"/>
              <a:t>允许在函数</a:t>
            </a:r>
            <a:r>
              <a:rPr lang="en-US" altLang="zh-CN" smtClean="0"/>
              <a:t>M</a:t>
            </a:r>
            <a:r>
              <a:rPr lang="zh-CN" altLang="zh-CN" smtClean="0"/>
              <a:t>文件的函数体中，定义一个或多个嵌套函数。像任何</a:t>
            </a:r>
            <a:r>
              <a:rPr lang="en-US" altLang="zh-CN" smtClean="0"/>
              <a:t>M</a:t>
            </a:r>
            <a:r>
              <a:rPr lang="zh-CN" altLang="zh-CN" smtClean="0"/>
              <a:t>文件函数一样，被嵌套的函数能包包含间任何构成</a:t>
            </a:r>
            <a:r>
              <a:rPr lang="en-US" altLang="zh-CN" smtClean="0"/>
              <a:t>M</a:t>
            </a:r>
            <a:r>
              <a:rPr lang="zh-CN" altLang="zh-CN" smtClean="0"/>
              <a:t>文件的成分。</a:t>
            </a:r>
          </a:p>
          <a:p>
            <a:r>
              <a:rPr lang="en-US" altLang="zh-CN" smtClean="0"/>
              <a:t>MATLAB</a:t>
            </a:r>
            <a:r>
              <a:rPr lang="zh-CN" altLang="zh-CN" smtClean="0"/>
              <a:t>函数文件一般不需要使用</a:t>
            </a:r>
            <a:r>
              <a:rPr lang="en-US" altLang="zh-CN" smtClean="0"/>
              <a:t>end</a:t>
            </a:r>
            <a:r>
              <a:rPr lang="zh-CN" altLang="zh-CN" smtClean="0"/>
              <a:t>语句来表征函数体已经结束。但是嵌套函数，无论是嵌套的还是被嵌套的，都需要以</a:t>
            </a:r>
            <a:r>
              <a:rPr lang="en-US" altLang="zh-CN" smtClean="0"/>
              <a:t>end</a:t>
            </a:r>
            <a:r>
              <a:rPr lang="zh-CN" altLang="zh-CN" smtClean="0"/>
              <a:t>语句结束。而且在一个</a:t>
            </a:r>
            <a:r>
              <a:rPr lang="en-US" altLang="zh-CN" smtClean="0"/>
              <a:t>M</a:t>
            </a:r>
            <a:r>
              <a:rPr lang="zh-CN" altLang="zh-CN" smtClean="0"/>
              <a:t>文件内，只要定义了嵌套函数，其他非嵌套函数也要以</a:t>
            </a:r>
            <a:r>
              <a:rPr lang="en-US" altLang="zh-CN" smtClean="0"/>
              <a:t>end</a:t>
            </a:r>
            <a:r>
              <a:rPr lang="zh-CN" altLang="zh-CN" smtClean="0"/>
              <a:t>语句结束</a:t>
            </a:r>
          </a:p>
          <a:p>
            <a:r>
              <a:rPr lang="en-US" altLang="zh-CN" smtClean="0"/>
              <a:t>2.</a:t>
            </a:r>
            <a:r>
              <a:rPr lang="zh-CN" altLang="zh-CN" smtClean="0"/>
              <a:t>嵌套函数的调用</a:t>
            </a:r>
          </a:p>
          <a:p>
            <a:r>
              <a:rPr lang="zh-CN" altLang="zh-CN" smtClean="0"/>
              <a:t>一个嵌套函数可以被下列函数调用</a:t>
            </a:r>
            <a:r>
              <a:rPr lang="en-US" altLang="zh-CN" smtClean="0"/>
              <a:t>:</a:t>
            </a:r>
            <a:endParaRPr lang="zh-CN" altLang="zh-CN" smtClean="0"/>
          </a:p>
          <a:p>
            <a:r>
              <a:rPr lang="zh-CN" altLang="zh-CN" smtClean="0"/>
              <a:t>该嵌套函数的直接上一层函数</a:t>
            </a:r>
            <a:r>
              <a:rPr lang="en-US" altLang="zh-CN" smtClean="0"/>
              <a:t>;</a:t>
            </a:r>
            <a:endParaRPr lang="zh-CN" altLang="zh-CN" smtClean="0"/>
          </a:p>
          <a:p>
            <a:r>
              <a:rPr lang="zh-CN" altLang="zh-CN" smtClean="0"/>
              <a:t>同一母函数下的同级嵌套函数</a:t>
            </a:r>
            <a:r>
              <a:rPr lang="en-US" altLang="zh-CN" smtClean="0"/>
              <a:t>;</a:t>
            </a:r>
            <a:endParaRPr lang="zh-CN" altLang="zh-CN" smtClean="0"/>
          </a:p>
          <a:p>
            <a:r>
              <a:rPr lang="zh-CN" altLang="zh-CN" smtClean="0"/>
              <a:t>被任一低级别的函数调用。</a:t>
            </a:r>
          </a:p>
          <a:p>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内容占位符 2"/>
          <p:cNvSpPr>
            <a:spLocks noGrp="1"/>
          </p:cNvSpPr>
          <p:nvPr>
            <p:ph idx="1"/>
          </p:nvPr>
        </p:nvSpPr>
        <p:spPr>
          <a:xfrm>
            <a:off x="677863" y="668338"/>
            <a:ext cx="8596312" cy="5373687"/>
          </a:xfrm>
        </p:spPr>
        <p:txBody>
          <a:bodyPr/>
          <a:lstStyle/>
          <a:p>
            <a:r>
              <a:rPr lang="en-US" altLang="zh-CN" smtClean="0"/>
              <a:t>3.</a:t>
            </a:r>
            <a:r>
              <a:rPr lang="zh-CN" altLang="zh-CN" smtClean="0"/>
              <a:t>嵌套函数中变量的使用范围</a:t>
            </a:r>
          </a:p>
          <a:p>
            <a:r>
              <a:rPr lang="zh-CN" altLang="zh-CN" smtClean="0"/>
              <a:t>通常在函数之间，局部变量是不能共享的。子函数不能与主函数或其他子函数共享变量，因此为每个函数都有自己的工作空间</a:t>
            </a:r>
            <a:r>
              <a:rPr lang="en-US" altLang="zh-CN" smtClean="0"/>
              <a:t> (workspace)</a:t>
            </a:r>
            <a:r>
              <a:rPr lang="zh-CN" altLang="zh-CN" smtClean="0"/>
              <a:t>，用于存放自己的变量。嵌套函数也都有自己的工作空间。但是因为它们是嵌套关系，所以有些情况下可以共享变量。</a:t>
            </a:r>
          </a:p>
          <a:p>
            <a:endParaRPr lang="zh-CN" alt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a:lstStyle/>
          <a:p>
            <a:r>
              <a:rPr lang="en-US" altLang="zh-CN" b="1" smtClean="0"/>
              <a:t>5.5.5</a:t>
            </a:r>
            <a:r>
              <a:rPr lang="zh-CN" altLang="zh-CN" b="1" smtClean="0"/>
              <a:t>重载函数</a:t>
            </a:r>
            <a:br>
              <a:rPr lang="zh-CN" altLang="zh-CN" b="1" smtClean="0"/>
            </a:br>
            <a:endParaRPr lang="zh-CN" altLang="en-US" smtClean="0"/>
          </a:p>
        </p:txBody>
      </p:sp>
      <p:sp>
        <p:nvSpPr>
          <p:cNvPr id="84994" name="内容占位符 2"/>
          <p:cNvSpPr>
            <a:spLocks noGrp="1"/>
          </p:cNvSpPr>
          <p:nvPr>
            <p:ph idx="1"/>
          </p:nvPr>
        </p:nvSpPr>
        <p:spPr>
          <a:xfrm>
            <a:off x="677863" y="1433513"/>
            <a:ext cx="8596312" cy="4608512"/>
          </a:xfrm>
        </p:spPr>
        <p:txBody>
          <a:bodyPr/>
          <a:lstStyle/>
          <a:p>
            <a:r>
              <a:rPr lang="zh-CN" altLang="zh-CN" smtClean="0"/>
              <a:t>重载函数是已经存在的函数的另外的版木。假设有一个函数是为某种特定的数据类型设计的，当要使用另外类型的数据时，就要重写此函数，使它能处理新的数据类型，但它的名字与原函数名相同。至于调用函数的哪个版本，则取决于数据类型和参数的个数。</a:t>
            </a:r>
          </a:p>
          <a:p>
            <a:r>
              <a:rPr lang="zh-CN" altLang="zh-CN" smtClean="0"/>
              <a:t>每个重载的</a:t>
            </a:r>
            <a:r>
              <a:rPr lang="en-US" altLang="zh-CN" smtClean="0"/>
              <a:t>MATLAB</a:t>
            </a:r>
            <a:r>
              <a:rPr lang="zh-CN" altLang="zh-CN" smtClean="0"/>
              <a:t>函数，都有一个</a:t>
            </a:r>
            <a:r>
              <a:rPr lang="en-US" altLang="zh-CN" smtClean="0"/>
              <a:t>M</a:t>
            </a:r>
            <a:r>
              <a:rPr lang="zh-CN" altLang="zh-CN" smtClean="0"/>
              <a:t>文件放在</a:t>
            </a:r>
            <a:r>
              <a:rPr lang="en-US" altLang="zh-CN" smtClean="0"/>
              <a:t>MATLAB</a:t>
            </a:r>
            <a:r>
              <a:rPr lang="zh-CN" altLang="zh-CN" smtClean="0"/>
              <a:t>目录中。同一种数据类型的不同的重载函数</a:t>
            </a:r>
            <a:r>
              <a:rPr lang="en-US" altLang="zh-CN" smtClean="0"/>
              <a:t>M</a:t>
            </a:r>
            <a:r>
              <a:rPr lang="zh-CN" altLang="zh-CN" smtClean="0"/>
              <a:t>文件放在同一个目录下。目录以这种数据类型命名，并用</a:t>
            </a:r>
            <a:r>
              <a:rPr lang="en-US" altLang="zh-CN" smtClean="0"/>
              <a:t>@</a:t>
            </a:r>
            <a:r>
              <a:rPr lang="zh-CN" altLang="zh-CN" smtClean="0"/>
              <a:t>符号开头。例如，在目录</a:t>
            </a:r>
            <a:r>
              <a:rPr lang="en-US" altLang="zh-CN" smtClean="0"/>
              <a:t>\@ double</a:t>
            </a:r>
            <a:r>
              <a:rPr lang="zh-CN" altLang="zh-CN" smtClean="0"/>
              <a:t>下的函数，在输入变量数据类型为</a:t>
            </a:r>
            <a:r>
              <a:rPr lang="en-US" altLang="zh-CN" smtClean="0"/>
              <a:t>double</a:t>
            </a:r>
            <a:r>
              <a:rPr lang="zh-CN" altLang="zh-CN" smtClean="0"/>
              <a:t>时才可以被调用</a:t>
            </a:r>
            <a:r>
              <a:rPr lang="en-US" altLang="zh-CN" smtClean="0"/>
              <a:t>;</a:t>
            </a:r>
            <a:r>
              <a:rPr lang="zh-CN" altLang="zh-CN" smtClean="0"/>
              <a:t>而在目录</a:t>
            </a:r>
            <a:r>
              <a:rPr lang="en-US" altLang="zh-CN" smtClean="0"/>
              <a:t>\@int32</a:t>
            </a:r>
            <a:r>
              <a:rPr lang="zh-CN" altLang="zh-CN" smtClean="0"/>
              <a:t>下的函数，则在输入变量数据类型为</a:t>
            </a:r>
            <a:r>
              <a:rPr lang="en-US" altLang="zh-CN" smtClean="0"/>
              <a:t>int32</a:t>
            </a:r>
            <a:r>
              <a:rPr lang="zh-CN" altLang="zh-CN" smtClean="0"/>
              <a:t>时才可以被调用。</a:t>
            </a:r>
          </a:p>
          <a:p>
            <a:endParaRPr lang="zh-CN" alt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lstStyle/>
          <a:p>
            <a:r>
              <a:rPr lang="en-US" altLang="zh-CN" b="1" smtClean="0"/>
              <a:t>5.6 P</a:t>
            </a:r>
            <a:r>
              <a:rPr lang="zh-CN" altLang="zh-CN" b="1" smtClean="0"/>
              <a:t>码文件和变量使用范围</a:t>
            </a:r>
            <a:br>
              <a:rPr lang="zh-CN" altLang="zh-CN" b="1" smtClean="0"/>
            </a:br>
            <a:endParaRPr lang="zh-CN" altLang="en-US" smtClean="0"/>
          </a:p>
        </p:txBody>
      </p:sp>
      <p:sp>
        <p:nvSpPr>
          <p:cNvPr id="86018" name="内容占位符 2"/>
          <p:cNvSpPr>
            <a:spLocks noGrp="1"/>
          </p:cNvSpPr>
          <p:nvPr>
            <p:ph idx="1"/>
          </p:nvPr>
        </p:nvSpPr>
        <p:spPr/>
        <p:txBody>
          <a:bodyPr/>
          <a:lstStyle/>
          <a:p>
            <a:r>
              <a:rPr lang="zh-CN" altLang="zh-CN" smtClean="0"/>
              <a:t>下面补充介绍两个重要的概念，一个是</a:t>
            </a:r>
            <a:r>
              <a:rPr lang="en-US" altLang="zh-CN" smtClean="0"/>
              <a:t>P</a:t>
            </a:r>
            <a:r>
              <a:rPr lang="zh-CN" altLang="zh-CN" smtClean="0"/>
              <a:t>码文件，一个是变量的使用范围。</a:t>
            </a:r>
          </a:p>
          <a:p>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p:txBody>
          <a:bodyPr/>
          <a:lstStyle/>
          <a:p>
            <a:r>
              <a:rPr lang="en-US" altLang="zh-CN" b="1" smtClean="0"/>
              <a:t>5.6.1 P</a:t>
            </a:r>
            <a:r>
              <a:rPr lang="zh-CN" altLang="zh-CN" b="1" smtClean="0"/>
              <a:t>码文件</a:t>
            </a:r>
            <a:br>
              <a:rPr lang="zh-CN" altLang="zh-CN" b="1" smtClean="0"/>
            </a:br>
            <a:endParaRPr lang="zh-CN" altLang="en-US" smtClean="0"/>
          </a:p>
        </p:txBody>
      </p:sp>
      <p:sp>
        <p:nvSpPr>
          <p:cNvPr id="87042" name="内容占位符 2"/>
          <p:cNvSpPr>
            <a:spLocks noGrp="1"/>
          </p:cNvSpPr>
          <p:nvPr>
            <p:ph idx="1"/>
          </p:nvPr>
        </p:nvSpPr>
        <p:spPr>
          <a:xfrm>
            <a:off x="677863" y="1228725"/>
            <a:ext cx="8596312" cy="5362575"/>
          </a:xfrm>
        </p:spPr>
        <p:txBody>
          <a:bodyPr/>
          <a:lstStyle/>
          <a:p>
            <a:r>
              <a:rPr lang="en-US" altLang="zh-CN" smtClean="0"/>
              <a:t>1. </a:t>
            </a:r>
            <a:r>
              <a:rPr lang="zh-CN" altLang="zh-CN" smtClean="0"/>
              <a:t>语法分析过程和伪代码</a:t>
            </a:r>
          </a:p>
          <a:p>
            <a:r>
              <a:rPr lang="zh-CN" altLang="zh-CN" smtClean="0"/>
              <a:t>一个</a:t>
            </a:r>
            <a:r>
              <a:rPr lang="en-US" altLang="zh-CN" smtClean="0"/>
              <a:t>M</a:t>
            </a:r>
            <a:r>
              <a:rPr lang="zh-CN" altLang="zh-CN" smtClean="0"/>
              <a:t>文件首次被调用</a:t>
            </a:r>
            <a:r>
              <a:rPr lang="en-US" altLang="zh-CN" smtClean="0"/>
              <a:t>(</a:t>
            </a:r>
            <a:r>
              <a:rPr lang="zh-CN" altLang="zh-CN" smtClean="0"/>
              <a:t>运行文件名，或被</a:t>
            </a:r>
            <a:r>
              <a:rPr lang="en-US" altLang="zh-CN" smtClean="0"/>
              <a:t>M</a:t>
            </a:r>
            <a:r>
              <a:rPr lang="zh-CN" altLang="zh-CN" smtClean="0"/>
              <a:t>文本编辑器打开</a:t>
            </a:r>
            <a:r>
              <a:rPr lang="en-US" altLang="zh-CN" smtClean="0"/>
              <a:t>)</a:t>
            </a:r>
            <a:r>
              <a:rPr lang="zh-CN" altLang="zh-CN" smtClean="0"/>
              <a:t>时，</a:t>
            </a:r>
            <a:r>
              <a:rPr lang="en-US" altLang="zh-CN" smtClean="0"/>
              <a:t>matlab</a:t>
            </a:r>
            <a:r>
              <a:rPr lang="zh-CN" altLang="zh-CN" smtClean="0"/>
              <a:t>将首先对该</a:t>
            </a:r>
            <a:r>
              <a:rPr lang="en-US" altLang="zh-CN" smtClean="0"/>
              <a:t>M</a:t>
            </a:r>
            <a:r>
              <a:rPr lang="zh-CN" altLang="zh-CN" smtClean="0"/>
              <a:t>文件进行语法分析</a:t>
            </a:r>
            <a:r>
              <a:rPr lang="en-US" altLang="zh-CN" smtClean="0"/>
              <a:t>(Parse)</a:t>
            </a:r>
            <a:r>
              <a:rPr lang="zh-CN" altLang="zh-CN" smtClean="0"/>
              <a:t>，并把生成的相应内部伪代码</a:t>
            </a:r>
            <a:r>
              <a:rPr lang="en-US" altLang="zh-CN" smtClean="0"/>
              <a:t>(Psedecode</a:t>
            </a:r>
            <a:r>
              <a:rPr lang="zh-CN" altLang="zh-CN" smtClean="0"/>
              <a:t>，简称</a:t>
            </a:r>
            <a:r>
              <a:rPr lang="en-US" altLang="zh-CN" smtClean="0"/>
              <a:t>P</a:t>
            </a:r>
            <a:r>
              <a:rPr lang="zh-CN" altLang="zh-CN" smtClean="0"/>
              <a:t>码</a:t>
            </a:r>
            <a:r>
              <a:rPr lang="en-US" altLang="zh-CN" smtClean="0"/>
              <a:t>)</a:t>
            </a:r>
            <a:r>
              <a:rPr lang="zh-CN" altLang="zh-CN" smtClean="0"/>
              <a:t>文件存放在内存中。此后，当再次调用该</a:t>
            </a:r>
            <a:r>
              <a:rPr lang="en-US" altLang="zh-CN" smtClean="0"/>
              <a:t>M</a:t>
            </a:r>
            <a:r>
              <a:rPr lang="zh-CN" altLang="zh-CN" smtClean="0"/>
              <a:t>文件时，将直接调用该文件在内存中的</a:t>
            </a:r>
            <a:r>
              <a:rPr lang="en-US" altLang="zh-CN" smtClean="0"/>
              <a:t>P</a:t>
            </a:r>
            <a:r>
              <a:rPr lang="zh-CN" altLang="zh-CN" smtClean="0"/>
              <a:t>码文件，而不会对原码文件重复进行语法分析。值得注意的是：</a:t>
            </a:r>
            <a:r>
              <a:rPr lang="en-US" altLang="zh-CN" smtClean="0"/>
              <a:t>matlab</a:t>
            </a:r>
            <a:r>
              <a:rPr lang="zh-CN" altLang="zh-CN" smtClean="0"/>
              <a:t>的分析器</a:t>
            </a:r>
            <a:r>
              <a:rPr lang="en-US" altLang="zh-CN" smtClean="0"/>
              <a:t>(Parse)</a:t>
            </a:r>
            <a:r>
              <a:rPr lang="zh-CN" altLang="zh-CN" smtClean="0"/>
              <a:t>总是把</a:t>
            </a:r>
            <a:r>
              <a:rPr lang="en-US" altLang="zh-CN" smtClean="0"/>
              <a:t>M</a:t>
            </a:r>
            <a:r>
              <a:rPr lang="zh-CN" altLang="zh-CN" smtClean="0"/>
              <a:t>文件连同被它调用的所有函数</a:t>
            </a:r>
            <a:r>
              <a:rPr lang="en-US" altLang="zh-CN" smtClean="0"/>
              <a:t>M</a:t>
            </a:r>
            <a:r>
              <a:rPr lang="zh-CN" altLang="zh-CN" smtClean="0"/>
              <a:t>文件一起变换成</a:t>
            </a:r>
            <a:r>
              <a:rPr lang="en-US" altLang="zh-CN" smtClean="0"/>
              <a:t>P</a:t>
            </a:r>
            <a:r>
              <a:rPr lang="zh-CN" altLang="zh-CN" smtClean="0"/>
              <a:t>码文件的。</a:t>
            </a:r>
          </a:p>
          <a:p>
            <a:r>
              <a:rPr lang="en-US" altLang="zh-CN" smtClean="0"/>
              <a:t>P</a:t>
            </a:r>
            <a:r>
              <a:rPr lang="zh-CN" altLang="zh-CN" smtClean="0"/>
              <a:t>码文件有与原码文件相同的文件名，但其扩展名是“</a:t>
            </a:r>
            <a:r>
              <a:rPr lang="en-US" altLang="zh-CN" smtClean="0"/>
              <a:t>.p</a:t>
            </a:r>
            <a:r>
              <a:rPr lang="zh-CN" altLang="zh-CN" smtClean="0"/>
              <a:t>”。本质上说，</a:t>
            </a:r>
            <a:r>
              <a:rPr lang="en-US" altLang="zh-CN" smtClean="0"/>
              <a:t>P</a:t>
            </a:r>
            <a:r>
              <a:rPr lang="zh-CN" altLang="zh-CN" smtClean="0"/>
              <a:t>码文件运行速度高于原码文件。</a:t>
            </a:r>
          </a:p>
          <a:p>
            <a:r>
              <a:rPr lang="zh-CN" altLang="zh-CN" smtClean="0"/>
              <a:t>在</a:t>
            </a:r>
            <a:r>
              <a:rPr lang="en-US" altLang="zh-CN" smtClean="0"/>
              <a:t>matlab</a:t>
            </a:r>
            <a:r>
              <a:rPr lang="zh-CN" altLang="zh-CN" smtClean="0"/>
              <a:t>中，假如存在同名的</a:t>
            </a:r>
            <a:r>
              <a:rPr lang="en-US" altLang="zh-CN" smtClean="0"/>
              <a:t>P</a:t>
            </a:r>
            <a:r>
              <a:rPr lang="zh-CN" altLang="zh-CN" smtClean="0"/>
              <a:t>码和原码文件，那么当该文件名被调用时，被执行的肯定是</a:t>
            </a:r>
            <a:r>
              <a:rPr lang="en-US" altLang="zh-CN" smtClean="0"/>
              <a:t>P</a:t>
            </a:r>
            <a:r>
              <a:rPr lang="zh-CN" altLang="zh-CN" smtClean="0"/>
              <a:t>码文件。</a:t>
            </a:r>
          </a:p>
          <a:p>
            <a:r>
              <a:rPr lang="en-US" altLang="zh-CN" smtClean="0"/>
              <a:t>2. P</a:t>
            </a:r>
            <a:r>
              <a:rPr lang="zh-CN" altLang="zh-CN" smtClean="0"/>
              <a:t>码文件的预生成</a:t>
            </a:r>
          </a:p>
          <a:p>
            <a:r>
              <a:rPr lang="en-US" altLang="zh-CN" smtClean="0"/>
              <a:t>P</a:t>
            </a:r>
            <a:r>
              <a:rPr lang="zh-CN" altLang="zh-CN" smtClean="0"/>
              <a:t>码文件不是仅当</a:t>
            </a:r>
            <a:r>
              <a:rPr lang="en-US" altLang="zh-CN" smtClean="0"/>
              <a:t>M</a:t>
            </a:r>
            <a:r>
              <a:rPr lang="zh-CN" altLang="zh-CN" smtClean="0"/>
              <a:t>文件被调用时才可产生。</a:t>
            </a:r>
            <a:r>
              <a:rPr lang="en-US" altLang="zh-CN" smtClean="0"/>
              <a:t>P</a:t>
            </a:r>
            <a:r>
              <a:rPr lang="zh-CN" altLang="zh-CN" smtClean="0"/>
              <a:t>码文件也可被预先生成。具体如下：</a:t>
            </a:r>
          </a:p>
          <a:p>
            <a:r>
              <a:rPr lang="en-US" altLang="zh-CN" smtClean="0"/>
              <a:t>pcode FunName                </a:t>
            </a:r>
            <a:r>
              <a:rPr lang="zh-CN" altLang="zh-CN" smtClean="0"/>
              <a:t>在当前目录上生成</a:t>
            </a:r>
            <a:r>
              <a:rPr lang="en-US" altLang="zh-CN" smtClean="0"/>
              <a:t>FunName.p</a:t>
            </a:r>
            <a:endParaRPr lang="zh-CN" altLang="zh-CN" smtClean="0"/>
          </a:p>
          <a:p>
            <a:r>
              <a:rPr lang="en-US" altLang="zh-CN" smtClean="0"/>
              <a:t>pcode FunName –inplace         </a:t>
            </a:r>
            <a:r>
              <a:rPr lang="zh-CN" altLang="zh-CN" smtClean="0"/>
              <a:t>在</a:t>
            </a:r>
            <a:r>
              <a:rPr lang="en-US" altLang="zh-CN" smtClean="0"/>
              <a:t>FunName.m</a:t>
            </a:r>
            <a:r>
              <a:rPr lang="zh-CN" altLang="zh-CN" smtClean="0"/>
              <a:t>所在目录上生成</a:t>
            </a:r>
            <a:r>
              <a:rPr lang="en-US" altLang="zh-CN" smtClean="0"/>
              <a:t>FunName.p</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a:xfrm>
            <a:off x="677863" y="695325"/>
            <a:ext cx="8596312" cy="5346700"/>
          </a:xfrm>
        </p:spPr>
        <p:txBody>
          <a:bodyPr/>
          <a:lstStyle/>
          <a:p>
            <a:r>
              <a:rPr lang="en-US" altLang="zh-CN" smtClean="0"/>
              <a:t>3.</a:t>
            </a:r>
            <a:r>
              <a:rPr lang="zh-CN" altLang="zh-CN" smtClean="0"/>
              <a:t>内存中</a:t>
            </a:r>
            <a:r>
              <a:rPr lang="en-US" altLang="zh-CN" smtClean="0"/>
              <a:t>P</a:t>
            </a:r>
            <a:r>
              <a:rPr lang="zh-CN" altLang="zh-CN" smtClean="0"/>
              <a:t>码文件的列表和清除</a:t>
            </a:r>
          </a:p>
          <a:p>
            <a:r>
              <a:rPr lang="en-US" altLang="zh-CN" smtClean="0"/>
              <a:t>inmem                 </a:t>
            </a:r>
            <a:r>
              <a:rPr lang="zh-CN" altLang="zh-CN" smtClean="0"/>
              <a:t>罗列出内存中所有</a:t>
            </a:r>
            <a:r>
              <a:rPr lang="en-US" altLang="zh-CN" smtClean="0"/>
              <a:t>P</a:t>
            </a:r>
            <a:r>
              <a:rPr lang="zh-CN" altLang="zh-CN" smtClean="0"/>
              <a:t>码文件名</a:t>
            </a:r>
          </a:p>
          <a:p>
            <a:r>
              <a:rPr lang="en-US" altLang="zh-CN" smtClean="0"/>
              <a:t>clear FunName          </a:t>
            </a:r>
            <a:r>
              <a:rPr lang="zh-CN" altLang="zh-CN" smtClean="0"/>
              <a:t>清除内存中的</a:t>
            </a:r>
            <a:r>
              <a:rPr lang="en-US" altLang="zh-CN" smtClean="0"/>
              <a:t>FunName.pP</a:t>
            </a:r>
            <a:r>
              <a:rPr lang="zh-CN" altLang="zh-CN" smtClean="0"/>
              <a:t>码文件</a:t>
            </a:r>
          </a:p>
          <a:p>
            <a:r>
              <a:rPr lang="en-US" altLang="zh-CN" smtClean="0"/>
              <a:t>clear functions          </a:t>
            </a:r>
            <a:r>
              <a:rPr lang="zh-CN" altLang="zh-CN" smtClean="0"/>
              <a:t>清除内存中的所有</a:t>
            </a:r>
            <a:r>
              <a:rPr lang="en-US" altLang="zh-CN" smtClean="0"/>
              <a:t>P</a:t>
            </a:r>
            <a:r>
              <a:rPr lang="zh-CN" altLang="zh-CN" smtClean="0"/>
              <a:t>码文件</a:t>
            </a:r>
          </a:p>
          <a:p>
            <a:r>
              <a:rPr lang="zh-CN" altLang="zh-CN" smtClean="0"/>
              <a:t>【说明】</a:t>
            </a:r>
            <a:r>
              <a:rPr lang="en-US" altLang="zh-CN" smtClean="0"/>
              <a:t>P</a:t>
            </a:r>
            <a:r>
              <a:rPr lang="zh-CN" altLang="zh-CN" smtClean="0"/>
              <a:t>码文件较之原码文件有两大优点</a:t>
            </a:r>
            <a:r>
              <a:rPr lang="en-US" altLang="zh-CN" smtClean="0"/>
              <a:t>: </a:t>
            </a:r>
            <a:r>
              <a:rPr lang="zh-CN" altLang="zh-CN" smtClean="0"/>
              <a:t>一，运行速度快，对于规模较大的问题其效果尤为显著</a:t>
            </a:r>
            <a:r>
              <a:rPr lang="en-US" altLang="zh-CN" smtClean="0"/>
              <a:t>;</a:t>
            </a:r>
            <a:r>
              <a:rPr lang="zh-CN" altLang="zh-CN" smtClean="0"/>
              <a:t>二，由于</a:t>
            </a:r>
            <a:r>
              <a:rPr lang="en-US" altLang="zh-CN" smtClean="0"/>
              <a:t>P</a:t>
            </a:r>
            <a:r>
              <a:rPr lang="zh-CN" altLang="zh-CN" smtClean="0"/>
              <a:t>码文件是二进制文件，难于阅读，因此用户常借助其为自己的程序保密。</a:t>
            </a:r>
          </a:p>
          <a:p>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p:txBody>
          <a:bodyPr/>
          <a:lstStyle/>
          <a:p>
            <a:r>
              <a:rPr lang="en-US" altLang="zh-CN" b="1" smtClean="0"/>
              <a:t>5.6.2</a:t>
            </a:r>
            <a:r>
              <a:rPr lang="zh-CN" altLang="zh-CN" b="1" smtClean="0"/>
              <a:t>局部变量、全局变量和持存变量</a:t>
            </a:r>
            <a:br>
              <a:rPr lang="zh-CN" altLang="zh-CN" b="1" smtClean="0"/>
            </a:br>
            <a:endParaRPr lang="zh-CN" altLang="en-US" smtClean="0"/>
          </a:p>
        </p:txBody>
      </p:sp>
      <p:sp>
        <p:nvSpPr>
          <p:cNvPr id="89090" name="内容占位符 2"/>
          <p:cNvSpPr>
            <a:spLocks noGrp="1"/>
          </p:cNvSpPr>
          <p:nvPr>
            <p:ph idx="1"/>
          </p:nvPr>
        </p:nvSpPr>
        <p:spPr>
          <a:xfrm>
            <a:off x="677863" y="1446213"/>
            <a:ext cx="8596312" cy="4595812"/>
          </a:xfrm>
        </p:spPr>
        <p:txBody>
          <a:bodyPr/>
          <a:lstStyle/>
          <a:p>
            <a:r>
              <a:rPr lang="en-US" altLang="zh-CN" smtClean="0"/>
              <a:t>MATLAB</a:t>
            </a:r>
            <a:r>
              <a:rPr lang="zh-CN" altLang="zh-CN" smtClean="0"/>
              <a:t>有共三种类型的变量</a:t>
            </a:r>
            <a:r>
              <a:rPr lang="en-US" altLang="zh-CN" smtClean="0"/>
              <a:t>:</a:t>
            </a:r>
            <a:r>
              <a:rPr lang="zh-CN" altLang="zh-CN" smtClean="0"/>
              <a:t>局域、全域和持存变量。</a:t>
            </a:r>
          </a:p>
          <a:p>
            <a:r>
              <a:rPr lang="en-US" altLang="zh-CN" smtClean="0"/>
              <a:t>1. </a:t>
            </a:r>
            <a:r>
              <a:rPr lang="zh-CN" altLang="zh-CN" smtClean="0"/>
              <a:t>局域变量</a:t>
            </a:r>
          </a:p>
          <a:p>
            <a:r>
              <a:rPr lang="zh-CN" altLang="zh-CN" smtClean="0"/>
              <a:t>对</a:t>
            </a:r>
            <a:r>
              <a:rPr lang="en-US" altLang="zh-CN" smtClean="0"/>
              <a:t>M</a:t>
            </a:r>
            <a:r>
              <a:rPr lang="zh-CN" altLang="zh-CN" smtClean="0"/>
              <a:t>函数文件</a:t>
            </a:r>
            <a:r>
              <a:rPr lang="en-US" altLang="zh-CN" smtClean="0"/>
              <a:t>(</a:t>
            </a:r>
            <a:r>
              <a:rPr lang="zh-CN" altLang="zh-CN" smtClean="0"/>
              <a:t>除内嵌函数</a:t>
            </a:r>
            <a:r>
              <a:rPr lang="en-US" altLang="zh-CN" smtClean="0"/>
              <a:t>)</a:t>
            </a:r>
            <a:r>
              <a:rPr lang="zh-CN" altLang="zh-CN" smtClean="0"/>
              <a:t>而言，除该的函数的输入、输出量外，每个函数文件中所用到的变量，都是局域变量</a:t>
            </a:r>
            <a:r>
              <a:rPr lang="en-US" altLang="zh-CN" smtClean="0"/>
              <a:t>(Local Variables)</a:t>
            </a:r>
            <a:r>
              <a:rPr lang="zh-CN" altLang="zh-CN" smtClean="0"/>
              <a:t>。</a:t>
            </a:r>
          </a:p>
          <a:p>
            <a:r>
              <a:rPr lang="zh-CN" altLang="zh-CN" smtClean="0"/>
              <a:t>局域变量的作用域</a:t>
            </a:r>
            <a:r>
              <a:rPr lang="en-US" altLang="zh-CN" smtClean="0"/>
              <a:t>(Variable Scope),</a:t>
            </a:r>
            <a:r>
              <a:rPr lang="zh-CN" altLang="zh-CN" smtClean="0"/>
              <a:t>仅限于该函数本身，它存放于隶属该函数的专用内存空间。各函数的内存空间是相互独立的、互不相通的口</a:t>
            </a:r>
          </a:p>
          <a:p>
            <a:r>
              <a:rPr lang="zh-CN" altLang="zh-CN" smtClean="0"/>
              <a:t>局域变量仅生存于该函数的运行过程期间。一旦函数运行结束。该函数内存空间连同其中保存的变量就全被清空并释放。</a:t>
            </a:r>
          </a:p>
          <a:p>
            <a:r>
              <a:rPr lang="en-US" altLang="zh-CN" smtClean="0"/>
              <a:t>2. </a:t>
            </a:r>
            <a:r>
              <a:rPr lang="zh-CN" altLang="zh-CN" smtClean="0"/>
              <a:t>全域变量</a:t>
            </a:r>
          </a:p>
          <a:p>
            <a:r>
              <a:rPr lang="zh-CN" altLang="zh-CN" smtClean="0"/>
              <a:t>通过</a:t>
            </a:r>
            <a:r>
              <a:rPr lang="en-US" altLang="zh-CN" smtClean="0"/>
              <a:t>global</a:t>
            </a:r>
            <a:r>
              <a:rPr lang="zh-CN" altLang="zh-CN" smtClean="0"/>
              <a:t>指令。</a:t>
            </a:r>
            <a:r>
              <a:rPr lang="en-US" altLang="zh-CN" smtClean="0"/>
              <a:t>MATLAB</a:t>
            </a:r>
            <a:r>
              <a:rPr lang="zh-CN" altLang="zh-CN" smtClean="0"/>
              <a:t>也允许几个不同的函数空间以及基本工作空间共亨同一个变量。这种被共享的变量称为全域变量</a:t>
            </a:r>
            <a:r>
              <a:rPr lang="en-US" altLang="zh-CN" smtClean="0"/>
              <a:t>(Global Variables)</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a:xfrm>
            <a:off x="677863" y="627063"/>
            <a:ext cx="8596312" cy="5414962"/>
          </a:xfrm>
        </p:spPr>
        <p:txBody>
          <a:bodyPr/>
          <a:lstStyle/>
          <a:p>
            <a:r>
              <a:rPr lang="en-US" altLang="zh-CN" smtClean="0"/>
              <a:t>(1)</a:t>
            </a:r>
            <a:r>
              <a:rPr lang="zh-CN" altLang="zh-CN" smtClean="0"/>
              <a:t>全域变量必须专门特别申明</a:t>
            </a:r>
          </a:p>
          <a:p>
            <a:r>
              <a:rPr lang="zh-CN" altLang="zh-CN" smtClean="0"/>
              <a:t>每个希望共享全域变量</a:t>
            </a:r>
            <a:r>
              <a:rPr lang="en-US" altLang="zh-CN" smtClean="0"/>
              <a:t>(</a:t>
            </a:r>
            <a:r>
              <a:rPr lang="zh-CN" altLang="zh-CN" smtClean="0"/>
              <a:t>比如名为</a:t>
            </a:r>
            <a:r>
              <a:rPr lang="en-US" altLang="zh-CN" smtClean="0"/>
              <a:t>DELTA</a:t>
            </a:r>
            <a:r>
              <a:rPr lang="zh-CN" altLang="zh-CN" smtClean="0"/>
              <a:t>的变量</a:t>
            </a:r>
            <a:r>
              <a:rPr lang="en-US" altLang="zh-CN" smtClean="0"/>
              <a:t>)</a:t>
            </a:r>
            <a:r>
              <a:rPr lang="zh-CN" altLang="zh-CN" smtClean="0"/>
              <a:t>的函数或</a:t>
            </a:r>
            <a:r>
              <a:rPr lang="en-US" altLang="zh-CN" smtClean="0"/>
              <a:t>MATLAB</a:t>
            </a:r>
            <a:r>
              <a:rPr lang="zh-CN" altLang="zh-CN" smtClean="0"/>
              <a:t>基本工作空间必须各自用</a:t>
            </a:r>
            <a:r>
              <a:rPr lang="en-US" altLang="zh-CN" smtClean="0"/>
              <a:t>global</a:t>
            </a:r>
            <a:r>
              <a:rPr lang="zh-CN" altLang="zh-CN" smtClean="0"/>
              <a:t>指令对具体变量加以申明。没采用</a:t>
            </a:r>
            <a:r>
              <a:rPr lang="en-US" altLang="zh-CN" smtClean="0"/>
              <a:t>global</a:t>
            </a:r>
            <a:r>
              <a:rPr lang="zh-CN" altLang="zh-CN" smtClean="0"/>
              <a:t>指申明的函数或基本工作空间，将无权享用全局变量。例如，把</a:t>
            </a:r>
            <a:r>
              <a:rPr lang="en-US" altLang="zh-CN" smtClean="0"/>
              <a:t>DELTA</a:t>
            </a:r>
            <a:r>
              <a:rPr lang="zh-CN" altLang="zh-CN" smtClean="0"/>
              <a:t>申明为全域变量的格式为</a:t>
            </a:r>
            <a:r>
              <a:rPr lang="en-US" altLang="zh-CN" smtClean="0"/>
              <a:t>:global DELTA</a:t>
            </a:r>
            <a:endParaRPr lang="zh-CN" altLang="zh-CN" smtClean="0"/>
          </a:p>
          <a:p>
            <a:r>
              <a:rPr lang="zh-CN" altLang="zh-CN" smtClean="0"/>
              <a:t>对具体变量的“全域化”申明，必须在每个函数的其他指令运行前进行。</a:t>
            </a:r>
          </a:p>
          <a:p>
            <a:r>
              <a:rPr lang="en-US" altLang="zh-CN" smtClean="0"/>
              <a:t>(2)</a:t>
            </a:r>
            <a:r>
              <a:rPr lang="zh-CN" altLang="zh-CN" smtClean="0"/>
              <a:t>全域变量将影响与之关联的所有内存空间</a:t>
            </a:r>
          </a:p>
          <a:p>
            <a:r>
              <a:rPr lang="zh-CN" altLang="zh-CN" smtClean="0"/>
              <a:t>如果某个函数的运作使全域变量的内容发生了变化，那么其他函数空间以及基本工作空间中的同名变量也就随之变化。</a:t>
            </a:r>
          </a:p>
          <a:p>
            <a:r>
              <a:rPr lang="zh-CN" altLang="zh-CN" smtClean="0"/>
              <a:t>全域变量是否存在不受与它关联的函数运行与否的影响。只有当该全域变量关联的全部函数被清除，并同时把该全域变量从基本内存空间删除的情况下，全域变量才消失。</a:t>
            </a:r>
            <a:r>
              <a:rPr lang="en-US" altLang="zh-CN" smtClean="0"/>
              <a:t>Clear all</a:t>
            </a:r>
            <a:r>
              <a:rPr lang="zh-CN" altLang="zh-CN" smtClean="0"/>
              <a:t>可以执行这个删除功能。</a:t>
            </a:r>
          </a:p>
          <a:p>
            <a:r>
              <a:rPr lang="en-US" altLang="zh-CN" smtClean="0"/>
              <a:t>(3)</a:t>
            </a:r>
            <a:r>
              <a:rPr lang="zh-CN" altLang="zh-CN" smtClean="0"/>
              <a:t>全域变量应用旨要</a:t>
            </a:r>
          </a:p>
          <a:p>
            <a:r>
              <a:rPr lang="zh-CN" altLang="zh-CN" smtClean="0"/>
              <a:t>由于全域变量损害函数的封装性，因此应尽量避免使用全域变量，以免出现难以觉察的程序失误。在可能的情况下，尽量使用持存变量代替全域变量。</a:t>
            </a:r>
          </a:p>
          <a:p>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87375"/>
            <a:ext cx="8596312" cy="5454650"/>
          </a:xfrm>
        </p:spPr>
        <p:txBody>
          <a:bodyPr rtlCol="0">
            <a:normAutofit/>
          </a:bodyPr>
          <a:lstStyle/>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zh-CN" altLang="zh-CN" dirty="0">
                <a:solidFill>
                  <a:schemeClr val="tx1">
                    <a:lumMod val="75000"/>
                    <a:lumOff val="25000"/>
                  </a:schemeClr>
                </a:solidFill>
              </a:rPr>
              <a:t>5</a:t>
            </a:r>
            <a:r>
              <a:rPr lang="en-US" altLang="zh-CN" dirty="0">
                <a:solidFill>
                  <a:schemeClr val="tx1">
                    <a:lumMod val="75000"/>
                    <a:lumOff val="25000"/>
                  </a:schemeClr>
                </a:solidFill>
              </a:rPr>
              <a:t>-</a:t>
            </a:r>
            <a:r>
              <a:rPr lang="zh-CN" altLang="zh-CN" dirty="0">
                <a:solidFill>
                  <a:schemeClr val="tx1">
                    <a:lumMod val="75000"/>
                    <a:lumOff val="25000"/>
                  </a:schemeClr>
                </a:solidFill>
              </a:rPr>
              <a:t>3代码编辑框 </a:t>
            </a:r>
            <a:r>
              <a:rPr lang="en-US" altLang="zh-CN" dirty="0" smtClean="0">
                <a:solidFill>
                  <a:schemeClr val="tx1">
                    <a:lumMod val="75000"/>
                    <a:lumOff val="25000"/>
                  </a:schemeClr>
                </a:solidFill>
              </a:rPr>
              <a:t>  </a:t>
            </a:r>
          </a:p>
          <a:p>
            <a:pPr marL="0" indent="0" fontAlgn="auto">
              <a:spcAft>
                <a:spcPts val="0"/>
              </a:spcAft>
              <a:buFont typeface="Wingdings 3" charset="2"/>
              <a:buNone/>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en-US" altLang="zh-CN" dirty="0">
                <a:solidFill>
                  <a:schemeClr val="tx1">
                    <a:lumMod val="75000"/>
                    <a:lumOff val="25000"/>
                  </a:schemeClr>
                </a:solidFill>
              </a:rPr>
              <a:t>5-5 </a:t>
            </a:r>
            <a:r>
              <a:rPr lang="zh-CN" altLang="zh-CN" dirty="0">
                <a:solidFill>
                  <a:schemeClr val="tx1">
                    <a:lumMod val="75000"/>
                    <a:lumOff val="25000"/>
                  </a:schemeClr>
                </a:solidFill>
              </a:rPr>
              <a:t>显示</a:t>
            </a:r>
            <a:r>
              <a:rPr lang="zh-CN" altLang="zh-CN" dirty="0" smtClean="0">
                <a:solidFill>
                  <a:schemeClr val="tx1">
                    <a:lumMod val="75000"/>
                    <a:lumOff val="25000"/>
                  </a:schemeClr>
                </a:solidFill>
              </a:rPr>
              <a:t>结</a:t>
            </a: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zh-CN" altLang="zh-CN" dirty="0">
                <a:solidFill>
                  <a:schemeClr val="tx1">
                    <a:lumMod val="75000"/>
                    <a:lumOff val="25000"/>
                  </a:schemeClr>
                </a:solidFill>
              </a:rPr>
              <a:t>5</a:t>
            </a:r>
            <a:r>
              <a:rPr lang="en-US" altLang="zh-CN" dirty="0">
                <a:solidFill>
                  <a:schemeClr val="tx1">
                    <a:lumMod val="75000"/>
                    <a:lumOff val="25000"/>
                  </a:schemeClr>
                </a:solidFill>
              </a:rPr>
              <a:t>-</a:t>
            </a:r>
            <a:r>
              <a:rPr lang="zh-CN" altLang="zh-CN" dirty="0">
                <a:solidFill>
                  <a:schemeClr val="tx1">
                    <a:lumMod val="75000"/>
                    <a:lumOff val="25000"/>
                  </a:schemeClr>
                </a:solidFill>
              </a:rPr>
              <a:t>4保存文件</a:t>
            </a:r>
            <a:endParaRPr lang="en-US" altLang="zh-CN" dirty="0">
              <a:solidFill>
                <a:schemeClr val="tx1">
                  <a:lumMod val="75000"/>
                  <a:lumOff val="25000"/>
                </a:schemeClr>
              </a:solidFill>
            </a:endParaRPr>
          </a:p>
        </p:txBody>
      </p:sp>
      <p:pic>
        <p:nvPicPr>
          <p:cNvPr id="24578" name="图片 1"/>
          <p:cNvPicPr>
            <a:picLocks noChangeAspect="1" noChangeArrowheads="1"/>
          </p:cNvPicPr>
          <p:nvPr/>
        </p:nvPicPr>
        <p:blipFill>
          <a:blip r:embed="rId2"/>
          <a:srcRect/>
          <a:stretch>
            <a:fillRect/>
          </a:stretch>
        </p:blipFill>
        <p:spPr bwMode="auto">
          <a:xfrm>
            <a:off x="477838" y="287338"/>
            <a:ext cx="4598987" cy="2387600"/>
          </a:xfrm>
          <a:prstGeom prst="rect">
            <a:avLst/>
          </a:prstGeom>
          <a:noFill/>
          <a:ln w="9525">
            <a:noFill/>
            <a:miter lim="800000"/>
            <a:headEnd/>
            <a:tailEnd/>
          </a:ln>
        </p:spPr>
      </p:pic>
      <p:pic>
        <p:nvPicPr>
          <p:cNvPr id="24579" name="图片 1"/>
          <p:cNvPicPr>
            <a:picLocks noChangeAspect="1" noChangeArrowheads="1"/>
          </p:cNvPicPr>
          <p:nvPr/>
        </p:nvPicPr>
        <p:blipFill>
          <a:blip r:embed="rId3"/>
          <a:srcRect/>
          <a:stretch>
            <a:fillRect/>
          </a:stretch>
        </p:blipFill>
        <p:spPr bwMode="auto">
          <a:xfrm>
            <a:off x="5267325" y="163513"/>
            <a:ext cx="5118100" cy="2935287"/>
          </a:xfrm>
          <a:prstGeom prst="rect">
            <a:avLst/>
          </a:prstGeom>
          <a:noFill/>
          <a:ln w="9525">
            <a:noFill/>
            <a:miter lim="800000"/>
            <a:headEnd/>
            <a:tailEnd/>
          </a:ln>
        </p:spPr>
      </p:pic>
      <p:pic>
        <p:nvPicPr>
          <p:cNvPr id="24580" name="图片 1"/>
          <p:cNvPicPr>
            <a:picLocks noChangeAspect="1" noChangeArrowheads="1"/>
          </p:cNvPicPr>
          <p:nvPr/>
        </p:nvPicPr>
        <p:blipFill>
          <a:blip r:embed="rId4"/>
          <a:srcRect/>
          <a:stretch>
            <a:fillRect/>
          </a:stretch>
        </p:blipFill>
        <p:spPr bwMode="auto">
          <a:xfrm>
            <a:off x="1522413" y="3343275"/>
            <a:ext cx="6577012" cy="3208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a:xfrm>
            <a:off x="677863" y="531813"/>
            <a:ext cx="10186987" cy="6100762"/>
          </a:xfrm>
        </p:spPr>
        <p:txBody>
          <a:bodyPr/>
          <a:lstStyle/>
          <a:p>
            <a:r>
              <a:rPr lang="zh-CN" altLang="zh-CN" smtClean="0"/>
              <a:t>由于全域变量关联面广，它的变量名建议尽量用“大写字符”及“较多字符”组成。以免不经意间的错用。</a:t>
            </a:r>
          </a:p>
          <a:p>
            <a:r>
              <a:rPr lang="zh-CN" altLang="zh-CN" smtClean="0"/>
              <a:t>可以使用指令</a:t>
            </a:r>
            <a:r>
              <a:rPr lang="en-US" altLang="zh-CN" smtClean="0"/>
              <a:t>whos global</a:t>
            </a:r>
            <a:r>
              <a:rPr lang="zh-CN" altLang="zh-CN" smtClean="0"/>
              <a:t>，检查内存空间中是否存在“全域变量”。</a:t>
            </a:r>
          </a:p>
          <a:p>
            <a:r>
              <a:rPr lang="en-US" altLang="zh-CN" smtClean="0"/>
              <a:t>3.</a:t>
            </a:r>
            <a:r>
              <a:rPr lang="zh-CN" altLang="zh-CN" smtClean="0"/>
              <a:t>持存变量</a:t>
            </a:r>
          </a:p>
          <a:p>
            <a:r>
              <a:rPr lang="zh-CN" altLang="zh-CN" smtClean="0"/>
              <a:t>通过</a:t>
            </a:r>
            <a:r>
              <a:rPr lang="en-US" altLang="zh-CN" smtClean="0"/>
              <a:t>persistent</a:t>
            </a:r>
            <a:r>
              <a:rPr lang="zh-CN" altLang="zh-CN" smtClean="0"/>
              <a:t>指令，</a:t>
            </a:r>
            <a:r>
              <a:rPr lang="en-US" altLang="zh-CN" smtClean="0"/>
              <a:t>MATLAB</a:t>
            </a:r>
            <a:r>
              <a:rPr lang="zh-CN" altLang="zh-CN" smtClean="0"/>
              <a:t>也允许几个不同的函数空间共享间一个变量。这种在函数间被共享的变量称为持存变量</a:t>
            </a:r>
            <a:r>
              <a:rPr lang="en-US" altLang="zh-CN" smtClean="0"/>
              <a:t>(Persistent Variables)</a:t>
            </a:r>
            <a:r>
              <a:rPr lang="zh-CN" altLang="zh-CN" smtClean="0"/>
              <a:t>。</a:t>
            </a:r>
            <a:endParaRPr lang="en-US" altLang="zh-CN" smtClean="0"/>
          </a:p>
          <a:p>
            <a:r>
              <a:rPr lang="en-US" altLang="zh-CN" smtClean="0"/>
              <a:t>(1)</a:t>
            </a:r>
            <a:r>
              <a:rPr lang="zh-CN" altLang="zh-CN" smtClean="0"/>
              <a:t>持存变量必须特别申明</a:t>
            </a:r>
          </a:p>
          <a:p>
            <a:r>
              <a:rPr lang="zh-CN" altLang="zh-CN" smtClean="0"/>
              <a:t>每个希望共享持存变量</a:t>
            </a:r>
            <a:r>
              <a:rPr lang="en-US" altLang="zh-CN" smtClean="0"/>
              <a:t>(</a:t>
            </a:r>
            <a:r>
              <a:rPr lang="zh-CN" altLang="zh-CN" smtClean="0"/>
              <a:t>比如名为</a:t>
            </a:r>
            <a:r>
              <a:rPr lang="en-US" altLang="zh-CN" smtClean="0"/>
              <a:t>Sigma</a:t>
            </a:r>
            <a:r>
              <a:rPr lang="zh-CN" altLang="zh-CN" smtClean="0"/>
              <a:t>的变量</a:t>
            </a:r>
            <a:r>
              <a:rPr lang="en-US" altLang="zh-CN" smtClean="0"/>
              <a:t>)</a:t>
            </a:r>
            <a:r>
              <a:rPr lang="zh-CN" altLang="zh-CN" smtClean="0"/>
              <a:t>的函数，必须在各自函数体内用</a:t>
            </a:r>
            <a:r>
              <a:rPr lang="en-US" altLang="zh-CN" smtClean="0"/>
              <a:t>persistent</a:t>
            </a:r>
            <a:r>
              <a:rPr lang="zh-CN" altLang="zh-CN" smtClean="0"/>
              <a:t>指令对具体变量加以申明。没采用</a:t>
            </a:r>
            <a:r>
              <a:rPr lang="en-US" altLang="zh-CN" smtClean="0"/>
              <a:t>persistent</a:t>
            </a:r>
            <a:r>
              <a:rPr lang="zh-CN" altLang="zh-CN" smtClean="0"/>
              <a:t>指令申明的函数或基本工作空间，将无权享用全局变量。例如，把</a:t>
            </a:r>
            <a:r>
              <a:rPr lang="en-US" altLang="zh-CN" smtClean="0"/>
              <a:t>Sigma</a:t>
            </a:r>
            <a:r>
              <a:rPr lang="zh-CN" altLang="zh-CN" smtClean="0"/>
              <a:t>申明为持存变量的格式为</a:t>
            </a:r>
            <a:r>
              <a:rPr lang="en-US" altLang="zh-CN" smtClean="0"/>
              <a:t>: persist Sigma</a:t>
            </a:r>
            <a:endParaRPr lang="zh-CN" altLang="zh-CN" smtClean="0"/>
          </a:p>
          <a:p>
            <a:r>
              <a:rPr lang="zh-CN" altLang="zh-CN" smtClean="0"/>
              <a:t>对具体变量的“全域化”申明，最好在每个函数的其他指令运行前进行。</a:t>
            </a:r>
            <a:r>
              <a:rPr lang="en-US" altLang="zh-CN" smtClean="0"/>
              <a:t> </a:t>
            </a:r>
            <a:endParaRPr lang="zh-CN" altLang="zh-CN" smtClean="0"/>
          </a:p>
          <a:p>
            <a:r>
              <a:rPr lang="en-US" altLang="zh-CN" smtClean="0"/>
              <a:t>(2)</a:t>
            </a:r>
            <a:r>
              <a:rPr lang="zh-CN" altLang="zh-CN" smtClean="0"/>
              <a:t>持存变量将影响与之关联的所有内存空间</a:t>
            </a:r>
          </a:p>
          <a:p>
            <a:r>
              <a:rPr lang="zh-CN" altLang="zh-CN" smtClean="0"/>
              <a:t>如果某个函数的运作使持存变量的内容发生了变化，那么其他函数空间中的同名变量也就随之变化。</a:t>
            </a:r>
          </a:p>
          <a:p>
            <a:r>
              <a:rPr lang="en-US" altLang="zh-CN" smtClean="0"/>
              <a:t>(3)</a:t>
            </a:r>
            <a:r>
              <a:rPr lang="zh-CN" altLang="zh-CN" smtClean="0"/>
              <a:t>持存变量与全域变量的区别</a:t>
            </a:r>
          </a:p>
          <a:p>
            <a:r>
              <a:rPr lang="zh-CN" altLang="zh-CN" smtClean="0"/>
              <a:t>持存变量应用于函数，与基</a:t>
            </a:r>
            <a:r>
              <a:rPr lang="en-US" altLang="zh-CN" smtClean="0"/>
              <a:t>(</a:t>
            </a:r>
            <a:r>
              <a:rPr lang="zh-CN" altLang="zh-CN" smtClean="0"/>
              <a:t>内存</a:t>
            </a:r>
            <a:r>
              <a:rPr lang="en-US" altLang="zh-CN" smtClean="0"/>
              <a:t>)</a:t>
            </a:r>
            <a:r>
              <a:rPr lang="zh-CN" altLang="zh-CN" smtClean="0"/>
              <a:t>空间无关</a:t>
            </a:r>
            <a:r>
              <a:rPr lang="en-US" altLang="zh-CN" smtClean="0"/>
              <a:t>;</a:t>
            </a:r>
            <a:r>
              <a:rPr lang="zh-CN" altLang="zh-CN" smtClean="0"/>
              <a:t>而全域变量跟函数及基空间都有关。</a:t>
            </a:r>
          </a:p>
          <a:p>
            <a:endParaRPr lang="zh-CN" altLang="zh-CN"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p:txBody>
          <a:bodyPr/>
          <a:lstStyle/>
          <a:p>
            <a:r>
              <a:rPr lang="en-US" altLang="zh-CN" b="1" smtClean="0"/>
              <a:t>5.7 M</a:t>
            </a:r>
            <a:r>
              <a:rPr lang="zh-CN" altLang="zh-CN" b="1" smtClean="0"/>
              <a:t>文件调试</a:t>
            </a:r>
            <a:br>
              <a:rPr lang="zh-CN" altLang="zh-CN" b="1" smtClean="0"/>
            </a:br>
            <a:endParaRPr lang="zh-CN" altLang="en-US" smtClean="0"/>
          </a:p>
        </p:txBody>
      </p:sp>
      <p:sp>
        <p:nvSpPr>
          <p:cNvPr id="92162" name="内容占位符 2"/>
          <p:cNvSpPr>
            <a:spLocks noGrp="1"/>
          </p:cNvSpPr>
          <p:nvPr>
            <p:ph idx="1"/>
          </p:nvPr>
        </p:nvSpPr>
        <p:spPr>
          <a:xfrm>
            <a:off x="677863" y="1597025"/>
            <a:ext cx="8596312" cy="4445000"/>
          </a:xfrm>
        </p:spPr>
        <p:txBody>
          <a:bodyPr/>
          <a:lstStyle/>
          <a:p>
            <a:r>
              <a:rPr lang="zh-CN" altLang="zh-CN" smtClean="0"/>
              <a:t>用户在编写</a:t>
            </a:r>
            <a:r>
              <a:rPr lang="en-US" altLang="zh-CN" smtClean="0"/>
              <a:t>M</a:t>
            </a:r>
            <a:r>
              <a:rPr lang="zh-CN" altLang="zh-CN" smtClean="0"/>
              <a:t>文件程序时会有错误在所难免，能够熟练掌握调试的方法和技巧可以提高工作效率。</a:t>
            </a:r>
          </a:p>
          <a:p>
            <a:endParaRPr lang="zh-CN" alt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a:lstStyle/>
          <a:p>
            <a:r>
              <a:rPr lang="en-US" altLang="zh-CN" b="1" smtClean="0"/>
              <a:t>5.7.1 M</a:t>
            </a:r>
            <a:r>
              <a:rPr lang="zh-CN" altLang="zh-CN" b="1" smtClean="0"/>
              <a:t>文件出错信息</a:t>
            </a:r>
            <a:br>
              <a:rPr lang="zh-CN" altLang="zh-CN" b="1" smtClean="0"/>
            </a:br>
            <a:endParaRPr lang="zh-CN" altLang="en-US" smtClean="0"/>
          </a:p>
        </p:txBody>
      </p:sp>
      <p:sp>
        <p:nvSpPr>
          <p:cNvPr id="93186" name="内容占位符 2"/>
          <p:cNvSpPr>
            <a:spLocks noGrp="1"/>
          </p:cNvSpPr>
          <p:nvPr>
            <p:ph idx="1"/>
          </p:nvPr>
        </p:nvSpPr>
        <p:spPr>
          <a:xfrm>
            <a:off x="677863" y="1638300"/>
            <a:ext cx="8596312" cy="4403725"/>
          </a:xfrm>
        </p:spPr>
        <p:txBody>
          <a:bodyPr/>
          <a:lstStyle/>
          <a:p>
            <a:r>
              <a:rPr lang="zh-CN" altLang="zh-CN" smtClean="0"/>
              <a:t>在创建</a:t>
            </a:r>
            <a:r>
              <a:rPr lang="en-US" altLang="zh-CN" smtClean="0"/>
              <a:t>M</a:t>
            </a:r>
            <a:r>
              <a:rPr lang="zh-CN" altLang="zh-CN" smtClean="0"/>
              <a:t>文件过程中，会遇到两类错误</a:t>
            </a:r>
            <a:r>
              <a:rPr lang="en-US" altLang="zh-CN" smtClean="0"/>
              <a:t>:</a:t>
            </a:r>
            <a:r>
              <a:rPr lang="zh-CN" altLang="zh-CN" smtClean="0"/>
              <a:t>语法</a:t>
            </a:r>
            <a:r>
              <a:rPr lang="en-US" altLang="zh-CN" smtClean="0"/>
              <a:t>(Syntax)</a:t>
            </a:r>
            <a:r>
              <a:rPr lang="zh-CN" altLang="zh-CN" smtClean="0"/>
              <a:t>错误和运行</a:t>
            </a:r>
            <a:r>
              <a:rPr lang="en-US" altLang="zh-CN" smtClean="0"/>
              <a:t>(Run-time)</a:t>
            </a:r>
            <a:r>
              <a:rPr lang="zh-CN" altLang="zh-CN" smtClean="0"/>
              <a:t>错误。</a:t>
            </a:r>
            <a:r>
              <a:rPr lang="en-US" altLang="zh-CN" smtClean="0"/>
              <a:t>M</a:t>
            </a:r>
            <a:r>
              <a:rPr lang="zh-CN" altLang="zh-CN" smtClean="0"/>
              <a:t>文件编辑器的语法错误检测功能</a:t>
            </a:r>
            <a:r>
              <a:rPr lang="en-US" altLang="zh-CN" smtClean="0"/>
              <a:t>,</a:t>
            </a:r>
            <a:r>
              <a:rPr lang="zh-CN" altLang="zh-CN" smtClean="0"/>
              <a:t>己经在前两节进行了描述。本节将集中介绍发现和纠正运行错误的调试</a:t>
            </a:r>
            <a:r>
              <a:rPr lang="en-US" altLang="zh-CN" smtClean="0"/>
              <a:t>(Debugging)</a:t>
            </a:r>
            <a:r>
              <a:rPr lang="zh-CN" altLang="zh-CN" smtClean="0"/>
              <a:t>方法和辅助工具。</a:t>
            </a:r>
          </a:p>
          <a:p>
            <a:r>
              <a:rPr lang="zh-CN" altLang="zh-CN" smtClean="0"/>
              <a:t>运行错误发生在程序执行过程中。相对语法错误而言，动态的运行错误较难发现和处理。其原因在于：</a:t>
            </a:r>
          </a:p>
          <a:p>
            <a:r>
              <a:rPr lang="zh-CN" altLang="zh-CN" smtClean="0"/>
              <a:t>运行错误来源于</a:t>
            </a:r>
            <a:r>
              <a:rPr lang="en-US" altLang="zh-CN" smtClean="0"/>
              <a:t>:</a:t>
            </a:r>
            <a:r>
              <a:rPr lang="zh-CN" altLang="zh-CN" smtClean="0"/>
              <a:t>算法模型与期望目标是否一致</a:t>
            </a:r>
            <a:r>
              <a:rPr lang="en-US" altLang="zh-CN" smtClean="0"/>
              <a:t>;</a:t>
            </a:r>
            <a:r>
              <a:rPr lang="zh-CN" altLang="zh-CN" smtClean="0"/>
              <a:t>程序模型与算法是否一致。这涉及用户对期望目标原理的理解、对算法的理解。还涉及用户对</a:t>
            </a:r>
            <a:r>
              <a:rPr lang="en-US" altLang="zh-CN" smtClean="0"/>
              <a:t>MATLAB</a:t>
            </a:r>
            <a:r>
              <a:rPr lang="zh-CN" altLang="zh-CN" smtClean="0"/>
              <a:t>指令的理解、对程序流的理解和对</a:t>
            </a:r>
            <a:r>
              <a:rPr lang="en-US" altLang="zh-CN" smtClean="0"/>
              <a:t>MATLAB</a:t>
            </a:r>
            <a:r>
              <a:rPr lang="zh-CN" altLang="zh-CN" smtClean="0"/>
              <a:t>工作机理的理解。</a:t>
            </a:r>
          </a:p>
          <a:p>
            <a:r>
              <a:rPr lang="zh-CN" altLang="zh-CN" smtClean="0"/>
              <a:t>运行错误的表现形态较多。如</a:t>
            </a:r>
            <a:r>
              <a:rPr lang="en-US" altLang="zh-CN" smtClean="0"/>
              <a:t>,</a:t>
            </a:r>
            <a:r>
              <a:rPr lang="zh-CN" altLang="zh-CN" smtClean="0"/>
              <a:t>程序正常运行，但结果错误</a:t>
            </a:r>
            <a:r>
              <a:rPr lang="en-US" altLang="zh-CN" smtClean="0"/>
              <a:t>;</a:t>
            </a:r>
            <a:r>
              <a:rPr lang="zh-CN" altLang="zh-CN" smtClean="0"/>
              <a:t>程序不能正常运行而中断。</a:t>
            </a:r>
          </a:p>
          <a:p>
            <a:r>
              <a:rPr lang="zh-CN" altLang="zh-CN" smtClean="0"/>
              <a:t>运行错误是动态错误。尤其是</a:t>
            </a:r>
            <a:r>
              <a:rPr lang="en-US" altLang="zh-CN" smtClean="0"/>
              <a:t>M</a:t>
            </a:r>
            <a:r>
              <a:rPr lang="zh-CN" altLang="zh-CN" smtClean="0"/>
              <a:t>函数文件，它一旦运行停止，其中间变量被删除一空，错误查找很难着手。</a:t>
            </a:r>
          </a:p>
          <a:p>
            <a:endParaRPr lang="zh-CN" alt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a:lstStyle/>
          <a:p>
            <a:r>
              <a:rPr lang="en-US" altLang="zh-CN" b="1" smtClean="0"/>
              <a:t>5.7.2 M</a:t>
            </a:r>
            <a:r>
              <a:rPr lang="zh-CN" altLang="zh-CN" b="1" smtClean="0"/>
              <a:t>文件调试方法</a:t>
            </a:r>
            <a:br>
              <a:rPr lang="zh-CN" altLang="zh-CN" b="1" smtClean="0"/>
            </a:br>
            <a:endParaRPr lang="zh-CN" altLang="en-US" smtClean="0"/>
          </a:p>
        </p:txBody>
      </p:sp>
      <p:sp>
        <p:nvSpPr>
          <p:cNvPr id="94210" name="内容占位符 2"/>
          <p:cNvSpPr>
            <a:spLocks noGrp="1"/>
          </p:cNvSpPr>
          <p:nvPr>
            <p:ph idx="1"/>
          </p:nvPr>
        </p:nvSpPr>
        <p:spPr>
          <a:xfrm>
            <a:off x="677863" y="1270000"/>
            <a:ext cx="8596312" cy="5157788"/>
          </a:xfrm>
        </p:spPr>
        <p:txBody>
          <a:bodyPr/>
          <a:lstStyle/>
          <a:p>
            <a:r>
              <a:rPr lang="zh-CN" altLang="zh-CN" smtClean="0"/>
              <a:t>本节将介绍两种调试</a:t>
            </a:r>
            <a:r>
              <a:rPr lang="en-US" altLang="zh-CN" smtClean="0"/>
              <a:t>(Debug)</a:t>
            </a:r>
            <a:r>
              <a:rPr lang="zh-CN" altLang="zh-CN" smtClean="0"/>
              <a:t>方法</a:t>
            </a:r>
            <a:r>
              <a:rPr lang="en-US" altLang="zh-CN" smtClean="0"/>
              <a:t>:</a:t>
            </a:r>
            <a:r>
              <a:rPr lang="zh-CN" altLang="zh-CN" smtClean="0"/>
              <a:t>直接调试法和工具调试法。</a:t>
            </a:r>
          </a:p>
          <a:p>
            <a:r>
              <a:rPr lang="en-US" altLang="zh-CN" smtClean="0"/>
              <a:t>1.</a:t>
            </a:r>
            <a:r>
              <a:rPr lang="zh-CN" altLang="zh-CN" smtClean="0"/>
              <a:t>直接调试法</a:t>
            </a:r>
          </a:p>
          <a:p>
            <a:r>
              <a:rPr lang="zh-CN" altLang="zh-CN" smtClean="0"/>
              <a:t>由于</a:t>
            </a:r>
            <a:r>
              <a:rPr lang="en-US" altLang="zh-CN" smtClean="0"/>
              <a:t>MATLAB</a:t>
            </a:r>
            <a:r>
              <a:rPr lang="zh-CN" altLang="zh-CN" smtClean="0"/>
              <a:t>语言本身的向量化程度高，程序一般都显得相对简单。再加上</a:t>
            </a:r>
            <a:r>
              <a:rPr lang="en-US" altLang="zh-CN" smtClean="0"/>
              <a:t>MATLAB</a:t>
            </a:r>
            <a:r>
              <a:rPr lang="zh-CN" altLang="zh-CN" smtClean="0"/>
              <a:t>语言的可读性强，因此直接调试法往往十分奏效。直接调试法包括以下一些手段</a:t>
            </a:r>
            <a:r>
              <a:rPr lang="en-US" altLang="zh-CN" smtClean="0"/>
              <a:t>:</a:t>
            </a:r>
            <a:endParaRPr lang="zh-CN" altLang="zh-CN" smtClean="0"/>
          </a:p>
          <a:p>
            <a:r>
              <a:rPr lang="zh-CN" altLang="zh-CN" smtClean="0"/>
              <a:t>将重点怀疑语句行、指令行后的分号“</a:t>
            </a:r>
            <a:r>
              <a:rPr lang="en-US" altLang="zh-CN" smtClean="0"/>
              <a:t>;</a:t>
            </a:r>
            <a:r>
              <a:rPr lang="zh-CN" altLang="zh-CN" smtClean="0"/>
              <a:t>”删除或改成“，”，使计算结果显示于屏幕。</a:t>
            </a:r>
          </a:p>
          <a:p>
            <a:r>
              <a:rPr lang="zh-CN" altLang="zh-CN" smtClean="0"/>
              <a:t>在适当的位置，添加显示某些关键变量值的语句</a:t>
            </a:r>
            <a:r>
              <a:rPr lang="en-US" altLang="zh-CN" smtClean="0"/>
              <a:t>(</a:t>
            </a:r>
            <a:r>
              <a:rPr lang="zh-CN" altLang="zh-CN" smtClean="0"/>
              <a:t>包括使用</a:t>
            </a:r>
            <a:r>
              <a:rPr lang="en-US" altLang="zh-CN" smtClean="0"/>
              <a:t>disp</a:t>
            </a:r>
            <a:r>
              <a:rPr lang="zh-CN" altLang="zh-CN" smtClean="0"/>
              <a:t>在内</a:t>
            </a:r>
            <a:r>
              <a:rPr lang="en-US" altLang="zh-CN" smtClean="0"/>
              <a:t>)</a:t>
            </a:r>
            <a:r>
              <a:rPr lang="zh-CN" altLang="zh-CN" smtClean="0"/>
              <a:t>。</a:t>
            </a:r>
          </a:p>
          <a:p>
            <a:r>
              <a:rPr lang="zh-CN" altLang="zh-CN" smtClean="0"/>
              <a:t>利用</a:t>
            </a:r>
            <a:r>
              <a:rPr lang="en-US" altLang="zh-CN" smtClean="0"/>
              <a:t>echo</a:t>
            </a:r>
            <a:r>
              <a:rPr lang="zh-CN" altLang="zh-CN" smtClean="0"/>
              <a:t>指令</a:t>
            </a:r>
            <a:r>
              <a:rPr lang="en-US" altLang="zh-CN" smtClean="0"/>
              <a:t>,</a:t>
            </a:r>
            <a:r>
              <a:rPr lang="zh-CN" altLang="zh-CN" smtClean="0"/>
              <a:t>使运行时</a:t>
            </a:r>
            <a:r>
              <a:rPr lang="en-US" altLang="zh-CN" smtClean="0"/>
              <a:t>,</a:t>
            </a:r>
            <a:r>
              <a:rPr lang="zh-CN" altLang="zh-CN" smtClean="0"/>
              <a:t>在屏幕上逐行显示文件内容。</a:t>
            </a:r>
            <a:r>
              <a:rPr lang="en-US" altLang="zh-CN" smtClean="0"/>
              <a:t>echo on</a:t>
            </a:r>
            <a:r>
              <a:rPr lang="zh-CN" altLang="zh-CN" smtClean="0"/>
              <a:t>能显示</a:t>
            </a:r>
            <a:r>
              <a:rPr lang="en-US" altLang="zh-CN" smtClean="0"/>
              <a:t>M</a:t>
            </a:r>
            <a:r>
              <a:rPr lang="zh-CN" altLang="zh-CN" smtClean="0"/>
              <a:t>脚本文件</a:t>
            </a:r>
            <a:r>
              <a:rPr lang="en-US" altLang="zh-CN" smtClean="0"/>
              <a:t>;echo FunName on</a:t>
            </a:r>
            <a:r>
              <a:rPr lang="zh-CN" altLang="zh-CN" smtClean="0"/>
              <a:t>能显示名为</a:t>
            </a:r>
            <a:r>
              <a:rPr lang="en-US" altLang="zh-CN" smtClean="0"/>
              <a:t>FunName</a:t>
            </a:r>
            <a:r>
              <a:rPr lang="zh-CN" altLang="zh-CN" smtClean="0"/>
              <a:t>的</a:t>
            </a:r>
            <a:r>
              <a:rPr lang="en-US" altLang="zh-CN" smtClean="0"/>
              <a:t>M</a:t>
            </a:r>
            <a:r>
              <a:rPr lang="zh-CN" altLang="zh-CN" smtClean="0"/>
              <a:t>函数文件。</a:t>
            </a:r>
          </a:p>
          <a:p>
            <a:r>
              <a:rPr lang="zh-CN" altLang="zh-CN" smtClean="0"/>
              <a:t>在原</a:t>
            </a:r>
            <a:r>
              <a:rPr lang="en-US" altLang="zh-CN" smtClean="0"/>
              <a:t>M</a:t>
            </a:r>
            <a:r>
              <a:rPr lang="zh-CN" altLang="zh-CN" smtClean="0"/>
              <a:t>脚本或函数文件中的适当位置，增添</a:t>
            </a:r>
            <a:r>
              <a:rPr lang="en-US" altLang="zh-CN" smtClean="0"/>
              <a:t>keyboard</a:t>
            </a:r>
            <a:r>
              <a:rPr lang="zh-CN" altLang="zh-CN" smtClean="0"/>
              <a:t>指令。当</a:t>
            </a:r>
            <a:r>
              <a:rPr lang="en-US" altLang="zh-CN" smtClean="0"/>
              <a:t>MATLAB</a:t>
            </a:r>
            <a:r>
              <a:rPr lang="zh-CN" altLang="zh-CN" smtClean="0"/>
              <a:t>运行至</a:t>
            </a:r>
            <a:r>
              <a:rPr lang="en-US" altLang="zh-CN" smtClean="0"/>
              <a:t>keyboard</a:t>
            </a:r>
            <a:r>
              <a:rPr lang="zh-CN" altLang="zh-CN" smtClean="0"/>
              <a:t>指令时，将暂停执行文件，并在</a:t>
            </a:r>
            <a:r>
              <a:rPr lang="en-US" altLang="zh-CN" smtClean="0"/>
              <a:t>MATLAB</a:t>
            </a:r>
            <a:r>
              <a:rPr lang="zh-CN" altLang="zh-CN" smtClean="0"/>
              <a:t>指令窗中出现</a:t>
            </a:r>
            <a:r>
              <a:rPr lang="en-US" altLang="zh-CN" smtClean="0"/>
              <a:t>K</a:t>
            </a:r>
            <a:r>
              <a:rPr lang="zh-CN" altLang="zh-CN" smtClean="0"/>
              <a:t>提示符。此时用户可以输人指令查看基本内存空间或函数内存空间中存放的各种变量，也可以输入指令去修改那些变量。在</a:t>
            </a:r>
            <a:r>
              <a:rPr lang="en-US" altLang="zh-CN" smtClean="0"/>
              <a:t>k</a:t>
            </a:r>
            <a:r>
              <a:rPr lang="zh-CN" altLang="zh-CN" smtClean="0"/>
              <a:t>提示符后键入</a:t>
            </a:r>
            <a:r>
              <a:rPr lang="en-US" altLang="zh-CN" smtClean="0"/>
              <a:t>raturn</a:t>
            </a:r>
            <a:r>
              <a:rPr lang="zh-CN" altLang="zh-CN" smtClean="0"/>
              <a:t>指令，结束查看，原文件继续往下执行。</a:t>
            </a:r>
          </a:p>
          <a:p>
            <a:endParaRPr lang="zh-CN" alt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2"/>
          <p:cNvSpPr>
            <a:spLocks noGrp="1"/>
          </p:cNvSpPr>
          <p:nvPr>
            <p:ph idx="1"/>
          </p:nvPr>
        </p:nvSpPr>
        <p:spPr>
          <a:xfrm>
            <a:off x="677863" y="695325"/>
            <a:ext cx="8596312" cy="5346700"/>
          </a:xfrm>
        </p:spPr>
        <p:txBody>
          <a:bodyPr/>
          <a:lstStyle/>
          <a:p>
            <a:r>
              <a:rPr lang="zh-CN" altLang="zh-CN" smtClean="0"/>
              <a:t>通过在原函数文件首行之前加上百分号，使一个中间变最难于观察的</a:t>
            </a:r>
            <a:r>
              <a:rPr lang="en-US" altLang="zh-CN" smtClean="0"/>
              <a:t>M</a:t>
            </a:r>
            <a:r>
              <a:rPr lang="zh-CN" altLang="zh-CN" smtClean="0"/>
              <a:t>两数文件变为一个所有变量都保留在基空间中的</a:t>
            </a:r>
            <a:r>
              <a:rPr lang="en-US" altLang="zh-CN" smtClean="0"/>
              <a:t>M</a:t>
            </a:r>
            <a:r>
              <a:rPr lang="zh-CN" altLang="zh-CN" smtClean="0"/>
              <a:t>脚本文件。</a:t>
            </a:r>
          </a:p>
          <a:p>
            <a:r>
              <a:rPr lang="zh-CN" altLang="zh-CN" smtClean="0"/>
              <a:t>如果函数文件规模很大，文件内嵌套复杂，有较多的函数、子函数、私用函数调用，直接调试法可能失败，那么可借助</a:t>
            </a:r>
            <a:r>
              <a:rPr lang="en-US" altLang="zh-CN" smtClean="0"/>
              <a:t>MATLAB</a:t>
            </a:r>
            <a:r>
              <a:rPr lang="zh-CN" altLang="zh-CN" smtClean="0"/>
              <a:t>提供的专门工具——调试器</a:t>
            </a:r>
            <a:r>
              <a:rPr lang="en-US" altLang="zh-CN" smtClean="0"/>
              <a:t>(Debugger)</a:t>
            </a:r>
            <a:r>
              <a:rPr lang="zh-CN" altLang="zh-CN" smtClean="0"/>
              <a:t>进行。</a:t>
            </a:r>
          </a:p>
          <a:p>
            <a:r>
              <a:rPr lang="en-US" altLang="zh-CN" smtClean="0"/>
              <a:t>2.</a:t>
            </a:r>
            <a:r>
              <a:rPr lang="zh-CN" altLang="zh-CN" smtClean="0"/>
              <a:t>工具调试法</a:t>
            </a:r>
          </a:p>
          <a:p>
            <a:r>
              <a:rPr lang="en-US" altLang="zh-CN" smtClean="0"/>
              <a:t>MATLAB</a:t>
            </a:r>
            <a:r>
              <a:rPr lang="zh-CN" altLang="zh-CN" smtClean="0"/>
              <a:t>不但向用户提供了专门的指令式调试工具，而且在</a:t>
            </a:r>
            <a:r>
              <a:rPr lang="en-US" altLang="zh-CN" smtClean="0"/>
              <a:t>M</a:t>
            </a:r>
            <a:r>
              <a:rPr lang="zh-CN" altLang="zh-CN" smtClean="0"/>
              <a:t>文件编辑器上集成有图示式调试装置</a:t>
            </a:r>
            <a:r>
              <a:rPr lang="en-US" altLang="zh-CN" smtClean="0"/>
              <a:t>(Graphical Debugger)</a:t>
            </a:r>
            <a:r>
              <a:rPr lang="zh-CN" altLang="zh-CN" smtClean="0"/>
              <a:t>。图</a:t>
            </a:r>
            <a:r>
              <a:rPr lang="en-US" altLang="zh-CN" smtClean="0"/>
              <a:t>5-18</a:t>
            </a:r>
            <a:r>
              <a:rPr lang="zh-CN" altLang="zh-CN" smtClean="0"/>
              <a:t>展示了一组调试图标、设置的断点和程序暂停指针等。表</a:t>
            </a:r>
            <a:r>
              <a:rPr lang="en-US" altLang="zh-CN" smtClean="0"/>
              <a:t>5-5</a:t>
            </a:r>
            <a:r>
              <a:rPr lang="zh-CN" altLang="zh-CN" smtClean="0"/>
              <a:t>列出了各调试图标的功用。</a:t>
            </a:r>
          </a:p>
          <a:p>
            <a:endParaRPr lang="zh-CN" altLang="en-US" smtClean="0"/>
          </a:p>
        </p:txBody>
      </p:sp>
      <p:pic>
        <p:nvPicPr>
          <p:cNvPr id="95234" name="图片 1"/>
          <p:cNvPicPr>
            <a:picLocks noChangeAspect="1" noChangeArrowheads="1"/>
          </p:cNvPicPr>
          <p:nvPr/>
        </p:nvPicPr>
        <p:blipFill>
          <a:blip r:embed="rId2"/>
          <a:srcRect/>
          <a:stretch>
            <a:fillRect/>
          </a:stretch>
        </p:blipFill>
        <p:spPr bwMode="auto">
          <a:xfrm>
            <a:off x="2417763" y="3389313"/>
            <a:ext cx="190500" cy="209550"/>
          </a:xfrm>
          <a:prstGeom prst="rect">
            <a:avLst/>
          </a:prstGeom>
          <a:noFill/>
          <a:ln w="9525">
            <a:noFill/>
            <a:miter lim="800000"/>
            <a:headEnd/>
            <a:tailEnd/>
          </a:ln>
        </p:spPr>
      </p:pic>
      <p:pic>
        <p:nvPicPr>
          <p:cNvPr id="95235" name="Picture 14"/>
          <p:cNvPicPr>
            <a:picLocks noChangeAspect="1" noChangeArrowheads="1"/>
          </p:cNvPicPr>
          <p:nvPr/>
        </p:nvPicPr>
        <p:blipFill>
          <a:blip r:embed="rId3"/>
          <a:srcRect/>
          <a:stretch>
            <a:fillRect/>
          </a:stretch>
        </p:blipFill>
        <p:spPr bwMode="auto">
          <a:xfrm>
            <a:off x="2417763" y="3389313"/>
            <a:ext cx="219075" cy="228600"/>
          </a:xfrm>
          <a:prstGeom prst="rect">
            <a:avLst/>
          </a:prstGeom>
          <a:noFill/>
          <a:ln w="9525">
            <a:noFill/>
            <a:miter lim="800000"/>
            <a:headEnd/>
            <a:tailEnd/>
          </a:ln>
        </p:spPr>
      </p:pic>
      <p:pic>
        <p:nvPicPr>
          <p:cNvPr id="95236" name="Picture 13"/>
          <p:cNvPicPr>
            <a:picLocks noChangeAspect="1" noChangeArrowheads="1"/>
          </p:cNvPicPr>
          <p:nvPr/>
        </p:nvPicPr>
        <p:blipFill>
          <a:blip r:embed="rId4"/>
          <a:srcRect/>
          <a:stretch>
            <a:fillRect/>
          </a:stretch>
        </p:blipFill>
        <p:spPr bwMode="auto">
          <a:xfrm>
            <a:off x="2417763" y="3389313"/>
            <a:ext cx="228600" cy="209550"/>
          </a:xfrm>
          <a:prstGeom prst="rect">
            <a:avLst/>
          </a:prstGeom>
          <a:noFill/>
          <a:ln w="9525">
            <a:noFill/>
            <a:miter lim="800000"/>
            <a:headEnd/>
            <a:tailEnd/>
          </a:ln>
        </p:spPr>
      </p:pic>
      <p:pic>
        <p:nvPicPr>
          <p:cNvPr id="95237" name="Picture 12"/>
          <p:cNvPicPr>
            <a:picLocks noChangeAspect="1" noChangeArrowheads="1"/>
          </p:cNvPicPr>
          <p:nvPr/>
        </p:nvPicPr>
        <p:blipFill>
          <a:blip r:embed="rId5"/>
          <a:srcRect/>
          <a:stretch>
            <a:fillRect/>
          </a:stretch>
        </p:blipFill>
        <p:spPr bwMode="auto">
          <a:xfrm>
            <a:off x="2417763" y="3389313"/>
            <a:ext cx="219075" cy="209550"/>
          </a:xfrm>
          <a:prstGeom prst="rect">
            <a:avLst/>
          </a:prstGeom>
          <a:noFill/>
          <a:ln w="9525">
            <a:noFill/>
            <a:miter lim="800000"/>
            <a:headEnd/>
            <a:tailEnd/>
          </a:ln>
        </p:spPr>
      </p:pic>
      <p:pic>
        <p:nvPicPr>
          <p:cNvPr id="95238" name="Picture 11"/>
          <p:cNvPicPr>
            <a:picLocks noChangeAspect="1" noChangeArrowheads="1"/>
          </p:cNvPicPr>
          <p:nvPr/>
        </p:nvPicPr>
        <p:blipFill>
          <a:blip r:embed="rId6"/>
          <a:srcRect/>
          <a:stretch>
            <a:fillRect/>
          </a:stretch>
        </p:blipFill>
        <p:spPr bwMode="auto">
          <a:xfrm>
            <a:off x="2417763" y="3389313"/>
            <a:ext cx="247650" cy="238125"/>
          </a:xfrm>
          <a:prstGeom prst="rect">
            <a:avLst/>
          </a:prstGeom>
          <a:noFill/>
          <a:ln w="9525">
            <a:noFill/>
            <a:miter lim="800000"/>
            <a:headEnd/>
            <a:tailEnd/>
          </a:ln>
        </p:spPr>
      </p:pic>
      <p:pic>
        <p:nvPicPr>
          <p:cNvPr id="95239" name="Picture 10"/>
          <p:cNvPicPr>
            <a:picLocks noChangeAspect="1" noChangeArrowheads="1"/>
          </p:cNvPicPr>
          <p:nvPr/>
        </p:nvPicPr>
        <p:blipFill>
          <a:blip r:embed="rId7"/>
          <a:srcRect/>
          <a:stretch>
            <a:fillRect/>
          </a:stretch>
        </p:blipFill>
        <p:spPr bwMode="auto">
          <a:xfrm>
            <a:off x="2417763" y="3389313"/>
            <a:ext cx="238125" cy="200025"/>
          </a:xfrm>
          <a:prstGeom prst="rect">
            <a:avLst/>
          </a:prstGeom>
          <a:noFill/>
          <a:ln w="9525">
            <a:noFill/>
            <a:miter lim="800000"/>
            <a:headEnd/>
            <a:tailEnd/>
          </a:ln>
        </p:spPr>
      </p:pic>
      <p:pic>
        <p:nvPicPr>
          <p:cNvPr id="95240" name="Picture 9"/>
          <p:cNvPicPr>
            <a:picLocks noChangeAspect="1" noChangeArrowheads="1"/>
          </p:cNvPicPr>
          <p:nvPr/>
        </p:nvPicPr>
        <p:blipFill>
          <a:blip r:embed="rId8"/>
          <a:srcRect/>
          <a:stretch>
            <a:fillRect/>
          </a:stretch>
        </p:blipFill>
        <p:spPr bwMode="auto">
          <a:xfrm>
            <a:off x="2417763" y="3389313"/>
            <a:ext cx="200025"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04788" y="819150"/>
          <a:ext cx="9675812" cy="5459413"/>
        </p:xfrm>
        <a:graphic>
          <a:graphicData uri="http://schemas.openxmlformats.org/drawingml/2006/table">
            <a:tbl>
              <a:tblPr>
                <a:tableStyleId>{5C22544A-7EE6-4342-B048-85BDC9FD1C3A}</a:tableStyleId>
              </a:tblPr>
              <a:tblGrid>
                <a:gridCol w="1183548"/>
                <a:gridCol w="2558149"/>
                <a:gridCol w="3907515"/>
                <a:gridCol w="2027052"/>
              </a:tblGrid>
              <a:tr h="526414">
                <a:tc>
                  <a:txBody>
                    <a:bodyPr/>
                    <a:lstStyle/>
                    <a:p>
                      <a:pPr algn="ctr">
                        <a:spcBef>
                          <a:spcPts val="100"/>
                        </a:spcBef>
                        <a:spcAft>
                          <a:spcPts val="100"/>
                        </a:spcAft>
                      </a:pPr>
                      <a:r>
                        <a:rPr lang="zh-CN" sz="1800" kern="1000" dirty="0">
                          <a:effectLst/>
                        </a:rPr>
                        <a:t>功能键</a:t>
                      </a:r>
                      <a:endParaRPr lang="zh-CN" sz="18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dirty="0">
                          <a:effectLst/>
                        </a:rPr>
                        <a:t>含义</a:t>
                      </a:r>
                      <a:endParaRPr lang="zh-CN" sz="18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相应的菜单条选项</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相应指令行指令</a:t>
                      </a:r>
                      <a:endParaRPr lang="zh-CN" sz="1800" kern="1000">
                        <a:solidFill>
                          <a:srgbClr val="000000"/>
                        </a:solidFill>
                        <a:effectLst/>
                        <a:latin typeface="Times New Roman"/>
                        <a:ea typeface="宋体"/>
                      </a:endParaRPr>
                    </a:p>
                  </a:txBody>
                  <a:tcPr marL="68580" marR="68580" marT="0" marB="0"/>
                </a:tc>
              </a:tr>
              <a:tr h="1150311">
                <a:tc>
                  <a:txBody>
                    <a:bodyPr/>
                    <a:lstStyle/>
                    <a:p>
                      <a:pPr algn="ctr">
                        <a:spcBef>
                          <a:spcPts val="100"/>
                        </a:spcBef>
                        <a:spcAft>
                          <a:spcPts val="100"/>
                        </a:spcAft>
                      </a:pPr>
                      <a:endParaRPr lang="en-US"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dirty="0">
                          <a:effectLst/>
                        </a:rPr>
                        <a:t>断点设置</a:t>
                      </a:r>
                      <a:r>
                        <a:rPr lang="en-US" sz="1800" kern="1000" dirty="0">
                          <a:effectLst/>
                        </a:rPr>
                        <a:t>(</a:t>
                      </a:r>
                      <a:r>
                        <a:rPr lang="zh-CN" sz="1800" kern="1000" dirty="0">
                          <a:effectLst/>
                        </a:rPr>
                        <a:t>或清除</a:t>
                      </a:r>
                      <a:r>
                        <a:rPr lang="en-US" sz="1800" kern="1000" dirty="0">
                          <a:effectLst/>
                        </a:rPr>
                        <a:t>)</a:t>
                      </a:r>
                      <a:endParaRPr lang="zh-CN" sz="18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{Breakpoints;</a:t>
                      </a:r>
                      <a:endParaRPr lang="zh-CN" sz="1800" kern="1000">
                        <a:effectLst/>
                      </a:endParaRPr>
                    </a:p>
                    <a:p>
                      <a:pPr algn="ctr">
                        <a:spcBef>
                          <a:spcPts val="100"/>
                        </a:spcBef>
                        <a:spcAft>
                          <a:spcPts val="100"/>
                        </a:spcAft>
                      </a:pPr>
                      <a:r>
                        <a:rPr lang="en-US" sz="1800" kern="1000">
                          <a:effectLst/>
                        </a:rPr>
                        <a:t>Set/Clear Breakpoint}</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Dbstop/</a:t>
                      </a:r>
                      <a:endParaRPr lang="zh-CN" sz="1800" kern="1000">
                        <a:effectLst/>
                      </a:endParaRPr>
                    </a:p>
                    <a:p>
                      <a:pPr algn="ctr">
                        <a:spcBef>
                          <a:spcPts val="100"/>
                        </a:spcBef>
                        <a:spcAft>
                          <a:spcPts val="100"/>
                        </a:spcAft>
                      </a:pPr>
                      <a:r>
                        <a:rPr lang="en-US" sz="1800" kern="1000">
                          <a:effectLst/>
                        </a:rPr>
                        <a:t>dbclear</a:t>
                      </a:r>
                      <a:endParaRPr lang="zh-CN" sz="1800" kern="1000">
                        <a:solidFill>
                          <a:srgbClr val="000000"/>
                        </a:solidFill>
                        <a:effectLst/>
                        <a:latin typeface="Times New Roman"/>
                        <a:ea typeface="宋体"/>
                      </a:endParaRPr>
                    </a:p>
                  </a:txBody>
                  <a:tcPr marL="68580" marR="68580" marT="0" marB="0"/>
                </a:tc>
              </a:tr>
              <a:tr h="1150311">
                <a:tc>
                  <a:txBody>
                    <a:bodyPr/>
                    <a:lstStyle/>
                    <a:p>
                      <a:pPr algn="ctr">
                        <a:spcBef>
                          <a:spcPts val="100"/>
                        </a:spcBef>
                        <a:spcAft>
                          <a:spcPts val="100"/>
                        </a:spcAft>
                      </a:pPr>
                      <a:endParaRPr lang="en-US"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dirty="0">
                          <a:effectLst/>
                        </a:rPr>
                        <a:t>清除全部断点</a:t>
                      </a:r>
                      <a:endParaRPr lang="zh-CN" sz="18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{Breakpoints</a:t>
                      </a:r>
                      <a:r>
                        <a:rPr lang="zh-CN" sz="1800" kern="1000">
                          <a:effectLst/>
                        </a:rPr>
                        <a:t>；</a:t>
                      </a:r>
                    </a:p>
                    <a:p>
                      <a:pPr algn="ctr">
                        <a:spcBef>
                          <a:spcPts val="100"/>
                        </a:spcBef>
                        <a:spcAft>
                          <a:spcPts val="100"/>
                        </a:spcAft>
                      </a:pPr>
                      <a:r>
                        <a:rPr lang="en-US" sz="1800" kern="1000">
                          <a:effectLst/>
                        </a:rPr>
                        <a:t>Clear All Breakpoints }</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Dbclear all</a:t>
                      </a:r>
                      <a:endParaRPr lang="zh-CN" sz="1800" kern="1000">
                        <a:solidFill>
                          <a:srgbClr val="000000"/>
                        </a:solidFill>
                        <a:effectLst/>
                        <a:latin typeface="Times New Roman"/>
                        <a:ea typeface="宋体"/>
                      </a:endParaRPr>
                    </a:p>
                  </a:txBody>
                  <a:tcPr marL="68580" marR="68580" marT="0" marB="0"/>
                </a:tc>
              </a:tr>
              <a:tr h="526414">
                <a:tc>
                  <a:txBody>
                    <a:bodyPr/>
                    <a:lstStyle/>
                    <a:p>
                      <a:pPr algn="ctr">
                        <a:spcBef>
                          <a:spcPts val="100"/>
                        </a:spcBef>
                        <a:spcAft>
                          <a:spcPts val="100"/>
                        </a:spcAft>
                      </a:pPr>
                      <a:endParaRPr lang="en-US"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单步执行</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{Debug;Stop}</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dbstep</a:t>
                      </a:r>
                      <a:endParaRPr lang="zh-CN" sz="1800" kern="1000">
                        <a:solidFill>
                          <a:srgbClr val="000000"/>
                        </a:solidFill>
                        <a:effectLst/>
                        <a:latin typeface="Times New Roman"/>
                        <a:ea typeface="宋体"/>
                      </a:endParaRPr>
                    </a:p>
                  </a:txBody>
                  <a:tcPr marL="68580" marR="68580" marT="0" marB="0"/>
                </a:tc>
              </a:tr>
              <a:tr h="526414">
                <a:tc>
                  <a:txBody>
                    <a:bodyPr/>
                    <a:lstStyle/>
                    <a:p>
                      <a:pPr algn="ctr">
                        <a:spcBef>
                          <a:spcPts val="100"/>
                        </a:spcBef>
                        <a:spcAft>
                          <a:spcPts val="100"/>
                        </a:spcAft>
                      </a:pPr>
                      <a:endParaRPr lang="en-US"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进入被调函数</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{Debug;Step In}</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dbstep in</a:t>
                      </a:r>
                      <a:endParaRPr lang="zh-CN" sz="1800" kern="1000">
                        <a:solidFill>
                          <a:srgbClr val="000000"/>
                        </a:solidFill>
                        <a:effectLst/>
                        <a:latin typeface="Times New Roman"/>
                        <a:ea typeface="宋体"/>
                      </a:endParaRPr>
                    </a:p>
                  </a:txBody>
                  <a:tcPr marL="68580" marR="68580" marT="0" marB="0"/>
                </a:tc>
              </a:tr>
              <a:tr h="526414">
                <a:tc>
                  <a:txBody>
                    <a:bodyPr/>
                    <a:lstStyle/>
                    <a:p>
                      <a:pPr algn="ctr">
                        <a:spcBef>
                          <a:spcPts val="100"/>
                        </a:spcBef>
                        <a:spcAft>
                          <a:spcPts val="100"/>
                        </a:spcAft>
                      </a:pPr>
                      <a:endParaRPr lang="en-US"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跳出被调函数</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{Debug;Step Out}</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dbstep out</a:t>
                      </a:r>
                      <a:endParaRPr lang="zh-CN" sz="1800" kern="1000">
                        <a:solidFill>
                          <a:srgbClr val="000000"/>
                        </a:solidFill>
                        <a:effectLst/>
                        <a:latin typeface="Times New Roman"/>
                        <a:ea typeface="宋体"/>
                      </a:endParaRPr>
                    </a:p>
                  </a:txBody>
                  <a:tcPr marL="68580" marR="68580" marT="0" marB="0"/>
                </a:tc>
              </a:tr>
              <a:tr h="526414">
                <a:tc>
                  <a:txBody>
                    <a:bodyPr/>
                    <a:lstStyle/>
                    <a:p>
                      <a:pPr algn="ctr">
                        <a:spcBef>
                          <a:spcPts val="100"/>
                        </a:spcBef>
                        <a:spcAft>
                          <a:spcPts val="100"/>
                        </a:spcAft>
                      </a:pPr>
                      <a:endParaRPr lang="en-US"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连续执行</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{Debug;Continue}</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dbcont</a:t>
                      </a:r>
                      <a:endParaRPr lang="zh-CN" sz="1800" kern="1000">
                        <a:solidFill>
                          <a:srgbClr val="000000"/>
                        </a:solidFill>
                        <a:effectLst/>
                        <a:latin typeface="Times New Roman"/>
                        <a:ea typeface="宋体"/>
                      </a:endParaRPr>
                    </a:p>
                  </a:txBody>
                  <a:tcPr marL="68580" marR="68580" marT="0" marB="0"/>
                </a:tc>
              </a:tr>
              <a:tr h="526414">
                <a:tc>
                  <a:txBody>
                    <a:bodyPr/>
                    <a:lstStyle/>
                    <a:p>
                      <a:pPr algn="ctr">
                        <a:spcBef>
                          <a:spcPts val="100"/>
                        </a:spcBef>
                        <a:spcAft>
                          <a:spcPts val="100"/>
                        </a:spcAft>
                      </a:pPr>
                      <a:endParaRPr lang="en-US" sz="1800" kern="1000" dirty="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zh-CN" sz="1800" kern="1000">
                          <a:effectLst/>
                        </a:rPr>
                        <a:t>结束调用</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a:effectLst/>
                        </a:rPr>
                        <a:t>{Debug;Exit Debug Mode}</a:t>
                      </a:r>
                      <a:endParaRPr lang="zh-CN" sz="1800" kern="1000">
                        <a:solidFill>
                          <a:srgbClr val="000000"/>
                        </a:solidFill>
                        <a:effectLst/>
                        <a:latin typeface="Times New Roman"/>
                        <a:ea typeface="宋体"/>
                      </a:endParaRPr>
                    </a:p>
                  </a:txBody>
                  <a:tcPr marL="68580" marR="68580" marT="0" marB="0"/>
                </a:tc>
                <a:tc>
                  <a:txBody>
                    <a:bodyPr/>
                    <a:lstStyle/>
                    <a:p>
                      <a:pPr algn="ctr">
                        <a:spcBef>
                          <a:spcPts val="100"/>
                        </a:spcBef>
                        <a:spcAft>
                          <a:spcPts val="100"/>
                        </a:spcAft>
                      </a:pPr>
                      <a:r>
                        <a:rPr lang="en-US" sz="1800" kern="1000" dirty="0" err="1">
                          <a:effectLst/>
                        </a:rPr>
                        <a:t>dbquit</a:t>
                      </a:r>
                      <a:endParaRPr lang="zh-CN" sz="1800" kern="1000" dirty="0">
                        <a:solidFill>
                          <a:srgbClr val="000000"/>
                        </a:solidFill>
                        <a:effectLst/>
                        <a:latin typeface="Times New Roman"/>
                        <a:ea typeface="宋体"/>
                      </a:endParaRPr>
                    </a:p>
                  </a:txBody>
                  <a:tcPr marL="68580" marR="68580" marT="0" marB="0"/>
                </a:tc>
              </a:tr>
            </a:tbl>
          </a:graphicData>
        </a:graphic>
      </p:graphicFrame>
      <p:pic>
        <p:nvPicPr>
          <p:cNvPr id="96304" name="图片 1"/>
          <p:cNvPicPr>
            <a:picLocks noChangeAspect="1" noChangeArrowheads="1"/>
          </p:cNvPicPr>
          <p:nvPr/>
        </p:nvPicPr>
        <p:blipFill>
          <a:blip r:embed="rId2"/>
          <a:srcRect/>
          <a:stretch>
            <a:fillRect/>
          </a:stretch>
        </p:blipFill>
        <p:spPr bwMode="auto">
          <a:xfrm>
            <a:off x="369888" y="1517650"/>
            <a:ext cx="801687" cy="881063"/>
          </a:xfrm>
          <a:prstGeom prst="rect">
            <a:avLst/>
          </a:prstGeom>
          <a:noFill/>
          <a:ln w="9525">
            <a:noFill/>
            <a:miter lim="800000"/>
            <a:headEnd/>
            <a:tailEnd/>
          </a:ln>
        </p:spPr>
      </p:pic>
      <p:pic>
        <p:nvPicPr>
          <p:cNvPr id="96305" name="Picture 6"/>
          <p:cNvPicPr>
            <a:picLocks noChangeAspect="1" noChangeArrowheads="1"/>
          </p:cNvPicPr>
          <p:nvPr/>
        </p:nvPicPr>
        <p:blipFill>
          <a:blip r:embed="rId3"/>
          <a:srcRect/>
          <a:stretch>
            <a:fillRect/>
          </a:stretch>
        </p:blipFill>
        <p:spPr bwMode="auto">
          <a:xfrm>
            <a:off x="236538" y="2630488"/>
            <a:ext cx="844550" cy="882650"/>
          </a:xfrm>
          <a:prstGeom prst="rect">
            <a:avLst/>
          </a:prstGeom>
          <a:noFill/>
          <a:ln w="9525">
            <a:noFill/>
            <a:miter lim="800000"/>
            <a:headEnd/>
            <a:tailEnd/>
          </a:ln>
        </p:spPr>
      </p:pic>
      <p:pic>
        <p:nvPicPr>
          <p:cNvPr id="96306" name="Picture 5"/>
          <p:cNvPicPr>
            <a:picLocks noChangeAspect="1" noChangeArrowheads="1"/>
          </p:cNvPicPr>
          <p:nvPr/>
        </p:nvPicPr>
        <p:blipFill>
          <a:blip r:embed="rId4"/>
          <a:srcRect/>
          <a:stretch>
            <a:fillRect/>
          </a:stretch>
        </p:blipFill>
        <p:spPr bwMode="auto">
          <a:xfrm>
            <a:off x="304800" y="3416300"/>
            <a:ext cx="754063" cy="692150"/>
          </a:xfrm>
          <a:prstGeom prst="rect">
            <a:avLst/>
          </a:prstGeom>
          <a:noFill/>
          <a:ln w="9525">
            <a:noFill/>
            <a:miter lim="800000"/>
            <a:headEnd/>
            <a:tailEnd/>
          </a:ln>
        </p:spPr>
      </p:pic>
      <p:pic>
        <p:nvPicPr>
          <p:cNvPr id="96307" name="Picture 4"/>
          <p:cNvPicPr>
            <a:picLocks noChangeAspect="1" noChangeArrowheads="1"/>
          </p:cNvPicPr>
          <p:nvPr/>
        </p:nvPicPr>
        <p:blipFill>
          <a:blip r:embed="rId5"/>
          <a:srcRect/>
          <a:stretch>
            <a:fillRect/>
          </a:stretch>
        </p:blipFill>
        <p:spPr bwMode="auto">
          <a:xfrm>
            <a:off x="468313" y="4108450"/>
            <a:ext cx="612775" cy="585788"/>
          </a:xfrm>
          <a:prstGeom prst="rect">
            <a:avLst/>
          </a:prstGeom>
          <a:noFill/>
          <a:ln w="9525">
            <a:noFill/>
            <a:miter lim="800000"/>
            <a:headEnd/>
            <a:tailEnd/>
          </a:ln>
        </p:spPr>
      </p:pic>
      <p:pic>
        <p:nvPicPr>
          <p:cNvPr id="96308" name="Picture 3"/>
          <p:cNvPicPr>
            <a:picLocks noChangeAspect="1" noChangeArrowheads="1"/>
          </p:cNvPicPr>
          <p:nvPr/>
        </p:nvPicPr>
        <p:blipFill>
          <a:blip r:embed="rId6"/>
          <a:srcRect/>
          <a:stretch>
            <a:fillRect/>
          </a:stretch>
        </p:blipFill>
        <p:spPr bwMode="auto">
          <a:xfrm>
            <a:off x="485775" y="4694238"/>
            <a:ext cx="685800" cy="658812"/>
          </a:xfrm>
          <a:prstGeom prst="rect">
            <a:avLst/>
          </a:prstGeom>
          <a:noFill/>
          <a:ln w="9525">
            <a:noFill/>
            <a:miter lim="800000"/>
            <a:headEnd/>
            <a:tailEnd/>
          </a:ln>
        </p:spPr>
      </p:pic>
      <p:pic>
        <p:nvPicPr>
          <p:cNvPr id="96309" name="Picture 2"/>
          <p:cNvPicPr>
            <a:picLocks noChangeAspect="1" noChangeArrowheads="1"/>
          </p:cNvPicPr>
          <p:nvPr/>
        </p:nvPicPr>
        <p:blipFill>
          <a:blip r:embed="rId7"/>
          <a:srcRect/>
          <a:stretch>
            <a:fillRect/>
          </a:stretch>
        </p:blipFill>
        <p:spPr bwMode="auto">
          <a:xfrm>
            <a:off x="485775" y="5264150"/>
            <a:ext cx="573088" cy="481013"/>
          </a:xfrm>
          <a:prstGeom prst="rect">
            <a:avLst/>
          </a:prstGeom>
          <a:noFill/>
          <a:ln w="9525">
            <a:noFill/>
            <a:miter lim="800000"/>
            <a:headEnd/>
            <a:tailEnd/>
          </a:ln>
        </p:spPr>
      </p:pic>
      <p:pic>
        <p:nvPicPr>
          <p:cNvPr id="96310" name="Picture 1"/>
          <p:cNvPicPr>
            <a:picLocks noChangeAspect="1" noChangeArrowheads="1"/>
          </p:cNvPicPr>
          <p:nvPr/>
        </p:nvPicPr>
        <p:blipFill>
          <a:blip r:embed="rId8"/>
          <a:srcRect/>
          <a:stretch>
            <a:fillRect/>
          </a:stretch>
        </p:blipFill>
        <p:spPr bwMode="auto">
          <a:xfrm>
            <a:off x="493713" y="5745163"/>
            <a:ext cx="615950" cy="763587"/>
          </a:xfrm>
          <a:prstGeom prst="rect">
            <a:avLst/>
          </a:prstGeom>
          <a:noFill/>
          <a:ln w="9525">
            <a:noFill/>
            <a:miter lim="800000"/>
            <a:headEnd/>
            <a:tailEnd/>
          </a:ln>
        </p:spPr>
      </p:pic>
      <p:sp>
        <p:nvSpPr>
          <p:cNvPr id="96311" name="矩形 4"/>
          <p:cNvSpPr>
            <a:spLocks noChangeArrowheads="1"/>
          </p:cNvSpPr>
          <p:nvPr/>
        </p:nvSpPr>
        <p:spPr bwMode="auto">
          <a:xfrm>
            <a:off x="2465388" y="377825"/>
            <a:ext cx="5499100" cy="400050"/>
          </a:xfrm>
          <a:prstGeom prst="rect">
            <a:avLst/>
          </a:prstGeom>
          <a:noFill/>
          <a:ln w="9525">
            <a:noFill/>
            <a:miter lim="800000"/>
            <a:headEnd/>
            <a:tailEnd/>
          </a:ln>
        </p:spPr>
        <p:txBody>
          <a:bodyPr wrap="none">
            <a:spAutoFit/>
          </a:bodyPr>
          <a:lstStyle/>
          <a:p>
            <a:r>
              <a:rPr lang="zh-CN" sz="2000">
                <a:latin typeface="Trebuchet MS" pitchFamily="34" charset="0"/>
                <a:ea typeface="华文新魏" pitchFamily="2" charset="-122"/>
              </a:rPr>
              <a:t>表</a:t>
            </a:r>
            <a:r>
              <a:rPr lang="zh-CN" altLang="zh-CN" sz="2000">
                <a:latin typeface="Trebuchet MS" pitchFamily="34" charset="0"/>
                <a:ea typeface="华文新魏" pitchFamily="2" charset="-122"/>
              </a:rPr>
              <a:t>5-5 </a:t>
            </a:r>
            <a:r>
              <a:rPr lang="zh-CN" sz="2000">
                <a:latin typeface="Trebuchet MS" pitchFamily="34" charset="0"/>
                <a:ea typeface="华文新魏" pitchFamily="2" charset="-122"/>
              </a:rPr>
              <a:t>调试功能键、菜单选项和相应指令对照表</a:t>
            </a:r>
            <a:endParaRPr lang="zh-CN" altLang="zh-CN" sz="2000">
              <a:latin typeface="Trebuchet MS" pitchFamily="34" charset="0"/>
              <a:ea typeface="华文新魏"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73088"/>
            <a:ext cx="8596312" cy="5991225"/>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M</a:t>
            </a:r>
            <a:r>
              <a:rPr lang="zh-CN" altLang="zh-CN" dirty="0">
                <a:solidFill>
                  <a:schemeClr val="tx1">
                    <a:lumMod val="75000"/>
                    <a:lumOff val="25000"/>
                  </a:schemeClr>
                </a:solidFill>
              </a:rPr>
              <a:t>文件编辑</a:t>
            </a:r>
            <a:r>
              <a:rPr lang="en-US" altLang="zh-CN" dirty="0">
                <a:solidFill>
                  <a:schemeClr val="tx1">
                    <a:lumMod val="75000"/>
                    <a:lumOff val="25000"/>
                  </a:schemeClr>
                </a:solidFill>
              </a:rPr>
              <a:t>/</a:t>
            </a:r>
            <a:r>
              <a:rPr lang="zh-CN" altLang="zh-CN" dirty="0">
                <a:solidFill>
                  <a:schemeClr val="tx1">
                    <a:lumMod val="75000"/>
                    <a:lumOff val="25000"/>
                  </a:schemeClr>
                </a:solidFill>
              </a:rPr>
              <a:t>调试器的编辑功能在第</a:t>
            </a:r>
            <a:r>
              <a:rPr lang="en-US" altLang="zh-CN" dirty="0">
                <a:solidFill>
                  <a:schemeClr val="tx1">
                    <a:lumMod val="75000"/>
                    <a:lumOff val="25000"/>
                  </a:schemeClr>
                </a:solidFill>
              </a:rPr>
              <a:t>1</a:t>
            </a:r>
            <a:r>
              <a:rPr lang="zh-CN" altLang="zh-CN" dirty="0">
                <a:solidFill>
                  <a:schemeClr val="tx1">
                    <a:lumMod val="75000"/>
                    <a:lumOff val="25000"/>
                  </a:schemeClr>
                </a:solidFill>
              </a:rPr>
              <a:t>节已经阐述。本节集中介绍调试器功能与使用方法。</a:t>
            </a:r>
          </a:p>
          <a:p>
            <a:pPr fontAlgn="auto">
              <a:spcAft>
                <a:spcPts val="0"/>
              </a:spcAft>
              <a:buFont typeface="Wingdings 3" charset="2"/>
              <a:buChar char=""/>
              <a:defRPr/>
            </a:pPr>
            <a:r>
              <a:rPr lang="zh-CN" altLang="zh-CN" dirty="0">
                <a:solidFill>
                  <a:schemeClr val="tx1">
                    <a:lumMod val="75000"/>
                    <a:lumOff val="25000"/>
                  </a:schemeClr>
                </a:solidFill>
              </a:rPr>
              <a:t>【说明】</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zh-CN" dirty="0">
                <a:solidFill>
                  <a:schemeClr val="tx1">
                    <a:lumMod val="75000"/>
                    <a:lumOff val="25000"/>
                  </a:schemeClr>
                </a:solidFill>
              </a:rPr>
              <a:t>设置断点的两种方法</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直接点击法</a:t>
            </a:r>
            <a:r>
              <a:rPr lang="en-US" altLang="zh-CN" dirty="0">
                <a:solidFill>
                  <a:schemeClr val="tx1">
                    <a:lumMod val="75000"/>
                    <a:lumOff val="25000"/>
                  </a:schemeClr>
                </a:solidFill>
              </a:rPr>
              <a:t>(</a:t>
            </a:r>
            <a:r>
              <a:rPr lang="zh-CN" altLang="zh-CN" dirty="0">
                <a:solidFill>
                  <a:schemeClr val="tx1">
                    <a:lumMod val="75000"/>
                    <a:lumOff val="25000"/>
                  </a:schemeClr>
                </a:solidFill>
              </a:rPr>
              <a:t>推荐使用</a:t>
            </a:r>
            <a:r>
              <a:rPr lang="en-US" altLang="zh-CN" dirty="0">
                <a:solidFill>
                  <a:schemeClr val="tx1">
                    <a:lumMod val="75000"/>
                    <a:lumOff val="25000"/>
                  </a:schemeClr>
                </a:solidFill>
              </a:rPr>
              <a:t>):</a:t>
            </a:r>
            <a:r>
              <a:rPr lang="zh-CN" altLang="zh-CN" dirty="0">
                <a:solidFill>
                  <a:schemeClr val="tx1">
                    <a:lumMod val="75000"/>
                    <a:lumOff val="25000"/>
                  </a:schemeClr>
                </a:solidFill>
              </a:rPr>
              <a:t>在调试器界面的“断点位置条”中，用鼠标单击“所需中断行”左侧的“短线条”，就会出现“红色断点标志”。</a:t>
            </a:r>
          </a:p>
          <a:p>
            <a:pPr fontAlgn="auto">
              <a:spcAft>
                <a:spcPts val="0"/>
              </a:spcAft>
              <a:buFont typeface="Wingdings 3" charset="2"/>
              <a:buChar char=""/>
              <a:defRPr/>
            </a:pPr>
            <a:r>
              <a:rPr lang="zh-CN" altLang="zh-CN" dirty="0">
                <a:solidFill>
                  <a:schemeClr val="tx1">
                    <a:lumMod val="75000"/>
                    <a:lumOff val="25000"/>
                  </a:schemeClr>
                </a:solidFill>
              </a:rPr>
              <a:t>工具图标法：把光标置于“所需中断行”，然后单击工具图标 ，于是该行的左侧“短线条”就变成“红色断点标志”。</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撤销断点的两种方法</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直接点击法</a:t>
            </a:r>
            <a:r>
              <a:rPr lang="en-US" altLang="zh-CN" dirty="0">
                <a:solidFill>
                  <a:schemeClr val="tx1">
                    <a:lumMod val="75000"/>
                    <a:lumOff val="25000"/>
                  </a:schemeClr>
                </a:solidFill>
              </a:rPr>
              <a:t>(</a:t>
            </a:r>
            <a:r>
              <a:rPr lang="zh-CN" altLang="zh-CN" dirty="0">
                <a:solidFill>
                  <a:schemeClr val="tx1">
                    <a:lumMod val="75000"/>
                    <a:lumOff val="25000"/>
                  </a:schemeClr>
                </a:solidFill>
              </a:rPr>
              <a:t>推荐使用</a:t>
            </a:r>
            <a:r>
              <a:rPr lang="en-US" altLang="zh-CN" dirty="0">
                <a:solidFill>
                  <a:schemeClr val="tx1">
                    <a:lumMod val="75000"/>
                    <a:lumOff val="25000"/>
                  </a:schemeClr>
                </a:solidFill>
              </a:rPr>
              <a:t>):</a:t>
            </a:r>
            <a:r>
              <a:rPr lang="zh-CN" altLang="zh-CN" dirty="0">
                <a:solidFill>
                  <a:schemeClr val="tx1">
                    <a:lumMod val="75000"/>
                    <a:lumOff val="25000"/>
                  </a:schemeClr>
                </a:solidFill>
              </a:rPr>
              <a:t>用鼠标单击“所需撤销的红色断点标志”，该红点就变回“短线条”，于是该断点被撤销。</a:t>
            </a:r>
          </a:p>
          <a:p>
            <a:pPr fontAlgn="auto">
              <a:spcAft>
                <a:spcPts val="0"/>
              </a:spcAft>
              <a:buFont typeface="Wingdings 3" charset="2"/>
              <a:buChar char=""/>
              <a:defRPr/>
            </a:pPr>
            <a:r>
              <a:rPr lang="zh-CN" altLang="zh-CN" dirty="0">
                <a:solidFill>
                  <a:schemeClr val="tx1">
                    <a:lumMod val="75000"/>
                    <a:lumOff val="25000"/>
                  </a:schemeClr>
                </a:solidFill>
              </a:rPr>
              <a:t>工具图标法：把光标置于“所需撤销断点的行”，然后单击工具图标 ，于是那行的左侧“红色断点标志”变回“短线条”，断点被撤销。</a:t>
            </a:r>
          </a:p>
          <a:p>
            <a:pPr fontAlgn="auto">
              <a:spcAft>
                <a:spcPts val="0"/>
              </a:spcAft>
              <a:buFont typeface="Wingdings 3" charset="2"/>
              <a:buChar char=""/>
              <a:defRPr/>
            </a:pPr>
            <a:r>
              <a:rPr lang="en-US" altLang="zh-CN" dirty="0">
                <a:solidFill>
                  <a:schemeClr val="tx1">
                    <a:lumMod val="75000"/>
                    <a:lumOff val="25000"/>
                  </a:schemeClr>
                </a:solidFill>
              </a:rPr>
              <a:t>(3)</a:t>
            </a:r>
            <a:r>
              <a:rPr lang="zh-CN" altLang="zh-CN" dirty="0">
                <a:solidFill>
                  <a:schemeClr val="tx1">
                    <a:lumMod val="75000"/>
                    <a:lumOff val="25000"/>
                  </a:schemeClr>
                </a:solidFill>
              </a:rPr>
              <a:t>程序执行指针</a:t>
            </a:r>
          </a:p>
          <a:p>
            <a:pPr fontAlgn="auto">
              <a:spcAft>
                <a:spcPts val="0"/>
              </a:spcAft>
              <a:buFont typeface="Wingdings 3" charset="2"/>
              <a:buChar char=""/>
              <a:defRPr/>
            </a:pPr>
            <a:r>
              <a:rPr lang="zh-CN" altLang="zh-CN" dirty="0">
                <a:solidFill>
                  <a:schemeClr val="tx1">
                    <a:lumMod val="75000"/>
                    <a:lumOff val="25000"/>
                  </a:schemeClr>
                </a:solidFill>
              </a:rPr>
              <a:t>程序进行调试状态后，在调试器中就会出现标志程序进程的“绿色的指针 ”。</a:t>
            </a:r>
          </a:p>
          <a:p>
            <a:pPr fontAlgn="auto">
              <a:spcAft>
                <a:spcPts val="0"/>
              </a:spcAft>
              <a:buFont typeface="Wingdings 3" charset="2"/>
              <a:buChar char=""/>
              <a:defRPr/>
            </a:pPr>
            <a:r>
              <a:rPr lang="zh-CN" altLang="zh-CN" dirty="0">
                <a:solidFill>
                  <a:schemeClr val="tx1">
                    <a:lumMod val="75000"/>
                    <a:lumOff val="25000"/>
                  </a:schemeClr>
                </a:solidFill>
              </a:rPr>
              <a:t>在整个调试过程中，“绿色的指针 ”随各种</a:t>
            </a:r>
            <a:r>
              <a:rPr lang="en-US" altLang="zh-CN" dirty="0">
                <a:solidFill>
                  <a:schemeClr val="tx1">
                    <a:lumMod val="75000"/>
                    <a:lumOff val="25000"/>
                  </a:schemeClr>
                </a:solidFill>
              </a:rPr>
              <a:t>(</a:t>
            </a:r>
            <a:r>
              <a:rPr lang="zh-CN" altLang="zh-CN" dirty="0">
                <a:solidFill>
                  <a:schemeClr val="tx1">
                    <a:lumMod val="75000"/>
                    <a:lumOff val="25000"/>
                  </a:schemeClr>
                </a:solidFill>
              </a:rPr>
              <a:t>如单步、进人、跳出等</a:t>
            </a:r>
            <a:r>
              <a:rPr lang="en-US" altLang="zh-CN" dirty="0">
                <a:solidFill>
                  <a:schemeClr val="tx1">
                    <a:lumMod val="75000"/>
                    <a:lumOff val="25000"/>
                  </a:schemeClr>
                </a:solidFill>
              </a:rPr>
              <a:t>)</a:t>
            </a:r>
            <a:r>
              <a:rPr lang="zh-CN" altLang="zh-CN" dirty="0">
                <a:solidFill>
                  <a:schemeClr val="tx1">
                    <a:lumMod val="75000"/>
                    <a:lumOff val="25000"/>
                  </a:schemeClr>
                </a:solidFill>
              </a:rPr>
              <a:t>调试操作而运动。它醒目地展示了程序的进程。</a:t>
            </a: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p:cNvSpPr>
            <a:spLocks noGrp="1"/>
          </p:cNvSpPr>
          <p:nvPr>
            <p:ph idx="1"/>
          </p:nvPr>
        </p:nvSpPr>
        <p:spPr>
          <a:xfrm>
            <a:off x="677863" y="614363"/>
            <a:ext cx="8596312" cy="5427662"/>
          </a:xfrm>
        </p:spPr>
        <p:txBody>
          <a:bodyPr/>
          <a:lstStyle/>
          <a:p>
            <a:r>
              <a:rPr lang="en-US" altLang="zh-CN" smtClean="0"/>
              <a:t>1.</a:t>
            </a:r>
            <a:r>
              <a:rPr lang="zh-CN" altLang="zh-CN" smtClean="0"/>
              <a:t>调试器应用示例</a:t>
            </a:r>
          </a:p>
          <a:p>
            <a:r>
              <a:rPr lang="zh-CN" altLang="zh-CN" smtClean="0"/>
              <a:t>正如前面所说，由于</a:t>
            </a:r>
            <a:r>
              <a:rPr lang="en-US" altLang="zh-CN" smtClean="0"/>
              <a:t>M</a:t>
            </a:r>
            <a:r>
              <a:rPr lang="zh-CN" altLang="zh-CN" smtClean="0"/>
              <a:t>文件错误的多样性，调试器的具体使用方法会随具体问题而变化。下面通过实例叙述调试器的基本使用方法，以供参考。</a:t>
            </a:r>
          </a:p>
          <a:p>
            <a:r>
              <a:rPr lang="zh-CN" altLang="zh-CN" smtClean="0"/>
              <a:t>【例</a:t>
            </a:r>
            <a:r>
              <a:rPr lang="en-US" altLang="zh-CN" smtClean="0"/>
              <a:t>5-45</a:t>
            </a:r>
            <a:r>
              <a:rPr lang="zh-CN" altLang="zh-CN" smtClean="0"/>
              <a:t>】本例的目标</a:t>
            </a:r>
            <a:r>
              <a:rPr lang="en-US" altLang="zh-CN" smtClean="0"/>
              <a:t>:</a:t>
            </a:r>
            <a:r>
              <a:rPr lang="zh-CN" altLang="zh-CN" smtClean="0"/>
              <a:t>对于任意随机向量</a:t>
            </a:r>
            <a:r>
              <a:rPr lang="en-US" altLang="zh-CN" smtClean="0"/>
              <a:t>,</a:t>
            </a:r>
            <a:r>
              <a:rPr lang="zh-CN" altLang="zh-CN" smtClean="0"/>
              <a:t>画出鲜明标志该随机向量均值、标准差的频数直方</a:t>
            </a:r>
            <a:r>
              <a:rPr lang="en-US" altLang="zh-CN" smtClean="0"/>
              <a:t>(</a:t>
            </a:r>
            <a:r>
              <a:rPr lang="zh-CN" altLang="zh-CN" smtClean="0"/>
              <a:t>如图</a:t>
            </a:r>
            <a:r>
              <a:rPr lang="en-US" altLang="zh-CN" smtClean="0"/>
              <a:t>5-19)</a:t>
            </a:r>
            <a:r>
              <a:rPr lang="zh-CN" altLang="zh-CN" smtClean="0"/>
              <a:t>，或给出绘制这种图形的数据。</a:t>
            </a:r>
          </a:p>
          <a:p>
            <a:endParaRPr lang="zh-CN" altLang="en-US" smtClean="0"/>
          </a:p>
        </p:txBody>
      </p:sp>
      <p:pic>
        <p:nvPicPr>
          <p:cNvPr id="98306" name="Picture 2" descr="123"/>
          <p:cNvPicPr>
            <a:picLocks noChangeAspect="1" noChangeArrowheads="1"/>
          </p:cNvPicPr>
          <p:nvPr/>
        </p:nvPicPr>
        <p:blipFill>
          <a:blip r:embed="rId2"/>
          <a:srcRect/>
          <a:stretch>
            <a:fillRect/>
          </a:stretch>
        </p:blipFill>
        <p:spPr bwMode="auto">
          <a:xfrm>
            <a:off x="1036638" y="2660650"/>
            <a:ext cx="7519987" cy="3576638"/>
          </a:xfrm>
          <a:prstGeom prst="rect">
            <a:avLst/>
          </a:prstGeom>
          <a:noFill/>
          <a:ln w="9525">
            <a:noFill/>
            <a:miter lim="800000"/>
            <a:headEnd/>
            <a:tailEnd/>
          </a:ln>
        </p:spPr>
      </p:pic>
      <p:sp>
        <p:nvSpPr>
          <p:cNvPr id="98307" name="矩形 3"/>
          <p:cNvSpPr>
            <a:spLocks noChangeArrowheads="1"/>
          </p:cNvSpPr>
          <p:nvPr/>
        </p:nvSpPr>
        <p:spPr bwMode="auto">
          <a:xfrm>
            <a:off x="2513013" y="6053138"/>
            <a:ext cx="4327525" cy="368300"/>
          </a:xfrm>
          <a:prstGeom prst="rect">
            <a:avLst/>
          </a:prstGeom>
          <a:noFill/>
          <a:ln w="9525">
            <a:noFill/>
            <a:miter lim="800000"/>
            <a:headEnd/>
            <a:tailEnd/>
          </a:ln>
        </p:spPr>
        <p:txBody>
          <a:bodyPr wrap="none">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5-19</a:t>
            </a:r>
            <a:r>
              <a:rPr lang="zh-CN" altLang="zh-CN">
                <a:latin typeface="Trebuchet MS" pitchFamily="34" charset="0"/>
                <a:ea typeface="华文新魏" pitchFamily="2" charset="-122"/>
              </a:rPr>
              <a:t>带均值、标准差标志的频数直方图</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55638"/>
            <a:ext cx="8596312" cy="5386387"/>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(1)</a:t>
            </a:r>
            <a:r>
              <a:rPr lang="zh-CN" altLang="zh-CN" dirty="0">
                <a:solidFill>
                  <a:schemeClr val="tx1">
                    <a:lumMod val="75000"/>
                    <a:lumOff val="25000"/>
                  </a:schemeClr>
                </a:solidFill>
              </a:rPr>
              <a:t>根据题目要求写出以下两个</a:t>
            </a:r>
            <a:r>
              <a:rPr lang="en-US" altLang="zh-CN" dirty="0">
                <a:solidFill>
                  <a:schemeClr val="tx1">
                    <a:lumMod val="75000"/>
                    <a:lumOff val="25000"/>
                  </a:schemeClr>
                </a:solidFill>
              </a:rPr>
              <a:t>M</a:t>
            </a:r>
            <a:r>
              <a:rPr lang="zh-CN" altLang="zh-CN" dirty="0">
                <a:solidFill>
                  <a:schemeClr val="tx1">
                    <a:lumMod val="75000"/>
                    <a:lumOff val="25000"/>
                  </a:schemeClr>
                </a:solidFill>
              </a:rPr>
              <a:t>文件</a:t>
            </a:r>
          </a:p>
          <a:p>
            <a:pPr fontAlgn="auto">
              <a:spcAft>
                <a:spcPts val="0"/>
              </a:spcAft>
              <a:buFont typeface="Wingdings 3" charset="2"/>
              <a:buChar char=""/>
              <a:defRPr/>
            </a:pPr>
            <a:r>
              <a:rPr lang="x-none" altLang="zh-CN" dirty="0">
                <a:solidFill>
                  <a:schemeClr val="tx1">
                    <a:lumMod val="75000"/>
                    <a:lumOff val="25000"/>
                  </a:schemeClr>
                </a:solidFill>
              </a:rPr>
              <a:t>barzzy1.m</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function [nn,xx,xmu,xstd]=barzzy1(x)</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%本函数文件专供实践调试器用</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xmu=mean(x);</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xstd=std(x);</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[nn,xx]=hist(x);</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if nargout==0</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barzzy2(nn,xx,xmu,xstd)                                  %&lt;7&gt;</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end</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barzzy2.m</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    function barzzy2(nn,xx,xmu,xstd)</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%本函数供barzzy1.m调用</a:t>
            </a:r>
            <a:endParaRPr lang="zh-CN" altLang="zh-CN" dirty="0">
              <a:solidFill>
                <a:schemeClr val="tx1">
                  <a:lumMod val="75000"/>
                  <a:lumOff val="25000"/>
                </a:schemeClr>
              </a:solidFill>
            </a:endParaRPr>
          </a:p>
          <a:p>
            <a:pPr fontAlgn="auto">
              <a:spcAft>
                <a:spcPts val="0"/>
              </a:spcAft>
              <a:buFont typeface="Wingdings 3" charset="2"/>
              <a:buChar char=""/>
              <a:defRPr/>
            </a:pPr>
            <a:r>
              <a:rPr lang="x-none" altLang="zh-CN" dirty="0">
                <a:solidFill>
                  <a:schemeClr val="tx1">
                    <a:lumMod val="75000"/>
                    <a:lumOff val="25000"/>
                  </a:schemeClr>
                </a:solidFill>
              </a:rPr>
              <a:t>%本函数故意设置了一个错误</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内容占位符 2"/>
          <p:cNvSpPr>
            <a:spLocks noGrp="1"/>
          </p:cNvSpPr>
          <p:nvPr>
            <p:ph idx="1"/>
          </p:nvPr>
        </p:nvSpPr>
        <p:spPr>
          <a:xfrm>
            <a:off x="677863" y="655638"/>
            <a:ext cx="8596312" cy="5386387"/>
          </a:xfrm>
        </p:spPr>
        <p:txBody>
          <a:bodyPr/>
          <a:lstStyle/>
          <a:p>
            <a:r>
              <a:rPr lang="zh-CN" altLang="zh-CN" smtClean="0"/>
              <a:t>clf,</a:t>
            </a:r>
          </a:p>
          <a:p>
            <a:r>
              <a:rPr lang="zh-CN" altLang="zh-CN" smtClean="0"/>
              <a:t>bar(xx,nn);hold on</a:t>
            </a:r>
          </a:p>
          <a:p>
            <a:r>
              <a:rPr lang="zh-CN" altLang="zh-CN" smtClean="0"/>
              <a:t>Ylimit=get(gca,'YLim');</a:t>
            </a:r>
          </a:p>
          <a:p>
            <a:r>
              <a:rPr lang="zh-CN" altLang="zh-CN" smtClean="0"/>
              <a:t>yy=0:Ylimit(2);</a:t>
            </a:r>
          </a:p>
          <a:p>
            <a:r>
              <a:rPr lang="zh-CN" altLang="zh-CN" smtClean="0"/>
              <a:t>xxmu=xmu*size(yy);</a:t>
            </a:r>
          </a:p>
          <a:p>
            <a:r>
              <a:rPr lang="zh-CN" altLang="zh-CN" smtClean="0"/>
              <a:t>xxL=xxmu/xmu*(xmu-xstd);</a:t>
            </a:r>
          </a:p>
          <a:p>
            <a:r>
              <a:rPr lang="zh-CN" altLang="zh-CN" smtClean="0"/>
              <a:t>xxR=xxmu/xmu*(xmu+xstd);</a:t>
            </a:r>
          </a:p>
          <a:p>
            <a:r>
              <a:rPr lang="zh-CN" altLang="zh-CN" smtClean="0"/>
              <a:t>plot(xxmu,yy,'r','Linewidth',3)                         %&lt;11&gt;</a:t>
            </a:r>
          </a:p>
          <a:p>
            <a:r>
              <a:rPr lang="zh-CN" altLang="zh-CN" smtClean="0"/>
              <a:t>plot(xxL,yy,'rx','MarkerSize',8)</a:t>
            </a:r>
          </a:p>
          <a:p>
            <a:r>
              <a:rPr lang="zh-CN" altLang="zh-CN" smtClean="0"/>
              <a:t>plot(xxR,yy,'rx','MarkerSize',8),hold off</a:t>
            </a:r>
          </a:p>
          <a:p>
            <a:r>
              <a:rPr lang="en-US" altLang="zh-CN" smtClean="0"/>
              <a:t>(2)</a:t>
            </a:r>
            <a:r>
              <a:rPr lang="zh-CN" altLang="zh-CN" smtClean="0"/>
              <a:t>初次运行以下指令后，得到运行出错的提示，如图</a:t>
            </a:r>
            <a:r>
              <a:rPr lang="en-US" altLang="zh-CN" smtClean="0"/>
              <a:t>5-20</a:t>
            </a:r>
            <a:r>
              <a:rPr lang="zh-CN" altLang="zh-CN" smtClean="0"/>
              <a:t>所示</a:t>
            </a:r>
          </a:p>
          <a:p>
            <a:r>
              <a:rPr lang="zh-CN" altLang="zh-CN" smtClean="0"/>
              <a:t>K&gt;&gt; randn('seed',1),x=randn(1,100);</a:t>
            </a:r>
          </a:p>
          <a:p>
            <a:r>
              <a:rPr lang="zh-CN" altLang="zh-CN" smtClean="0"/>
              <a:t>barzzy1(x);</a:t>
            </a:r>
          </a:p>
          <a:p>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en-US" altLang="zh-CN" b="1" smtClean="0"/>
              <a:t>5.1.2 M</a:t>
            </a:r>
            <a:r>
              <a:rPr lang="zh-CN" altLang="zh-CN" b="1" smtClean="0"/>
              <a:t>文件的打开</a:t>
            </a:r>
            <a:br>
              <a:rPr lang="zh-CN" altLang="zh-CN" b="1" smtClean="0"/>
            </a:br>
            <a:endParaRPr lang="zh-CN" altLang="en-US" smtClean="0"/>
          </a:p>
        </p:txBody>
      </p:sp>
      <p:sp>
        <p:nvSpPr>
          <p:cNvPr id="25602" name="内容占位符 2"/>
          <p:cNvSpPr>
            <a:spLocks noGrp="1"/>
          </p:cNvSpPr>
          <p:nvPr>
            <p:ph idx="1"/>
          </p:nvPr>
        </p:nvSpPr>
        <p:spPr>
          <a:xfrm>
            <a:off x="677863" y="1609725"/>
            <a:ext cx="8596312" cy="4432300"/>
          </a:xfrm>
        </p:spPr>
        <p:txBody>
          <a:bodyPr/>
          <a:lstStyle/>
          <a:p>
            <a:r>
              <a:rPr lang="zh-CN" altLang="zh-CN" smtClean="0"/>
              <a:t>上面已经创建了一个</a:t>
            </a:r>
            <a:r>
              <a:rPr lang="en-US" altLang="zh-CN" smtClean="0"/>
              <a:t>M</a:t>
            </a:r>
            <a:r>
              <a:rPr lang="zh-CN" altLang="zh-CN" smtClean="0"/>
              <a:t>文件，名为</a:t>
            </a:r>
            <a:r>
              <a:rPr lang="en-US" altLang="zh-CN" smtClean="0"/>
              <a:t>test.m</a:t>
            </a:r>
            <a:r>
              <a:rPr lang="zh-CN" altLang="zh-CN" smtClean="0"/>
              <a:t>。打开</a:t>
            </a:r>
            <a:r>
              <a:rPr lang="en-US" altLang="zh-CN" smtClean="0"/>
              <a:t>M</a:t>
            </a:r>
            <a:r>
              <a:rPr lang="zh-CN" altLang="zh-CN" smtClean="0"/>
              <a:t>文件的方法：</a:t>
            </a:r>
          </a:p>
          <a:p>
            <a:r>
              <a:rPr lang="zh-CN" altLang="zh-CN" smtClean="0"/>
              <a:t>【</a:t>
            </a:r>
            <a:r>
              <a:rPr lang="en-US" altLang="zh-CN" smtClean="0"/>
              <a:t>File</a:t>
            </a:r>
            <a:r>
              <a:rPr lang="zh-CN" altLang="zh-CN" smtClean="0"/>
              <a:t>】</a:t>
            </a:r>
            <a:r>
              <a:rPr lang="en-US" altLang="zh-CN" smtClean="0"/>
              <a:t>/</a:t>
            </a:r>
            <a:r>
              <a:rPr lang="zh-CN" altLang="zh-CN" smtClean="0"/>
              <a:t>【</a:t>
            </a:r>
            <a:r>
              <a:rPr lang="en-US" altLang="zh-CN" smtClean="0"/>
              <a:t>Open</a:t>
            </a:r>
            <a:r>
              <a:rPr lang="zh-CN" altLang="zh-CN" smtClean="0"/>
              <a:t>】</a:t>
            </a:r>
            <a:r>
              <a:rPr lang="en-US" altLang="zh-CN" smtClean="0"/>
              <a:t>/</a:t>
            </a:r>
            <a:r>
              <a:rPr lang="zh-CN" altLang="zh-CN" smtClean="0"/>
              <a:t>找到对应的</a:t>
            </a:r>
            <a:r>
              <a:rPr lang="en-US" altLang="zh-CN" smtClean="0"/>
              <a:t>M</a:t>
            </a:r>
            <a:r>
              <a:rPr lang="zh-CN" altLang="zh-CN" smtClean="0"/>
              <a:t>文件即可</a:t>
            </a:r>
          </a:p>
          <a:p>
            <a:r>
              <a:rPr lang="zh-CN" altLang="zh-CN" smtClean="0"/>
              <a:t>通过</a:t>
            </a:r>
            <a:r>
              <a:rPr lang="en-US" altLang="zh-CN" smtClean="0"/>
              <a:t>edit mfiles</a:t>
            </a:r>
            <a:r>
              <a:rPr lang="zh-CN" altLang="zh-CN" smtClean="0"/>
              <a:t>命令编辑某个已经存在的</a:t>
            </a:r>
            <a:r>
              <a:rPr lang="en-US" altLang="zh-CN" smtClean="0"/>
              <a:t>M</a:t>
            </a:r>
            <a:r>
              <a:rPr lang="zh-CN" altLang="zh-CN" smtClean="0"/>
              <a:t>文件，其中</a:t>
            </a:r>
            <a:r>
              <a:rPr lang="en-US" altLang="zh-CN" smtClean="0"/>
              <a:t>mfiles</a:t>
            </a:r>
            <a:r>
              <a:rPr lang="zh-CN" altLang="zh-CN" smtClean="0"/>
              <a:t>为用户需要编辑的文件名</a:t>
            </a:r>
            <a:r>
              <a:rPr lang="en-US" altLang="zh-CN" smtClean="0"/>
              <a:t>(</a:t>
            </a:r>
            <a:r>
              <a:rPr lang="zh-CN" altLang="zh-CN" smtClean="0"/>
              <a:t>可以不带扩展名</a:t>
            </a:r>
            <a:r>
              <a:rPr lang="en-US" altLang="zh-CN" smtClean="0"/>
              <a:t>)</a:t>
            </a:r>
            <a:r>
              <a:rPr lang="zh-CN" altLang="zh-CN" smtClean="0"/>
              <a:t>，如</a:t>
            </a:r>
            <a:r>
              <a:rPr lang="en-US" altLang="zh-CN" smtClean="0"/>
              <a:t>edit test.m</a:t>
            </a:r>
            <a:endParaRPr lang="zh-CN" altLang="zh-CN" smtClean="0"/>
          </a:p>
          <a:p>
            <a:r>
              <a:rPr lang="zh-CN" altLang="zh-CN" smtClean="0"/>
              <a:t>单击工具栏上的</a:t>
            </a:r>
            <a:r>
              <a:rPr lang="en-US" altLang="zh-CN" smtClean="0"/>
              <a:t>       </a:t>
            </a:r>
            <a:r>
              <a:rPr lang="zh-CN" altLang="zh-CN" smtClean="0"/>
              <a:t>也可以打开对应的M文件</a:t>
            </a:r>
          </a:p>
          <a:p>
            <a:r>
              <a:rPr lang="zh-CN" altLang="zh-CN" smtClean="0"/>
              <a:t>打开</a:t>
            </a:r>
            <a:r>
              <a:rPr lang="en-US" altLang="zh-CN" smtClean="0"/>
              <a:t>M</a:t>
            </a:r>
            <a:r>
              <a:rPr lang="zh-CN" altLang="zh-CN" smtClean="0"/>
              <a:t>文件的方法很多，这里只介绍常用的几种。</a:t>
            </a:r>
          </a:p>
          <a:p>
            <a:endParaRPr lang="zh-CN" altLang="en-US" smtClean="0"/>
          </a:p>
        </p:txBody>
      </p:sp>
      <p:pic>
        <p:nvPicPr>
          <p:cNvPr id="25603" name="图片 1"/>
          <p:cNvPicPr>
            <a:picLocks noChangeAspect="1" noChangeArrowheads="1"/>
          </p:cNvPicPr>
          <p:nvPr/>
        </p:nvPicPr>
        <p:blipFill>
          <a:blip r:embed="rId2"/>
          <a:srcRect/>
          <a:stretch>
            <a:fillRect/>
          </a:stretch>
        </p:blipFill>
        <p:spPr bwMode="auto">
          <a:xfrm>
            <a:off x="2692400" y="3101975"/>
            <a:ext cx="474663" cy="388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内容占位符 2"/>
          <p:cNvSpPr>
            <a:spLocks noGrp="1"/>
          </p:cNvSpPr>
          <p:nvPr>
            <p:ph idx="1"/>
          </p:nvPr>
        </p:nvSpPr>
        <p:spPr>
          <a:xfrm>
            <a:off x="677863" y="627063"/>
            <a:ext cx="8596312" cy="5414962"/>
          </a:xfrm>
        </p:spPr>
        <p:txBody>
          <a:bodyPr/>
          <a:lstStyle/>
          <a:p>
            <a:r>
              <a:rPr lang="zh-CN" altLang="zh-CN" smtClean="0"/>
              <a:t>??? Error using ==&gt; plot</a:t>
            </a:r>
          </a:p>
          <a:p>
            <a:r>
              <a:rPr lang="zh-CN" altLang="zh-CN" smtClean="0"/>
              <a:t>Vectors must be the same lengths.</a:t>
            </a:r>
          </a:p>
          <a:p>
            <a:r>
              <a:rPr lang="zh-CN" altLang="zh-CN" smtClean="0"/>
              <a:t> </a:t>
            </a:r>
          </a:p>
          <a:p>
            <a:r>
              <a:rPr lang="zh-CN" altLang="zh-CN" smtClean="0"/>
              <a:t>Error in ==&gt; barzzy2 at 11</a:t>
            </a:r>
          </a:p>
          <a:p>
            <a:r>
              <a:rPr lang="zh-CN" altLang="zh-CN" smtClean="0"/>
              <a:t>plot(xxmu,yy,'r','Linewidth',3)							%&lt;11&gt;</a:t>
            </a:r>
          </a:p>
          <a:p>
            <a:r>
              <a:rPr lang="zh-CN" altLang="zh-CN" smtClean="0"/>
              <a:t> </a:t>
            </a:r>
          </a:p>
          <a:p>
            <a:r>
              <a:rPr lang="zh-CN" altLang="zh-CN" smtClean="0"/>
              <a:t>Error in ==&gt; barzzy1 at 7</a:t>
            </a:r>
          </a:p>
          <a:p>
            <a:r>
              <a:rPr lang="zh-CN" altLang="zh-CN" smtClean="0"/>
              <a:t>     barzzy2(nn,xx,xmu,xstd)									%&lt;7&gt;</a:t>
            </a:r>
          </a:p>
          <a:p>
            <a:r>
              <a:rPr lang="en-US" altLang="zh-CN" smtClean="0"/>
              <a:t>(3)</a:t>
            </a:r>
            <a:r>
              <a:rPr lang="zh-CN" altLang="zh-CN" smtClean="0"/>
              <a:t>初步分析错误原因</a:t>
            </a:r>
          </a:p>
          <a:p>
            <a:r>
              <a:rPr lang="zh-CN" altLang="zh-CN" smtClean="0"/>
              <a:t>根据提示可知，问题发生在</a:t>
            </a:r>
            <a:r>
              <a:rPr lang="en-US" altLang="zh-CN" smtClean="0"/>
              <a:t>barzzy2.m</a:t>
            </a:r>
            <a:r>
              <a:rPr lang="zh-CN" altLang="zh-CN" smtClean="0"/>
              <a:t>文件</a:t>
            </a:r>
            <a:r>
              <a:rPr lang="en-US" altLang="zh-CN" smtClean="0"/>
              <a:t>plot</a:t>
            </a:r>
            <a:r>
              <a:rPr lang="zh-CN" altLang="zh-CN" smtClean="0"/>
              <a:t>指令中的</a:t>
            </a:r>
            <a:r>
              <a:rPr lang="en-US" altLang="zh-CN" smtClean="0"/>
              <a:t>xxmu</a:t>
            </a:r>
            <a:r>
              <a:rPr lang="zh-CN" altLang="zh-CN" smtClean="0"/>
              <a:t>和</a:t>
            </a:r>
            <a:r>
              <a:rPr lang="en-US" altLang="zh-CN" smtClean="0"/>
              <a:t>yy</a:t>
            </a:r>
            <a:r>
              <a:rPr lang="zh-CN" altLang="zh-CN" smtClean="0"/>
              <a:t>两个文件的向量的长度不同。于是要查</a:t>
            </a:r>
            <a:r>
              <a:rPr lang="en-US" altLang="zh-CN" smtClean="0"/>
              <a:t>:</a:t>
            </a:r>
            <a:r>
              <a:rPr lang="zh-CN" altLang="zh-CN" smtClean="0"/>
              <a:t>这两个向量到底是什么？长度不同的根源在何处</a:t>
            </a:r>
            <a:r>
              <a:rPr lang="en-US" altLang="zh-CN" smtClean="0"/>
              <a:t>?</a:t>
            </a:r>
            <a:endParaRPr lang="zh-CN" altLang="zh-CN" smtClean="0"/>
          </a:p>
          <a:p>
            <a:r>
              <a:rPr lang="zh-CN" altLang="zh-CN" smtClean="0"/>
              <a:t>由于错误发生在函数</a:t>
            </a:r>
            <a:r>
              <a:rPr lang="en-US" altLang="zh-CN" smtClean="0"/>
              <a:t>barzzy2.m</a:t>
            </a:r>
            <a:r>
              <a:rPr lang="zh-CN" altLang="zh-CN" smtClean="0"/>
              <a:t>中，所以在错误发生后，该函数空间中变量都全部消失。为此，使用调试器进行调试。</a:t>
            </a:r>
          </a:p>
          <a:p>
            <a:endParaRPr lang="zh-CN" alt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内容占位符 2"/>
          <p:cNvSpPr>
            <a:spLocks noGrp="1"/>
          </p:cNvSpPr>
          <p:nvPr>
            <p:ph idx="1"/>
          </p:nvPr>
        </p:nvSpPr>
        <p:spPr>
          <a:xfrm>
            <a:off x="677863" y="587375"/>
            <a:ext cx="8596312" cy="5454650"/>
          </a:xfrm>
        </p:spPr>
        <p:txBody>
          <a:bodyPr/>
          <a:lstStyle/>
          <a:p>
            <a:r>
              <a:rPr lang="en-US" altLang="zh-CN" smtClean="0"/>
              <a:t>(4)</a:t>
            </a:r>
            <a:r>
              <a:rPr lang="zh-CN" altLang="zh-CN" smtClean="0"/>
              <a:t>断点设置</a:t>
            </a:r>
          </a:p>
          <a:p>
            <a:r>
              <a:rPr lang="zh-CN" altLang="zh-CN" smtClean="0"/>
              <a:t>操作方法</a:t>
            </a:r>
            <a:r>
              <a:rPr lang="en-US" altLang="zh-CN" smtClean="0"/>
              <a:t>:</a:t>
            </a:r>
            <a:r>
              <a:rPr lang="zh-CN" altLang="zh-CN" smtClean="0"/>
              <a:t>用鼠标单击</a:t>
            </a:r>
            <a:r>
              <a:rPr lang="en-US" altLang="zh-CN" smtClean="0"/>
              <a:t>barzzy1.m</a:t>
            </a:r>
            <a:r>
              <a:rPr lang="zh-CN" altLang="zh-CN" smtClean="0"/>
              <a:t>第</a:t>
            </a:r>
            <a:r>
              <a:rPr lang="en-US" altLang="zh-CN" smtClean="0"/>
              <a:t>6</a:t>
            </a:r>
            <a:r>
              <a:rPr lang="zh-CN" altLang="zh-CN" smtClean="0"/>
              <a:t>行“断点位置条”中的“短线条”，就会出现断点标注 </a:t>
            </a:r>
            <a:r>
              <a:rPr lang="en-US" altLang="zh-CN" smtClean="0"/>
              <a:t>(</a:t>
            </a:r>
            <a:r>
              <a:rPr lang="zh-CN" altLang="zh-CN" smtClean="0"/>
              <a:t>红点</a:t>
            </a:r>
            <a:r>
              <a:rPr lang="en-US" altLang="zh-CN" smtClean="0"/>
              <a:t>)</a:t>
            </a:r>
            <a:r>
              <a:rPr lang="zh-CN" altLang="zh-CN" smtClean="0"/>
              <a:t>。在</a:t>
            </a:r>
            <a:r>
              <a:rPr lang="en-US" altLang="zh-CN" smtClean="0"/>
              <a:t>barzzy2.m</a:t>
            </a:r>
            <a:r>
              <a:rPr lang="zh-CN" altLang="zh-CN" smtClean="0"/>
              <a:t>函数的第</a:t>
            </a:r>
            <a:r>
              <a:rPr lang="en-US" altLang="zh-CN" smtClean="0"/>
              <a:t>9</a:t>
            </a:r>
            <a:r>
              <a:rPr lang="zh-CN" altLang="zh-CN" smtClean="0"/>
              <a:t>行，进行类似的操作，实现断点设置。</a:t>
            </a:r>
          </a:p>
          <a:p>
            <a:endParaRPr lang="zh-CN" altLang="en-US" smtClean="0"/>
          </a:p>
        </p:txBody>
      </p:sp>
      <p:pic>
        <p:nvPicPr>
          <p:cNvPr id="102402" name="Picture 2" descr="untitled1"/>
          <p:cNvPicPr>
            <a:picLocks noChangeArrowheads="1"/>
          </p:cNvPicPr>
          <p:nvPr/>
        </p:nvPicPr>
        <p:blipFill>
          <a:blip r:embed="rId2"/>
          <a:srcRect/>
          <a:stretch>
            <a:fillRect/>
          </a:stretch>
        </p:blipFill>
        <p:spPr bwMode="auto">
          <a:xfrm>
            <a:off x="2006600" y="1609725"/>
            <a:ext cx="5213350" cy="4027488"/>
          </a:xfrm>
          <a:prstGeom prst="rect">
            <a:avLst/>
          </a:prstGeom>
          <a:noFill/>
          <a:ln w="9525">
            <a:noFill/>
            <a:miter lim="800000"/>
            <a:headEnd/>
            <a:tailEnd/>
          </a:ln>
        </p:spPr>
      </p:pic>
      <p:sp>
        <p:nvSpPr>
          <p:cNvPr id="102403" name="矩形 3"/>
          <p:cNvSpPr>
            <a:spLocks noChangeArrowheads="1"/>
          </p:cNvSpPr>
          <p:nvPr/>
        </p:nvSpPr>
        <p:spPr bwMode="auto">
          <a:xfrm>
            <a:off x="3001963" y="5451475"/>
            <a:ext cx="3867150" cy="369888"/>
          </a:xfrm>
          <a:prstGeom prst="rect">
            <a:avLst/>
          </a:prstGeom>
          <a:noFill/>
          <a:ln w="9525">
            <a:noFill/>
            <a:miter lim="800000"/>
            <a:headEnd/>
            <a:tailEnd/>
          </a:ln>
        </p:spPr>
        <p:txBody>
          <a:bodyPr wrap="none">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5-20</a:t>
            </a:r>
            <a:r>
              <a:rPr lang="zh-CN" altLang="zh-CN">
                <a:latin typeface="Trebuchet MS" pitchFamily="34" charset="0"/>
                <a:ea typeface="华文新魏" pitchFamily="2" charset="-122"/>
              </a:rPr>
              <a:t>运行出错时所得的不完整图形</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2"/>
          <p:cNvSpPr>
            <a:spLocks noGrp="1"/>
          </p:cNvSpPr>
          <p:nvPr>
            <p:ph idx="1"/>
          </p:nvPr>
        </p:nvSpPr>
        <p:spPr>
          <a:xfrm>
            <a:off x="677863" y="641350"/>
            <a:ext cx="8596312" cy="5400675"/>
          </a:xfrm>
        </p:spPr>
        <p:txBody>
          <a:bodyPr/>
          <a:lstStyle/>
          <a:p>
            <a:r>
              <a:rPr lang="en-US" altLang="zh-CN" smtClean="0"/>
              <a:t>(5)</a:t>
            </a:r>
            <a:r>
              <a:rPr lang="zh-CN" altLang="zh-CN" smtClean="0"/>
              <a:t>进人调试状态</a:t>
            </a:r>
          </a:p>
          <a:p>
            <a:r>
              <a:rPr lang="zh-CN" altLang="zh-CN" smtClean="0"/>
              <a:t>在指令窗中运行以下指令，就进入动态调试。</a:t>
            </a:r>
          </a:p>
          <a:p>
            <a:r>
              <a:rPr lang="en-US" altLang="zh-CN" smtClean="0"/>
              <a:t>randn('seed',1),x=randn(1,100); barzzy1(x);</a:t>
            </a:r>
            <a:endParaRPr lang="zh-CN" altLang="zh-CN" smtClean="0"/>
          </a:p>
          <a:p>
            <a:r>
              <a:rPr lang="zh-CN" altLang="zh-CN" smtClean="0"/>
              <a:t>该指令的运行，引起两个窗口发生如下变化</a:t>
            </a:r>
            <a:r>
              <a:rPr lang="en-US" altLang="zh-CN" smtClean="0"/>
              <a:t>:</a:t>
            </a:r>
            <a:endParaRPr lang="zh-CN" altLang="zh-CN" smtClean="0"/>
          </a:p>
          <a:p>
            <a:r>
              <a:rPr lang="en-US" altLang="zh-CN" smtClean="0"/>
              <a:t>1.</a:t>
            </a:r>
            <a:r>
              <a:rPr lang="zh-CN" altLang="zh-CN" smtClean="0"/>
              <a:t>指令窗出现“控制权交给键盘”的标志符</a:t>
            </a:r>
            <a:r>
              <a:rPr lang="en-US" altLang="zh-CN" smtClean="0"/>
              <a:t>K&gt;&gt;</a:t>
            </a:r>
            <a:r>
              <a:rPr lang="zh-CN" altLang="zh-CN" smtClean="0"/>
              <a:t>参见图</a:t>
            </a:r>
            <a:r>
              <a:rPr lang="en-US" altLang="zh-CN" smtClean="0"/>
              <a:t>5-21</a:t>
            </a:r>
            <a:r>
              <a:rPr lang="zh-CN" altLang="zh-CN" smtClean="0"/>
              <a:t>。</a:t>
            </a:r>
          </a:p>
          <a:p>
            <a:r>
              <a:rPr lang="en-US" altLang="zh-CN" smtClean="0"/>
              <a:t>2.barzzy1.m</a:t>
            </a:r>
            <a:r>
              <a:rPr lang="zh-CN" altLang="zh-CN" smtClean="0"/>
              <a:t>所在编辑</a:t>
            </a:r>
            <a:r>
              <a:rPr lang="en-US" altLang="zh-CN" smtClean="0"/>
              <a:t>/</a:t>
            </a:r>
            <a:r>
              <a:rPr lang="zh-CN" altLang="zh-CN" smtClean="0"/>
              <a:t>调试器窗口中的变化如下</a:t>
            </a:r>
            <a:r>
              <a:rPr lang="en-US" altLang="zh-CN" smtClean="0"/>
              <a:t>:</a:t>
            </a:r>
            <a:endParaRPr lang="zh-CN" altLang="zh-CN" smtClean="0"/>
          </a:p>
          <a:p>
            <a:r>
              <a:rPr lang="zh-CN" altLang="zh-CN" smtClean="0"/>
              <a:t>在所设的第一断点旁出现“绿色右指箭头 ”。该调试指针表明。运行中断在此行之前。</a:t>
            </a:r>
          </a:p>
          <a:p>
            <a:r>
              <a:rPr lang="zh-CN" altLang="zh-CN" smtClean="0"/>
              <a:t>编辑</a:t>
            </a:r>
            <a:r>
              <a:rPr lang="en-US" altLang="zh-CN" smtClean="0"/>
              <a:t>/</a:t>
            </a:r>
            <a:r>
              <a:rPr lang="zh-CN" altLang="zh-CN" smtClean="0"/>
              <a:t>调试器右上方的“内存菜单”栏显示“</a:t>
            </a:r>
            <a:r>
              <a:rPr lang="en-US" altLang="zh-CN" smtClean="0"/>
              <a:t>barzzy1.m</a:t>
            </a:r>
            <a:r>
              <a:rPr lang="zh-CN" altLang="zh-CN" smtClean="0"/>
              <a:t>”字样。表示目前处在函数内存空问中。</a:t>
            </a:r>
          </a:p>
          <a:p>
            <a:endParaRPr lang="zh-CN" alt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内容占位符 2"/>
          <p:cNvSpPr>
            <a:spLocks noGrp="1"/>
          </p:cNvSpPr>
          <p:nvPr>
            <p:ph idx="1"/>
          </p:nvPr>
        </p:nvSpPr>
        <p:spPr>
          <a:xfrm>
            <a:off x="677863" y="641350"/>
            <a:ext cx="8596312" cy="5400675"/>
          </a:xfrm>
        </p:spPr>
        <p:txBody>
          <a:bodyPr/>
          <a:lstStyle/>
          <a:p>
            <a:endParaRPr lang="zh-CN" altLang="en-US" smtClean="0"/>
          </a:p>
        </p:txBody>
      </p:sp>
      <p:pic>
        <p:nvPicPr>
          <p:cNvPr id="104450" name="图片 1"/>
          <p:cNvPicPr>
            <a:picLocks noChangeAspect="1" noChangeArrowheads="1"/>
          </p:cNvPicPr>
          <p:nvPr/>
        </p:nvPicPr>
        <p:blipFill>
          <a:blip r:embed="rId2"/>
          <a:srcRect/>
          <a:stretch>
            <a:fillRect/>
          </a:stretch>
        </p:blipFill>
        <p:spPr bwMode="auto">
          <a:xfrm>
            <a:off x="866775" y="555625"/>
            <a:ext cx="8420100" cy="4859338"/>
          </a:xfrm>
          <a:prstGeom prst="rect">
            <a:avLst/>
          </a:prstGeom>
          <a:noFill/>
          <a:ln w="9525">
            <a:noFill/>
            <a:miter lim="800000"/>
            <a:headEnd/>
            <a:tailEnd/>
          </a:ln>
        </p:spPr>
      </p:pic>
      <p:sp>
        <p:nvSpPr>
          <p:cNvPr id="104451" name="矩形 3"/>
          <p:cNvSpPr>
            <a:spLocks noChangeArrowheads="1"/>
          </p:cNvSpPr>
          <p:nvPr/>
        </p:nvSpPr>
        <p:spPr bwMode="auto">
          <a:xfrm>
            <a:off x="2921000" y="5414963"/>
            <a:ext cx="3175000" cy="368300"/>
          </a:xfrm>
          <a:prstGeom prst="rect">
            <a:avLst/>
          </a:prstGeom>
          <a:noFill/>
          <a:ln w="9525">
            <a:noFill/>
            <a:miter lim="800000"/>
            <a:headEnd/>
            <a:tailEnd/>
          </a:ln>
        </p:spPr>
        <p:txBody>
          <a:bodyPr wrap="none">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5-21</a:t>
            </a:r>
            <a:r>
              <a:rPr lang="zh-CN" altLang="zh-CN">
                <a:latin typeface="Trebuchet MS" pitchFamily="34" charset="0"/>
                <a:ea typeface="华文新魏" pitchFamily="2" charset="-122"/>
              </a:rPr>
              <a:t>进入调试状态的指令窗</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内容占位符 2"/>
          <p:cNvSpPr>
            <a:spLocks noGrp="1"/>
          </p:cNvSpPr>
          <p:nvPr>
            <p:ph idx="1"/>
          </p:nvPr>
        </p:nvSpPr>
        <p:spPr>
          <a:xfrm>
            <a:off x="677863" y="600075"/>
            <a:ext cx="8596312" cy="5441950"/>
          </a:xfrm>
        </p:spPr>
        <p:txBody>
          <a:bodyPr/>
          <a:lstStyle/>
          <a:p>
            <a:r>
              <a:rPr lang="en-US" altLang="zh-CN" smtClean="0"/>
              <a:t>(6)</a:t>
            </a:r>
            <a:r>
              <a:rPr lang="zh-CN" altLang="zh-CN" smtClean="0"/>
              <a:t>进人被调文件</a:t>
            </a:r>
            <a:r>
              <a:rPr lang="en-US" altLang="zh-CN" smtClean="0"/>
              <a:t>barzzy2.m</a:t>
            </a:r>
            <a:r>
              <a:rPr lang="zh-CN" altLang="zh-CN" smtClean="0"/>
              <a:t>函数内部</a:t>
            </a:r>
          </a:p>
          <a:p>
            <a:r>
              <a:rPr lang="zh-CN" altLang="zh-CN" smtClean="0"/>
              <a:t>点击工具条上的“进入被调的函数 ”图标心，就会引出</a:t>
            </a:r>
            <a:r>
              <a:rPr lang="en-US" altLang="zh-CN" smtClean="0"/>
              <a:t>barzzy2.m</a:t>
            </a:r>
            <a:r>
              <a:rPr lang="zh-CN" altLang="zh-CN" smtClean="0"/>
              <a:t>文件的调试窗口，不管原先</a:t>
            </a:r>
            <a:r>
              <a:rPr lang="en-US" altLang="zh-CN" smtClean="0"/>
              <a:t>barzzy1.m.</a:t>
            </a:r>
            <a:r>
              <a:rPr lang="zh-CN" altLang="zh-CN" smtClean="0"/>
              <a:t>文件是否已经被打开，只要该文件在搜索路径上。调试指针停留在函数文件可执行指令的首行。</a:t>
            </a:r>
          </a:p>
          <a:p>
            <a:r>
              <a:rPr lang="en-US" altLang="zh-CN" smtClean="0"/>
              <a:t>(7)</a:t>
            </a:r>
            <a:r>
              <a:rPr lang="zh-CN" altLang="zh-CN" smtClean="0"/>
              <a:t>连续执行，直到另一个断点</a:t>
            </a:r>
          </a:p>
          <a:p>
            <a:r>
              <a:rPr lang="zh-CN" altLang="zh-CN" smtClean="0"/>
              <a:t>点击“连续执行”功能键 ，就使程序执行完第</a:t>
            </a:r>
            <a:r>
              <a:rPr lang="en-US" altLang="zh-CN" smtClean="0"/>
              <a:t>8</a:t>
            </a:r>
            <a:r>
              <a:rPr lang="zh-CN" altLang="zh-CN" smtClean="0"/>
              <a:t>行指令后，停止在第</a:t>
            </a:r>
            <a:r>
              <a:rPr lang="en-US" altLang="zh-CN" smtClean="0"/>
              <a:t>9</a:t>
            </a:r>
            <a:r>
              <a:rPr lang="zh-CN" altLang="zh-CN" smtClean="0"/>
              <a:t>行指令。</a:t>
            </a:r>
          </a:p>
          <a:p>
            <a:r>
              <a:rPr lang="en-US" altLang="zh-CN" smtClean="0"/>
              <a:t>(8)</a:t>
            </a:r>
            <a:r>
              <a:rPr lang="zh-CN" altLang="zh-CN" smtClean="0"/>
              <a:t>观察这段程序运行后产生的中间结果，确定错误的准确位置</a:t>
            </a:r>
          </a:p>
          <a:p>
            <a:r>
              <a:rPr lang="zh-CN" altLang="zh-CN" smtClean="0"/>
              <a:t>观察指令</a:t>
            </a:r>
            <a:r>
              <a:rPr lang="en-US" altLang="zh-CN" smtClean="0"/>
              <a:t>plot</a:t>
            </a:r>
            <a:r>
              <a:rPr lang="zh-CN" altLang="zh-CN" smtClean="0"/>
              <a:t>中的</a:t>
            </a:r>
            <a:r>
              <a:rPr lang="en-US" altLang="zh-CN" smtClean="0"/>
              <a:t>yy</a:t>
            </a:r>
            <a:r>
              <a:rPr lang="zh-CN" altLang="zh-CN" smtClean="0"/>
              <a:t>变量</a:t>
            </a:r>
          </a:p>
          <a:p>
            <a:r>
              <a:rPr lang="zh-CN" altLang="zh-CN" smtClean="0"/>
              <a:t>观察运行所生成变量的常用方法有下列三种</a:t>
            </a:r>
            <a:r>
              <a:rPr lang="en-US" altLang="zh-CN" smtClean="0"/>
              <a:t>: </a:t>
            </a:r>
            <a:endParaRPr lang="zh-CN" altLang="zh-CN" smtClean="0"/>
          </a:p>
          <a:p>
            <a:r>
              <a:rPr lang="en-US" altLang="zh-CN" smtClean="0"/>
              <a:t>(1)</a:t>
            </a:r>
            <a:r>
              <a:rPr lang="zh-CN" altLang="zh-CN" smtClean="0"/>
              <a:t>变量值的鼠标观察法</a:t>
            </a:r>
            <a:r>
              <a:rPr lang="en-US" altLang="zh-CN" smtClean="0"/>
              <a:t>(</a:t>
            </a:r>
            <a:r>
              <a:rPr lang="zh-CN" altLang="zh-CN" smtClean="0"/>
              <a:t>可快捷观察较小规模变量值</a:t>
            </a:r>
            <a:r>
              <a:rPr lang="en-US" altLang="zh-CN" smtClean="0"/>
              <a:t>)</a:t>
            </a:r>
            <a:r>
              <a:rPr lang="zh-CN" altLang="zh-CN" smtClean="0"/>
              <a:t>——把鼠标移到待观察变量处，就可看到变量内容。如图</a:t>
            </a:r>
            <a:r>
              <a:rPr lang="en-US" altLang="zh-CN" smtClean="0"/>
              <a:t>5-22</a:t>
            </a:r>
            <a:r>
              <a:rPr lang="zh-CN" altLang="zh-CN" smtClean="0"/>
              <a:t>所示，鼠标放在</a:t>
            </a:r>
            <a:r>
              <a:rPr lang="en-US" altLang="zh-CN" smtClean="0"/>
              <a:t>yy</a:t>
            </a:r>
            <a:r>
              <a:rPr lang="zh-CN" altLang="zh-CN" smtClean="0"/>
              <a:t>变最名上，就看到</a:t>
            </a:r>
            <a:r>
              <a:rPr lang="en-US" altLang="zh-CN" smtClean="0"/>
              <a:t>yy</a:t>
            </a:r>
            <a:r>
              <a:rPr lang="zh-CN" altLang="zh-CN" smtClean="0"/>
              <a:t>是长度为</a:t>
            </a:r>
            <a:r>
              <a:rPr lang="en-US" altLang="zh-CN" smtClean="0"/>
              <a:t>26</a:t>
            </a:r>
            <a:r>
              <a:rPr lang="zh-CN" altLang="zh-CN" smtClean="0"/>
              <a:t>的向量。</a:t>
            </a:r>
          </a:p>
          <a:p>
            <a:endParaRPr lang="zh-CN" alt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内容占位符 2"/>
          <p:cNvSpPr>
            <a:spLocks noGrp="1"/>
          </p:cNvSpPr>
          <p:nvPr>
            <p:ph idx="1"/>
          </p:nvPr>
        </p:nvSpPr>
        <p:spPr>
          <a:xfrm>
            <a:off x="677863" y="614363"/>
            <a:ext cx="8596312" cy="5427662"/>
          </a:xfrm>
        </p:spPr>
        <p:txBody>
          <a:bodyPr/>
          <a:lstStyle/>
          <a:p>
            <a:endParaRPr lang="zh-CN" altLang="en-US" smtClean="0"/>
          </a:p>
        </p:txBody>
      </p:sp>
      <p:pic>
        <p:nvPicPr>
          <p:cNvPr id="106498" name="图片 1"/>
          <p:cNvPicPr>
            <a:picLocks noChangeAspect="1" noChangeArrowheads="1"/>
          </p:cNvPicPr>
          <p:nvPr/>
        </p:nvPicPr>
        <p:blipFill>
          <a:blip r:embed="rId2"/>
          <a:srcRect/>
          <a:stretch>
            <a:fillRect/>
          </a:stretch>
        </p:blipFill>
        <p:spPr bwMode="auto">
          <a:xfrm>
            <a:off x="682625" y="463550"/>
            <a:ext cx="9444038" cy="5500688"/>
          </a:xfrm>
          <a:prstGeom prst="rect">
            <a:avLst/>
          </a:prstGeom>
          <a:noFill/>
          <a:ln w="9525">
            <a:noFill/>
            <a:miter lim="800000"/>
            <a:headEnd/>
            <a:tailEnd/>
          </a:ln>
        </p:spPr>
      </p:pic>
      <p:sp>
        <p:nvSpPr>
          <p:cNvPr id="106499" name="矩形 3"/>
          <p:cNvSpPr>
            <a:spLocks noChangeArrowheads="1"/>
          </p:cNvSpPr>
          <p:nvPr/>
        </p:nvSpPr>
        <p:spPr bwMode="auto">
          <a:xfrm>
            <a:off x="3436938" y="6137275"/>
            <a:ext cx="2943225" cy="369888"/>
          </a:xfrm>
          <a:prstGeom prst="rect">
            <a:avLst/>
          </a:prstGeom>
          <a:noFill/>
          <a:ln w="9525">
            <a:noFill/>
            <a:miter lim="800000"/>
            <a:headEnd/>
            <a:tailEnd/>
          </a:ln>
        </p:spPr>
        <p:txBody>
          <a:bodyPr wrap="none">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5-22</a:t>
            </a:r>
            <a:r>
              <a:rPr lang="zh-CN" altLang="zh-CN">
                <a:latin typeface="Trebuchet MS" pitchFamily="34" charset="0"/>
                <a:ea typeface="华文新魏" pitchFamily="2" charset="-122"/>
              </a:rPr>
              <a:t>变量值的鼠标观察法</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87375"/>
            <a:ext cx="8596312" cy="5454650"/>
          </a:xfrm>
        </p:spPr>
        <p:txBody>
          <a:bodyPr>
            <a:normAutofit/>
          </a:bodyPr>
          <a:lstStyle/>
          <a:p>
            <a:pPr>
              <a:lnSpc>
                <a:spcPct val="90000"/>
              </a:lnSpc>
            </a:pPr>
            <a:r>
              <a:rPr lang="en-US" altLang="zh-CN" smtClean="0"/>
              <a:t>(2)</a:t>
            </a:r>
            <a:r>
              <a:rPr lang="zh-CN" altLang="zh-CN" smtClean="0"/>
              <a:t>指令窗观察法</a:t>
            </a:r>
            <a:r>
              <a:rPr lang="en-US" altLang="zh-CN" smtClean="0"/>
              <a:t>(</a:t>
            </a:r>
            <a:r>
              <a:rPr lang="zh-CN" altLang="zh-CN" smtClean="0"/>
              <a:t>适于观察较大规模变量值</a:t>
            </a:r>
            <a:r>
              <a:rPr lang="en-US" altLang="zh-CN" smtClean="0"/>
              <a:t>)</a:t>
            </a:r>
            <a:r>
              <a:rPr lang="zh-CN" altLang="zh-CN" smtClean="0"/>
              <a:t>——在</a:t>
            </a:r>
            <a:r>
              <a:rPr lang="en-US" altLang="zh-CN" smtClean="0"/>
              <a:t>K</a:t>
            </a:r>
            <a:r>
              <a:rPr lang="zh-CN" altLang="zh-CN" smtClean="0"/>
              <a:t>提示符后，键人变量名，就会显示出相应的变量值。</a:t>
            </a:r>
          </a:p>
          <a:p>
            <a:pPr>
              <a:lnSpc>
                <a:spcPct val="90000"/>
              </a:lnSpc>
            </a:pPr>
            <a:r>
              <a:rPr lang="en-US" altLang="zh-CN" smtClean="0"/>
              <a:t>(3)</a:t>
            </a:r>
            <a:r>
              <a:rPr lang="zh-CN" altLang="zh-CN" smtClean="0"/>
              <a:t>变量编辑器观察法</a:t>
            </a:r>
            <a:r>
              <a:rPr lang="en-US" altLang="zh-CN" smtClean="0"/>
              <a:t>(</a:t>
            </a:r>
            <a:r>
              <a:rPr lang="zh-CN" altLang="zh-CN" smtClean="0"/>
              <a:t>适于观察大规模变量值</a:t>
            </a:r>
            <a:r>
              <a:rPr lang="en-US" altLang="zh-CN" smtClean="0"/>
              <a:t>)</a:t>
            </a:r>
            <a:r>
              <a:rPr lang="zh-CN" altLang="zh-CN" smtClean="0"/>
              <a:t>——此时，</a:t>
            </a:r>
            <a:r>
              <a:rPr lang="en-US" altLang="zh-CN" smtClean="0"/>
              <a:t>MATLAB</a:t>
            </a:r>
            <a:r>
              <a:rPr lang="zh-CN" altLang="zh-CN" smtClean="0"/>
              <a:t>操作桌面上的“工作空间浏览器”中，展现</a:t>
            </a:r>
            <a:r>
              <a:rPr lang="en-US" altLang="zh-CN" smtClean="0"/>
              <a:t>barzzy2.m</a:t>
            </a:r>
            <a:r>
              <a:rPr lang="zh-CN" altLang="zh-CN" smtClean="0"/>
              <a:t>函数内存空间中的所有变量</a:t>
            </a:r>
            <a:r>
              <a:rPr lang="en-US" altLang="zh-CN" smtClean="0"/>
              <a:t>;</a:t>
            </a:r>
            <a:r>
              <a:rPr lang="zh-CN" altLang="zh-CN" smtClean="0"/>
              <a:t>双击希望观察的变量，就能在“变量编辑器”中看到变量值。</a:t>
            </a:r>
          </a:p>
          <a:p>
            <a:pPr>
              <a:lnSpc>
                <a:spcPct val="90000"/>
              </a:lnSpc>
            </a:pPr>
            <a:r>
              <a:rPr lang="zh-CN" altLang="zh-CN" smtClean="0"/>
              <a:t>观察第</a:t>
            </a:r>
            <a:r>
              <a:rPr lang="en-US" altLang="zh-CN" smtClean="0"/>
              <a:t>9</a:t>
            </a:r>
            <a:r>
              <a:rPr lang="zh-CN" altLang="zh-CN" smtClean="0"/>
              <a:t>行指令</a:t>
            </a:r>
            <a:r>
              <a:rPr lang="en-US" altLang="zh-CN" smtClean="0"/>
              <a:t>plot</a:t>
            </a:r>
            <a:r>
              <a:rPr lang="zh-CN" altLang="zh-CN" smtClean="0"/>
              <a:t>中的另一个变量</a:t>
            </a:r>
            <a:r>
              <a:rPr lang="en-US" altLang="zh-CN" smtClean="0"/>
              <a:t>xxmu,</a:t>
            </a:r>
            <a:r>
              <a:rPr lang="zh-CN" altLang="zh-CN" smtClean="0"/>
              <a:t>发现它仅是长度为</a:t>
            </a:r>
            <a:r>
              <a:rPr lang="en-US" altLang="zh-CN" smtClean="0"/>
              <a:t>2</a:t>
            </a:r>
            <a:r>
              <a:rPr lang="zh-CN" altLang="zh-CN" smtClean="0"/>
              <a:t>的向量。显然，错误是由</a:t>
            </a:r>
            <a:r>
              <a:rPr lang="en-US" altLang="zh-CN" smtClean="0"/>
              <a:t>xxmu</a:t>
            </a:r>
            <a:r>
              <a:rPr lang="zh-CN" altLang="zh-CN" smtClean="0"/>
              <a:t>和</a:t>
            </a:r>
            <a:r>
              <a:rPr lang="en-US" altLang="zh-CN" smtClean="0"/>
              <a:t>yy</a:t>
            </a:r>
            <a:r>
              <a:rPr lang="zh-CN" altLang="zh-CN" smtClean="0"/>
              <a:t>两个向量长度不一致引起的。</a:t>
            </a:r>
          </a:p>
          <a:p>
            <a:pPr>
              <a:lnSpc>
                <a:spcPct val="90000"/>
              </a:lnSpc>
            </a:pPr>
            <a:r>
              <a:rPr lang="zh-CN" altLang="zh-CN" smtClean="0"/>
              <a:t>由第</a:t>
            </a:r>
            <a:r>
              <a:rPr lang="en-US" altLang="zh-CN" smtClean="0"/>
              <a:t>9</a:t>
            </a:r>
            <a:r>
              <a:rPr lang="zh-CN" altLang="zh-CN" smtClean="0"/>
              <a:t>行指令向上追溯，又可以发现，这错误源于第</a:t>
            </a:r>
            <a:r>
              <a:rPr lang="en-US" altLang="zh-CN" smtClean="0"/>
              <a:t>6</a:t>
            </a:r>
            <a:r>
              <a:rPr lang="zh-CN" altLang="zh-CN" smtClean="0"/>
              <a:t>行指令。</a:t>
            </a:r>
          </a:p>
          <a:p>
            <a:pPr>
              <a:lnSpc>
                <a:spcPct val="90000"/>
              </a:lnSpc>
            </a:pPr>
            <a:r>
              <a:rPr lang="zh-CN" altLang="zh-CN" smtClean="0"/>
              <a:t>编写该行指令的原意是：产生一根与</a:t>
            </a:r>
            <a:r>
              <a:rPr lang="en-US" altLang="zh-CN" smtClean="0"/>
              <a:t>yy</a:t>
            </a:r>
            <a:r>
              <a:rPr lang="zh-CN" altLang="zh-CN" smtClean="0"/>
              <a:t>长度相同的</a:t>
            </a:r>
            <a:r>
              <a:rPr lang="en-US" altLang="zh-CN" smtClean="0"/>
              <a:t>xxmu</a:t>
            </a:r>
            <a:r>
              <a:rPr lang="zh-CN" altLang="zh-CN" smtClean="0"/>
              <a:t>向量，以便用于绘制一条垂直横轴的直线。但是，该行指令写错了。正确写法应是</a:t>
            </a:r>
            <a:r>
              <a:rPr lang="en-US" altLang="zh-CN" smtClean="0"/>
              <a:t> xxmu=xmu*ones(size(yy))</a:t>
            </a:r>
            <a:r>
              <a:rPr lang="zh-CN" altLang="zh-CN" smtClean="0"/>
              <a:t>。</a:t>
            </a:r>
          </a:p>
          <a:p>
            <a:pPr>
              <a:lnSpc>
                <a:spcPct val="90000"/>
              </a:lnSpc>
            </a:pPr>
            <a:r>
              <a:rPr lang="en-US" altLang="zh-CN" smtClean="0"/>
              <a:t>(9)</a:t>
            </a:r>
            <a:r>
              <a:rPr lang="zh-CN" altLang="zh-CN" smtClean="0"/>
              <a:t>修改程序，停止第一论调试，重新运行</a:t>
            </a:r>
          </a:p>
          <a:p>
            <a:pPr>
              <a:lnSpc>
                <a:spcPct val="90000"/>
              </a:lnSpc>
            </a:pPr>
            <a:r>
              <a:rPr lang="zh-CN" altLang="zh-CN" smtClean="0"/>
              <a:t>点击“结束调试”功能键 </a:t>
            </a:r>
          </a:p>
          <a:p>
            <a:pPr>
              <a:lnSpc>
                <a:spcPct val="90000"/>
              </a:lnSpc>
            </a:pPr>
            <a:r>
              <a:rPr lang="zh-CN" altLang="zh-CN" smtClean="0"/>
              <a:t>把</a:t>
            </a:r>
            <a:r>
              <a:rPr lang="en-US" altLang="zh-CN" smtClean="0"/>
              <a:t>barzzy2.m</a:t>
            </a:r>
            <a:r>
              <a:rPr lang="zh-CN" altLang="zh-CN" smtClean="0"/>
              <a:t>文件第</a:t>
            </a:r>
            <a:r>
              <a:rPr lang="en-US" altLang="zh-CN" smtClean="0"/>
              <a:t>8</a:t>
            </a:r>
            <a:r>
              <a:rPr lang="zh-CN" altLang="zh-CN" smtClean="0"/>
              <a:t>行指令改写为</a:t>
            </a:r>
            <a:r>
              <a:rPr lang="en-US" altLang="zh-CN" smtClean="0"/>
              <a:t>xxmu=xmu*ones(size(yy))</a:t>
            </a:r>
            <a:r>
              <a:rPr lang="zh-CN" altLang="zh-CN" smtClean="0"/>
              <a:t>，并进行文件的保存操作。</a:t>
            </a:r>
          </a:p>
          <a:p>
            <a:pPr>
              <a:lnSpc>
                <a:spcPct val="90000"/>
              </a:lnSpc>
            </a:pPr>
            <a:r>
              <a:rPr lang="zh-CN" altLang="zh-CN" smtClean="0"/>
              <a:t>在</a:t>
            </a:r>
            <a:r>
              <a:rPr lang="en-US" altLang="zh-CN" smtClean="0"/>
              <a:t>MATLAB</a:t>
            </a:r>
            <a:r>
              <a:rPr lang="zh-CN" altLang="zh-CN" smtClean="0"/>
              <a:t>指令窗中，再次运行下列指令，便可得到如图</a:t>
            </a:r>
            <a:r>
              <a:rPr lang="en-US" altLang="zh-CN" smtClean="0"/>
              <a:t>5.19</a:t>
            </a:r>
            <a:r>
              <a:rPr lang="zh-CN" altLang="zh-CN" smtClean="0"/>
              <a:t>所示的图形。</a:t>
            </a:r>
          </a:p>
          <a:p>
            <a:pPr>
              <a:lnSpc>
                <a:spcPct val="90000"/>
              </a:lnSpc>
            </a:pPr>
            <a:r>
              <a:rPr lang="zh-CN" smtClean="0"/>
              <a:t>  </a:t>
            </a:r>
            <a:r>
              <a:rPr lang="zh-CN" altLang="zh-CN" smtClean="0"/>
              <a:t>K&gt;&gt; randn('seed',1),x=randn(1,100);barzzy1(x);</a:t>
            </a:r>
          </a:p>
          <a:p>
            <a:pPr>
              <a:lnSpc>
                <a:spcPct val="90000"/>
              </a:lnSpc>
            </a:pPr>
            <a:endParaRPr lang="zh-CN" alt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p:cNvSpPr>
          <p:nvPr>
            <p:ph type="title"/>
          </p:nvPr>
        </p:nvSpPr>
        <p:spPr/>
        <p:txBody>
          <a:bodyPr/>
          <a:lstStyle/>
          <a:p>
            <a:r>
              <a:rPr lang="en-US" altLang="zh-CN" b="1" smtClean="0"/>
              <a:t>5.8</a:t>
            </a:r>
            <a:r>
              <a:rPr lang="zh-CN" altLang="zh-CN" b="1" smtClean="0"/>
              <a:t>本章小结</a:t>
            </a:r>
            <a:br>
              <a:rPr lang="zh-CN" altLang="zh-CN" b="1" smtClean="0"/>
            </a:br>
            <a:endParaRPr lang="zh-CN" altLang="en-US" smtClean="0"/>
          </a:p>
        </p:txBody>
      </p:sp>
      <p:sp>
        <p:nvSpPr>
          <p:cNvPr id="108546" name="内容占位符 2"/>
          <p:cNvSpPr>
            <a:spLocks noGrp="1"/>
          </p:cNvSpPr>
          <p:nvPr>
            <p:ph idx="1"/>
          </p:nvPr>
        </p:nvSpPr>
        <p:spPr>
          <a:xfrm>
            <a:off x="677863" y="1514475"/>
            <a:ext cx="8596312" cy="4527550"/>
          </a:xfrm>
        </p:spPr>
        <p:txBody>
          <a:bodyPr/>
          <a:lstStyle/>
          <a:p>
            <a:r>
              <a:rPr lang="en-US" altLang="zh-CN" smtClean="0"/>
              <a:t>MATLAB</a:t>
            </a:r>
            <a:r>
              <a:rPr lang="zh-CN" altLang="zh-CN" smtClean="0"/>
              <a:t>除了本身提供大量可用的命令之外，还提供了扩展开发的功能。可以根据需要编写相应功能的程序代码——</a:t>
            </a:r>
            <a:r>
              <a:rPr lang="en-US" altLang="zh-CN" smtClean="0"/>
              <a:t>M</a:t>
            </a:r>
            <a:r>
              <a:rPr lang="zh-CN" altLang="zh-CN" smtClean="0"/>
              <a:t>文件。本章主要介绍了</a:t>
            </a:r>
            <a:r>
              <a:rPr lang="en-US" altLang="zh-CN" smtClean="0"/>
              <a:t>M</a:t>
            </a:r>
            <a:r>
              <a:rPr lang="zh-CN" altLang="zh-CN" smtClean="0"/>
              <a:t>文件的基础知识，包括数据类型、表达式和常见的程序结构。由于</a:t>
            </a:r>
            <a:r>
              <a:rPr lang="en-US" altLang="zh-CN" smtClean="0"/>
              <a:t>MATLAB</a:t>
            </a:r>
            <a:r>
              <a:rPr lang="zh-CN" altLang="zh-CN" smtClean="0"/>
              <a:t>的内核是由</a:t>
            </a:r>
            <a:r>
              <a:rPr lang="en-US" altLang="zh-CN" smtClean="0"/>
              <a:t>C</a:t>
            </a:r>
            <a:r>
              <a:rPr lang="zh-CN" altLang="zh-CN" smtClean="0"/>
              <a:t>语言编写的，所以如果熟悉</a:t>
            </a:r>
            <a:r>
              <a:rPr lang="en-US" altLang="zh-CN" smtClean="0"/>
              <a:t>C</a:t>
            </a:r>
            <a:r>
              <a:rPr lang="zh-CN" altLang="zh-CN" smtClean="0"/>
              <a:t>语言，会发现本章的内容十分熟悉。</a:t>
            </a:r>
          </a:p>
          <a:p>
            <a:r>
              <a:rPr lang="zh-CN" altLang="zh-CN" smtClean="0"/>
              <a:t>本章涉及</a:t>
            </a:r>
            <a:r>
              <a:rPr lang="en-US" altLang="zh-CN" smtClean="0"/>
              <a:t>MATLAB</a:t>
            </a:r>
            <a:r>
              <a:rPr lang="zh-CN" altLang="zh-CN" smtClean="0"/>
              <a:t>脚本、函数</a:t>
            </a:r>
            <a:r>
              <a:rPr lang="en-US" altLang="zh-CN" smtClean="0"/>
              <a:t>(</a:t>
            </a:r>
            <a:r>
              <a:rPr lang="zh-CN" altLang="zh-CN" smtClean="0"/>
              <a:t>一般函数、内联函数、子函数、私用函数、方法函数</a:t>
            </a:r>
            <a:r>
              <a:rPr lang="en-US" altLang="zh-CN" smtClean="0"/>
              <a:t>)</a:t>
            </a:r>
            <a:r>
              <a:rPr lang="zh-CN" altLang="zh-CN" smtClean="0"/>
              <a:t>、程序调试和剖析并且配备了许多精心设计的算例，这些算例是完整的，可直接演练的。读者通过这些算例，将真切感受到抽象概念的内涵、各指令间的协调，将从感知上领悟到面向对象编程的优越和至关要领。</a:t>
            </a:r>
          </a:p>
          <a:p>
            <a:endParaRPr lang="zh-CN" alt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2" name="标题 1"/>
          <p:cNvSpPr>
            <a:spLocks noGrp="1"/>
          </p:cNvSpPr>
          <p:nvPr>
            <p:ph type="title"/>
          </p:nvPr>
        </p:nvSpPr>
        <p:spPr/>
        <p:txBody>
          <a:bodyPr/>
          <a:lstStyle/>
          <a:p>
            <a:r>
              <a:rPr lang="en-US" altLang="zh-CN" b="1" smtClean="0"/>
              <a:t>5.9</a:t>
            </a:r>
            <a:r>
              <a:rPr lang="zh-CN" altLang="zh-CN" b="1" smtClean="0"/>
              <a:t>习题</a:t>
            </a:r>
            <a:br>
              <a:rPr lang="zh-CN" altLang="zh-CN" b="1" smtClean="0"/>
            </a:br>
            <a:endParaRPr lang="zh-CN" altLang="en-US" smtClean="0"/>
          </a:p>
        </p:txBody>
      </p:sp>
      <p:sp>
        <p:nvSpPr>
          <p:cNvPr id="40973" name="内容占位符 2"/>
          <p:cNvSpPr>
            <a:spLocks noGrp="1"/>
          </p:cNvSpPr>
          <p:nvPr>
            <p:ph idx="1"/>
          </p:nvPr>
        </p:nvSpPr>
        <p:spPr>
          <a:xfrm>
            <a:off x="677863" y="1365250"/>
            <a:ext cx="8596312" cy="4676775"/>
          </a:xfrm>
        </p:spPr>
        <p:txBody>
          <a:bodyPr/>
          <a:lstStyle/>
          <a:p>
            <a:r>
              <a:rPr lang="zh-CN" altLang="zh-CN" smtClean="0"/>
              <a:t>命令文件与函数文件的主要区别是什么？</a:t>
            </a:r>
          </a:p>
          <a:p>
            <a:r>
              <a:rPr lang="zh-CN" altLang="zh-CN" smtClean="0"/>
              <a:t>找出</a:t>
            </a:r>
            <a:r>
              <a:rPr lang="en-US" altLang="zh-CN" smtClean="0"/>
              <a:t>1</a:t>
            </a:r>
            <a:r>
              <a:rPr lang="zh-CN" altLang="zh-CN" smtClean="0"/>
              <a:t>～</a:t>
            </a:r>
            <a:r>
              <a:rPr lang="en-US" altLang="zh-CN" smtClean="0"/>
              <a:t>100</a:t>
            </a:r>
            <a:r>
              <a:rPr lang="zh-CN" altLang="zh-CN" smtClean="0"/>
              <a:t>间</a:t>
            </a:r>
            <a:r>
              <a:rPr lang="en-US" altLang="zh-CN" smtClean="0"/>
              <a:t>3</a:t>
            </a:r>
            <a:r>
              <a:rPr lang="zh-CN" altLang="zh-CN" smtClean="0"/>
              <a:t>的倍数和尾数是</a:t>
            </a:r>
            <a:r>
              <a:rPr lang="en-US" altLang="zh-CN" smtClean="0"/>
              <a:t>3</a:t>
            </a:r>
            <a:r>
              <a:rPr lang="zh-CN" altLang="zh-CN" smtClean="0"/>
              <a:t>的数，按升序排列。</a:t>
            </a:r>
          </a:p>
          <a:p>
            <a:r>
              <a:rPr lang="zh-CN" altLang="zh-CN" smtClean="0"/>
              <a:t>提示：排序函数为</a:t>
            </a:r>
            <a:r>
              <a:rPr lang="en-US" altLang="zh-CN" smtClean="0"/>
              <a:t>sort(X)</a:t>
            </a:r>
            <a:r>
              <a:rPr lang="zh-CN" altLang="zh-CN" smtClean="0"/>
              <a:t>。</a:t>
            </a:r>
          </a:p>
          <a:p>
            <a:r>
              <a:rPr lang="zh-CN" altLang="zh-CN" smtClean="0"/>
              <a:t>编写脚本文件</a:t>
            </a:r>
            <a:r>
              <a:rPr lang="en-US" altLang="zh-CN" smtClean="0"/>
              <a:t>Ex2.m</a:t>
            </a:r>
            <a:r>
              <a:rPr lang="zh-CN" altLang="zh-CN" smtClean="0"/>
              <a:t>使用</a:t>
            </a:r>
            <a:r>
              <a:rPr lang="en-US" altLang="zh-CN" smtClean="0"/>
              <a:t>while</a:t>
            </a:r>
            <a:r>
              <a:rPr lang="zh-CN" altLang="zh-CN" smtClean="0"/>
              <a:t>循环计算从</a:t>
            </a:r>
            <a:r>
              <a:rPr lang="en-US" altLang="zh-CN" smtClean="0"/>
              <a:t>1</a:t>
            </a:r>
            <a:r>
              <a:rPr lang="zh-CN" altLang="zh-CN" smtClean="0"/>
              <a:t>开始的奇数的联乘积</a:t>
            </a:r>
            <a:r>
              <a:rPr lang="en-US" altLang="zh-CN" smtClean="0"/>
              <a:t>S1</a:t>
            </a:r>
            <a:r>
              <a:rPr lang="zh-CN" altLang="zh-CN" smtClean="0"/>
              <a:t>，</a:t>
            </a:r>
            <a:r>
              <a:rPr lang="en-US" altLang="zh-CN" smtClean="0"/>
              <a:t>S1=1</a:t>
            </a:r>
            <a:r>
              <a:rPr lang="zh-CN" altLang="zh-CN" smtClean="0"/>
              <a:t>×</a:t>
            </a:r>
            <a:r>
              <a:rPr lang="en-US" altLang="zh-CN" smtClean="0"/>
              <a:t>3</a:t>
            </a:r>
            <a:r>
              <a:rPr lang="zh-CN" altLang="zh-CN" smtClean="0"/>
              <a:t>×</a:t>
            </a:r>
            <a:r>
              <a:rPr lang="en-US" altLang="zh-CN" smtClean="0"/>
              <a:t>5</a:t>
            </a:r>
            <a:r>
              <a:rPr lang="zh-CN" altLang="zh-CN" smtClean="0"/>
              <a:t>×…。要求</a:t>
            </a:r>
            <a:r>
              <a:rPr lang="en-US" altLang="zh-CN" smtClean="0"/>
              <a:t>S1&lt;1</a:t>
            </a:r>
            <a:r>
              <a:rPr lang="zh-CN" altLang="zh-CN" smtClean="0"/>
              <a:t>×</a:t>
            </a:r>
            <a:r>
              <a:rPr lang="en-US" altLang="zh-CN" smtClean="0"/>
              <a:t>106</a:t>
            </a:r>
            <a:r>
              <a:rPr lang="zh-CN" altLang="zh-CN" smtClean="0"/>
              <a:t>，显示</a:t>
            </a:r>
            <a:r>
              <a:rPr lang="en-US" altLang="zh-CN" smtClean="0"/>
              <a:t>S1</a:t>
            </a:r>
            <a:r>
              <a:rPr lang="zh-CN" altLang="zh-CN" smtClean="0"/>
              <a:t>和最后一个奇数的值。</a:t>
            </a:r>
            <a:endParaRPr lang="en-US" altLang="zh-CN" smtClean="0"/>
          </a:p>
          <a:p>
            <a:endParaRPr lang="zh-CN" altLang="zh-CN" smtClean="0"/>
          </a:p>
          <a:p>
            <a:r>
              <a:rPr lang="zh-CN" altLang="zh-CN" smtClean="0"/>
              <a:t>绘出函数</a:t>
            </a:r>
            <a:r>
              <a:rPr lang="en-US" altLang="zh-CN" smtClean="0"/>
              <a:t>                                      </a:t>
            </a:r>
            <a:r>
              <a:rPr lang="zh-CN" altLang="zh-CN" smtClean="0"/>
              <a:t>的图像。</a:t>
            </a:r>
            <a:endParaRPr lang="en-US" altLang="zh-CN" smtClean="0"/>
          </a:p>
          <a:p>
            <a:endParaRPr lang="zh-CN" altLang="zh-CN" smtClean="0"/>
          </a:p>
          <a:p>
            <a:r>
              <a:rPr lang="zh-CN" altLang="zh-CN" smtClean="0"/>
              <a:t>建立一个命令</a:t>
            </a:r>
            <a:r>
              <a:rPr lang="en-US" altLang="zh-CN" smtClean="0"/>
              <a:t>M-</a:t>
            </a:r>
            <a:r>
              <a:rPr lang="zh-CN" altLang="zh-CN" smtClean="0"/>
              <a:t>文件：求所有的“水仙花数”，所谓“水仙花数”是指一个三位数，其各位数字的立方和等于该数本身。例如，</a:t>
            </a:r>
            <a:r>
              <a:rPr lang="en-US" altLang="zh-CN" smtClean="0"/>
              <a:t>153</a:t>
            </a:r>
            <a:r>
              <a:rPr lang="zh-CN" altLang="zh-CN" smtClean="0"/>
              <a:t>是一个水仙花数，因为</a:t>
            </a:r>
            <a:r>
              <a:rPr lang="en-US" altLang="zh-CN" smtClean="0"/>
              <a:t>153=1</a:t>
            </a:r>
            <a:r>
              <a:rPr lang="en-US" altLang="zh-CN" baseline="30000" smtClean="0"/>
              <a:t>3</a:t>
            </a:r>
            <a:r>
              <a:rPr lang="en-US" altLang="zh-CN" smtClean="0"/>
              <a:t>+5</a:t>
            </a:r>
            <a:r>
              <a:rPr lang="en-US" altLang="zh-CN" baseline="30000" smtClean="0"/>
              <a:t>3</a:t>
            </a:r>
            <a:r>
              <a:rPr lang="en-US" altLang="zh-CN" smtClean="0"/>
              <a:t>+3</a:t>
            </a:r>
            <a:r>
              <a:rPr lang="en-US" altLang="zh-CN" baseline="30000" smtClean="0"/>
              <a:t>3</a:t>
            </a:r>
            <a:r>
              <a:rPr lang="zh-CN" altLang="zh-CN" smtClean="0"/>
              <a:t>。</a:t>
            </a:r>
          </a:p>
          <a:p>
            <a:r>
              <a:rPr lang="zh-CN" altLang="zh-CN" smtClean="0"/>
              <a:t>编写函数</a:t>
            </a:r>
            <a:r>
              <a:rPr lang="en-US" altLang="zh-CN" smtClean="0"/>
              <a:t>M-</a:t>
            </a:r>
            <a:r>
              <a:rPr lang="zh-CN" altLang="zh-CN" smtClean="0"/>
              <a:t>文件</a:t>
            </a:r>
            <a:r>
              <a:rPr lang="en-US" altLang="zh-CN" smtClean="0"/>
              <a:t>SQRT.m</a:t>
            </a:r>
            <a:r>
              <a:rPr lang="zh-CN" altLang="zh-CN" smtClean="0"/>
              <a:t>：用迭代法求</a:t>
            </a:r>
            <a:r>
              <a:rPr lang="en-US" altLang="zh-CN" baseline="-25000" smtClean="0"/>
              <a:t>                          </a:t>
            </a:r>
            <a:r>
              <a:rPr lang="zh-CN" altLang="zh-CN" smtClean="0"/>
              <a:t>的值。求平方根的迭代公式为：</a:t>
            </a:r>
            <a:r>
              <a:rPr lang="en-US" altLang="zh-CN" smtClean="0"/>
              <a:t> </a:t>
            </a:r>
            <a:r>
              <a:rPr lang="zh-CN" altLang="zh-CN" smtClean="0"/>
              <a:t>迭代的终止条件为前后两次求出的</a:t>
            </a:r>
            <a:r>
              <a:rPr lang="en-US" altLang="zh-CN" i="1" smtClean="0"/>
              <a:t>x</a:t>
            </a:r>
            <a:r>
              <a:rPr lang="zh-CN" altLang="zh-CN" smtClean="0"/>
              <a:t>的差的绝对值小于</a:t>
            </a:r>
            <a:r>
              <a:rPr lang="en-US" altLang="zh-CN" smtClean="0"/>
              <a:t>10</a:t>
            </a:r>
            <a:r>
              <a:rPr lang="en-US" altLang="zh-CN" baseline="30000" smtClean="0"/>
              <a:t>-5</a:t>
            </a:r>
            <a:r>
              <a:rPr lang="zh-CN" altLang="zh-CN" smtClean="0"/>
              <a:t>。</a:t>
            </a:r>
          </a:p>
          <a:p>
            <a:endParaRPr lang="zh-CN" altLang="en-US" smtClean="0"/>
          </a:p>
        </p:txBody>
      </p:sp>
      <p:sp>
        <p:nvSpPr>
          <p:cNvPr id="40974"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0970" name="Object 10"/>
          <p:cNvGraphicFramePr>
            <a:graphicFrameLocks noChangeAspect="1"/>
          </p:cNvGraphicFramePr>
          <p:nvPr/>
        </p:nvGraphicFramePr>
        <p:xfrm>
          <a:off x="2074863" y="3233738"/>
          <a:ext cx="2551112" cy="1252537"/>
        </p:xfrm>
        <a:graphic>
          <a:graphicData uri="http://schemas.openxmlformats.org/presentationml/2006/ole">
            <p:oleObj spid="_x0000_s40970" name="公式" r:id="rId3" imgW="1701800" imgH="736600" progId="Equation.3">
              <p:embed/>
            </p:oleObj>
          </a:graphicData>
        </a:graphic>
      </p:graphicFrame>
      <p:pic>
        <p:nvPicPr>
          <p:cNvPr id="40975" name="Picture 3"/>
          <p:cNvPicPr>
            <a:picLocks noChangeAspect="1" noChangeArrowheads="1"/>
          </p:cNvPicPr>
          <p:nvPr/>
        </p:nvPicPr>
        <p:blipFill>
          <a:blip r:embed="rId4"/>
          <a:srcRect/>
          <a:stretch>
            <a:fillRect/>
          </a:stretch>
        </p:blipFill>
        <p:spPr bwMode="auto">
          <a:xfrm>
            <a:off x="4845050" y="5254625"/>
            <a:ext cx="1095375" cy="519113"/>
          </a:xfrm>
          <a:prstGeom prst="rect">
            <a:avLst/>
          </a:prstGeom>
          <a:noFill/>
          <a:ln w="9525">
            <a:noFill/>
            <a:miter lim="800000"/>
            <a:headEnd/>
            <a:tailEnd/>
          </a:ln>
        </p:spPr>
      </p:pic>
      <p:sp>
        <p:nvSpPr>
          <p:cNvPr id="40976"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0971" name="Object 11"/>
          <p:cNvGraphicFramePr>
            <a:graphicFrameLocks noChangeAspect="1"/>
          </p:cNvGraphicFramePr>
          <p:nvPr/>
        </p:nvGraphicFramePr>
        <p:xfrm>
          <a:off x="9129713" y="5213350"/>
          <a:ext cx="2033587" cy="846138"/>
        </p:xfrm>
        <a:graphic>
          <a:graphicData uri="http://schemas.openxmlformats.org/presentationml/2006/ole">
            <p:oleObj spid="_x0000_s40971" name="公式" r:id="rId5" imgW="1091726" imgH="431613"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en-US" altLang="zh-CN" b="1" smtClean="0"/>
              <a:t>5.1.3 M</a:t>
            </a:r>
            <a:r>
              <a:rPr lang="zh-CN" altLang="zh-CN" b="1" smtClean="0"/>
              <a:t>文件的基本内容</a:t>
            </a:r>
            <a:br>
              <a:rPr lang="zh-CN" altLang="zh-CN" b="1" smtClean="0"/>
            </a:br>
            <a:endParaRPr lang="zh-CN" altLang="en-US" smtClean="0"/>
          </a:p>
        </p:txBody>
      </p:sp>
      <p:sp>
        <p:nvSpPr>
          <p:cNvPr id="26626" name="内容占位符 2"/>
          <p:cNvSpPr>
            <a:spLocks noGrp="1"/>
          </p:cNvSpPr>
          <p:nvPr>
            <p:ph idx="1"/>
          </p:nvPr>
        </p:nvSpPr>
        <p:spPr>
          <a:xfrm>
            <a:off x="677863" y="1309688"/>
            <a:ext cx="8596312" cy="4732337"/>
          </a:xfrm>
        </p:spPr>
        <p:txBody>
          <a:bodyPr/>
          <a:lstStyle/>
          <a:p>
            <a:r>
              <a:rPr lang="zh-CN" altLang="zh-CN" smtClean="0"/>
              <a:t>下面介绍一个简单地</a:t>
            </a:r>
            <a:r>
              <a:rPr lang="en-US" altLang="zh-CN" smtClean="0"/>
              <a:t>M</a:t>
            </a:r>
            <a:r>
              <a:rPr lang="zh-CN" altLang="zh-CN" smtClean="0"/>
              <a:t>文件的实例</a:t>
            </a:r>
          </a:p>
          <a:p>
            <a:r>
              <a:rPr lang="zh-CN" altLang="zh-CN" smtClean="0"/>
              <a:t>【例</a:t>
            </a:r>
            <a:r>
              <a:rPr lang="en-US" altLang="zh-CN" smtClean="0"/>
              <a:t>5-1</a:t>
            </a:r>
            <a:r>
              <a:rPr lang="zh-CN" altLang="zh-CN" smtClean="0"/>
              <a:t>】简单函数</a:t>
            </a:r>
            <a:r>
              <a:rPr lang="en-US" altLang="zh-CN" smtClean="0"/>
              <a:t>M</a:t>
            </a:r>
            <a:r>
              <a:rPr lang="zh-CN" altLang="zh-CN" smtClean="0"/>
              <a:t>文件示例</a:t>
            </a:r>
          </a:p>
          <a:p>
            <a:r>
              <a:rPr lang="zh-CN" altLang="zh-CN" smtClean="0"/>
              <a:t>本例以一个求</a:t>
            </a:r>
            <a:r>
              <a:rPr lang="en-US" altLang="zh-CN" smtClean="0"/>
              <a:t>n</a:t>
            </a:r>
            <a:r>
              <a:rPr lang="zh-CN" altLang="zh-CN" smtClean="0"/>
              <a:t>的阶乘的函数</a:t>
            </a:r>
            <a:r>
              <a:rPr lang="en-US" altLang="zh-CN" smtClean="0"/>
              <a:t>M</a:t>
            </a:r>
            <a:r>
              <a:rPr lang="zh-CN" altLang="zh-CN" smtClean="0"/>
              <a:t>文件为例，简单介绍</a:t>
            </a:r>
            <a:r>
              <a:rPr lang="en-US" altLang="zh-CN" smtClean="0"/>
              <a:t>M</a:t>
            </a:r>
            <a:r>
              <a:rPr lang="zh-CN" altLang="zh-CN" smtClean="0"/>
              <a:t>文件的基本单元。代码如下：</a:t>
            </a:r>
            <a:r>
              <a:rPr lang="en-US" altLang="zh-CN" smtClean="0"/>
              <a:t> </a:t>
            </a:r>
            <a:endParaRPr lang="zh-CN" altLang="zh-CN" smtClean="0"/>
          </a:p>
          <a:p>
            <a:r>
              <a:rPr lang="zh-CN" altLang="zh-CN" smtClean="0"/>
              <a:t>fact.m</a:t>
            </a:r>
          </a:p>
          <a:p>
            <a:r>
              <a:rPr lang="zh-CN" altLang="zh-CN" smtClean="0"/>
              <a:t>function f = fact(n)                      %</a:t>
            </a:r>
            <a:r>
              <a:rPr lang="zh-CN" smtClean="0"/>
              <a:t>函数定义行，脚本式</a:t>
            </a:r>
            <a:r>
              <a:rPr lang="zh-CN" altLang="zh-CN" smtClean="0"/>
              <a:t>M</a:t>
            </a:r>
            <a:r>
              <a:rPr lang="zh-CN" smtClean="0"/>
              <a:t>文件无此行  </a:t>
            </a:r>
            <a:endParaRPr lang="zh-CN" altLang="zh-CN" smtClean="0"/>
          </a:p>
          <a:p>
            <a:r>
              <a:rPr lang="zh-CN" altLang="zh-CN" smtClean="0"/>
              <a:t>% Compute a factiorrial value.          %H1</a:t>
            </a:r>
            <a:r>
              <a:rPr lang="zh-CN" smtClean="0"/>
              <a:t>行              </a:t>
            </a:r>
            <a:endParaRPr lang="zh-CN" altLang="zh-CN" smtClean="0"/>
          </a:p>
          <a:p>
            <a:r>
              <a:rPr lang="zh-CN" altLang="zh-CN" smtClean="0"/>
              <a:t>% FACT(N) returns the factional of N,  %Help</a:t>
            </a:r>
            <a:r>
              <a:rPr lang="zh-CN" smtClean="0"/>
              <a:t>文本         </a:t>
            </a:r>
            <a:endParaRPr lang="zh-CN" altLang="zh-CN" smtClean="0"/>
          </a:p>
          <a:p>
            <a:r>
              <a:rPr lang="zh-CN" altLang="zh-CN" smtClean="0"/>
              <a:t>% usually denoted by N!                                     </a:t>
            </a:r>
          </a:p>
          <a:p>
            <a:r>
              <a:rPr lang="zh-CN" altLang="zh-CN" smtClean="0"/>
              <a:t>% Put simple,Fact(N) is PROD(1:N).      %</a:t>
            </a:r>
            <a:r>
              <a:rPr lang="zh-CN" smtClean="0"/>
              <a:t>注释                </a:t>
            </a:r>
            <a:endParaRPr lang="zh-CN" altLang="zh-CN" smtClean="0"/>
          </a:p>
          <a:p>
            <a:r>
              <a:rPr lang="zh-CN" altLang="zh-CN" smtClean="0"/>
              <a:t>f=prod(1:n);                                %</a:t>
            </a:r>
            <a:r>
              <a:rPr lang="zh-CN" smtClean="0"/>
              <a:t>函数体或脚本主体       </a:t>
            </a:r>
            <a:endParaRPr lang="zh-CN" altLang="zh-CN" smtClean="0"/>
          </a:p>
          <a:p>
            <a:r>
              <a:rPr lang="zh-CN" altLang="zh-CN" smtClean="0"/>
              <a:t>在</a:t>
            </a:r>
            <a:r>
              <a:rPr lang="en-US" altLang="zh-CN" smtClean="0"/>
              <a:t>fact.m</a:t>
            </a:r>
            <a:r>
              <a:rPr lang="zh-CN" altLang="zh-CN" smtClean="0"/>
              <a:t>文件中，包含了一个</a:t>
            </a:r>
            <a:r>
              <a:rPr lang="en-US" altLang="zh-CN" smtClean="0"/>
              <a:t>M</a:t>
            </a:r>
            <a:r>
              <a:rPr lang="zh-CN" altLang="zh-CN" smtClean="0"/>
              <a:t>文件所包含的基本内容。</a:t>
            </a:r>
            <a:r>
              <a:rPr lang="en-US" altLang="zh-CN" smtClean="0"/>
              <a:t>M</a:t>
            </a:r>
            <a:r>
              <a:rPr lang="zh-CN" altLang="zh-CN" smtClean="0"/>
              <a:t>文件的基本内容如表</a:t>
            </a:r>
            <a:r>
              <a:rPr lang="en-US" altLang="zh-CN" smtClean="0"/>
              <a:t>5-1</a:t>
            </a:r>
            <a:r>
              <a:rPr lang="zh-CN" altLang="zh-CN" smtClean="0"/>
              <a:t>所示。</a:t>
            </a:r>
          </a:p>
          <a:p>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372</TotalTime>
  <Words>16107</Words>
  <Application>Microsoft Office PowerPoint</Application>
  <PresentationFormat>自定义</PresentationFormat>
  <Paragraphs>813</Paragraphs>
  <Slides>88</Slides>
  <Notes>0</Notes>
  <HiddenSlides>0</HiddenSlides>
  <MMClips>0</MMClips>
  <ScaleCrop>false</ScaleCrop>
  <HeadingPairs>
    <vt:vector size="8" baseType="variant">
      <vt:variant>
        <vt:lpstr>已用的字体</vt:lpstr>
      </vt:variant>
      <vt:variant>
        <vt:i4>10</vt:i4>
      </vt:variant>
      <vt:variant>
        <vt:lpstr>演示文稿设计模板</vt:lpstr>
      </vt:variant>
      <vt:variant>
        <vt:i4>4</vt:i4>
      </vt:variant>
      <vt:variant>
        <vt:lpstr>嵌入 OLE 服务器</vt:lpstr>
      </vt:variant>
      <vt:variant>
        <vt:i4>3</vt:i4>
      </vt:variant>
      <vt:variant>
        <vt:lpstr>幻灯片标题</vt:lpstr>
      </vt:variant>
      <vt:variant>
        <vt:i4>88</vt:i4>
      </vt:variant>
    </vt:vector>
  </HeadingPairs>
  <TitlesOfParts>
    <vt:vector size="105" baseType="lpstr">
      <vt:lpstr>Trebuchet MS</vt:lpstr>
      <vt:lpstr>华文新魏</vt:lpstr>
      <vt:lpstr>Arial</vt:lpstr>
      <vt:lpstr>方正姚体</vt:lpstr>
      <vt:lpstr>Wingdings 3</vt:lpstr>
      <vt:lpstr>Calibri</vt:lpstr>
      <vt:lpstr>宋体</vt:lpstr>
      <vt:lpstr>Wingdings</vt:lpstr>
      <vt:lpstr>Times New Roman</vt:lpstr>
      <vt:lpstr>黑体</vt:lpstr>
      <vt:lpstr>平面</vt:lpstr>
      <vt:lpstr>平面</vt:lpstr>
      <vt:lpstr>平面</vt:lpstr>
      <vt:lpstr>平面</vt:lpstr>
      <vt:lpstr>Microsoft Visio 绘图</vt:lpstr>
      <vt:lpstr>MathType 6.0 Equation</vt:lpstr>
      <vt:lpstr>公式</vt:lpstr>
      <vt:lpstr>第五章  M文件编程   </vt:lpstr>
      <vt:lpstr>5.1 编程概述 </vt:lpstr>
      <vt:lpstr>5.1.1 M文件的创建及运行 </vt:lpstr>
      <vt:lpstr>幻灯片 4</vt:lpstr>
      <vt:lpstr>幻灯片 5</vt:lpstr>
      <vt:lpstr>幻灯片 6</vt:lpstr>
      <vt:lpstr>幻灯片 7</vt:lpstr>
      <vt:lpstr>5.1.2 M文件的打开 </vt:lpstr>
      <vt:lpstr>5.1.3 M文件的基本内容 </vt:lpstr>
      <vt:lpstr>幻灯片 10</vt:lpstr>
      <vt:lpstr>幻灯片 11</vt:lpstr>
      <vt:lpstr>幻灯片 12</vt:lpstr>
      <vt:lpstr>幻灯片 13</vt:lpstr>
      <vt:lpstr>5.1.4 M文件的分类 </vt:lpstr>
      <vt:lpstr>幻灯片 15</vt:lpstr>
      <vt:lpstr>幻灯片 16</vt:lpstr>
      <vt:lpstr>幻灯片 17</vt:lpstr>
      <vt:lpstr>幻灯片 18</vt:lpstr>
      <vt:lpstr>5.2与外部数据的交换 </vt:lpstr>
      <vt:lpstr>5.2.1数据的基本操作 </vt:lpstr>
      <vt:lpstr>幻灯片 21</vt:lpstr>
      <vt:lpstr>幻灯片 22</vt:lpstr>
      <vt:lpstr>幻灯片 23</vt:lpstr>
      <vt:lpstr>幻灯片 24</vt:lpstr>
      <vt:lpstr>幻灯片 25</vt:lpstr>
      <vt:lpstr>5.2.2数据文件调用 </vt:lpstr>
      <vt:lpstr>幻灯片 27</vt:lpstr>
      <vt:lpstr>幻灯片 28</vt:lpstr>
      <vt:lpstr>幻灯片 29</vt:lpstr>
      <vt:lpstr>幻灯片 30</vt:lpstr>
      <vt:lpstr>幻灯片 31</vt:lpstr>
      <vt:lpstr>5.3流程控制 </vt:lpstr>
      <vt:lpstr>5.3.1顺序结构 </vt:lpstr>
      <vt:lpstr>5.3.2选择结构 </vt:lpstr>
      <vt:lpstr>幻灯片 35</vt:lpstr>
      <vt:lpstr>幻灯片 36</vt:lpstr>
      <vt:lpstr>幻灯片 37</vt:lpstr>
      <vt:lpstr>5.3.4循环结构 </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5.4脚本文件 </vt:lpstr>
      <vt:lpstr>5.5函数文件 </vt:lpstr>
      <vt:lpstr>5.5.1主函数 </vt:lpstr>
      <vt:lpstr>5.5.2子函数 </vt:lpstr>
      <vt:lpstr>5.5.3私有函数 </vt:lpstr>
      <vt:lpstr>5.5.4嵌套函数 </vt:lpstr>
      <vt:lpstr>幻灯片 63</vt:lpstr>
      <vt:lpstr>5.5.5重载函数 </vt:lpstr>
      <vt:lpstr>5.6 P码文件和变量使用范围 </vt:lpstr>
      <vt:lpstr>5.6.1 P码文件 </vt:lpstr>
      <vt:lpstr>幻灯片 67</vt:lpstr>
      <vt:lpstr>5.6.2局部变量、全局变量和持存变量 </vt:lpstr>
      <vt:lpstr>幻灯片 69</vt:lpstr>
      <vt:lpstr>幻灯片 70</vt:lpstr>
      <vt:lpstr>5.7 M文件调试 </vt:lpstr>
      <vt:lpstr>5.7.1 M文件出错信息 </vt:lpstr>
      <vt:lpstr>5.7.2 M文件调试方法 </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5.8本章小结 </vt:lpstr>
      <vt:lpstr>5.9习题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田超雄</dc:creator>
  <cp:lastModifiedBy>雨林木风</cp:lastModifiedBy>
  <cp:revision>31</cp:revision>
  <dcterms:created xsi:type="dcterms:W3CDTF">2014-04-09T04:17:59Z</dcterms:created>
  <dcterms:modified xsi:type="dcterms:W3CDTF">2014-11-23T14:04:17Z</dcterms:modified>
</cp:coreProperties>
</file>